
<file path=[Content_Types].xml><?xml version="1.0" encoding="utf-8"?>
<Types xmlns="http://schemas.openxmlformats.org/package/2006/content-types">
  <Default Extension="bin" ContentType="application/vnd.ms-office.activeX"/>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activeX/activeX1.xml" ContentType="application/vnd.ms-office.activeX+xml"/>
  <Override PartName="/ppt/activeX/activeX2.xml" ContentType="application/vnd.ms-office.activeX+xml"/>
  <Override PartName="/ppt/activeX/activeX3.xml" ContentType="application/vnd.ms-office.activeX+xml"/>
  <Override PartName="/ppt/activeX/activeX4.xml" ContentType="application/vnd.ms-office.activeX+xml"/>
  <Override PartName="/ppt/activeX/activeX5.xml" ContentType="application/vnd.ms-office.activeX+xml"/>
  <Override PartName="/ppt/activeX/activeX6.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315" r:id="rId3"/>
    <p:sldId id="337" r:id="rId4"/>
    <p:sldId id="370" r:id="rId5"/>
    <p:sldId id="332" r:id="rId6"/>
    <p:sldId id="317" r:id="rId7"/>
    <p:sldId id="352" r:id="rId8"/>
    <p:sldId id="353" r:id="rId9"/>
    <p:sldId id="354" r:id="rId10"/>
    <p:sldId id="355" r:id="rId11"/>
    <p:sldId id="307" r:id="rId12"/>
    <p:sldId id="360" r:id="rId13"/>
    <p:sldId id="383" r:id="rId14"/>
    <p:sldId id="376" r:id="rId15"/>
    <p:sldId id="335" r:id="rId16"/>
    <p:sldId id="378" r:id="rId17"/>
    <p:sldId id="377" r:id="rId18"/>
    <p:sldId id="344" r:id="rId19"/>
    <p:sldId id="346" r:id="rId20"/>
    <p:sldId id="347" r:id="rId21"/>
    <p:sldId id="381" r:id="rId22"/>
    <p:sldId id="364"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85" d="100"/>
          <a:sy n="85" d="100"/>
        </p:scale>
        <p:origin x="197" y="5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_rels/activeX6.xml.rels><?xml version="1.0" encoding="UTF-8" standalone="yes"?>
<Relationships xmlns="http://schemas.openxmlformats.org/package/2006/relationships"><Relationship Id="rId1" Type="http://schemas.microsoft.com/office/2006/relationships/activeXControlBinary" Target="activeX6.bin"/></Relationships>
</file>

<file path=ppt/activeX/activeX1.xml><?xml version="1.0" encoding="utf-8"?>
<ax:ocx xmlns:ax="http://schemas.microsoft.com/office/2006/activeX" xmlns:r="http://schemas.openxmlformats.org/officeDocument/2006/relationships" ax:classid="{5512D122-5CC6-11CF-8D67-00AA00BDCE1D}" ax:persistence="persistStream" r:id="rId1"/>
</file>

<file path=ppt/activeX/activeX2.xml><?xml version="1.0" encoding="utf-8"?>
<ax:ocx xmlns:ax="http://schemas.microsoft.com/office/2006/activeX" xmlns:r="http://schemas.openxmlformats.org/officeDocument/2006/relationships" ax:classid="{5512D11A-5CC6-11CF-8D67-00AA00BDCE1D}" ax:persistence="persistStream" r:id="rId1"/>
</file>

<file path=ppt/activeX/activeX3.xml><?xml version="1.0" encoding="utf-8"?>
<ax:ocx xmlns:ax="http://schemas.microsoft.com/office/2006/activeX" xmlns:r="http://schemas.openxmlformats.org/officeDocument/2006/relationships" ax:classid="{5512D11A-5CC6-11CF-8D67-00AA00BDCE1D}" ax:persistence="persistStream" r:id="rId1"/>
</file>

<file path=ppt/activeX/activeX4.xml><?xml version="1.0" encoding="utf-8"?>
<ax:ocx xmlns:ax="http://schemas.microsoft.com/office/2006/activeX" xmlns:r="http://schemas.openxmlformats.org/officeDocument/2006/relationships" ax:classid="{5512D11A-5CC6-11CF-8D67-00AA00BDCE1D}" ax:persistence="persistStream" r:id="rId1"/>
</file>

<file path=ppt/activeX/activeX5.xml><?xml version="1.0" encoding="utf-8"?>
<ax:ocx xmlns:ax="http://schemas.microsoft.com/office/2006/activeX" xmlns:r="http://schemas.openxmlformats.org/officeDocument/2006/relationships" ax:classid="{5512D11A-5CC6-11CF-8D67-00AA00BDCE1D}" ax:persistence="persistStream" r:id="rId1"/>
</file>

<file path=ppt/activeX/activeX6.xml><?xml version="1.0" encoding="utf-8"?>
<ax:ocx xmlns:ax="http://schemas.microsoft.com/office/2006/activeX" xmlns:r="http://schemas.openxmlformats.org/officeDocument/2006/relationships" ax:classid="{5512D11A-5CC6-11CF-8D67-00AA00BDCE1D}" ax:persistence="persistStream" r:id="rId1"/>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7/9/2017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7</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5AD4A98-CF7D-41B5-B96C-002ECC3F1325}" type="datetime1">
              <a:rPr lang="en-US" smtClean="0"/>
              <a:t>7/9/2017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5-17-0015-00-agen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18588DF-FC4C-47EF-B134-0DD4A8924211}" type="datetime1">
              <a:rPr lang="en-US" smtClean="0"/>
              <a:t>7/9/2017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5-17-0015-00-agen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2DE148C-66BA-4164-A474-5EF8A98E7B61}" type="datetime1">
              <a:rPr lang="en-US" smtClean="0"/>
              <a:t>7/9/2017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5-17-0015-00-agen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5D0FEA4-0341-454D-AC5E-890DD308E68E}" type="datetime1">
              <a:rPr lang="en-US" smtClean="0"/>
              <a:t>7/9/2017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5-17-0015-00-agen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4501A6A-F6FF-4CB7-B684-0964BA0A3AEF}" type="datetime1">
              <a:rPr lang="en-US" smtClean="0"/>
              <a:t>7/9/2017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5-17-0015-00-agen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F8C0170-9D7B-41FD-BBF3-62FB00478123}" type="datetime1">
              <a:rPr lang="en-US" smtClean="0"/>
              <a:t>7/9/2017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5-17-0015-00-agen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C1073C6-4686-4ED3-99DA-69E881090C13}" type="datetime1">
              <a:rPr lang="en-US" smtClean="0"/>
              <a:t>7/9/2017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5-17-0015-00-agen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7C49CDB-AD0B-4405-8688-8E83BCF99EC2}" type="datetime1">
              <a:rPr lang="en-US" smtClean="0"/>
              <a:t>7/9/2017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5-17-0015-00-agen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5549007-64D9-4723-BCFC-C101CCB9DFA8}" type="datetime1">
              <a:rPr lang="en-US" smtClean="0"/>
              <a:t>7/9/2017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5-17-0015-00-agen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C60B8A5-268F-4C1D-A42E-6DD27254984A}" type="datetime1">
              <a:rPr lang="en-US" smtClean="0"/>
              <a:t>7/9/2017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5-17-0015-00-agen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DA6C2F4-08CD-435B-AE93-60264668BBCA}" type="datetime1">
              <a:rPr lang="en-US" smtClean="0"/>
              <a:t>7/9/2017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5-17-0015-00-agen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8403E4C9-457B-4F67-B6B8-4047257DBFFA}" type="datetime1">
              <a:rPr lang="en-US" smtClean="0"/>
              <a:t>7/9/2017</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5-17-0015-00-agen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control" Target="../activeX/activeX2.xml"/><Relationship Id="rId7" Type="http://schemas.openxmlformats.org/officeDocument/2006/relationships/control" Target="../activeX/activeX6.xml"/><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control" Target="../activeX/activeX5.xml"/><Relationship Id="rId5" Type="http://schemas.openxmlformats.org/officeDocument/2006/relationships/control" Target="../activeX/activeX4.xml"/><Relationship Id="rId10" Type="http://schemas.openxmlformats.org/officeDocument/2006/relationships/image" Target="../media/image3.wmf"/><Relationship Id="rId4" Type="http://schemas.openxmlformats.org/officeDocument/2006/relationships/control" Target="../activeX/activeX3.xml"/><Relationship Id="rId9" Type="http://schemas.openxmlformats.org/officeDocument/2006/relationships/image" Target="../media/image2.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development.standards.ieee.org/myproject/Public/mytools/draft/styleman.pdf" TargetMode="External"/><Relationship Id="rId2" Type="http://schemas.openxmlformats.org/officeDocument/2006/relationships/hyperlink" Target="https://development.standards.ieee.org/my-site/revcom-submission" TargetMode="External"/><Relationship Id="rId1" Type="http://schemas.openxmlformats.org/officeDocument/2006/relationships/slideLayout" Target="../slideLayouts/slideLayout6.xml"/><Relationship Id="rId5" Type="http://schemas.openxmlformats.org/officeDocument/2006/relationships/image" Target="../media/image4.gif"/><Relationship Id="rId4" Type="http://schemas.openxmlformats.org/officeDocument/2006/relationships/hyperlink" Target="http://standards.ieee.org/about/sasb/revcom/conv.html"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F420FB46-4251-4260-950C-A714FFF3306B}" type="datetime1">
              <a:rPr lang="en-US" smtClean="0">
                <a:solidFill>
                  <a:srgbClr val="000099"/>
                </a:solidFill>
              </a:rPr>
              <a:t>7/9/2017</a:t>
            </a:fld>
            <a:endParaRPr lang="en-US" dirty="0" smtClean="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smtClean="0">
              <a:solidFill>
                <a:srgbClr val="000099"/>
              </a:solidFill>
            </a:endParaRPr>
          </a:p>
        </p:txBody>
      </p:sp>
      <p:sp>
        <p:nvSpPr>
          <p:cNvPr id="2" name="Rectangle 2"/>
          <p:cNvSpPr>
            <a:spLocks noChangeArrowheads="1"/>
          </p:cNvSpPr>
          <p:nvPr/>
        </p:nvSpPr>
        <p:spPr bwMode="auto">
          <a:xfrm>
            <a:off x="685800" y="1785034"/>
            <a:ext cx="713714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t>
            </a:r>
            <a:r>
              <a:rPr lang="en-US" sz="1200" b="1" dirty="0" smtClean="0">
                <a:latin typeface="Arial" pitchFamily="34" charset="0"/>
                <a:cs typeface="Times New Roman" pitchFamily="18" charset="0"/>
              </a:rPr>
              <a:t>Agenda, Admin and chair’s notes </a:t>
            </a:r>
            <a:r>
              <a:rPr lang="en-US" sz="1200" b="1" dirty="0">
                <a:latin typeface="Arial" pitchFamily="34" charset="0"/>
                <a:cs typeface="Times New Roman" pitchFamily="18" charset="0"/>
              </a:rPr>
              <a:t>for IEEE 1900.5 WG Meeting on </a:t>
            </a:r>
            <a:r>
              <a:rPr lang="en-US" sz="1200" b="1" dirty="0" smtClean="0">
                <a:latin typeface="Arial" pitchFamily="34" charset="0"/>
                <a:cs typeface="Times New Roman" pitchFamily="18" charset="0"/>
              </a:rPr>
              <a:t>11</a:t>
            </a:r>
            <a:r>
              <a:rPr lang="en-US" sz="1200" b="1" dirty="0" smtClean="0">
                <a:latin typeface="Arial" pitchFamily="34" charset="0"/>
                <a:cs typeface="Times New Roman" pitchFamily="18" charset="0"/>
              </a:rPr>
              <a:t> July </a:t>
            </a:r>
            <a:r>
              <a:rPr lang="en-US" sz="1200" b="1" dirty="0" smtClean="0">
                <a:latin typeface="Arial" pitchFamily="34" charset="0"/>
                <a:cs typeface="Times New Roman" pitchFamily="18" charset="0"/>
              </a:rPr>
              <a:t>2017</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09</a:t>
            </a:r>
            <a:r>
              <a:rPr lang="en-US" sz="1200" b="1" dirty="0" smtClean="0">
                <a:latin typeface="Arial" pitchFamily="34" charset="0"/>
                <a:cs typeface="Times New Roman" pitchFamily="18" charset="0"/>
              </a:rPr>
              <a:t> July </a:t>
            </a:r>
            <a:r>
              <a:rPr lang="en-US" sz="1200" b="1" dirty="0" smtClean="0">
                <a:latin typeface="Arial" pitchFamily="34" charset="0"/>
                <a:cs typeface="Times New Roman" pitchFamily="18" charset="0"/>
              </a:rPr>
              <a:t>2017</a:t>
            </a:r>
          </a:p>
          <a:p>
            <a:pPr eaLnBrk="0" hangingPunct="0"/>
            <a:r>
              <a:rPr lang="en-US" sz="1200" b="1" dirty="0" smtClean="0">
                <a:latin typeface="Arial" pitchFamily="34" charset="0"/>
                <a:cs typeface="Times New Roman" pitchFamily="18" charset="0"/>
              </a:rPr>
              <a:t>Document </a:t>
            </a:r>
            <a:r>
              <a:rPr lang="en-US" sz="1200" b="1" dirty="0">
                <a:latin typeface="Arial" pitchFamily="34" charset="0"/>
                <a:cs typeface="Times New Roman" pitchFamily="18" charset="0"/>
              </a:rPr>
              <a:t>No: </a:t>
            </a:r>
            <a:r>
              <a:rPr lang="en-US" sz="1200" b="1" dirty="0" smtClean="0">
                <a:latin typeface="Arial" pitchFamily="34" charset="0"/>
                <a:cs typeface="Times New Roman" pitchFamily="18" charset="0"/>
              </a:rPr>
              <a:t>5-17-0018-00-agen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gridCol w="1289973"/>
                <a:gridCol w="1219200"/>
                <a:gridCol w="1143000"/>
                <a:gridCol w="2666999"/>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smtClean="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a:t>
            </a:r>
            <a:r>
              <a:rPr lang="en-US" sz="1200" dirty="0" smtClean="0">
                <a:latin typeface="Arial" pitchFamily="34" charset="0"/>
                <a:cs typeface="Times New Roman" pitchFamily="18" charset="0"/>
              </a:rPr>
              <a:t>in </a:t>
            </a:r>
            <a:r>
              <a:rPr lang="en-US" sz="1200" dirty="0">
                <a:latin typeface="Arial" pitchFamily="34" charset="0"/>
                <a:cs typeface="Times New Roman" pitchFamily="18" charset="0"/>
              </a:rPr>
              <a:t>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smtClean="0"/>
              <a:t>Doc #: </a:t>
            </a:r>
            <a:r>
              <a:rPr lang="en-US" dirty="0" smtClean="0"/>
              <a:t>5-17-0018-00-agen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E6C06153-803F-49DA-8FC6-A3C569C352E7}" type="datetime1">
              <a:rPr lang="en-US" smtClean="0"/>
              <a:t>7/9/2017</a:t>
            </a:fld>
            <a:endParaRPr lang="en-US"/>
          </a:p>
        </p:txBody>
      </p:sp>
      <p:sp>
        <p:nvSpPr>
          <p:cNvPr id="3" name="Footer Placeholder 2"/>
          <p:cNvSpPr>
            <a:spLocks noGrp="1"/>
          </p:cNvSpPr>
          <p:nvPr>
            <p:ph type="ftr" sz="quarter" idx="11"/>
          </p:nvPr>
        </p:nvSpPr>
        <p:spPr/>
        <p:txBody>
          <a:bodyPr/>
          <a:lstStyle/>
          <a:p>
            <a:pPr>
              <a:defRPr/>
            </a:pPr>
            <a:r>
              <a:rPr lang="en-US" smtClean="0"/>
              <a:t>Doc #: 5-17-0015-00-agen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26486999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smtClean="0"/>
              <a:t>Minutes for approval</a:t>
            </a:r>
          </a:p>
        </p:txBody>
      </p:sp>
      <p:sp>
        <p:nvSpPr>
          <p:cNvPr id="12291" name="Content Placeholder 2"/>
          <p:cNvSpPr>
            <a:spLocks noGrp="1"/>
          </p:cNvSpPr>
          <p:nvPr>
            <p:ph idx="1"/>
          </p:nvPr>
        </p:nvSpPr>
        <p:spPr/>
        <p:txBody>
          <a:bodyPr/>
          <a:lstStyle/>
          <a:p>
            <a:r>
              <a:rPr dirty="0" smtClean="0"/>
              <a:t>Motion to approve WG minutes contained in</a:t>
            </a:r>
          </a:p>
          <a:p>
            <a:pPr marL="0" indent="0" eaLnBrk="1" fontAlgn="auto" hangingPunct="1">
              <a:lnSpc>
                <a:spcPct val="115000"/>
              </a:lnSpc>
              <a:spcBef>
                <a:spcPts val="0"/>
              </a:spcBef>
              <a:spcAft>
                <a:spcPts val="0"/>
              </a:spcAft>
              <a:buNone/>
              <a:defRPr/>
            </a:pPr>
            <a:r>
              <a:rPr lang="en-US" dirty="0" smtClean="0"/>
              <a:t>5-17-0017-00</a:t>
            </a:r>
            <a:endParaRPr dirty="0" smtClean="0"/>
          </a:p>
          <a:p>
            <a:r>
              <a:rPr dirty="0" smtClean="0"/>
              <a:t>Mover:  </a:t>
            </a:r>
            <a:endParaRPr lang="en-US" dirty="0" smtClean="0"/>
          </a:p>
          <a:p>
            <a:r>
              <a:rPr dirty="0" smtClean="0"/>
              <a:t>Second: </a:t>
            </a:r>
          </a:p>
          <a:p>
            <a:r>
              <a:rPr lang="en-US" dirty="0" smtClean="0"/>
              <a:t>Vote:  </a:t>
            </a:r>
            <a:endParaRPr dirty="0" smtClean="0"/>
          </a:p>
        </p:txBody>
      </p:sp>
      <p:sp>
        <p:nvSpPr>
          <p:cNvPr id="4" name="Date Placeholder 3"/>
          <p:cNvSpPr>
            <a:spLocks noGrp="1"/>
          </p:cNvSpPr>
          <p:nvPr>
            <p:ph type="dt" sz="quarter" idx="10"/>
          </p:nvPr>
        </p:nvSpPr>
        <p:spPr/>
        <p:txBody>
          <a:bodyPr/>
          <a:lstStyle/>
          <a:p>
            <a:pPr>
              <a:defRPr/>
            </a:pPr>
            <a:fld id="{89C51D13-0ABD-4D55-91AD-6FC02B5E8768}" type="datetime1">
              <a:rPr lang="en-US" smtClean="0"/>
              <a:t>7/9/2017</a:t>
            </a:fld>
            <a:endParaRPr lang="en-US"/>
          </a:p>
        </p:txBody>
      </p:sp>
      <p:sp>
        <p:nvSpPr>
          <p:cNvPr id="5" name="Footer Placeholder 4"/>
          <p:cNvSpPr>
            <a:spLocks noGrp="1"/>
          </p:cNvSpPr>
          <p:nvPr>
            <p:ph type="ftr" sz="quarter" idx="11"/>
          </p:nvPr>
        </p:nvSpPr>
        <p:spPr/>
        <p:txBody>
          <a:bodyPr/>
          <a:lstStyle/>
          <a:p>
            <a:pPr>
              <a:defRPr/>
            </a:pPr>
            <a:r>
              <a:rPr lang="en-US" smtClean="0"/>
              <a:t>Doc #: 5-17-0015-00-agen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11</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on 1900.5.1</a:t>
            </a:r>
            <a:endParaRPr lang="en-US" dirty="0"/>
          </a:p>
        </p:txBody>
      </p:sp>
      <p:sp>
        <p:nvSpPr>
          <p:cNvPr id="3" name="Content Placeholder 2"/>
          <p:cNvSpPr>
            <a:spLocks noGrp="1"/>
          </p:cNvSpPr>
          <p:nvPr>
            <p:ph idx="1"/>
          </p:nvPr>
        </p:nvSpPr>
        <p:spPr>
          <a:xfrm>
            <a:off x="457200" y="1371600"/>
            <a:ext cx="8229600" cy="4525963"/>
          </a:xfrm>
        </p:spPr>
        <p:txBody>
          <a:bodyPr/>
          <a:lstStyle/>
          <a:p>
            <a:r>
              <a:rPr lang="en-US" sz="2800" dirty="0" smtClean="0"/>
              <a:t>Draft Status</a:t>
            </a:r>
          </a:p>
          <a:p>
            <a:pPr lvl="1"/>
            <a:r>
              <a:rPr lang="en-US" sz="2400" dirty="0" smtClean="0"/>
              <a:t>PAR Refresh</a:t>
            </a:r>
          </a:p>
          <a:p>
            <a:pPr lvl="2"/>
            <a:r>
              <a:rPr lang="en-US" sz="2000" dirty="0" smtClean="0"/>
              <a:t>1 year extension?</a:t>
            </a:r>
          </a:p>
          <a:p>
            <a:pPr lvl="1"/>
            <a:r>
              <a:rPr lang="en-US" sz="2400" dirty="0" smtClean="0"/>
              <a:t>Review in Ad Hoc at the end of this meeting</a:t>
            </a:r>
          </a:p>
        </p:txBody>
      </p:sp>
      <p:sp>
        <p:nvSpPr>
          <p:cNvPr id="4" name="Date Placeholder 3"/>
          <p:cNvSpPr>
            <a:spLocks noGrp="1"/>
          </p:cNvSpPr>
          <p:nvPr>
            <p:ph type="dt" sz="half" idx="10"/>
          </p:nvPr>
        </p:nvSpPr>
        <p:spPr/>
        <p:txBody>
          <a:bodyPr/>
          <a:lstStyle/>
          <a:p>
            <a:pPr>
              <a:defRPr/>
            </a:pPr>
            <a:fld id="{421CAFE9-4537-4F4B-822D-4ED66D7BE7F4}" type="datetime1">
              <a:rPr lang="en-US" smtClean="0"/>
              <a:t>7/9/2017</a:t>
            </a:fld>
            <a:endParaRPr lang="en-US"/>
          </a:p>
        </p:txBody>
      </p:sp>
      <p:sp>
        <p:nvSpPr>
          <p:cNvPr id="5" name="Footer Placeholder 4"/>
          <p:cNvSpPr>
            <a:spLocks noGrp="1"/>
          </p:cNvSpPr>
          <p:nvPr>
            <p:ph type="ftr" sz="quarter" idx="11"/>
          </p:nvPr>
        </p:nvSpPr>
        <p:spPr/>
        <p:txBody>
          <a:bodyPr/>
          <a:lstStyle/>
          <a:p>
            <a:pPr>
              <a:defRPr/>
            </a:pPr>
            <a:r>
              <a:rPr lang="en-US" smtClean="0"/>
              <a:t>Doc #: 5-17-0015-00-agen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15144602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 name="Title 1"/>
          <p:cNvSpPr>
            <a:spLocks noGrp="1"/>
          </p:cNvSpPr>
          <p:nvPr>
            <p:ph type="title"/>
          </p:nvPr>
        </p:nvSpPr>
        <p:spPr/>
        <p:txBody>
          <a:bodyPr/>
          <a:lstStyle/>
          <a:p>
            <a:r>
              <a:rPr smtClean="0"/>
              <a:t>PAR Extension Questions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43279333"/>
              </p:ext>
            </p:extLst>
          </p:nvPr>
        </p:nvGraphicFramePr>
        <p:xfrm>
          <a:off x="228600" y="1066800"/>
          <a:ext cx="8839200" cy="5331181"/>
        </p:xfrm>
        <a:graphic>
          <a:graphicData uri="http://schemas.openxmlformats.org/drawingml/2006/table">
            <a:tbl>
              <a:tblPr/>
              <a:tblGrid>
                <a:gridCol w="4419600"/>
                <a:gridCol w="4419600"/>
              </a:tblGrid>
              <a:tr h="170052">
                <a:tc gridSpan="2">
                  <a:txBody>
                    <a:bodyPr/>
                    <a:lstStyle/>
                    <a:p>
                      <a:pPr marL="0" marR="0" algn="ctr">
                        <a:spcBef>
                          <a:spcPts val="0"/>
                        </a:spcBef>
                        <a:spcAft>
                          <a:spcPts val="0"/>
                        </a:spcAft>
                      </a:pPr>
                      <a:r>
                        <a:rPr lang="en-US" sz="900" b="1" dirty="0">
                          <a:effectLst/>
                        </a:rPr>
                        <a:t>P1900.5.1</a:t>
                      </a:r>
                    </a:p>
                  </a:txBody>
                  <a:tcPr marL="39322" marR="39322" marT="4915" marB="23591" anchor="ctr">
                    <a:lnL>
                      <a:noFill/>
                    </a:lnL>
                    <a:lnR>
                      <a:noFill/>
                    </a:lnR>
                    <a:lnT>
                      <a:noFill/>
                    </a:lnT>
                    <a:lnB>
                      <a:noFill/>
                    </a:lnB>
                  </a:tcPr>
                </a:tc>
                <a:tc hMerge="1">
                  <a:txBody>
                    <a:bodyPr/>
                    <a:lstStyle/>
                    <a:p>
                      <a:endParaRPr lang="en-US"/>
                    </a:p>
                  </a:txBody>
                  <a:tcPr/>
                </a:tc>
              </a:tr>
              <a:tr h="668148">
                <a:tc>
                  <a:txBody>
                    <a:bodyPr/>
                    <a:lstStyle/>
                    <a:p>
                      <a:pPr marL="0" marR="0" algn="l">
                        <a:spcBef>
                          <a:spcPts val="0"/>
                        </a:spcBef>
                        <a:spcAft>
                          <a:spcPts val="0"/>
                        </a:spcAft>
                      </a:pPr>
                      <a:r>
                        <a:rPr lang="en-US" sz="1200" b="1" dirty="0">
                          <a:effectLst/>
                        </a:rPr>
                        <a:t>1. Number of years that the extension is being requested</a:t>
                      </a:r>
                      <a:r>
                        <a:rPr lang="en-US" sz="1200" b="1" dirty="0" smtClean="0">
                          <a:effectLst/>
                        </a:rPr>
                        <a:t>:  </a:t>
                      </a:r>
                      <a:r>
                        <a:rPr lang="en-US" sz="1200" b="0" dirty="0" smtClean="0">
                          <a:effectLst/>
                        </a:rPr>
                        <a:t>1 </a:t>
                      </a:r>
                      <a:r>
                        <a:rPr lang="en-US" sz="1200" b="0" dirty="0" smtClean="0">
                          <a:effectLst/>
                        </a:rPr>
                        <a:t>years</a:t>
                      </a:r>
                      <a:endParaRPr lang="en-US" sz="1200" b="0" dirty="0">
                        <a:effectLst/>
                      </a:endParaRPr>
                    </a:p>
                  </a:txBody>
                  <a:tcPr marL="39322" marR="39322" marT="4915" marB="23591" anchor="ctr">
                    <a:lnL>
                      <a:noFill/>
                    </a:lnL>
                    <a:lnR w="9525" cap="flat" cmpd="sng" algn="ctr">
                      <a:solidFill>
                        <a:srgbClr val="C4C5C5"/>
                      </a:solidFill>
                      <a:prstDash val="solid"/>
                      <a:round/>
                      <a:headEnd type="none" w="med" len="med"/>
                      <a:tailEnd type="none" w="med" len="med"/>
                    </a:lnR>
                    <a:lnT>
                      <a:noFill/>
                    </a:lnT>
                    <a:lnB>
                      <a:noFill/>
                    </a:lnB>
                  </a:tcPr>
                </a:tc>
                <a:tc>
                  <a:txBody>
                    <a:bodyPr/>
                    <a:lstStyle/>
                    <a:p>
                      <a:pPr marL="0" marR="0" algn="ctr" fontAlgn="t">
                        <a:spcBef>
                          <a:spcPts val="0"/>
                        </a:spcBef>
                        <a:spcAft>
                          <a:spcPts val="0"/>
                        </a:spcAft>
                      </a:pPr>
                      <a:r>
                        <a:rPr lang="en-US" sz="900" dirty="0">
                          <a:effectLst/>
                        </a:rPr>
                        <a:t>NOTE: The average extension request is for one or two years. </a:t>
                      </a:r>
                      <a:r>
                        <a:rPr lang="en-US" sz="900" dirty="0" err="1">
                          <a:effectLst/>
                        </a:rPr>
                        <a:t>NesCom</a:t>
                      </a:r>
                      <a:r>
                        <a:rPr lang="en-US" sz="900" dirty="0">
                          <a:effectLst/>
                        </a:rPr>
                        <a:t> will consider requests for extensions of three or four years on an exceptional basis. Such requests must be supported with sufficient detail on planned actions and activity dates to provide reasonable confidence that the project can be completed within the extended time.</a:t>
                      </a:r>
                    </a:p>
                  </a:txBody>
                  <a:tcPr marL="34407" marR="39322" marT="24574" marB="23591" anchor="ctr">
                    <a:lnL w="9525" cap="flat" cmpd="sng" algn="ctr">
                      <a:solidFill>
                        <a:srgbClr val="C4C5C5"/>
                      </a:solidFill>
                      <a:prstDash val="solid"/>
                      <a:round/>
                      <a:headEnd type="none" w="med" len="med"/>
                      <a:tailEnd type="none" w="med" len="med"/>
                    </a:lnL>
                    <a:lnR w="9525" cap="flat" cmpd="sng" algn="ctr">
                      <a:solidFill>
                        <a:srgbClr val="C4C5C5"/>
                      </a:solidFill>
                      <a:prstDash val="solid"/>
                      <a:round/>
                      <a:headEnd type="none" w="med" len="med"/>
                      <a:tailEnd type="none" w="med" len="med"/>
                    </a:lnR>
                    <a:lnT w="9525" cap="flat" cmpd="sng" algn="ctr">
                      <a:solidFill>
                        <a:srgbClr val="C4C5C5"/>
                      </a:solidFill>
                      <a:prstDash val="solid"/>
                      <a:round/>
                      <a:headEnd type="none" w="med" len="med"/>
                      <a:tailEnd type="none" w="med" len="med"/>
                    </a:lnT>
                    <a:lnB w="9525" cap="flat" cmpd="sng" algn="ctr">
                      <a:solidFill>
                        <a:srgbClr val="C4C5C5"/>
                      </a:solidFill>
                      <a:prstDash val="solid"/>
                      <a:round/>
                      <a:headEnd type="none" w="med" len="med"/>
                      <a:tailEnd type="none" w="med" len="med"/>
                    </a:lnB>
                  </a:tcPr>
                </a:tc>
              </a:tr>
              <a:tr h="76200">
                <a:tc gridSpan="2">
                  <a:txBody>
                    <a:bodyPr/>
                    <a:lstStyle/>
                    <a:p>
                      <a:pPr marL="0" marR="0" algn="l">
                        <a:spcBef>
                          <a:spcPts val="0"/>
                        </a:spcBef>
                        <a:spcAft>
                          <a:spcPts val="0"/>
                        </a:spcAft>
                      </a:pPr>
                      <a:endParaRPr lang="en-US" sz="1200" b="1" dirty="0">
                        <a:effectLst/>
                      </a:endParaRPr>
                    </a:p>
                  </a:txBody>
                  <a:tcPr marL="39322" marR="39322" marT="4915" marB="23591" anchor="ctr">
                    <a:lnL>
                      <a:noFill/>
                    </a:lnL>
                    <a:lnR>
                      <a:noFill/>
                    </a:lnR>
                    <a:lnT>
                      <a:noFill/>
                    </a:lnT>
                    <a:lnB>
                      <a:noFill/>
                    </a:lnB>
                  </a:tcPr>
                </a:tc>
                <a:tc hMerge="1">
                  <a:txBody>
                    <a:bodyPr/>
                    <a:lstStyle/>
                    <a:p>
                      <a:endParaRPr lang="en-US"/>
                    </a:p>
                  </a:txBody>
                  <a:tcPr/>
                </a:tc>
              </a:tr>
              <a:tr h="1125748">
                <a:tc>
                  <a:txBody>
                    <a:bodyPr/>
                    <a:lstStyle/>
                    <a:p>
                      <a:pPr marL="0" marR="0" algn="l">
                        <a:spcBef>
                          <a:spcPts val="0"/>
                        </a:spcBef>
                        <a:spcAft>
                          <a:spcPts val="0"/>
                        </a:spcAft>
                      </a:pPr>
                      <a:r>
                        <a:rPr lang="en-US" sz="1200" b="1" dirty="0">
                          <a:effectLst/>
                        </a:rPr>
                        <a:t>2. Why an Extension is Required</a:t>
                      </a:r>
                      <a:r>
                        <a:rPr lang="en-US" sz="1200" b="1" dirty="0" smtClean="0">
                          <a:effectLst/>
                        </a:rPr>
                        <a:t>:  </a:t>
                      </a:r>
                      <a:r>
                        <a:rPr lang="en-US" sz="1050" b="0" i="1" dirty="0" smtClean="0">
                          <a:effectLst/>
                        </a:rPr>
                        <a:t>A nearly completed draft</a:t>
                      </a:r>
                      <a:r>
                        <a:rPr lang="en-US" sz="1050" b="0" i="1" baseline="0" dirty="0" smtClean="0">
                          <a:effectLst/>
                        </a:rPr>
                        <a:t> exists (5-13-0044-17) </a:t>
                      </a:r>
                      <a:r>
                        <a:rPr lang="en-US" sz="1050" b="0" i="1" baseline="0" dirty="0" smtClean="0">
                          <a:effectLst/>
                        </a:rPr>
                        <a:t>and a development plan for the standard is provided in </a:t>
                      </a:r>
                      <a:r>
                        <a:rPr lang="en-US" sz="1050" b="0" i="1" baseline="0" dirty="0" smtClean="0">
                          <a:effectLst/>
                        </a:rPr>
                        <a:t>5-17-18-00.  Sponsor ballot will </a:t>
                      </a:r>
                      <a:r>
                        <a:rPr lang="en-US" sz="1050" b="0" i="1" baseline="0" dirty="0" err="1" smtClean="0">
                          <a:effectLst/>
                        </a:rPr>
                        <a:t>comense</a:t>
                      </a:r>
                      <a:r>
                        <a:rPr lang="en-US" sz="1050" b="0" i="1" baseline="0" dirty="0" smtClean="0">
                          <a:effectLst/>
                        </a:rPr>
                        <a:t> shortly but the process may not complete before the current PAR expires.  In an abundance of caution we </a:t>
                      </a:r>
                      <a:r>
                        <a:rPr lang="en-US" sz="1050" b="0" i="1" baseline="0" dirty="0" smtClean="0">
                          <a:effectLst/>
                        </a:rPr>
                        <a:t>now </a:t>
                      </a:r>
                      <a:r>
                        <a:rPr lang="en-US" sz="1050" b="0" i="1" baseline="0" dirty="0" smtClean="0">
                          <a:effectLst/>
                        </a:rPr>
                        <a:t>request an </a:t>
                      </a:r>
                      <a:r>
                        <a:rPr lang="en-US" sz="1050" b="0" i="1" baseline="0" dirty="0" smtClean="0">
                          <a:effectLst/>
                        </a:rPr>
                        <a:t>additional </a:t>
                      </a:r>
                      <a:r>
                        <a:rPr lang="en-US" sz="1050" b="0" i="1" baseline="0" dirty="0" smtClean="0">
                          <a:effectLst/>
                        </a:rPr>
                        <a:t>year to </a:t>
                      </a:r>
                      <a:r>
                        <a:rPr lang="en-US" sz="1050" b="0" i="1" baseline="0" dirty="0" smtClean="0">
                          <a:effectLst/>
                        </a:rPr>
                        <a:t>complete the project.</a:t>
                      </a:r>
                      <a:endParaRPr lang="en-US" sz="1200" b="0" i="1" dirty="0">
                        <a:effectLst/>
                      </a:endParaRPr>
                    </a:p>
                  </a:txBody>
                  <a:tcPr marL="39322" marR="39322" marT="4915" marB="23591" anchor="ctr">
                    <a:lnL>
                      <a:noFill/>
                    </a:lnL>
                    <a:lnR w="9525" cap="flat" cmpd="sng" algn="ctr">
                      <a:solidFill>
                        <a:srgbClr val="C4C5C5"/>
                      </a:solidFill>
                      <a:prstDash val="solid"/>
                      <a:round/>
                      <a:headEnd type="none" w="med" len="med"/>
                      <a:tailEnd type="none" w="med" len="med"/>
                    </a:lnR>
                    <a:lnT>
                      <a:noFill/>
                    </a:lnT>
                    <a:lnB>
                      <a:noFill/>
                    </a:lnB>
                  </a:tcPr>
                </a:tc>
                <a:tc>
                  <a:txBody>
                    <a:bodyPr/>
                    <a:lstStyle/>
                    <a:p>
                      <a:pPr marL="0" marR="0" algn="ctr" fontAlgn="t">
                        <a:spcBef>
                          <a:spcPts val="0"/>
                        </a:spcBef>
                        <a:spcAft>
                          <a:spcPts val="0"/>
                        </a:spcAft>
                      </a:pPr>
                      <a:r>
                        <a:rPr lang="en-US" sz="900" dirty="0">
                          <a:effectLst/>
                        </a:rPr>
                        <a:t>This should include a description of what the working group has accomplished and what remains to be accomplished, along with the reasons why the work was unable to be completed in the allotted time frame</a:t>
                      </a:r>
                    </a:p>
                  </a:txBody>
                  <a:tcPr marL="34407" marR="39322" marT="24574" marB="23591" anchor="ctr">
                    <a:lnL w="9525" cap="flat" cmpd="sng" algn="ctr">
                      <a:solidFill>
                        <a:srgbClr val="C4C5C5"/>
                      </a:solidFill>
                      <a:prstDash val="solid"/>
                      <a:round/>
                      <a:headEnd type="none" w="med" len="med"/>
                      <a:tailEnd type="none" w="med" len="med"/>
                    </a:lnL>
                    <a:lnR w="9525" cap="flat" cmpd="sng" algn="ctr">
                      <a:solidFill>
                        <a:srgbClr val="C4C5C5"/>
                      </a:solidFill>
                      <a:prstDash val="solid"/>
                      <a:round/>
                      <a:headEnd type="none" w="med" len="med"/>
                      <a:tailEnd type="none" w="med" len="med"/>
                    </a:lnR>
                    <a:lnT w="9525" cap="flat" cmpd="sng" algn="ctr">
                      <a:solidFill>
                        <a:srgbClr val="C4C5C5"/>
                      </a:solidFill>
                      <a:prstDash val="solid"/>
                      <a:round/>
                      <a:headEnd type="none" w="med" len="med"/>
                      <a:tailEnd type="none" w="med" len="med"/>
                    </a:lnT>
                    <a:lnB w="9525" cap="flat" cmpd="sng" algn="ctr">
                      <a:solidFill>
                        <a:srgbClr val="C4C5C5"/>
                      </a:solidFill>
                      <a:prstDash val="solid"/>
                      <a:round/>
                      <a:headEnd type="none" w="med" len="med"/>
                      <a:tailEnd type="none" w="med" len="med"/>
                    </a:lnB>
                  </a:tcPr>
                </a:tc>
              </a:tr>
              <a:tr h="211380">
                <a:tc gridSpan="2">
                  <a:txBody>
                    <a:bodyPr/>
                    <a:lstStyle/>
                    <a:p>
                      <a:pPr marL="0" marR="0" algn="l">
                        <a:spcBef>
                          <a:spcPts val="0"/>
                        </a:spcBef>
                        <a:spcAft>
                          <a:spcPts val="0"/>
                        </a:spcAft>
                      </a:pPr>
                      <a:endParaRPr lang="en-US" sz="1200" b="1">
                        <a:effectLst/>
                      </a:endParaRPr>
                    </a:p>
                  </a:txBody>
                  <a:tcPr marL="39322" marR="39322" marT="4915" marB="23591" anchor="ctr">
                    <a:lnL>
                      <a:noFill/>
                    </a:lnL>
                    <a:lnR>
                      <a:noFill/>
                    </a:lnR>
                    <a:lnT>
                      <a:noFill/>
                    </a:lnT>
                    <a:lnB>
                      <a:noFill/>
                    </a:lnB>
                  </a:tcPr>
                </a:tc>
                <a:tc hMerge="1">
                  <a:txBody>
                    <a:bodyPr/>
                    <a:lstStyle/>
                    <a:p>
                      <a:endParaRPr lang="en-US"/>
                    </a:p>
                  </a:txBody>
                  <a:tcPr/>
                </a:tc>
              </a:tr>
              <a:tr h="211380">
                <a:tc>
                  <a:txBody>
                    <a:bodyPr/>
                    <a:lstStyle/>
                    <a:p>
                      <a:pPr marL="0" marR="0" algn="l">
                        <a:spcBef>
                          <a:spcPts val="0"/>
                        </a:spcBef>
                        <a:spcAft>
                          <a:spcPts val="0"/>
                        </a:spcAft>
                      </a:pPr>
                      <a:r>
                        <a:rPr lang="en-US" sz="1200" b="1" dirty="0">
                          <a:effectLst/>
                        </a:rPr>
                        <a:t>3.1. What date did you begin writing the first draft:</a:t>
                      </a:r>
                    </a:p>
                  </a:txBody>
                  <a:tcPr marL="39322" marR="39322" marT="4915" marB="23591" anchor="ctr">
                    <a:lnL>
                      <a:noFill/>
                    </a:lnL>
                    <a:lnR w="9525" cap="flat" cmpd="sng" algn="ctr">
                      <a:solidFill>
                        <a:srgbClr val="C4C5C5"/>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dirty="0" smtClean="0">
                          <a:effectLst/>
                        </a:rPr>
                        <a:t>08/24/2013</a:t>
                      </a:r>
                      <a:endParaRPr lang="en-US" sz="900" dirty="0">
                        <a:effectLst/>
                      </a:endParaRPr>
                    </a:p>
                  </a:txBody>
                  <a:tcPr marL="34407" marR="39322" marT="24574" marB="23591" anchor="ctr">
                    <a:lnL w="9525" cap="flat" cmpd="sng" algn="ctr">
                      <a:solidFill>
                        <a:srgbClr val="C4C5C5"/>
                      </a:solidFill>
                      <a:prstDash val="solid"/>
                      <a:round/>
                      <a:headEnd type="none" w="med" len="med"/>
                      <a:tailEnd type="none" w="med" len="med"/>
                    </a:lnL>
                    <a:lnR w="9525" cap="flat" cmpd="sng" algn="ctr">
                      <a:solidFill>
                        <a:srgbClr val="C4C5C5"/>
                      </a:solidFill>
                      <a:prstDash val="solid"/>
                      <a:round/>
                      <a:headEnd type="none" w="med" len="med"/>
                      <a:tailEnd type="none" w="med" len="med"/>
                    </a:lnR>
                    <a:lnT w="9525" cap="flat" cmpd="sng" algn="ctr">
                      <a:solidFill>
                        <a:srgbClr val="C4C5C5"/>
                      </a:solidFill>
                      <a:prstDash val="solid"/>
                      <a:round/>
                      <a:headEnd type="none" w="med" len="med"/>
                      <a:tailEnd type="none" w="med" len="med"/>
                    </a:lnT>
                    <a:lnB w="9525" cap="flat" cmpd="sng" algn="ctr">
                      <a:solidFill>
                        <a:srgbClr val="C4C5C5"/>
                      </a:solidFill>
                      <a:prstDash val="solid"/>
                      <a:round/>
                      <a:headEnd type="none" w="med" len="med"/>
                      <a:tailEnd type="none" w="med" len="med"/>
                    </a:lnB>
                  </a:tcPr>
                </a:tc>
              </a:tr>
              <a:tr h="228579">
                <a:tc>
                  <a:txBody>
                    <a:bodyPr/>
                    <a:lstStyle/>
                    <a:p>
                      <a:pPr marL="0" marR="0" algn="l">
                        <a:spcBef>
                          <a:spcPts val="0"/>
                        </a:spcBef>
                        <a:spcAft>
                          <a:spcPts val="0"/>
                        </a:spcAft>
                      </a:pPr>
                      <a:r>
                        <a:rPr lang="en-US" sz="1200" b="1">
                          <a:effectLst/>
                        </a:rPr>
                        <a:t>3.2. How many people are actively working on the project:</a:t>
                      </a:r>
                    </a:p>
                  </a:txBody>
                  <a:tcPr marL="39322" marR="39322" marT="4915" marB="23591" anchor="ctr">
                    <a:lnL>
                      <a:noFill/>
                    </a:lnL>
                    <a:lnR w="9525" cap="flat" cmpd="sng" algn="ctr">
                      <a:solidFill>
                        <a:srgbClr val="C4C5C5"/>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dirty="0" smtClean="0">
                          <a:effectLst/>
                        </a:rPr>
                        <a:t>7</a:t>
                      </a:r>
                      <a:endParaRPr lang="en-US" sz="900" dirty="0">
                        <a:effectLst/>
                      </a:endParaRPr>
                    </a:p>
                  </a:txBody>
                  <a:tcPr marL="34407" marR="39322" marT="24574" marB="23591" anchor="ctr">
                    <a:lnL w="9525" cap="flat" cmpd="sng" algn="ctr">
                      <a:solidFill>
                        <a:srgbClr val="C4C5C5"/>
                      </a:solidFill>
                      <a:prstDash val="solid"/>
                      <a:round/>
                      <a:headEnd type="none" w="med" len="med"/>
                      <a:tailEnd type="none" w="med" len="med"/>
                    </a:lnL>
                    <a:lnR w="9525" cap="flat" cmpd="sng" algn="ctr">
                      <a:solidFill>
                        <a:srgbClr val="C4C5C5"/>
                      </a:solidFill>
                      <a:prstDash val="solid"/>
                      <a:round/>
                      <a:headEnd type="none" w="med" len="med"/>
                      <a:tailEnd type="none" w="med" len="med"/>
                    </a:lnR>
                    <a:lnT w="9525" cap="flat" cmpd="sng" algn="ctr">
                      <a:solidFill>
                        <a:srgbClr val="C4C5C5"/>
                      </a:solidFill>
                      <a:prstDash val="solid"/>
                      <a:round/>
                      <a:headEnd type="none" w="med" len="med"/>
                      <a:tailEnd type="none" w="med" len="med"/>
                    </a:lnT>
                    <a:lnB w="9525" cap="flat" cmpd="sng" algn="ctr">
                      <a:solidFill>
                        <a:srgbClr val="C4C5C5"/>
                      </a:solidFill>
                      <a:prstDash val="solid"/>
                      <a:round/>
                      <a:headEnd type="none" w="med" len="med"/>
                      <a:tailEnd type="none" w="med" len="med"/>
                    </a:lnB>
                  </a:tcPr>
                </a:tc>
              </a:tr>
              <a:tr h="228579">
                <a:tc>
                  <a:txBody>
                    <a:bodyPr/>
                    <a:lstStyle/>
                    <a:p>
                      <a:pPr marL="0" marR="0" algn="l">
                        <a:spcBef>
                          <a:spcPts val="0"/>
                        </a:spcBef>
                        <a:spcAft>
                          <a:spcPts val="0"/>
                        </a:spcAft>
                      </a:pPr>
                      <a:r>
                        <a:rPr lang="en-US" sz="1200" b="1">
                          <a:effectLst/>
                        </a:rPr>
                        <a:t>3.3. How many times a year does the working group meet: </a:t>
                      </a:r>
                    </a:p>
                  </a:txBody>
                  <a:tcPr marL="39322" marR="39322" marT="4915" marB="23591" anchor="ctr">
                    <a:lnL>
                      <a:noFill/>
                    </a:lnL>
                    <a:lnR>
                      <a:noFill/>
                    </a:lnR>
                    <a:lnT>
                      <a:noFill/>
                    </a:lnT>
                    <a:lnB>
                      <a:noFill/>
                    </a:lnB>
                  </a:tcPr>
                </a:tc>
                <a:tc>
                  <a:txBody>
                    <a:bodyPr/>
                    <a:lstStyle/>
                    <a:p>
                      <a:pPr marL="0" marR="0" algn="ctr">
                        <a:spcBef>
                          <a:spcPts val="0"/>
                        </a:spcBef>
                        <a:spcAft>
                          <a:spcPts val="0"/>
                        </a:spcAft>
                      </a:pPr>
                      <a:endParaRPr lang="en-US" sz="900">
                        <a:effectLst/>
                      </a:endParaRPr>
                    </a:p>
                  </a:txBody>
                  <a:tcPr marL="39322" marR="39322" marT="4915" marB="23591" anchor="ctr">
                    <a:lnL>
                      <a:noFill/>
                    </a:lnL>
                    <a:lnR>
                      <a:noFill/>
                    </a:lnR>
                    <a:lnT w="9525" cap="flat" cmpd="sng" algn="ctr">
                      <a:solidFill>
                        <a:srgbClr val="C4C5C5"/>
                      </a:solidFill>
                      <a:prstDash val="solid"/>
                      <a:round/>
                      <a:headEnd type="none" w="med" len="med"/>
                      <a:tailEnd type="none" w="med" len="med"/>
                    </a:lnT>
                    <a:lnB w="9525" cap="flat" cmpd="sng" algn="ctr">
                      <a:solidFill>
                        <a:srgbClr val="C4C5C5"/>
                      </a:solidFill>
                      <a:prstDash val="solid"/>
                      <a:round/>
                      <a:headEnd type="none" w="med" len="med"/>
                      <a:tailEnd type="none" w="med" len="med"/>
                    </a:lnB>
                  </a:tcPr>
                </a:tc>
              </a:tr>
              <a:tr h="211380">
                <a:tc>
                  <a:txBody>
                    <a:bodyPr/>
                    <a:lstStyle/>
                    <a:p>
                      <a:pPr marL="0" marR="0" algn="l">
                        <a:spcBef>
                          <a:spcPts val="0"/>
                        </a:spcBef>
                        <a:spcAft>
                          <a:spcPts val="0"/>
                        </a:spcAft>
                      </a:pPr>
                      <a:r>
                        <a:rPr lang="en-US" sz="1200" b="1">
                          <a:effectLst/>
                        </a:rPr>
                        <a:t>In person:</a:t>
                      </a:r>
                    </a:p>
                  </a:txBody>
                  <a:tcPr marL="39322" marR="39322" marT="4915" marB="23591" anchor="ctr">
                    <a:lnL>
                      <a:noFill/>
                    </a:lnL>
                    <a:lnR w="9525" cap="flat" cmpd="sng" algn="ctr">
                      <a:solidFill>
                        <a:srgbClr val="C4C5C5"/>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dirty="0" smtClean="0">
                          <a:effectLst/>
                        </a:rPr>
                        <a:t>3</a:t>
                      </a:r>
                      <a:endParaRPr lang="en-US" sz="900" dirty="0">
                        <a:effectLst/>
                      </a:endParaRPr>
                    </a:p>
                  </a:txBody>
                  <a:tcPr marL="34407" marR="39322" marT="24574" marB="23591" anchor="ctr">
                    <a:lnL w="9525" cap="flat" cmpd="sng" algn="ctr">
                      <a:solidFill>
                        <a:srgbClr val="C4C5C5"/>
                      </a:solidFill>
                      <a:prstDash val="solid"/>
                      <a:round/>
                      <a:headEnd type="none" w="med" len="med"/>
                      <a:tailEnd type="none" w="med" len="med"/>
                    </a:lnL>
                    <a:lnR w="9525" cap="flat" cmpd="sng" algn="ctr">
                      <a:solidFill>
                        <a:srgbClr val="C4C5C5"/>
                      </a:solidFill>
                      <a:prstDash val="solid"/>
                      <a:round/>
                      <a:headEnd type="none" w="med" len="med"/>
                      <a:tailEnd type="none" w="med" len="med"/>
                    </a:lnR>
                    <a:lnT w="9525" cap="flat" cmpd="sng" algn="ctr">
                      <a:solidFill>
                        <a:srgbClr val="C4C5C5"/>
                      </a:solidFill>
                      <a:prstDash val="solid"/>
                      <a:round/>
                      <a:headEnd type="none" w="med" len="med"/>
                      <a:tailEnd type="none" w="med" len="med"/>
                    </a:lnT>
                    <a:lnB w="9525" cap="flat" cmpd="sng" algn="ctr">
                      <a:solidFill>
                        <a:srgbClr val="C4C5C5"/>
                      </a:solidFill>
                      <a:prstDash val="solid"/>
                      <a:round/>
                      <a:headEnd type="none" w="med" len="med"/>
                      <a:tailEnd type="none" w="med" len="med"/>
                    </a:lnB>
                  </a:tcPr>
                </a:tc>
              </a:tr>
              <a:tr h="211380">
                <a:tc>
                  <a:txBody>
                    <a:bodyPr/>
                    <a:lstStyle/>
                    <a:p>
                      <a:pPr marL="0" marR="0" algn="l">
                        <a:spcBef>
                          <a:spcPts val="0"/>
                        </a:spcBef>
                        <a:spcAft>
                          <a:spcPts val="0"/>
                        </a:spcAft>
                      </a:pPr>
                      <a:r>
                        <a:rPr lang="en-US" sz="1200" b="1" dirty="0">
                          <a:effectLst/>
                        </a:rPr>
                        <a:t>Via teleconference:</a:t>
                      </a:r>
                    </a:p>
                  </a:txBody>
                  <a:tcPr marL="39322" marR="39322" marT="4915" marB="23591" anchor="ctr">
                    <a:lnL>
                      <a:noFill/>
                    </a:lnL>
                    <a:lnR w="9525" cap="flat" cmpd="sng" algn="ctr">
                      <a:solidFill>
                        <a:srgbClr val="C4C5C5"/>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dirty="0" smtClean="0">
                          <a:effectLst/>
                        </a:rPr>
                        <a:t>12 + Ad </a:t>
                      </a:r>
                      <a:r>
                        <a:rPr lang="en-US" sz="900" dirty="0" err="1" smtClean="0">
                          <a:effectLst/>
                        </a:rPr>
                        <a:t>Hocs</a:t>
                      </a:r>
                      <a:endParaRPr lang="en-US" sz="900" dirty="0">
                        <a:effectLst/>
                      </a:endParaRPr>
                    </a:p>
                  </a:txBody>
                  <a:tcPr marL="34407" marR="39322" marT="24574" marB="23591" anchor="ctr">
                    <a:lnL w="9525" cap="flat" cmpd="sng" algn="ctr">
                      <a:solidFill>
                        <a:srgbClr val="C4C5C5"/>
                      </a:solidFill>
                      <a:prstDash val="solid"/>
                      <a:round/>
                      <a:headEnd type="none" w="med" len="med"/>
                      <a:tailEnd type="none" w="med" len="med"/>
                    </a:lnL>
                    <a:lnR w="9525" cap="flat" cmpd="sng" algn="ctr">
                      <a:solidFill>
                        <a:srgbClr val="C4C5C5"/>
                      </a:solidFill>
                      <a:prstDash val="solid"/>
                      <a:round/>
                      <a:headEnd type="none" w="med" len="med"/>
                      <a:tailEnd type="none" w="med" len="med"/>
                    </a:lnR>
                    <a:lnT w="9525" cap="flat" cmpd="sng" algn="ctr">
                      <a:solidFill>
                        <a:srgbClr val="C4C5C5"/>
                      </a:solidFill>
                      <a:prstDash val="solid"/>
                      <a:round/>
                      <a:headEnd type="none" w="med" len="med"/>
                      <a:tailEnd type="none" w="med" len="med"/>
                    </a:lnT>
                    <a:lnB w="9525" cap="flat" cmpd="sng" algn="ctr">
                      <a:solidFill>
                        <a:srgbClr val="C4C5C5"/>
                      </a:solidFill>
                      <a:prstDash val="solid"/>
                      <a:round/>
                      <a:headEnd type="none" w="med" len="med"/>
                      <a:tailEnd type="none" w="med" len="med"/>
                    </a:lnB>
                  </a:tcPr>
                </a:tc>
              </a:tr>
              <a:tr h="420986">
                <a:tc>
                  <a:txBody>
                    <a:bodyPr/>
                    <a:lstStyle/>
                    <a:p>
                      <a:pPr marL="0" marR="0" algn="l" defTabSz="914400" rtl="0" eaLnBrk="1" latinLnBrk="0" hangingPunct="1">
                        <a:spcBef>
                          <a:spcPts val="0"/>
                        </a:spcBef>
                        <a:spcAft>
                          <a:spcPts val="0"/>
                        </a:spcAft>
                      </a:pPr>
                      <a:r>
                        <a:rPr lang="en-US" sz="1200" b="1" kern="1200" dirty="0">
                          <a:solidFill>
                            <a:schemeClr val="tx1"/>
                          </a:solidFill>
                          <a:effectLst/>
                          <a:latin typeface="+mn-lt"/>
                          <a:ea typeface="+mn-ea"/>
                          <a:cs typeface="+mn-cs"/>
                        </a:rPr>
                        <a:t>3.4. How many times a year is a draft circulated to the working group via electronic means:</a:t>
                      </a:r>
                    </a:p>
                  </a:txBody>
                  <a:tcPr marL="76200" marR="76200" marT="9524" marB="45715" anchor="ctr">
                    <a:lnL>
                      <a:noFill/>
                    </a:lnL>
                    <a:lnR w="9525" cap="flat" cmpd="sng" algn="ctr">
                      <a:solidFill>
                        <a:srgbClr val="C4C5C5"/>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kern="1200" dirty="0" smtClean="0">
                          <a:solidFill>
                            <a:schemeClr val="tx1"/>
                          </a:solidFill>
                          <a:effectLst/>
                          <a:latin typeface="+mn-lt"/>
                          <a:ea typeface="+mn-ea"/>
                          <a:cs typeface="+mn-cs"/>
                        </a:rPr>
                        <a:t>On average  4</a:t>
                      </a:r>
                      <a:endParaRPr lang="en-US" sz="900" kern="1200" dirty="0">
                        <a:solidFill>
                          <a:schemeClr val="tx1"/>
                        </a:solidFill>
                        <a:effectLst/>
                        <a:latin typeface="+mn-lt"/>
                        <a:ea typeface="+mn-ea"/>
                        <a:cs typeface="+mn-cs"/>
                      </a:endParaRPr>
                    </a:p>
                  </a:txBody>
                  <a:tcPr marL="66675" marR="76200" marT="47620" marB="45715" anchor="ctr">
                    <a:lnL w="9525" cap="flat" cmpd="sng" algn="ctr">
                      <a:solidFill>
                        <a:srgbClr val="C4C5C5"/>
                      </a:solidFill>
                      <a:prstDash val="solid"/>
                      <a:round/>
                      <a:headEnd type="none" w="med" len="med"/>
                      <a:tailEnd type="none" w="med" len="med"/>
                    </a:lnL>
                    <a:lnR w="9525" cap="flat" cmpd="sng" algn="ctr">
                      <a:solidFill>
                        <a:srgbClr val="C4C5C5"/>
                      </a:solidFill>
                      <a:prstDash val="solid"/>
                      <a:round/>
                      <a:headEnd type="none" w="med" len="med"/>
                      <a:tailEnd type="none" w="med" len="med"/>
                    </a:lnR>
                    <a:lnT w="9525" cap="flat" cmpd="sng" algn="ctr">
                      <a:solidFill>
                        <a:srgbClr val="C4C5C5"/>
                      </a:solidFill>
                      <a:prstDash val="solid"/>
                      <a:round/>
                      <a:headEnd type="none" w="med" len="med"/>
                      <a:tailEnd type="none" w="med" len="med"/>
                    </a:lnT>
                    <a:lnB w="9525" cap="flat" cmpd="sng" algn="ctr">
                      <a:solidFill>
                        <a:srgbClr val="C4C5C5"/>
                      </a:solidFill>
                      <a:prstDash val="solid"/>
                      <a:round/>
                      <a:headEnd type="none" w="med" len="med"/>
                      <a:tailEnd type="none" w="med" len="med"/>
                    </a:lnB>
                  </a:tcPr>
                </a:tc>
              </a:tr>
              <a:tr h="238113">
                <a:tc>
                  <a:txBody>
                    <a:bodyPr/>
                    <a:lstStyle/>
                    <a:p>
                      <a:pPr marL="0" marR="0" algn="l" defTabSz="914400" rtl="0" eaLnBrk="1" latinLnBrk="0" hangingPunct="1">
                        <a:spcBef>
                          <a:spcPts val="0"/>
                        </a:spcBef>
                        <a:spcAft>
                          <a:spcPts val="0"/>
                        </a:spcAft>
                      </a:pPr>
                      <a:r>
                        <a:rPr lang="en-US" sz="1200" b="1" kern="1200">
                          <a:solidFill>
                            <a:schemeClr val="tx1"/>
                          </a:solidFill>
                          <a:effectLst/>
                          <a:latin typeface="+mn-lt"/>
                          <a:ea typeface="+mn-ea"/>
                          <a:cs typeface="+mn-cs"/>
                        </a:rPr>
                        <a:t>3.5. What percentage of the Draft is stable:</a:t>
                      </a:r>
                    </a:p>
                  </a:txBody>
                  <a:tcPr marL="76200" marR="76200" marT="9524" marB="45715" anchor="ctr">
                    <a:lnL>
                      <a:noFill/>
                    </a:lnL>
                    <a:lnR w="9525" cap="flat" cmpd="sng" algn="ctr">
                      <a:solidFill>
                        <a:srgbClr val="C4C5C5"/>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kern="1200" dirty="0" smtClean="0">
                          <a:solidFill>
                            <a:schemeClr val="tx1"/>
                          </a:solidFill>
                          <a:effectLst/>
                          <a:latin typeface="+mn-lt"/>
                          <a:ea typeface="+mn-ea"/>
                          <a:cs typeface="+mn-cs"/>
                        </a:rPr>
                        <a:t>95%</a:t>
                      </a:r>
                      <a:endParaRPr lang="en-US" sz="900" kern="1200" dirty="0">
                        <a:solidFill>
                          <a:schemeClr val="tx1"/>
                        </a:solidFill>
                        <a:effectLst/>
                        <a:latin typeface="+mn-lt"/>
                        <a:ea typeface="+mn-ea"/>
                        <a:cs typeface="+mn-cs"/>
                      </a:endParaRPr>
                    </a:p>
                  </a:txBody>
                  <a:tcPr marL="66675" marR="76200" marT="47620" marB="45715" anchor="ctr">
                    <a:lnL w="9525" cap="flat" cmpd="sng" algn="ctr">
                      <a:solidFill>
                        <a:srgbClr val="C4C5C5"/>
                      </a:solidFill>
                      <a:prstDash val="solid"/>
                      <a:round/>
                      <a:headEnd type="none" w="med" len="med"/>
                      <a:tailEnd type="none" w="med" len="med"/>
                    </a:lnL>
                    <a:lnR w="9525" cap="flat" cmpd="sng" algn="ctr">
                      <a:solidFill>
                        <a:srgbClr val="C4C5C5"/>
                      </a:solidFill>
                      <a:prstDash val="solid"/>
                      <a:round/>
                      <a:headEnd type="none" w="med" len="med"/>
                      <a:tailEnd type="none" w="med" len="med"/>
                    </a:lnR>
                    <a:lnT w="9525" cap="flat" cmpd="sng" algn="ctr">
                      <a:solidFill>
                        <a:srgbClr val="C4C5C5"/>
                      </a:solidFill>
                      <a:prstDash val="solid"/>
                      <a:round/>
                      <a:headEnd type="none" w="med" len="med"/>
                      <a:tailEnd type="none" w="med" len="med"/>
                    </a:lnT>
                    <a:lnB w="9525" cap="flat" cmpd="sng" algn="ctr">
                      <a:solidFill>
                        <a:srgbClr val="C4C5C5"/>
                      </a:solidFill>
                      <a:prstDash val="solid"/>
                      <a:round/>
                      <a:headEnd type="none" w="med" len="med"/>
                      <a:tailEnd type="none" w="med" len="med"/>
                    </a:lnB>
                  </a:tcPr>
                </a:tc>
              </a:tr>
              <a:tr h="420986">
                <a:tc>
                  <a:txBody>
                    <a:bodyPr/>
                    <a:lstStyle/>
                    <a:p>
                      <a:pPr marL="0" marR="0" algn="l" defTabSz="914400" rtl="0" eaLnBrk="1" latinLnBrk="0" hangingPunct="1">
                        <a:spcBef>
                          <a:spcPts val="0"/>
                        </a:spcBef>
                        <a:spcAft>
                          <a:spcPts val="0"/>
                        </a:spcAft>
                      </a:pPr>
                      <a:r>
                        <a:rPr lang="en-US" sz="1200" b="1" kern="1200" dirty="0">
                          <a:solidFill>
                            <a:schemeClr val="tx1"/>
                          </a:solidFill>
                          <a:effectLst/>
                          <a:latin typeface="+mn-lt"/>
                          <a:ea typeface="+mn-ea"/>
                          <a:cs typeface="+mn-cs"/>
                        </a:rPr>
                        <a:t>3.6. How many significant work revisions has the Draft been through:</a:t>
                      </a:r>
                    </a:p>
                  </a:txBody>
                  <a:tcPr marL="76200" marR="76200" marT="9524" marB="45715" anchor="ctr">
                    <a:lnL>
                      <a:noFill/>
                    </a:lnL>
                    <a:lnR w="9525" cap="flat" cmpd="sng" algn="ctr">
                      <a:solidFill>
                        <a:srgbClr val="C4C5C5"/>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kern="1200" dirty="0" smtClean="0">
                          <a:solidFill>
                            <a:schemeClr val="tx1"/>
                          </a:solidFill>
                          <a:effectLst/>
                          <a:latin typeface="+mn-lt"/>
                          <a:ea typeface="+mn-ea"/>
                          <a:cs typeface="+mn-cs"/>
                        </a:rPr>
                        <a:t>~3</a:t>
                      </a:r>
                      <a:endParaRPr lang="en-US" sz="900" kern="1200" dirty="0">
                        <a:solidFill>
                          <a:schemeClr val="tx1"/>
                        </a:solidFill>
                        <a:effectLst/>
                        <a:latin typeface="+mn-lt"/>
                        <a:ea typeface="+mn-ea"/>
                        <a:cs typeface="+mn-cs"/>
                      </a:endParaRPr>
                    </a:p>
                  </a:txBody>
                  <a:tcPr marL="66675" marR="76200" marT="47620" marB="45715" anchor="ctr">
                    <a:lnL w="9525" cap="flat" cmpd="sng" algn="ctr">
                      <a:solidFill>
                        <a:srgbClr val="C4C5C5"/>
                      </a:solidFill>
                      <a:prstDash val="solid"/>
                      <a:round/>
                      <a:headEnd type="none" w="med" len="med"/>
                      <a:tailEnd type="none" w="med" len="med"/>
                    </a:lnL>
                    <a:lnR w="9525" cap="flat" cmpd="sng" algn="ctr">
                      <a:solidFill>
                        <a:srgbClr val="C4C5C5"/>
                      </a:solidFill>
                      <a:prstDash val="solid"/>
                      <a:round/>
                      <a:headEnd type="none" w="med" len="med"/>
                      <a:tailEnd type="none" w="med" len="med"/>
                    </a:lnR>
                    <a:lnT w="9525" cap="flat" cmpd="sng" algn="ctr">
                      <a:solidFill>
                        <a:srgbClr val="C4C5C5"/>
                      </a:solidFill>
                      <a:prstDash val="solid"/>
                      <a:round/>
                      <a:headEnd type="none" w="med" len="med"/>
                      <a:tailEnd type="none" w="med" len="med"/>
                    </a:lnT>
                    <a:lnB w="9525" cap="flat" cmpd="sng" algn="ctr">
                      <a:solidFill>
                        <a:srgbClr val="C4C5C5"/>
                      </a:solidFill>
                      <a:prstDash val="solid"/>
                      <a:round/>
                      <a:headEnd type="none" w="med" len="med"/>
                      <a:tailEnd type="none" w="med" len="med"/>
                    </a:lnB>
                  </a:tcPr>
                </a:tc>
              </a:tr>
              <a:tr h="238113">
                <a:tc>
                  <a:txBody>
                    <a:bodyPr/>
                    <a:lstStyle/>
                    <a:p>
                      <a:pPr marL="0" marR="0" algn="l" defTabSz="914400" rtl="0" eaLnBrk="1" latinLnBrk="0" hangingPunct="1">
                        <a:spcBef>
                          <a:spcPts val="0"/>
                        </a:spcBef>
                        <a:spcAft>
                          <a:spcPts val="0"/>
                        </a:spcAft>
                      </a:pPr>
                      <a:r>
                        <a:rPr lang="en-US" sz="1200" b="1" kern="1200" dirty="0">
                          <a:solidFill>
                            <a:schemeClr val="tx1"/>
                          </a:solidFill>
                          <a:effectLst/>
                          <a:latin typeface="+mn-lt"/>
                          <a:ea typeface="+mn-ea"/>
                          <a:cs typeface="+mn-cs"/>
                        </a:rPr>
                        <a:t>4. When will/did sponsor balloting begin:</a:t>
                      </a:r>
                    </a:p>
                  </a:txBody>
                  <a:tcPr marL="76200" marR="76200" marT="9524" marB="45715" anchor="ctr">
                    <a:lnL>
                      <a:noFill/>
                    </a:lnL>
                    <a:lnR w="9525" cap="flat" cmpd="sng" algn="ctr">
                      <a:solidFill>
                        <a:srgbClr val="C4C5C5"/>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kern="1200" dirty="0" smtClean="0">
                          <a:solidFill>
                            <a:schemeClr val="tx1"/>
                          </a:solidFill>
                          <a:effectLst/>
                          <a:latin typeface="+mn-lt"/>
                          <a:ea typeface="+mn-ea"/>
                          <a:cs typeface="+mn-cs"/>
                        </a:rPr>
                        <a:t>10/2017 </a:t>
                      </a:r>
                      <a:endParaRPr lang="en-US" sz="900" kern="1200" dirty="0">
                        <a:solidFill>
                          <a:schemeClr val="tx1"/>
                        </a:solidFill>
                        <a:effectLst/>
                        <a:latin typeface="+mn-lt"/>
                        <a:ea typeface="+mn-ea"/>
                        <a:cs typeface="+mn-cs"/>
                      </a:endParaRPr>
                    </a:p>
                  </a:txBody>
                  <a:tcPr marL="66675" marR="76200" marT="47620" marB="45715" anchor="ctr">
                    <a:lnL w="9525" cap="flat" cmpd="sng" algn="ctr">
                      <a:solidFill>
                        <a:srgbClr val="C4C5C5"/>
                      </a:solidFill>
                      <a:prstDash val="solid"/>
                      <a:round/>
                      <a:headEnd type="none" w="med" len="med"/>
                      <a:tailEnd type="none" w="med" len="med"/>
                    </a:lnL>
                    <a:lnR w="9525" cap="flat" cmpd="sng" algn="ctr">
                      <a:solidFill>
                        <a:srgbClr val="C4C5C5"/>
                      </a:solidFill>
                      <a:prstDash val="solid"/>
                      <a:round/>
                      <a:headEnd type="none" w="med" len="med"/>
                      <a:tailEnd type="none" w="med" len="med"/>
                    </a:lnR>
                    <a:lnT w="9525" cap="flat" cmpd="sng" algn="ctr">
                      <a:solidFill>
                        <a:srgbClr val="C4C5C5"/>
                      </a:solidFill>
                      <a:prstDash val="solid"/>
                      <a:round/>
                      <a:headEnd type="none" w="med" len="med"/>
                      <a:tailEnd type="none" w="med" len="med"/>
                    </a:lnT>
                    <a:lnB w="9525" cap="flat" cmpd="sng" algn="ctr">
                      <a:solidFill>
                        <a:srgbClr val="C4C5C5"/>
                      </a:solidFill>
                      <a:prstDash val="solid"/>
                      <a:round/>
                      <a:headEnd type="none" w="med" len="med"/>
                      <a:tailEnd type="none" w="med" len="med"/>
                    </a:lnB>
                  </a:tcPr>
                </a:tc>
              </a:tr>
              <a:tr h="238113">
                <a:tc>
                  <a:txBody>
                    <a:bodyPr/>
                    <a:lstStyle/>
                    <a:p>
                      <a:pPr marL="0" marR="0" algn="l" defTabSz="914400" rtl="0" eaLnBrk="1" latinLnBrk="0" hangingPunct="1">
                        <a:spcBef>
                          <a:spcPts val="0"/>
                        </a:spcBef>
                        <a:spcAft>
                          <a:spcPts val="0"/>
                        </a:spcAft>
                      </a:pPr>
                      <a:r>
                        <a:rPr lang="en-US" sz="1200" b="1" kern="1200" dirty="0">
                          <a:solidFill>
                            <a:schemeClr val="tx1"/>
                          </a:solidFill>
                          <a:effectLst/>
                          <a:latin typeface="+mn-lt"/>
                          <a:ea typeface="+mn-ea"/>
                          <a:cs typeface="+mn-cs"/>
                        </a:rPr>
                        <a:t>When do you expect to submit the proposed standard to </a:t>
                      </a:r>
                      <a:r>
                        <a:rPr lang="en-US" sz="1200" b="1" kern="1200" dirty="0" err="1">
                          <a:solidFill>
                            <a:schemeClr val="tx1"/>
                          </a:solidFill>
                          <a:effectLst/>
                          <a:latin typeface="+mn-lt"/>
                          <a:ea typeface="+mn-ea"/>
                          <a:cs typeface="+mn-cs"/>
                        </a:rPr>
                        <a:t>RevCom</a:t>
                      </a:r>
                      <a:r>
                        <a:rPr lang="en-US" sz="1200" b="1" kern="1200" dirty="0">
                          <a:solidFill>
                            <a:schemeClr val="tx1"/>
                          </a:solidFill>
                          <a:effectLst/>
                          <a:latin typeface="+mn-lt"/>
                          <a:ea typeface="+mn-ea"/>
                          <a:cs typeface="+mn-cs"/>
                        </a:rPr>
                        <a:t>:</a:t>
                      </a:r>
                    </a:p>
                  </a:txBody>
                  <a:tcPr marL="76200" marR="76200" marT="9524" marB="45715" anchor="ctr">
                    <a:lnL>
                      <a:noFill/>
                    </a:lnL>
                    <a:lnR w="9525" cap="flat" cmpd="sng" algn="ctr">
                      <a:solidFill>
                        <a:srgbClr val="C4C5C5"/>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900" kern="1200" dirty="0" smtClean="0">
                          <a:solidFill>
                            <a:schemeClr val="tx1"/>
                          </a:solidFill>
                          <a:effectLst/>
                          <a:latin typeface="+mn-lt"/>
                          <a:ea typeface="+mn-ea"/>
                          <a:cs typeface="+mn-cs"/>
                        </a:rPr>
                        <a:t>10/2018</a:t>
                      </a:r>
                      <a:endParaRPr lang="en-US" sz="900" kern="1200" dirty="0">
                        <a:solidFill>
                          <a:schemeClr val="tx1"/>
                        </a:solidFill>
                        <a:effectLst/>
                        <a:latin typeface="+mn-lt"/>
                        <a:ea typeface="+mn-ea"/>
                        <a:cs typeface="+mn-cs"/>
                      </a:endParaRPr>
                    </a:p>
                  </a:txBody>
                  <a:tcPr marL="66675" marR="76200" marT="47620" marB="45715" anchor="ctr">
                    <a:lnL w="9525" cap="flat" cmpd="sng" algn="ctr">
                      <a:solidFill>
                        <a:srgbClr val="C4C5C5"/>
                      </a:solidFill>
                      <a:prstDash val="solid"/>
                      <a:round/>
                      <a:headEnd type="none" w="med" len="med"/>
                      <a:tailEnd type="none" w="med" len="med"/>
                    </a:lnL>
                    <a:lnR w="9525" cap="flat" cmpd="sng" algn="ctr">
                      <a:solidFill>
                        <a:srgbClr val="C4C5C5"/>
                      </a:solidFill>
                      <a:prstDash val="solid"/>
                      <a:round/>
                      <a:headEnd type="none" w="med" len="med"/>
                      <a:tailEnd type="none" w="med" len="med"/>
                    </a:lnR>
                    <a:lnT w="9525" cap="flat" cmpd="sng" algn="ctr">
                      <a:solidFill>
                        <a:srgbClr val="C4C5C5"/>
                      </a:solidFill>
                      <a:prstDash val="solid"/>
                      <a:round/>
                      <a:headEnd type="none" w="med" len="med"/>
                      <a:tailEnd type="none" w="med" len="med"/>
                    </a:lnT>
                    <a:lnB w="9525" cap="flat" cmpd="sng" algn="ctr">
                      <a:solidFill>
                        <a:srgbClr val="C4C5C5"/>
                      </a:solidFill>
                      <a:prstDash val="solid"/>
                      <a:round/>
                      <a:headEnd type="none" w="med" len="med"/>
                      <a:tailEnd type="none" w="med" len="med"/>
                    </a:lnB>
                  </a:tcPr>
                </a:tc>
              </a:tr>
              <a:tr h="296790">
                <a:tc>
                  <a:txBody>
                    <a:bodyPr/>
                    <a:lstStyle/>
                    <a:p>
                      <a:pPr marL="0" marR="0" algn="l" defTabSz="914400" rtl="0" eaLnBrk="1" latinLnBrk="0" hangingPunct="1">
                        <a:spcBef>
                          <a:spcPts val="0"/>
                        </a:spcBef>
                        <a:spcAft>
                          <a:spcPts val="0"/>
                        </a:spcAft>
                      </a:pPr>
                      <a:r>
                        <a:rPr lang="en-US" sz="1200" b="1" kern="1200" dirty="0">
                          <a:solidFill>
                            <a:schemeClr val="tx1"/>
                          </a:solidFill>
                          <a:effectLst/>
                          <a:latin typeface="+mn-lt"/>
                          <a:ea typeface="+mn-ea"/>
                          <a:cs typeface="+mn-cs"/>
                        </a:rPr>
                        <a:t>Has this document already been adopted by another source?:</a:t>
                      </a:r>
                    </a:p>
                  </a:txBody>
                  <a:tcPr marL="76200" marR="76200" marT="9524" marB="45715" anchor="ctr">
                    <a:lnL>
                      <a:noFill/>
                    </a:lnL>
                    <a:lnR w="9525" cap="flat" cmpd="sng" algn="ctr">
                      <a:solidFill>
                        <a:srgbClr val="C4C5C5"/>
                      </a:solidFill>
                      <a:prstDash val="solid"/>
                      <a:round/>
                      <a:headEnd type="none" w="med" len="med"/>
                      <a:tailEnd type="none" w="med" len="med"/>
                    </a:lnR>
                    <a:lnT>
                      <a:noFill/>
                    </a:lnT>
                    <a:lnB>
                      <a:noFill/>
                    </a:lnB>
                  </a:tcPr>
                </a:tc>
                <a:tc>
                  <a:txBody>
                    <a:bodyPr/>
                    <a:lstStyle/>
                    <a:p>
                      <a:r>
                        <a:rPr lang="en-US" sz="900" kern="1200" dirty="0" smtClean="0">
                          <a:solidFill>
                            <a:schemeClr val="tx1"/>
                          </a:solidFill>
                          <a:effectLst/>
                          <a:latin typeface="+mn-lt"/>
                          <a:ea typeface="+mn-ea"/>
                          <a:cs typeface="+mn-cs"/>
                        </a:rPr>
                        <a:t>No.</a:t>
                      </a:r>
                      <a:endParaRPr lang="en-US" sz="900" kern="1200" dirty="0">
                        <a:solidFill>
                          <a:schemeClr val="tx1"/>
                        </a:solidFill>
                        <a:effectLst/>
                        <a:latin typeface="+mn-lt"/>
                        <a:ea typeface="+mn-ea"/>
                        <a:cs typeface="+mn-cs"/>
                      </a:endParaRPr>
                    </a:p>
                  </a:txBody>
                  <a:tcPr marT="45715" marB="45715">
                    <a:lnL w="9525" cap="flat" cmpd="sng" algn="ctr">
                      <a:solidFill>
                        <a:srgbClr val="C4C5C5"/>
                      </a:solidFill>
                      <a:prstDash val="solid"/>
                      <a:round/>
                      <a:headEnd type="none" w="med" len="med"/>
                      <a:tailEnd type="none" w="med" len="med"/>
                    </a:lnL>
                    <a:lnR w="9525" cap="flat" cmpd="sng" algn="ctr">
                      <a:solidFill>
                        <a:srgbClr val="C4C5C5"/>
                      </a:solidFill>
                      <a:prstDash val="solid"/>
                      <a:round/>
                      <a:headEnd type="none" w="med" len="med"/>
                      <a:tailEnd type="none" w="med" len="med"/>
                    </a:lnR>
                    <a:lnT w="9525" cap="flat" cmpd="sng" algn="ctr">
                      <a:solidFill>
                        <a:srgbClr val="C4C5C5"/>
                      </a:solidFill>
                      <a:prstDash val="solid"/>
                      <a:round/>
                      <a:headEnd type="none" w="med" len="med"/>
                      <a:tailEnd type="none" w="med" len="med"/>
                    </a:lnT>
                    <a:lnB w="9525" cap="flat" cmpd="sng" algn="ctr">
                      <a:solidFill>
                        <a:srgbClr val="C4C5C5"/>
                      </a:solidFill>
                      <a:prstDash val="solid"/>
                      <a:round/>
                      <a:headEnd type="none" w="med" len="med"/>
                      <a:tailEnd type="none" w="med" len="med"/>
                    </a:lnB>
                  </a:tcPr>
                </a:tc>
              </a:tr>
            </a:tbl>
          </a:graphicData>
        </a:graphic>
      </p:graphicFrame>
      <p:sp>
        <p:nvSpPr>
          <p:cNvPr id="4" name="Date Placeholder 3"/>
          <p:cNvSpPr>
            <a:spLocks noGrp="1"/>
          </p:cNvSpPr>
          <p:nvPr>
            <p:ph type="dt" sz="quarter" idx="10"/>
          </p:nvPr>
        </p:nvSpPr>
        <p:spPr/>
        <p:txBody>
          <a:bodyPr/>
          <a:lstStyle/>
          <a:p>
            <a:pPr>
              <a:defRPr/>
            </a:pPr>
            <a:fld id="{7664A3BB-8ECC-4CCF-94E3-7B6D73ABDCB6}" type="datetime1">
              <a:rPr lang="en-US" smtClean="0"/>
              <a:t>7/9/2017</a:t>
            </a:fld>
            <a:endParaRPr lang="en-US"/>
          </a:p>
        </p:txBody>
      </p:sp>
      <p:sp>
        <p:nvSpPr>
          <p:cNvPr id="5" name="Footer Placeholder 4"/>
          <p:cNvSpPr>
            <a:spLocks noGrp="1"/>
          </p:cNvSpPr>
          <p:nvPr>
            <p:ph type="ftr" sz="quarter" idx="11"/>
          </p:nvPr>
        </p:nvSpPr>
        <p:spPr/>
        <p:txBody>
          <a:bodyPr/>
          <a:lstStyle/>
          <a:p>
            <a:pPr>
              <a:defRPr/>
            </a:pPr>
            <a:r>
              <a:rPr lang="en-US" smtClean="0"/>
              <a:t>Doc #: 5-15-0019-03-agen</a:t>
            </a:r>
            <a:endParaRPr lang="en-US" dirty="0"/>
          </a:p>
        </p:txBody>
      </p:sp>
      <p:sp>
        <p:nvSpPr>
          <p:cNvPr id="6" name="Slide Number Placeholder 5"/>
          <p:cNvSpPr>
            <a:spLocks noGrp="1"/>
          </p:cNvSpPr>
          <p:nvPr>
            <p:ph type="sldNum" sz="quarter" idx="12"/>
          </p:nvPr>
        </p:nvSpPr>
        <p:spPr/>
        <p:txBody>
          <a:bodyPr/>
          <a:lstStyle/>
          <a:p>
            <a:pPr>
              <a:defRPr/>
            </a:pPr>
            <a:fld id="{080CF4A3-F9F1-4D1F-B93B-7B982B529972}" type="slidenum">
              <a:rPr lang="en-US" smtClean="0"/>
              <a:pPr>
                <a:defRPr/>
              </a:pPr>
              <a:t>13</a:t>
            </a:fld>
            <a:endParaRPr lang="en-US"/>
          </a:p>
        </p:txBody>
      </p:sp>
    </p:spTree>
    <p:controls>
      <mc:AlternateContent xmlns:mc="http://schemas.openxmlformats.org/markup-compatibility/2006">
        <mc:Choice xmlns:v="urn:schemas-microsoft-com:vml" Requires="v">
          <p:control spid="1044" name="DefaultOcx" r:id="rId2" imgW="1020960" imgH="228600"/>
        </mc:Choice>
        <mc:Fallback>
          <p:control name="DefaultOcx" r:id="rId2" imgW="1020960" imgH="228600">
            <p:pic>
              <p:nvPicPr>
                <p:cNvPr id="2" name="DefaultOcx"/>
                <p:cNvPicPr preferRelativeResize="0">
                  <a:picLocks noChangeArrowheads="1" noChangeShapeType="1"/>
                </p:cNvPicPr>
                <p:nvPr/>
              </p:nvPicPr>
              <p:blipFill>
                <a:blip r:embed="rId9"/>
                <a:srcRect/>
                <a:stretch>
                  <a:fillRect/>
                </a:stretch>
              </p:blipFill>
              <p:spPr bwMode="auto">
                <a:xfrm>
                  <a:off x="3054350" y="0"/>
                  <a:ext cx="1035050" cy="231775"/>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5" name="HTMLText1" r:id="rId3" imgW="990720" imgH="228600"/>
        </mc:Choice>
        <mc:Fallback>
          <p:control name="HTMLText1" r:id="rId3" imgW="990720" imgH="228600">
            <p:pic>
              <p:nvPicPr>
                <p:cNvPr id="3" name="HTMLText1"/>
                <p:cNvPicPr preferRelativeResize="0">
                  <a:picLocks noChangeArrowheads="1" noChangeShapeType="1"/>
                </p:cNvPicPr>
                <p:nvPr/>
              </p:nvPicPr>
              <p:blipFill>
                <a:blip r:embed="rId10"/>
                <a:srcRect/>
                <a:stretch>
                  <a:fillRect/>
                </a:stretch>
              </p:blipFill>
              <p:spPr bwMode="auto">
                <a:xfrm>
                  <a:off x="3054350" y="0"/>
                  <a:ext cx="1054100" cy="231775"/>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6" name="HTMLText2" r:id="rId4" imgW="990720" imgH="228600"/>
        </mc:Choice>
        <mc:Fallback>
          <p:control name="HTMLText2" r:id="rId4" imgW="990720" imgH="228600">
            <p:pic>
              <p:nvPicPr>
                <p:cNvPr id="8" name="HTMLText2"/>
                <p:cNvPicPr preferRelativeResize="0">
                  <a:picLocks noChangeArrowheads="1" noChangeShapeType="1"/>
                </p:cNvPicPr>
                <p:nvPr/>
              </p:nvPicPr>
              <p:blipFill>
                <a:blip r:embed="rId10"/>
                <a:srcRect/>
                <a:stretch>
                  <a:fillRect/>
                </a:stretch>
              </p:blipFill>
              <p:spPr bwMode="auto">
                <a:xfrm>
                  <a:off x="3054350" y="0"/>
                  <a:ext cx="1054100" cy="231775"/>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7" name="HTMLText3" r:id="rId5" imgW="990720" imgH="228600"/>
        </mc:Choice>
        <mc:Fallback>
          <p:control name="HTMLText3" r:id="rId5" imgW="990720" imgH="228600">
            <p:pic>
              <p:nvPicPr>
                <p:cNvPr id="9" name="HTMLText3"/>
                <p:cNvPicPr preferRelativeResize="0">
                  <a:picLocks noChangeArrowheads="1" noChangeShapeType="1"/>
                </p:cNvPicPr>
                <p:nvPr/>
              </p:nvPicPr>
              <p:blipFill>
                <a:blip r:embed="rId10"/>
                <a:srcRect/>
                <a:stretch>
                  <a:fillRect/>
                </a:stretch>
              </p:blipFill>
              <p:spPr bwMode="auto">
                <a:xfrm>
                  <a:off x="3054350" y="0"/>
                  <a:ext cx="1054100" cy="231775"/>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8" name="HTMLText4" r:id="rId6" imgW="990720" imgH="228600"/>
        </mc:Choice>
        <mc:Fallback>
          <p:control name="HTMLText4" r:id="rId6" imgW="990720" imgH="228600">
            <p:pic>
              <p:nvPicPr>
                <p:cNvPr id="10" name="HTMLText4"/>
                <p:cNvPicPr preferRelativeResize="0">
                  <a:picLocks noChangeArrowheads="1" noChangeShapeType="1"/>
                </p:cNvPicPr>
                <p:nvPr/>
              </p:nvPicPr>
              <p:blipFill>
                <a:blip r:embed="rId10"/>
                <a:srcRect/>
                <a:stretch>
                  <a:fillRect/>
                </a:stretch>
              </p:blipFill>
              <p:spPr bwMode="auto">
                <a:xfrm>
                  <a:off x="3054350" y="0"/>
                  <a:ext cx="1054100" cy="231775"/>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9" name="HTMLText5" r:id="rId7" imgW="990720" imgH="228600"/>
        </mc:Choice>
        <mc:Fallback>
          <p:control name="HTMLText5" r:id="rId7" imgW="990720" imgH="228600">
            <p:pic>
              <p:nvPicPr>
                <p:cNvPr id="11" name="HTMLText5"/>
                <p:cNvPicPr preferRelativeResize="0">
                  <a:picLocks noChangeArrowheads="1" noChangeShapeType="1"/>
                </p:cNvPicPr>
                <p:nvPr/>
              </p:nvPicPr>
              <p:blipFill>
                <a:blip r:embed="rId10"/>
                <a:srcRect/>
                <a:stretch>
                  <a:fillRect/>
                </a:stretch>
              </p:blipFill>
              <p:spPr bwMode="auto">
                <a:xfrm>
                  <a:off x="3054350" y="0"/>
                  <a:ext cx="1054100" cy="231775"/>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15022567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17463"/>
            <a:ext cx="8229600" cy="1143000"/>
          </a:xfrm>
        </p:spPr>
        <p:txBody>
          <a:bodyPr/>
          <a:lstStyle/>
          <a:p>
            <a:r>
              <a:rPr altLang="en-US" smtClean="0"/>
              <a:t>Working Schedule for 1900.5.1</a:t>
            </a:r>
          </a:p>
        </p:txBody>
      </p:sp>
      <p:sp>
        <p:nvSpPr>
          <p:cNvPr id="13315" name="Content Placeholder 2"/>
          <p:cNvSpPr>
            <a:spLocks noGrp="1"/>
          </p:cNvSpPr>
          <p:nvPr>
            <p:ph idx="1"/>
          </p:nvPr>
        </p:nvSpPr>
        <p:spPr>
          <a:xfrm>
            <a:off x="381000" y="1447800"/>
            <a:ext cx="8229600" cy="4525963"/>
          </a:xfrm>
        </p:spPr>
        <p:txBody>
          <a:bodyPr/>
          <a:lstStyle/>
          <a:p>
            <a:r>
              <a:rPr altLang="en-US" sz="1400" dirty="0" smtClean="0"/>
              <a:t>Complete Draft for Clause 4					7/30√</a:t>
            </a:r>
          </a:p>
          <a:p>
            <a:r>
              <a:rPr altLang="en-US" sz="1400" dirty="0" smtClean="0"/>
              <a:t>Complete Draft for Clause 5	(Needs Work)			10/15     </a:t>
            </a:r>
            <a:r>
              <a:rPr altLang="en-US" sz="1400" b="1" dirty="0" smtClean="0">
                <a:solidFill>
                  <a:srgbClr val="FF0000"/>
                </a:solidFill>
              </a:rPr>
              <a:t>1/17?</a:t>
            </a:r>
          </a:p>
          <a:p>
            <a:r>
              <a:rPr altLang="en-US" sz="1400" dirty="0" smtClean="0"/>
              <a:t>Complete Draft for Clause 6	(More examples)			1/16        </a:t>
            </a:r>
            <a:r>
              <a:rPr altLang="en-US" sz="1400" b="1" dirty="0" smtClean="0">
                <a:solidFill>
                  <a:srgbClr val="FF0000"/>
                </a:solidFill>
              </a:rPr>
              <a:t>8/16</a:t>
            </a:r>
            <a:r>
              <a:rPr altLang="en-US" sz="1400" dirty="0" smtClean="0">
                <a:solidFill>
                  <a:srgbClr val="FF0000"/>
                </a:solidFill>
              </a:rPr>
              <a:t> √</a:t>
            </a:r>
            <a:endParaRPr altLang="en-US" sz="1400" dirty="0" smtClean="0"/>
          </a:p>
          <a:p>
            <a:r>
              <a:rPr altLang="en-US" sz="1400" dirty="0" smtClean="0"/>
              <a:t>Complete Draft for Clause 7	(put xml file in annex?)			3/16         </a:t>
            </a:r>
            <a:r>
              <a:rPr altLang="en-US" sz="1400" b="1" dirty="0" smtClean="0">
                <a:solidFill>
                  <a:srgbClr val="FF0000"/>
                </a:solidFill>
              </a:rPr>
              <a:t>7/4</a:t>
            </a:r>
            <a:r>
              <a:rPr altLang="en-US" sz="1400" dirty="0" smtClean="0">
                <a:solidFill>
                  <a:srgbClr val="FF0000"/>
                </a:solidFill>
              </a:rPr>
              <a:t> √</a:t>
            </a:r>
            <a:endParaRPr altLang="en-US" sz="1400" b="1" dirty="0" smtClean="0">
              <a:solidFill>
                <a:srgbClr val="FF0000"/>
              </a:solidFill>
            </a:endParaRPr>
          </a:p>
          <a:p>
            <a:r>
              <a:rPr altLang="en-US" sz="1400" dirty="0" smtClean="0"/>
              <a:t>Complete Draft for Clause 8	(Minor additions needed)		4/16         </a:t>
            </a:r>
            <a:r>
              <a:rPr altLang="en-US" sz="1400" b="1" dirty="0" smtClean="0">
                <a:solidFill>
                  <a:srgbClr val="FF0000"/>
                </a:solidFill>
              </a:rPr>
              <a:t>9/16</a:t>
            </a:r>
            <a:r>
              <a:rPr altLang="en-US" sz="1400" dirty="0" smtClean="0">
                <a:solidFill>
                  <a:srgbClr val="FF0000"/>
                </a:solidFill>
              </a:rPr>
              <a:t> √</a:t>
            </a:r>
            <a:endParaRPr altLang="en-US" sz="1400" b="1" dirty="0" smtClean="0">
              <a:solidFill>
                <a:srgbClr val="FF0000"/>
              </a:solidFill>
            </a:endParaRPr>
          </a:p>
          <a:p>
            <a:r>
              <a:rPr altLang="en-US" sz="1400" dirty="0" smtClean="0"/>
              <a:t>Full review of drafting					3/17 </a:t>
            </a:r>
            <a:r>
              <a:rPr altLang="en-US" sz="1400" dirty="0" smtClean="0">
                <a:solidFill>
                  <a:srgbClr val="FF0000"/>
                </a:solidFill>
              </a:rPr>
              <a:t>√</a:t>
            </a:r>
            <a:endParaRPr altLang="en-US" sz="1400" dirty="0" smtClean="0"/>
          </a:p>
          <a:p>
            <a:r>
              <a:rPr altLang="en-US" sz="1400" dirty="0" smtClean="0"/>
              <a:t>First WG Ballot						5/17         </a:t>
            </a:r>
            <a:r>
              <a:rPr altLang="en-US" sz="1400" b="1" dirty="0" smtClean="0">
                <a:solidFill>
                  <a:srgbClr val="FF0000"/>
                </a:solidFill>
              </a:rPr>
              <a:t>8/17</a:t>
            </a:r>
          </a:p>
          <a:p>
            <a:r>
              <a:rPr altLang="en-US" sz="1400" dirty="0" smtClean="0"/>
              <a:t>WG </a:t>
            </a:r>
            <a:r>
              <a:rPr altLang="en-US" sz="1400" dirty="0" err="1" smtClean="0"/>
              <a:t>Recirc</a:t>
            </a:r>
            <a:r>
              <a:rPr altLang="en-US" sz="1400" dirty="0" smtClean="0"/>
              <a:t>						6/17</a:t>
            </a:r>
          </a:p>
          <a:p>
            <a:r>
              <a:rPr altLang="en-US" sz="1400" dirty="0" smtClean="0"/>
              <a:t>Sponsor Ballot						7/17</a:t>
            </a:r>
          </a:p>
          <a:p>
            <a:r>
              <a:rPr altLang="en-US" sz="1400" dirty="0" smtClean="0"/>
              <a:t>Sponsor </a:t>
            </a:r>
            <a:r>
              <a:rPr altLang="en-US" sz="1400" dirty="0" err="1" smtClean="0"/>
              <a:t>Recirc</a:t>
            </a:r>
            <a:r>
              <a:rPr altLang="en-US" sz="1400" dirty="0" smtClean="0"/>
              <a:t>						9/17</a:t>
            </a:r>
          </a:p>
          <a:p>
            <a:r>
              <a:rPr altLang="en-US" sz="1400" dirty="0" smtClean="0"/>
              <a:t>Sponsor </a:t>
            </a:r>
            <a:r>
              <a:rPr altLang="en-US" sz="1400" dirty="0" err="1" smtClean="0"/>
              <a:t>Recirc</a:t>
            </a:r>
            <a:r>
              <a:rPr altLang="en-US" sz="1400" dirty="0" smtClean="0"/>
              <a:t> 2						10/17</a:t>
            </a:r>
          </a:p>
          <a:p>
            <a:r>
              <a:rPr altLang="en-US" sz="1400" dirty="0" smtClean="0"/>
              <a:t>Submit to REVCOM						11/17     </a:t>
            </a:r>
            <a:r>
              <a:rPr lang="en-US" altLang="en-US" sz="1400" b="1" dirty="0" smtClean="0">
                <a:solidFill>
                  <a:srgbClr val="FF0000"/>
                </a:solidFill>
              </a:rPr>
              <a:t>3/18!!</a:t>
            </a:r>
          </a:p>
          <a:p>
            <a:endParaRPr altLang="en-US" sz="200" dirty="0" smtClean="0"/>
          </a:p>
          <a:p>
            <a:r>
              <a:rPr lang="en-US" altLang="en-US" sz="1400" dirty="0" smtClean="0"/>
              <a:t>  							</a:t>
            </a:r>
            <a:r>
              <a:rPr lang="en-US" altLang="en-US" sz="1400" b="1" dirty="0">
                <a:solidFill>
                  <a:srgbClr val="FF0000"/>
                </a:solidFill>
              </a:rPr>
              <a:t>NEED PAR EXTENSION</a:t>
            </a:r>
          </a:p>
          <a:p>
            <a:endParaRPr lang="en-US" altLang="en-US" sz="1400" b="1" dirty="0" smtClean="0">
              <a:solidFill>
                <a:srgbClr val="FF0000"/>
              </a:solidFill>
            </a:endParaRP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D748E7B0-D437-4E71-8503-168E496C73FD}" type="datetime1">
              <a:rPr lang="en-US" smtClean="0"/>
              <a:t>7/9/2017</a:t>
            </a:fld>
            <a:endParaRPr lang="en-US"/>
          </a:p>
        </p:txBody>
      </p:sp>
      <p:sp>
        <p:nvSpPr>
          <p:cNvPr id="5" name="Footer Placeholder 4"/>
          <p:cNvSpPr>
            <a:spLocks noGrp="1"/>
          </p:cNvSpPr>
          <p:nvPr>
            <p:ph type="ftr" sz="quarter" idx="11"/>
          </p:nvPr>
        </p:nvSpPr>
        <p:spPr/>
        <p:txBody>
          <a:bodyPr/>
          <a:lstStyle/>
          <a:p>
            <a:pPr>
              <a:defRPr/>
            </a:pPr>
            <a:r>
              <a:rPr lang="en-US" smtClean="0"/>
              <a:t>Doc #: 5-17-0015-00-agen</a:t>
            </a:r>
            <a:endParaRPr lang="en-US"/>
          </a:p>
        </p:txBody>
      </p:sp>
      <p:sp>
        <p:nvSpPr>
          <p:cNvPr id="133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14</a:t>
            </a:fld>
            <a:endParaRPr lang="en-US" altLang="en-US" sz="1200" smtClean="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811963" y="3124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11963" y="4419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40740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smtClean="0"/>
              <a:t>Current Status for 1900.5.2</a:t>
            </a:r>
          </a:p>
        </p:txBody>
      </p:sp>
      <p:sp>
        <p:nvSpPr>
          <p:cNvPr id="14339" name="Content Placeholder 2"/>
          <p:cNvSpPr>
            <a:spLocks noGrp="1"/>
          </p:cNvSpPr>
          <p:nvPr>
            <p:ph idx="1"/>
          </p:nvPr>
        </p:nvSpPr>
        <p:spPr>
          <a:xfrm>
            <a:off x="422564" y="1298720"/>
            <a:ext cx="8229600" cy="4525963"/>
          </a:xfrm>
        </p:spPr>
        <p:txBody>
          <a:bodyPr/>
          <a:lstStyle/>
          <a:p>
            <a:r>
              <a:rPr lang="en-US" dirty="0" smtClean="0"/>
              <a:t>All Balloting complete</a:t>
            </a:r>
          </a:p>
          <a:p>
            <a:r>
              <a:rPr lang="en-US" dirty="0" smtClean="0"/>
              <a:t>Working on submittal paperwork</a:t>
            </a:r>
          </a:p>
          <a:p>
            <a:pPr lvl="1"/>
            <a:r>
              <a:rPr lang="en-US" dirty="0" smtClean="0"/>
              <a:t>Submittal is to “review committee” (</a:t>
            </a:r>
            <a:r>
              <a:rPr lang="en-US" dirty="0" err="1" smtClean="0"/>
              <a:t>RevCom</a:t>
            </a:r>
            <a:r>
              <a:rPr lang="en-US" dirty="0" smtClean="0"/>
              <a:t>)</a:t>
            </a:r>
            <a:endParaRPr dirty="0" smtClean="0"/>
          </a:p>
          <a:p>
            <a:r>
              <a:rPr lang="en-US" dirty="0" smtClean="0"/>
              <a:t>PAR to add Schema ready to roll but waiting for </a:t>
            </a:r>
            <a:r>
              <a:rPr lang="en-US" dirty="0" err="1" smtClean="0"/>
              <a:t>Revcom</a:t>
            </a:r>
            <a:r>
              <a:rPr lang="en-US" dirty="0" smtClean="0"/>
              <a:t> approval of 1900.5.2 first</a:t>
            </a:r>
          </a:p>
        </p:txBody>
      </p:sp>
      <p:sp>
        <p:nvSpPr>
          <p:cNvPr id="4" name="Date Placeholder 3"/>
          <p:cNvSpPr>
            <a:spLocks noGrp="1"/>
          </p:cNvSpPr>
          <p:nvPr>
            <p:ph type="dt" sz="quarter" idx="10"/>
          </p:nvPr>
        </p:nvSpPr>
        <p:spPr/>
        <p:txBody>
          <a:bodyPr/>
          <a:lstStyle/>
          <a:p>
            <a:pPr>
              <a:defRPr/>
            </a:pPr>
            <a:fld id="{0C4D2B33-B4B8-49C7-B110-4188F2FDD7B2}" type="datetime1">
              <a:rPr lang="en-US" smtClean="0"/>
              <a:t>7/9/2017</a:t>
            </a:fld>
            <a:endParaRPr lang="en-US"/>
          </a:p>
        </p:txBody>
      </p:sp>
      <p:sp>
        <p:nvSpPr>
          <p:cNvPr id="5" name="Footer Placeholder 4"/>
          <p:cNvSpPr>
            <a:spLocks noGrp="1"/>
          </p:cNvSpPr>
          <p:nvPr>
            <p:ph type="ftr" sz="quarter" idx="11"/>
          </p:nvPr>
        </p:nvSpPr>
        <p:spPr/>
        <p:txBody>
          <a:bodyPr/>
          <a:lstStyle/>
          <a:p>
            <a:pPr>
              <a:defRPr/>
            </a:pPr>
            <a:r>
              <a:rPr lang="en-US" smtClean="0"/>
              <a:t>Doc #: 5-17-0015-00-agen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19100" y="0"/>
            <a:ext cx="8229600" cy="1143000"/>
          </a:xfrm>
        </p:spPr>
        <p:txBody>
          <a:bodyPr/>
          <a:lstStyle/>
          <a:p>
            <a:r>
              <a:rPr lang="en-US" dirty="0" smtClean="0"/>
              <a:t>Status on Documentation for </a:t>
            </a:r>
            <a:r>
              <a:rPr lang="en-US" dirty="0" err="1" smtClean="0"/>
              <a:t>RevCom</a:t>
            </a:r>
            <a:endParaRPr lang="en-US" dirty="0"/>
          </a:p>
        </p:txBody>
      </p:sp>
      <p:sp>
        <p:nvSpPr>
          <p:cNvPr id="4" name="Date Placeholder 3"/>
          <p:cNvSpPr>
            <a:spLocks noGrp="1"/>
          </p:cNvSpPr>
          <p:nvPr>
            <p:ph type="dt" sz="half" idx="10"/>
          </p:nvPr>
        </p:nvSpPr>
        <p:spPr/>
        <p:txBody>
          <a:bodyPr/>
          <a:lstStyle/>
          <a:p>
            <a:pPr>
              <a:defRPr/>
            </a:pPr>
            <a:fld id="{54676CE7-35EB-46AE-93A5-60E9A7423A59}" type="datetime1">
              <a:rPr lang="en-US" smtClean="0"/>
              <a:t>7/9/2017</a:t>
            </a:fld>
            <a:endParaRPr lang="en-US"/>
          </a:p>
        </p:txBody>
      </p:sp>
      <p:sp>
        <p:nvSpPr>
          <p:cNvPr id="5" name="Footer Placeholder 4"/>
          <p:cNvSpPr>
            <a:spLocks noGrp="1"/>
          </p:cNvSpPr>
          <p:nvPr>
            <p:ph type="ftr" sz="quarter" idx="11"/>
          </p:nvPr>
        </p:nvSpPr>
        <p:spPr/>
        <p:txBody>
          <a:bodyPr/>
          <a:lstStyle/>
          <a:p>
            <a:pPr>
              <a:defRPr/>
            </a:pPr>
            <a:r>
              <a:rPr lang="en-US" smtClean="0"/>
              <a:t>Doc #: 5-17-0015-00-agen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16</a:t>
            </a:fld>
            <a:endParaRPr lang="en-US"/>
          </a:p>
        </p:txBody>
      </p:sp>
      <p:sp>
        <p:nvSpPr>
          <p:cNvPr id="7" name="Rectangle 1"/>
          <p:cNvSpPr>
            <a:spLocks noChangeArrowheads="1"/>
          </p:cNvSpPr>
          <p:nvPr/>
        </p:nvSpPr>
        <p:spPr bwMode="auto">
          <a:xfrm>
            <a:off x="152400" y="1158240"/>
            <a:ext cx="8763000" cy="48090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1" dirty="0">
                <a:latin typeface="Arial" panose="020B0604020202020204" pitchFamily="34" charset="0"/>
              </a:rPr>
              <a:t>Form for Submittal of Proposed Standards </a:t>
            </a:r>
            <a:r>
              <a:rPr lang="en-US" altLang="en-US" sz="1200" dirty="0" smtClean="0">
                <a:latin typeface="Arial" panose="020B0604020202020204" pitchFamily="34" charset="0"/>
              </a:rPr>
              <a:t>(</a:t>
            </a:r>
            <a:r>
              <a:rPr lang="en-US" altLang="en-US" sz="1200" b="1" dirty="0" smtClean="0">
                <a:solidFill>
                  <a:srgbClr val="FF0000"/>
                </a:solidFill>
                <a:latin typeface="Arial" panose="020B0604020202020204" pitchFamily="34" charset="0"/>
              </a:rPr>
              <a:t>AI Mat – After everything else is complete</a:t>
            </a:r>
            <a:r>
              <a:rPr lang="en-US" altLang="en-US" sz="1200" b="1" dirty="0" smtClean="0">
                <a:latin typeface="Arial" panose="020B0604020202020204" pitchFamily="34" charset="0"/>
              </a:rPr>
              <a:t>)</a:t>
            </a:r>
            <a:r>
              <a:rPr kumimoji="0" lang="en-US" altLang="en-US" sz="1400" b="0" i="0" u="none" strike="noStrike" cap="none" normalizeH="0" baseline="0" dirty="0" smtClean="0">
                <a:ln>
                  <a:noFill/>
                </a:ln>
                <a:solidFill>
                  <a:schemeClr val="tx1"/>
                </a:solidFill>
                <a:effectLst/>
                <a:latin typeface="Arial" panose="020B0604020202020204" pitchFamily="34" charset="0"/>
              </a:rPr>
              <a:t/>
            </a:r>
            <a:br>
              <a:rPr kumimoji="0" lang="en-US" altLang="en-US" sz="1400" b="0" i="0" u="none" strike="noStrike" cap="none" normalizeH="0" baseline="0" dirty="0" smtClean="0">
                <a:ln>
                  <a:noFill/>
                </a:ln>
                <a:solidFill>
                  <a:schemeClr val="tx1"/>
                </a:solidFill>
                <a:effectLst/>
                <a:latin typeface="Arial" panose="020B0604020202020204" pitchFamily="34" charset="0"/>
              </a:rPr>
            </a:br>
            <a:r>
              <a:rPr kumimoji="0" lang="en-US" altLang="en-US" sz="1000" b="0" i="0" u="none" strike="noStrike" cap="none" normalizeH="0" baseline="0" dirty="0" smtClean="0">
                <a:ln>
                  <a:noFill/>
                </a:ln>
                <a:solidFill>
                  <a:schemeClr val="tx1"/>
                </a:solidFill>
                <a:effectLst/>
                <a:latin typeface="Arial" panose="020B0604020202020204" pitchFamily="34" charset="0"/>
              </a:rPr>
              <a:t>The </a:t>
            </a:r>
            <a:r>
              <a:rPr kumimoji="0" lang="en-US" altLang="en-US" sz="1000" b="0" i="0" u="none" strike="noStrike" cap="none" normalizeH="0" baseline="0" dirty="0" smtClean="0">
                <a:ln>
                  <a:noFill/>
                </a:ln>
                <a:solidFill>
                  <a:schemeClr val="tx1"/>
                </a:solidFill>
                <a:effectLst/>
                <a:latin typeface="Arial" panose="020B0604020202020204" pitchFamily="34" charset="0"/>
                <a:hlinkClick r:id="rId2"/>
              </a:rPr>
              <a:t>Form for Submittal of Proposed Standards</a:t>
            </a:r>
            <a:r>
              <a:rPr kumimoji="0" lang="en-US" altLang="en-US" sz="1000" b="0" i="0" u="none" strike="noStrike" cap="none" normalizeH="0" baseline="0" dirty="0" smtClean="0">
                <a:ln>
                  <a:noFill/>
                </a:ln>
                <a:solidFill>
                  <a:schemeClr val="tx1"/>
                </a:solidFill>
                <a:effectLst/>
                <a:latin typeface="Arial" panose="020B0604020202020204" pitchFamily="34" charset="0"/>
              </a:rPr>
              <a:t>   </a:t>
            </a:r>
            <a:r>
              <a:rPr kumimoji="0" lang="en-US" altLang="en-US" sz="300" b="0" i="0" u="none" strike="noStrike" cap="none" normalizeH="0" baseline="0" dirty="0" smtClean="0">
                <a:ln>
                  <a:noFill/>
                </a:ln>
                <a:solidFill>
                  <a:schemeClr val="tx1"/>
                </a:solidFill>
                <a:effectLst/>
                <a:latin typeface="Arial" panose="020B0604020202020204" pitchFamily="34" charset="0"/>
              </a:rPr>
              <a:t> </a:t>
            </a:r>
            <a:r>
              <a:rPr kumimoji="0" lang="en-US" altLang="en-US" sz="1000" b="0" i="0" u="none" strike="noStrike" cap="none" normalizeH="0" baseline="0" dirty="0" smtClean="0">
                <a:ln>
                  <a:noFill/>
                </a:ln>
                <a:solidFill>
                  <a:schemeClr val="tx1"/>
                </a:solidFill>
                <a:effectLst/>
                <a:latin typeface="Arial" panose="020B0604020202020204" pitchFamily="34" charset="0"/>
              </a:rPr>
              <a:t>shall be completed by a person designated by the Sponsor to act on its behalf.</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anose="020B0604020202020204" pitchFamily="34" charset="0"/>
              </a:rPr>
              <a:t>Please provide all of the information requested, as this form is utilized by </a:t>
            </a:r>
            <a:r>
              <a:rPr kumimoji="0" lang="en-US" altLang="en-US" sz="1000" b="0" i="0" u="none" strike="noStrike" cap="none" normalizeH="0" baseline="0" dirty="0" err="1" smtClean="0">
                <a:ln>
                  <a:noFill/>
                </a:ln>
                <a:solidFill>
                  <a:schemeClr val="tx1"/>
                </a:solidFill>
                <a:effectLst/>
                <a:latin typeface="Arial" panose="020B0604020202020204" pitchFamily="34" charset="0"/>
              </a:rPr>
              <a:t>RevCom</a:t>
            </a:r>
            <a:r>
              <a:rPr kumimoji="0" lang="en-US" altLang="en-US" sz="1000" b="0" i="0" u="none" strike="noStrike" cap="none" normalizeH="0" baseline="0" dirty="0" smtClean="0">
                <a:ln>
                  <a:noFill/>
                </a:ln>
                <a:solidFill>
                  <a:schemeClr val="tx1"/>
                </a:solidFill>
                <a:effectLst/>
                <a:latin typeface="Arial" panose="020B0604020202020204" pitchFamily="34" charset="0"/>
              </a:rPr>
              <a:t> in determining compliance with required procedures</a:t>
            </a:r>
            <a:r>
              <a:rPr kumimoji="0" lang="en-US" altLang="en-US" sz="1050" b="0" i="0" u="none" strike="noStrike" cap="none" normalizeH="0" baseline="0" dirty="0" smtClean="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rPr>
              <a:t>Copyright Permission Releases</a:t>
            </a:r>
            <a:r>
              <a:rPr kumimoji="0" lang="en-US" altLang="en-US" sz="1200" b="0" i="0" u="none" strike="noStrike" cap="none" normalizeH="0" baseline="0" dirty="0" smtClean="0">
                <a:ln>
                  <a:noFill/>
                </a:ln>
                <a:solidFill>
                  <a:schemeClr val="tx1"/>
                </a:solidFill>
                <a:effectLst/>
                <a:latin typeface="Arial" panose="020B0604020202020204" pitchFamily="34" charset="0"/>
              </a:rPr>
              <a:t>  (</a:t>
            </a:r>
            <a:r>
              <a:rPr lang="en-US" altLang="en-US" sz="1200" b="1" dirty="0">
                <a:solidFill>
                  <a:srgbClr val="FF0000"/>
                </a:solidFill>
                <a:latin typeface="Arial" panose="020B0604020202020204" pitchFamily="34" charset="0"/>
              </a:rPr>
              <a:t>AI John – In process</a:t>
            </a:r>
            <a:r>
              <a:rPr kumimoji="0" lang="en-US" altLang="en-US" sz="1200" b="0" i="0" u="none" strike="noStrike" cap="none" normalizeH="0" baseline="0" dirty="0" smtClean="0">
                <a:ln>
                  <a:noFill/>
                </a:ln>
                <a:solidFill>
                  <a:schemeClr val="tx1"/>
                </a:solidFill>
                <a:effectLst/>
                <a:latin typeface="Arial" panose="020B0604020202020204" pitchFamily="34" charset="0"/>
              </a:rPr>
              <a:t>)</a:t>
            </a:r>
            <a:br>
              <a:rPr kumimoji="0" lang="en-US" altLang="en-US" sz="1200" b="0" i="0" u="none" strike="noStrike" cap="none" normalizeH="0" baseline="0" dirty="0" smtClean="0">
                <a:ln>
                  <a:noFill/>
                </a:ln>
                <a:solidFill>
                  <a:schemeClr val="tx1"/>
                </a:solidFill>
                <a:effectLst/>
                <a:latin typeface="Arial" panose="020B0604020202020204" pitchFamily="34" charset="0"/>
              </a:rPr>
            </a:br>
            <a:r>
              <a:rPr kumimoji="0" lang="en-US" altLang="en-US" sz="1000" b="0" i="0" u="none" strike="noStrike" cap="none" normalizeH="0" baseline="0" dirty="0" smtClean="0">
                <a:ln>
                  <a:noFill/>
                </a:ln>
                <a:solidFill>
                  <a:schemeClr val="tx1"/>
                </a:solidFill>
                <a:effectLst/>
                <a:latin typeface="Arial" panose="020B0604020202020204" pitchFamily="34" charset="0"/>
              </a:rPr>
              <a:t>The Sponsor obtains all necessary copyright permission releases, if applicable, needed to incorporate figures or text from copyrighted documents into the proposed standard.  The written release(s) should be included with the submittal, if they had not been submitted previously. All releases should incorporate the language and requirements outlined in the sample letters within the </a:t>
            </a:r>
            <a:r>
              <a:rPr kumimoji="0" lang="en-US" altLang="en-US" sz="1000" b="0" i="0" u="none" strike="noStrike" cap="none" normalizeH="0" baseline="0" dirty="0" smtClean="0">
                <a:ln>
                  <a:noFill/>
                </a:ln>
                <a:solidFill>
                  <a:schemeClr val="tx1"/>
                </a:solidFill>
                <a:effectLst/>
                <a:latin typeface="Arial" panose="020B0604020202020204" pitchFamily="34" charset="0"/>
                <a:hlinkClick r:id="rId3"/>
              </a:rPr>
              <a:t>IEEE Standards Style Manual</a:t>
            </a:r>
            <a:r>
              <a:rPr kumimoji="0" lang="en-US" altLang="en-US" sz="1000" b="0" i="0" u="none" strike="noStrike" cap="none" normalizeH="0" baseline="0" dirty="0" smtClean="0">
                <a:ln>
                  <a:noFill/>
                </a:ln>
                <a:solidFill>
                  <a:schemeClr val="tx1"/>
                </a:solidFill>
                <a:effectLst/>
                <a:latin typeface="Arial" panose="020B0604020202020204" pitchFamily="34" charset="0"/>
              </a:rPr>
              <a:t>.   </a:t>
            </a:r>
            <a:endParaRPr kumimoji="0" lang="en-US" altLang="en-US" sz="3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rPr>
              <a:t>Electronic Source Files of the Last Balloted Draft</a:t>
            </a:r>
            <a:r>
              <a:rPr kumimoji="0" lang="en-US" altLang="en-US" sz="1200" b="0" i="0" u="none" strike="noStrike" cap="none" normalizeH="0" baseline="0" dirty="0" smtClean="0">
                <a:ln>
                  <a:noFill/>
                </a:ln>
                <a:solidFill>
                  <a:schemeClr val="tx1"/>
                </a:solidFill>
                <a:effectLst/>
                <a:latin typeface="Arial" panose="020B0604020202020204" pitchFamily="34" charset="0"/>
              </a:rPr>
              <a:t> (</a:t>
            </a:r>
            <a:r>
              <a:rPr lang="en-US" altLang="en-US" sz="1200" b="1" dirty="0">
                <a:solidFill>
                  <a:srgbClr val="FF0000"/>
                </a:solidFill>
                <a:latin typeface="Arial" panose="020B0604020202020204" pitchFamily="34" charset="0"/>
              </a:rPr>
              <a:t>AI John – In process</a:t>
            </a:r>
            <a:r>
              <a:rPr kumimoji="0" lang="en-US" altLang="en-US" sz="1200" b="0" i="0" u="none" strike="noStrike" cap="none" normalizeH="0" baseline="0" dirty="0" smtClean="0">
                <a:ln>
                  <a:noFill/>
                </a:ln>
                <a:solidFill>
                  <a:schemeClr val="tx1"/>
                </a:solidFill>
                <a:effectLst/>
                <a:latin typeface="Arial" panose="020B0604020202020204" pitchFamily="34" charset="0"/>
              </a:rPr>
              <a:t>)</a:t>
            </a:r>
            <a:br>
              <a:rPr kumimoji="0" lang="en-US" altLang="en-US" sz="1200" b="0" i="0" u="none" strike="noStrike" cap="none" normalizeH="0" baseline="0" dirty="0" smtClean="0">
                <a:ln>
                  <a:noFill/>
                </a:ln>
                <a:solidFill>
                  <a:schemeClr val="tx1"/>
                </a:solidFill>
                <a:effectLst/>
                <a:latin typeface="Arial" panose="020B0604020202020204" pitchFamily="34" charset="0"/>
              </a:rPr>
            </a:br>
            <a:r>
              <a:rPr kumimoji="0" lang="en-US" altLang="en-US" sz="1000" b="0" i="0" u="none" strike="noStrike" cap="none" normalizeH="0" baseline="0" dirty="0" smtClean="0">
                <a:ln>
                  <a:noFill/>
                </a:ln>
                <a:solidFill>
                  <a:schemeClr val="tx1"/>
                </a:solidFill>
                <a:effectLst/>
                <a:latin typeface="Arial" panose="020B0604020202020204" pitchFamily="34" charset="0"/>
              </a:rPr>
              <a:t>An electronic source file of the complete last balloted draft shall be submitted. Identify the format used to create the document (e.g. MS Word, </a:t>
            </a:r>
            <a:r>
              <a:rPr kumimoji="0" lang="en-US" altLang="en-US" sz="1000" b="0" i="0" u="none" strike="noStrike" cap="none" normalizeH="0" baseline="0" dirty="0" err="1" smtClean="0">
                <a:ln>
                  <a:noFill/>
                </a:ln>
                <a:solidFill>
                  <a:schemeClr val="tx1"/>
                </a:solidFill>
                <a:effectLst/>
                <a:latin typeface="Arial" panose="020B0604020202020204" pitchFamily="34" charset="0"/>
              </a:rPr>
              <a:t>FrameMaker</a:t>
            </a:r>
            <a:r>
              <a:rPr kumimoji="0" lang="en-US" altLang="en-US" sz="1000" b="0" i="0" u="none" strike="noStrike" cap="none" normalizeH="0" baseline="0" dirty="0" smtClean="0">
                <a:ln>
                  <a:noFill/>
                </a:ln>
                <a:solidFill>
                  <a:schemeClr val="tx1"/>
                </a:solidFill>
                <a:effectLst/>
                <a:latin typeface="Arial" panose="020B0604020202020204" pitchFamily="34" charset="0"/>
              </a:rPr>
              <a:t>). Figures should be submitted as separate files and labeled Fig1, Fig2 and so on. Preferred formats are .</a:t>
            </a:r>
            <a:r>
              <a:rPr kumimoji="0" lang="en-US" altLang="en-US" sz="1000" b="0" i="0" u="none" strike="noStrike" cap="none" normalizeH="0" baseline="0" dirty="0" err="1" smtClean="0">
                <a:ln>
                  <a:noFill/>
                </a:ln>
                <a:solidFill>
                  <a:schemeClr val="tx1"/>
                </a:solidFill>
                <a:effectLst/>
                <a:latin typeface="Arial" panose="020B0604020202020204" pitchFamily="34" charset="0"/>
              </a:rPr>
              <a:t>wmf</a:t>
            </a:r>
            <a:r>
              <a:rPr kumimoji="0" lang="en-US" altLang="en-US" sz="1000" b="0" i="0" u="none" strike="noStrike" cap="none" normalizeH="0" baseline="0" dirty="0" smtClean="0">
                <a:ln>
                  <a:noFill/>
                </a:ln>
                <a:solidFill>
                  <a:schemeClr val="tx1"/>
                </a:solidFill>
                <a:effectLst/>
                <a:latin typeface="Arial" panose="020B0604020202020204" pitchFamily="34" charset="0"/>
              </a:rPr>
              <a:t>, ,</a:t>
            </a:r>
            <a:r>
              <a:rPr kumimoji="0" lang="en-US" altLang="en-US" sz="1000" b="0" i="0" u="none" strike="noStrike" cap="none" normalizeH="0" baseline="0" dirty="0" err="1" smtClean="0">
                <a:ln>
                  <a:noFill/>
                </a:ln>
                <a:solidFill>
                  <a:schemeClr val="tx1"/>
                </a:solidFill>
                <a:effectLst/>
                <a:latin typeface="Arial" panose="020B0604020202020204" pitchFamily="34" charset="0"/>
              </a:rPr>
              <a:t>eps</a:t>
            </a:r>
            <a:r>
              <a:rPr kumimoji="0" lang="en-US" altLang="en-US" sz="1000" b="0" i="0" u="none" strike="noStrike" cap="none" normalizeH="0" baseline="0" dirty="0" smtClean="0">
                <a:ln>
                  <a:noFill/>
                </a:ln>
                <a:solidFill>
                  <a:schemeClr val="tx1"/>
                </a:solidFill>
                <a:effectLst/>
                <a:latin typeface="Arial" panose="020B0604020202020204" pitchFamily="34" charset="0"/>
              </a:rPr>
              <a:t>, and .tiff, or editable graphics embedded in </a:t>
            </a:r>
            <a:r>
              <a:rPr kumimoji="0" lang="en-US" altLang="en-US" sz="1000" b="0" i="0" u="none" strike="noStrike" cap="none" normalizeH="0" baseline="0" dirty="0" err="1" smtClean="0">
                <a:ln>
                  <a:noFill/>
                </a:ln>
                <a:solidFill>
                  <a:schemeClr val="tx1"/>
                </a:solidFill>
                <a:effectLst/>
                <a:latin typeface="Arial" panose="020B0604020202020204" pitchFamily="34" charset="0"/>
              </a:rPr>
              <a:t>FrameMaker</a:t>
            </a:r>
            <a:r>
              <a:rPr kumimoji="0" lang="en-US" altLang="en-US" sz="1000" b="0" i="0" u="none" strike="noStrike" cap="none" normalizeH="0" baseline="0" dirty="0" smtClean="0">
                <a:ln>
                  <a:noFill/>
                </a:ln>
                <a:solidFill>
                  <a:schemeClr val="tx1"/>
                </a:solidFill>
                <a:effectLst/>
                <a:latin typeface="Arial" panose="020B0604020202020204" pitchFamily="34" charset="0"/>
              </a:rPr>
              <a:t> files. If no other alternative exists, GIF and JPEG formats are acceptable. </a:t>
            </a:r>
            <a:r>
              <a:rPr kumimoji="0" lang="en-US" altLang="en-US" sz="1000" b="0" i="0" u="none" strike="noStrike" cap="none" normalizeH="0" baseline="0" dirty="0" err="1" smtClean="0">
                <a:ln>
                  <a:noFill/>
                </a:ln>
                <a:solidFill>
                  <a:schemeClr val="tx1"/>
                </a:solidFill>
                <a:effectLst/>
                <a:latin typeface="Arial" panose="020B0604020202020204" pitchFamily="34" charset="0"/>
              </a:rPr>
              <a:t>RevCom</a:t>
            </a:r>
            <a:r>
              <a:rPr kumimoji="0" lang="en-US" altLang="en-US" sz="1000" b="0" i="0" u="none" strike="noStrike" cap="none" normalizeH="0" baseline="0" dirty="0" smtClean="0">
                <a:ln>
                  <a:noFill/>
                </a:ln>
                <a:solidFill>
                  <a:schemeClr val="tx1"/>
                </a:solidFill>
                <a:effectLst/>
                <a:latin typeface="Arial" panose="020B0604020202020204" pitchFamily="34" charset="0"/>
              </a:rPr>
              <a:t> will review the draft as balloted.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rPr>
              <a:t>Working Group Roster</a:t>
            </a:r>
            <a:r>
              <a:rPr kumimoji="0" lang="en-US" altLang="en-US" sz="1200" b="0" i="0" u="none" strike="noStrike" cap="none" normalizeH="0" baseline="0" dirty="0" smtClean="0">
                <a:ln>
                  <a:noFill/>
                </a:ln>
                <a:solidFill>
                  <a:schemeClr val="tx1"/>
                </a:solidFill>
                <a:effectLst/>
                <a:latin typeface="Arial" panose="020B0604020202020204" pitchFamily="34" charset="0"/>
              </a:rPr>
              <a:t> (</a:t>
            </a:r>
            <a:r>
              <a:rPr lang="en-US" altLang="en-US" sz="1200" b="1" dirty="0">
                <a:solidFill>
                  <a:srgbClr val="FF0000"/>
                </a:solidFill>
                <a:latin typeface="Arial" panose="020B0604020202020204" pitchFamily="34" charset="0"/>
              </a:rPr>
              <a:t>Per Slide 4</a:t>
            </a:r>
            <a:r>
              <a:rPr kumimoji="0" lang="en-US" altLang="en-US" sz="1200" b="0" i="0" u="none" strike="noStrike" cap="none" normalizeH="0" baseline="0" dirty="0" smtClean="0">
                <a:ln>
                  <a:noFill/>
                </a:ln>
                <a:solidFill>
                  <a:schemeClr val="tx1"/>
                </a:solidFill>
                <a:effectLst/>
                <a:latin typeface="Arial" panose="020B0604020202020204" pitchFamily="34" charset="0"/>
              </a:rPr>
              <a:t>)</a:t>
            </a:r>
            <a:br>
              <a:rPr kumimoji="0" lang="en-US" altLang="en-US" sz="1200" b="0" i="0" u="none" strike="noStrike" cap="none" normalizeH="0" baseline="0" dirty="0" smtClean="0">
                <a:ln>
                  <a:noFill/>
                </a:ln>
                <a:solidFill>
                  <a:schemeClr val="tx1"/>
                </a:solidFill>
                <a:effectLst/>
                <a:latin typeface="Arial" panose="020B0604020202020204" pitchFamily="34" charset="0"/>
              </a:rPr>
            </a:br>
            <a:r>
              <a:rPr kumimoji="0" lang="en-US" altLang="en-US" sz="1000" b="0" i="0" u="none" strike="noStrike" cap="none" normalizeH="0" baseline="0" dirty="0" smtClean="0">
                <a:ln>
                  <a:noFill/>
                </a:ln>
                <a:solidFill>
                  <a:schemeClr val="tx1"/>
                </a:solidFill>
                <a:effectLst/>
                <a:latin typeface="Arial" panose="020B0604020202020204" pitchFamily="34" charset="0"/>
              </a:rPr>
              <a:t>Names of the members of the working group or subcommittee that developed the document being submitted shall be included as they will appear in the published standard. If incorporated into the document, it’s not necessary to send a separate list.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rPr>
              <a:t>Notification Why Comments Associated with a Negative Vote were not Recirculated</a:t>
            </a:r>
            <a:r>
              <a:rPr kumimoji="0" lang="en-US" altLang="en-US" sz="1200" b="0" i="0" u="none" strike="noStrike" cap="none" normalizeH="0" baseline="0" dirty="0" smtClean="0">
                <a:ln>
                  <a:noFill/>
                </a:ln>
                <a:solidFill>
                  <a:schemeClr val="tx1"/>
                </a:solidFill>
                <a:effectLst/>
                <a:latin typeface="Arial" panose="020B0604020202020204" pitchFamily="34" charset="0"/>
              </a:rPr>
              <a:t> (</a:t>
            </a:r>
            <a:r>
              <a:rPr lang="en-US" altLang="en-US" sz="1200" b="1" dirty="0">
                <a:solidFill>
                  <a:srgbClr val="FF0000"/>
                </a:solidFill>
                <a:latin typeface="Arial" panose="020B0604020202020204" pitchFamily="34" charset="0"/>
              </a:rPr>
              <a:t>Done on 5/14/17</a:t>
            </a:r>
            <a:r>
              <a:rPr kumimoji="0" lang="en-US" altLang="en-US" sz="1200" b="0" i="0" u="none" strike="noStrike" cap="none" normalizeH="0" baseline="0" dirty="0" smtClean="0">
                <a:ln>
                  <a:noFill/>
                </a:ln>
                <a:solidFill>
                  <a:schemeClr val="tx1"/>
                </a:solidFill>
                <a:effectLst/>
                <a:latin typeface="Arial" panose="020B0604020202020204" pitchFamily="34" charset="0"/>
              </a:rPr>
              <a:t>)</a:t>
            </a:r>
            <a:br>
              <a:rPr kumimoji="0" lang="en-US" altLang="en-US" sz="1200" b="0" i="0" u="none" strike="noStrike" cap="none" normalizeH="0" baseline="0" dirty="0" smtClean="0">
                <a:ln>
                  <a:noFill/>
                </a:ln>
                <a:solidFill>
                  <a:schemeClr val="tx1"/>
                </a:solidFill>
                <a:effectLst/>
                <a:latin typeface="Arial" panose="020B0604020202020204" pitchFamily="34" charset="0"/>
              </a:rPr>
            </a:br>
            <a:r>
              <a:rPr kumimoji="0" lang="en-US" altLang="en-US" sz="1000" b="0" i="0" u="none" strike="noStrike" cap="none" normalizeH="0" baseline="0" dirty="0" smtClean="0">
                <a:ln>
                  <a:noFill/>
                </a:ln>
                <a:solidFill>
                  <a:schemeClr val="tx1"/>
                </a:solidFill>
                <a:effectLst/>
                <a:latin typeface="Arial" panose="020B0604020202020204" pitchFamily="34" charset="0"/>
              </a:rPr>
              <a:t>Comments associated with a negative vote that have not been shown to the balloting group via a recirculation ballot, a notification should be sent to each commenter explaining on a comment-by-comment basis why they do not require recirculation. These notices shall be submitted to </a:t>
            </a:r>
            <a:r>
              <a:rPr kumimoji="0" lang="en-US" altLang="en-US" sz="1000" b="0" i="0" u="none" strike="noStrike" cap="none" normalizeH="0" baseline="0" dirty="0" err="1" smtClean="0">
                <a:ln>
                  <a:noFill/>
                </a:ln>
                <a:solidFill>
                  <a:schemeClr val="tx1"/>
                </a:solidFill>
                <a:effectLst/>
                <a:latin typeface="Arial" panose="020B0604020202020204" pitchFamily="34" charset="0"/>
              </a:rPr>
              <a:t>RevCom</a:t>
            </a:r>
            <a:r>
              <a:rPr kumimoji="0" lang="en-US" altLang="en-US" sz="1000" b="0" i="0" u="none" strike="noStrike" cap="none" normalizeH="0" baseline="0" dirty="0" smtClean="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anose="020B0604020202020204" pitchFamily="34" charset="0"/>
              </a:rPr>
              <a:t>Reasons why a comment associated with a negative vote does not require recirculation include the following:</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dirty="0" smtClean="0">
                <a:ln>
                  <a:noFill/>
                </a:ln>
                <a:solidFill>
                  <a:schemeClr val="tx1"/>
                </a:solidFill>
                <a:effectLst/>
                <a:latin typeface="Arial" panose="020B0604020202020204" pitchFamily="34" charset="0"/>
              </a:rPr>
              <a:t>Comment is not related to the project/standard being balloted</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dirty="0" smtClean="0">
                <a:ln>
                  <a:noFill/>
                </a:ln>
                <a:solidFill>
                  <a:schemeClr val="tx1"/>
                </a:solidFill>
                <a:effectLst/>
                <a:latin typeface="Arial" panose="020B0604020202020204" pitchFamily="34" charset="0"/>
              </a:rPr>
              <a:t>Comment is on material that is not open to comment during a particular round of balloting</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dirty="0" smtClean="0">
                <a:ln>
                  <a:noFill/>
                </a:ln>
                <a:solidFill>
                  <a:schemeClr val="tx1"/>
                </a:solidFill>
                <a:effectLst/>
                <a:latin typeface="Arial" panose="020B0604020202020204" pitchFamily="34" charset="0"/>
              </a:rPr>
              <a:t>Comment is a restatement of a previous comment that has already been recirculated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rPr>
              <a:t>Other Relevant Information </a:t>
            </a:r>
            <a:r>
              <a:rPr kumimoji="0" lang="en-US" altLang="en-US" sz="1200" b="0" i="0" u="none" strike="noStrike" cap="none" normalizeH="0" baseline="0" dirty="0" smtClean="0">
                <a:ln>
                  <a:noFill/>
                </a:ln>
                <a:solidFill>
                  <a:schemeClr val="tx1"/>
                </a:solidFill>
                <a:effectLst/>
                <a:latin typeface="Arial" panose="020B0604020202020204" pitchFamily="34" charset="0"/>
              </a:rPr>
              <a:t>— </a:t>
            </a:r>
            <a:r>
              <a:rPr kumimoji="0" lang="en-US" altLang="en-US" sz="1000" b="0" i="1" u="none" strike="noStrike" cap="none" normalizeH="0" baseline="0" dirty="0" smtClean="0">
                <a:ln>
                  <a:noFill/>
                </a:ln>
                <a:solidFill>
                  <a:schemeClr val="tx1"/>
                </a:solidFill>
                <a:effectLst/>
                <a:latin typeface="Arial" panose="020B0604020202020204" pitchFamily="34" charset="0"/>
              </a:rPr>
              <a:t>such as emails from negative balloters confirming a change of their vote or mandatory coordination emails</a:t>
            </a:r>
            <a:r>
              <a:rPr kumimoji="0" lang="en-US" altLang="en-US" sz="1000" b="0" i="0" u="none" strike="noStrike" cap="none" normalizeH="0" baseline="0" dirty="0" smtClean="0">
                <a:ln>
                  <a:noFill/>
                </a:ln>
                <a:solidFill>
                  <a:schemeClr val="tx1"/>
                </a:solidFill>
                <a:effectLst/>
                <a:latin typeface="Arial" panose="020B0604020202020204" pitchFamily="34" charset="0"/>
              </a:rPr>
              <a:t> </a:t>
            </a:r>
            <a:br>
              <a:rPr kumimoji="0" lang="en-US" altLang="en-US" sz="1000" b="0" i="0" u="none" strike="noStrike" cap="none" normalizeH="0" baseline="0" dirty="0" smtClean="0">
                <a:ln>
                  <a:noFill/>
                </a:ln>
                <a:solidFill>
                  <a:schemeClr val="tx1"/>
                </a:solidFill>
                <a:effectLst/>
                <a:latin typeface="Arial" panose="020B0604020202020204" pitchFamily="34" charset="0"/>
              </a:rPr>
            </a:br>
            <a:r>
              <a:rPr kumimoji="0" lang="en-US" altLang="en-US" sz="1000" b="0" i="0" u="none" strike="noStrike" cap="none" normalizeH="0" baseline="0" dirty="0" smtClean="0">
                <a:ln>
                  <a:noFill/>
                </a:ln>
                <a:solidFill>
                  <a:schemeClr val="tx1"/>
                </a:solidFill>
                <a:effectLst/>
                <a:latin typeface="Arial" panose="020B0604020202020204" pitchFamily="34" charset="0"/>
              </a:rPr>
              <a:t>If a negative balloter changes their vote to approve or abstain outside of the balloting system, copies of the written confirmation shall be included in the </a:t>
            </a:r>
            <a:r>
              <a:rPr kumimoji="0" lang="en-US" altLang="en-US" sz="1000" b="0" i="0" u="none" strike="noStrike" cap="none" normalizeH="0" baseline="0" dirty="0" err="1" smtClean="0">
                <a:ln>
                  <a:noFill/>
                </a:ln>
                <a:solidFill>
                  <a:schemeClr val="tx1"/>
                </a:solidFill>
                <a:effectLst/>
                <a:latin typeface="Arial" panose="020B0604020202020204" pitchFamily="34" charset="0"/>
              </a:rPr>
              <a:t>RevCom</a:t>
            </a:r>
            <a:r>
              <a:rPr kumimoji="0" lang="en-US" altLang="en-US" sz="1000" b="0" i="0" u="none" strike="noStrike" cap="none" normalizeH="0" baseline="0" dirty="0" smtClean="0">
                <a:ln>
                  <a:noFill/>
                </a:ln>
                <a:solidFill>
                  <a:schemeClr val="tx1"/>
                </a:solidFill>
                <a:effectLst/>
                <a:latin typeface="Arial" panose="020B0604020202020204" pitchFamily="34" charset="0"/>
              </a:rPr>
              <a:t> submittal. If mandatory coordination was conducted outside of the balloting system, coordination emails shall be submitted. Other relevant materials may be submitted as needed.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tx1"/>
                </a:solidFill>
                <a:effectLst/>
                <a:latin typeface="Arial" panose="020B0604020202020204" pitchFamily="34" charset="0"/>
              </a:rPr>
              <a:t>NOTE: </a:t>
            </a:r>
            <a:r>
              <a:rPr kumimoji="0" lang="en-US" altLang="en-US" sz="1000" b="0" i="0" u="none" strike="noStrike" cap="none" normalizeH="0" baseline="0" dirty="0" smtClean="0">
                <a:ln>
                  <a:noFill/>
                </a:ln>
                <a:solidFill>
                  <a:schemeClr val="tx1"/>
                </a:solidFill>
                <a:effectLst/>
                <a:latin typeface="Arial" panose="020B0604020202020204" pitchFamily="34" charset="0"/>
              </a:rPr>
              <a:t>Conditional submittals — </a:t>
            </a:r>
            <a:r>
              <a:rPr kumimoji="0" lang="en-US" altLang="en-US" sz="1000" b="0" i="0" u="none" strike="noStrike" cap="none" normalizeH="0" baseline="0" dirty="0" err="1" smtClean="0">
                <a:ln>
                  <a:noFill/>
                </a:ln>
                <a:solidFill>
                  <a:schemeClr val="tx1"/>
                </a:solidFill>
                <a:effectLst/>
                <a:latin typeface="Arial" panose="020B0604020202020204" pitchFamily="34" charset="0"/>
              </a:rPr>
              <a:t>RevCom</a:t>
            </a:r>
            <a:r>
              <a:rPr kumimoji="0" lang="en-US" altLang="en-US" sz="1000" b="0" i="0" u="none" strike="noStrike" cap="none" normalizeH="0" baseline="0" dirty="0" smtClean="0">
                <a:ln>
                  <a:noFill/>
                </a:ln>
                <a:solidFill>
                  <a:schemeClr val="tx1"/>
                </a:solidFill>
                <a:effectLst/>
                <a:latin typeface="Arial" panose="020B0604020202020204" pitchFamily="34" charset="0"/>
              </a:rPr>
              <a:t> will consider reviewing a submittal if a recirculation ballot is in progress at the specified submittal deadline, provided the recirculated draft and all submittal documentation except required materials related to the in-progress recirculation are submitted by the submittal deadline. There shall be no negative votes on new issues, but additional negatives on prior issues are allowed provided the 75% approval rate required is achieved. See </a:t>
            </a:r>
            <a:r>
              <a:rPr kumimoji="0" lang="en-US" altLang="en-US" sz="1000" b="0" i="0" u="none" strike="noStrike" cap="none" normalizeH="0" baseline="0" dirty="0" err="1" smtClean="0">
                <a:ln>
                  <a:noFill/>
                </a:ln>
                <a:solidFill>
                  <a:schemeClr val="tx1"/>
                </a:solidFill>
                <a:effectLst/>
                <a:latin typeface="Arial" panose="020B0604020202020204" pitchFamily="34" charset="0"/>
                <a:hlinkClick r:id="rId4"/>
              </a:rPr>
              <a:t>RevCom</a:t>
            </a:r>
            <a:r>
              <a:rPr kumimoji="0" lang="en-US" altLang="en-US" sz="1000" b="0" i="0" u="none" strike="noStrike" cap="none" normalizeH="0" baseline="0" dirty="0" smtClean="0">
                <a:ln>
                  <a:noFill/>
                </a:ln>
                <a:solidFill>
                  <a:schemeClr val="tx1"/>
                </a:solidFill>
                <a:effectLst/>
                <a:latin typeface="Arial" panose="020B0604020202020204" pitchFamily="34" charset="0"/>
                <a:hlinkClick r:id="rId4"/>
              </a:rPr>
              <a:t> Conventions</a:t>
            </a:r>
            <a:r>
              <a:rPr kumimoji="0" lang="en-US" altLang="en-US" sz="1000" b="0" i="0" u="none" strike="noStrike" cap="none" normalizeH="0" baseline="0" dirty="0" smtClean="0">
                <a:ln>
                  <a:noFill/>
                </a:ln>
                <a:solidFill>
                  <a:schemeClr val="tx1"/>
                </a:solidFill>
                <a:effectLst/>
                <a:latin typeface="Arial" panose="020B0604020202020204" pitchFamily="34" charset="0"/>
              </a:rPr>
              <a:t> for more details.</a:t>
            </a:r>
          </a:p>
        </p:txBody>
      </p:sp>
      <p:pic>
        <p:nvPicPr>
          <p:cNvPr id="1026" name="Picture 2" descr="lock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08575" y="576262"/>
            <a:ext cx="123825" cy="15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72800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7463"/>
            <a:ext cx="8229600" cy="1143000"/>
          </a:xfrm>
        </p:spPr>
        <p:txBody>
          <a:bodyPr/>
          <a:lstStyle/>
          <a:p>
            <a:r>
              <a:rPr altLang="en-US" smtClean="0"/>
              <a:t>Working Schedule for 1900.5.2</a:t>
            </a:r>
          </a:p>
        </p:txBody>
      </p:sp>
      <p:sp>
        <p:nvSpPr>
          <p:cNvPr id="15363" name="Content Placeholder 2"/>
          <p:cNvSpPr>
            <a:spLocks noGrp="1"/>
          </p:cNvSpPr>
          <p:nvPr>
            <p:ph idx="1"/>
          </p:nvPr>
        </p:nvSpPr>
        <p:spPr>
          <a:xfrm>
            <a:off x="381000" y="1295400"/>
            <a:ext cx="8229600" cy="4525963"/>
          </a:xfrm>
        </p:spPr>
        <p:txBody>
          <a:bodyPr/>
          <a:lstStyle/>
          <a:p>
            <a:r>
              <a:rPr altLang="en-US" sz="1400" dirty="0" smtClean="0"/>
              <a:t>Form Ballot Pool	(Send Ballot Invitation)				6/7/15</a:t>
            </a:r>
            <a:r>
              <a:rPr altLang="en-US" sz="1400" b="1" dirty="0" smtClean="0">
                <a:solidFill>
                  <a:srgbClr val="FF0000"/>
                </a:solidFill>
              </a:rPr>
              <a:t>√</a:t>
            </a:r>
          </a:p>
          <a:p>
            <a:r>
              <a:rPr altLang="en-US" sz="1400" dirty="0" smtClean="0"/>
              <a:t>Final Draft and Schema Adjustments				7/30/15</a:t>
            </a:r>
            <a:r>
              <a:rPr altLang="en-US" sz="1400" b="1" dirty="0" smtClean="0">
                <a:solidFill>
                  <a:srgbClr val="FF0000"/>
                </a:solidFill>
              </a:rPr>
              <a:t>√</a:t>
            </a:r>
            <a:endParaRPr altLang="en-US" sz="1400" dirty="0" smtClean="0"/>
          </a:p>
          <a:p>
            <a:r>
              <a:rPr altLang="en-US" sz="1400" dirty="0" smtClean="0"/>
              <a:t>WG Vote to Sponsor Ballot (need </a:t>
            </a:r>
            <a:r>
              <a:rPr altLang="en-US" sz="1400" dirty="0" err="1" smtClean="0"/>
              <a:t>DySPAN</a:t>
            </a:r>
            <a:r>
              <a:rPr altLang="en-US" sz="1400" dirty="0" smtClean="0"/>
              <a:t>-SC approval)			</a:t>
            </a:r>
            <a:r>
              <a:rPr altLang="en-US" sz="1400" dirty="0" smtClean="0">
                <a:solidFill>
                  <a:srgbClr val="FF0000"/>
                </a:solidFill>
              </a:rPr>
              <a:t>7/30/15</a:t>
            </a:r>
            <a:r>
              <a:rPr altLang="en-US" sz="1400" dirty="0" smtClean="0"/>
              <a:t> (8/18)</a:t>
            </a:r>
            <a:r>
              <a:rPr altLang="en-US" sz="1400" b="1" dirty="0" smtClean="0">
                <a:solidFill>
                  <a:srgbClr val="FF0000"/>
                </a:solidFill>
              </a:rPr>
              <a:t> √</a:t>
            </a:r>
            <a:endParaRPr altLang="en-US" sz="1400" dirty="0" smtClean="0">
              <a:solidFill>
                <a:srgbClr val="FF0000"/>
              </a:solidFill>
            </a:endParaRPr>
          </a:p>
          <a:p>
            <a:r>
              <a:rPr altLang="en-US" sz="1400" dirty="0" err="1" smtClean="0"/>
              <a:t>DySPAN</a:t>
            </a:r>
            <a:r>
              <a:rPr altLang="en-US" sz="1400" dirty="0" smtClean="0"/>
              <a:t>-SC Approval						</a:t>
            </a:r>
            <a:r>
              <a:rPr altLang="en-US" sz="1400" dirty="0" smtClean="0">
                <a:solidFill>
                  <a:srgbClr val="FF0000"/>
                </a:solidFill>
              </a:rPr>
              <a:t>8/28/15</a:t>
            </a:r>
            <a:r>
              <a:rPr altLang="en-US" sz="1400" dirty="0" smtClean="0"/>
              <a:t> </a:t>
            </a:r>
            <a:r>
              <a:rPr altLang="en-US" sz="1400" dirty="0" smtClean="0">
                <a:solidFill>
                  <a:srgbClr val="FF0000"/>
                </a:solidFill>
              </a:rPr>
              <a:t>(9/2)</a:t>
            </a:r>
            <a:r>
              <a:rPr altLang="en-US" sz="1400" b="1" dirty="0" smtClean="0">
                <a:solidFill>
                  <a:srgbClr val="FF0000"/>
                </a:solidFill>
              </a:rPr>
              <a:t> 9/30√</a:t>
            </a:r>
            <a:endParaRPr altLang="en-US" sz="1400" dirty="0" smtClean="0"/>
          </a:p>
          <a:p>
            <a:r>
              <a:rPr altLang="en-US" sz="1400" dirty="0" smtClean="0"/>
              <a:t>Mandatory Editorial Coordination Completes				</a:t>
            </a:r>
            <a:r>
              <a:rPr altLang="en-US" sz="1400" dirty="0" smtClean="0">
                <a:solidFill>
                  <a:srgbClr val="FF0000"/>
                </a:solidFill>
              </a:rPr>
              <a:t>9/30/15</a:t>
            </a:r>
            <a:r>
              <a:rPr altLang="en-US" sz="1400" dirty="0" smtClean="0"/>
              <a:t> </a:t>
            </a:r>
            <a:r>
              <a:rPr altLang="en-US" sz="1400" b="1" dirty="0" smtClean="0">
                <a:solidFill>
                  <a:srgbClr val="FF0000"/>
                </a:solidFill>
              </a:rPr>
              <a:t>12/1 √</a:t>
            </a:r>
          </a:p>
          <a:p>
            <a:r>
              <a:rPr altLang="en-US" sz="1400" dirty="0" smtClean="0"/>
              <a:t>Conduct Ballot						</a:t>
            </a:r>
            <a:r>
              <a:rPr altLang="en-US" sz="1400" dirty="0" smtClean="0">
                <a:solidFill>
                  <a:srgbClr val="FF0000"/>
                </a:solidFill>
              </a:rPr>
              <a:t>1/28/16</a:t>
            </a:r>
            <a:r>
              <a:rPr altLang="en-US" sz="1400" b="1" dirty="0" smtClean="0">
                <a:solidFill>
                  <a:srgbClr val="FF0000"/>
                </a:solidFill>
              </a:rPr>
              <a:t> 1/22 √</a:t>
            </a:r>
            <a:endParaRPr altLang="en-US" sz="1400" dirty="0" smtClean="0"/>
          </a:p>
          <a:p>
            <a:r>
              <a:rPr altLang="en-US" sz="1400" dirty="0" smtClean="0"/>
              <a:t>Ballot completes						</a:t>
            </a:r>
            <a:r>
              <a:rPr altLang="en-US" sz="1400" dirty="0" smtClean="0">
                <a:solidFill>
                  <a:srgbClr val="FF0000"/>
                </a:solidFill>
              </a:rPr>
              <a:t>2/28/15</a:t>
            </a:r>
            <a:r>
              <a:rPr altLang="en-US" sz="1400" b="1" dirty="0" smtClean="0">
                <a:solidFill>
                  <a:srgbClr val="FF0000"/>
                </a:solidFill>
              </a:rPr>
              <a:t> 3/12 √ </a:t>
            </a:r>
            <a:endParaRPr altLang="en-US" sz="1400" dirty="0" smtClean="0"/>
          </a:p>
          <a:p>
            <a:r>
              <a:rPr altLang="en-US" sz="1400" dirty="0" smtClean="0"/>
              <a:t>Form Comment Resolution subcommittee				</a:t>
            </a:r>
            <a:r>
              <a:rPr altLang="en-US" sz="1400" dirty="0" smtClean="0">
                <a:solidFill>
                  <a:srgbClr val="FF0000"/>
                </a:solidFill>
              </a:rPr>
              <a:t>3/15/16</a:t>
            </a:r>
          </a:p>
          <a:p>
            <a:r>
              <a:rPr altLang="en-US" sz="1400" dirty="0" smtClean="0"/>
              <a:t>Suggested comment resolutions available				</a:t>
            </a:r>
            <a:r>
              <a:rPr altLang="en-US" sz="1400" dirty="0" smtClean="0">
                <a:solidFill>
                  <a:srgbClr val="FF0000"/>
                </a:solidFill>
              </a:rPr>
              <a:t>11/15/16 </a:t>
            </a:r>
            <a:r>
              <a:rPr altLang="en-US" sz="1400" b="1" dirty="0" smtClean="0">
                <a:solidFill>
                  <a:srgbClr val="FF0000"/>
                </a:solidFill>
              </a:rPr>
              <a:t>1</a:t>
            </a:r>
            <a:r>
              <a:rPr altLang="en-US" sz="1400" dirty="0" smtClean="0">
                <a:solidFill>
                  <a:srgbClr val="FF0000"/>
                </a:solidFill>
              </a:rPr>
              <a:t>/</a:t>
            </a:r>
            <a:r>
              <a:rPr altLang="en-US" sz="1400" b="1" dirty="0" smtClean="0">
                <a:solidFill>
                  <a:srgbClr val="FF0000"/>
                </a:solidFill>
              </a:rPr>
              <a:t>3/17 √ </a:t>
            </a:r>
            <a:endParaRPr altLang="en-US" sz="1400" dirty="0" smtClean="0">
              <a:solidFill>
                <a:srgbClr val="FF0000"/>
              </a:solidFill>
            </a:endParaRPr>
          </a:p>
          <a:p>
            <a:r>
              <a:rPr altLang="en-US" sz="1400" dirty="0" smtClean="0"/>
              <a:t>Vote for </a:t>
            </a:r>
            <a:r>
              <a:rPr altLang="en-US" sz="1400" dirty="0" err="1" smtClean="0"/>
              <a:t>Recirc</a:t>
            </a:r>
            <a:r>
              <a:rPr altLang="en-US" sz="1400" dirty="0" smtClean="0"/>
              <a:t> Ballot					</a:t>
            </a:r>
            <a:r>
              <a:rPr altLang="en-US" sz="1400" dirty="0" smtClean="0">
                <a:solidFill>
                  <a:srgbClr val="FF0000"/>
                </a:solidFill>
              </a:rPr>
              <a:t>12/1/16 </a:t>
            </a:r>
            <a:r>
              <a:rPr altLang="en-US" sz="1400" b="1" dirty="0" smtClean="0">
                <a:solidFill>
                  <a:srgbClr val="FF0000"/>
                </a:solidFill>
              </a:rPr>
              <a:t>2</a:t>
            </a:r>
            <a:r>
              <a:rPr altLang="en-US" sz="1400" dirty="0" smtClean="0">
                <a:solidFill>
                  <a:srgbClr val="FF0000"/>
                </a:solidFill>
              </a:rPr>
              <a:t>/</a:t>
            </a:r>
            <a:r>
              <a:rPr altLang="en-US" sz="1400" b="1" dirty="0" smtClean="0">
                <a:solidFill>
                  <a:srgbClr val="FF0000"/>
                </a:solidFill>
              </a:rPr>
              <a:t>7/17  </a:t>
            </a:r>
            <a:endParaRPr altLang="en-US" sz="1400" dirty="0" smtClean="0">
              <a:solidFill>
                <a:srgbClr val="FF0000"/>
              </a:solidFill>
            </a:endParaRPr>
          </a:p>
          <a:p>
            <a:r>
              <a:rPr altLang="en-US" sz="1400" dirty="0" smtClean="0"/>
              <a:t>Conduct </a:t>
            </a:r>
            <a:r>
              <a:rPr altLang="en-US" sz="1400" dirty="0" err="1" smtClean="0"/>
              <a:t>Recirc</a:t>
            </a:r>
            <a:r>
              <a:rPr altLang="en-US" sz="1400" dirty="0" smtClean="0"/>
              <a:t> Ballot					</a:t>
            </a:r>
            <a:r>
              <a:rPr altLang="en-US" sz="1400" dirty="0" smtClean="0">
                <a:solidFill>
                  <a:srgbClr val="FF0000"/>
                </a:solidFill>
              </a:rPr>
              <a:t>1/3/17 </a:t>
            </a:r>
            <a:r>
              <a:rPr altLang="en-US" sz="1400" b="1" dirty="0" smtClean="0">
                <a:solidFill>
                  <a:srgbClr val="FF0000"/>
                </a:solidFill>
              </a:rPr>
              <a:t>2</a:t>
            </a:r>
            <a:r>
              <a:rPr altLang="en-US" sz="1400" dirty="0" smtClean="0">
                <a:solidFill>
                  <a:srgbClr val="FF0000"/>
                </a:solidFill>
              </a:rPr>
              <a:t>/</a:t>
            </a:r>
            <a:r>
              <a:rPr altLang="en-US" sz="1400" b="1" dirty="0" smtClean="0">
                <a:solidFill>
                  <a:srgbClr val="FF0000"/>
                </a:solidFill>
              </a:rPr>
              <a:t>28/17</a:t>
            </a:r>
            <a:endParaRPr altLang="en-US" sz="1400" dirty="0" smtClean="0">
              <a:solidFill>
                <a:srgbClr val="FF0000"/>
              </a:solidFill>
            </a:endParaRPr>
          </a:p>
          <a:p>
            <a:r>
              <a:rPr altLang="en-US" sz="1400" dirty="0" smtClean="0"/>
              <a:t>Ballot completes						</a:t>
            </a:r>
            <a:r>
              <a:rPr altLang="en-US" sz="1400" dirty="0" smtClean="0">
                <a:solidFill>
                  <a:srgbClr val="FF0000"/>
                </a:solidFill>
              </a:rPr>
              <a:t>2/2/17 </a:t>
            </a:r>
            <a:r>
              <a:rPr altLang="en-US" sz="1400" b="1" dirty="0" smtClean="0">
                <a:solidFill>
                  <a:srgbClr val="FF0000"/>
                </a:solidFill>
              </a:rPr>
              <a:t>3/10/17</a:t>
            </a:r>
          </a:p>
          <a:p>
            <a:r>
              <a:rPr altLang="en-US" sz="1400" dirty="0" smtClean="0"/>
              <a:t>2</a:t>
            </a:r>
            <a:r>
              <a:rPr altLang="en-US" sz="1400" baseline="30000" dirty="0" smtClean="0"/>
              <a:t>nd</a:t>
            </a:r>
            <a:r>
              <a:rPr altLang="en-US" sz="1400" dirty="0" smtClean="0"/>
              <a:t> Recirculation Ballot Complete					4/3/17</a:t>
            </a:r>
            <a:r>
              <a:rPr lang="en-US" altLang="en-US" sz="1400" b="1" dirty="0">
                <a:solidFill>
                  <a:srgbClr val="FF0000"/>
                </a:solidFill>
              </a:rPr>
              <a:t>√ </a:t>
            </a:r>
            <a:endParaRPr lang="en-US" altLang="en-US" sz="1400" dirty="0">
              <a:solidFill>
                <a:srgbClr val="FF0000"/>
              </a:solidFill>
            </a:endParaRPr>
          </a:p>
          <a:p>
            <a:r>
              <a:rPr altLang="en-US" sz="1400" dirty="0" smtClean="0"/>
              <a:t>Approved by Standards Board					</a:t>
            </a:r>
            <a:r>
              <a:rPr altLang="en-US" sz="1400" dirty="0" smtClean="0">
                <a:solidFill>
                  <a:srgbClr val="FF0000"/>
                </a:solidFill>
              </a:rPr>
              <a:t>6/1/17   </a:t>
            </a:r>
            <a:r>
              <a:rPr altLang="en-US" sz="1400" b="1" dirty="0" smtClean="0">
                <a:solidFill>
                  <a:srgbClr val="FF0000"/>
                </a:solidFill>
              </a:rPr>
              <a:t>8/1/17</a:t>
            </a:r>
          </a:p>
          <a:p>
            <a:r>
              <a:rPr altLang="en-US" sz="1400" dirty="0" smtClean="0"/>
              <a:t>Reference implementation available				</a:t>
            </a:r>
            <a:r>
              <a:rPr altLang="en-US" sz="1400" dirty="0" smtClean="0">
                <a:solidFill>
                  <a:srgbClr val="FF0000"/>
                </a:solidFill>
              </a:rPr>
              <a:t>10/16 </a:t>
            </a:r>
            <a:endParaRPr altLang="en-US" sz="1400" b="1" dirty="0" smtClean="0">
              <a:solidFill>
                <a:srgbClr val="FF0000"/>
              </a:solidFill>
            </a:endParaRPr>
          </a:p>
          <a:p>
            <a:r>
              <a:rPr altLang="en-US" sz="1400" dirty="0" smtClean="0"/>
              <a:t>Certification available					</a:t>
            </a:r>
            <a:r>
              <a:rPr altLang="en-US" sz="1400" dirty="0" smtClean="0">
                <a:solidFill>
                  <a:srgbClr val="FF0000"/>
                </a:solidFill>
              </a:rPr>
              <a:t>?</a:t>
            </a:r>
            <a:endParaRPr altLang="en-US" sz="1400" b="1" dirty="0" smtClean="0">
              <a:solidFill>
                <a:srgbClr val="FF0000"/>
              </a:solidFill>
            </a:endParaRP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E0B2CB72-82C5-4756-9F78-9D7DBF1CD6DA}" type="datetime1">
              <a:rPr lang="en-US" smtClean="0"/>
              <a:t>7/9/2017</a:t>
            </a:fld>
            <a:endParaRPr lang="en-US"/>
          </a:p>
        </p:txBody>
      </p:sp>
      <p:sp>
        <p:nvSpPr>
          <p:cNvPr id="5" name="Footer Placeholder 4"/>
          <p:cNvSpPr>
            <a:spLocks noGrp="1"/>
          </p:cNvSpPr>
          <p:nvPr>
            <p:ph type="ftr" sz="quarter" idx="11"/>
          </p:nvPr>
        </p:nvSpPr>
        <p:spPr/>
        <p:txBody>
          <a:bodyPr/>
          <a:lstStyle/>
          <a:p>
            <a:pPr>
              <a:defRPr/>
            </a:pPr>
            <a:r>
              <a:rPr lang="en-US" smtClean="0"/>
              <a:t>Doc #: 5-17-0015-00-agen</a:t>
            </a:r>
            <a:endParaRPr lang="en-US"/>
          </a:p>
        </p:txBody>
      </p:sp>
      <p:sp>
        <p:nvSpPr>
          <p:cNvPr id="1536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5578ACFF-B97B-4905-BAD5-77B4F8260815}" type="slidenum">
              <a:rPr lang="en-US" altLang="en-US" sz="1200" smtClean="0"/>
              <a:pPr>
                <a:spcBef>
                  <a:spcPct val="0"/>
                </a:spcBef>
                <a:buFontTx/>
                <a:buNone/>
              </a:pPr>
              <a:t>17</a:t>
            </a:fld>
            <a:endParaRPr lang="en-US" altLang="en-US" sz="1200" smtClean="0"/>
          </a:p>
        </p:txBody>
      </p:sp>
      <p:cxnSp>
        <p:nvCxnSpPr>
          <p:cNvPr id="7" name="Straight Connector 6"/>
          <p:cNvCxnSpPr/>
          <p:nvPr/>
        </p:nvCxnSpPr>
        <p:spPr>
          <a:xfrm>
            <a:off x="6878638" y="195421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78638" y="2243138"/>
            <a:ext cx="9699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78638" y="248126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78638" y="27432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78638" y="29718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78638" y="3505200"/>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78638" y="3733800"/>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772420" y="4756727"/>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11007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smtClean="0"/>
              <a:t>Other DySPAN-SC Activities</a:t>
            </a:r>
          </a:p>
        </p:txBody>
      </p:sp>
      <p:sp>
        <p:nvSpPr>
          <p:cNvPr id="15363" name="Content Placeholder 2"/>
          <p:cNvSpPr>
            <a:spLocks noGrp="1"/>
          </p:cNvSpPr>
          <p:nvPr>
            <p:ph idx="1"/>
          </p:nvPr>
        </p:nvSpPr>
        <p:spPr/>
        <p:txBody>
          <a:bodyPr/>
          <a:lstStyle/>
          <a:p>
            <a:r>
              <a:rPr dirty="0" smtClean="0"/>
              <a:t>Leadership meetings</a:t>
            </a:r>
          </a:p>
          <a:p>
            <a:pPr lvl="1"/>
            <a:r>
              <a:rPr lang="en-US" dirty="0" smtClean="0"/>
              <a:t>None</a:t>
            </a:r>
            <a:endParaRPr dirty="0" smtClean="0"/>
          </a:p>
          <a:p>
            <a:pPr lvl="2"/>
            <a:endParaRPr lang="en-US" dirty="0" smtClean="0"/>
          </a:p>
          <a:p>
            <a:r>
              <a:rPr lang="en-US" dirty="0" smtClean="0"/>
              <a:t>Is it time to revisit the 1900.5 Architecture</a:t>
            </a:r>
            <a:r>
              <a:rPr lang="en-US" dirty="0" smtClean="0"/>
              <a:t>?</a:t>
            </a:r>
          </a:p>
          <a:p>
            <a:pPr lvl="1"/>
            <a:r>
              <a:rPr lang="en-US" dirty="0" smtClean="0"/>
              <a:t>Ad Hoc discussions?</a:t>
            </a:r>
            <a:endParaRPr lang="en-US" dirty="0" smtClean="0"/>
          </a:p>
          <a:p>
            <a:endParaRPr lang="en-US" dirty="0"/>
          </a:p>
          <a:p>
            <a:r>
              <a:rPr lang="en-US" dirty="0" smtClean="0"/>
              <a:t>Other activities?</a:t>
            </a:r>
          </a:p>
        </p:txBody>
      </p:sp>
      <p:sp>
        <p:nvSpPr>
          <p:cNvPr id="4" name="Date Placeholder 3"/>
          <p:cNvSpPr>
            <a:spLocks noGrp="1"/>
          </p:cNvSpPr>
          <p:nvPr>
            <p:ph type="dt" sz="quarter" idx="10"/>
          </p:nvPr>
        </p:nvSpPr>
        <p:spPr/>
        <p:txBody>
          <a:bodyPr/>
          <a:lstStyle/>
          <a:p>
            <a:pPr>
              <a:defRPr/>
            </a:pPr>
            <a:fld id="{7154DA73-4467-47E8-9BEE-987F6FC6C91B}" type="datetime1">
              <a:rPr lang="en-US" smtClean="0"/>
              <a:t>7/9/2017</a:t>
            </a:fld>
            <a:endParaRPr lang="en-US"/>
          </a:p>
        </p:txBody>
      </p:sp>
      <p:sp>
        <p:nvSpPr>
          <p:cNvPr id="5" name="Footer Placeholder 4"/>
          <p:cNvSpPr>
            <a:spLocks noGrp="1"/>
          </p:cNvSpPr>
          <p:nvPr>
            <p:ph type="ftr" sz="quarter" idx="11"/>
          </p:nvPr>
        </p:nvSpPr>
        <p:spPr/>
        <p:txBody>
          <a:bodyPr/>
          <a:lstStyle/>
          <a:p>
            <a:pPr>
              <a:defRPr/>
            </a:pPr>
            <a:r>
              <a:rPr lang="en-US" smtClean="0"/>
              <a:t>Doc #: 5-17-0015-00-agen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smtClean="0"/>
              <a:t>Marketing Inputs</a:t>
            </a:r>
          </a:p>
        </p:txBody>
      </p:sp>
      <p:sp>
        <p:nvSpPr>
          <p:cNvPr id="16387" name="Content Placeholder 2"/>
          <p:cNvSpPr>
            <a:spLocks noGrp="1"/>
          </p:cNvSpPr>
          <p:nvPr>
            <p:ph idx="1"/>
          </p:nvPr>
        </p:nvSpPr>
        <p:spPr>
          <a:xfrm>
            <a:off x="190500" y="1371600"/>
            <a:ext cx="8763000" cy="4525963"/>
          </a:xfrm>
        </p:spPr>
        <p:txBody>
          <a:bodyPr/>
          <a:lstStyle/>
          <a:p>
            <a:r>
              <a:rPr sz="2800" dirty="0" err="1" smtClean="0"/>
              <a:t>WInnForum</a:t>
            </a:r>
            <a:r>
              <a:rPr sz="2800" dirty="0" smtClean="0"/>
              <a:t> 3.6GHz stakeholders </a:t>
            </a:r>
            <a:r>
              <a:rPr lang="en-US" sz="2800" dirty="0" smtClean="0"/>
              <a:t>–</a:t>
            </a:r>
            <a:r>
              <a:rPr sz="2800" dirty="0" smtClean="0"/>
              <a:t> Status?</a:t>
            </a:r>
          </a:p>
          <a:p>
            <a:r>
              <a:rPr lang="en-US" sz="2800" dirty="0" smtClean="0"/>
              <a:t>NSC</a:t>
            </a:r>
            <a:endParaRPr lang="en-US" sz="2800" dirty="0" smtClean="0"/>
          </a:p>
          <a:p>
            <a:pPr lvl="1"/>
            <a:r>
              <a:rPr lang="en-US" sz="2400" dirty="0" smtClean="0"/>
              <a:t>Status</a:t>
            </a:r>
            <a:endParaRPr lang="en-US" sz="2400" dirty="0" smtClean="0"/>
          </a:p>
          <a:p>
            <a:r>
              <a:rPr lang="en-US" sz="2800" dirty="0" smtClean="0"/>
              <a:t>Standards paper in process</a:t>
            </a:r>
          </a:p>
          <a:p>
            <a:pPr lvl="1"/>
            <a:r>
              <a:rPr lang="en-US" sz="2400" dirty="0" smtClean="0"/>
              <a:t>Communications Magazine</a:t>
            </a:r>
          </a:p>
          <a:p>
            <a:pPr lvl="2"/>
            <a:r>
              <a:rPr lang="en-US" sz="2000" dirty="0" smtClean="0"/>
              <a:t>2 papers – 1900.5.1 and 1900.5.2</a:t>
            </a:r>
          </a:p>
          <a:p>
            <a:r>
              <a:rPr lang="en-US" sz="2800" dirty="0" smtClean="0"/>
              <a:t>Spectrum Challenge?</a:t>
            </a:r>
          </a:p>
          <a:p>
            <a:pPr lvl="1"/>
            <a:r>
              <a:rPr lang="en-US" sz="2400" dirty="0" smtClean="0"/>
              <a:t>Will 1900.5.2 be used?</a:t>
            </a:r>
          </a:p>
        </p:txBody>
      </p:sp>
      <p:sp>
        <p:nvSpPr>
          <p:cNvPr id="4" name="Date Placeholder 3"/>
          <p:cNvSpPr>
            <a:spLocks noGrp="1"/>
          </p:cNvSpPr>
          <p:nvPr>
            <p:ph type="dt" sz="quarter" idx="10"/>
          </p:nvPr>
        </p:nvSpPr>
        <p:spPr/>
        <p:txBody>
          <a:bodyPr/>
          <a:lstStyle/>
          <a:p>
            <a:pPr>
              <a:defRPr/>
            </a:pPr>
            <a:fld id="{2549F2D0-AD1A-4A00-A4CF-99D73F0DAF6A}" type="datetime1">
              <a:rPr lang="en-US" smtClean="0"/>
              <a:t>7/9/2017</a:t>
            </a:fld>
            <a:endParaRPr lang="en-US"/>
          </a:p>
        </p:txBody>
      </p:sp>
      <p:sp>
        <p:nvSpPr>
          <p:cNvPr id="5" name="Footer Placeholder 4"/>
          <p:cNvSpPr>
            <a:spLocks noGrp="1"/>
          </p:cNvSpPr>
          <p:nvPr>
            <p:ph type="ftr" sz="quarter" idx="11"/>
          </p:nvPr>
        </p:nvSpPr>
        <p:spPr/>
        <p:txBody>
          <a:bodyPr/>
          <a:lstStyle/>
          <a:p>
            <a:pPr>
              <a:defRPr/>
            </a:pPr>
            <a:r>
              <a:rPr lang="en-US" smtClean="0"/>
              <a:t>Doc #: 5-17-0015-00-agen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smtClean="0"/>
              <a:t> Monthly WG Meeting</a:t>
            </a:r>
            <a:br>
              <a:rPr smtClean="0"/>
            </a:br>
            <a:r>
              <a:rPr smtClean="0"/>
              <a:t>Electronic Meeting Details</a:t>
            </a:r>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DBAB6AD4-13BE-45B4-86BE-4E700CEDFA49}" type="datetime1">
              <a:rPr lang="en-US" smtClean="0"/>
              <a:t>7/9/2017</a:t>
            </a:fld>
            <a:endParaRPr lang="en-US"/>
          </a:p>
        </p:txBody>
      </p:sp>
      <p:sp>
        <p:nvSpPr>
          <p:cNvPr id="3" name="Footer Placeholder 2"/>
          <p:cNvSpPr>
            <a:spLocks noGrp="1"/>
          </p:cNvSpPr>
          <p:nvPr>
            <p:ph type="ftr" sz="quarter" idx="11"/>
          </p:nvPr>
        </p:nvSpPr>
        <p:spPr/>
        <p:txBody>
          <a:bodyPr/>
          <a:lstStyle/>
          <a:p>
            <a:pPr>
              <a:defRPr/>
            </a:pPr>
            <a:r>
              <a:rPr lang="en-US" smtClean="0"/>
              <a:t>Doc #: 5-17-0015-00-agen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smtClean="0"/>
              <a:t>Meeting Planning</a:t>
            </a:r>
          </a:p>
        </p:txBody>
      </p:sp>
      <p:sp>
        <p:nvSpPr>
          <p:cNvPr id="17411" name="Content Placeholder 2"/>
          <p:cNvSpPr>
            <a:spLocks noGrp="1"/>
          </p:cNvSpPr>
          <p:nvPr>
            <p:ph idx="1"/>
          </p:nvPr>
        </p:nvSpPr>
        <p:spPr>
          <a:xfrm>
            <a:off x="304800" y="1219200"/>
            <a:ext cx="8229600" cy="4525963"/>
          </a:xfrm>
        </p:spPr>
        <p:txBody>
          <a:bodyPr/>
          <a:lstStyle/>
          <a:p>
            <a:r>
              <a:rPr lang="en-US" dirty="0" smtClean="0"/>
              <a:t>04 July is next scheduled monthly electronic meeting</a:t>
            </a:r>
          </a:p>
          <a:p>
            <a:pPr lvl="1"/>
            <a:r>
              <a:rPr lang="en-US" dirty="0" smtClean="0"/>
              <a:t>Move to </a:t>
            </a:r>
            <a:r>
              <a:rPr lang="en-US" dirty="0" smtClean="0"/>
              <a:t>01 August </a:t>
            </a:r>
            <a:r>
              <a:rPr lang="en-US" dirty="0" smtClean="0"/>
              <a:t>2017 @ 2:30 PM </a:t>
            </a:r>
            <a:r>
              <a:rPr lang="en-US" dirty="0" smtClean="0"/>
              <a:t>EDT</a:t>
            </a:r>
            <a:endParaRPr lang="en-US" dirty="0" smtClean="0"/>
          </a:p>
          <a:p>
            <a:endParaRPr lang="en-US" dirty="0"/>
          </a:p>
        </p:txBody>
      </p:sp>
      <p:sp>
        <p:nvSpPr>
          <p:cNvPr id="4" name="Date Placeholder 3"/>
          <p:cNvSpPr>
            <a:spLocks noGrp="1"/>
          </p:cNvSpPr>
          <p:nvPr>
            <p:ph type="dt" sz="quarter" idx="10"/>
          </p:nvPr>
        </p:nvSpPr>
        <p:spPr/>
        <p:txBody>
          <a:bodyPr/>
          <a:lstStyle/>
          <a:p>
            <a:pPr>
              <a:defRPr/>
            </a:pPr>
            <a:fld id="{72EB29BD-2A51-47EE-AB14-6AFCE4A4E7E5}" type="datetime1">
              <a:rPr lang="en-US" smtClean="0"/>
              <a:t>7/9/2017</a:t>
            </a:fld>
            <a:endParaRPr lang="en-US"/>
          </a:p>
        </p:txBody>
      </p:sp>
      <p:sp>
        <p:nvSpPr>
          <p:cNvPr id="5" name="Footer Placeholder 4"/>
          <p:cNvSpPr>
            <a:spLocks noGrp="1"/>
          </p:cNvSpPr>
          <p:nvPr>
            <p:ph type="ftr" sz="quarter" idx="11"/>
          </p:nvPr>
        </p:nvSpPr>
        <p:spPr/>
        <p:txBody>
          <a:bodyPr/>
          <a:lstStyle/>
          <a:p>
            <a:pPr>
              <a:defRPr/>
            </a:pPr>
            <a:r>
              <a:rPr lang="en-US" smtClean="0"/>
              <a:t>Doc #: 5-17-0015-00-agen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smtClean="0"/>
              <a:t>Ad </a:t>
            </a:r>
            <a:r>
              <a:rPr dirty="0" smtClean="0"/>
              <a:t>Hoc?</a:t>
            </a:r>
            <a:endParaRPr dirty="0" smtClean="0"/>
          </a:p>
        </p:txBody>
      </p:sp>
      <p:sp>
        <p:nvSpPr>
          <p:cNvPr id="17411" name="Content Placeholder 2"/>
          <p:cNvSpPr>
            <a:spLocks noGrp="1"/>
          </p:cNvSpPr>
          <p:nvPr>
            <p:ph idx="1"/>
          </p:nvPr>
        </p:nvSpPr>
        <p:spPr>
          <a:xfrm>
            <a:off x="304800" y="1219200"/>
            <a:ext cx="8229600" cy="4525963"/>
          </a:xfrm>
        </p:spPr>
        <p:txBody>
          <a:bodyPr/>
          <a:lstStyle/>
          <a:p>
            <a:r>
              <a:rPr lang="en-US" dirty="0" err="1" smtClean="0"/>
              <a:t>AoB</a:t>
            </a:r>
            <a:r>
              <a:rPr lang="en-US" dirty="0" smtClean="0"/>
              <a:t>?</a:t>
            </a:r>
          </a:p>
          <a:p>
            <a:endParaRPr lang="en-US" dirty="0"/>
          </a:p>
          <a:p>
            <a:r>
              <a:rPr lang="en-US" dirty="0" smtClean="0"/>
              <a:t>Adjourn to </a:t>
            </a:r>
            <a:r>
              <a:rPr lang="en-US" dirty="0" smtClean="0"/>
              <a:t>Ad Hoc?</a:t>
            </a:r>
            <a:endParaRPr lang="en-US" dirty="0" smtClean="0"/>
          </a:p>
          <a:p>
            <a:endParaRPr lang="en-US" dirty="0"/>
          </a:p>
        </p:txBody>
      </p:sp>
      <p:sp>
        <p:nvSpPr>
          <p:cNvPr id="4" name="Date Placeholder 3"/>
          <p:cNvSpPr>
            <a:spLocks noGrp="1"/>
          </p:cNvSpPr>
          <p:nvPr>
            <p:ph type="dt" sz="quarter" idx="10"/>
          </p:nvPr>
        </p:nvSpPr>
        <p:spPr/>
        <p:txBody>
          <a:bodyPr/>
          <a:lstStyle/>
          <a:p>
            <a:pPr>
              <a:defRPr/>
            </a:pPr>
            <a:fld id="{09ED45DC-1359-4ED6-833F-396DEBE27ECB}" type="datetime1">
              <a:rPr lang="en-US" smtClean="0"/>
              <a:t>7/9/2017</a:t>
            </a:fld>
            <a:endParaRPr lang="en-US"/>
          </a:p>
        </p:txBody>
      </p:sp>
      <p:sp>
        <p:nvSpPr>
          <p:cNvPr id="5" name="Footer Placeholder 4"/>
          <p:cNvSpPr>
            <a:spLocks noGrp="1"/>
          </p:cNvSpPr>
          <p:nvPr>
            <p:ph type="ftr" sz="quarter" idx="11"/>
          </p:nvPr>
        </p:nvSpPr>
        <p:spPr/>
        <p:txBody>
          <a:bodyPr/>
          <a:lstStyle/>
          <a:p>
            <a:pPr>
              <a:defRPr/>
            </a:pPr>
            <a:r>
              <a:rPr lang="en-US" smtClean="0"/>
              <a:t>Doc #: 5-17-0015-00-agen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21</a:t>
            </a:fld>
            <a:endParaRPr lang="en-US"/>
          </a:p>
        </p:txBody>
      </p:sp>
    </p:spTree>
    <p:extLst>
      <p:ext uri="{BB962C8B-B14F-4D97-AF65-F5344CB8AC3E}">
        <p14:creationId xmlns:p14="http://schemas.microsoft.com/office/powerpoint/2010/main" val="23947369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IEEE 1900.5 Meeting</a:t>
            </a:r>
            <a:br>
              <a:rPr lang="en-US" dirty="0" smtClean="0"/>
            </a:br>
            <a:r>
              <a:rPr lang="en-US" dirty="0" smtClean="0"/>
              <a:t>07/11/17 </a:t>
            </a:r>
            <a:r>
              <a:rPr lang="en-US" dirty="0" smtClean="0"/>
              <a:t>@</a:t>
            </a:r>
            <a:r>
              <a:rPr lang="en-US" dirty="0"/>
              <a:t>2</a:t>
            </a:r>
            <a:r>
              <a:rPr lang="en-US" dirty="0" smtClean="0"/>
              <a:t>:30 PM EDT</a:t>
            </a:r>
            <a:endParaRPr lang="en-US" dirty="0"/>
          </a:p>
        </p:txBody>
      </p:sp>
      <p:sp>
        <p:nvSpPr>
          <p:cNvPr id="4" name="Date Placeholder 3"/>
          <p:cNvSpPr>
            <a:spLocks noGrp="1"/>
          </p:cNvSpPr>
          <p:nvPr>
            <p:ph type="dt" sz="half" idx="10"/>
          </p:nvPr>
        </p:nvSpPr>
        <p:spPr/>
        <p:txBody>
          <a:bodyPr/>
          <a:lstStyle/>
          <a:p>
            <a:pPr>
              <a:defRPr/>
            </a:pPr>
            <a:fld id="{559ECC3D-7F51-4720-AC5F-FB60D04BA28F}" type="datetime1">
              <a:rPr lang="en-US" smtClean="0"/>
              <a:t>7/9/2017</a:t>
            </a:fld>
            <a:endParaRPr lang="en-US"/>
          </a:p>
        </p:txBody>
      </p:sp>
      <p:sp>
        <p:nvSpPr>
          <p:cNvPr id="5" name="Footer Placeholder 4"/>
          <p:cNvSpPr>
            <a:spLocks noGrp="1"/>
          </p:cNvSpPr>
          <p:nvPr>
            <p:ph type="ftr" sz="quarter" idx="11"/>
          </p:nvPr>
        </p:nvSpPr>
        <p:spPr/>
        <p:txBody>
          <a:bodyPr/>
          <a:lstStyle/>
          <a:p>
            <a:pPr>
              <a:defRPr/>
            </a:pPr>
            <a:r>
              <a:rPr lang="en-US" dirty="0" smtClean="0"/>
              <a:t>Doc #: 5-17-0015-00-agen</a:t>
            </a:r>
            <a:endParaRPr lang="en-US" dirty="0"/>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22</a:t>
            </a:fld>
            <a:endParaRPr lang="en-US"/>
          </a:p>
        </p:txBody>
      </p:sp>
      <p:sp>
        <p:nvSpPr>
          <p:cNvPr id="7" name="Rectangle 6"/>
          <p:cNvSpPr/>
          <p:nvPr/>
        </p:nvSpPr>
        <p:spPr>
          <a:xfrm>
            <a:off x="864290" y="2967335"/>
            <a:ext cx="7415428" cy="1323439"/>
          </a:xfrm>
          <a:prstGeom prst="rect">
            <a:avLst/>
          </a:prstGeom>
          <a:noFill/>
        </p:spPr>
        <p:txBody>
          <a:bodyPr wrap="none" lIns="91440" tIns="45720" rIns="91440" bIns="45720">
            <a:spAutoFit/>
          </a:bodyPr>
          <a:lstStyle/>
          <a:p>
            <a:pPr algn="ctr"/>
            <a:r>
              <a:rPr lang="en-US" sz="80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endPar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10694136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smtClean="0"/>
              <a:t>Rules</a:t>
            </a:r>
          </a:p>
        </p:txBody>
      </p:sp>
      <p:sp>
        <p:nvSpPr>
          <p:cNvPr id="4099" name="Content Placeholder 5"/>
          <p:cNvSpPr>
            <a:spLocks noGrp="1"/>
          </p:cNvSpPr>
          <p:nvPr>
            <p:ph idx="1"/>
          </p:nvPr>
        </p:nvSpPr>
        <p:spPr/>
        <p:txBody>
          <a:bodyPr/>
          <a:lstStyle/>
          <a:p>
            <a:r>
              <a:rPr smtClean="0"/>
              <a:t>IEEE DySPAN-SC rules</a:t>
            </a:r>
          </a:p>
          <a:p>
            <a:pPr lvl="1"/>
            <a:r>
              <a:rPr smtClean="0">
                <a:hlinkClick r:id="rId2"/>
              </a:rPr>
              <a:t>http://standards.ieee.org/about/sasb/audcom/pnp/DySPAN_SC.pdf</a:t>
            </a:r>
            <a:endParaRPr smtClean="0"/>
          </a:p>
          <a:p>
            <a:r>
              <a:rPr smtClean="0"/>
              <a:t>IEEE 1900.5 WG rules</a:t>
            </a:r>
          </a:p>
          <a:p>
            <a:pPr lvl="1"/>
            <a:r>
              <a:rPr smtClean="0">
                <a:hlinkClick r:id="rId3"/>
              </a:rPr>
              <a:t>http://grouper.ieee.org/groups/dyspan/files/individual-WG-PnPs.pdf</a:t>
            </a:r>
            <a:endParaRPr smtClean="0"/>
          </a:p>
          <a:p>
            <a:r>
              <a:rPr smtClean="0"/>
              <a:t>Roberts Rules (latest edition) as needed…</a:t>
            </a:r>
          </a:p>
          <a:p>
            <a:pPr lvl="1"/>
            <a:endParaRPr smtClean="0"/>
          </a:p>
        </p:txBody>
      </p:sp>
      <p:sp>
        <p:nvSpPr>
          <p:cNvPr id="2" name="Date Placeholder 1"/>
          <p:cNvSpPr>
            <a:spLocks noGrp="1"/>
          </p:cNvSpPr>
          <p:nvPr>
            <p:ph type="dt" sz="quarter" idx="10"/>
          </p:nvPr>
        </p:nvSpPr>
        <p:spPr/>
        <p:txBody>
          <a:bodyPr/>
          <a:lstStyle/>
          <a:p>
            <a:pPr>
              <a:defRPr/>
            </a:pPr>
            <a:fld id="{8ABF7EEB-CB8F-4517-AB55-48698F2DCA9F}" type="datetime1">
              <a:rPr lang="en-US" smtClean="0"/>
              <a:t>7/9/2017</a:t>
            </a:fld>
            <a:endParaRPr lang="en-US"/>
          </a:p>
        </p:txBody>
      </p:sp>
      <p:sp>
        <p:nvSpPr>
          <p:cNvPr id="3" name="Footer Placeholder 2"/>
          <p:cNvSpPr>
            <a:spLocks noGrp="1"/>
          </p:cNvSpPr>
          <p:nvPr>
            <p:ph type="ftr" sz="quarter" idx="11"/>
          </p:nvPr>
        </p:nvSpPr>
        <p:spPr/>
        <p:txBody>
          <a:bodyPr/>
          <a:lstStyle/>
          <a:p>
            <a:pPr>
              <a:defRPr/>
            </a:pPr>
            <a:r>
              <a:rPr lang="en-US" smtClean="0"/>
              <a:t>Doc #: 5-17-0015-00-agen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smtClean="0"/>
              <a:t>Current Membership</a:t>
            </a:r>
          </a:p>
        </p:txBody>
      </p:sp>
      <p:sp>
        <p:nvSpPr>
          <p:cNvPr id="3" name="Date Placeholder 2"/>
          <p:cNvSpPr>
            <a:spLocks noGrp="1"/>
          </p:cNvSpPr>
          <p:nvPr>
            <p:ph type="dt" sz="quarter" idx="10"/>
          </p:nvPr>
        </p:nvSpPr>
        <p:spPr/>
        <p:txBody>
          <a:bodyPr/>
          <a:lstStyle/>
          <a:p>
            <a:pPr>
              <a:defRPr/>
            </a:pPr>
            <a:fld id="{82C566DA-2871-4F3A-BB33-F47A89266DF4}" type="datetime1">
              <a:rPr lang="en-US" smtClean="0"/>
              <a:t>7/9/2017</a:t>
            </a:fld>
            <a:endParaRPr lang="en-US"/>
          </a:p>
        </p:txBody>
      </p:sp>
      <p:sp>
        <p:nvSpPr>
          <p:cNvPr id="4" name="Footer Placeholder 3"/>
          <p:cNvSpPr>
            <a:spLocks noGrp="1"/>
          </p:cNvSpPr>
          <p:nvPr>
            <p:ph type="ftr" sz="quarter" idx="11"/>
          </p:nvPr>
        </p:nvSpPr>
        <p:spPr/>
        <p:txBody>
          <a:bodyPr/>
          <a:lstStyle/>
          <a:p>
            <a:pPr>
              <a:defRPr/>
            </a:pPr>
            <a:r>
              <a:rPr lang="en-US" smtClean="0"/>
              <a:t>Doc #: 5-17-0015-00-agen</a:t>
            </a:r>
            <a:endParaRPr lang="en-US"/>
          </a:p>
        </p:txBody>
      </p:sp>
      <p:sp>
        <p:nvSpPr>
          <p:cNvPr id="614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smtClean="0"/>
          </a:p>
        </p:txBody>
      </p:sp>
      <p:sp>
        <p:nvSpPr>
          <p:cNvPr id="8" name="TextBox 5"/>
          <p:cNvSpPr txBox="1">
            <a:spLocks noChangeArrowheads="1"/>
          </p:cNvSpPr>
          <p:nvPr/>
        </p:nvSpPr>
        <p:spPr bwMode="auto">
          <a:xfrm>
            <a:off x="914400" y="5864245"/>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a:t>
            </a:r>
            <a:r>
              <a:rPr lang="en-US" sz="1600" dirty="0" smtClean="0"/>
              <a:t>&gt; </a:t>
            </a:r>
            <a:r>
              <a:rPr lang="en-US" sz="1600" dirty="0"/>
              <a:t>½ membership </a:t>
            </a:r>
            <a:r>
              <a:rPr lang="en-US" sz="1600" dirty="0" smtClean="0"/>
              <a:t>(7 </a:t>
            </a:r>
            <a:r>
              <a:rPr lang="en-US" sz="1600" dirty="0"/>
              <a:t>members)</a:t>
            </a:r>
          </a:p>
          <a:p>
            <a:pPr eaLnBrk="1" hangingPunct="1"/>
            <a:r>
              <a:rPr lang="en-US" sz="1600" dirty="0"/>
              <a:t>              2 meetings to get in, 2 meetings to get out</a:t>
            </a:r>
          </a:p>
        </p:txBody>
      </p:sp>
      <p:sp>
        <p:nvSpPr>
          <p:cNvPr id="9" name="TextBox 1"/>
          <p:cNvSpPr txBox="1">
            <a:spLocks noChangeArrowheads="1"/>
          </p:cNvSpPr>
          <p:nvPr/>
        </p:nvSpPr>
        <p:spPr bwMode="auto">
          <a:xfrm>
            <a:off x="6667500" y="1882054"/>
            <a:ext cx="1828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2400" b="1" i="1" dirty="0" smtClean="0">
                <a:solidFill>
                  <a:srgbClr val="FF0000"/>
                </a:solidFill>
                <a:latin typeface="Times New Roman" pitchFamily="18" charset="0"/>
              </a:rPr>
              <a:t>Quorum?  </a:t>
            </a:r>
            <a:endParaRPr lang="en-US" sz="2400" b="1" i="1" dirty="0">
              <a:solidFill>
                <a:srgbClr val="FF0000"/>
              </a:solidFill>
              <a:latin typeface="Times New Roman" pitchFamily="18"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4070554186"/>
              </p:ext>
            </p:extLst>
          </p:nvPr>
        </p:nvGraphicFramePr>
        <p:xfrm>
          <a:off x="1359318" y="663375"/>
          <a:ext cx="5193882" cy="5200870"/>
        </p:xfrm>
        <a:graphic>
          <a:graphicData uri="http://schemas.openxmlformats.org/drawingml/2006/table">
            <a:tbl>
              <a:tblPr>
                <a:tableStyleId>{5C22544A-7EE6-4342-B048-85BDC9FD1C3A}</a:tableStyleId>
              </a:tblPr>
              <a:tblGrid>
                <a:gridCol w="755725">
                  <a:extLst>
                    <a:ext uri="{9D8B030D-6E8A-4147-A177-3AD203B41FA5}">
                      <a16:colId xmlns="" xmlns:a16="http://schemas.microsoft.com/office/drawing/2014/main" val="3933110754"/>
                    </a:ext>
                  </a:extLst>
                </a:gridCol>
                <a:gridCol w="755725">
                  <a:extLst>
                    <a:ext uri="{9D8B030D-6E8A-4147-A177-3AD203B41FA5}">
                      <a16:colId xmlns="" xmlns:a16="http://schemas.microsoft.com/office/drawing/2014/main" val="437782173"/>
                    </a:ext>
                  </a:extLst>
                </a:gridCol>
                <a:gridCol w="879384">
                  <a:extLst>
                    <a:ext uri="{9D8B030D-6E8A-4147-A177-3AD203B41FA5}">
                      <a16:colId xmlns="" xmlns:a16="http://schemas.microsoft.com/office/drawing/2014/main" val="456333653"/>
                    </a:ext>
                  </a:extLst>
                </a:gridCol>
                <a:gridCol w="1016793">
                  <a:extLst>
                    <a:ext uri="{9D8B030D-6E8A-4147-A177-3AD203B41FA5}">
                      <a16:colId xmlns="" xmlns:a16="http://schemas.microsoft.com/office/drawing/2014/main" val="2725925286"/>
                    </a:ext>
                  </a:extLst>
                </a:gridCol>
                <a:gridCol w="1786255">
                  <a:extLst>
                    <a:ext uri="{9D8B030D-6E8A-4147-A177-3AD203B41FA5}">
                      <a16:colId xmlns="" xmlns:a16="http://schemas.microsoft.com/office/drawing/2014/main" val="3194889194"/>
                    </a:ext>
                  </a:extLst>
                </a:gridCol>
              </a:tblGrid>
              <a:tr h="395181">
                <a:tc>
                  <a:txBody>
                    <a:bodyPr/>
                    <a:lstStyle/>
                    <a:p>
                      <a:pPr algn="l" fontAlgn="b"/>
                      <a:r>
                        <a:rPr lang="en-US" sz="1100" b="0" i="0" u="none" strike="noStrike" dirty="0" smtClean="0">
                          <a:solidFill>
                            <a:srgbClr val="000000"/>
                          </a:solidFill>
                          <a:effectLst/>
                          <a:latin typeface="Calibri" panose="020F0502020204030204" pitchFamily="34" charset="0"/>
                        </a:rPr>
                        <a:t>5/2</a:t>
                      </a:r>
                      <a:endParaRPr lang="en-US" sz="11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First Name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2191417718"/>
                  </a:ext>
                </a:extLst>
              </a:tr>
              <a:tr h="131727">
                <a:tc>
                  <a:txBody>
                    <a:bodyPr/>
                    <a:lstStyle/>
                    <a:p>
                      <a:pPr algn="r"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r" fontAlgn="b"/>
                      <a:r>
                        <a:rPr lang="en-US" sz="1000" u="none" strike="noStrike">
                          <a:effectLst/>
                        </a:rPr>
                        <a:t>14</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Total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2238326842"/>
                  </a:ext>
                </a:extLst>
              </a:tr>
              <a:tr h="131727">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2496310346"/>
                  </a:ext>
                </a:extLst>
              </a:tr>
              <a:tr h="27253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Carlos</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Caicedo</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Syracuse University (Secretary)</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1314587679"/>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David</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Chester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Harris</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952012853"/>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Omar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Granados</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SWRI</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1616822689"/>
                  </a:ext>
                </a:extLst>
              </a:tr>
              <a:tr h="136269">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Colby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Harper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Pathfinder Wireless Corp</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1468811701"/>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Nilesh</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Khamberkar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Univ. of Buffalo</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884951325"/>
                  </a:ext>
                </a:extLst>
              </a:tr>
              <a:tr h="244377">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Mitch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Kokar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VIStology &amp; Northeastern University</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410290411"/>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Alex</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Lackpour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Lockheed </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1914129306"/>
                  </a:ext>
                </a:extLst>
              </a:tr>
              <a:tr h="136269">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Yuriy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Posherstnik</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US Army RDECOM CERDEC</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3295237685"/>
                  </a:ext>
                </a:extLst>
              </a:tr>
              <a:tr h="272539">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V</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Prasad</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Wireless and Mobile Communication, TU Delft</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4080895612"/>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Mat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Sherman</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BAE Systems (Chair)</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206338477"/>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John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Stine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1359065480"/>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Darcy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Swain-Walsh</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Mitre (Vice Chair)</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448300343"/>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Tony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Rennier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Foundry Inc</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1126139980"/>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Reinhard</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Schrage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SchrageConsult</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47456734"/>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3282424631"/>
                  </a:ext>
                </a:extLst>
              </a:tr>
              <a:tr h="244377">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Li</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Li</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Communications Research Centre Canada</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737368254"/>
                  </a:ext>
                </a:extLst>
              </a:tr>
              <a:tr h="136269">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Spenser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Vogel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SWRI</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2066569808"/>
                  </a:ext>
                </a:extLst>
              </a:tr>
              <a:tr h="244377">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Dustan</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Hellwig</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Chesapeake Technology International</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3818360494"/>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Charles</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Sheehe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NASA</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2162030159"/>
                  </a:ext>
                </a:extLst>
              </a:tr>
              <a:tr h="136269">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Mark</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McHenry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Shared Spectrum Company</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3411196174"/>
                  </a:ext>
                </a:extLst>
              </a:tr>
              <a:tr h="136269">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Paul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Falvell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CGI Group Inc.</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3248426422"/>
                  </a:ext>
                </a:extLst>
              </a:tr>
              <a:tr h="136269">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Luzango</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Pangani</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CSIR Institute</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3073334843"/>
                  </a:ext>
                </a:extLst>
              </a:tr>
              <a:tr h="136269">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Nick</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Buris</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Nebens</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490784067"/>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Karthikeyan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Ovuraj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Twilight Ventures</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2519689876"/>
                  </a:ext>
                </a:extLst>
              </a:tr>
            </a:tbl>
          </a:graphicData>
        </a:graphic>
      </p:graphicFrame>
    </p:spTree>
    <p:extLst>
      <p:ext uri="{BB962C8B-B14F-4D97-AF65-F5344CB8AC3E}">
        <p14:creationId xmlns:p14="http://schemas.microsoft.com/office/powerpoint/2010/main" val="7744711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smtClean="0"/>
              <a:t> Draft Agenda</a:t>
            </a:r>
          </a:p>
        </p:txBody>
      </p:sp>
      <p:sp>
        <p:nvSpPr>
          <p:cNvPr id="6147" name="Text Box 5040"/>
          <p:cNvSpPr txBox="1">
            <a:spLocks noChangeArrowheads="1"/>
          </p:cNvSpPr>
          <p:nvPr/>
        </p:nvSpPr>
        <p:spPr bwMode="auto">
          <a:xfrm>
            <a:off x="381000" y="1227362"/>
            <a:ext cx="8382000"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a:t>
            </a:r>
            <a:r>
              <a:rPr lang="en-US" dirty="0" smtClean="0">
                <a:latin typeface="Times New Roman" pitchFamily="18" charset="0"/>
              </a:rPr>
              <a:t>Call / Quorum Check</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a:t>
            </a:r>
            <a:r>
              <a:rPr lang="en-US" dirty="0" smtClean="0">
                <a:latin typeface="Times New Roman" pitchFamily="18" charset="0"/>
              </a:rPr>
              <a:t>minutes</a:t>
            </a:r>
          </a:p>
          <a:p>
            <a:pPr>
              <a:buFont typeface="Calibri" pitchFamily="34" charset="0"/>
              <a:buAutoNum type="arabicPeriod"/>
            </a:pPr>
            <a:r>
              <a:rPr lang="en-US" dirty="0" smtClean="0">
                <a:latin typeface="Times New Roman" pitchFamily="18" charset="0"/>
              </a:rPr>
              <a:t>Status </a:t>
            </a:r>
            <a:r>
              <a:rPr lang="en-US" dirty="0">
                <a:latin typeface="Times New Roman" pitchFamily="18" charset="0"/>
              </a:rPr>
              <a:t>on </a:t>
            </a:r>
            <a:r>
              <a:rPr lang="en-US" dirty="0" smtClean="0">
                <a:latin typeface="Times New Roman" pitchFamily="18" charset="0"/>
              </a:rPr>
              <a:t>1900.5.1</a:t>
            </a:r>
          </a:p>
          <a:p>
            <a:pPr lvl="1">
              <a:buFont typeface="+mj-lt"/>
              <a:buAutoNum type="alphaLcParenR"/>
            </a:pPr>
            <a:r>
              <a:rPr lang="en-US" dirty="0" smtClean="0">
                <a:latin typeface="Times New Roman" pitchFamily="18" charset="0"/>
              </a:rPr>
              <a:t>Vote on PAR Extension</a:t>
            </a:r>
            <a:endParaRPr lang="en-US" dirty="0">
              <a:latin typeface="Times New Roman" pitchFamily="18" charset="0"/>
            </a:endParaRPr>
          </a:p>
          <a:p>
            <a:pPr>
              <a:buFont typeface="Calibri" pitchFamily="34" charset="0"/>
              <a:buAutoNum type="arabicPeriod"/>
            </a:pPr>
            <a:r>
              <a:rPr lang="en-US" dirty="0" smtClean="0">
                <a:latin typeface="Times New Roman" pitchFamily="18" charset="0"/>
              </a:rPr>
              <a:t>Status on 1900.5.2</a:t>
            </a:r>
          </a:p>
          <a:p>
            <a:pPr>
              <a:buFont typeface="Calibri" pitchFamily="34" charset="0"/>
              <a:buAutoNum type="arabicPeriod"/>
            </a:pPr>
            <a:r>
              <a:rPr lang="en-US" dirty="0" smtClean="0">
                <a:latin typeface="Times New Roman" pitchFamily="18" charset="0"/>
              </a:rPr>
              <a:t>Review </a:t>
            </a:r>
            <a:r>
              <a:rPr lang="en-US" dirty="0">
                <a:latin typeface="Times New Roman" pitchFamily="18" charset="0"/>
              </a:rPr>
              <a:t>of other 1900 activities (1900.1, Leadership meeting </a:t>
            </a:r>
            <a:r>
              <a:rPr lang="en-US" dirty="0" smtClean="0">
                <a:latin typeface="Times New Roman" pitchFamily="18" charset="0"/>
              </a:rPr>
              <a:t>etc.)</a:t>
            </a:r>
            <a:endParaRPr lang="en-US" dirty="0">
              <a:latin typeface="Times New Roman" pitchFamily="18" charset="0"/>
            </a:endParaRP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err="1" smtClean="0">
                <a:latin typeface="Times New Roman" pitchFamily="18" charset="0"/>
              </a:rPr>
              <a:t>WInnForum</a:t>
            </a:r>
            <a:r>
              <a:rPr lang="en-US" dirty="0" smtClean="0">
                <a:latin typeface="Times New Roman" pitchFamily="18" charset="0"/>
              </a:rPr>
              <a:t> 3.6GHz stakeholders  / FCC</a:t>
            </a:r>
          </a:p>
          <a:p>
            <a:pPr lvl="1">
              <a:buFont typeface="Calibri" pitchFamily="34" charset="0"/>
              <a:buAutoNum type="alphaLcPeriod"/>
            </a:pPr>
            <a:r>
              <a:rPr lang="en-US" dirty="0" smtClean="0">
                <a:latin typeface="Times New Roman" pitchFamily="18" charset="0"/>
              </a:rPr>
              <a:t>National </a:t>
            </a:r>
            <a:r>
              <a:rPr lang="en-US" dirty="0" smtClean="0">
                <a:latin typeface="Times New Roman" pitchFamily="18" charset="0"/>
              </a:rPr>
              <a:t>Spectrum Consortium</a:t>
            </a:r>
          </a:p>
          <a:p>
            <a:pPr lvl="1">
              <a:buFont typeface="Calibri" pitchFamily="34" charset="0"/>
              <a:buAutoNum type="alphaLcPeriod"/>
            </a:pPr>
            <a:r>
              <a:rPr lang="en-US" dirty="0" err="1" smtClean="0">
                <a:latin typeface="Times New Roman" pitchFamily="18" charset="0"/>
              </a:rPr>
              <a:t>Comms</a:t>
            </a:r>
            <a:r>
              <a:rPr lang="en-US" dirty="0" smtClean="0">
                <a:latin typeface="Times New Roman" pitchFamily="18" charset="0"/>
              </a:rPr>
              <a:t> Standard Magazine </a:t>
            </a:r>
            <a:endParaRPr lang="en-US" dirty="0">
              <a:latin typeface="Times New Roman" pitchFamily="18" charset="0"/>
            </a:endParaRPr>
          </a:p>
          <a:p>
            <a:pPr lvl="1">
              <a:buFont typeface="Calibri" pitchFamily="34" charset="0"/>
              <a:buAutoNum type="alphaLcPeriod"/>
            </a:pPr>
            <a:r>
              <a:rPr lang="en-US" dirty="0" smtClean="0">
                <a:latin typeface="Times New Roman" pitchFamily="18" charset="0"/>
              </a:rPr>
              <a:t>Others</a:t>
            </a:r>
            <a:r>
              <a:rPr lang="en-US" dirty="0">
                <a:latin typeface="Times New Roman" pitchFamily="18" charset="0"/>
              </a:rPr>
              <a:t>?</a:t>
            </a:r>
          </a:p>
          <a:p>
            <a:pPr>
              <a:buFont typeface="Calibri" pitchFamily="34" charset="0"/>
              <a:buAutoNum type="arabicPeriod"/>
            </a:pPr>
            <a:r>
              <a:rPr lang="en-US" dirty="0" smtClean="0">
                <a:latin typeface="Times New Roman" pitchFamily="18" charset="0"/>
              </a:rPr>
              <a:t>1900.5 </a:t>
            </a:r>
            <a:r>
              <a:rPr lang="en-US" dirty="0">
                <a:latin typeface="Times New Roman" pitchFamily="18" charset="0"/>
              </a:rPr>
              <a:t>meeting </a:t>
            </a:r>
            <a:r>
              <a:rPr lang="en-US" dirty="0" smtClean="0">
                <a:latin typeface="Times New Roman" pitchFamily="18" charset="0"/>
              </a:rPr>
              <a:t>planning and </a:t>
            </a:r>
            <a:r>
              <a:rPr lang="en-US" dirty="0" smtClean="0">
                <a:latin typeface="Times New Roman" pitchFamily="18" charset="0"/>
              </a:rPr>
              <a:t>review</a:t>
            </a:r>
          </a:p>
          <a:p>
            <a:pPr lvl="1">
              <a:buFont typeface="+mj-lt"/>
              <a:buAutoNum type="alphaLcParenR"/>
            </a:pPr>
            <a:r>
              <a:rPr lang="en-US" dirty="0" err="1" smtClean="0">
                <a:latin typeface="Times New Roman" pitchFamily="18" charset="0"/>
              </a:rPr>
              <a:t>Webex</a:t>
            </a:r>
            <a:r>
              <a:rPr lang="en-US" dirty="0" smtClean="0">
                <a:latin typeface="Times New Roman" pitchFamily="18" charset="0"/>
              </a:rPr>
              <a:t> vs GoToMeeting</a:t>
            </a:r>
            <a:endParaRPr lang="en-US" dirty="0" smtClean="0">
              <a:latin typeface="Times New Roman" pitchFamily="18" charset="0"/>
            </a:endParaRPr>
          </a:p>
          <a:p>
            <a:pPr>
              <a:buFont typeface="Calibri" pitchFamily="34" charset="0"/>
              <a:buAutoNum type="arabicPeriod"/>
            </a:pPr>
            <a:r>
              <a:rPr lang="en-US" dirty="0" err="1" smtClean="0">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smtClean="0">
                <a:latin typeface="Times New Roman" pitchFamily="18" charset="0"/>
              </a:rPr>
              <a:t>Adjourn</a:t>
            </a:r>
          </a:p>
          <a:p>
            <a:pPr>
              <a:buFont typeface="Calibri" pitchFamily="34" charset="0"/>
              <a:buAutoNum type="arabicPeriod"/>
            </a:pPr>
            <a:r>
              <a:rPr lang="en-US" dirty="0" smtClean="0">
                <a:latin typeface="Times New Roman" pitchFamily="18" charset="0"/>
              </a:rPr>
              <a:t>In Ad Hoc, Review 1900.5.1</a:t>
            </a:r>
            <a:endParaRPr lang="en-US" dirty="0">
              <a:latin typeface="Times New Roman" pitchFamily="18" charset="0"/>
            </a:endParaRPr>
          </a:p>
        </p:txBody>
      </p:sp>
      <p:sp>
        <p:nvSpPr>
          <p:cNvPr id="6148" name="TextBox 1"/>
          <p:cNvSpPr txBox="1">
            <a:spLocks noChangeArrowheads="1"/>
          </p:cNvSpPr>
          <p:nvPr/>
        </p:nvSpPr>
        <p:spPr bwMode="auto">
          <a:xfrm>
            <a:off x="5029200" y="5181600"/>
            <a:ext cx="3048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19D14F19-68EC-401C-A312-C924F43AD179}" type="datetime1">
              <a:rPr lang="en-US" smtClean="0"/>
              <a:t>7/9/2017</a:t>
            </a:fld>
            <a:endParaRPr lang="en-US"/>
          </a:p>
        </p:txBody>
      </p:sp>
      <p:sp>
        <p:nvSpPr>
          <p:cNvPr id="3" name="Footer Placeholder 2"/>
          <p:cNvSpPr>
            <a:spLocks noGrp="1"/>
          </p:cNvSpPr>
          <p:nvPr>
            <p:ph type="ftr" sz="quarter" idx="11"/>
          </p:nvPr>
        </p:nvSpPr>
        <p:spPr/>
        <p:txBody>
          <a:bodyPr/>
          <a:lstStyle/>
          <a:p>
            <a:pPr>
              <a:defRPr/>
            </a:pPr>
            <a:r>
              <a:rPr lang="en-US" smtClean="0"/>
              <a:t>Doc #: 5-17-0015-00-agen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smtClean="0"/>
              <a:t>Approval of Agenda</a:t>
            </a:r>
          </a:p>
        </p:txBody>
      </p:sp>
      <p:sp>
        <p:nvSpPr>
          <p:cNvPr id="7171" name="Content Placeholder 2"/>
          <p:cNvSpPr>
            <a:spLocks noGrp="1"/>
          </p:cNvSpPr>
          <p:nvPr>
            <p:ph idx="1"/>
          </p:nvPr>
        </p:nvSpPr>
        <p:spPr/>
        <p:txBody>
          <a:bodyPr/>
          <a:lstStyle/>
          <a:p>
            <a:r>
              <a:rPr dirty="0" smtClean="0"/>
              <a:t>Motion to approve Agenda contained in </a:t>
            </a:r>
            <a:r>
              <a:rPr dirty="0" smtClean="0"/>
              <a:t>5-17-00xx-00</a:t>
            </a:r>
            <a:endParaRPr dirty="0" smtClean="0"/>
          </a:p>
          <a:p>
            <a:endParaRPr dirty="0" smtClean="0"/>
          </a:p>
          <a:p>
            <a:r>
              <a:rPr dirty="0" smtClean="0"/>
              <a:t>Mover: </a:t>
            </a:r>
          </a:p>
          <a:p>
            <a:r>
              <a:rPr dirty="0" smtClean="0"/>
              <a:t>Second: </a:t>
            </a:r>
            <a:endParaRPr lang="en-US" dirty="0"/>
          </a:p>
          <a:p>
            <a:r>
              <a:rPr lang="en-US" dirty="0" smtClean="0"/>
              <a:t>Vote: </a:t>
            </a:r>
            <a:endParaRPr dirty="0" smtClean="0"/>
          </a:p>
        </p:txBody>
      </p:sp>
      <p:sp>
        <p:nvSpPr>
          <p:cNvPr id="4" name="Date Placeholder 3"/>
          <p:cNvSpPr>
            <a:spLocks noGrp="1"/>
          </p:cNvSpPr>
          <p:nvPr>
            <p:ph type="dt" sz="quarter" idx="10"/>
          </p:nvPr>
        </p:nvSpPr>
        <p:spPr/>
        <p:txBody>
          <a:bodyPr/>
          <a:lstStyle/>
          <a:p>
            <a:pPr>
              <a:defRPr/>
            </a:pPr>
            <a:fld id="{FACC479E-C60E-4BAF-8B98-58DE3010C5BF}" type="datetime1">
              <a:rPr lang="en-US" smtClean="0"/>
              <a:t>7/9/2017</a:t>
            </a:fld>
            <a:endParaRPr lang="en-US"/>
          </a:p>
        </p:txBody>
      </p:sp>
      <p:sp>
        <p:nvSpPr>
          <p:cNvPr id="5" name="Footer Placeholder 4"/>
          <p:cNvSpPr>
            <a:spLocks noGrp="1"/>
          </p:cNvSpPr>
          <p:nvPr>
            <p:ph type="ftr" sz="quarter" idx="11"/>
          </p:nvPr>
        </p:nvSpPr>
        <p:spPr/>
        <p:txBody>
          <a:bodyPr/>
          <a:lstStyle/>
          <a:p>
            <a:pPr>
              <a:defRPr/>
            </a:pPr>
            <a:r>
              <a:rPr lang="en-US" smtClean="0"/>
              <a:t>Doc #: 5-17-0015-00-agen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DEE8FB85-6617-47E9-8BBE-FF58B47DF8ED}" type="datetime1">
              <a:rPr lang="en-US" smtClean="0"/>
              <a:t>7/9/2017</a:t>
            </a:fld>
            <a:endParaRPr lang="en-US"/>
          </a:p>
        </p:txBody>
      </p:sp>
      <p:sp>
        <p:nvSpPr>
          <p:cNvPr id="3" name="Footer Placeholder 2"/>
          <p:cNvSpPr>
            <a:spLocks noGrp="1"/>
          </p:cNvSpPr>
          <p:nvPr>
            <p:ph type="ftr" sz="quarter" idx="11"/>
          </p:nvPr>
        </p:nvSpPr>
        <p:spPr/>
        <p:txBody>
          <a:bodyPr/>
          <a:lstStyle/>
          <a:p>
            <a:pPr>
              <a:defRPr/>
            </a:pPr>
            <a:r>
              <a:rPr lang="en-US" smtClean="0"/>
              <a:t>Doc #: 5-17-0015-00-agen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3647385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anose="02020603050405020304"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anose="02020603050405020304"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E6CA3677-4293-4DBF-BBED-DDF6D69C96E6}" type="datetime1">
              <a:rPr lang="en-US" smtClean="0"/>
              <a:t>7/9/2017</a:t>
            </a:fld>
            <a:endParaRPr lang="en-US"/>
          </a:p>
        </p:txBody>
      </p:sp>
      <p:sp>
        <p:nvSpPr>
          <p:cNvPr id="3" name="Footer Placeholder 2"/>
          <p:cNvSpPr>
            <a:spLocks noGrp="1"/>
          </p:cNvSpPr>
          <p:nvPr>
            <p:ph type="ftr" sz="quarter" idx="11"/>
          </p:nvPr>
        </p:nvSpPr>
        <p:spPr/>
        <p:txBody>
          <a:bodyPr/>
          <a:lstStyle/>
          <a:p>
            <a:pPr>
              <a:defRPr/>
            </a:pPr>
            <a:r>
              <a:rPr lang="en-US" smtClean="0"/>
              <a:t>Doc #: 5-17-0015-00-agen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077703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smtClean="0"/>
              <a:t>Either speak up now or</a:t>
            </a:r>
          </a:p>
          <a:p>
            <a:pPr lvl="1">
              <a:buFont typeface="Arial" panose="020B0604020202020204" pitchFamily="34" charset="0"/>
              <a:buChar char="•"/>
            </a:pPr>
            <a:r>
              <a:rPr lang="en-US" altLang="en-US" sz="2000" smtClean="0"/>
              <a:t>Provide the chair of this group with the identity of the holder(s) of any and all such claims as soon as possible or</a:t>
            </a:r>
          </a:p>
          <a:p>
            <a:pPr lvl="1">
              <a:buFont typeface="Arial" panose="020B0604020202020204" pitchFamily="34" charset="0"/>
              <a:buChar char="•"/>
            </a:pPr>
            <a:r>
              <a:rPr lang="en-US" altLang="en-US" sz="2000" smtClean="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AD8BAADE-946F-4E9A-AD0A-7B7660960AFD}" type="datetime1">
              <a:rPr lang="en-US" smtClean="0"/>
              <a:t>7/9/2017</a:t>
            </a:fld>
            <a:endParaRPr lang="en-US"/>
          </a:p>
        </p:txBody>
      </p:sp>
      <p:sp>
        <p:nvSpPr>
          <p:cNvPr id="3" name="Footer Placeholder 2"/>
          <p:cNvSpPr>
            <a:spLocks noGrp="1"/>
          </p:cNvSpPr>
          <p:nvPr>
            <p:ph type="ftr" sz="quarter" idx="11"/>
          </p:nvPr>
        </p:nvSpPr>
        <p:spPr/>
        <p:txBody>
          <a:bodyPr/>
          <a:lstStyle/>
          <a:p>
            <a:pPr>
              <a:defRPr/>
            </a:pPr>
            <a:r>
              <a:rPr lang="en-US" smtClean="0"/>
              <a:t>Doc #: 5-17-0015-00-agen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413637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12054</TotalTime>
  <Words>1798</Words>
  <Application>Microsoft Office PowerPoint</Application>
  <PresentationFormat>On-screen Show (4:3)</PresentationFormat>
  <Paragraphs>392</Paragraphs>
  <Slides>22</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Status on 1900.5.1</vt:lpstr>
      <vt:lpstr>PAR Extension Questions</vt:lpstr>
      <vt:lpstr>Working Schedule for 1900.5.1</vt:lpstr>
      <vt:lpstr>Current Status for 1900.5.2</vt:lpstr>
      <vt:lpstr>Status on Documentation for RevCom</vt:lpstr>
      <vt:lpstr>Working Schedule for 1900.5.2</vt:lpstr>
      <vt:lpstr>Other DySPAN-SC Activities</vt:lpstr>
      <vt:lpstr>Marketing Inputs</vt:lpstr>
      <vt:lpstr>Meeting Planning</vt:lpstr>
      <vt:lpstr>Ad Hoc?</vt:lpstr>
      <vt:lpstr>IEEE 1900.5 Meeting 07/11/17 @2:30 PM EDT</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275</cp:revision>
  <dcterms:created xsi:type="dcterms:W3CDTF">2013-08-13T02:52:21Z</dcterms:created>
  <dcterms:modified xsi:type="dcterms:W3CDTF">2017-07-10T03:31:04Z</dcterms:modified>
</cp:coreProperties>
</file>