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315" r:id="rId3"/>
    <p:sldId id="337" r:id="rId4"/>
    <p:sldId id="370" r:id="rId5"/>
    <p:sldId id="332" r:id="rId6"/>
    <p:sldId id="317" r:id="rId7"/>
    <p:sldId id="352" r:id="rId8"/>
    <p:sldId id="353" r:id="rId9"/>
    <p:sldId id="354" r:id="rId10"/>
    <p:sldId id="355" r:id="rId11"/>
    <p:sldId id="307" r:id="rId12"/>
    <p:sldId id="360" r:id="rId13"/>
    <p:sldId id="376" r:id="rId14"/>
    <p:sldId id="335" r:id="rId15"/>
    <p:sldId id="377" r:id="rId16"/>
    <p:sldId id="344" r:id="rId17"/>
    <p:sldId id="346" r:id="rId18"/>
    <p:sldId id="347" r:id="rId19"/>
    <p:sldId id="364"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91" d="100"/>
          <a:sy n="91" d="100"/>
        </p:scale>
        <p:origin x="1416"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4/4/2017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8B51C93-17F7-489F-B667-28D82237C688}" type="datetime1">
              <a:rPr lang="en-US" smtClean="0"/>
              <a:t>4/4/2017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5-17-0011-01-agen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1899B9F-1ABA-4923-ADDE-3D40B462B4F7}" type="datetime1">
              <a:rPr lang="en-US" smtClean="0"/>
              <a:t>4/4/2017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5-17-0011-01-agen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13B88E6-780B-4C40-A548-167B64DDC3E1}" type="datetime1">
              <a:rPr lang="en-US" smtClean="0"/>
              <a:t>4/4/2017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5-17-0011-01-agen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64427C1-033B-4137-BE3C-2B408898614C}" type="datetime1">
              <a:rPr lang="en-US" smtClean="0"/>
              <a:t>4/4/2017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5-17-0011-01-agen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3811756-59FA-406E-BDF6-D989BAD635EE}" type="datetime1">
              <a:rPr lang="en-US" smtClean="0"/>
              <a:t>4/4/2017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5-17-0011-01-agen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EB5611B2-8CD3-4524-A6DF-2D56BB05C90C}" type="datetime1">
              <a:rPr lang="en-US" smtClean="0"/>
              <a:t>4/4/2017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5-17-0011-01-agen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E60FCB1-8D31-498C-868F-009DFEB18D01}" type="datetime1">
              <a:rPr lang="en-US" smtClean="0"/>
              <a:t>4/4/2017</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5-17-0011-01-agen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6A2C797B-99B0-45C5-A65C-E8EA555E96F3}" type="datetime1">
              <a:rPr lang="en-US" smtClean="0"/>
              <a:t>4/4/2017</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5-17-0011-01-agen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0ED1564-34D7-40AC-84F8-D76F8617190B}" type="datetime1">
              <a:rPr lang="en-US" smtClean="0"/>
              <a:t>4/4/2017</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5-17-0011-01-agen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9FF01BF-45CF-45DB-B1A3-D63E9BCF5944}" type="datetime1">
              <a:rPr lang="en-US" smtClean="0"/>
              <a:t>4/4/2017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5-17-0011-01-agen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037BF76-23CA-4D05-AE64-9EAFAF7ED37A}" type="datetime1">
              <a:rPr lang="en-US" smtClean="0"/>
              <a:t>4/4/2017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5-17-0011-01-agen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BE37F00E-5851-4A46-BB43-246596891684}" type="datetime1">
              <a:rPr lang="en-US" smtClean="0"/>
              <a:t>4/4/2017</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5-17-0011-01-agen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3BE5F833-4BEC-4019-BBF9-C731D4BC2EB5}" type="datetime1">
              <a:rPr lang="en-US" smtClean="0">
                <a:solidFill>
                  <a:srgbClr val="000099"/>
                </a:solidFill>
              </a:rPr>
              <a:t>4/4/2017</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708014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t>
            </a:r>
            <a:r>
              <a:rPr lang="en-US" sz="1200" b="1" dirty="0" smtClean="0">
                <a:latin typeface="Arial" pitchFamily="34" charset="0"/>
                <a:cs typeface="Times New Roman" pitchFamily="18" charset="0"/>
              </a:rPr>
              <a:t>Agenda, Admin and chair’s notes </a:t>
            </a:r>
            <a:r>
              <a:rPr lang="en-US" sz="1200" b="1" dirty="0">
                <a:latin typeface="Arial" pitchFamily="34" charset="0"/>
                <a:cs typeface="Times New Roman" pitchFamily="18" charset="0"/>
              </a:rPr>
              <a:t>for IEEE 1900.5 WG Meeting on </a:t>
            </a:r>
            <a:r>
              <a:rPr lang="en-US" sz="1200" b="1" dirty="0" smtClean="0">
                <a:latin typeface="Arial" pitchFamily="34" charset="0"/>
                <a:cs typeface="Times New Roman" pitchFamily="18" charset="0"/>
              </a:rPr>
              <a:t>04 April 2017</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02 April 2017</a:t>
            </a:r>
          </a:p>
          <a:p>
            <a:pPr eaLnBrk="0" hangingPunct="0"/>
            <a:r>
              <a:rPr lang="en-US" sz="1200" b="1" dirty="0" smtClean="0">
                <a:latin typeface="Arial" pitchFamily="34" charset="0"/>
                <a:cs typeface="Times New Roman" pitchFamily="18" charset="0"/>
              </a:rPr>
              <a:t>Document </a:t>
            </a:r>
            <a:r>
              <a:rPr lang="en-US" sz="1200" b="1" dirty="0">
                <a:latin typeface="Arial" pitchFamily="34" charset="0"/>
                <a:cs typeface="Times New Roman" pitchFamily="18" charset="0"/>
              </a:rPr>
              <a:t>No: </a:t>
            </a:r>
            <a:r>
              <a:rPr lang="en-US" sz="1200" b="1" dirty="0" smtClean="0">
                <a:latin typeface="Arial" pitchFamily="34" charset="0"/>
                <a:cs typeface="Times New Roman" pitchFamily="18" charset="0"/>
              </a:rPr>
              <a:t>5-17-0011-01-agen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a:t>
            </a:r>
            <a:r>
              <a:rPr lang="en-US" sz="1200" dirty="0" smtClean="0">
                <a:latin typeface="Arial" pitchFamily="34" charset="0"/>
                <a:cs typeface="Times New Roman" pitchFamily="18" charset="0"/>
              </a:rPr>
              <a:t>in </a:t>
            </a:r>
            <a:r>
              <a:rPr lang="en-US" sz="1200" dirty="0">
                <a:latin typeface="Arial" pitchFamily="34" charset="0"/>
                <a:cs typeface="Times New Roman" pitchFamily="18" charset="0"/>
              </a:rPr>
              <a:t>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a:t>
            </a:r>
            <a:r>
              <a:rPr lang="en-US" dirty="0" smtClean="0"/>
              <a:t>5-17-0011-01-agen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EE3538AA-4392-4DE5-9CDB-6DEBCC69D79B}" type="datetime1">
              <a:rPr lang="en-US" smtClean="0"/>
              <a:t>4/4/2017</a:t>
            </a:fld>
            <a:endParaRPr lang="en-US"/>
          </a:p>
        </p:txBody>
      </p:sp>
      <p:sp>
        <p:nvSpPr>
          <p:cNvPr id="3" name="Footer Placeholder 2"/>
          <p:cNvSpPr>
            <a:spLocks noGrp="1"/>
          </p:cNvSpPr>
          <p:nvPr>
            <p:ph type="ftr" sz="quarter" idx="11"/>
          </p:nvPr>
        </p:nvSpPr>
        <p:spPr/>
        <p:txBody>
          <a:bodyPr/>
          <a:lstStyle/>
          <a:p>
            <a:pPr>
              <a:defRPr/>
            </a:pPr>
            <a:r>
              <a:rPr lang="en-US" smtClean="0"/>
              <a:t>Doc #: 5-17-0011-01-agen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smtClean="0"/>
              <a:t>Minutes for approval</a:t>
            </a:r>
          </a:p>
        </p:txBody>
      </p:sp>
      <p:sp>
        <p:nvSpPr>
          <p:cNvPr id="12291" name="Content Placeholder 2"/>
          <p:cNvSpPr>
            <a:spLocks noGrp="1"/>
          </p:cNvSpPr>
          <p:nvPr>
            <p:ph idx="1"/>
          </p:nvPr>
        </p:nvSpPr>
        <p:spPr/>
        <p:txBody>
          <a:bodyPr/>
          <a:lstStyle/>
          <a:p>
            <a:r>
              <a:rPr dirty="0" smtClean="0"/>
              <a:t>Motion to approve WG minutes contained in</a:t>
            </a:r>
          </a:p>
          <a:p>
            <a:pPr marL="0" indent="0" eaLnBrk="1" fontAlgn="auto" hangingPunct="1">
              <a:lnSpc>
                <a:spcPct val="115000"/>
              </a:lnSpc>
              <a:spcBef>
                <a:spcPts val="0"/>
              </a:spcBef>
              <a:spcAft>
                <a:spcPts val="0"/>
              </a:spcAft>
              <a:buNone/>
              <a:defRPr/>
            </a:pPr>
            <a:r>
              <a:rPr lang="en-US" dirty="0" smtClean="0"/>
              <a:t>05-17-0012-00</a:t>
            </a:r>
            <a:endParaRPr dirty="0" smtClean="0"/>
          </a:p>
          <a:p>
            <a:r>
              <a:rPr dirty="0" smtClean="0"/>
              <a:t>Mover:  </a:t>
            </a:r>
            <a:r>
              <a:rPr dirty="0" smtClean="0"/>
              <a:t>John</a:t>
            </a:r>
            <a:endParaRPr lang="en-US" dirty="0" smtClean="0"/>
          </a:p>
          <a:p>
            <a:r>
              <a:rPr dirty="0" smtClean="0"/>
              <a:t>Second:  </a:t>
            </a:r>
            <a:r>
              <a:rPr dirty="0" smtClean="0"/>
              <a:t>Dave</a:t>
            </a:r>
            <a:endParaRPr dirty="0" smtClean="0"/>
          </a:p>
          <a:p>
            <a:r>
              <a:rPr lang="en-US" dirty="0" smtClean="0"/>
              <a:t>Vote:  </a:t>
            </a:r>
            <a:r>
              <a:rPr lang="en-US" dirty="0" smtClean="0"/>
              <a:t>UC</a:t>
            </a:r>
            <a:endParaRPr dirty="0" smtClean="0"/>
          </a:p>
        </p:txBody>
      </p:sp>
      <p:sp>
        <p:nvSpPr>
          <p:cNvPr id="4" name="Date Placeholder 3"/>
          <p:cNvSpPr>
            <a:spLocks noGrp="1"/>
          </p:cNvSpPr>
          <p:nvPr>
            <p:ph type="dt" sz="quarter" idx="10"/>
          </p:nvPr>
        </p:nvSpPr>
        <p:spPr/>
        <p:txBody>
          <a:bodyPr/>
          <a:lstStyle/>
          <a:p>
            <a:pPr>
              <a:defRPr/>
            </a:pPr>
            <a:fld id="{B806CB1B-F9CE-4D87-A7E1-7C8540931312}" type="datetime1">
              <a:rPr lang="en-US" smtClean="0"/>
              <a:t>4/4/2017</a:t>
            </a:fld>
            <a:endParaRPr lang="en-US"/>
          </a:p>
        </p:txBody>
      </p:sp>
      <p:sp>
        <p:nvSpPr>
          <p:cNvPr id="5" name="Footer Placeholder 4"/>
          <p:cNvSpPr>
            <a:spLocks noGrp="1"/>
          </p:cNvSpPr>
          <p:nvPr>
            <p:ph type="ftr" sz="quarter" idx="11"/>
          </p:nvPr>
        </p:nvSpPr>
        <p:spPr/>
        <p:txBody>
          <a:bodyPr/>
          <a:lstStyle/>
          <a:p>
            <a:pPr>
              <a:defRPr/>
            </a:pPr>
            <a:r>
              <a:rPr lang="en-US" smtClean="0"/>
              <a:t>Doc #: 5-17-0011-01-agen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on 1900.5.1</a:t>
            </a:r>
            <a:endParaRPr lang="en-US" dirty="0"/>
          </a:p>
        </p:txBody>
      </p:sp>
      <p:sp>
        <p:nvSpPr>
          <p:cNvPr id="3" name="Content Placeholder 2"/>
          <p:cNvSpPr>
            <a:spLocks noGrp="1"/>
          </p:cNvSpPr>
          <p:nvPr>
            <p:ph idx="1"/>
          </p:nvPr>
        </p:nvSpPr>
        <p:spPr>
          <a:xfrm>
            <a:off x="457200" y="1371600"/>
            <a:ext cx="8229600" cy="4525963"/>
          </a:xfrm>
        </p:spPr>
        <p:txBody>
          <a:bodyPr/>
          <a:lstStyle/>
          <a:p>
            <a:r>
              <a:rPr lang="en-US" sz="2800" dirty="0" smtClean="0"/>
              <a:t>Draft Status</a:t>
            </a:r>
          </a:p>
          <a:p>
            <a:pPr lvl="1"/>
            <a:r>
              <a:rPr lang="en-US" sz="2400" dirty="0" smtClean="0"/>
              <a:t>Ad </a:t>
            </a:r>
            <a:r>
              <a:rPr lang="en-US" sz="2400" dirty="0" err="1" smtClean="0"/>
              <a:t>Hocs</a:t>
            </a:r>
            <a:r>
              <a:rPr lang="en-US" sz="2400" dirty="0" smtClean="0"/>
              <a:t> for review?  </a:t>
            </a:r>
            <a:r>
              <a:rPr lang="en-US" sz="2400" dirty="0" smtClean="0"/>
              <a:t>Yes</a:t>
            </a:r>
            <a:endParaRPr lang="en-US" sz="2400" dirty="0" smtClean="0"/>
          </a:p>
          <a:p>
            <a:pPr lvl="1"/>
            <a:r>
              <a:rPr lang="en-US" sz="2400" dirty="0" smtClean="0"/>
              <a:t>Clause 5 amend for semantic interpretations</a:t>
            </a:r>
          </a:p>
          <a:p>
            <a:pPr lvl="1"/>
            <a:r>
              <a:rPr lang="en-US" sz="2400" dirty="0" smtClean="0"/>
              <a:t>Hit wall with FUXI RIF Core in Clause 6</a:t>
            </a:r>
          </a:p>
          <a:p>
            <a:pPr lvl="2"/>
            <a:r>
              <a:rPr lang="en-US" sz="2000" dirty="0" smtClean="0"/>
              <a:t>Python 2.6.1 </a:t>
            </a:r>
            <a:r>
              <a:rPr lang="en-US" sz="2000" dirty="0" smtClean="0"/>
              <a:t>not supported</a:t>
            </a:r>
          </a:p>
          <a:p>
            <a:pPr lvl="3"/>
            <a:r>
              <a:rPr lang="en-US" sz="1800" dirty="0" smtClean="0"/>
              <a:t>Needed to install manually</a:t>
            </a:r>
          </a:p>
          <a:p>
            <a:pPr lvl="3"/>
            <a:r>
              <a:rPr lang="en-US" sz="1800" dirty="0" smtClean="0"/>
              <a:t>Forward and backward chaining</a:t>
            </a:r>
          </a:p>
          <a:p>
            <a:pPr lvl="2"/>
            <a:r>
              <a:rPr lang="en-US" sz="2000" dirty="0" smtClean="0"/>
              <a:t>Should be portable into JAVA</a:t>
            </a:r>
          </a:p>
          <a:p>
            <a:pPr lvl="2"/>
            <a:r>
              <a:rPr lang="en-US" sz="2000" dirty="0" smtClean="0"/>
              <a:t>Python has less strict semantics and higher productivity?</a:t>
            </a:r>
          </a:p>
          <a:p>
            <a:pPr lvl="3"/>
            <a:r>
              <a:rPr lang="en-US" sz="1800" dirty="0" smtClean="0"/>
              <a:t>Java more portable but slower</a:t>
            </a:r>
          </a:p>
          <a:p>
            <a:pPr lvl="2"/>
            <a:r>
              <a:rPr lang="en-US" sz="2000" dirty="0" smtClean="0"/>
              <a:t>Should go into Clause 6</a:t>
            </a:r>
          </a:p>
          <a:p>
            <a:pPr lvl="1"/>
            <a:r>
              <a:rPr lang="en-US" sz="2400" dirty="0" smtClean="0"/>
              <a:t>Clause 7 needs some more examples</a:t>
            </a:r>
            <a:endParaRPr lang="en-US" sz="2400" dirty="0" smtClean="0"/>
          </a:p>
        </p:txBody>
      </p:sp>
      <p:sp>
        <p:nvSpPr>
          <p:cNvPr id="4" name="Date Placeholder 3"/>
          <p:cNvSpPr>
            <a:spLocks noGrp="1"/>
          </p:cNvSpPr>
          <p:nvPr>
            <p:ph type="dt" sz="half" idx="10"/>
          </p:nvPr>
        </p:nvSpPr>
        <p:spPr/>
        <p:txBody>
          <a:bodyPr/>
          <a:lstStyle/>
          <a:p>
            <a:pPr>
              <a:defRPr/>
            </a:pPr>
            <a:fld id="{7573E4DE-8AFE-49F0-A934-E1ACE1B1BEFD}" type="datetime1">
              <a:rPr lang="en-US" smtClean="0"/>
              <a:t>4/4/2017</a:t>
            </a:fld>
            <a:endParaRPr lang="en-US"/>
          </a:p>
        </p:txBody>
      </p:sp>
      <p:sp>
        <p:nvSpPr>
          <p:cNvPr id="5" name="Footer Placeholder 4"/>
          <p:cNvSpPr>
            <a:spLocks noGrp="1"/>
          </p:cNvSpPr>
          <p:nvPr>
            <p:ph type="ftr" sz="quarter" idx="11"/>
          </p:nvPr>
        </p:nvSpPr>
        <p:spPr/>
        <p:txBody>
          <a:bodyPr/>
          <a:lstStyle/>
          <a:p>
            <a:pPr>
              <a:defRPr/>
            </a:pPr>
            <a:r>
              <a:rPr lang="en-US" smtClean="0"/>
              <a:t>Doc #: 5-17-0011-01-agen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5144602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17463"/>
            <a:ext cx="8229600" cy="1143000"/>
          </a:xfrm>
        </p:spPr>
        <p:txBody>
          <a:bodyPr/>
          <a:lstStyle/>
          <a:p>
            <a:r>
              <a:rPr altLang="en-US" smtClean="0"/>
              <a:t>Working Schedule for 1900.5.1</a:t>
            </a:r>
          </a:p>
        </p:txBody>
      </p:sp>
      <p:sp>
        <p:nvSpPr>
          <p:cNvPr id="13315" name="Content Placeholder 2"/>
          <p:cNvSpPr>
            <a:spLocks noGrp="1"/>
          </p:cNvSpPr>
          <p:nvPr>
            <p:ph idx="1"/>
          </p:nvPr>
        </p:nvSpPr>
        <p:spPr>
          <a:xfrm>
            <a:off x="381000" y="1447800"/>
            <a:ext cx="8229600" cy="4525963"/>
          </a:xfrm>
        </p:spPr>
        <p:txBody>
          <a:bodyPr/>
          <a:lstStyle/>
          <a:p>
            <a:r>
              <a:rPr altLang="en-US" sz="1400" dirty="0" smtClean="0"/>
              <a:t>Complete Draft for Clause 4					7/30√</a:t>
            </a:r>
          </a:p>
          <a:p>
            <a:r>
              <a:rPr altLang="en-US" sz="1400" dirty="0" smtClean="0"/>
              <a:t>Complete Draft for Clause 5	(Needs Work)			10/15     </a:t>
            </a:r>
            <a:r>
              <a:rPr altLang="en-US" sz="1400" b="1" dirty="0" smtClean="0">
                <a:solidFill>
                  <a:srgbClr val="FF0000"/>
                </a:solidFill>
              </a:rPr>
              <a:t>1/17?</a:t>
            </a:r>
          </a:p>
          <a:p>
            <a:r>
              <a:rPr altLang="en-US" sz="1400" dirty="0" smtClean="0"/>
              <a:t>Complete Draft for Clause 6	(More examples)			1/16        </a:t>
            </a:r>
            <a:r>
              <a:rPr altLang="en-US" sz="1400" b="1" dirty="0" smtClean="0">
                <a:solidFill>
                  <a:srgbClr val="FF0000"/>
                </a:solidFill>
              </a:rPr>
              <a:t>8/16</a:t>
            </a:r>
            <a:r>
              <a:rPr altLang="en-US" sz="1400" dirty="0" smtClean="0">
                <a:solidFill>
                  <a:srgbClr val="FF0000"/>
                </a:solidFill>
              </a:rPr>
              <a:t> √</a:t>
            </a:r>
            <a:endParaRPr altLang="en-US" sz="1400" dirty="0" smtClean="0"/>
          </a:p>
          <a:p>
            <a:r>
              <a:rPr altLang="en-US" sz="1400" dirty="0" smtClean="0"/>
              <a:t>Complete Draft for Clause 7	(put xml file in annex?)			3/16         </a:t>
            </a:r>
            <a:r>
              <a:rPr altLang="en-US" sz="1400" b="1" dirty="0" smtClean="0">
                <a:solidFill>
                  <a:srgbClr val="FF0000"/>
                </a:solidFill>
              </a:rPr>
              <a:t>7/4</a:t>
            </a:r>
            <a:r>
              <a:rPr altLang="en-US" sz="1400" dirty="0" smtClean="0">
                <a:solidFill>
                  <a:srgbClr val="FF0000"/>
                </a:solidFill>
              </a:rPr>
              <a:t> √</a:t>
            </a:r>
            <a:endParaRPr altLang="en-US" sz="1400" b="1" dirty="0" smtClean="0">
              <a:solidFill>
                <a:srgbClr val="FF0000"/>
              </a:solidFill>
            </a:endParaRPr>
          </a:p>
          <a:p>
            <a:r>
              <a:rPr altLang="en-US" sz="1400" dirty="0" smtClean="0"/>
              <a:t>Complete Draft for Clause 8	(Minor additions needed)		4/16         </a:t>
            </a:r>
            <a:r>
              <a:rPr altLang="en-US" sz="1400" b="1" dirty="0" smtClean="0">
                <a:solidFill>
                  <a:srgbClr val="FF0000"/>
                </a:solidFill>
              </a:rPr>
              <a:t>9/16</a:t>
            </a:r>
            <a:r>
              <a:rPr altLang="en-US" sz="1400" dirty="0" smtClean="0">
                <a:solidFill>
                  <a:srgbClr val="FF0000"/>
                </a:solidFill>
              </a:rPr>
              <a:t> √</a:t>
            </a:r>
            <a:endParaRPr altLang="en-US" sz="1400" b="1" dirty="0" smtClean="0">
              <a:solidFill>
                <a:srgbClr val="FF0000"/>
              </a:solidFill>
            </a:endParaRPr>
          </a:p>
          <a:p>
            <a:r>
              <a:rPr altLang="en-US" sz="1400" dirty="0" smtClean="0"/>
              <a:t>Full review of drafting					3/17 </a:t>
            </a:r>
            <a:r>
              <a:rPr altLang="en-US" sz="1400" dirty="0" smtClean="0">
                <a:solidFill>
                  <a:srgbClr val="FF0000"/>
                </a:solidFill>
              </a:rPr>
              <a:t>√</a:t>
            </a:r>
            <a:endParaRPr altLang="en-US" sz="1400" dirty="0" smtClean="0"/>
          </a:p>
          <a:p>
            <a:r>
              <a:rPr altLang="en-US" sz="1400" dirty="0" smtClean="0"/>
              <a:t>First WG Ballot						5/17</a:t>
            </a:r>
          </a:p>
          <a:p>
            <a:r>
              <a:rPr altLang="en-US" sz="1400" dirty="0" smtClean="0"/>
              <a:t>WG </a:t>
            </a:r>
            <a:r>
              <a:rPr altLang="en-US" sz="1400" dirty="0" err="1" smtClean="0"/>
              <a:t>Recirc</a:t>
            </a:r>
            <a:r>
              <a:rPr altLang="en-US" sz="1400" dirty="0" smtClean="0"/>
              <a:t>						6/17</a:t>
            </a:r>
          </a:p>
          <a:p>
            <a:r>
              <a:rPr altLang="en-US" sz="1400" dirty="0" smtClean="0"/>
              <a:t>Sponsor Ballot						7/17</a:t>
            </a:r>
          </a:p>
          <a:p>
            <a:r>
              <a:rPr altLang="en-US" sz="1400" dirty="0" smtClean="0"/>
              <a:t>Sponsor </a:t>
            </a:r>
            <a:r>
              <a:rPr altLang="en-US" sz="1400" dirty="0" err="1" smtClean="0"/>
              <a:t>Recirc</a:t>
            </a:r>
            <a:r>
              <a:rPr altLang="en-US" sz="1400" dirty="0" smtClean="0"/>
              <a:t>						9/17</a:t>
            </a:r>
          </a:p>
          <a:p>
            <a:r>
              <a:rPr altLang="en-US" sz="1400" dirty="0" smtClean="0"/>
              <a:t>Sponsor </a:t>
            </a:r>
            <a:r>
              <a:rPr altLang="en-US" sz="1400" dirty="0" err="1" smtClean="0"/>
              <a:t>Recirc</a:t>
            </a:r>
            <a:r>
              <a:rPr altLang="en-US" sz="1400" dirty="0" smtClean="0"/>
              <a:t> 2						10/17</a:t>
            </a:r>
          </a:p>
          <a:p>
            <a:r>
              <a:rPr altLang="en-US" sz="1400" dirty="0" smtClean="0"/>
              <a:t>Submit to REVCOM						</a:t>
            </a:r>
            <a:r>
              <a:rPr altLang="en-US" sz="1400" dirty="0" smtClean="0"/>
              <a:t>11/17</a:t>
            </a:r>
          </a:p>
          <a:p>
            <a:endParaRPr lang="en-US" altLang="en-US" sz="1400" dirty="0"/>
          </a:p>
          <a:p>
            <a:endParaRPr altLang="en-US" sz="1400" dirty="0" smtClean="0"/>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B869D80D-1ADE-4719-BFFF-3D1998525E33}" type="datetime1">
              <a:rPr lang="en-US" smtClean="0"/>
              <a:t>4/4/2017</a:t>
            </a:fld>
            <a:endParaRPr lang="en-US"/>
          </a:p>
        </p:txBody>
      </p:sp>
      <p:sp>
        <p:nvSpPr>
          <p:cNvPr id="5" name="Footer Placeholder 4"/>
          <p:cNvSpPr>
            <a:spLocks noGrp="1"/>
          </p:cNvSpPr>
          <p:nvPr>
            <p:ph type="ftr" sz="quarter" idx="11"/>
          </p:nvPr>
        </p:nvSpPr>
        <p:spPr/>
        <p:txBody>
          <a:bodyPr/>
          <a:lstStyle/>
          <a:p>
            <a:pPr>
              <a:defRPr/>
            </a:pPr>
            <a:r>
              <a:rPr lang="en-US" smtClean="0"/>
              <a:t>Doc #: 5-17-0011-01-agen</a:t>
            </a:r>
            <a:endParaRPr lang="en-US"/>
          </a:p>
        </p:txBody>
      </p:sp>
      <p:sp>
        <p:nvSpPr>
          <p:cNvPr id="133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13</a:t>
            </a:fld>
            <a:endParaRPr lang="en-US" altLang="en-US" sz="1200" smtClean="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4074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smtClean="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smtClean="0"/>
              <a:t>Started 2</a:t>
            </a:r>
            <a:r>
              <a:rPr lang="en-US" baseline="30000" dirty="0" smtClean="0"/>
              <a:t>nd</a:t>
            </a:r>
            <a:r>
              <a:rPr lang="en-US" dirty="0" smtClean="0"/>
              <a:t> </a:t>
            </a:r>
            <a:r>
              <a:rPr lang="en-US" dirty="0" smtClean="0"/>
              <a:t>Recirculation</a:t>
            </a:r>
            <a:endParaRPr lang="en-US" dirty="0" smtClean="0"/>
          </a:p>
          <a:p>
            <a:pPr lvl="1"/>
            <a:r>
              <a:rPr lang="en-US" dirty="0" smtClean="0"/>
              <a:t>Ends April 8</a:t>
            </a:r>
          </a:p>
          <a:p>
            <a:r>
              <a:rPr lang="en-US" dirty="0" smtClean="0"/>
              <a:t>Then vote to send to standards board</a:t>
            </a:r>
            <a:endParaRPr dirty="0" smtClean="0"/>
          </a:p>
          <a:p>
            <a:r>
              <a:rPr lang="en-US" dirty="0" smtClean="0"/>
              <a:t>Draft PAR to add Schema</a:t>
            </a:r>
          </a:p>
        </p:txBody>
      </p:sp>
      <p:sp>
        <p:nvSpPr>
          <p:cNvPr id="4" name="Date Placeholder 3"/>
          <p:cNvSpPr>
            <a:spLocks noGrp="1"/>
          </p:cNvSpPr>
          <p:nvPr>
            <p:ph type="dt" sz="quarter" idx="10"/>
          </p:nvPr>
        </p:nvSpPr>
        <p:spPr/>
        <p:txBody>
          <a:bodyPr/>
          <a:lstStyle/>
          <a:p>
            <a:pPr>
              <a:defRPr/>
            </a:pPr>
            <a:fld id="{7B8D6923-7A50-4EA4-9AE5-C6C38D29DF3C}" type="datetime1">
              <a:rPr lang="en-US" smtClean="0"/>
              <a:t>4/4/2017</a:t>
            </a:fld>
            <a:endParaRPr lang="en-US"/>
          </a:p>
        </p:txBody>
      </p:sp>
      <p:sp>
        <p:nvSpPr>
          <p:cNvPr id="5" name="Footer Placeholder 4"/>
          <p:cNvSpPr>
            <a:spLocks noGrp="1"/>
          </p:cNvSpPr>
          <p:nvPr>
            <p:ph type="ftr" sz="quarter" idx="11"/>
          </p:nvPr>
        </p:nvSpPr>
        <p:spPr/>
        <p:txBody>
          <a:bodyPr/>
          <a:lstStyle/>
          <a:p>
            <a:pPr>
              <a:defRPr/>
            </a:pPr>
            <a:r>
              <a:rPr lang="en-US" smtClean="0"/>
              <a:t>Doc #: 5-17-0011-01-agen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7463"/>
            <a:ext cx="8229600" cy="1143000"/>
          </a:xfrm>
        </p:spPr>
        <p:txBody>
          <a:bodyPr/>
          <a:lstStyle/>
          <a:p>
            <a:r>
              <a:rPr altLang="en-US" smtClean="0"/>
              <a:t>Working Schedule for 1900.5.2</a:t>
            </a:r>
          </a:p>
        </p:txBody>
      </p:sp>
      <p:sp>
        <p:nvSpPr>
          <p:cNvPr id="15363" name="Content Placeholder 2"/>
          <p:cNvSpPr>
            <a:spLocks noGrp="1"/>
          </p:cNvSpPr>
          <p:nvPr>
            <p:ph idx="1"/>
          </p:nvPr>
        </p:nvSpPr>
        <p:spPr>
          <a:xfrm>
            <a:off x="381000" y="1295400"/>
            <a:ext cx="8229600" cy="4525963"/>
          </a:xfrm>
        </p:spPr>
        <p:txBody>
          <a:bodyPr/>
          <a:lstStyle/>
          <a:p>
            <a:r>
              <a:rPr altLang="en-US" sz="1400" smtClean="0"/>
              <a:t>Form Ballot Pool	(Send Ballot Invitation)				6/7/15</a:t>
            </a:r>
            <a:r>
              <a:rPr altLang="en-US" sz="1400" b="1" smtClean="0">
                <a:solidFill>
                  <a:srgbClr val="FF0000"/>
                </a:solidFill>
              </a:rPr>
              <a:t>√</a:t>
            </a:r>
          </a:p>
          <a:p>
            <a:r>
              <a:rPr altLang="en-US" sz="1400" smtClean="0"/>
              <a:t>Final Draft and Schema Adjustments				7/30/15</a:t>
            </a:r>
            <a:r>
              <a:rPr altLang="en-US" sz="1400" b="1" smtClean="0">
                <a:solidFill>
                  <a:srgbClr val="FF0000"/>
                </a:solidFill>
              </a:rPr>
              <a:t>√</a:t>
            </a:r>
            <a:endParaRPr altLang="en-US" sz="1400" smtClean="0"/>
          </a:p>
          <a:p>
            <a:r>
              <a:rPr altLang="en-US" sz="1400" smtClean="0"/>
              <a:t>WG Vote to Sponsor Ballot (need DySPAN-SC approval)			</a:t>
            </a:r>
            <a:r>
              <a:rPr altLang="en-US" sz="1400" smtClean="0">
                <a:solidFill>
                  <a:srgbClr val="FF0000"/>
                </a:solidFill>
              </a:rPr>
              <a:t>7/30/15</a:t>
            </a:r>
            <a:r>
              <a:rPr altLang="en-US" sz="1400" smtClean="0"/>
              <a:t> (8/18)</a:t>
            </a:r>
            <a:r>
              <a:rPr altLang="en-US" sz="1400" b="1" smtClean="0">
                <a:solidFill>
                  <a:srgbClr val="FF0000"/>
                </a:solidFill>
              </a:rPr>
              <a:t> √</a:t>
            </a:r>
            <a:endParaRPr altLang="en-US" sz="1400" smtClean="0">
              <a:solidFill>
                <a:srgbClr val="FF0000"/>
              </a:solidFill>
            </a:endParaRPr>
          </a:p>
          <a:p>
            <a:r>
              <a:rPr altLang="en-US" sz="1400" smtClean="0"/>
              <a:t>DySPAN-SC Approval						</a:t>
            </a:r>
            <a:r>
              <a:rPr altLang="en-US" sz="1400" smtClean="0">
                <a:solidFill>
                  <a:srgbClr val="FF0000"/>
                </a:solidFill>
              </a:rPr>
              <a:t>8/28/15</a:t>
            </a:r>
            <a:r>
              <a:rPr altLang="en-US" sz="1400" smtClean="0"/>
              <a:t> </a:t>
            </a:r>
            <a:r>
              <a:rPr altLang="en-US" sz="1400" smtClean="0">
                <a:solidFill>
                  <a:srgbClr val="FF0000"/>
                </a:solidFill>
              </a:rPr>
              <a:t>(9/2)</a:t>
            </a:r>
            <a:r>
              <a:rPr altLang="en-US" sz="1400" b="1" smtClean="0">
                <a:solidFill>
                  <a:srgbClr val="FF0000"/>
                </a:solidFill>
              </a:rPr>
              <a:t> 9/30√</a:t>
            </a:r>
            <a:endParaRPr altLang="en-US" sz="1400" smtClean="0"/>
          </a:p>
          <a:p>
            <a:r>
              <a:rPr altLang="en-US" sz="1400" smtClean="0"/>
              <a:t>Mandatory Editorial Coordination Completes				</a:t>
            </a:r>
            <a:r>
              <a:rPr altLang="en-US" sz="1400" smtClean="0">
                <a:solidFill>
                  <a:srgbClr val="FF0000"/>
                </a:solidFill>
              </a:rPr>
              <a:t>9/30/15</a:t>
            </a:r>
            <a:r>
              <a:rPr altLang="en-US" sz="1400" smtClean="0"/>
              <a:t> </a:t>
            </a:r>
            <a:r>
              <a:rPr altLang="en-US" sz="1400" b="1" smtClean="0">
                <a:solidFill>
                  <a:srgbClr val="FF0000"/>
                </a:solidFill>
              </a:rPr>
              <a:t>12/1 √</a:t>
            </a:r>
          </a:p>
          <a:p>
            <a:r>
              <a:rPr altLang="en-US" sz="1400" smtClean="0"/>
              <a:t>Conduct Ballot						</a:t>
            </a:r>
            <a:r>
              <a:rPr altLang="en-US" sz="1400" smtClean="0">
                <a:solidFill>
                  <a:srgbClr val="FF0000"/>
                </a:solidFill>
              </a:rPr>
              <a:t>1/28/16</a:t>
            </a:r>
            <a:r>
              <a:rPr altLang="en-US" sz="1400" b="1" smtClean="0">
                <a:solidFill>
                  <a:srgbClr val="FF0000"/>
                </a:solidFill>
              </a:rPr>
              <a:t> 1/22 √</a:t>
            </a:r>
            <a:endParaRPr altLang="en-US" sz="1400" smtClean="0"/>
          </a:p>
          <a:p>
            <a:r>
              <a:rPr altLang="en-US" sz="1400" smtClean="0"/>
              <a:t>Ballot completes						</a:t>
            </a:r>
            <a:r>
              <a:rPr altLang="en-US" sz="1400" smtClean="0">
                <a:solidFill>
                  <a:srgbClr val="FF0000"/>
                </a:solidFill>
              </a:rPr>
              <a:t>2/28/15</a:t>
            </a:r>
            <a:r>
              <a:rPr altLang="en-US" sz="1400" b="1" smtClean="0">
                <a:solidFill>
                  <a:srgbClr val="FF0000"/>
                </a:solidFill>
              </a:rPr>
              <a:t> 3/12 √ </a:t>
            </a:r>
            <a:endParaRPr altLang="en-US" sz="1400" smtClean="0"/>
          </a:p>
          <a:p>
            <a:r>
              <a:rPr altLang="en-US" sz="1400" smtClean="0"/>
              <a:t>Form Comment Resolution subcommittee				</a:t>
            </a:r>
            <a:r>
              <a:rPr altLang="en-US" sz="1400" smtClean="0">
                <a:solidFill>
                  <a:srgbClr val="FF0000"/>
                </a:solidFill>
              </a:rPr>
              <a:t>3/15/16</a:t>
            </a:r>
          </a:p>
          <a:p>
            <a:r>
              <a:rPr altLang="en-US" sz="1400" smtClean="0"/>
              <a:t>Suggested comment resolutions available				</a:t>
            </a:r>
            <a:r>
              <a:rPr altLang="en-US" sz="1400" smtClean="0">
                <a:solidFill>
                  <a:srgbClr val="FF0000"/>
                </a:solidFill>
              </a:rPr>
              <a:t>11/15/16 </a:t>
            </a:r>
            <a:r>
              <a:rPr altLang="en-US" sz="1400" b="1" smtClean="0">
                <a:solidFill>
                  <a:srgbClr val="FF0000"/>
                </a:solidFill>
              </a:rPr>
              <a:t>1</a:t>
            </a:r>
            <a:r>
              <a:rPr altLang="en-US" sz="1400" smtClean="0">
                <a:solidFill>
                  <a:srgbClr val="FF0000"/>
                </a:solidFill>
              </a:rPr>
              <a:t>/</a:t>
            </a:r>
            <a:r>
              <a:rPr altLang="en-US" sz="1400" b="1" smtClean="0">
                <a:solidFill>
                  <a:srgbClr val="FF0000"/>
                </a:solidFill>
              </a:rPr>
              <a:t>3/17 √ </a:t>
            </a:r>
            <a:endParaRPr altLang="en-US" sz="1400" smtClean="0">
              <a:solidFill>
                <a:srgbClr val="FF0000"/>
              </a:solidFill>
            </a:endParaRPr>
          </a:p>
          <a:p>
            <a:r>
              <a:rPr altLang="en-US" sz="1400" smtClean="0"/>
              <a:t>Vote for Recirc Ballot					</a:t>
            </a:r>
            <a:r>
              <a:rPr altLang="en-US" sz="1400" smtClean="0">
                <a:solidFill>
                  <a:srgbClr val="FF0000"/>
                </a:solidFill>
              </a:rPr>
              <a:t>12/1/16 </a:t>
            </a:r>
            <a:r>
              <a:rPr altLang="en-US" sz="1400" b="1" smtClean="0">
                <a:solidFill>
                  <a:srgbClr val="FF0000"/>
                </a:solidFill>
              </a:rPr>
              <a:t>2</a:t>
            </a:r>
            <a:r>
              <a:rPr altLang="en-US" sz="1400" smtClean="0">
                <a:solidFill>
                  <a:srgbClr val="FF0000"/>
                </a:solidFill>
              </a:rPr>
              <a:t>/</a:t>
            </a:r>
            <a:r>
              <a:rPr altLang="en-US" sz="1400" b="1" smtClean="0">
                <a:solidFill>
                  <a:srgbClr val="FF0000"/>
                </a:solidFill>
              </a:rPr>
              <a:t>7/17  </a:t>
            </a:r>
            <a:endParaRPr altLang="en-US" sz="1400" smtClean="0">
              <a:solidFill>
                <a:srgbClr val="FF0000"/>
              </a:solidFill>
            </a:endParaRPr>
          </a:p>
          <a:p>
            <a:r>
              <a:rPr altLang="en-US" sz="1400" smtClean="0"/>
              <a:t>Conduct Recirc Ballot					</a:t>
            </a:r>
            <a:r>
              <a:rPr altLang="en-US" sz="1400" smtClean="0">
                <a:solidFill>
                  <a:srgbClr val="FF0000"/>
                </a:solidFill>
              </a:rPr>
              <a:t>1/3/17 </a:t>
            </a:r>
            <a:r>
              <a:rPr altLang="en-US" sz="1400" b="1" smtClean="0">
                <a:solidFill>
                  <a:srgbClr val="FF0000"/>
                </a:solidFill>
              </a:rPr>
              <a:t>2</a:t>
            </a:r>
            <a:r>
              <a:rPr altLang="en-US" sz="1400" smtClean="0">
                <a:solidFill>
                  <a:srgbClr val="FF0000"/>
                </a:solidFill>
              </a:rPr>
              <a:t>/</a:t>
            </a:r>
            <a:r>
              <a:rPr altLang="en-US" sz="1400" b="1" smtClean="0">
                <a:solidFill>
                  <a:srgbClr val="FF0000"/>
                </a:solidFill>
              </a:rPr>
              <a:t>28/17</a:t>
            </a:r>
            <a:endParaRPr altLang="en-US" sz="1400" smtClean="0">
              <a:solidFill>
                <a:srgbClr val="FF0000"/>
              </a:solidFill>
            </a:endParaRPr>
          </a:p>
          <a:p>
            <a:r>
              <a:rPr altLang="en-US" sz="1400" smtClean="0"/>
              <a:t>Ballot completes						</a:t>
            </a:r>
            <a:r>
              <a:rPr altLang="en-US" sz="1400" smtClean="0">
                <a:solidFill>
                  <a:srgbClr val="FF0000"/>
                </a:solidFill>
              </a:rPr>
              <a:t>2/2/17 </a:t>
            </a:r>
            <a:r>
              <a:rPr altLang="en-US" sz="1400" b="1" smtClean="0">
                <a:solidFill>
                  <a:srgbClr val="FF0000"/>
                </a:solidFill>
              </a:rPr>
              <a:t>3/10/17</a:t>
            </a:r>
          </a:p>
          <a:p>
            <a:r>
              <a:rPr altLang="en-US" sz="1400" smtClean="0"/>
              <a:t>2</a:t>
            </a:r>
            <a:r>
              <a:rPr altLang="en-US" sz="1400" baseline="30000" smtClean="0"/>
              <a:t>nd</a:t>
            </a:r>
            <a:r>
              <a:rPr altLang="en-US" sz="1400" smtClean="0"/>
              <a:t> Recirculation Ballot Complete					4/3/17</a:t>
            </a:r>
          </a:p>
          <a:p>
            <a:r>
              <a:rPr altLang="en-US" sz="1400" smtClean="0"/>
              <a:t>Approved by Standards Board					</a:t>
            </a:r>
            <a:r>
              <a:rPr altLang="en-US" sz="1400" smtClean="0">
                <a:solidFill>
                  <a:srgbClr val="FF0000"/>
                </a:solidFill>
              </a:rPr>
              <a:t>6/1/17</a:t>
            </a:r>
            <a:endParaRPr altLang="en-US" sz="1400" b="1" smtClean="0">
              <a:solidFill>
                <a:srgbClr val="FF0000"/>
              </a:solidFill>
            </a:endParaRPr>
          </a:p>
          <a:p>
            <a:r>
              <a:rPr altLang="en-US" sz="1400" smtClean="0"/>
              <a:t>Reference implementation available				</a:t>
            </a:r>
            <a:r>
              <a:rPr altLang="en-US" sz="1400" smtClean="0">
                <a:solidFill>
                  <a:srgbClr val="FF0000"/>
                </a:solidFill>
              </a:rPr>
              <a:t>10/16 </a:t>
            </a:r>
            <a:endParaRPr altLang="en-US" sz="1400" b="1" smtClean="0">
              <a:solidFill>
                <a:srgbClr val="FF0000"/>
              </a:solidFill>
            </a:endParaRPr>
          </a:p>
          <a:p>
            <a:r>
              <a:rPr altLang="en-US" sz="1400" smtClean="0"/>
              <a:t>Certification available					</a:t>
            </a:r>
            <a:r>
              <a:rPr altLang="en-US" sz="1400" smtClean="0">
                <a:solidFill>
                  <a:srgbClr val="FF0000"/>
                </a:solidFill>
              </a:rPr>
              <a:t>?</a:t>
            </a:r>
            <a:endParaRPr altLang="en-US" sz="1400" b="1" smtClean="0">
              <a:solidFill>
                <a:srgbClr val="FF0000"/>
              </a:solidFill>
            </a:endParaRPr>
          </a:p>
          <a:p>
            <a:endParaRPr altLang="en-US" sz="1400" smtClean="0"/>
          </a:p>
          <a:p>
            <a:endParaRPr altLang="en-US" sz="1400" smtClean="0"/>
          </a:p>
        </p:txBody>
      </p:sp>
      <p:sp>
        <p:nvSpPr>
          <p:cNvPr id="4" name="Date Placeholder 3"/>
          <p:cNvSpPr>
            <a:spLocks noGrp="1"/>
          </p:cNvSpPr>
          <p:nvPr>
            <p:ph type="dt" sz="quarter" idx="10"/>
          </p:nvPr>
        </p:nvSpPr>
        <p:spPr/>
        <p:txBody>
          <a:bodyPr/>
          <a:lstStyle/>
          <a:p>
            <a:pPr>
              <a:defRPr/>
            </a:pPr>
            <a:fld id="{A3EDF5F3-95EB-43F1-A764-72339DEEDC52}" type="datetime1">
              <a:rPr lang="en-US" smtClean="0"/>
              <a:t>4/4/2017</a:t>
            </a:fld>
            <a:endParaRPr lang="en-US"/>
          </a:p>
        </p:txBody>
      </p:sp>
      <p:sp>
        <p:nvSpPr>
          <p:cNvPr id="5" name="Footer Placeholder 4"/>
          <p:cNvSpPr>
            <a:spLocks noGrp="1"/>
          </p:cNvSpPr>
          <p:nvPr>
            <p:ph type="ftr" sz="quarter" idx="11"/>
          </p:nvPr>
        </p:nvSpPr>
        <p:spPr/>
        <p:txBody>
          <a:bodyPr/>
          <a:lstStyle/>
          <a:p>
            <a:pPr>
              <a:defRPr/>
            </a:pPr>
            <a:r>
              <a:rPr lang="en-US" smtClean="0"/>
              <a:t>Doc #: 5-17-0011-01-agen</a:t>
            </a:r>
            <a:endParaRPr lang="en-US"/>
          </a:p>
        </p:txBody>
      </p:sp>
      <p:sp>
        <p:nvSpPr>
          <p:cNvPr id="1536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5578ACFF-B97B-4905-BAD5-77B4F8260815}" type="slidenum">
              <a:rPr lang="en-US" altLang="en-US" sz="1200" smtClean="0"/>
              <a:pPr>
                <a:spcBef>
                  <a:spcPct val="0"/>
                </a:spcBef>
                <a:buFontTx/>
                <a:buNone/>
              </a:pPr>
              <a:t>15</a:t>
            </a:fld>
            <a:endParaRPr lang="en-US" altLang="en-US" sz="1200" smtClean="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138"/>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12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78638" y="2743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78638" y="29718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78638" y="35052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78638" y="3733800"/>
            <a:ext cx="6651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11007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smtClean="0"/>
              <a:t>Other DySPAN-SC Activities</a:t>
            </a:r>
          </a:p>
        </p:txBody>
      </p:sp>
      <p:sp>
        <p:nvSpPr>
          <p:cNvPr id="15363" name="Content Placeholder 2"/>
          <p:cNvSpPr>
            <a:spLocks noGrp="1"/>
          </p:cNvSpPr>
          <p:nvPr>
            <p:ph idx="1"/>
          </p:nvPr>
        </p:nvSpPr>
        <p:spPr/>
        <p:txBody>
          <a:bodyPr/>
          <a:lstStyle/>
          <a:p>
            <a:r>
              <a:rPr dirty="0" smtClean="0"/>
              <a:t>Leadership </a:t>
            </a:r>
            <a:r>
              <a:rPr dirty="0" smtClean="0"/>
              <a:t>meetings</a:t>
            </a:r>
          </a:p>
          <a:p>
            <a:pPr lvl="1"/>
            <a:r>
              <a:rPr lang="en-US" dirty="0" smtClean="0"/>
              <a:t>Face to face meetings – reduce to once per year?</a:t>
            </a:r>
          </a:p>
          <a:p>
            <a:pPr lvl="1"/>
            <a:r>
              <a:rPr lang="en-US" dirty="0" smtClean="0"/>
              <a:t>1900.5 only face to face?</a:t>
            </a:r>
          </a:p>
          <a:p>
            <a:pPr lvl="2"/>
            <a:r>
              <a:rPr lang="en-US" dirty="0" smtClean="0"/>
              <a:t>Probably yes</a:t>
            </a:r>
          </a:p>
          <a:p>
            <a:pPr lvl="2"/>
            <a:r>
              <a:rPr lang="en-US" dirty="0" smtClean="0"/>
              <a:t>Piggy back or plan around Virginia Tech conference or WIN-F?</a:t>
            </a:r>
            <a:endParaRPr dirty="0" smtClean="0"/>
          </a:p>
          <a:p>
            <a:pPr lvl="2"/>
            <a:endParaRPr lang="en-US" dirty="0" smtClean="0"/>
          </a:p>
          <a:p>
            <a:r>
              <a:rPr lang="en-US" dirty="0" smtClean="0"/>
              <a:t>Other activities?</a:t>
            </a:r>
          </a:p>
        </p:txBody>
      </p:sp>
      <p:sp>
        <p:nvSpPr>
          <p:cNvPr id="4" name="Date Placeholder 3"/>
          <p:cNvSpPr>
            <a:spLocks noGrp="1"/>
          </p:cNvSpPr>
          <p:nvPr>
            <p:ph type="dt" sz="quarter" idx="10"/>
          </p:nvPr>
        </p:nvSpPr>
        <p:spPr/>
        <p:txBody>
          <a:bodyPr/>
          <a:lstStyle/>
          <a:p>
            <a:pPr>
              <a:defRPr/>
            </a:pPr>
            <a:fld id="{453275AC-1FB3-4C14-B2BB-29752C87D574}" type="datetime1">
              <a:rPr lang="en-US" smtClean="0"/>
              <a:t>4/4/2017</a:t>
            </a:fld>
            <a:endParaRPr lang="en-US"/>
          </a:p>
        </p:txBody>
      </p:sp>
      <p:sp>
        <p:nvSpPr>
          <p:cNvPr id="5" name="Footer Placeholder 4"/>
          <p:cNvSpPr>
            <a:spLocks noGrp="1"/>
          </p:cNvSpPr>
          <p:nvPr>
            <p:ph type="ftr" sz="quarter" idx="11"/>
          </p:nvPr>
        </p:nvSpPr>
        <p:spPr/>
        <p:txBody>
          <a:bodyPr/>
          <a:lstStyle/>
          <a:p>
            <a:pPr>
              <a:defRPr/>
            </a:pPr>
            <a:r>
              <a:rPr lang="en-US" smtClean="0"/>
              <a:t>Doc #: 5-17-0011-01-agen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smtClean="0"/>
              <a:t>Marketing Inputs</a:t>
            </a:r>
          </a:p>
        </p:txBody>
      </p:sp>
      <p:sp>
        <p:nvSpPr>
          <p:cNvPr id="16387" name="Content Placeholder 2"/>
          <p:cNvSpPr>
            <a:spLocks noGrp="1"/>
          </p:cNvSpPr>
          <p:nvPr>
            <p:ph idx="1"/>
          </p:nvPr>
        </p:nvSpPr>
        <p:spPr>
          <a:xfrm>
            <a:off x="190500" y="1143000"/>
            <a:ext cx="8763000" cy="4525963"/>
          </a:xfrm>
        </p:spPr>
        <p:txBody>
          <a:bodyPr/>
          <a:lstStyle/>
          <a:p>
            <a:r>
              <a:rPr sz="2800" dirty="0" err="1" smtClean="0"/>
              <a:t>WInnForum</a:t>
            </a:r>
            <a:r>
              <a:rPr sz="2800" dirty="0" smtClean="0"/>
              <a:t> 3.6GHz </a:t>
            </a:r>
            <a:r>
              <a:rPr sz="2800" dirty="0" smtClean="0"/>
              <a:t>stakeholders </a:t>
            </a:r>
            <a:r>
              <a:rPr lang="en-US" sz="2800" dirty="0" smtClean="0"/>
              <a:t>–</a:t>
            </a:r>
            <a:r>
              <a:rPr sz="2800" dirty="0" smtClean="0"/>
              <a:t> No relevant action</a:t>
            </a:r>
            <a:endParaRPr sz="2800" dirty="0" smtClean="0"/>
          </a:p>
          <a:p>
            <a:r>
              <a:rPr lang="en-US" sz="2800" dirty="0" smtClean="0"/>
              <a:t>NSC</a:t>
            </a:r>
          </a:p>
          <a:p>
            <a:pPr lvl="1"/>
            <a:r>
              <a:rPr lang="en-US" sz="2400" dirty="0" smtClean="0"/>
              <a:t>?</a:t>
            </a:r>
          </a:p>
          <a:p>
            <a:r>
              <a:rPr lang="en-US" sz="2800" dirty="0" smtClean="0"/>
              <a:t>Standards paper in </a:t>
            </a:r>
            <a:r>
              <a:rPr lang="en-US" sz="2800" dirty="0" smtClean="0"/>
              <a:t>process</a:t>
            </a:r>
          </a:p>
          <a:p>
            <a:pPr lvl="1"/>
            <a:r>
              <a:rPr lang="en-US" sz="2400" dirty="0" smtClean="0"/>
              <a:t>Communications Magazine</a:t>
            </a:r>
          </a:p>
          <a:p>
            <a:pPr lvl="2"/>
            <a:r>
              <a:rPr lang="en-US" sz="2000" dirty="0" smtClean="0"/>
              <a:t>2 papers – 1900.5.1 and 1900.5.2</a:t>
            </a:r>
            <a:endParaRPr lang="en-US" sz="2000" dirty="0" smtClean="0"/>
          </a:p>
          <a:p>
            <a:r>
              <a:rPr lang="en-US" sz="2800" dirty="0" smtClean="0"/>
              <a:t>Spectrum Challenge?</a:t>
            </a:r>
          </a:p>
          <a:p>
            <a:pPr lvl="1"/>
            <a:r>
              <a:rPr lang="en-US" sz="2400" dirty="0" smtClean="0"/>
              <a:t>Will 1900.5.2 be used</a:t>
            </a:r>
            <a:r>
              <a:rPr lang="en-US" sz="2400" dirty="0" smtClean="0"/>
              <a:t>?</a:t>
            </a:r>
          </a:p>
          <a:p>
            <a:pPr lvl="2"/>
            <a:r>
              <a:rPr lang="en-US" sz="2000" dirty="0" smtClean="0"/>
              <a:t>No new news</a:t>
            </a:r>
          </a:p>
          <a:p>
            <a:pPr lvl="2"/>
            <a:r>
              <a:rPr lang="en-US" sz="2000" dirty="0" smtClean="0"/>
              <a:t>Some general interest for 3 DARPA projects</a:t>
            </a:r>
            <a:endParaRPr lang="en-US" sz="2000" dirty="0" smtClean="0"/>
          </a:p>
        </p:txBody>
      </p:sp>
      <p:sp>
        <p:nvSpPr>
          <p:cNvPr id="4" name="Date Placeholder 3"/>
          <p:cNvSpPr>
            <a:spLocks noGrp="1"/>
          </p:cNvSpPr>
          <p:nvPr>
            <p:ph type="dt" sz="quarter" idx="10"/>
          </p:nvPr>
        </p:nvSpPr>
        <p:spPr/>
        <p:txBody>
          <a:bodyPr/>
          <a:lstStyle/>
          <a:p>
            <a:pPr>
              <a:defRPr/>
            </a:pPr>
            <a:fld id="{B735E1E4-408B-49DE-BAAE-466D2BB1B848}" type="datetime1">
              <a:rPr lang="en-US" smtClean="0"/>
              <a:t>4/4/2017</a:t>
            </a:fld>
            <a:endParaRPr lang="en-US"/>
          </a:p>
        </p:txBody>
      </p:sp>
      <p:sp>
        <p:nvSpPr>
          <p:cNvPr id="5" name="Footer Placeholder 4"/>
          <p:cNvSpPr>
            <a:spLocks noGrp="1"/>
          </p:cNvSpPr>
          <p:nvPr>
            <p:ph type="ftr" sz="quarter" idx="11"/>
          </p:nvPr>
        </p:nvSpPr>
        <p:spPr/>
        <p:txBody>
          <a:bodyPr/>
          <a:lstStyle/>
          <a:p>
            <a:pPr>
              <a:defRPr/>
            </a:pPr>
            <a:r>
              <a:rPr lang="en-US" smtClean="0"/>
              <a:t>Doc #: 5-17-0011-01-agen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smtClean="0"/>
              <a:t>Meeting Planning</a:t>
            </a:r>
          </a:p>
        </p:txBody>
      </p:sp>
      <p:sp>
        <p:nvSpPr>
          <p:cNvPr id="17411" name="Content Placeholder 2"/>
          <p:cNvSpPr>
            <a:spLocks noGrp="1"/>
          </p:cNvSpPr>
          <p:nvPr>
            <p:ph idx="1"/>
          </p:nvPr>
        </p:nvSpPr>
        <p:spPr>
          <a:xfrm>
            <a:off x="304800" y="1219200"/>
            <a:ext cx="8229600" cy="4525963"/>
          </a:xfrm>
        </p:spPr>
        <p:txBody>
          <a:bodyPr/>
          <a:lstStyle/>
          <a:p>
            <a:r>
              <a:rPr lang="en-US" dirty="0" smtClean="0"/>
              <a:t>02 May monthly electronic meeting</a:t>
            </a:r>
          </a:p>
          <a:p>
            <a:pPr lvl="1"/>
            <a:r>
              <a:rPr lang="en-US" dirty="0" smtClean="0"/>
              <a:t>No conflict</a:t>
            </a:r>
          </a:p>
          <a:p>
            <a:pPr lvl="1"/>
            <a:r>
              <a:rPr lang="en-US" dirty="0" smtClean="0"/>
              <a:t>Schedule 1900.5.1 review</a:t>
            </a:r>
            <a:endParaRPr lang="en-US" dirty="0" smtClean="0"/>
          </a:p>
          <a:p>
            <a:endParaRPr lang="en-US" dirty="0"/>
          </a:p>
        </p:txBody>
      </p:sp>
      <p:sp>
        <p:nvSpPr>
          <p:cNvPr id="4" name="Date Placeholder 3"/>
          <p:cNvSpPr>
            <a:spLocks noGrp="1"/>
          </p:cNvSpPr>
          <p:nvPr>
            <p:ph type="dt" sz="quarter" idx="10"/>
          </p:nvPr>
        </p:nvSpPr>
        <p:spPr/>
        <p:txBody>
          <a:bodyPr/>
          <a:lstStyle/>
          <a:p>
            <a:pPr>
              <a:defRPr/>
            </a:pPr>
            <a:fld id="{8194CDF3-A66B-42D5-845A-25FA5284B09D}" type="datetime1">
              <a:rPr lang="en-US" smtClean="0"/>
              <a:t>4/4/2017</a:t>
            </a:fld>
            <a:endParaRPr lang="en-US"/>
          </a:p>
        </p:txBody>
      </p:sp>
      <p:sp>
        <p:nvSpPr>
          <p:cNvPr id="5" name="Footer Placeholder 4"/>
          <p:cNvSpPr>
            <a:spLocks noGrp="1"/>
          </p:cNvSpPr>
          <p:nvPr>
            <p:ph type="ftr" sz="quarter" idx="11"/>
          </p:nvPr>
        </p:nvSpPr>
        <p:spPr/>
        <p:txBody>
          <a:bodyPr/>
          <a:lstStyle/>
          <a:p>
            <a:pPr>
              <a:defRPr/>
            </a:pPr>
            <a:r>
              <a:rPr lang="en-US" smtClean="0"/>
              <a:t>Doc #: 5-17-0011-01-agen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IEEE 1900.5 Meeting</a:t>
            </a:r>
            <a:br>
              <a:rPr lang="en-US" dirty="0" smtClean="0"/>
            </a:br>
            <a:r>
              <a:rPr lang="en-US" dirty="0" smtClean="0"/>
              <a:t>04/04/17 @</a:t>
            </a:r>
            <a:r>
              <a:rPr lang="en-US" dirty="0"/>
              <a:t>2</a:t>
            </a:r>
            <a:r>
              <a:rPr lang="en-US" dirty="0" smtClean="0"/>
              <a:t>:30 PM EDT</a:t>
            </a:r>
            <a:endParaRPr lang="en-US" dirty="0"/>
          </a:p>
        </p:txBody>
      </p:sp>
      <p:sp>
        <p:nvSpPr>
          <p:cNvPr id="4" name="Date Placeholder 3"/>
          <p:cNvSpPr>
            <a:spLocks noGrp="1"/>
          </p:cNvSpPr>
          <p:nvPr>
            <p:ph type="dt" sz="half" idx="10"/>
          </p:nvPr>
        </p:nvSpPr>
        <p:spPr/>
        <p:txBody>
          <a:bodyPr/>
          <a:lstStyle/>
          <a:p>
            <a:pPr>
              <a:defRPr/>
            </a:pPr>
            <a:fld id="{9A6AC398-29DA-48F7-8323-BE1204408D16}" type="datetime1">
              <a:rPr lang="en-US" smtClean="0"/>
              <a:t>4/4/2017</a:t>
            </a:fld>
            <a:endParaRPr lang="en-US"/>
          </a:p>
        </p:txBody>
      </p:sp>
      <p:sp>
        <p:nvSpPr>
          <p:cNvPr id="5" name="Footer Placeholder 4"/>
          <p:cNvSpPr>
            <a:spLocks noGrp="1"/>
          </p:cNvSpPr>
          <p:nvPr>
            <p:ph type="ftr" sz="quarter" idx="11"/>
          </p:nvPr>
        </p:nvSpPr>
        <p:spPr/>
        <p:txBody>
          <a:bodyPr/>
          <a:lstStyle/>
          <a:p>
            <a:pPr>
              <a:defRPr/>
            </a:pPr>
            <a:r>
              <a:rPr lang="en-US" smtClean="0"/>
              <a:t>Doc #: 5-17-0011-01-agen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19</a:t>
            </a:fld>
            <a:endParaRPr lang="en-US"/>
          </a:p>
        </p:txBody>
      </p:sp>
      <p:sp>
        <p:nvSpPr>
          <p:cNvPr id="7" name="Rectangle 6"/>
          <p:cNvSpPr/>
          <p:nvPr/>
        </p:nvSpPr>
        <p:spPr>
          <a:xfrm>
            <a:off x="864290" y="2967335"/>
            <a:ext cx="7415428" cy="1323439"/>
          </a:xfrm>
          <a:prstGeom prst="rect">
            <a:avLst/>
          </a:prstGeom>
          <a:noFill/>
        </p:spPr>
        <p:txBody>
          <a:bodyPr wrap="none" lIns="91440" tIns="45720" rIns="91440" bIns="45720">
            <a:spAutoFit/>
          </a:bodyPr>
          <a:lstStyle/>
          <a:p>
            <a:pPr algn="ctr"/>
            <a:r>
              <a:rPr lang="en-US" sz="80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endPar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10694136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mtClean="0"/>
              <a:t> Monthly WG Meeting</a:t>
            </a:r>
            <a:br>
              <a:rPr smtClean="0"/>
            </a:br>
            <a:r>
              <a:rPr smtClean="0"/>
              <a:t>Electronic Meeting Details</a:t>
            </a:r>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17B94DC6-708D-421B-95F5-AEB4ADF8C2C4}" type="datetime1">
              <a:rPr lang="en-US" smtClean="0"/>
              <a:t>4/4/2017</a:t>
            </a:fld>
            <a:endParaRPr lang="en-US"/>
          </a:p>
        </p:txBody>
      </p:sp>
      <p:sp>
        <p:nvSpPr>
          <p:cNvPr id="3" name="Footer Placeholder 2"/>
          <p:cNvSpPr>
            <a:spLocks noGrp="1"/>
          </p:cNvSpPr>
          <p:nvPr>
            <p:ph type="ftr" sz="quarter" idx="11"/>
          </p:nvPr>
        </p:nvSpPr>
        <p:spPr/>
        <p:txBody>
          <a:bodyPr/>
          <a:lstStyle/>
          <a:p>
            <a:pPr>
              <a:defRPr/>
            </a:pPr>
            <a:r>
              <a:rPr lang="en-US" smtClean="0"/>
              <a:t>Doc #: 5-17-0011-01-agen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E59455F6-F0D0-4E49-B6C0-027F294F75F8}" type="datetime1">
              <a:rPr lang="en-US" smtClean="0"/>
              <a:t>4/4/2017</a:t>
            </a:fld>
            <a:endParaRPr lang="en-US"/>
          </a:p>
        </p:txBody>
      </p:sp>
      <p:sp>
        <p:nvSpPr>
          <p:cNvPr id="3" name="Footer Placeholder 2"/>
          <p:cNvSpPr>
            <a:spLocks noGrp="1"/>
          </p:cNvSpPr>
          <p:nvPr>
            <p:ph type="ftr" sz="quarter" idx="11"/>
          </p:nvPr>
        </p:nvSpPr>
        <p:spPr/>
        <p:txBody>
          <a:bodyPr/>
          <a:lstStyle/>
          <a:p>
            <a:pPr>
              <a:defRPr/>
            </a:pPr>
            <a:r>
              <a:rPr lang="en-US" smtClean="0"/>
              <a:t>Doc #: 5-17-0011-01-agen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smtClean="0"/>
              <a:t>Current Membership</a:t>
            </a:r>
          </a:p>
        </p:txBody>
      </p:sp>
      <p:sp>
        <p:nvSpPr>
          <p:cNvPr id="3" name="Date Placeholder 2"/>
          <p:cNvSpPr>
            <a:spLocks noGrp="1"/>
          </p:cNvSpPr>
          <p:nvPr>
            <p:ph type="dt" sz="quarter" idx="10"/>
          </p:nvPr>
        </p:nvSpPr>
        <p:spPr/>
        <p:txBody>
          <a:bodyPr/>
          <a:lstStyle/>
          <a:p>
            <a:pPr>
              <a:defRPr/>
            </a:pPr>
            <a:fld id="{56202D67-F07E-4705-8334-F4757CFB38FB}" type="datetime1">
              <a:rPr lang="en-US" smtClean="0"/>
              <a:t>4/4/2017</a:t>
            </a:fld>
            <a:endParaRPr lang="en-US"/>
          </a:p>
        </p:txBody>
      </p:sp>
      <p:sp>
        <p:nvSpPr>
          <p:cNvPr id="4" name="Footer Placeholder 3"/>
          <p:cNvSpPr>
            <a:spLocks noGrp="1"/>
          </p:cNvSpPr>
          <p:nvPr>
            <p:ph type="ftr" sz="quarter" idx="11"/>
          </p:nvPr>
        </p:nvSpPr>
        <p:spPr/>
        <p:txBody>
          <a:bodyPr/>
          <a:lstStyle/>
          <a:p>
            <a:pPr>
              <a:defRPr/>
            </a:pPr>
            <a:r>
              <a:rPr lang="en-US" smtClean="0"/>
              <a:t>Doc #: 5-17-0011-01-agen</a:t>
            </a:r>
            <a:endParaRPr lang="en-US"/>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smtClean="0"/>
          </a:p>
        </p:txBody>
      </p:sp>
      <p:sp>
        <p:nvSpPr>
          <p:cNvPr id="8" name="TextBox 5"/>
          <p:cNvSpPr txBox="1">
            <a:spLocks noChangeArrowheads="1"/>
          </p:cNvSpPr>
          <p:nvPr/>
        </p:nvSpPr>
        <p:spPr bwMode="auto">
          <a:xfrm>
            <a:off x="914400" y="5864245"/>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a:t>
            </a:r>
            <a:r>
              <a:rPr lang="en-US" sz="1600" dirty="0" smtClean="0"/>
              <a:t>&gt; </a:t>
            </a:r>
            <a:r>
              <a:rPr lang="en-US" sz="1600" dirty="0"/>
              <a:t>½ membership </a:t>
            </a:r>
            <a:r>
              <a:rPr lang="en-US" sz="1600" dirty="0" smtClean="0"/>
              <a:t>(7 </a:t>
            </a:r>
            <a:r>
              <a:rPr lang="en-US" sz="1600" dirty="0"/>
              <a:t>members)</a:t>
            </a:r>
          </a:p>
          <a:p>
            <a:pPr eaLnBrk="1" hangingPunct="1"/>
            <a:r>
              <a:rPr lang="en-US" sz="1600" dirty="0"/>
              <a:t>              2 meetings to get in, 2 meetings to get out</a:t>
            </a:r>
          </a:p>
        </p:txBody>
      </p:sp>
      <p:sp>
        <p:nvSpPr>
          <p:cNvPr id="9" name="TextBox 1"/>
          <p:cNvSpPr txBox="1">
            <a:spLocks noChangeArrowheads="1"/>
          </p:cNvSpPr>
          <p:nvPr/>
        </p:nvSpPr>
        <p:spPr bwMode="auto">
          <a:xfrm>
            <a:off x="6667500" y="1882054"/>
            <a:ext cx="1828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2400" b="1" i="1" dirty="0" smtClean="0">
                <a:solidFill>
                  <a:srgbClr val="FF0000"/>
                </a:solidFill>
                <a:latin typeface="Times New Roman" pitchFamily="18" charset="0"/>
              </a:rPr>
              <a:t>Quorum?  </a:t>
            </a:r>
            <a:endParaRPr lang="en-US" sz="2400" b="1" i="1" dirty="0">
              <a:solidFill>
                <a:srgbClr val="FF0000"/>
              </a:solidFill>
              <a:latin typeface="Times New Roman" pitchFamily="18"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2144686061"/>
              </p:ext>
            </p:extLst>
          </p:nvPr>
        </p:nvGraphicFramePr>
        <p:xfrm>
          <a:off x="1359318" y="663375"/>
          <a:ext cx="5193882" cy="5200870"/>
        </p:xfrm>
        <a:graphic>
          <a:graphicData uri="http://schemas.openxmlformats.org/drawingml/2006/table">
            <a:tbl>
              <a:tblPr>
                <a:tableStyleId>{5C22544A-7EE6-4342-B048-85BDC9FD1C3A}</a:tableStyleId>
              </a:tblPr>
              <a:tblGrid>
                <a:gridCol w="755725">
                  <a:extLst>
                    <a:ext uri="{9D8B030D-6E8A-4147-A177-3AD203B41FA5}">
                      <a16:colId xmlns="" xmlns:a16="http://schemas.microsoft.com/office/drawing/2014/main" val="3933110754"/>
                    </a:ext>
                  </a:extLst>
                </a:gridCol>
                <a:gridCol w="755725">
                  <a:extLst>
                    <a:ext uri="{9D8B030D-6E8A-4147-A177-3AD203B41FA5}">
                      <a16:colId xmlns="" xmlns:a16="http://schemas.microsoft.com/office/drawing/2014/main" val="437782173"/>
                    </a:ext>
                  </a:extLst>
                </a:gridCol>
                <a:gridCol w="879384">
                  <a:extLst>
                    <a:ext uri="{9D8B030D-6E8A-4147-A177-3AD203B41FA5}">
                      <a16:colId xmlns="" xmlns:a16="http://schemas.microsoft.com/office/drawing/2014/main" val="456333653"/>
                    </a:ext>
                  </a:extLst>
                </a:gridCol>
                <a:gridCol w="1016793">
                  <a:extLst>
                    <a:ext uri="{9D8B030D-6E8A-4147-A177-3AD203B41FA5}">
                      <a16:colId xmlns="" xmlns:a16="http://schemas.microsoft.com/office/drawing/2014/main" val="2725925286"/>
                    </a:ext>
                  </a:extLst>
                </a:gridCol>
                <a:gridCol w="1786255">
                  <a:extLst>
                    <a:ext uri="{9D8B030D-6E8A-4147-A177-3AD203B41FA5}">
                      <a16:colId xmlns="" xmlns:a16="http://schemas.microsoft.com/office/drawing/2014/main" val="3194889194"/>
                    </a:ext>
                  </a:extLst>
                </a:gridCol>
              </a:tblGrid>
              <a:tr h="395181">
                <a:tc>
                  <a:txBody>
                    <a:bodyPr/>
                    <a:lstStyle/>
                    <a:p>
                      <a:pPr algn="l" fontAlgn="b"/>
                      <a:r>
                        <a:rPr lang="en-US" sz="1100" b="0" i="0" u="none" strike="noStrike" dirty="0" smtClean="0">
                          <a:solidFill>
                            <a:srgbClr val="000000"/>
                          </a:solidFill>
                          <a:effectLst/>
                          <a:latin typeface="Calibri" panose="020F0502020204030204" pitchFamily="34" charset="0"/>
                        </a:rPr>
                        <a:t>4/4</a:t>
                      </a:r>
                      <a:endParaRPr lang="en-US" sz="11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2191417718"/>
                  </a:ext>
                </a:extLst>
              </a:tr>
              <a:tr h="131727">
                <a:tc>
                  <a:txBody>
                    <a:bodyPr/>
                    <a:lstStyle/>
                    <a:p>
                      <a:pPr algn="r"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r" fontAlgn="b"/>
                      <a:r>
                        <a:rPr lang="en-US" sz="1000" u="none" strike="noStrike">
                          <a:effectLst/>
                        </a:rPr>
                        <a:t>14</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2238326842"/>
                  </a:ext>
                </a:extLst>
              </a:tr>
              <a:tr h="131727">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2496310346"/>
                  </a:ext>
                </a:extLst>
              </a:tr>
              <a:tr h="272539">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Carlos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Caicedo</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Syracuse University (Secretary)</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1314587679"/>
                  </a:ext>
                </a:extLst>
              </a:tr>
              <a:tr h="136269">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David</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Chester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Harris</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952012853"/>
                  </a:ext>
                </a:extLst>
              </a:tr>
              <a:tr h="136269">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Omar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Granados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SWRI</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1616822689"/>
                  </a:ext>
                </a:extLst>
              </a:tr>
              <a:tr h="13626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Colby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Harper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Pathfinder Wireless Corp</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1468811701"/>
                  </a:ext>
                </a:extLst>
              </a:tr>
              <a:tr h="136269">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Nilesh</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Khamberkar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Univ. of Buffalo</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884951325"/>
                  </a:ext>
                </a:extLst>
              </a:tr>
              <a:tr h="244377">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Mitch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Kokar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VIStology &amp; Northeastern University</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410290411"/>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Alex</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Lackpour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Lockheed </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1914129306"/>
                  </a:ext>
                </a:extLst>
              </a:tr>
              <a:tr h="13626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Yuriy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Posherstnik</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US Army RDECOM CERDEC</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3295237685"/>
                  </a:ext>
                </a:extLst>
              </a:tr>
              <a:tr h="27253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V</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Prasad</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Wireless and Mobile Communication, TU Delft</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4080895612"/>
                  </a:ext>
                </a:extLst>
              </a:tr>
              <a:tr h="136269">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Mat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Sherman</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BAE Systems (Chair)</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206338477"/>
                  </a:ext>
                </a:extLst>
              </a:tr>
              <a:tr h="136269">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John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Stine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1359065480"/>
                  </a:ext>
                </a:extLst>
              </a:tr>
              <a:tr h="136269">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Darcy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Swain-Walsh</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Mitre (Vice Chair)</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448300343"/>
                  </a:ext>
                </a:extLst>
              </a:tr>
              <a:tr h="136269">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Tony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Rennier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Foundry Inc</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1126139980"/>
                  </a:ext>
                </a:extLst>
              </a:tr>
              <a:tr h="136269">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Reinhard</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Schrage</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SchrageConsult</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47456734"/>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b="0" i="0" u="none" strike="noStrike" dirty="0" err="1" smtClean="0">
                          <a:solidFill>
                            <a:srgbClr val="000000"/>
                          </a:solidFill>
                          <a:effectLst/>
                          <a:latin typeface="Calibri" panose="020F0502020204030204" pitchFamily="34" charset="0"/>
                        </a:rPr>
                        <a:t>Spenscer</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b="0" i="0" u="none" strike="noStrike" dirty="0" smtClean="0">
                          <a:solidFill>
                            <a:srgbClr val="000000"/>
                          </a:solidFill>
                          <a:effectLst/>
                          <a:latin typeface="Calibri" panose="020F0502020204030204" pitchFamily="34" charset="0"/>
                        </a:rPr>
                        <a:t>Vogel</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3282424631"/>
                  </a:ext>
                </a:extLst>
              </a:tr>
              <a:tr h="244377">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Li</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Li</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Communications Research Centre Canada</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737368254"/>
                  </a:ext>
                </a:extLst>
              </a:tr>
              <a:tr h="13626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Spenser</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Vogel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SWRI</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2066569808"/>
                  </a:ext>
                </a:extLst>
              </a:tr>
              <a:tr h="244377">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Dustan</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Hellwig</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Chesapeake Technology International</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3818360494"/>
                  </a:ext>
                </a:extLst>
              </a:tr>
              <a:tr h="13626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Charles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Sheehe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NASA</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2162030159"/>
                  </a:ext>
                </a:extLst>
              </a:tr>
              <a:tr h="13626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Mark</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McHenry</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Shared Spectrum Company</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3411196174"/>
                  </a:ext>
                </a:extLst>
              </a:tr>
              <a:tr h="13626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Paul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Falvell</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CGI Group Inc.</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3248426422"/>
                  </a:ext>
                </a:extLst>
              </a:tr>
              <a:tr h="13626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Luzango</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Pangani</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CSIR Institute</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3073334843"/>
                  </a:ext>
                </a:extLst>
              </a:tr>
              <a:tr h="136269">
                <a:tc>
                  <a:txBody>
                    <a:bodyPr/>
                    <a:lstStyle/>
                    <a:p>
                      <a:pPr algn="l" fontAlgn="b"/>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Nick</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Buris</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Nebens</a:t>
                      </a:r>
                      <a:endParaRPr lang="en-US" sz="1000" b="0" i="0" u="none" strike="noStrike">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490784067"/>
                  </a:ext>
                </a:extLst>
              </a:tr>
              <a:tr h="136269">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Karthikeyan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a:effectLst/>
                        </a:rPr>
                        <a:t>Ovuraj         </a:t>
                      </a:r>
                      <a:endParaRPr lang="en-US" sz="1000" b="0" i="0" u="none" strike="noStrike">
                        <a:solidFill>
                          <a:srgbClr val="000000"/>
                        </a:solidFill>
                        <a:effectLst/>
                        <a:latin typeface="Calibri" panose="020F0502020204030204" pitchFamily="34" charset="0"/>
                      </a:endParaRPr>
                    </a:p>
                  </a:txBody>
                  <a:tcPr marL="4542" marR="4542" marT="4542" marB="0" anchor="b"/>
                </a:tc>
                <a:tc>
                  <a:txBody>
                    <a:bodyPr/>
                    <a:lstStyle/>
                    <a:p>
                      <a:pPr algn="l" fontAlgn="b"/>
                      <a:r>
                        <a:rPr lang="en-US" sz="1000" u="none" strike="noStrike" dirty="0">
                          <a:effectLst/>
                        </a:rPr>
                        <a:t>Twilight Ventures</a:t>
                      </a:r>
                      <a:endParaRPr lang="en-US" sz="1000" b="0" i="0" u="none" strike="noStrike" dirty="0">
                        <a:solidFill>
                          <a:srgbClr val="000000"/>
                        </a:solidFill>
                        <a:effectLst/>
                        <a:latin typeface="Calibri" panose="020F0502020204030204" pitchFamily="34" charset="0"/>
                      </a:endParaRPr>
                    </a:p>
                  </a:txBody>
                  <a:tcPr marL="4542" marR="4542" marT="4542" marB="0" anchor="b"/>
                </a:tc>
                <a:extLst>
                  <a:ext uri="{0D108BD9-81ED-4DB2-BD59-A6C34878D82A}">
                    <a16:rowId xmlns="" xmlns:a16="http://schemas.microsoft.com/office/drawing/2014/main" val="2519689876"/>
                  </a:ext>
                </a:extLst>
              </a:tr>
            </a:tbl>
          </a:graphicData>
        </a:graphic>
      </p:graphicFrame>
    </p:spTree>
    <p:extLst>
      <p:ext uri="{BB962C8B-B14F-4D97-AF65-F5344CB8AC3E}">
        <p14:creationId xmlns:p14="http://schemas.microsoft.com/office/powerpoint/2010/main" val="7744711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smtClean="0"/>
              <a:t> Draft Agenda</a:t>
            </a:r>
          </a:p>
        </p:txBody>
      </p:sp>
      <p:sp>
        <p:nvSpPr>
          <p:cNvPr id="6147" name="Text Box 5040"/>
          <p:cNvSpPr txBox="1">
            <a:spLocks noChangeArrowheads="1"/>
          </p:cNvSpPr>
          <p:nvPr/>
        </p:nvSpPr>
        <p:spPr bwMode="auto">
          <a:xfrm>
            <a:off x="381000" y="1227362"/>
            <a:ext cx="83820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a:t>
            </a:r>
            <a:r>
              <a:rPr lang="en-US" dirty="0" smtClean="0">
                <a:latin typeface="Times New Roman" pitchFamily="18" charset="0"/>
              </a:rPr>
              <a:t>Call / Quorum Check</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a:t>
            </a:r>
            <a:r>
              <a:rPr lang="en-US" dirty="0" smtClean="0">
                <a:latin typeface="Times New Roman" pitchFamily="18" charset="0"/>
              </a:rPr>
              <a:t>minutes</a:t>
            </a:r>
          </a:p>
          <a:p>
            <a:pPr>
              <a:buFont typeface="Calibri" pitchFamily="34" charset="0"/>
              <a:buAutoNum type="arabicPeriod"/>
            </a:pPr>
            <a:r>
              <a:rPr lang="en-US" dirty="0" smtClean="0">
                <a:latin typeface="Times New Roman" pitchFamily="18" charset="0"/>
              </a:rPr>
              <a:t>Status </a:t>
            </a:r>
            <a:r>
              <a:rPr lang="en-US" dirty="0">
                <a:latin typeface="Times New Roman" pitchFamily="18" charset="0"/>
              </a:rPr>
              <a:t>on 1900.5.1</a:t>
            </a:r>
          </a:p>
          <a:p>
            <a:pPr>
              <a:buFont typeface="Calibri" pitchFamily="34" charset="0"/>
              <a:buAutoNum type="arabicPeriod"/>
            </a:pPr>
            <a:r>
              <a:rPr lang="en-US" dirty="0" smtClean="0">
                <a:latin typeface="Times New Roman" pitchFamily="18" charset="0"/>
              </a:rPr>
              <a:t>Status on 1900.5.2</a:t>
            </a:r>
            <a:endParaRPr lang="en-US" b="1" dirty="0">
              <a:latin typeface="Times New Roman" pitchFamily="18" charset="0"/>
            </a:endParaRPr>
          </a:p>
          <a:p>
            <a:pPr>
              <a:buFont typeface="Calibri" pitchFamily="34" charset="0"/>
              <a:buAutoNum type="arabicPeriod"/>
            </a:pPr>
            <a:r>
              <a:rPr lang="en-US" dirty="0" smtClean="0">
                <a:latin typeface="Times New Roman" pitchFamily="18" charset="0"/>
              </a:rPr>
              <a:t>Review </a:t>
            </a:r>
            <a:r>
              <a:rPr lang="en-US" dirty="0">
                <a:latin typeface="Times New Roman" pitchFamily="18" charset="0"/>
              </a:rPr>
              <a:t>of other 1900 activities (1900.1, Leadership meeting </a:t>
            </a:r>
            <a:r>
              <a:rPr lang="en-US" dirty="0" smtClean="0">
                <a:latin typeface="Times New Roman" pitchFamily="18" charset="0"/>
              </a:rPr>
              <a:t>etc.)</a:t>
            </a:r>
            <a:endParaRPr lang="en-US" dirty="0">
              <a:latin typeface="Times New Roman" pitchFamily="18" charset="0"/>
            </a:endParaRP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err="1" smtClean="0">
                <a:latin typeface="Times New Roman" pitchFamily="18" charset="0"/>
              </a:rPr>
              <a:t>WInnForum</a:t>
            </a:r>
            <a:r>
              <a:rPr lang="en-US" dirty="0" smtClean="0">
                <a:latin typeface="Times New Roman" pitchFamily="18" charset="0"/>
              </a:rPr>
              <a:t> </a:t>
            </a:r>
            <a:r>
              <a:rPr lang="en-US" dirty="0">
                <a:latin typeface="Times New Roman" pitchFamily="18" charset="0"/>
              </a:rPr>
              <a:t>3.6GHz </a:t>
            </a:r>
            <a:r>
              <a:rPr lang="en-US" dirty="0" smtClean="0">
                <a:latin typeface="Times New Roman" pitchFamily="18" charset="0"/>
              </a:rPr>
              <a:t>stakeholders  / FCC</a:t>
            </a:r>
          </a:p>
          <a:p>
            <a:pPr lvl="1">
              <a:buFont typeface="Calibri" pitchFamily="34" charset="0"/>
              <a:buAutoNum type="alphaLcPeriod"/>
            </a:pPr>
            <a:r>
              <a:rPr lang="en-US" dirty="0" smtClean="0">
                <a:latin typeface="Times New Roman" pitchFamily="18" charset="0"/>
              </a:rPr>
              <a:t>National Spectrum Consortium</a:t>
            </a:r>
          </a:p>
          <a:p>
            <a:pPr lvl="1">
              <a:buFont typeface="Calibri" pitchFamily="34" charset="0"/>
              <a:buAutoNum type="alphaLcPeriod"/>
            </a:pPr>
            <a:r>
              <a:rPr lang="en-US" dirty="0" err="1" smtClean="0">
                <a:latin typeface="Times New Roman" pitchFamily="18" charset="0"/>
              </a:rPr>
              <a:t>Comms</a:t>
            </a:r>
            <a:r>
              <a:rPr lang="en-US" dirty="0" smtClean="0">
                <a:latin typeface="Times New Roman" pitchFamily="18" charset="0"/>
              </a:rPr>
              <a:t> Standard Magazine </a:t>
            </a:r>
            <a:endParaRPr lang="en-US" dirty="0">
              <a:latin typeface="Times New Roman" pitchFamily="18" charset="0"/>
            </a:endParaRPr>
          </a:p>
          <a:p>
            <a:pPr lvl="1">
              <a:buFont typeface="Calibri" pitchFamily="34" charset="0"/>
              <a:buAutoNum type="alphaLcPeriod"/>
            </a:pPr>
            <a:r>
              <a:rPr lang="en-US" dirty="0" smtClean="0">
                <a:latin typeface="Times New Roman" pitchFamily="18" charset="0"/>
              </a:rPr>
              <a:t>Others</a:t>
            </a:r>
            <a:r>
              <a:rPr lang="en-US" dirty="0">
                <a:latin typeface="Times New Roman" pitchFamily="18" charset="0"/>
              </a:rPr>
              <a:t>?</a:t>
            </a:r>
          </a:p>
          <a:p>
            <a:pPr>
              <a:buFont typeface="Calibri" pitchFamily="34" charset="0"/>
              <a:buAutoNum type="arabicPeriod"/>
            </a:pPr>
            <a:r>
              <a:rPr lang="en-US" dirty="0" smtClean="0">
                <a:latin typeface="Times New Roman" pitchFamily="18" charset="0"/>
              </a:rPr>
              <a:t>1900.5 </a:t>
            </a:r>
            <a:r>
              <a:rPr lang="en-US" dirty="0">
                <a:latin typeface="Times New Roman" pitchFamily="18" charset="0"/>
              </a:rPr>
              <a:t>meeting </a:t>
            </a:r>
            <a:r>
              <a:rPr lang="en-US" dirty="0" smtClean="0">
                <a:latin typeface="Times New Roman" pitchFamily="18" charset="0"/>
              </a:rPr>
              <a:t>planning and review</a:t>
            </a:r>
          </a:p>
          <a:p>
            <a:pPr>
              <a:buFont typeface="Calibri" pitchFamily="34" charset="0"/>
              <a:buAutoNum type="arabicPeriod"/>
            </a:pPr>
            <a:r>
              <a:rPr lang="en-US" dirty="0" err="1" smtClean="0">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p:txBody>
      </p:sp>
      <p:sp>
        <p:nvSpPr>
          <p:cNvPr id="6148" name="TextBox 1"/>
          <p:cNvSpPr txBox="1">
            <a:spLocks noChangeArrowheads="1"/>
          </p:cNvSpPr>
          <p:nvPr/>
        </p:nvSpPr>
        <p:spPr bwMode="auto">
          <a:xfrm>
            <a:off x="3886200" y="5776913"/>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02719CBB-4002-45CA-A307-76051D261DC3}" type="datetime1">
              <a:rPr lang="en-US" smtClean="0"/>
              <a:t>4/4/2017</a:t>
            </a:fld>
            <a:endParaRPr lang="en-US"/>
          </a:p>
        </p:txBody>
      </p:sp>
      <p:sp>
        <p:nvSpPr>
          <p:cNvPr id="3" name="Footer Placeholder 2"/>
          <p:cNvSpPr>
            <a:spLocks noGrp="1"/>
          </p:cNvSpPr>
          <p:nvPr>
            <p:ph type="ftr" sz="quarter" idx="11"/>
          </p:nvPr>
        </p:nvSpPr>
        <p:spPr/>
        <p:txBody>
          <a:bodyPr/>
          <a:lstStyle/>
          <a:p>
            <a:pPr>
              <a:defRPr/>
            </a:pPr>
            <a:r>
              <a:rPr lang="en-US" smtClean="0"/>
              <a:t>Doc #: 5-17-0011-01-agen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smtClean="0"/>
              <a:t>Approval of Agenda</a:t>
            </a:r>
          </a:p>
        </p:txBody>
      </p:sp>
      <p:sp>
        <p:nvSpPr>
          <p:cNvPr id="7171" name="Content Placeholder 2"/>
          <p:cNvSpPr>
            <a:spLocks noGrp="1"/>
          </p:cNvSpPr>
          <p:nvPr>
            <p:ph idx="1"/>
          </p:nvPr>
        </p:nvSpPr>
        <p:spPr/>
        <p:txBody>
          <a:bodyPr/>
          <a:lstStyle/>
          <a:p>
            <a:r>
              <a:rPr dirty="0" smtClean="0"/>
              <a:t>Motion to approve Agenda contained in 5-17-0011-00</a:t>
            </a:r>
          </a:p>
          <a:p>
            <a:endParaRPr dirty="0" smtClean="0"/>
          </a:p>
          <a:p>
            <a:r>
              <a:rPr dirty="0" smtClean="0"/>
              <a:t>Mover: </a:t>
            </a:r>
          </a:p>
          <a:p>
            <a:r>
              <a:rPr dirty="0" smtClean="0"/>
              <a:t>Second: </a:t>
            </a:r>
            <a:endParaRPr lang="en-US" dirty="0"/>
          </a:p>
          <a:p>
            <a:r>
              <a:rPr lang="en-US" dirty="0" smtClean="0"/>
              <a:t>Vote: </a:t>
            </a:r>
            <a:r>
              <a:rPr lang="en-US" dirty="0" smtClean="0"/>
              <a:t>UC</a:t>
            </a:r>
            <a:endParaRPr dirty="0" smtClean="0"/>
          </a:p>
        </p:txBody>
      </p:sp>
      <p:sp>
        <p:nvSpPr>
          <p:cNvPr id="4" name="Date Placeholder 3"/>
          <p:cNvSpPr>
            <a:spLocks noGrp="1"/>
          </p:cNvSpPr>
          <p:nvPr>
            <p:ph type="dt" sz="quarter" idx="10"/>
          </p:nvPr>
        </p:nvSpPr>
        <p:spPr/>
        <p:txBody>
          <a:bodyPr/>
          <a:lstStyle/>
          <a:p>
            <a:pPr>
              <a:defRPr/>
            </a:pPr>
            <a:fld id="{F8DF14F0-0B11-4C5B-B81E-BEB830E01220}" type="datetime1">
              <a:rPr lang="en-US" smtClean="0"/>
              <a:t>4/4/2017</a:t>
            </a:fld>
            <a:endParaRPr lang="en-US"/>
          </a:p>
        </p:txBody>
      </p:sp>
      <p:sp>
        <p:nvSpPr>
          <p:cNvPr id="5" name="Footer Placeholder 4"/>
          <p:cNvSpPr>
            <a:spLocks noGrp="1"/>
          </p:cNvSpPr>
          <p:nvPr>
            <p:ph type="ftr" sz="quarter" idx="11"/>
          </p:nvPr>
        </p:nvSpPr>
        <p:spPr/>
        <p:txBody>
          <a:bodyPr/>
          <a:lstStyle/>
          <a:p>
            <a:pPr>
              <a:defRPr/>
            </a:pPr>
            <a:r>
              <a:rPr lang="en-US" smtClean="0"/>
              <a:t>Doc #: 5-17-0011-01-agen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3E4A5C84-78C4-4A95-A1ED-622312A30E24}" type="datetime1">
              <a:rPr lang="en-US" smtClean="0"/>
              <a:t>4/4/2017</a:t>
            </a:fld>
            <a:endParaRPr lang="en-US"/>
          </a:p>
        </p:txBody>
      </p:sp>
      <p:sp>
        <p:nvSpPr>
          <p:cNvPr id="3" name="Footer Placeholder 2"/>
          <p:cNvSpPr>
            <a:spLocks noGrp="1"/>
          </p:cNvSpPr>
          <p:nvPr>
            <p:ph type="ftr" sz="quarter" idx="11"/>
          </p:nvPr>
        </p:nvSpPr>
        <p:spPr/>
        <p:txBody>
          <a:bodyPr/>
          <a:lstStyle/>
          <a:p>
            <a:pPr>
              <a:defRPr/>
            </a:pPr>
            <a:r>
              <a:rPr lang="en-US" smtClean="0"/>
              <a:t>Doc #: 5-17-0011-01-agen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B712B7F8-F384-4932-A465-461B21BDEC37}" type="datetime1">
              <a:rPr lang="en-US" smtClean="0"/>
              <a:t>4/4/2017</a:t>
            </a:fld>
            <a:endParaRPr lang="en-US"/>
          </a:p>
        </p:txBody>
      </p:sp>
      <p:sp>
        <p:nvSpPr>
          <p:cNvPr id="3" name="Footer Placeholder 2"/>
          <p:cNvSpPr>
            <a:spLocks noGrp="1"/>
          </p:cNvSpPr>
          <p:nvPr>
            <p:ph type="ftr" sz="quarter" idx="11"/>
          </p:nvPr>
        </p:nvSpPr>
        <p:spPr/>
        <p:txBody>
          <a:bodyPr/>
          <a:lstStyle/>
          <a:p>
            <a:pPr>
              <a:defRPr/>
            </a:pPr>
            <a:r>
              <a:rPr lang="en-US" smtClean="0"/>
              <a:t>Doc #: 5-17-0011-01-agen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954BCE51-E7C7-42FF-A526-D754A7E6BE65}" type="datetime1">
              <a:rPr lang="en-US" smtClean="0"/>
              <a:t>4/4/2017</a:t>
            </a:fld>
            <a:endParaRPr lang="en-US"/>
          </a:p>
        </p:txBody>
      </p:sp>
      <p:sp>
        <p:nvSpPr>
          <p:cNvPr id="3" name="Footer Placeholder 2"/>
          <p:cNvSpPr>
            <a:spLocks noGrp="1"/>
          </p:cNvSpPr>
          <p:nvPr>
            <p:ph type="ftr" sz="quarter" idx="11"/>
          </p:nvPr>
        </p:nvSpPr>
        <p:spPr/>
        <p:txBody>
          <a:bodyPr/>
          <a:lstStyle/>
          <a:p>
            <a:pPr>
              <a:defRPr/>
            </a:pPr>
            <a:r>
              <a:rPr lang="en-US" smtClean="0"/>
              <a:t>Doc #: 5-17-0011-01-agen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10995</TotalTime>
  <Words>1504</Words>
  <Application>Microsoft Office PowerPoint</Application>
  <PresentationFormat>On-screen Show (4:3)</PresentationFormat>
  <Paragraphs>360</Paragraphs>
  <Slides>19</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Status on 1900.5.1</vt:lpstr>
      <vt:lpstr>Working Schedule for 1900.5.1</vt:lpstr>
      <vt:lpstr>Current Status for 1900.5.2</vt:lpstr>
      <vt:lpstr>Working Schedule for 1900.5.2</vt:lpstr>
      <vt:lpstr>Other DySPAN-SC Activities</vt:lpstr>
      <vt:lpstr>Marketing Inputs</vt:lpstr>
      <vt:lpstr>Meeting Planning</vt:lpstr>
      <vt:lpstr>IEEE 1900.5 Meeting 04/04/17 @2:30 PM EDT</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255</cp:revision>
  <dcterms:created xsi:type="dcterms:W3CDTF">2013-08-13T02:52:21Z</dcterms:created>
  <dcterms:modified xsi:type="dcterms:W3CDTF">2017-04-04T19:30:06Z</dcterms:modified>
</cp:coreProperties>
</file>