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73" r:id="rId14"/>
    <p:sldId id="335" r:id="rId15"/>
    <p:sldId id="372" r:id="rId16"/>
    <p:sldId id="344" r:id="rId17"/>
    <p:sldId id="346" r:id="rId18"/>
    <p:sldId id="347" r:id="rId19"/>
    <p:sldId id="36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91" d="100"/>
          <a:sy n="91" d="100"/>
        </p:scale>
        <p:origin x="1416"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1/3/2017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B2FAF33-3280-4D38-84B8-5732AC3683F3}"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5177671-E209-45C4-83E5-AA875383788D}"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3F8DCF-BD4D-4842-B5D5-3A18707E4170}"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5A8561-C372-4741-824D-E053BA7C6723}"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80F8233-6DC3-4C55-9B65-3A9873D8A125}" type="datetime1">
              <a:rPr lang="en-US" smtClean="0"/>
              <a:t>1/3/2017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EE99A8C-73EB-49A5-9877-D398B4411457}" type="datetime1">
              <a:rPr lang="en-US" smtClean="0"/>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FF65CD-A486-4A24-80F2-B5F877E4ACA5}" type="datetime1">
              <a:rPr lang="en-US" smtClean="0"/>
              <a:t>1/3/2017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837F121-629B-4444-99F2-D670DDFAA30A}" type="datetime1">
              <a:rPr lang="en-US" smtClean="0"/>
              <a:t>1/3/2017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77DB160-7D04-427D-A1BF-201F6B35904D}" type="datetime1">
              <a:rPr lang="en-US" smtClean="0"/>
              <a:t>1/3/2017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F1F4B5-9004-4CC4-91A5-8F3211616B06}" type="datetime1">
              <a:rPr lang="en-US" smtClean="0"/>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606872-1507-4485-884B-2946D0B5956D}" type="datetime1">
              <a:rPr lang="en-US" smtClean="0"/>
              <a:t>1/3/2017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5-17-0002-01-agen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27177FA5-AB83-48DA-BEDC-040ECB448415}" type="datetime1">
              <a:rPr lang="en-US" smtClean="0"/>
              <a:t>1/3/2017</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5-17-0002-01-agen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51AFB-38B4-4461-9298-7E114FAF9999}" type="datetime1">
              <a:rPr lang="en-US" smtClean="0">
                <a:solidFill>
                  <a:srgbClr val="000099"/>
                </a:solidFill>
              </a:rPr>
              <a:t>1/3/2017</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736637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t>
            </a:r>
            <a:r>
              <a:rPr lang="en-US" sz="1200" b="1" dirty="0" smtClean="0">
                <a:latin typeface="Arial" pitchFamily="34" charset="0"/>
                <a:cs typeface="Times New Roman" pitchFamily="18" charset="0"/>
              </a:rPr>
              <a:t>Agenda, Admin and chair’s notes </a:t>
            </a:r>
            <a:r>
              <a:rPr lang="en-US" sz="1200" b="1" dirty="0">
                <a:latin typeface="Arial" pitchFamily="34" charset="0"/>
                <a:cs typeface="Times New Roman" pitchFamily="18" charset="0"/>
              </a:rPr>
              <a:t>for IEEE 1900.5 WG Meeting on </a:t>
            </a:r>
            <a:r>
              <a:rPr lang="en-US" sz="1200" b="1" dirty="0" smtClean="0">
                <a:latin typeface="Arial" pitchFamily="34" charset="0"/>
                <a:cs typeface="Times New Roman" pitchFamily="18" charset="0"/>
              </a:rPr>
              <a:t>03 January 2017</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03 January 2017</a:t>
            </a:r>
          </a:p>
          <a:p>
            <a:pPr eaLnBrk="0" hangingPunct="0"/>
            <a:r>
              <a:rPr lang="en-US" sz="1200" b="1" dirty="0" smtClean="0">
                <a:latin typeface="Arial" pitchFamily="34" charset="0"/>
                <a:cs typeface="Times New Roman" pitchFamily="18" charset="0"/>
              </a:rPr>
              <a:t>Document </a:t>
            </a:r>
            <a:r>
              <a:rPr lang="en-US" sz="1200" b="1" dirty="0">
                <a:latin typeface="Arial" pitchFamily="34" charset="0"/>
                <a:cs typeface="Times New Roman" pitchFamily="18" charset="0"/>
              </a:rPr>
              <a:t>No: </a:t>
            </a:r>
            <a:r>
              <a:rPr lang="en-US" sz="1200" b="1" dirty="0" smtClean="0">
                <a:latin typeface="Arial" pitchFamily="34" charset="0"/>
                <a:cs typeface="Times New Roman" pitchFamily="18" charset="0"/>
              </a:rPr>
              <a:t>5-17-0002-01-agen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a:t>
            </a:r>
            <a:r>
              <a:rPr lang="en-US" sz="1200" dirty="0" smtClean="0">
                <a:latin typeface="Arial" pitchFamily="34" charset="0"/>
                <a:cs typeface="Times New Roman" pitchFamily="18" charset="0"/>
              </a:rPr>
              <a:t>in </a:t>
            </a:r>
            <a:r>
              <a:rPr lang="en-US" sz="1200" dirty="0">
                <a:latin typeface="Arial" pitchFamily="34" charset="0"/>
                <a:cs typeface="Times New Roman" pitchFamily="18" charset="0"/>
              </a:rPr>
              <a:t>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5-17-0002-01-agen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C2DCAEE-CCA2-4820-A1AE-8A41137E6E74}"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smtClean="0"/>
              <a:t>Minutes for approval</a:t>
            </a:r>
          </a:p>
        </p:txBody>
      </p:sp>
      <p:sp>
        <p:nvSpPr>
          <p:cNvPr id="12291" name="Content Placeholder 2"/>
          <p:cNvSpPr>
            <a:spLocks noGrp="1"/>
          </p:cNvSpPr>
          <p:nvPr>
            <p:ph idx="1"/>
          </p:nvPr>
        </p:nvSpPr>
        <p:spPr/>
        <p:txBody>
          <a:bodyPr/>
          <a:lstStyle/>
          <a:p>
            <a:r>
              <a:rPr dirty="0" smtClean="0"/>
              <a:t>Motion to approve WG minutes contained in</a:t>
            </a:r>
          </a:p>
          <a:p>
            <a:pPr marL="0" indent="0" eaLnBrk="1" fontAlgn="auto" hangingPunct="1">
              <a:lnSpc>
                <a:spcPct val="115000"/>
              </a:lnSpc>
              <a:spcBef>
                <a:spcPts val="0"/>
              </a:spcBef>
              <a:spcAft>
                <a:spcPts val="0"/>
              </a:spcAft>
              <a:buNone/>
              <a:defRPr/>
            </a:pPr>
            <a:r>
              <a:rPr lang="en-US" dirty="0" smtClean="0"/>
              <a:t>5-17-0001-00</a:t>
            </a:r>
            <a:endParaRPr dirty="0" smtClean="0"/>
          </a:p>
          <a:p>
            <a:r>
              <a:rPr dirty="0" smtClean="0"/>
              <a:t>Mover:  DEFERRED till Feb</a:t>
            </a:r>
            <a:endParaRPr lang="en-US" dirty="0" smtClean="0"/>
          </a:p>
          <a:p>
            <a:r>
              <a:rPr dirty="0" smtClean="0"/>
              <a:t>Second:</a:t>
            </a:r>
          </a:p>
          <a:p>
            <a:r>
              <a:rPr lang="en-US" dirty="0" smtClean="0"/>
              <a:t>Vote:</a:t>
            </a:r>
            <a:endParaRPr dirty="0" smtClean="0"/>
          </a:p>
        </p:txBody>
      </p:sp>
      <p:sp>
        <p:nvSpPr>
          <p:cNvPr id="4" name="Date Placeholder 3"/>
          <p:cNvSpPr>
            <a:spLocks noGrp="1"/>
          </p:cNvSpPr>
          <p:nvPr>
            <p:ph type="dt" sz="quarter" idx="10"/>
          </p:nvPr>
        </p:nvSpPr>
        <p:spPr/>
        <p:txBody>
          <a:bodyPr/>
          <a:lstStyle/>
          <a:p>
            <a:pPr>
              <a:defRPr/>
            </a:pPr>
            <a:fld id="{D165BAE9-0AEB-4067-A3A7-38398CFC1D54}"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1900.5.1</a:t>
            </a:r>
            <a:endParaRPr lang="en-US" dirty="0"/>
          </a:p>
        </p:txBody>
      </p:sp>
      <p:sp>
        <p:nvSpPr>
          <p:cNvPr id="3" name="Content Placeholder 2"/>
          <p:cNvSpPr>
            <a:spLocks noGrp="1"/>
          </p:cNvSpPr>
          <p:nvPr>
            <p:ph idx="1"/>
          </p:nvPr>
        </p:nvSpPr>
        <p:spPr/>
        <p:txBody>
          <a:bodyPr/>
          <a:lstStyle/>
          <a:p>
            <a:r>
              <a:rPr lang="en-US" dirty="0" smtClean="0"/>
              <a:t>Draft Status</a:t>
            </a:r>
          </a:p>
          <a:p>
            <a:pPr lvl="1"/>
            <a:r>
              <a:rPr lang="en-US" dirty="0" smtClean="0"/>
              <a:t>Ad </a:t>
            </a:r>
            <a:r>
              <a:rPr lang="en-US" dirty="0" err="1" smtClean="0"/>
              <a:t>Hocs</a:t>
            </a:r>
            <a:r>
              <a:rPr lang="en-US" dirty="0" smtClean="0"/>
              <a:t> for review?</a:t>
            </a:r>
          </a:p>
          <a:p>
            <a:r>
              <a:rPr lang="en-US" dirty="0" smtClean="0"/>
              <a:t>Other</a:t>
            </a:r>
          </a:p>
        </p:txBody>
      </p:sp>
      <p:sp>
        <p:nvSpPr>
          <p:cNvPr id="4" name="Date Placeholder 3"/>
          <p:cNvSpPr>
            <a:spLocks noGrp="1"/>
          </p:cNvSpPr>
          <p:nvPr>
            <p:ph type="dt" sz="half" idx="10"/>
          </p:nvPr>
        </p:nvSpPr>
        <p:spPr/>
        <p:txBody>
          <a:bodyPr/>
          <a:lstStyle/>
          <a:p>
            <a:pPr>
              <a:defRPr/>
            </a:pPr>
            <a:fld id="{311274C1-BF05-4B7A-87AB-6F1C1475FC40}"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17463"/>
            <a:ext cx="8229600" cy="1143000"/>
          </a:xfrm>
        </p:spPr>
        <p:txBody>
          <a:bodyPr/>
          <a:lstStyle/>
          <a:p>
            <a:r>
              <a:rPr altLang="en-US" smtClean="0"/>
              <a:t>Working Schedule for 1900.5.1</a:t>
            </a:r>
          </a:p>
        </p:txBody>
      </p:sp>
      <p:sp>
        <p:nvSpPr>
          <p:cNvPr id="7171" name="Content Placeholder 2"/>
          <p:cNvSpPr>
            <a:spLocks noGrp="1"/>
          </p:cNvSpPr>
          <p:nvPr>
            <p:ph idx="1"/>
          </p:nvPr>
        </p:nvSpPr>
        <p:spPr>
          <a:xfrm>
            <a:off x="381000" y="1447800"/>
            <a:ext cx="8229600" cy="4525963"/>
          </a:xfrm>
        </p:spPr>
        <p:txBody>
          <a:bodyPr/>
          <a:lstStyle/>
          <a:p>
            <a:r>
              <a:rPr altLang="en-US" sz="1400" dirty="0" smtClean="0"/>
              <a:t>Complete Draft for Clause 4					7/30√</a:t>
            </a:r>
          </a:p>
          <a:p>
            <a:r>
              <a:rPr altLang="en-US" sz="1400" dirty="0" smtClean="0"/>
              <a:t>Complete Draft for Clause 5					10/15     </a:t>
            </a:r>
            <a:r>
              <a:rPr altLang="en-US" sz="1400" b="1" dirty="0" smtClean="0">
                <a:solidFill>
                  <a:srgbClr val="FF0000"/>
                </a:solidFill>
              </a:rPr>
              <a:t>1/17?</a:t>
            </a:r>
          </a:p>
          <a:p>
            <a:r>
              <a:rPr altLang="en-US" sz="1400" dirty="0" smtClean="0"/>
              <a:t>Complete Draft for Clause 6					1/16        </a:t>
            </a:r>
            <a:r>
              <a:rPr altLang="en-US" sz="1400" b="1" dirty="0" smtClean="0">
                <a:solidFill>
                  <a:srgbClr val="FF0000"/>
                </a:solidFill>
              </a:rPr>
              <a:t>8/16</a:t>
            </a:r>
            <a:r>
              <a:rPr lang="en-US" altLang="en-US" sz="1400" dirty="0">
                <a:solidFill>
                  <a:srgbClr val="FF0000"/>
                </a:solidFill>
              </a:rPr>
              <a:t> √</a:t>
            </a:r>
            <a:endParaRPr altLang="en-US" sz="1400" dirty="0" smtClean="0"/>
          </a:p>
          <a:p>
            <a:r>
              <a:rPr altLang="en-US" sz="1400" dirty="0" smtClean="0"/>
              <a:t>Complete Draft for Clause 7					3/16         </a:t>
            </a:r>
            <a:r>
              <a:rPr altLang="en-US" sz="1400" b="1" dirty="0" smtClean="0">
                <a:solidFill>
                  <a:srgbClr val="FF0000"/>
                </a:solidFill>
              </a:rPr>
              <a:t>7/4</a:t>
            </a:r>
            <a:r>
              <a:rPr altLang="en-US" sz="1400" dirty="0" smtClean="0">
                <a:solidFill>
                  <a:srgbClr val="FF0000"/>
                </a:solidFill>
              </a:rPr>
              <a:t> √</a:t>
            </a:r>
            <a:endParaRPr altLang="en-US" sz="1400" b="1" dirty="0" smtClean="0">
              <a:solidFill>
                <a:srgbClr val="FF0000"/>
              </a:solidFill>
            </a:endParaRPr>
          </a:p>
          <a:p>
            <a:r>
              <a:rPr altLang="en-US" sz="1400" dirty="0" smtClean="0"/>
              <a:t>Complete Draft for Clause 8					4/16         </a:t>
            </a:r>
            <a:r>
              <a:rPr altLang="en-US" sz="1400" b="1" dirty="0" smtClean="0">
                <a:solidFill>
                  <a:srgbClr val="FF0000"/>
                </a:solidFill>
              </a:rPr>
              <a:t>9/16</a:t>
            </a:r>
            <a:r>
              <a:rPr lang="en-US" altLang="en-US" sz="1400" dirty="0">
                <a:solidFill>
                  <a:srgbClr val="FF0000"/>
                </a:solidFill>
              </a:rPr>
              <a:t> √</a:t>
            </a:r>
            <a:endParaRPr altLang="en-US" sz="1400" b="1" dirty="0" smtClean="0">
              <a:solidFill>
                <a:srgbClr val="FF0000"/>
              </a:solidFill>
            </a:endParaRPr>
          </a:p>
          <a:p>
            <a:r>
              <a:rPr altLang="en-US" sz="1400" dirty="0" smtClean="0"/>
              <a:t>Annex A						6/16</a:t>
            </a:r>
          </a:p>
          <a:p>
            <a:r>
              <a:rPr altLang="en-US" sz="1400" dirty="0" smtClean="0"/>
              <a:t>First WG Ballot						6/16</a:t>
            </a:r>
          </a:p>
          <a:p>
            <a:r>
              <a:rPr altLang="en-US" sz="1400" dirty="0" smtClean="0"/>
              <a:t>WG </a:t>
            </a:r>
            <a:r>
              <a:rPr altLang="en-US" sz="1400" dirty="0" err="1" smtClean="0"/>
              <a:t>Recirc</a:t>
            </a:r>
            <a:r>
              <a:rPr altLang="en-US" sz="1400" dirty="0" smtClean="0"/>
              <a:t>						8/16</a:t>
            </a:r>
          </a:p>
          <a:p>
            <a:r>
              <a:rPr altLang="en-US" sz="1400" dirty="0" smtClean="0"/>
              <a:t>WG </a:t>
            </a:r>
            <a:r>
              <a:rPr altLang="en-US" sz="1400" dirty="0" err="1" smtClean="0"/>
              <a:t>Recirc</a:t>
            </a:r>
            <a:r>
              <a:rPr altLang="en-US" sz="1400" dirty="0" smtClean="0"/>
              <a:t> 2						10/16</a:t>
            </a:r>
          </a:p>
          <a:p>
            <a:r>
              <a:rPr altLang="en-US" sz="1400" dirty="0" smtClean="0"/>
              <a:t>Sponsor Ballot						1/17</a:t>
            </a:r>
          </a:p>
          <a:p>
            <a:r>
              <a:rPr altLang="en-US" sz="1400" dirty="0" smtClean="0"/>
              <a:t>Sponsor </a:t>
            </a:r>
            <a:r>
              <a:rPr altLang="en-US" sz="1400" dirty="0" err="1" smtClean="0"/>
              <a:t>Recirc</a:t>
            </a:r>
            <a:r>
              <a:rPr altLang="en-US" sz="1400" dirty="0" smtClean="0"/>
              <a:t>						3/17</a:t>
            </a:r>
          </a:p>
          <a:p>
            <a:r>
              <a:rPr altLang="en-US" sz="1400" dirty="0" smtClean="0"/>
              <a:t>Sponsor </a:t>
            </a:r>
            <a:r>
              <a:rPr altLang="en-US" sz="1400" dirty="0" err="1" smtClean="0"/>
              <a:t>Recirc</a:t>
            </a:r>
            <a:r>
              <a:rPr altLang="en-US" sz="1400" dirty="0" smtClean="0"/>
              <a:t> 2						5/17</a:t>
            </a:r>
          </a:p>
          <a:p>
            <a:r>
              <a:rPr altLang="en-US" sz="1400" dirty="0" smtClean="0"/>
              <a:t>Submit to REVCOM						6/17</a:t>
            </a: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ECFC4AE4-3958-4ABE-A861-B096D162BE2B}"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717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DEDEE979-9999-4B8B-B7C4-9AB743F5FB12}" type="slidenum">
              <a:rPr lang="en-US" altLang="en-US" sz="1200" smtClean="0"/>
              <a:pPr>
                <a:spcBef>
                  <a:spcPct val="0"/>
                </a:spcBef>
                <a:buFontTx/>
                <a:buNone/>
              </a:pPr>
              <a:t>13</a:t>
            </a:fld>
            <a:endParaRPr lang="en-US" altLang="en-US" sz="1200" smtClean="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7467600" y="2895600"/>
            <a:ext cx="0" cy="182880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467600" y="3187700"/>
            <a:ext cx="811213" cy="522288"/>
          </a:xfrm>
          <a:prstGeom prst="rect">
            <a:avLst/>
          </a:prstGeom>
          <a:noFill/>
        </p:spPr>
        <p:txBody>
          <a:bodyPr wrap="none">
            <a:spAutoFit/>
          </a:bodyPr>
          <a:lstStyle/>
          <a:p>
            <a:pPr>
              <a:defRPr/>
            </a:pPr>
            <a:r>
              <a:rPr lang="en-US" sz="1400" b="1" dirty="0">
                <a:solidFill>
                  <a:srgbClr val="FF0000"/>
                </a:solidFill>
                <a:latin typeface="+mn-lt"/>
                <a:cs typeface="+mn-cs"/>
              </a:rPr>
              <a:t>3 month</a:t>
            </a:r>
          </a:p>
          <a:p>
            <a:pPr>
              <a:defRPr/>
            </a:pPr>
            <a:r>
              <a:rPr lang="en-US" sz="1400" b="1" dirty="0">
                <a:solidFill>
                  <a:srgbClr val="FF0000"/>
                </a:solidFill>
                <a:latin typeface="+mn-lt"/>
                <a:cs typeface="+mn-cs"/>
              </a:rPr>
              <a:t>slip</a:t>
            </a:r>
          </a:p>
        </p:txBody>
      </p:sp>
    </p:spTree>
    <p:extLst>
      <p:ext uri="{BB962C8B-B14F-4D97-AF65-F5344CB8AC3E}">
        <p14:creationId xmlns:p14="http://schemas.microsoft.com/office/powerpoint/2010/main" val="300175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Recirculation status</a:t>
            </a:r>
          </a:p>
          <a:p>
            <a:r>
              <a:rPr lang="en-US" dirty="0" smtClean="0"/>
              <a:t>Schema Status</a:t>
            </a:r>
            <a:endParaRPr dirty="0" smtClean="0"/>
          </a:p>
          <a:p>
            <a:r>
              <a:rPr lang="en-US" dirty="0" smtClean="0"/>
              <a:t>Other?</a:t>
            </a:r>
          </a:p>
        </p:txBody>
      </p:sp>
      <p:sp>
        <p:nvSpPr>
          <p:cNvPr id="4" name="Date Placeholder 3"/>
          <p:cNvSpPr>
            <a:spLocks noGrp="1"/>
          </p:cNvSpPr>
          <p:nvPr>
            <p:ph type="dt" sz="quarter" idx="10"/>
          </p:nvPr>
        </p:nvSpPr>
        <p:spPr/>
        <p:txBody>
          <a:bodyPr/>
          <a:lstStyle/>
          <a:p>
            <a:pPr>
              <a:defRPr/>
            </a:pPr>
            <a:fld id="{ECBB6AAF-A794-4081-900B-D7AC38091DBA}"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7463"/>
            <a:ext cx="8229600" cy="1143000"/>
          </a:xfrm>
        </p:spPr>
        <p:txBody>
          <a:bodyPr/>
          <a:lstStyle/>
          <a:p>
            <a:r>
              <a:rPr altLang="en-US" smtClean="0"/>
              <a:t>Working Schedule for 1900.5.2</a:t>
            </a:r>
          </a:p>
        </p:txBody>
      </p:sp>
      <p:sp>
        <p:nvSpPr>
          <p:cNvPr id="8195" name="Content Placeholder 2"/>
          <p:cNvSpPr>
            <a:spLocks noGrp="1"/>
          </p:cNvSpPr>
          <p:nvPr>
            <p:ph idx="1"/>
          </p:nvPr>
        </p:nvSpPr>
        <p:spPr>
          <a:xfrm>
            <a:off x="381000" y="1295400"/>
            <a:ext cx="8229600" cy="4525963"/>
          </a:xfrm>
        </p:spPr>
        <p:txBody>
          <a:bodyPr/>
          <a:lstStyle/>
          <a:p>
            <a:r>
              <a:rPr altLang="en-US" sz="1400" dirty="0" smtClean="0"/>
              <a:t>Form Ballot Pool	(Send Ballot Invitation)				6/7/15</a:t>
            </a:r>
            <a:r>
              <a:rPr altLang="en-US" sz="1400" b="1" dirty="0" smtClean="0">
                <a:solidFill>
                  <a:srgbClr val="FF0000"/>
                </a:solidFill>
              </a:rPr>
              <a:t>√</a:t>
            </a:r>
          </a:p>
          <a:p>
            <a:r>
              <a:rPr altLang="en-US" sz="1400" dirty="0" smtClean="0"/>
              <a:t>Final Draft and Schema Adjustments				7/30/15</a:t>
            </a:r>
            <a:r>
              <a:rPr altLang="en-US" sz="1400" b="1" dirty="0" smtClean="0">
                <a:solidFill>
                  <a:srgbClr val="FF0000"/>
                </a:solidFill>
              </a:rPr>
              <a:t>√</a:t>
            </a:r>
            <a:endParaRPr altLang="en-US" sz="1400" dirty="0" smtClean="0"/>
          </a:p>
          <a:p>
            <a:r>
              <a:rPr altLang="en-US" sz="1400" dirty="0" smtClean="0"/>
              <a:t>WG Vote to Sponsor Ballot (need </a:t>
            </a:r>
            <a:r>
              <a:rPr altLang="en-US" sz="1400" dirty="0" err="1" smtClean="0"/>
              <a:t>DySPAN</a:t>
            </a:r>
            <a:r>
              <a:rPr altLang="en-US" sz="1400" dirty="0" smtClean="0"/>
              <a:t>-SC approval)			</a:t>
            </a:r>
            <a:r>
              <a:rPr altLang="en-US" sz="1400" dirty="0" smtClean="0">
                <a:solidFill>
                  <a:srgbClr val="FF0000"/>
                </a:solidFill>
              </a:rPr>
              <a:t>7/30/15</a:t>
            </a:r>
            <a:r>
              <a:rPr altLang="en-US" sz="1400" dirty="0" smtClean="0"/>
              <a:t> (8/18)</a:t>
            </a:r>
            <a:r>
              <a:rPr altLang="en-US" sz="1400" b="1" dirty="0" smtClean="0">
                <a:solidFill>
                  <a:srgbClr val="FF0000"/>
                </a:solidFill>
              </a:rPr>
              <a:t> √</a:t>
            </a:r>
            <a:endParaRPr altLang="en-US" sz="1400" dirty="0" smtClean="0">
              <a:solidFill>
                <a:srgbClr val="FF0000"/>
              </a:solidFill>
            </a:endParaRPr>
          </a:p>
          <a:p>
            <a:r>
              <a:rPr altLang="en-US" sz="1400" dirty="0" err="1" smtClean="0"/>
              <a:t>DySPAN</a:t>
            </a:r>
            <a:r>
              <a:rPr altLang="en-US" sz="1400" dirty="0" smtClean="0"/>
              <a:t>-SC Approval						</a:t>
            </a:r>
            <a:r>
              <a:rPr altLang="en-US" sz="1400" dirty="0" smtClean="0">
                <a:solidFill>
                  <a:srgbClr val="FF0000"/>
                </a:solidFill>
              </a:rPr>
              <a:t>8/28/15</a:t>
            </a:r>
            <a:r>
              <a:rPr altLang="en-US" sz="1400" dirty="0" smtClean="0"/>
              <a:t> </a:t>
            </a:r>
            <a:r>
              <a:rPr altLang="en-US" sz="1400" dirty="0" smtClean="0">
                <a:solidFill>
                  <a:srgbClr val="FF0000"/>
                </a:solidFill>
              </a:rPr>
              <a:t>(9/2)</a:t>
            </a:r>
            <a:r>
              <a:rPr altLang="en-US" sz="1400" b="1" dirty="0" smtClean="0">
                <a:solidFill>
                  <a:srgbClr val="FF0000"/>
                </a:solidFill>
              </a:rPr>
              <a:t> 9/30√</a:t>
            </a:r>
            <a:endParaRPr altLang="en-US" sz="1400" dirty="0" smtClean="0"/>
          </a:p>
          <a:p>
            <a:r>
              <a:rPr altLang="en-US" sz="1400" dirty="0" smtClean="0"/>
              <a:t>Mandatory Editorial Coordination Completes				</a:t>
            </a:r>
            <a:r>
              <a:rPr altLang="en-US" sz="1400" dirty="0" smtClean="0">
                <a:solidFill>
                  <a:srgbClr val="FF0000"/>
                </a:solidFill>
              </a:rPr>
              <a:t>9/30/15</a:t>
            </a:r>
            <a:r>
              <a:rPr altLang="en-US" sz="1400" dirty="0" smtClean="0"/>
              <a:t> </a:t>
            </a:r>
            <a:r>
              <a:rPr altLang="en-US" sz="1400" b="1" dirty="0" smtClean="0">
                <a:solidFill>
                  <a:srgbClr val="FF0000"/>
                </a:solidFill>
              </a:rPr>
              <a:t>12/1 √</a:t>
            </a:r>
          </a:p>
          <a:p>
            <a:r>
              <a:rPr altLang="en-US" sz="1400" dirty="0" smtClean="0"/>
              <a:t>Conduct Ballot						</a:t>
            </a:r>
            <a:r>
              <a:rPr altLang="en-US" sz="1400" dirty="0" smtClean="0">
                <a:solidFill>
                  <a:srgbClr val="FF0000"/>
                </a:solidFill>
              </a:rPr>
              <a:t>1/28/16</a:t>
            </a:r>
            <a:r>
              <a:rPr altLang="en-US" sz="1400" b="1" dirty="0" smtClean="0">
                <a:solidFill>
                  <a:srgbClr val="FF0000"/>
                </a:solidFill>
              </a:rPr>
              <a:t> 1/22 √</a:t>
            </a:r>
            <a:endParaRPr altLang="en-US" sz="1400" dirty="0" smtClean="0"/>
          </a:p>
          <a:p>
            <a:r>
              <a:rPr altLang="en-US" sz="1400" dirty="0" smtClean="0"/>
              <a:t>Ballot completes						</a:t>
            </a:r>
            <a:r>
              <a:rPr altLang="en-US" sz="1400" dirty="0" smtClean="0">
                <a:solidFill>
                  <a:srgbClr val="FF0000"/>
                </a:solidFill>
              </a:rPr>
              <a:t>2/28/15</a:t>
            </a:r>
            <a:r>
              <a:rPr altLang="en-US" sz="1400" b="1" dirty="0" smtClean="0">
                <a:solidFill>
                  <a:srgbClr val="FF0000"/>
                </a:solidFill>
              </a:rPr>
              <a:t> 3/12 √ </a:t>
            </a:r>
            <a:endParaRPr altLang="en-US" sz="1400" dirty="0" smtClean="0"/>
          </a:p>
          <a:p>
            <a:r>
              <a:rPr altLang="en-US" sz="1400" dirty="0" smtClean="0"/>
              <a:t>Form Comment Resolution subcommittee				</a:t>
            </a:r>
            <a:r>
              <a:rPr lang="en-US" altLang="en-US" sz="1400" dirty="0" smtClean="0">
                <a:solidFill>
                  <a:srgbClr val="FF0000"/>
                </a:solidFill>
              </a:rPr>
              <a:t>3/15/16</a:t>
            </a:r>
          </a:p>
          <a:p>
            <a:r>
              <a:rPr altLang="en-US" sz="1400" dirty="0" smtClean="0"/>
              <a:t>Suggested comment resolutions available				</a:t>
            </a:r>
            <a:r>
              <a:rPr lang="en-US" altLang="en-US" sz="1400" dirty="0" smtClean="0">
                <a:solidFill>
                  <a:srgbClr val="FF0000"/>
                </a:solidFill>
              </a:rPr>
              <a:t>11/15/16</a:t>
            </a:r>
          </a:p>
          <a:p>
            <a:r>
              <a:rPr altLang="en-US" sz="1400" dirty="0" smtClean="0"/>
              <a:t>Vote for </a:t>
            </a:r>
            <a:r>
              <a:rPr altLang="en-US" sz="1400" dirty="0" err="1" smtClean="0"/>
              <a:t>Recirc</a:t>
            </a:r>
            <a:r>
              <a:rPr altLang="en-US" sz="1400" dirty="0" smtClean="0"/>
              <a:t> Ballot					</a:t>
            </a:r>
            <a:r>
              <a:rPr lang="en-US" altLang="en-US" sz="1400" dirty="0" smtClean="0">
                <a:solidFill>
                  <a:srgbClr val="FF0000"/>
                </a:solidFill>
              </a:rPr>
              <a:t>12/1/16</a:t>
            </a:r>
          </a:p>
          <a:p>
            <a:r>
              <a:rPr altLang="en-US" sz="1400" dirty="0" smtClean="0"/>
              <a:t>Conduct </a:t>
            </a:r>
            <a:r>
              <a:rPr altLang="en-US" sz="1400" dirty="0" err="1" smtClean="0"/>
              <a:t>Recirc</a:t>
            </a:r>
            <a:r>
              <a:rPr altLang="en-US" sz="1400" dirty="0" smtClean="0"/>
              <a:t> Ballot					</a:t>
            </a:r>
            <a:r>
              <a:rPr lang="en-US" altLang="en-US" sz="1400" dirty="0" smtClean="0">
                <a:solidFill>
                  <a:srgbClr val="FF0000"/>
                </a:solidFill>
              </a:rPr>
              <a:t>1/3/17</a:t>
            </a:r>
          </a:p>
          <a:p>
            <a:r>
              <a:rPr altLang="en-US" sz="1400" dirty="0" smtClean="0"/>
              <a:t>Ballot completes						</a:t>
            </a:r>
            <a:r>
              <a:rPr lang="en-US" altLang="en-US" sz="1400" dirty="0" smtClean="0">
                <a:solidFill>
                  <a:srgbClr val="FF0000"/>
                </a:solidFill>
              </a:rPr>
              <a:t>2/2/17</a:t>
            </a:r>
          </a:p>
          <a:p>
            <a:r>
              <a:rPr altLang="en-US" sz="1400" dirty="0" smtClean="0"/>
              <a:t>Approved by Standards Board					</a:t>
            </a:r>
            <a:r>
              <a:rPr altLang="en-US" sz="1400" dirty="0" smtClean="0">
                <a:solidFill>
                  <a:srgbClr val="FF0000"/>
                </a:solidFill>
              </a:rPr>
              <a:t>4/1/17</a:t>
            </a:r>
            <a:endParaRPr altLang="en-US" sz="1400" b="1" dirty="0" smtClean="0">
              <a:solidFill>
                <a:srgbClr val="FF0000"/>
              </a:solidFill>
            </a:endParaRPr>
          </a:p>
          <a:p>
            <a:r>
              <a:rPr altLang="en-US" sz="1400" dirty="0" smtClean="0"/>
              <a:t>Reference implementation available				</a:t>
            </a:r>
            <a:r>
              <a:rPr altLang="en-US" sz="1400" dirty="0" smtClean="0">
                <a:solidFill>
                  <a:srgbClr val="FF0000"/>
                </a:solidFill>
              </a:rPr>
              <a:t>10/16 </a:t>
            </a:r>
            <a:endParaRPr altLang="en-US" sz="1400" b="1" dirty="0" smtClean="0">
              <a:solidFill>
                <a:srgbClr val="FF0000"/>
              </a:solidFill>
            </a:endParaRPr>
          </a:p>
          <a:p>
            <a:r>
              <a:rPr altLang="en-US" sz="1400" dirty="0" smtClean="0"/>
              <a:t>Certification available					</a:t>
            </a:r>
            <a:r>
              <a:rPr altLang="en-US" sz="1400" dirty="0">
                <a:solidFill>
                  <a:srgbClr val="FF0000"/>
                </a:solidFill>
              </a:rPr>
              <a:t>?</a:t>
            </a:r>
            <a:endParaRPr altLang="en-US" sz="1400" b="1" dirty="0" smtClean="0">
              <a:solidFill>
                <a:srgbClr val="FF0000"/>
              </a:solidFill>
            </a:endParaRPr>
          </a:p>
          <a:p>
            <a:endParaRPr altLang="en-US" sz="1400" dirty="0" smtClean="0"/>
          </a:p>
          <a:p>
            <a:endParaRPr altLang="en-US" sz="1400" dirty="0" smtClean="0"/>
          </a:p>
        </p:txBody>
      </p:sp>
      <p:sp>
        <p:nvSpPr>
          <p:cNvPr id="4" name="Date Placeholder 3"/>
          <p:cNvSpPr>
            <a:spLocks noGrp="1"/>
          </p:cNvSpPr>
          <p:nvPr>
            <p:ph type="dt" sz="quarter" idx="10"/>
          </p:nvPr>
        </p:nvSpPr>
        <p:spPr/>
        <p:txBody>
          <a:bodyPr/>
          <a:lstStyle/>
          <a:p>
            <a:pPr>
              <a:defRPr/>
            </a:pPr>
            <a:fld id="{F9F87D42-0D61-4F10-8499-2A241795F784}"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819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8F656348-E3AA-4BAB-9681-6108A047D376}" type="slidenum">
              <a:rPr lang="en-US" altLang="en-US" sz="1200" smtClean="0"/>
              <a:pPr>
                <a:spcBef>
                  <a:spcPct val="0"/>
                </a:spcBef>
                <a:buFontTx/>
                <a:buNone/>
              </a:pPr>
              <a:t>15</a:t>
            </a:fld>
            <a:endParaRPr lang="en-US" altLang="en-US" sz="1200" smtClean="0"/>
          </a:p>
        </p:txBody>
      </p:sp>
      <p:cxnSp>
        <p:nvCxnSpPr>
          <p:cNvPr id="7" name="Straight Connector 6"/>
          <p:cNvCxnSpPr/>
          <p:nvPr/>
        </p:nvCxnSpPr>
        <p:spPr>
          <a:xfrm>
            <a:off x="6878638" y="195421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78638" y="2243138"/>
            <a:ext cx="96996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78638" y="2481263"/>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78638" y="27432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78638" y="2971800"/>
            <a:ext cx="5334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83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smtClean="0"/>
              <a:t>Other DySPAN-SC Activities</a:t>
            </a:r>
          </a:p>
        </p:txBody>
      </p:sp>
      <p:sp>
        <p:nvSpPr>
          <p:cNvPr id="15363" name="Content Placeholder 2"/>
          <p:cNvSpPr>
            <a:spLocks noGrp="1"/>
          </p:cNvSpPr>
          <p:nvPr>
            <p:ph idx="1"/>
          </p:nvPr>
        </p:nvSpPr>
        <p:spPr/>
        <p:txBody>
          <a:bodyPr/>
          <a:lstStyle/>
          <a:p>
            <a:r>
              <a:rPr dirty="0" smtClean="0"/>
              <a:t>Leadership meetings</a:t>
            </a:r>
          </a:p>
          <a:p>
            <a:pPr lvl="1"/>
            <a:r>
              <a:rPr lang="en-US" dirty="0" smtClean="0"/>
              <a:t>Held on 12/1/16</a:t>
            </a:r>
          </a:p>
          <a:p>
            <a:pPr lvl="1"/>
            <a:r>
              <a:rPr lang="en-US" dirty="0" smtClean="0"/>
              <a:t>Mat attended the </a:t>
            </a:r>
            <a:r>
              <a:rPr lang="en-US" dirty="0" err="1" smtClean="0"/>
              <a:t>PatCom</a:t>
            </a:r>
            <a:endParaRPr lang="en-US" dirty="0"/>
          </a:p>
          <a:p>
            <a:pPr lvl="2"/>
            <a:endParaRPr lang="en-US" dirty="0" smtClean="0"/>
          </a:p>
          <a:p>
            <a:r>
              <a:rPr lang="en-US" dirty="0" smtClean="0"/>
              <a:t>Other activities?</a:t>
            </a:r>
          </a:p>
        </p:txBody>
      </p:sp>
      <p:sp>
        <p:nvSpPr>
          <p:cNvPr id="4" name="Date Placeholder 3"/>
          <p:cNvSpPr>
            <a:spLocks noGrp="1"/>
          </p:cNvSpPr>
          <p:nvPr>
            <p:ph type="dt" sz="quarter" idx="10"/>
          </p:nvPr>
        </p:nvSpPr>
        <p:spPr/>
        <p:txBody>
          <a:bodyPr/>
          <a:lstStyle/>
          <a:p>
            <a:pPr>
              <a:defRPr/>
            </a:pPr>
            <a:fld id="{DE9221B4-9086-401D-8EB7-FA62B3A331BF}"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smtClean="0"/>
              <a:t>Marketing Inputs</a:t>
            </a:r>
          </a:p>
        </p:txBody>
      </p:sp>
      <p:sp>
        <p:nvSpPr>
          <p:cNvPr id="16387" name="Content Placeholder 2"/>
          <p:cNvSpPr>
            <a:spLocks noGrp="1"/>
          </p:cNvSpPr>
          <p:nvPr>
            <p:ph idx="1"/>
          </p:nvPr>
        </p:nvSpPr>
        <p:spPr>
          <a:xfrm>
            <a:off x="190500" y="1066800"/>
            <a:ext cx="8763000" cy="4525963"/>
          </a:xfrm>
        </p:spPr>
        <p:txBody>
          <a:bodyPr/>
          <a:lstStyle/>
          <a:p>
            <a:r>
              <a:rPr sz="2400" dirty="0" err="1" smtClean="0"/>
              <a:t>WInnForum</a:t>
            </a:r>
            <a:r>
              <a:rPr sz="2400" dirty="0" smtClean="0"/>
              <a:t> 3.6 GHz stakeholders</a:t>
            </a:r>
          </a:p>
          <a:p>
            <a:pPr lvl="1"/>
            <a:r>
              <a:rPr lang="en-US" sz="2000" dirty="0" smtClean="0"/>
              <a:t>Still moving forward for long term</a:t>
            </a:r>
            <a:endParaRPr sz="2000" dirty="0" smtClean="0"/>
          </a:p>
          <a:p>
            <a:r>
              <a:rPr lang="en-US" sz="2400" dirty="0" smtClean="0"/>
              <a:t>NSC</a:t>
            </a:r>
          </a:p>
          <a:p>
            <a:pPr lvl="1"/>
            <a:r>
              <a:rPr lang="en-US" sz="2000" dirty="0" smtClean="0"/>
              <a:t>On hold till CY17</a:t>
            </a:r>
          </a:p>
          <a:p>
            <a:r>
              <a:rPr lang="en-US" sz="2400" dirty="0" smtClean="0"/>
              <a:t>Standards paper in process</a:t>
            </a:r>
          </a:p>
          <a:p>
            <a:pPr lvl="1"/>
            <a:r>
              <a:rPr lang="en-US" sz="2000" dirty="0" smtClean="0"/>
              <a:t>Waiting for response on </a:t>
            </a:r>
            <a:r>
              <a:rPr lang="en-US" sz="2000" dirty="0" err="1" smtClean="0"/>
              <a:t>DySPAN</a:t>
            </a:r>
            <a:r>
              <a:rPr lang="en-US" sz="2000" dirty="0" smtClean="0"/>
              <a:t> paper</a:t>
            </a:r>
          </a:p>
          <a:p>
            <a:pPr lvl="1"/>
            <a:r>
              <a:rPr lang="en-US" sz="2000" dirty="0" smtClean="0"/>
              <a:t>Will start Standards paper after that</a:t>
            </a:r>
          </a:p>
          <a:p>
            <a:r>
              <a:rPr lang="en-US" sz="2400" dirty="0" smtClean="0"/>
              <a:t>Vita 49 interactions</a:t>
            </a:r>
          </a:p>
          <a:p>
            <a:pPr lvl="1"/>
            <a:r>
              <a:rPr lang="en-US" sz="2000" dirty="0" smtClean="0"/>
              <a:t>VITA 49.2 incorporates 1900.5.2 support.</a:t>
            </a:r>
          </a:p>
          <a:p>
            <a:pPr lvl="1"/>
            <a:r>
              <a:rPr lang="en-US" sz="2000" dirty="0" smtClean="0"/>
              <a:t>No further consideration </a:t>
            </a:r>
            <a:r>
              <a:rPr lang="en-US" sz="2000" dirty="0" err="1" smtClean="0"/>
              <a:t>requried</a:t>
            </a:r>
            <a:endParaRPr lang="en-US" sz="2000" dirty="0" smtClean="0"/>
          </a:p>
          <a:p>
            <a:r>
              <a:rPr lang="en-US" sz="2400" dirty="0" smtClean="0"/>
              <a:t>DARPA – John Chapin / Paul </a:t>
            </a:r>
            <a:r>
              <a:rPr lang="en-US" sz="2400" dirty="0" err="1" smtClean="0"/>
              <a:t>Tilghman</a:t>
            </a:r>
            <a:r>
              <a:rPr lang="en-US" sz="2400" dirty="0" smtClean="0"/>
              <a:t> – Spectrum Sharing Challenge?</a:t>
            </a:r>
          </a:p>
          <a:p>
            <a:pPr lvl="1"/>
            <a:r>
              <a:rPr lang="en-US" sz="2000" dirty="0" smtClean="0"/>
              <a:t>Looking at 1900.5.2 to exchange spectrum info between radios</a:t>
            </a:r>
          </a:p>
        </p:txBody>
      </p:sp>
      <p:sp>
        <p:nvSpPr>
          <p:cNvPr id="4" name="Date Placeholder 3"/>
          <p:cNvSpPr>
            <a:spLocks noGrp="1"/>
          </p:cNvSpPr>
          <p:nvPr>
            <p:ph type="dt" sz="quarter" idx="10"/>
          </p:nvPr>
        </p:nvSpPr>
        <p:spPr/>
        <p:txBody>
          <a:bodyPr/>
          <a:lstStyle/>
          <a:p>
            <a:pPr>
              <a:defRPr/>
            </a:pPr>
            <a:fld id="{8C49D201-D43F-46A6-A95B-6F34ACF1F56B}"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smtClean="0"/>
              <a:t>Meeting Planning</a:t>
            </a:r>
          </a:p>
        </p:txBody>
      </p:sp>
      <p:sp>
        <p:nvSpPr>
          <p:cNvPr id="17411" name="Content Placeholder 2"/>
          <p:cNvSpPr>
            <a:spLocks noGrp="1"/>
          </p:cNvSpPr>
          <p:nvPr>
            <p:ph idx="1"/>
          </p:nvPr>
        </p:nvSpPr>
        <p:spPr>
          <a:xfrm>
            <a:off x="304800" y="838200"/>
            <a:ext cx="8229600" cy="4525963"/>
          </a:xfrm>
        </p:spPr>
        <p:txBody>
          <a:bodyPr/>
          <a:lstStyle/>
          <a:p>
            <a:r>
              <a:rPr lang="en-US" dirty="0"/>
              <a:t>Ad </a:t>
            </a:r>
            <a:r>
              <a:rPr lang="en-US" dirty="0" err="1"/>
              <a:t>Hocs</a:t>
            </a:r>
            <a:r>
              <a:rPr lang="en-US" dirty="0" smtClean="0"/>
              <a:t>?  1900.5.1 Jan 17@2:30 PM EST</a:t>
            </a:r>
            <a:endParaRPr lang="en-US" dirty="0"/>
          </a:p>
          <a:p>
            <a:r>
              <a:rPr lang="en-US" dirty="0" smtClean="0"/>
              <a:t>Face </a:t>
            </a:r>
            <a:r>
              <a:rPr lang="en-US" dirty="0"/>
              <a:t>to Face in March adjacent to </a:t>
            </a:r>
            <a:r>
              <a:rPr lang="en-US" dirty="0" err="1"/>
              <a:t>DySPAN</a:t>
            </a:r>
            <a:r>
              <a:rPr lang="en-US" dirty="0"/>
              <a:t> Conference in Baltimore March 9-11, 2017</a:t>
            </a:r>
          </a:p>
          <a:p>
            <a:pPr lvl="1"/>
            <a:r>
              <a:rPr lang="en-US" dirty="0" err="1"/>
              <a:t>DySPAN</a:t>
            </a:r>
            <a:r>
              <a:rPr lang="en-US" dirty="0"/>
              <a:t> Conference is March </a:t>
            </a:r>
            <a:r>
              <a:rPr lang="en-US" dirty="0" smtClean="0"/>
              <a:t>6-9</a:t>
            </a:r>
          </a:p>
          <a:p>
            <a:r>
              <a:rPr lang="en-US" dirty="0" smtClean="0"/>
              <a:t>Next WG Meeting Feb 7 @2:30 PM</a:t>
            </a:r>
          </a:p>
          <a:p>
            <a:endParaRPr lang="en-US" dirty="0"/>
          </a:p>
        </p:txBody>
      </p:sp>
      <p:sp>
        <p:nvSpPr>
          <p:cNvPr id="4" name="Date Placeholder 3"/>
          <p:cNvSpPr>
            <a:spLocks noGrp="1"/>
          </p:cNvSpPr>
          <p:nvPr>
            <p:ph type="dt" sz="quarter" idx="10"/>
          </p:nvPr>
        </p:nvSpPr>
        <p:spPr/>
        <p:txBody>
          <a:bodyPr/>
          <a:lstStyle/>
          <a:p>
            <a:pPr>
              <a:defRPr/>
            </a:pPr>
            <a:fld id="{CAA0D9FB-4878-4C47-A290-68A6EF7D0155}"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IEEE 1900.5 Meeting</a:t>
            </a:r>
            <a:br>
              <a:rPr lang="en-US" dirty="0" smtClean="0"/>
            </a:br>
            <a:r>
              <a:rPr lang="en-US" dirty="0" smtClean="0"/>
              <a:t>1/03/17 @</a:t>
            </a:r>
            <a:r>
              <a:rPr lang="en-US" dirty="0"/>
              <a:t>2</a:t>
            </a:r>
            <a:r>
              <a:rPr lang="en-US" dirty="0" smtClean="0"/>
              <a:t>:30 PM EDT</a:t>
            </a:r>
            <a:endParaRPr lang="en-US" dirty="0"/>
          </a:p>
        </p:txBody>
      </p:sp>
      <p:sp>
        <p:nvSpPr>
          <p:cNvPr id="4" name="Date Placeholder 3"/>
          <p:cNvSpPr>
            <a:spLocks noGrp="1"/>
          </p:cNvSpPr>
          <p:nvPr>
            <p:ph type="dt" sz="half" idx="10"/>
          </p:nvPr>
        </p:nvSpPr>
        <p:spPr/>
        <p:txBody>
          <a:bodyPr/>
          <a:lstStyle/>
          <a:p>
            <a:pPr>
              <a:defRPr/>
            </a:pPr>
            <a:fld id="{D576E717-F2FA-48ED-92CC-0318E96F1B1A}"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endPar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069413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mtClean="0"/>
              <a:t> Monthly WG Meeting</a:t>
            </a:r>
            <a:br>
              <a:rPr smtClean="0"/>
            </a:br>
            <a:r>
              <a:rPr smtClean="0"/>
              <a:t>Electronic Meeting Details</a:t>
            </a:r>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F56FBA3-5CDE-4398-98E0-A7ED5403DD8C}"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dirty="0" smtClean="0"/>
              <a:t>IEEE </a:t>
            </a:r>
            <a:r>
              <a:rPr dirty="0" err="1" smtClean="0"/>
              <a:t>DySPAN</a:t>
            </a:r>
            <a:r>
              <a:rPr dirty="0" smtClean="0"/>
              <a:t>-SC rules</a:t>
            </a:r>
          </a:p>
          <a:p>
            <a:pPr lvl="1"/>
            <a:r>
              <a:rPr dirty="0" smtClean="0">
                <a:hlinkClick r:id="rId2"/>
              </a:rPr>
              <a:t>http://standards.ieee.org/about/sasb/audcom/pnp/DySPAN_SC.pdf</a:t>
            </a:r>
            <a:endParaRPr dirty="0" smtClean="0"/>
          </a:p>
          <a:p>
            <a:r>
              <a:rPr dirty="0" smtClean="0"/>
              <a:t>IEEE 1900.5 WG rules</a:t>
            </a:r>
          </a:p>
          <a:p>
            <a:pPr lvl="1"/>
            <a:r>
              <a:rPr dirty="0" smtClean="0">
                <a:hlinkClick r:id="rId3"/>
              </a:rPr>
              <a:t>http://grouper.ieee.org/groups/dyspan/files/individual-WG-PnPs.pdf</a:t>
            </a:r>
            <a:endParaRPr dirty="0" smtClean="0"/>
          </a:p>
          <a:p>
            <a:r>
              <a:rPr dirty="0" smtClean="0"/>
              <a:t>Roberts Rules (latest edition) as needed…</a:t>
            </a:r>
          </a:p>
          <a:p>
            <a:pPr lvl="1"/>
            <a:endParaRPr dirty="0" smtClean="0"/>
          </a:p>
        </p:txBody>
      </p:sp>
      <p:sp>
        <p:nvSpPr>
          <p:cNvPr id="2" name="Date Placeholder 1"/>
          <p:cNvSpPr>
            <a:spLocks noGrp="1"/>
          </p:cNvSpPr>
          <p:nvPr>
            <p:ph type="dt" sz="quarter" idx="10"/>
          </p:nvPr>
        </p:nvSpPr>
        <p:spPr/>
        <p:txBody>
          <a:bodyPr/>
          <a:lstStyle/>
          <a:p>
            <a:pPr>
              <a:defRPr/>
            </a:pPr>
            <a:fld id="{CF4AB562-92B1-46BF-8847-23E868A4BC6B}"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1143000"/>
          </a:xfrm>
        </p:spPr>
        <p:txBody>
          <a:bodyPr/>
          <a:lstStyle/>
          <a:p>
            <a:r>
              <a:rPr altLang="en-US" smtClean="0"/>
              <a:t>Current Membership</a:t>
            </a:r>
          </a:p>
        </p:txBody>
      </p:sp>
      <p:sp>
        <p:nvSpPr>
          <p:cNvPr id="3" name="Date Placeholder 2"/>
          <p:cNvSpPr>
            <a:spLocks noGrp="1"/>
          </p:cNvSpPr>
          <p:nvPr>
            <p:ph type="dt" sz="quarter" idx="10"/>
          </p:nvPr>
        </p:nvSpPr>
        <p:spPr/>
        <p:txBody>
          <a:bodyPr/>
          <a:lstStyle/>
          <a:p>
            <a:pPr>
              <a:defRPr/>
            </a:pPr>
            <a:fld id="{40242A49-CDD2-437A-AE22-FE41A3132588}" type="datetime1">
              <a:rPr lang="en-US" smtClean="0"/>
              <a:t>1/3/2017</a:t>
            </a:fld>
            <a:endParaRPr lang="en-US"/>
          </a:p>
        </p:txBody>
      </p:sp>
      <p:sp>
        <p:nvSpPr>
          <p:cNvPr id="4" name="Footer Placeholder 3"/>
          <p:cNvSpPr>
            <a:spLocks noGrp="1"/>
          </p:cNvSpPr>
          <p:nvPr>
            <p:ph type="ftr" sz="quarter" idx="11"/>
          </p:nvPr>
        </p:nvSpPr>
        <p:spPr/>
        <p:txBody>
          <a:bodyPr/>
          <a:lstStyle/>
          <a:p>
            <a:pPr>
              <a:defRPr/>
            </a:pPr>
            <a:r>
              <a:rPr lang="en-US" smtClean="0"/>
              <a:t>Doc #: 5-17-0002-01-agen</a:t>
            </a:r>
            <a:endParaRPr lang="en-US"/>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smtClean="0"/>
          </a:p>
        </p:txBody>
      </p:sp>
      <p:graphicFrame>
        <p:nvGraphicFramePr>
          <p:cNvPr id="7" name="Table 6"/>
          <p:cNvGraphicFramePr>
            <a:graphicFrameLocks noGrp="1"/>
          </p:cNvGraphicFramePr>
          <p:nvPr>
            <p:extLst>
              <p:ext uri="{D42A27DB-BD31-4B8C-83A1-F6EECF244321}">
                <p14:modId xmlns:p14="http://schemas.microsoft.com/office/powerpoint/2010/main" val="3501928978"/>
              </p:ext>
            </p:extLst>
          </p:nvPr>
        </p:nvGraphicFramePr>
        <p:xfrm>
          <a:off x="1219200" y="838200"/>
          <a:ext cx="6096000" cy="5053652"/>
        </p:xfrm>
        <a:graphic>
          <a:graphicData uri="http://schemas.openxmlformats.org/drawingml/2006/table">
            <a:tbl>
              <a:tblPr>
                <a:tableStyleId>{5C22544A-7EE6-4342-B048-85BDC9FD1C3A}</a:tableStyleId>
              </a:tblPr>
              <a:tblGrid>
                <a:gridCol w="536027"/>
                <a:gridCol w="804042"/>
                <a:gridCol w="832859"/>
                <a:gridCol w="835742"/>
                <a:gridCol w="3087330"/>
              </a:tblGrid>
              <a:tr h="500178">
                <a:tc>
                  <a:txBody>
                    <a:bodyPr/>
                    <a:lstStyle/>
                    <a:p>
                      <a:pPr algn="l" fontAlgn="b"/>
                      <a:r>
                        <a:rPr lang="en-US" sz="1000" b="0" i="0" u="none" strike="noStrike" dirty="0" smtClean="0">
                          <a:solidFill>
                            <a:srgbClr val="000000"/>
                          </a:solidFill>
                          <a:effectLst/>
                          <a:latin typeface="Calibri" panose="020F0502020204030204" pitchFamily="34" charset="0"/>
                        </a:rPr>
                        <a:t>79/6/16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6">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smtClean="0">
                          <a:effectLst/>
                        </a:rPr>
                        <a:t>13</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56970">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Harris</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Colby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Harper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Pathfinder Wireless Corp</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Khamberkar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Univ. of Buffalo</a:t>
                      </a:r>
                    </a:p>
                  </a:txBody>
                  <a:tcPr marL="7621" marR="7621" marT="7621" marB="0" anchor="b"/>
                </a:tc>
              </a:tr>
              <a:tr h="135935">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VIStology &amp; Northeastern University</a:t>
                      </a:r>
                    </a:p>
                  </a:txBody>
                  <a:tcPr marL="7621" marR="7621" marT="7621" marB="0" anchor="b"/>
                </a:tc>
              </a:tr>
              <a:tr h="191040">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Yuriy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Posherstnik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US Army RDECOM CERDEC</a:t>
                      </a:r>
                    </a:p>
                  </a:txBody>
                  <a:tcPr marL="7621" marR="7621" marT="7621" marB="0" anchor="b"/>
                </a:tc>
              </a:tr>
              <a:tr h="150634">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Wireless and Mobile Communication, TU Delft</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BAE Systems (Chair)</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Mitre (Vice Chair)</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Foundry Inc</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SchrageConsult</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Lockheed </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Charles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Sheehe </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NASA</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Paul</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Falvell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CGI Group Inc.</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Luzango</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Pangani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CSIR Institute</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Nick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Buris</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Nebens</a:t>
                      </a:r>
                    </a:p>
                  </a:txBody>
                  <a:tcPr marL="7621" marR="7621" marT="7621" marB="0" anchor="b"/>
                </a:tc>
              </a:tr>
              <a:tr h="166726">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Karthikeyan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Ovuraj         </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Twilight Ventures</a:t>
                      </a:r>
                    </a:p>
                  </a:txBody>
                  <a:tcPr marL="7621" marR="7621" marT="7621" marB="0" anchor="b"/>
                </a:tc>
              </a:tr>
              <a:tr h="166726">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Mark</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McHenry</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Shared Spectrum Company</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a:solidFill>
                            <a:srgbClr val="000000"/>
                          </a:solidFill>
                          <a:effectLst/>
                          <a:latin typeface="Calibri" panose="020F0502020204030204" pitchFamily="34" charset="0"/>
                        </a:rPr>
                        <a:t>Participant</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1" marR="7621" marT="7621" marB="0" anchor="b"/>
                </a:tc>
              </a:tr>
              <a:tr h="166726">
                <a:tc>
                  <a:txBody>
                    <a:bodyPr/>
                    <a:lstStyle/>
                    <a:p>
                      <a:pPr algn="l" fontAlgn="b"/>
                      <a:r>
                        <a:rPr lang="en-US" sz="1000" b="0" i="0" u="none" strike="noStrike" dirty="0" smtClean="0">
                          <a:solidFill>
                            <a:srgbClr val="000000"/>
                          </a:solidFill>
                          <a:effectLst/>
                          <a:latin typeface="Calibri" panose="020F0502020204030204" pitchFamily="34" charset="0"/>
                        </a:rPr>
                        <a:t>x</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Participant</a:t>
                      </a:r>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Spenser</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Vogel</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7621" marR="7621" marT="7621" marB="0" anchor="b"/>
                </a:tc>
              </a:tr>
              <a:tr h="166726">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x</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Participant</a:t>
                      </a:r>
                      <a:endParaRPr lang="en-US" sz="1100" b="0" i="0" u="none" strike="noStrike" kern="1200" dirty="0">
                        <a:solidFill>
                          <a:srgbClr val="000000"/>
                        </a:solidFill>
                        <a:effectLst/>
                        <a:latin typeface="Calibri" panose="020F0502020204030204" pitchFamily="34" charset="0"/>
                        <a:ea typeface="+mn-ea"/>
                        <a:cs typeface="+mn-cs"/>
                      </a:endParaRPr>
                    </a:p>
                  </a:txBody>
                  <a:tcPr marL="6948" marR="6948" marT="6948"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Omar</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Granados</a:t>
                      </a:r>
                    </a:p>
                  </a:txBody>
                  <a:tcPr marL="6948" marR="6948" marT="6948" marB="0" anchor="b"/>
                </a:tc>
                <a:tc>
                  <a:txBody>
                    <a:bodyPr/>
                    <a:lstStyle/>
                    <a:p>
                      <a:pPr algn="l" fontAlgn="b"/>
                      <a:r>
                        <a:rPr lang="en-US" sz="1100" b="0" i="0" u="none" strike="noStrike" dirty="0">
                          <a:solidFill>
                            <a:srgbClr val="000000"/>
                          </a:solidFill>
                          <a:effectLst/>
                          <a:latin typeface="Calibri" panose="020F0502020204030204" pitchFamily="34" charset="0"/>
                        </a:rPr>
                        <a:t>SWRI</a:t>
                      </a:r>
                    </a:p>
                  </a:txBody>
                  <a:tcPr marL="6948" marR="6948" marT="6948" marB="0" anchor="b"/>
                </a:tc>
              </a:tr>
              <a:tr h="166726">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x</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Calibri" panose="020F0502020204030204" pitchFamily="34" charset="0"/>
                          <a:ea typeface="+mn-ea"/>
                          <a:cs typeface="+mn-cs"/>
                        </a:rPr>
                        <a:t>Participant</a:t>
                      </a:r>
                    </a:p>
                  </a:txBody>
                  <a:tcPr marL="6947" marR="6947" marT="6947" marB="0" anchor="b"/>
                </a:tc>
                <a:tc>
                  <a:txBody>
                    <a:bodyPr/>
                    <a:lstStyle/>
                    <a:p>
                      <a:pPr marL="0" algn="l" defTabSz="914400" rtl="0" eaLnBrk="1" fontAlgn="b" latinLnBrk="0" hangingPunct="1"/>
                      <a:r>
                        <a:rPr lang="en-US" sz="1100" b="0" i="0" u="none" strike="noStrike" kern="1200" dirty="0" smtClean="0">
                          <a:solidFill>
                            <a:srgbClr val="000000"/>
                          </a:solidFill>
                          <a:effectLst/>
                          <a:latin typeface="Calibri" panose="020F0502020204030204" pitchFamily="34" charset="0"/>
                          <a:ea typeface="+mn-ea"/>
                          <a:cs typeface="+mn-cs"/>
                        </a:rPr>
                        <a:t>Dustan</a:t>
                      </a:r>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100" b="0" i="0" u="none" strike="noStrike" dirty="0" err="1" smtClean="0">
                          <a:solidFill>
                            <a:srgbClr val="000000"/>
                          </a:solidFill>
                          <a:effectLst/>
                          <a:latin typeface="Calibri" panose="020F0502020204030204" pitchFamily="34" charset="0"/>
                        </a:rPr>
                        <a:t>Hellwig</a:t>
                      </a:r>
                      <a:endParaRPr lang="en-US" sz="1100" b="0" i="0" u="none" strike="noStrike" dirty="0" smtClean="0">
                        <a:solidFill>
                          <a:srgbClr val="000000"/>
                        </a:solidFill>
                        <a:effectLst/>
                        <a:latin typeface="Calibri" panose="020F0502020204030204" pitchFamily="34" charset="0"/>
                      </a:endParaRPr>
                    </a:p>
                  </a:txBody>
                  <a:tcPr marL="6947" marR="6947" marT="6947" marB="0" anchor="b"/>
                </a:tc>
                <a:tc>
                  <a:txBody>
                    <a:bodyPr/>
                    <a:lstStyle/>
                    <a:p>
                      <a:pPr algn="l" fontAlgn="b"/>
                      <a:r>
                        <a:rPr lang="en-US" sz="1100" b="0" i="0" u="none" strike="noStrike" dirty="0" smtClean="0">
                          <a:solidFill>
                            <a:srgbClr val="000000"/>
                          </a:solidFill>
                          <a:effectLst/>
                          <a:latin typeface="Calibri" panose="020F0502020204030204" pitchFamily="34" charset="0"/>
                        </a:rPr>
                        <a:t>Chesapeake Technology International</a:t>
                      </a:r>
                      <a:endParaRPr lang="en-US" sz="1100" b="0" i="0" u="none" strike="noStrike" dirty="0">
                        <a:solidFill>
                          <a:srgbClr val="000000"/>
                        </a:solidFill>
                        <a:effectLst/>
                        <a:latin typeface="Calibri" panose="020F0502020204030204" pitchFamily="34" charset="0"/>
                      </a:endParaRPr>
                    </a:p>
                  </a:txBody>
                  <a:tcPr marL="6947" marR="6947" marT="6947" marB="0" anchor="b"/>
                </a:tc>
              </a:tr>
              <a:tr h="166726">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a:solidFill>
                          <a:srgbClr val="000000"/>
                        </a:solidFill>
                        <a:effectLst/>
                        <a:latin typeface="Calibri" panose="020F0502020204030204" pitchFamily="34" charset="0"/>
                        <a:ea typeface="+mn-ea"/>
                        <a:cs typeface="+mn-cs"/>
                      </a:endParaRPr>
                    </a:p>
                  </a:txBody>
                  <a:tcPr marL="6947" marR="6947" marT="6947" marB="0" anchor="b"/>
                </a:tc>
                <a:tc>
                  <a:txBody>
                    <a:bodyPr/>
                    <a:lstStyle/>
                    <a:p>
                      <a:pPr marL="0" algn="l" defTabSz="914400" rtl="0" eaLnBrk="1" fontAlgn="b" latinLnBrk="0" hangingPunct="1"/>
                      <a:endParaRPr lang="en-US" sz="1100" b="0" i="0" u="none" strike="noStrike" kern="1200" dirty="0">
                        <a:solidFill>
                          <a:srgbClr val="000000"/>
                        </a:solidFill>
                        <a:effectLst/>
                        <a:latin typeface="Calibri" panose="020F0502020204030204" pitchFamily="34" charset="0"/>
                        <a:ea typeface="+mn-ea"/>
                        <a:cs typeface="+mn-cs"/>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7744711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smtClean="0"/>
              <a:t> Draft Agenda</a:t>
            </a:r>
          </a:p>
        </p:txBody>
      </p:sp>
      <p:sp>
        <p:nvSpPr>
          <p:cNvPr id="6147" name="Text Box 5040"/>
          <p:cNvSpPr txBox="1">
            <a:spLocks noChangeArrowheads="1"/>
          </p:cNvSpPr>
          <p:nvPr/>
        </p:nvSpPr>
        <p:spPr bwMode="auto">
          <a:xfrm>
            <a:off x="381000" y="1227362"/>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a:t>
            </a:r>
            <a:r>
              <a:rPr lang="en-US" dirty="0" smtClean="0">
                <a:latin typeface="Times New Roman" pitchFamily="18" charset="0"/>
              </a:rPr>
              <a:t>minutes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1900.5.1</a:t>
            </a:r>
          </a:p>
          <a:p>
            <a:pPr>
              <a:buFont typeface="Calibri" pitchFamily="34" charset="0"/>
              <a:buAutoNum type="arabicPeriod"/>
            </a:pPr>
            <a:r>
              <a:rPr lang="en-US" dirty="0" smtClean="0">
                <a:latin typeface="Times New Roman" pitchFamily="18" charset="0"/>
              </a:rPr>
              <a:t>Status on 1900.5.2</a:t>
            </a:r>
          </a:p>
          <a:p>
            <a:pPr>
              <a:buFont typeface="Calibri" pitchFamily="34" charset="0"/>
              <a:buAutoNum type="arabicPeriod"/>
            </a:pPr>
            <a:r>
              <a:rPr lang="en-US" dirty="0" smtClean="0">
                <a:latin typeface="Times New Roman" pitchFamily="18" charset="0"/>
              </a:rPr>
              <a:t>Review </a:t>
            </a:r>
            <a:r>
              <a:rPr lang="en-US" dirty="0">
                <a:latin typeface="Times New Roman" pitchFamily="18" charset="0"/>
              </a:rPr>
              <a:t>of other 1900 activities (1900.1, Leadership meeting </a:t>
            </a:r>
            <a:r>
              <a:rPr lang="en-US" dirty="0" smtClean="0">
                <a:latin typeface="Times New Roman" pitchFamily="18" charset="0"/>
              </a:rPr>
              <a:t>etc.)</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err="1" smtClean="0">
                <a:latin typeface="Times New Roman" pitchFamily="18" charset="0"/>
              </a:rPr>
              <a:t>WInnForum</a:t>
            </a:r>
            <a:r>
              <a:rPr lang="en-US" dirty="0" smtClean="0">
                <a:latin typeface="Times New Roman" pitchFamily="18" charset="0"/>
              </a:rPr>
              <a:t> </a:t>
            </a:r>
            <a:r>
              <a:rPr lang="en-US" dirty="0">
                <a:latin typeface="Times New Roman" pitchFamily="18" charset="0"/>
              </a:rPr>
              <a:t>3.6GHz </a:t>
            </a:r>
            <a:r>
              <a:rPr lang="en-US" dirty="0" smtClean="0">
                <a:latin typeface="Times New Roman" pitchFamily="18" charset="0"/>
              </a:rPr>
              <a:t>stakeholders  / FCC</a:t>
            </a:r>
          </a:p>
          <a:p>
            <a:pPr lvl="1">
              <a:buFont typeface="Calibri" pitchFamily="34" charset="0"/>
              <a:buAutoNum type="alphaLcPeriod"/>
            </a:pPr>
            <a:r>
              <a:rPr lang="en-US" dirty="0" smtClean="0">
                <a:latin typeface="Times New Roman" pitchFamily="18" charset="0"/>
              </a:rPr>
              <a:t>National Spectrum Consortium</a:t>
            </a:r>
          </a:p>
          <a:p>
            <a:pPr lvl="1">
              <a:buFont typeface="Calibri" pitchFamily="34" charset="0"/>
              <a:buAutoNum type="alphaLcPeriod"/>
            </a:pPr>
            <a:r>
              <a:rPr lang="en-US" dirty="0" err="1" smtClean="0">
                <a:latin typeface="Times New Roman" pitchFamily="18" charset="0"/>
              </a:rPr>
              <a:t>Comms</a:t>
            </a:r>
            <a:r>
              <a:rPr lang="en-US" dirty="0" smtClean="0">
                <a:latin typeface="Times New Roman" pitchFamily="18" charset="0"/>
              </a:rPr>
              <a:t> Magazine </a:t>
            </a:r>
            <a:endParaRPr lang="en-US" dirty="0">
              <a:latin typeface="Times New Roman" pitchFamily="18" charset="0"/>
            </a:endParaRPr>
          </a:p>
          <a:p>
            <a:pPr lvl="1">
              <a:buFont typeface="Calibri" pitchFamily="34" charset="0"/>
              <a:buAutoNum type="alphaLcPeriod"/>
            </a:pPr>
            <a:r>
              <a:rPr lang="en-US" dirty="0" smtClean="0">
                <a:latin typeface="Times New Roman" pitchFamily="18" charset="0"/>
              </a:rPr>
              <a:t>Vita 49 / Others</a:t>
            </a:r>
            <a:r>
              <a:rPr lang="en-US" dirty="0">
                <a:latin typeface="Times New Roman" pitchFamily="18" charset="0"/>
              </a:rPr>
              <a:t>?</a:t>
            </a:r>
          </a:p>
          <a:p>
            <a:pPr>
              <a:buFont typeface="Calibri" pitchFamily="34" charset="0"/>
              <a:buAutoNum type="arabicPeriod"/>
            </a:pPr>
            <a:r>
              <a:rPr lang="en-US" dirty="0" smtClean="0">
                <a:latin typeface="Times New Roman" pitchFamily="18" charset="0"/>
              </a:rPr>
              <a:t>1900.5 </a:t>
            </a:r>
            <a:r>
              <a:rPr lang="en-US" dirty="0">
                <a:latin typeface="Times New Roman" pitchFamily="18" charset="0"/>
              </a:rPr>
              <a:t>meeting </a:t>
            </a:r>
            <a:r>
              <a:rPr lang="en-US" dirty="0" smtClean="0">
                <a:latin typeface="Times New Roman" pitchFamily="18" charset="0"/>
              </a:rPr>
              <a:t>planning and review</a:t>
            </a:r>
          </a:p>
          <a:p>
            <a:pPr>
              <a:buFont typeface="Calibri" pitchFamily="34" charset="0"/>
              <a:buAutoNum type="arabicPeriod"/>
            </a:pPr>
            <a:r>
              <a:rPr lang="en-US" dirty="0" smtClean="0"/>
              <a:t>1900.5.2 ad hoc review</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p:txBody>
      </p:sp>
      <p:sp>
        <p:nvSpPr>
          <p:cNvPr id="6148" name="TextBox 1"/>
          <p:cNvSpPr txBox="1">
            <a:spLocks noChangeArrowheads="1"/>
          </p:cNvSpPr>
          <p:nvPr/>
        </p:nvSpPr>
        <p:spPr bwMode="auto">
          <a:xfrm>
            <a:off x="3886200" y="5776913"/>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0D972C8-FFAD-49FD-8591-2E17BD644C8C}"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smtClean="0"/>
              <a:t>Approval of Agenda</a:t>
            </a:r>
          </a:p>
        </p:txBody>
      </p:sp>
      <p:sp>
        <p:nvSpPr>
          <p:cNvPr id="7171" name="Content Placeholder 2"/>
          <p:cNvSpPr>
            <a:spLocks noGrp="1"/>
          </p:cNvSpPr>
          <p:nvPr>
            <p:ph idx="1"/>
          </p:nvPr>
        </p:nvSpPr>
        <p:spPr/>
        <p:txBody>
          <a:bodyPr/>
          <a:lstStyle/>
          <a:p>
            <a:r>
              <a:rPr dirty="0" smtClean="0"/>
              <a:t>Motion to approve Agenda contained in 5-17-0002-01</a:t>
            </a:r>
          </a:p>
          <a:p>
            <a:endParaRPr dirty="0" smtClean="0"/>
          </a:p>
          <a:p>
            <a:r>
              <a:rPr dirty="0" smtClean="0"/>
              <a:t>Mover: Darcy</a:t>
            </a:r>
          </a:p>
          <a:p>
            <a:r>
              <a:rPr dirty="0" smtClean="0"/>
              <a:t>Second: John</a:t>
            </a:r>
            <a:endParaRPr lang="en-US" dirty="0"/>
          </a:p>
          <a:p>
            <a:r>
              <a:rPr lang="en-US" dirty="0" smtClean="0"/>
              <a:t>Vote: UC</a:t>
            </a:r>
            <a:endParaRPr dirty="0" smtClean="0"/>
          </a:p>
        </p:txBody>
      </p:sp>
      <p:sp>
        <p:nvSpPr>
          <p:cNvPr id="4" name="Date Placeholder 3"/>
          <p:cNvSpPr>
            <a:spLocks noGrp="1"/>
          </p:cNvSpPr>
          <p:nvPr>
            <p:ph type="dt" sz="quarter" idx="10"/>
          </p:nvPr>
        </p:nvSpPr>
        <p:spPr/>
        <p:txBody>
          <a:bodyPr/>
          <a:lstStyle/>
          <a:p>
            <a:pPr>
              <a:defRPr/>
            </a:pPr>
            <a:fld id="{3E4A558D-DB9F-4379-B5EC-F60B87CAB26F}" type="datetime1">
              <a:rPr lang="en-US" smtClean="0"/>
              <a:t>1/3/2017</a:t>
            </a:fld>
            <a:endParaRPr lang="en-US"/>
          </a:p>
        </p:txBody>
      </p:sp>
      <p:sp>
        <p:nvSpPr>
          <p:cNvPr id="5" name="Footer Placeholder 4"/>
          <p:cNvSpPr>
            <a:spLocks noGrp="1"/>
          </p:cNvSpPr>
          <p:nvPr>
            <p:ph type="ftr" sz="quarter" idx="11"/>
          </p:nvPr>
        </p:nvSpPr>
        <p:spPr/>
        <p:txBody>
          <a:bodyPr/>
          <a:lstStyle/>
          <a:p>
            <a:pPr>
              <a:defRPr/>
            </a:pPr>
            <a:r>
              <a:rPr lang="en-US" smtClean="0"/>
              <a:t>Doc #: 5-17-0002-01-agen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FF9BE06B-7DBE-4684-A6CB-583B0EE408C9}"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anose="02020603050405020304"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http://standards.ieee.org/develop/policies/bylaws/sect6-7.html#6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http://standards.ieee.org/develop/policies/opman/sect6.html#6.3</a:t>
            </a:r>
            <a:endParaRPr lang="en-US" altLang="en-US" sz="2400" dirty="0" smtClean="0"/>
          </a:p>
          <a:p>
            <a:pPr lvl="1">
              <a:lnSpc>
                <a:spcPct val="90000"/>
              </a:lnSpc>
              <a:buFont typeface="Monotype Sorts"/>
              <a:buNone/>
            </a:pPr>
            <a:r>
              <a:rPr lang="en-US" altLang="en-US" sz="2400" dirty="0" smtClean="0">
                <a:cs typeface="Times New Roman" panose="02020603050405020304"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95A2513D-10B0-4C19-87A0-8C95860BE6DD}"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13343F2C-A669-4AD9-BD6A-996AA2498D4D}" type="datetime1">
              <a:rPr lang="en-US" smtClean="0"/>
              <a:t>1/3/2017</a:t>
            </a:fld>
            <a:endParaRPr lang="en-US"/>
          </a:p>
        </p:txBody>
      </p:sp>
      <p:sp>
        <p:nvSpPr>
          <p:cNvPr id="3" name="Footer Placeholder 2"/>
          <p:cNvSpPr>
            <a:spLocks noGrp="1"/>
          </p:cNvSpPr>
          <p:nvPr>
            <p:ph type="ftr" sz="quarter" idx="11"/>
          </p:nvPr>
        </p:nvSpPr>
        <p:spPr/>
        <p:txBody>
          <a:bodyPr/>
          <a:lstStyle/>
          <a:p>
            <a:pPr>
              <a:defRPr/>
            </a:pPr>
            <a:r>
              <a:rPr lang="en-US" smtClean="0"/>
              <a:t>Doc #: 5-17-0002-01-agen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8391</TotalTime>
  <Words>1452</Words>
  <Application>Microsoft Office PowerPoint</Application>
  <PresentationFormat>On-screen Show (4:3)</PresentationFormat>
  <Paragraphs>349</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Working Schedule for 1900.5.2</vt:lpstr>
      <vt:lpstr>Other DySPAN-SC Activities</vt:lpstr>
      <vt:lpstr>Marketing Inputs</vt:lpstr>
      <vt:lpstr>Meeting Planning</vt:lpstr>
      <vt:lpstr>IEEE 1900.5 Meeting 1/03/17 @2:30 PM EDT</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239</cp:revision>
  <dcterms:created xsi:type="dcterms:W3CDTF">2013-08-13T02:52:21Z</dcterms:created>
  <dcterms:modified xsi:type="dcterms:W3CDTF">2017-01-03T22:36:14Z</dcterms:modified>
</cp:coreProperties>
</file>