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3" r:id="rId14"/>
    <p:sldId id="335" r:id="rId15"/>
    <p:sldId id="372"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2DE912B-7174-4DAA-82F8-770D3BACFC00}"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6502F6C-2A51-470B-9916-89C95EEEACE0}"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6F2C9F-3951-4E8A-91BA-D73D1A0F34D1}"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4720C2-CE53-4514-8D68-81A1000EA904}"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2C52D1-6AFE-4E76-B84B-F191EC60B238}"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B7C09C0-A851-47BE-95E2-5E5567448AC1}" type="datetime1">
              <a:rPr lang="en-US" smtClean="0"/>
              <a:t>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26D1E9-6140-4394-9D7E-2FDC17881777}" type="datetime1">
              <a:rPr lang="en-US" smtClean="0"/>
              <a:t>1/3/2017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7C704CD-F410-4A3C-8A47-5ED535517438}" type="datetime1">
              <a:rPr lang="en-US" smtClean="0"/>
              <a:t>1/3/2017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C40D2B1-B0F4-49B1-9D35-8E4F38499BE2}" type="datetime1">
              <a:rPr lang="en-US" smtClean="0"/>
              <a:t>1/3/2017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CB1F29-518F-4523-9CD2-BF8D0F5D9BBF}" type="datetime1">
              <a:rPr lang="en-US" smtClean="0"/>
              <a:t>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17D958-1A98-41F4-B847-C298C288652C}" type="datetime1">
              <a:rPr lang="en-US" smtClean="0"/>
              <a:t>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5-17-0002-00-agen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CD64CF8-EA0D-4569-9226-B753D93FFB08}" type="datetime1">
              <a:rPr lang="en-US" smtClean="0"/>
              <a:t>1/3/2017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5-17-0002-00-agen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324AE01-6861-480B-B338-27410C41A3E3}" type="datetime1">
              <a:rPr lang="en-US" smtClean="0">
                <a:solidFill>
                  <a:srgbClr val="000099"/>
                </a:solidFill>
              </a:rPr>
              <a:t>1/3/2017</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3663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03 January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03 January 2017</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5-17-0002-00-agen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5-17-0002-00-agen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6633EB4-BBEA-4C45-8D9F-3DF336EA61C5}"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5-17-0007-00</a:t>
            </a:r>
            <a:endParaRPr dirty="0" smtClean="0"/>
          </a:p>
          <a:p>
            <a:r>
              <a:rPr dirty="0" smtClean="0"/>
              <a:t>Mover:  </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21838AC3-F8C8-4323-B604-71B4C7E23245}"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a:t>
            </a:r>
          </a:p>
          <a:p>
            <a:r>
              <a:rPr lang="en-US" dirty="0" smtClean="0"/>
              <a:t>Other</a:t>
            </a:r>
          </a:p>
        </p:txBody>
      </p:sp>
      <p:sp>
        <p:nvSpPr>
          <p:cNvPr id="4" name="Date Placeholder 3"/>
          <p:cNvSpPr>
            <a:spLocks noGrp="1"/>
          </p:cNvSpPr>
          <p:nvPr>
            <p:ph type="dt" sz="half" idx="10"/>
          </p:nvPr>
        </p:nvSpPr>
        <p:spPr/>
        <p:txBody>
          <a:bodyPr/>
          <a:lstStyle/>
          <a:p>
            <a:pPr>
              <a:defRPr/>
            </a:pPr>
            <a:fld id="{2D38E211-6DA2-4EC7-9AAD-FCB5ECB415A5}"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r>
              <a:rPr altLang="en-US" sz="1400" smtClean="0">
                <a:solidFill>
                  <a:srgbClr val="FF0000"/>
                </a:solidFill>
              </a:rPr>
              <a:t>√</a:t>
            </a:r>
            <a:endParaRPr altLang="en-US" sz="1400" b="1" smtClean="0">
              <a:solidFill>
                <a:srgbClr val="FF0000"/>
              </a:solidFill>
            </a:endParaRPr>
          </a:p>
          <a:p>
            <a:r>
              <a:rPr altLang="en-US" sz="1400" smtClean="0"/>
              <a:t>Complete Draft for Clause 6					1/16        </a:t>
            </a:r>
            <a:r>
              <a:rPr altLang="en-US" sz="1400" b="1" smtClean="0">
                <a:solidFill>
                  <a:srgbClr val="FF0000"/>
                </a:solidFill>
              </a:rPr>
              <a:t>8/16</a:t>
            </a:r>
            <a:endParaRPr altLang="en-US" sz="1400" smtClean="0"/>
          </a:p>
          <a:p>
            <a:r>
              <a:rPr altLang="en-US" sz="1400" smtClean="0"/>
              <a:t>Complete Draft for Clause 7					3/16         </a:t>
            </a:r>
            <a:r>
              <a:rPr altLang="en-US" sz="1400" b="1" smtClean="0">
                <a:solidFill>
                  <a:srgbClr val="FF0000"/>
                </a:solidFill>
              </a:rPr>
              <a:t>7/4</a:t>
            </a:r>
            <a:r>
              <a:rPr altLang="en-US" sz="1400" smtClean="0">
                <a:solidFill>
                  <a:srgbClr val="FF0000"/>
                </a:solidFill>
              </a:rPr>
              <a:t> √</a:t>
            </a:r>
            <a:endParaRPr altLang="en-US" sz="1400" b="1" smtClean="0">
              <a:solidFill>
                <a:srgbClr val="FF0000"/>
              </a:solidFill>
            </a:endParaRPr>
          </a:p>
          <a:p>
            <a:r>
              <a:rPr altLang="en-US" sz="1400" smtClean="0"/>
              <a:t>Complete Draft for Clause 8					4/16         </a:t>
            </a:r>
            <a:r>
              <a:rPr altLang="en-US" sz="1400" b="1" smtClean="0">
                <a:solidFill>
                  <a:srgbClr val="FF0000"/>
                </a:solidFill>
              </a:rPr>
              <a:t>9/16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685B2721-43A3-44D9-A345-57A54662708E}"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11213" cy="522288"/>
          </a:xfrm>
          <a:prstGeom prst="rect">
            <a:avLst/>
          </a:prstGeom>
          <a:noFill/>
        </p:spPr>
        <p:txBody>
          <a:bodyPr wrap="none">
            <a:spAutoFit/>
          </a:bodyPr>
          <a:lstStyle/>
          <a:p>
            <a:pPr>
              <a:defRPr/>
            </a:pPr>
            <a:r>
              <a:rPr lang="en-US" sz="1400" b="1" dirty="0">
                <a:solidFill>
                  <a:srgbClr val="FF0000"/>
                </a:solidFill>
                <a:latin typeface="+mn-lt"/>
                <a:cs typeface="+mn-cs"/>
              </a:rPr>
              <a:t>3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3001756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Recirculation status</a:t>
            </a:r>
          </a:p>
          <a:p>
            <a:r>
              <a:rPr lang="en-US" dirty="0" smtClean="0"/>
              <a:t>Schema Status</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ADDB129E-51E3-4E1A-A927-D702C41C76CB}"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lang="en-US" altLang="en-US" sz="1400" dirty="0" smtClean="0">
                <a:solidFill>
                  <a:srgbClr val="FF0000"/>
                </a:solidFill>
              </a:rPr>
              <a:t>3/15/16</a:t>
            </a:r>
          </a:p>
          <a:p>
            <a:r>
              <a:rPr altLang="en-US" sz="1400" dirty="0" smtClean="0"/>
              <a:t>Suggested comment resolutions available				</a:t>
            </a:r>
            <a:r>
              <a:rPr lang="en-US" altLang="en-US" sz="1400" dirty="0" smtClean="0">
                <a:solidFill>
                  <a:srgbClr val="FF0000"/>
                </a:solidFill>
              </a:rPr>
              <a:t>11/15/16</a:t>
            </a:r>
          </a:p>
          <a:p>
            <a:r>
              <a:rPr altLang="en-US" sz="1400" dirty="0" smtClean="0"/>
              <a:t>Vote for </a:t>
            </a:r>
            <a:r>
              <a:rPr altLang="en-US" sz="1400" dirty="0" err="1" smtClean="0"/>
              <a:t>Recirc</a:t>
            </a:r>
            <a:r>
              <a:rPr altLang="en-US" sz="1400" dirty="0" smtClean="0"/>
              <a:t> Ballot					</a:t>
            </a:r>
            <a:r>
              <a:rPr lang="en-US" altLang="en-US" sz="1400" dirty="0" smtClean="0">
                <a:solidFill>
                  <a:srgbClr val="FF0000"/>
                </a:solidFill>
              </a:rPr>
              <a:t>12/1/16</a:t>
            </a:r>
          </a:p>
          <a:p>
            <a:r>
              <a:rPr altLang="en-US" sz="1400" dirty="0" smtClean="0"/>
              <a:t>Conduct </a:t>
            </a:r>
            <a:r>
              <a:rPr altLang="en-US" sz="1400" dirty="0" err="1" smtClean="0"/>
              <a:t>Recirc</a:t>
            </a:r>
            <a:r>
              <a:rPr altLang="en-US" sz="1400" dirty="0" smtClean="0"/>
              <a:t> Ballot					</a:t>
            </a:r>
            <a:r>
              <a:rPr lang="en-US" altLang="en-US" sz="1400" dirty="0" smtClean="0">
                <a:solidFill>
                  <a:srgbClr val="FF0000"/>
                </a:solidFill>
              </a:rPr>
              <a:t>1/3/17</a:t>
            </a:r>
            <a:endParaRPr lang="en-US" altLang="en-US" sz="1400" dirty="0" smtClean="0">
              <a:solidFill>
                <a:srgbClr val="FF0000"/>
              </a:solidFill>
            </a:endParaRPr>
          </a:p>
          <a:p>
            <a:r>
              <a:rPr altLang="en-US" sz="1400" dirty="0" smtClean="0"/>
              <a:t>Ballot completes						</a:t>
            </a:r>
            <a:r>
              <a:rPr lang="en-US" altLang="en-US" sz="1400" dirty="0" smtClean="0">
                <a:solidFill>
                  <a:srgbClr val="FF0000"/>
                </a:solidFill>
              </a:rPr>
              <a:t>2/2/17</a:t>
            </a:r>
          </a:p>
          <a:p>
            <a:r>
              <a:rPr altLang="en-US" sz="1400" dirty="0" smtClean="0"/>
              <a:t>Approved by Standards Board					</a:t>
            </a:r>
            <a:r>
              <a:rPr altLang="en-US" sz="1400" dirty="0" smtClean="0">
                <a:solidFill>
                  <a:srgbClr val="FF0000"/>
                </a:solidFill>
              </a:rPr>
              <a:t>4/1/17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F476440F-EEC5-4475-9E36-E48464564F7E}"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Held on 12/1/16</a:t>
            </a:r>
            <a:endParaRPr lang="en-US" dirty="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F24B0E4C-8CCA-4083-A65F-0A6D9C1936A2}"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r>
              <a:rPr lang="en-US" dirty="0" smtClean="0"/>
              <a:t>NSC</a:t>
            </a:r>
          </a:p>
          <a:p>
            <a:pPr lvl="1"/>
            <a:r>
              <a:rPr lang="en-US" dirty="0" smtClean="0"/>
              <a:t>On hold till CY17</a:t>
            </a:r>
          </a:p>
          <a:p>
            <a:r>
              <a:rPr lang="en-US" dirty="0" smtClean="0"/>
              <a:t>Standards paper in process</a:t>
            </a:r>
          </a:p>
          <a:p>
            <a:r>
              <a:rPr lang="en-US" dirty="0" smtClean="0"/>
              <a:t>Vita 49 interactions</a:t>
            </a:r>
          </a:p>
          <a:p>
            <a:pPr lvl="1"/>
            <a:r>
              <a:rPr lang="en-US" dirty="0" smtClean="0"/>
              <a:t>Ongoing</a:t>
            </a:r>
          </a:p>
        </p:txBody>
      </p:sp>
      <p:sp>
        <p:nvSpPr>
          <p:cNvPr id="4" name="Date Placeholder 3"/>
          <p:cNvSpPr>
            <a:spLocks noGrp="1"/>
          </p:cNvSpPr>
          <p:nvPr>
            <p:ph type="dt" sz="quarter" idx="10"/>
          </p:nvPr>
        </p:nvSpPr>
        <p:spPr/>
        <p:txBody>
          <a:bodyPr/>
          <a:lstStyle/>
          <a:p>
            <a:pPr>
              <a:defRPr/>
            </a:pPr>
            <a:fld id="{215C121E-079D-411B-BEAC-DADB46088B87}"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Ad </a:t>
            </a:r>
            <a:r>
              <a:rPr lang="en-US" dirty="0" err="1"/>
              <a:t>Hocs</a:t>
            </a:r>
            <a:r>
              <a:rPr lang="en-US" dirty="0"/>
              <a:t>?</a:t>
            </a:r>
          </a:p>
          <a:p>
            <a:r>
              <a:rPr lang="en-US" dirty="0" smtClean="0"/>
              <a:t>Face </a:t>
            </a:r>
            <a:r>
              <a:rPr lang="en-US" dirty="0"/>
              <a:t>to Face in March adjacent to </a:t>
            </a:r>
            <a:r>
              <a:rPr lang="en-US" dirty="0" err="1"/>
              <a:t>DySPAN</a:t>
            </a:r>
            <a:r>
              <a:rPr lang="en-US" dirty="0"/>
              <a:t> Conference in Baltimore March 9-11, 2017</a:t>
            </a:r>
          </a:p>
          <a:p>
            <a:pPr lvl="1"/>
            <a:r>
              <a:rPr lang="en-US" dirty="0" err="1"/>
              <a:t>DySPAN</a:t>
            </a:r>
            <a:r>
              <a:rPr lang="en-US" dirty="0"/>
              <a:t> Conference is March 6-9</a:t>
            </a:r>
            <a:endParaRPr lang="en-US" dirty="0"/>
          </a:p>
        </p:txBody>
      </p:sp>
      <p:sp>
        <p:nvSpPr>
          <p:cNvPr id="4" name="Date Placeholder 3"/>
          <p:cNvSpPr>
            <a:spLocks noGrp="1"/>
          </p:cNvSpPr>
          <p:nvPr>
            <p:ph type="dt" sz="quarter" idx="10"/>
          </p:nvPr>
        </p:nvSpPr>
        <p:spPr/>
        <p:txBody>
          <a:bodyPr/>
          <a:lstStyle/>
          <a:p>
            <a:pPr>
              <a:defRPr/>
            </a:pPr>
            <a:fld id="{6060F527-A1F2-4894-BD82-B43F43F84532}"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1/03/17 </a:t>
            </a:r>
            <a:r>
              <a:rPr lang="en-US" dirty="0" smtClean="0"/>
              <a:t>@</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FF4ACC6E-FC17-43F2-81FF-8D9EAD6EB46E}"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7B5B91FD-36A4-4A68-B961-8B3AD0E6812F}"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30BF32E9-12C0-48D6-8DD5-4B64627225BD}"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1143000"/>
          </a:xfrm>
        </p:spPr>
        <p:txBody>
          <a:bodyPr/>
          <a:lstStyle/>
          <a:p>
            <a:r>
              <a:rPr altLang="en-US" smtClean="0"/>
              <a:t>Current Membership</a:t>
            </a:r>
          </a:p>
        </p:txBody>
      </p:sp>
      <p:sp>
        <p:nvSpPr>
          <p:cNvPr id="3" name="Date Placeholder 2"/>
          <p:cNvSpPr>
            <a:spLocks noGrp="1"/>
          </p:cNvSpPr>
          <p:nvPr>
            <p:ph type="dt" sz="quarter" idx="10"/>
          </p:nvPr>
        </p:nvSpPr>
        <p:spPr/>
        <p:txBody>
          <a:bodyPr/>
          <a:lstStyle/>
          <a:p>
            <a:pPr>
              <a:defRPr/>
            </a:pPr>
            <a:fld id="{4D8888A7-EC8A-443D-8F23-54DF5182D4DE}" type="datetime1">
              <a:rPr lang="en-US" smtClean="0"/>
              <a:t>1/3/2017</a:t>
            </a:fld>
            <a:endParaRPr lang="en-US"/>
          </a:p>
        </p:txBody>
      </p:sp>
      <p:sp>
        <p:nvSpPr>
          <p:cNvPr id="4" name="Footer Placeholder 3"/>
          <p:cNvSpPr>
            <a:spLocks noGrp="1"/>
          </p:cNvSpPr>
          <p:nvPr>
            <p:ph type="ftr" sz="quarter" idx="11"/>
          </p:nvPr>
        </p:nvSpPr>
        <p:spPr/>
        <p:txBody>
          <a:bodyPr/>
          <a:lstStyle/>
          <a:p>
            <a:pPr>
              <a:defRPr/>
            </a:pPr>
            <a:r>
              <a:rPr lang="en-US" smtClean="0"/>
              <a:t>Doc #: 5-17-0002-00-agen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2907357170"/>
              </p:ext>
            </p:extLst>
          </p:nvPr>
        </p:nvGraphicFramePr>
        <p:xfrm>
          <a:off x="1219200" y="838200"/>
          <a:ext cx="6096000" cy="5211843"/>
        </p:xfrm>
        <a:graphic>
          <a:graphicData uri="http://schemas.openxmlformats.org/drawingml/2006/table">
            <a:tbl>
              <a:tblPr>
                <a:tableStyleId>{5C22544A-7EE6-4342-B048-85BDC9FD1C3A}</a:tableStyleId>
              </a:tblPr>
              <a:tblGrid>
                <a:gridCol w="536027"/>
                <a:gridCol w="804042"/>
                <a:gridCol w="832859"/>
                <a:gridCol w="835742"/>
                <a:gridCol w="3087330"/>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9 participants</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1" marR="7621" marT="7621" marB="0" anchor="b"/>
                </a:tc>
              </a:tr>
              <a:tr h="135935">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1" marR="7621" marT="7621"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1" marR="7621" marT="7621" marB="0" anchor="b"/>
                </a:tc>
              </a:tr>
              <a:tr h="150634">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Participant</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1" marR="7621" marT="7621"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6948" marR="6948" marT="6948"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Omar</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Granados</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6948" marR="6948" marT="6948"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Dustan</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Hellwig</a:t>
                      </a:r>
                      <a:endParaRPr lang="en-US" sz="11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Chesapeake Technology International</a:t>
                      </a:r>
                      <a:endParaRPr lang="en-US" sz="11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a:t>Detailed </a:t>
            </a:r>
            <a:r>
              <a:rPr lang="en-US" dirty="0" smtClean="0"/>
              <a:t>1900.5.1 or 1900.5.2 </a:t>
            </a:r>
            <a:r>
              <a:rPr lang="en-US" dirty="0"/>
              <a:t>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D3FE328F-7DA3-4E70-BB57-D8196C61E554}"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a:t>
            </a:r>
            <a:r>
              <a:rPr dirty="0" smtClean="0"/>
              <a:t>5-17-0002-00</a:t>
            </a:r>
            <a:endParaRPr dirty="0" smtClean="0"/>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FBF6F5E7-8D97-4A14-85EC-C350D59C5BAB}"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B1FC8A7-A8DD-48C6-826E-518E9AA4CDF8}"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458B8DDC-9690-452E-9358-6EBD1309F41A}"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CFF4EA5F-E254-4154-87F4-609B44A04795}"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8214</TotalTime>
  <Words>1369</Words>
  <Application>Microsoft Office PowerPoint</Application>
  <PresentationFormat>On-screen Show (4:3)</PresentationFormat>
  <Paragraphs>328</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1/03/17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232</cp:revision>
  <dcterms:created xsi:type="dcterms:W3CDTF">2013-08-13T02:52:21Z</dcterms:created>
  <dcterms:modified xsi:type="dcterms:W3CDTF">2017-01-03T18:37:53Z</dcterms:modified>
</cp:coreProperties>
</file>