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315" r:id="rId3"/>
    <p:sldId id="337" r:id="rId4"/>
    <p:sldId id="370" r:id="rId5"/>
    <p:sldId id="332" r:id="rId6"/>
    <p:sldId id="317" r:id="rId7"/>
    <p:sldId id="352" r:id="rId8"/>
    <p:sldId id="353" r:id="rId9"/>
    <p:sldId id="354" r:id="rId10"/>
    <p:sldId id="355" r:id="rId11"/>
    <p:sldId id="307" r:id="rId12"/>
    <p:sldId id="360" r:id="rId13"/>
    <p:sldId id="373" r:id="rId14"/>
    <p:sldId id="335" r:id="rId15"/>
    <p:sldId id="372" r:id="rId16"/>
    <p:sldId id="344" r:id="rId17"/>
    <p:sldId id="346" r:id="rId18"/>
    <p:sldId id="347" r:id="rId19"/>
    <p:sldId id="364"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28" autoAdjust="0"/>
    <p:restoredTop sz="94660"/>
  </p:normalViewPr>
  <p:slideViewPr>
    <p:cSldViewPr>
      <p:cViewPr varScale="1">
        <p:scale>
          <a:sx n="83" d="100"/>
          <a:sy n="83" d="100"/>
        </p:scale>
        <p:origin x="1656" y="7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1</a:t>
            </a:fld>
            <a:endParaRPr lang="en-US"/>
          </a:p>
        </p:txBody>
      </p:sp>
    </p:spTree>
    <p:extLst>
      <p:ext uri="{BB962C8B-B14F-4D97-AF65-F5344CB8AC3E}">
        <p14:creationId xmlns:p14="http://schemas.microsoft.com/office/powerpoint/2010/main" val="2556907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764566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Tree>
    <p:extLst>
      <p:ext uri="{BB962C8B-B14F-4D97-AF65-F5344CB8AC3E}">
        <p14:creationId xmlns:p14="http://schemas.microsoft.com/office/powerpoint/2010/main" val="31978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78B8EE3-C8F8-469A-B83F-7938F8D092CE}" type="slidenum">
              <a:rPr lang="en-US" smtClean="0"/>
              <a:pPr>
                <a:defRPr/>
              </a:pPr>
              <a:t>7</a:t>
            </a:fld>
            <a:endParaRPr lang="en-US"/>
          </a:p>
        </p:txBody>
      </p:sp>
    </p:spTree>
    <p:extLst>
      <p:ext uri="{BB962C8B-B14F-4D97-AF65-F5344CB8AC3E}">
        <p14:creationId xmlns:p14="http://schemas.microsoft.com/office/powerpoint/2010/main" val="371906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7DBB1CA-BE07-4FC3-9858-8A6E89673B4B}"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131353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2DE912B-7174-4DAA-82F8-770D3BACFC00}"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74D8505D-FF23-443E-8C39-10428515BE22}" type="slidenum">
              <a:rPr lang="en-US"/>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6502F6C-2A51-470B-9916-89C95EEEACE0}"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D6F2C9F-3951-4E8A-91BA-D73D1A0F34D1}"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14720C2-CE53-4514-8D68-81A1000EA904}"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986769F2-C589-4C46-B9E8-371DE6369B6E}" type="slidenum">
              <a:rPr lang="en-US"/>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2C52D1-6AFE-4E76-B84B-F191EC60B238}" type="datetime1">
              <a:rPr lang="en-US" smtClean="0"/>
              <a:t>1/3/2017</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lvl1pPr>
              <a:defRPr/>
            </a:lvl1pPr>
          </a:lstStyle>
          <a:p>
            <a:pPr>
              <a:defRPr/>
            </a:pPr>
            <a:fld id="{AA054915-73C9-4A2C-A9B0-5D3754D459F4}" type="slidenum">
              <a:rPr lang="en-US"/>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B7C09C0-A851-47BE-95E2-5E5567448AC1}"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E20B579B-7133-498B-A1D9-92243F407C50}" type="slidenum">
              <a:rPr lang="en-US"/>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826D1E9-6140-4394-9D7E-2FDC17881777}" type="datetime1">
              <a:rPr lang="en-US" smtClean="0"/>
              <a:t>1/3/2017</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9" name="Slide Number Placeholder 5"/>
          <p:cNvSpPr>
            <a:spLocks noGrp="1"/>
          </p:cNvSpPr>
          <p:nvPr>
            <p:ph type="sldNum" sz="quarter" idx="12"/>
          </p:nvPr>
        </p:nvSpPr>
        <p:spPr/>
        <p:txBody>
          <a:bodyPr/>
          <a:lstStyle>
            <a:lvl1pPr>
              <a:defRPr/>
            </a:lvl1pPr>
          </a:lstStyle>
          <a:p>
            <a:pPr>
              <a:defRPr/>
            </a:pPr>
            <a:fld id="{C31C6EFB-7320-493C-BBBE-A1C695768ABB}" type="slidenum">
              <a:rPr lang="en-US"/>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7C704CD-F410-4A3C-8A47-5ED535517438}" type="datetime1">
              <a:rPr lang="en-US" smtClean="0"/>
              <a:t>1/3/2017</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5" name="Slide Number Placeholder 5"/>
          <p:cNvSpPr>
            <a:spLocks noGrp="1"/>
          </p:cNvSpPr>
          <p:nvPr>
            <p:ph type="sldNum" sz="quarter" idx="12"/>
          </p:nvPr>
        </p:nvSpPr>
        <p:spPr/>
        <p:txBody>
          <a:bodyPr/>
          <a:lstStyle>
            <a:lvl1pPr>
              <a:defRPr/>
            </a:lvl1pPr>
          </a:lstStyle>
          <a:p>
            <a:pPr>
              <a:defRPr/>
            </a:pPr>
            <a:fld id="{9B07B3E5-9C92-4467-B532-D8FF4A69480D}" type="slidenum">
              <a:rPr lang="en-US"/>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C40D2B1-B0F4-49B1-9D35-8E4F38499BE2}" type="datetime1">
              <a:rPr lang="en-US" smtClean="0"/>
              <a:t>1/3/2017</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4" name="Slide Number Placeholder 5"/>
          <p:cNvSpPr>
            <a:spLocks noGrp="1"/>
          </p:cNvSpPr>
          <p:nvPr>
            <p:ph type="sldNum" sz="quarter" idx="12"/>
          </p:nvPr>
        </p:nvSpPr>
        <p:spPr/>
        <p:txBody>
          <a:bodyPr/>
          <a:lstStyle>
            <a:lvl1pPr>
              <a:defRPr/>
            </a:lvl1pPr>
          </a:lstStyle>
          <a:p>
            <a:pPr>
              <a:defRPr/>
            </a:pPr>
            <a:fld id="{24801112-3285-446D-8483-AC060328F4AD}" type="slidenum">
              <a:rPr lang="en-US"/>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9CB1F29-518F-4523-9CD2-BF8D0F5D9BBF}"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9E5837C4-7DAA-414E-8DD6-2E4E3209ED75}" type="slidenum">
              <a:rPr lang="en-US"/>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17D958-1A98-41F4-B847-C298C288652C}" type="datetime1">
              <a:rPr lang="en-US" smtClean="0"/>
              <a:t>1/3/2017</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Doc #: 5-17-0002-00-agen</a:t>
            </a:r>
            <a:endParaRPr lang="en-US"/>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CD64CF8-EA0D-4569-9226-B753D93FFB08}" type="datetime1">
              <a:rPr lang="en-US" smtClean="0"/>
              <a:t>1/3/2017</a:t>
            </a:fld>
            <a:endParaRPr lang="en-US"/>
          </a:p>
        </p:txBody>
      </p:sp>
      <p:sp>
        <p:nvSpPr>
          <p:cNvPr id="5" name="Footer Placeholder 4"/>
          <p:cNvSpPr>
            <a:spLocks noGrp="1"/>
          </p:cNvSpPr>
          <p:nvPr>
            <p:ph type="ftr" sz="quarter" idx="3"/>
          </p:nvPr>
        </p:nvSpPr>
        <p:spPr>
          <a:xfrm>
            <a:off x="3124200" y="6448425"/>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000099"/>
                </a:solidFill>
                <a:latin typeface="+mn-lt"/>
                <a:cs typeface="+mn-cs"/>
              </a:defRPr>
            </a:lvl1pPr>
          </a:lstStyle>
          <a:p>
            <a:pPr>
              <a:defRPr/>
            </a:pPr>
            <a:r>
              <a:rPr lang="en-US" smtClean="0"/>
              <a:t>Doc #: 5-17-0002-00-agen</a:t>
            </a:r>
            <a:endParaRPr lang="en-US"/>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tthew.sherman@baesystems.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s://global.gotomeeting.com/join/679013973"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Date Placeholder 3"/>
          <p:cNvSpPr>
            <a:spLocks noGrp="1"/>
          </p:cNvSpPr>
          <p:nvPr>
            <p:ph type="dt"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4324AE01-6861-480B-B338-27410C41A3E3}" type="datetime1">
              <a:rPr lang="en-US" smtClean="0">
                <a:solidFill>
                  <a:srgbClr val="000099"/>
                </a:solidFill>
              </a:rPr>
              <a:t>1/3/2017</a:t>
            </a:fld>
            <a:endParaRPr lang="en-US" smtClean="0">
              <a:solidFill>
                <a:srgbClr val="000099"/>
              </a:solidFill>
            </a:endParaRPr>
          </a:p>
        </p:txBody>
      </p:sp>
      <p:sp>
        <p:nvSpPr>
          <p:cNvPr id="2053" name="Slide Number Placeholder 4"/>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DAD6724-F4FC-45F7-9E54-6E4EA16F559E}" type="slidenum">
              <a:rPr lang="en-US" smtClean="0">
                <a:solidFill>
                  <a:srgbClr val="000099"/>
                </a:solidFill>
              </a:rPr>
              <a:pPr fontAlgn="base">
                <a:spcBef>
                  <a:spcPct val="0"/>
                </a:spcBef>
                <a:spcAft>
                  <a:spcPct val="0"/>
                </a:spcAft>
                <a:defRPr/>
              </a:pPr>
              <a:t>1</a:t>
            </a:fld>
            <a:endParaRPr lang="en-US" dirty="0" smtClean="0">
              <a:solidFill>
                <a:srgbClr val="000099"/>
              </a:solidFill>
            </a:endParaRPr>
          </a:p>
        </p:txBody>
      </p:sp>
      <p:sp>
        <p:nvSpPr>
          <p:cNvPr id="2" name="Rectangle 2"/>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t>
            </a:r>
            <a:r>
              <a:rPr lang="en-US" sz="1200" b="1" dirty="0" smtClean="0">
                <a:latin typeface="Arial" pitchFamily="34" charset="0"/>
                <a:cs typeface="Times New Roman" pitchFamily="18" charset="0"/>
              </a:rPr>
              <a:t>Agenda, Admin and chair’s notes </a:t>
            </a:r>
            <a:r>
              <a:rPr lang="en-US" sz="1200" b="1" dirty="0">
                <a:latin typeface="Arial" pitchFamily="34" charset="0"/>
                <a:cs typeface="Times New Roman" pitchFamily="18" charset="0"/>
              </a:rPr>
              <a:t>for IEEE 1900.5 WG Meeting on </a:t>
            </a:r>
            <a:r>
              <a:rPr lang="en-US" sz="1200" b="1" dirty="0" smtClean="0">
                <a:latin typeface="Arial" pitchFamily="34" charset="0"/>
                <a:cs typeface="Times New Roman" pitchFamily="18" charset="0"/>
              </a:rPr>
              <a:t>03 January 2017</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a:t>
            </a:r>
            <a:r>
              <a:rPr lang="en-US" sz="1200" b="1" dirty="0" smtClean="0">
                <a:latin typeface="Arial" pitchFamily="34" charset="0"/>
                <a:cs typeface="Times New Roman" pitchFamily="18" charset="0"/>
              </a:rPr>
              <a:t>03 January 2017</a:t>
            </a:r>
            <a:endParaRPr lang="en-US" sz="1200" b="1" dirty="0" smtClean="0">
              <a:latin typeface="Arial" pitchFamily="34" charset="0"/>
              <a:cs typeface="Times New Roman" pitchFamily="18" charset="0"/>
            </a:endParaRPr>
          </a:p>
          <a:p>
            <a:pPr eaLnBrk="0" hangingPunct="0"/>
            <a:r>
              <a:rPr lang="en-US" sz="1200" b="1" dirty="0" smtClean="0">
                <a:latin typeface="Arial" pitchFamily="34" charset="0"/>
                <a:cs typeface="Times New Roman" pitchFamily="18" charset="0"/>
              </a:rPr>
              <a:t>Document </a:t>
            </a:r>
            <a:r>
              <a:rPr lang="en-US" sz="1200" b="1" dirty="0">
                <a:latin typeface="Arial" pitchFamily="34" charset="0"/>
                <a:cs typeface="Times New Roman" pitchFamily="18" charset="0"/>
              </a:rPr>
              <a:t>No: </a:t>
            </a:r>
            <a:r>
              <a:rPr lang="en-US" sz="1200" b="1" dirty="0" smtClean="0">
                <a:latin typeface="Arial" pitchFamily="34" charset="0"/>
                <a:cs typeface="Times New Roman" pitchFamily="18" charset="0"/>
              </a:rPr>
              <a:t>5-17-0002-00-agen</a:t>
            </a:r>
            <a:endParaRPr lang="en-US" dirty="0">
              <a:latin typeface="Arial" pitchFamily="34" charset="0"/>
            </a:endParaRPr>
          </a:p>
        </p:txBody>
      </p:sp>
      <p:graphicFrame>
        <p:nvGraphicFramePr>
          <p:cNvPr id="7" name="Group 40"/>
          <p:cNvGraphicFramePr>
            <a:graphicFrameLocks noGrp="1"/>
          </p:cNvGraphicFramePr>
          <p:nvPr/>
        </p:nvGraphicFramePr>
        <p:xfrm>
          <a:off x="685800" y="827088"/>
          <a:ext cx="7696199" cy="849312"/>
        </p:xfrm>
        <a:graphic>
          <a:graphicData uri="http://schemas.openxmlformats.org/drawingml/2006/table">
            <a:tbl>
              <a:tblPr/>
              <a:tblGrid>
                <a:gridCol w="1377027"/>
                <a:gridCol w="1289973"/>
                <a:gridCol w="1219200"/>
                <a:gridCol w="1143000"/>
                <a:gridCol w="2666999"/>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smtClean="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smtClean="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smtClean="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smtClean="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 Sherman</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BAE Systems</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Wayne, NJ</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973-229-9520</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smtClean="0">
                          <a:ln>
                            <a:noFill/>
                          </a:ln>
                          <a:solidFill>
                            <a:srgbClr val="000099"/>
                          </a:solidFill>
                          <a:effectLst/>
                          <a:latin typeface="Arial" charset="0"/>
                        </a:rPr>
                        <a:t>matthew.sherman@baesystems.com</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073" name="Rectangle 23"/>
          <p:cNvSpPr>
            <a:spLocks noChangeArrowheads="1"/>
          </p:cNvSpPr>
          <p:nvPr/>
        </p:nvSpPr>
        <p:spPr bwMode="auto">
          <a:xfrm>
            <a:off x="609600" y="2414588"/>
            <a:ext cx="7772400" cy="415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a:t>
            </a:r>
            <a:r>
              <a:rPr lang="en-US" sz="1200" dirty="0" smtClean="0">
                <a:latin typeface="Arial" pitchFamily="34" charset="0"/>
                <a:cs typeface="Times New Roman" pitchFamily="18" charset="0"/>
              </a:rPr>
              <a:t>in </a:t>
            </a:r>
            <a:r>
              <a:rPr lang="en-US" sz="1200" dirty="0">
                <a:latin typeface="Arial" pitchFamily="34" charset="0"/>
                <a:cs typeface="Times New Roman" pitchFamily="18" charset="0"/>
              </a:rPr>
              <a:t>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latin typeface="Arial" pitchFamily="34" charset="0"/>
                <a:cs typeface="Times New Roman" pitchFamily="18" charset="0"/>
                <a:hlinkClick r:id="rId3"/>
              </a:rPr>
              <a:t>matthew.sherman@baesystems.com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4"/>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
        <p:nvSpPr>
          <p:cNvPr id="2074" name="TextBox 1"/>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4" name="Footer Placeholder 3"/>
          <p:cNvSpPr>
            <a:spLocks noGrp="1"/>
          </p:cNvSpPr>
          <p:nvPr>
            <p:ph type="ftr" sz="quarter" idx="11"/>
          </p:nvPr>
        </p:nvSpPr>
        <p:spPr/>
        <p:txBody>
          <a:bodyPr/>
          <a:lstStyle/>
          <a:p>
            <a:pPr>
              <a:defRPr/>
            </a:pPr>
            <a:r>
              <a:rPr lang="en-US" dirty="0" smtClean="0"/>
              <a:t>Doc #: </a:t>
            </a:r>
            <a:r>
              <a:rPr lang="en-US" dirty="0" smtClean="0"/>
              <a:t>5-17-0002-00-agen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a:lnSpc>
                <a:spcPct val="80000"/>
              </a:lnSpc>
              <a:spcAft>
                <a:spcPct val="40000"/>
              </a:spcAft>
              <a:buFont typeface="Arial" panose="020B0604020202020204" pitchFamily="34" charset="0"/>
              <a:buChar char="•"/>
            </a:pPr>
            <a:r>
              <a:rPr lang="en-US" altLang="en-US" sz="1800" b="1"/>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a:t>Don’t discuss specific license rates, terms, or conditions.</a:t>
            </a:r>
          </a:p>
          <a:p>
            <a:pPr lvl="2">
              <a:lnSpc>
                <a:spcPct val="80000"/>
              </a:lnSpc>
              <a:spcAft>
                <a:spcPct val="40000"/>
              </a:spcAft>
              <a:buFont typeface="Arial" panose="020B0604020202020204" pitchFamily="34" charset="0"/>
              <a:buChar char="•"/>
            </a:pPr>
            <a:r>
              <a:rPr lang="en-US" altLang="en-US" sz="140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a:t>Technical considerations remain primary focus</a:t>
            </a:r>
            <a:endParaRPr lang="en-US" altLang="en-US" sz="1400"/>
          </a:p>
          <a:p>
            <a:pPr lvl="1">
              <a:lnSpc>
                <a:spcPct val="80000"/>
              </a:lnSpc>
              <a:spcAft>
                <a:spcPct val="40000"/>
              </a:spcAft>
              <a:buFont typeface="Arial" panose="020B0604020202020204" pitchFamily="34" charset="0"/>
              <a:buChar char="•"/>
            </a:pPr>
            <a:r>
              <a:rPr lang="en-US" altLang="en-US" sz="1600" b="1"/>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a:t>Don’t be silent if inappropriate topics are discussed … do formally object.</a:t>
            </a:r>
          </a:p>
          <a:p>
            <a:pPr algn="ctr">
              <a:lnSpc>
                <a:spcPct val="80000"/>
              </a:lnSpc>
              <a:buFont typeface="Monotype Sorts"/>
              <a:buNone/>
            </a:pPr>
            <a:r>
              <a:rPr lang="en-US" altLang="en-US" sz="1000" b="1"/>
              <a:t>---------------------------------------------------------------   </a:t>
            </a:r>
            <a:endParaRPr lang="en-US" altLang="en-US" sz="1200" b="1"/>
          </a:p>
          <a:p>
            <a:pPr algn="ctr">
              <a:lnSpc>
                <a:spcPct val="80000"/>
              </a:lnSpc>
              <a:buFont typeface="Monotype Sorts"/>
              <a:buNone/>
            </a:pPr>
            <a:r>
              <a:rPr lang="en-US" altLang="en-US" sz="1200" b="1"/>
              <a:t>See </a:t>
            </a:r>
            <a:r>
              <a:rPr lang="en-US" altLang="en-US" sz="1200" b="1" i="1"/>
              <a:t>IEEE-SA Standards Board Operations Manual</a:t>
            </a:r>
            <a:r>
              <a:rPr lang="en-US" altLang="en-US" sz="1200" b="1"/>
              <a:t>, clause 5.3.10 and </a:t>
            </a:r>
            <a:r>
              <a:rPr lang="en-GB" altLang="en-US" sz="1200" b="1"/>
              <a:t>“Promoting Competition and Innovation: What You Need to Know about the IEEE Standards Association's Antitrust and Competition Policy”</a:t>
            </a:r>
            <a:r>
              <a:rPr lang="en-US" altLang="en-US" sz="1200" b="1"/>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#4</a:t>
            </a:r>
            <a:endParaRPr lang="en-US" altLang="en-US" sz="240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fld id="{46633EB4-BBEA-4C45-8D9F-3DF336EA61C5}"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10</a:t>
            </a:fld>
            <a:endParaRPr lang="en-US"/>
          </a:p>
        </p:txBody>
      </p:sp>
    </p:spTree>
    <p:extLst>
      <p:ext uri="{BB962C8B-B14F-4D97-AF65-F5344CB8AC3E}">
        <p14:creationId xmlns:p14="http://schemas.microsoft.com/office/powerpoint/2010/main" val="3264869999"/>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smtClean="0"/>
              <a:t>Minutes for approval</a:t>
            </a:r>
          </a:p>
        </p:txBody>
      </p:sp>
      <p:sp>
        <p:nvSpPr>
          <p:cNvPr id="12291" name="Content Placeholder 2"/>
          <p:cNvSpPr>
            <a:spLocks noGrp="1"/>
          </p:cNvSpPr>
          <p:nvPr>
            <p:ph idx="1"/>
          </p:nvPr>
        </p:nvSpPr>
        <p:spPr/>
        <p:txBody>
          <a:bodyPr/>
          <a:lstStyle/>
          <a:p>
            <a:r>
              <a:rPr dirty="0" smtClean="0"/>
              <a:t>Motion to approve WG minutes contained in</a:t>
            </a:r>
          </a:p>
          <a:p>
            <a:pPr marL="0" indent="0" eaLnBrk="1" fontAlgn="auto" hangingPunct="1">
              <a:lnSpc>
                <a:spcPct val="115000"/>
              </a:lnSpc>
              <a:spcBef>
                <a:spcPts val="0"/>
              </a:spcBef>
              <a:spcAft>
                <a:spcPts val="0"/>
              </a:spcAft>
              <a:buNone/>
              <a:defRPr/>
            </a:pPr>
            <a:r>
              <a:rPr lang="en-US" dirty="0" smtClean="0"/>
              <a:t>5-17-0007-00</a:t>
            </a:r>
            <a:endParaRPr dirty="0" smtClean="0"/>
          </a:p>
          <a:p>
            <a:r>
              <a:rPr dirty="0" smtClean="0"/>
              <a:t>Mover:  </a:t>
            </a:r>
            <a:endParaRPr lang="en-US" dirty="0" smtClean="0"/>
          </a:p>
          <a:p>
            <a:r>
              <a:rPr dirty="0" smtClean="0"/>
              <a:t>Second:</a:t>
            </a:r>
          </a:p>
          <a:p>
            <a:r>
              <a:rPr lang="en-US" dirty="0" smtClean="0"/>
              <a:t>Vote:</a:t>
            </a:r>
            <a:endParaRPr dirty="0" smtClean="0"/>
          </a:p>
        </p:txBody>
      </p:sp>
      <p:sp>
        <p:nvSpPr>
          <p:cNvPr id="4" name="Date Placeholder 3"/>
          <p:cNvSpPr>
            <a:spLocks noGrp="1"/>
          </p:cNvSpPr>
          <p:nvPr>
            <p:ph type="dt" sz="quarter" idx="10"/>
          </p:nvPr>
        </p:nvSpPr>
        <p:spPr/>
        <p:txBody>
          <a:bodyPr/>
          <a:lstStyle/>
          <a:p>
            <a:pPr>
              <a:defRPr/>
            </a:pPr>
            <a:fld id="{21838AC3-F8C8-4323-B604-71B4C7E23245}"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7FE86D48-55D4-4832-AD65-0E7A90F87B93}" type="slidenum">
              <a:rPr lang="en-US" smtClean="0"/>
              <a:pPr>
                <a:defRPr/>
              </a:pPr>
              <a:t>11</a:t>
            </a:fld>
            <a:endParaRPr lang="en-US"/>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Status on 1900.5.1</a:t>
            </a:r>
            <a:endParaRPr lang="en-US" dirty="0"/>
          </a:p>
        </p:txBody>
      </p:sp>
      <p:sp>
        <p:nvSpPr>
          <p:cNvPr id="3" name="Content Placeholder 2"/>
          <p:cNvSpPr>
            <a:spLocks noGrp="1"/>
          </p:cNvSpPr>
          <p:nvPr>
            <p:ph idx="1"/>
          </p:nvPr>
        </p:nvSpPr>
        <p:spPr/>
        <p:txBody>
          <a:bodyPr/>
          <a:lstStyle/>
          <a:p>
            <a:r>
              <a:rPr lang="en-US" dirty="0" smtClean="0"/>
              <a:t>Draft Status</a:t>
            </a:r>
          </a:p>
          <a:p>
            <a:pPr lvl="1"/>
            <a:r>
              <a:rPr lang="en-US" dirty="0" smtClean="0"/>
              <a:t>Ad </a:t>
            </a:r>
            <a:r>
              <a:rPr lang="en-US" dirty="0" err="1" smtClean="0"/>
              <a:t>Hocs</a:t>
            </a:r>
            <a:r>
              <a:rPr lang="en-US" dirty="0" smtClean="0"/>
              <a:t> for review?</a:t>
            </a:r>
          </a:p>
          <a:p>
            <a:r>
              <a:rPr lang="en-US" dirty="0" smtClean="0"/>
              <a:t>Other</a:t>
            </a:r>
          </a:p>
        </p:txBody>
      </p:sp>
      <p:sp>
        <p:nvSpPr>
          <p:cNvPr id="4" name="Date Placeholder 3"/>
          <p:cNvSpPr>
            <a:spLocks noGrp="1"/>
          </p:cNvSpPr>
          <p:nvPr>
            <p:ph type="dt" sz="half" idx="10"/>
          </p:nvPr>
        </p:nvSpPr>
        <p:spPr/>
        <p:txBody>
          <a:bodyPr/>
          <a:lstStyle/>
          <a:p>
            <a:pPr>
              <a:defRPr/>
            </a:pPr>
            <a:fld id="{2D38E211-6DA2-4EC7-9AAD-FCB5ECB415A5}"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12</a:t>
            </a:fld>
            <a:endParaRPr lang="en-US"/>
          </a:p>
        </p:txBody>
      </p:sp>
    </p:spTree>
    <p:extLst>
      <p:ext uri="{BB962C8B-B14F-4D97-AF65-F5344CB8AC3E}">
        <p14:creationId xmlns:p14="http://schemas.microsoft.com/office/powerpoint/2010/main" val="15144602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7463"/>
            <a:ext cx="8229600" cy="1143000"/>
          </a:xfrm>
        </p:spPr>
        <p:txBody>
          <a:bodyPr/>
          <a:lstStyle/>
          <a:p>
            <a:r>
              <a:rPr altLang="en-US" smtClean="0"/>
              <a:t>Working Schedule for 1900.5.1</a:t>
            </a:r>
          </a:p>
        </p:txBody>
      </p:sp>
      <p:sp>
        <p:nvSpPr>
          <p:cNvPr id="7171" name="Content Placeholder 2"/>
          <p:cNvSpPr>
            <a:spLocks noGrp="1"/>
          </p:cNvSpPr>
          <p:nvPr>
            <p:ph idx="1"/>
          </p:nvPr>
        </p:nvSpPr>
        <p:spPr>
          <a:xfrm>
            <a:off x="381000" y="1447800"/>
            <a:ext cx="8229600" cy="4525963"/>
          </a:xfrm>
        </p:spPr>
        <p:txBody>
          <a:bodyPr/>
          <a:lstStyle/>
          <a:p>
            <a:r>
              <a:rPr altLang="en-US" sz="1400" smtClean="0"/>
              <a:t>Complete Draft for Clause 4					7/30√</a:t>
            </a:r>
          </a:p>
          <a:p>
            <a:r>
              <a:rPr altLang="en-US" sz="1400" smtClean="0"/>
              <a:t>Complete Draft for Clause 5					10/15     </a:t>
            </a:r>
            <a:r>
              <a:rPr altLang="en-US" sz="1400" b="1" smtClean="0">
                <a:solidFill>
                  <a:srgbClr val="FF0000"/>
                </a:solidFill>
              </a:rPr>
              <a:t>1/16</a:t>
            </a:r>
            <a:r>
              <a:rPr altLang="en-US" sz="1400" smtClean="0">
                <a:solidFill>
                  <a:srgbClr val="FF0000"/>
                </a:solidFill>
              </a:rPr>
              <a:t>√</a:t>
            </a:r>
            <a:endParaRPr altLang="en-US" sz="1400" b="1" smtClean="0">
              <a:solidFill>
                <a:srgbClr val="FF0000"/>
              </a:solidFill>
            </a:endParaRPr>
          </a:p>
          <a:p>
            <a:r>
              <a:rPr altLang="en-US" sz="1400" smtClean="0"/>
              <a:t>Complete Draft for Clause 6					1/16        </a:t>
            </a:r>
            <a:r>
              <a:rPr altLang="en-US" sz="1400" b="1" smtClean="0">
                <a:solidFill>
                  <a:srgbClr val="FF0000"/>
                </a:solidFill>
              </a:rPr>
              <a:t>8/16</a:t>
            </a:r>
            <a:endParaRPr altLang="en-US" sz="1400" smtClean="0"/>
          </a:p>
          <a:p>
            <a:r>
              <a:rPr altLang="en-US" sz="1400" smtClean="0"/>
              <a:t>Complete Draft for Clause 7					3/16         </a:t>
            </a:r>
            <a:r>
              <a:rPr altLang="en-US" sz="1400" b="1" smtClean="0">
                <a:solidFill>
                  <a:srgbClr val="FF0000"/>
                </a:solidFill>
              </a:rPr>
              <a:t>7/4</a:t>
            </a:r>
            <a:r>
              <a:rPr altLang="en-US" sz="1400" smtClean="0">
                <a:solidFill>
                  <a:srgbClr val="FF0000"/>
                </a:solidFill>
              </a:rPr>
              <a:t> √</a:t>
            </a:r>
            <a:endParaRPr altLang="en-US" sz="1400" b="1" smtClean="0">
              <a:solidFill>
                <a:srgbClr val="FF0000"/>
              </a:solidFill>
            </a:endParaRPr>
          </a:p>
          <a:p>
            <a:r>
              <a:rPr altLang="en-US" sz="1400" smtClean="0"/>
              <a:t>Complete Draft for Clause 8					4/16         </a:t>
            </a:r>
            <a:r>
              <a:rPr altLang="en-US" sz="1400" b="1" smtClean="0">
                <a:solidFill>
                  <a:srgbClr val="FF0000"/>
                </a:solidFill>
              </a:rPr>
              <a:t>9/16</a:t>
            </a:r>
          </a:p>
          <a:p>
            <a:r>
              <a:rPr altLang="en-US" sz="1400" smtClean="0"/>
              <a:t>Annex A						6/16</a:t>
            </a:r>
          </a:p>
          <a:p>
            <a:r>
              <a:rPr altLang="en-US" sz="1400" smtClean="0"/>
              <a:t>First WG Ballot						6/16</a:t>
            </a:r>
          </a:p>
          <a:p>
            <a:r>
              <a:rPr altLang="en-US" sz="1400" smtClean="0"/>
              <a:t>WG Recirc						8/16</a:t>
            </a:r>
          </a:p>
          <a:p>
            <a:r>
              <a:rPr altLang="en-US" sz="1400" smtClean="0"/>
              <a:t>WG Recirc 2						10/16</a:t>
            </a:r>
          </a:p>
          <a:p>
            <a:r>
              <a:rPr altLang="en-US" sz="1400" smtClean="0"/>
              <a:t>Sponsor Ballot						1/17</a:t>
            </a:r>
          </a:p>
          <a:p>
            <a:r>
              <a:rPr altLang="en-US" sz="1400" smtClean="0"/>
              <a:t>Sponsor Recirc						3/17</a:t>
            </a:r>
          </a:p>
          <a:p>
            <a:r>
              <a:rPr altLang="en-US" sz="1400" smtClean="0"/>
              <a:t>Sponsor Recirc 2						5/17</a:t>
            </a:r>
          </a:p>
          <a:p>
            <a:r>
              <a:rPr altLang="en-US" sz="1400" smtClean="0"/>
              <a:t>Submit to REVCOM						6/17</a:t>
            </a:r>
          </a:p>
          <a:p>
            <a:endParaRPr altLang="en-US" sz="1400" smtClean="0"/>
          </a:p>
          <a:p>
            <a:endParaRPr altLang="en-US" sz="1400" smtClean="0"/>
          </a:p>
        </p:txBody>
      </p:sp>
      <p:sp>
        <p:nvSpPr>
          <p:cNvPr id="4" name="Date Placeholder 3"/>
          <p:cNvSpPr>
            <a:spLocks noGrp="1"/>
          </p:cNvSpPr>
          <p:nvPr>
            <p:ph type="dt" sz="quarter" idx="10"/>
          </p:nvPr>
        </p:nvSpPr>
        <p:spPr/>
        <p:txBody>
          <a:bodyPr/>
          <a:lstStyle/>
          <a:p>
            <a:pPr>
              <a:defRPr/>
            </a:pPr>
            <a:fld id="{685B2721-43A3-44D9-A345-57A54662708E}"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717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DEDEE979-9999-4B8B-B7C4-9AB743F5FB12}" type="slidenum">
              <a:rPr lang="en-US" altLang="en-US" sz="1200" smtClean="0"/>
              <a:pPr>
                <a:spcBef>
                  <a:spcPct val="0"/>
                </a:spcBef>
                <a:buFontTx/>
                <a:buNone/>
              </a:pPr>
              <a:t>13</a:t>
            </a:fld>
            <a:endParaRPr lang="en-US" altLang="en-US" sz="1200" smtClean="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7467600" y="2895600"/>
            <a:ext cx="0" cy="18288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467600" y="3187700"/>
            <a:ext cx="811213" cy="522288"/>
          </a:xfrm>
          <a:prstGeom prst="rect">
            <a:avLst/>
          </a:prstGeom>
          <a:noFill/>
        </p:spPr>
        <p:txBody>
          <a:bodyPr wrap="none">
            <a:spAutoFit/>
          </a:bodyPr>
          <a:lstStyle/>
          <a:p>
            <a:pPr>
              <a:defRPr/>
            </a:pPr>
            <a:r>
              <a:rPr lang="en-US" sz="1400" b="1" dirty="0">
                <a:solidFill>
                  <a:srgbClr val="FF0000"/>
                </a:solidFill>
                <a:latin typeface="+mn-lt"/>
                <a:cs typeface="+mn-cs"/>
              </a:rPr>
              <a:t>3 month</a:t>
            </a:r>
          </a:p>
          <a:p>
            <a:pPr>
              <a:defRPr/>
            </a:pPr>
            <a:r>
              <a:rPr lang="en-US" sz="1400" b="1" dirty="0">
                <a:solidFill>
                  <a:srgbClr val="FF0000"/>
                </a:solidFill>
                <a:latin typeface="+mn-lt"/>
                <a:cs typeface="+mn-cs"/>
              </a:rPr>
              <a:t>slip</a:t>
            </a:r>
          </a:p>
        </p:txBody>
      </p:sp>
    </p:spTree>
    <p:extLst>
      <p:ext uri="{BB962C8B-B14F-4D97-AF65-F5344CB8AC3E}">
        <p14:creationId xmlns:p14="http://schemas.microsoft.com/office/powerpoint/2010/main" val="3001756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smtClean="0"/>
              <a:t>Current Status for 1900.5.2</a:t>
            </a:r>
          </a:p>
        </p:txBody>
      </p:sp>
      <p:sp>
        <p:nvSpPr>
          <p:cNvPr id="14339" name="Content Placeholder 2"/>
          <p:cNvSpPr>
            <a:spLocks noGrp="1"/>
          </p:cNvSpPr>
          <p:nvPr>
            <p:ph idx="1"/>
          </p:nvPr>
        </p:nvSpPr>
        <p:spPr>
          <a:xfrm>
            <a:off x="422564" y="1298720"/>
            <a:ext cx="8229600" cy="4525963"/>
          </a:xfrm>
        </p:spPr>
        <p:txBody>
          <a:bodyPr/>
          <a:lstStyle/>
          <a:p>
            <a:r>
              <a:rPr lang="en-US" dirty="0" smtClean="0"/>
              <a:t>Recirculation status</a:t>
            </a:r>
          </a:p>
          <a:p>
            <a:r>
              <a:rPr lang="en-US" dirty="0" smtClean="0"/>
              <a:t>Schema Status</a:t>
            </a:r>
            <a:endParaRPr dirty="0" smtClean="0"/>
          </a:p>
          <a:p>
            <a:r>
              <a:rPr lang="en-US" dirty="0" smtClean="0"/>
              <a:t>Other?</a:t>
            </a:r>
          </a:p>
        </p:txBody>
      </p:sp>
      <p:sp>
        <p:nvSpPr>
          <p:cNvPr id="4" name="Date Placeholder 3"/>
          <p:cNvSpPr>
            <a:spLocks noGrp="1"/>
          </p:cNvSpPr>
          <p:nvPr>
            <p:ph type="dt" sz="quarter" idx="10"/>
          </p:nvPr>
        </p:nvSpPr>
        <p:spPr/>
        <p:txBody>
          <a:bodyPr/>
          <a:lstStyle/>
          <a:p>
            <a:pPr>
              <a:defRPr/>
            </a:pPr>
            <a:fld id="{ADDB129E-51E3-4E1A-A927-D702C41C76CB}"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CF083BE6-C18A-41AF-9A6B-C5E28B92F68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7463"/>
            <a:ext cx="8229600" cy="1143000"/>
          </a:xfrm>
        </p:spPr>
        <p:txBody>
          <a:bodyPr/>
          <a:lstStyle/>
          <a:p>
            <a:r>
              <a:rPr altLang="en-US" smtClean="0"/>
              <a:t>Working Schedule for 1900.5.2</a:t>
            </a:r>
          </a:p>
        </p:txBody>
      </p:sp>
      <p:sp>
        <p:nvSpPr>
          <p:cNvPr id="8195" name="Content Placeholder 2"/>
          <p:cNvSpPr>
            <a:spLocks noGrp="1"/>
          </p:cNvSpPr>
          <p:nvPr>
            <p:ph idx="1"/>
          </p:nvPr>
        </p:nvSpPr>
        <p:spPr>
          <a:xfrm>
            <a:off x="381000" y="1295400"/>
            <a:ext cx="8229600" cy="4525963"/>
          </a:xfrm>
        </p:spPr>
        <p:txBody>
          <a:bodyPr/>
          <a:lstStyle/>
          <a:p>
            <a:r>
              <a:rPr altLang="en-US" sz="1400" dirty="0" smtClean="0"/>
              <a:t>Form Ballot Pool	(Send Ballot Invitation)				6/7/15</a:t>
            </a:r>
            <a:r>
              <a:rPr altLang="en-US" sz="1400" b="1" dirty="0" smtClean="0">
                <a:solidFill>
                  <a:srgbClr val="FF0000"/>
                </a:solidFill>
              </a:rPr>
              <a:t>√</a:t>
            </a:r>
          </a:p>
          <a:p>
            <a:r>
              <a:rPr altLang="en-US" sz="1400" dirty="0" smtClean="0"/>
              <a:t>Final Draft and Schema Adjustments				7/30/15</a:t>
            </a:r>
            <a:r>
              <a:rPr altLang="en-US" sz="1400" b="1" dirty="0" smtClean="0">
                <a:solidFill>
                  <a:srgbClr val="FF0000"/>
                </a:solidFill>
              </a:rPr>
              <a:t>√</a:t>
            </a:r>
            <a:endParaRPr altLang="en-US" sz="1400" dirty="0" smtClean="0"/>
          </a:p>
          <a:p>
            <a:r>
              <a:rPr altLang="en-US" sz="1400" dirty="0" smtClean="0"/>
              <a:t>WG Vote to Sponsor Ballot (need </a:t>
            </a:r>
            <a:r>
              <a:rPr altLang="en-US" sz="1400" dirty="0" err="1" smtClean="0"/>
              <a:t>DySPAN</a:t>
            </a:r>
            <a:r>
              <a:rPr altLang="en-US" sz="1400" dirty="0" smtClean="0"/>
              <a:t>-SC approval)			</a:t>
            </a:r>
            <a:r>
              <a:rPr altLang="en-US" sz="1400" dirty="0" smtClean="0">
                <a:solidFill>
                  <a:srgbClr val="FF0000"/>
                </a:solidFill>
              </a:rPr>
              <a:t>7/30/15</a:t>
            </a:r>
            <a:r>
              <a:rPr altLang="en-US" sz="1400" dirty="0" smtClean="0"/>
              <a:t> (8/18)</a:t>
            </a:r>
            <a:r>
              <a:rPr altLang="en-US" sz="1400" b="1" dirty="0" smtClean="0">
                <a:solidFill>
                  <a:srgbClr val="FF0000"/>
                </a:solidFill>
              </a:rPr>
              <a:t> √</a:t>
            </a:r>
            <a:endParaRPr altLang="en-US" sz="1400" dirty="0" smtClean="0">
              <a:solidFill>
                <a:srgbClr val="FF0000"/>
              </a:solidFill>
            </a:endParaRPr>
          </a:p>
          <a:p>
            <a:r>
              <a:rPr altLang="en-US" sz="1400" dirty="0" err="1" smtClean="0"/>
              <a:t>DySPAN</a:t>
            </a:r>
            <a:r>
              <a:rPr altLang="en-US" sz="1400" dirty="0" smtClean="0"/>
              <a:t>-SC Approval						</a:t>
            </a:r>
            <a:r>
              <a:rPr altLang="en-US" sz="1400" dirty="0" smtClean="0">
                <a:solidFill>
                  <a:srgbClr val="FF0000"/>
                </a:solidFill>
              </a:rPr>
              <a:t>8/28/15</a:t>
            </a:r>
            <a:r>
              <a:rPr altLang="en-US" sz="1400" dirty="0" smtClean="0"/>
              <a:t> </a:t>
            </a:r>
            <a:r>
              <a:rPr altLang="en-US" sz="1400" dirty="0" smtClean="0">
                <a:solidFill>
                  <a:srgbClr val="FF0000"/>
                </a:solidFill>
              </a:rPr>
              <a:t>(9/2)</a:t>
            </a:r>
            <a:r>
              <a:rPr altLang="en-US" sz="1400" b="1" dirty="0" smtClean="0">
                <a:solidFill>
                  <a:srgbClr val="FF0000"/>
                </a:solidFill>
              </a:rPr>
              <a:t> 9/30√</a:t>
            </a:r>
            <a:endParaRPr altLang="en-US" sz="1400" dirty="0" smtClean="0"/>
          </a:p>
          <a:p>
            <a:r>
              <a:rPr altLang="en-US" sz="1400" dirty="0" smtClean="0"/>
              <a:t>Mandatory Editorial Coordination Completes				</a:t>
            </a:r>
            <a:r>
              <a:rPr altLang="en-US" sz="1400" dirty="0" smtClean="0">
                <a:solidFill>
                  <a:srgbClr val="FF0000"/>
                </a:solidFill>
              </a:rPr>
              <a:t>9/30/15</a:t>
            </a:r>
            <a:r>
              <a:rPr altLang="en-US" sz="1400" dirty="0" smtClean="0"/>
              <a:t> </a:t>
            </a:r>
            <a:r>
              <a:rPr altLang="en-US" sz="1400" b="1" dirty="0" smtClean="0">
                <a:solidFill>
                  <a:srgbClr val="FF0000"/>
                </a:solidFill>
              </a:rPr>
              <a:t>12/1 √</a:t>
            </a:r>
          </a:p>
          <a:p>
            <a:r>
              <a:rPr altLang="en-US" sz="1400" dirty="0" smtClean="0"/>
              <a:t>Conduct Ballot						</a:t>
            </a:r>
            <a:r>
              <a:rPr altLang="en-US" sz="1400" dirty="0" smtClean="0">
                <a:solidFill>
                  <a:srgbClr val="FF0000"/>
                </a:solidFill>
              </a:rPr>
              <a:t>1/28/16</a:t>
            </a:r>
            <a:r>
              <a:rPr altLang="en-US" sz="1400" b="1" dirty="0" smtClean="0">
                <a:solidFill>
                  <a:srgbClr val="FF0000"/>
                </a:solidFill>
              </a:rPr>
              <a:t> 1/22 √</a:t>
            </a:r>
            <a:endParaRPr altLang="en-US" sz="1400" dirty="0" smtClean="0"/>
          </a:p>
          <a:p>
            <a:r>
              <a:rPr altLang="en-US" sz="1400" dirty="0" smtClean="0"/>
              <a:t>Ballot completes						</a:t>
            </a:r>
            <a:r>
              <a:rPr altLang="en-US" sz="1400" dirty="0" smtClean="0">
                <a:solidFill>
                  <a:srgbClr val="FF0000"/>
                </a:solidFill>
              </a:rPr>
              <a:t>2/28/15</a:t>
            </a:r>
            <a:r>
              <a:rPr altLang="en-US" sz="1400" b="1" dirty="0" smtClean="0">
                <a:solidFill>
                  <a:srgbClr val="FF0000"/>
                </a:solidFill>
              </a:rPr>
              <a:t> 3/12 √ </a:t>
            </a:r>
            <a:endParaRPr altLang="en-US" sz="1400" dirty="0" smtClean="0"/>
          </a:p>
          <a:p>
            <a:r>
              <a:rPr altLang="en-US" sz="1400" dirty="0" smtClean="0"/>
              <a:t>Form Comment Resolution subcommittee				</a:t>
            </a:r>
            <a:r>
              <a:rPr lang="en-US" altLang="en-US" sz="1400" dirty="0" smtClean="0">
                <a:solidFill>
                  <a:srgbClr val="FF0000"/>
                </a:solidFill>
              </a:rPr>
              <a:t>3/15/16</a:t>
            </a:r>
          </a:p>
          <a:p>
            <a:r>
              <a:rPr altLang="en-US" sz="1400" dirty="0" smtClean="0"/>
              <a:t>Suggested comment resolutions available				</a:t>
            </a:r>
            <a:r>
              <a:rPr lang="en-US" altLang="en-US" sz="1400" dirty="0" smtClean="0">
                <a:solidFill>
                  <a:srgbClr val="FF0000"/>
                </a:solidFill>
              </a:rPr>
              <a:t>11/15/16</a:t>
            </a:r>
          </a:p>
          <a:p>
            <a:r>
              <a:rPr altLang="en-US" sz="1400" dirty="0" smtClean="0"/>
              <a:t>Vote for </a:t>
            </a:r>
            <a:r>
              <a:rPr altLang="en-US" sz="1400" dirty="0" err="1" smtClean="0"/>
              <a:t>Recirc</a:t>
            </a:r>
            <a:r>
              <a:rPr altLang="en-US" sz="1400" dirty="0" smtClean="0"/>
              <a:t> Ballot					</a:t>
            </a:r>
            <a:r>
              <a:rPr lang="en-US" altLang="en-US" sz="1400" dirty="0" smtClean="0">
                <a:solidFill>
                  <a:srgbClr val="FF0000"/>
                </a:solidFill>
              </a:rPr>
              <a:t>12/1/16</a:t>
            </a:r>
          </a:p>
          <a:p>
            <a:r>
              <a:rPr altLang="en-US" sz="1400" dirty="0" smtClean="0"/>
              <a:t>Conduct </a:t>
            </a:r>
            <a:r>
              <a:rPr altLang="en-US" sz="1400" dirty="0" err="1" smtClean="0"/>
              <a:t>Recirc</a:t>
            </a:r>
            <a:r>
              <a:rPr altLang="en-US" sz="1400" dirty="0" smtClean="0"/>
              <a:t> Ballot					</a:t>
            </a:r>
            <a:r>
              <a:rPr lang="en-US" altLang="en-US" sz="1400" dirty="0" smtClean="0">
                <a:solidFill>
                  <a:srgbClr val="FF0000"/>
                </a:solidFill>
              </a:rPr>
              <a:t>1/3/17</a:t>
            </a:r>
            <a:endParaRPr lang="en-US" altLang="en-US" sz="1400" dirty="0" smtClean="0">
              <a:solidFill>
                <a:srgbClr val="FF0000"/>
              </a:solidFill>
            </a:endParaRPr>
          </a:p>
          <a:p>
            <a:r>
              <a:rPr altLang="en-US" sz="1400" dirty="0" smtClean="0"/>
              <a:t>Ballot completes						</a:t>
            </a:r>
            <a:r>
              <a:rPr lang="en-US" altLang="en-US" sz="1400" dirty="0" smtClean="0">
                <a:solidFill>
                  <a:srgbClr val="FF0000"/>
                </a:solidFill>
              </a:rPr>
              <a:t>2/2/17</a:t>
            </a:r>
          </a:p>
          <a:p>
            <a:r>
              <a:rPr altLang="en-US" sz="1400" dirty="0" smtClean="0"/>
              <a:t>Approved by Standards Board					</a:t>
            </a:r>
            <a:r>
              <a:rPr altLang="en-US" sz="1400" dirty="0" smtClean="0">
                <a:solidFill>
                  <a:srgbClr val="FF0000"/>
                </a:solidFill>
              </a:rPr>
              <a:t>4/1/17</a:t>
            </a:r>
            <a:endParaRPr altLang="en-US" sz="1400" b="1" dirty="0" smtClean="0">
              <a:solidFill>
                <a:srgbClr val="FF0000"/>
              </a:solidFill>
            </a:endParaRPr>
          </a:p>
          <a:p>
            <a:r>
              <a:rPr altLang="en-US" sz="1400" dirty="0" smtClean="0"/>
              <a:t>Reference implementation available				</a:t>
            </a:r>
            <a:r>
              <a:rPr altLang="en-US" sz="1400" dirty="0" smtClean="0">
                <a:solidFill>
                  <a:srgbClr val="FF0000"/>
                </a:solidFill>
              </a:rPr>
              <a:t>10/16 </a:t>
            </a:r>
            <a:endParaRPr altLang="en-US" sz="1400" b="1" dirty="0" smtClean="0">
              <a:solidFill>
                <a:srgbClr val="FF0000"/>
              </a:solidFill>
            </a:endParaRPr>
          </a:p>
          <a:p>
            <a:r>
              <a:rPr altLang="en-US" sz="1400" dirty="0" smtClean="0"/>
              <a:t>Certification available					</a:t>
            </a:r>
            <a:r>
              <a:rPr altLang="en-US" sz="1400" dirty="0">
                <a:solidFill>
                  <a:srgbClr val="FF0000"/>
                </a:solidFill>
              </a:rPr>
              <a:t>?</a:t>
            </a:r>
            <a:endParaRPr altLang="en-US" sz="1400" b="1" dirty="0" smtClean="0">
              <a:solidFill>
                <a:srgbClr val="FF0000"/>
              </a:solidFill>
            </a:endParaRPr>
          </a:p>
          <a:p>
            <a:endParaRPr altLang="en-US" sz="1400" dirty="0" smtClean="0"/>
          </a:p>
          <a:p>
            <a:endParaRPr altLang="en-US" sz="1400" dirty="0" smtClean="0"/>
          </a:p>
        </p:txBody>
      </p:sp>
      <p:sp>
        <p:nvSpPr>
          <p:cNvPr id="4" name="Date Placeholder 3"/>
          <p:cNvSpPr>
            <a:spLocks noGrp="1"/>
          </p:cNvSpPr>
          <p:nvPr>
            <p:ph type="dt" sz="quarter" idx="10"/>
          </p:nvPr>
        </p:nvSpPr>
        <p:spPr/>
        <p:txBody>
          <a:bodyPr/>
          <a:lstStyle/>
          <a:p>
            <a:pPr>
              <a:defRPr/>
            </a:pPr>
            <a:fld id="{F476440F-EEC5-4475-9E36-E48464564F7E}"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819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8F656348-E3AA-4BAB-9681-6108A047D376}" type="slidenum">
              <a:rPr lang="en-US" altLang="en-US" sz="1200" smtClean="0"/>
              <a:pPr>
                <a:spcBef>
                  <a:spcPct val="0"/>
                </a:spcBef>
                <a:buFontTx/>
                <a:buNone/>
              </a:pPr>
              <a:t>15</a:t>
            </a:fld>
            <a:endParaRPr lang="en-US" altLang="en-US" sz="1200" smtClean="0"/>
          </a:p>
        </p:txBody>
      </p:sp>
      <p:cxnSp>
        <p:nvCxnSpPr>
          <p:cNvPr id="7" name="Straight Connector 6"/>
          <p:cNvCxnSpPr/>
          <p:nvPr/>
        </p:nvCxnSpPr>
        <p:spPr>
          <a:xfrm>
            <a:off x="6878638" y="195421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878638" y="2243138"/>
            <a:ext cx="96996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78638" y="2481263"/>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78638" y="27432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78638" y="2971800"/>
            <a:ext cx="533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0833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smtClean="0"/>
              <a:t>Other DySPAN-SC Activities</a:t>
            </a:r>
          </a:p>
        </p:txBody>
      </p:sp>
      <p:sp>
        <p:nvSpPr>
          <p:cNvPr id="15363" name="Content Placeholder 2"/>
          <p:cNvSpPr>
            <a:spLocks noGrp="1"/>
          </p:cNvSpPr>
          <p:nvPr>
            <p:ph idx="1"/>
          </p:nvPr>
        </p:nvSpPr>
        <p:spPr/>
        <p:txBody>
          <a:bodyPr/>
          <a:lstStyle/>
          <a:p>
            <a:r>
              <a:rPr dirty="0" smtClean="0"/>
              <a:t>Leadership meetings</a:t>
            </a:r>
          </a:p>
          <a:p>
            <a:pPr lvl="1"/>
            <a:r>
              <a:rPr lang="en-US" dirty="0" smtClean="0"/>
              <a:t>Held on 12/1/16</a:t>
            </a:r>
            <a:endParaRPr lang="en-US" dirty="0"/>
          </a:p>
          <a:p>
            <a:pPr lvl="2"/>
            <a:endParaRPr lang="en-US" dirty="0" smtClean="0"/>
          </a:p>
          <a:p>
            <a:r>
              <a:rPr lang="en-US" dirty="0" smtClean="0"/>
              <a:t>Other activities?</a:t>
            </a:r>
          </a:p>
        </p:txBody>
      </p:sp>
      <p:sp>
        <p:nvSpPr>
          <p:cNvPr id="4" name="Date Placeholder 3"/>
          <p:cNvSpPr>
            <a:spLocks noGrp="1"/>
          </p:cNvSpPr>
          <p:nvPr>
            <p:ph type="dt" sz="quarter" idx="10"/>
          </p:nvPr>
        </p:nvSpPr>
        <p:spPr/>
        <p:txBody>
          <a:bodyPr/>
          <a:lstStyle/>
          <a:p>
            <a:pPr>
              <a:defRPr/>
            </a:pPr>
            <a:fld id="{F24B0E4C-8CCA-4083-A65F-0A6D9C1936A2}"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52400"/>
            <a:ext cx="8229600" cy="1143000"/>
          </a:xfrm>
        </p:spPr>
        <p:txBody>
          <a:bodyPr/>
          <a:lstStyle/>
          <a:p>
            <a:r>
              <a:rPr dirty="0" smtClean="0"/>
              <a:t>Marketing Inputs</a:t>
            </a:r>
          </a:p>
        </p:txBody>
      </p:sp>
      <p:sp>
        <p:nvSpPr>
          <p:cNvPr id="16387" name="Content Placeholder 2"/>
          <p:cNvSpPr>
            <a:spLocks noGrp="1"/>
          </p:cNvSpPr>
          <p:nvPr>
            <p:ph idx="1"/>
          </p:nvPr>
        </p:nvSpPr>
        <p:spPr>
          <a:xfrm>
            <a:off x="228600" y="1330036"/>
            <a:ext cx="8763000" cy="4525963"/>
          </a:xfrm>
        </p:spPr>
        <p:txBody>
          <a:bodyPr/>
          <a:lstStyle/>
          <a:p>
            <a:r>
              <a:rPr dirty="0" err="1" smtClean="0"/>
              <a:t>WInnForum</a:t>
            </a:r>
            <a:r>
              <a:rPr dirty="0" smtClean="0"/>
              <a:t> 3.6GHz stakeholders</a:t>
            </a:r>
          </a:p>
          <a:p>
            <a:r>
              <a:rPr lang="en-US" dirty="0" smtClean="0"/>
              <a:t>NSC</a:t>
            </a:r>
          </a:p>
          <a:p>
            <a:pPr lvl="1"/>
            <a:r>
              <a:rPr lang="en-US" dirty="0" smtClean="0"/>
              <a:t>On hold till CY17</a:t>
            </a:r>
          </a:p>
          <a:p>
            <a:r>
              <a:rPr lang="en-US" dirty="0" smtClean="0"/>
              <a:t>Standards paper in process</a:t>
            </a:r>
          </a:p>
          <a:p>
            <a:r>
              <a:rPr lang="en-US" dirty="0" smtClean="0"/>
              <a:t>Vita 49 interactions</a:t>
            </a:r>
          </a:p>
          <a:p>
            <a:pPr lvl="1"/>
            <a:r>
              <a:rPr lang="en-US" dirty="0" smtClean="0"/>
              <a:t>Ongoing</a:t>
            </a:r>
          </a:p>
        </p:txBody>
      </p:sp>
      <p:sp>
        <p:nvSpPr>
          <p:cNvPr id="4" name="Date Placeholder 3"/>
          <p:cNvSpPr>
            <a:spLocks noGrp="1"/>
          </p:cNvSpPr>
          <p:nvPr>
            <p:ph type="dt" sz="quarter" idx="10"/>
          </p:nvPr>
        </p:nvSpPr>
        <p:spPr/>
        <p:txBody>
          <a:bodyPr/>
          <a:lstStyle/>
          <a:p>
            <a:pPr>
              <a:defRPr/>
            </a:pPr>
            <a:fld id="{215C121E-079D-411B-BEAC-DADB46088B87}"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59B0CEE9-FA62-4388-88D5-63BF634C8DE8}"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dirty="0" smtClean="0"/>
              <a:t>Meeting Planning</a:t>
            </a:r>
          </a:p>
        </p:txBody>
      </p:sp>
      <p:sp>
        <p:nvSpPr>
          <p:cNvPr id="17411" name="Content Placeholder 2"/>
          <p:cNvSpPr>
            <a:spLocks noGrp="1"/>
          </p:cNvSpPr>
          <p:nvPr>
            <p:ph idx="1"/>
          </p:nvPr>
        </p:nvSpPr>
        <p:spPr>
          <a:xfrm>
            <a:off x="304800" y="838200"/>
            <a:ext cx="8229600" cy="4525963"/>
          </a:xfrm>
        </p:spPr>
        <p:txBody>
          <a:bodyPr/>
          <a:lstStyle/>
          <a:p>
            <a:r>
              <a:rPr lang="en-US" dirty="0"/>
              <a:t>Ad </a:t>
            </a:r>
            <a:r>
              <a:rPr lang="en-US" dirty="0" err="1"/>
              <a:t>Hocs</a:t>
            </a:r>
            <a:r>
              <a:rPr lang="en-US" dirty="0"/>
              <a:t>?</a:t>
            </a:r>
          </a:p>
          <a:p>
            <a:r>
              <a:rPr lang="en-US" dirty="0" smtClean="0"/>
              <a:t>Face </a:t>
            </a:r>
            <a:r>
              <a:rPr lang="en-US" dirty="0"/>
              <a:t>to Face in March adjacent to </a:t>
            </a:r>
            <a:r>
              <a:rPr lang="en-US" dirty="0" err="1"/>
              <a:t>DySPAN</a:t>
            </a:r>
            <a:r>
              <a:rPr lang="en-US" dirty="0"/>
              <a:t> Conference in Baltimore March 9-11, 2017</a:t>
            </a:r>
          </a:p>
          <a:p>
            <a:pPr lvl="1"/>
            <a:r>
              <a:rPr lang="en-US" dirty="0" err="1"/>
              <a:t>DySPAN</a:t>
            </a:r>
            <a:r>
              <a:rPr lang="en-US" dirty="0"/>
              <a:t> Conference is March 6-9</a:t>
            </a:r>
            <a:endParaRPr lang="en-US" dirty="0"/>
          </a:p>
        </p:txBody>
      </p:sp>
      <p:sp>
        <p:nvSpPr>
          <p:cNvPr id="4" name="Date Placeholder 3"/>
          <p:cNvSpPr>
            <a:spLocks noGrp="1"/>
          </p:cNvSpPr>
          <p:nvPr>
            <p:ph type="dt" sz="quarter" idx="10"/>
          </p:nvPr>
        </p:nvSpPr>
        <p:spPr/>
        <p:txBody>
          <a:bodyPr/>
          <a:lstStyle/>
          <a:p>
            <a:pPr>
              <a:defRPr/>
            </a:pPr>
            <a:fld id="{6060F527-A1F2-4894-BD82-B43F43F84532}"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03B80821-6BB5-481B-A945-F4DBEA43939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IEEE 1900.5 Meeting</a:t>
            </a:r>
            <a:br>
              <a:rPr lang="en-US" dirty="0" smtClean="0"/>
            </a:br>
            <a:r>
              <a:rPr lang="en-US" dirty="0" smtClean="0"/>
              <a:t>1/03/17 </a:t>
            </a:r>
            <a:r>
              <a:rPr lang="en-US" dirty="0" smtClean="0"/>
              <a:t>@</a:t>
            </a:r>
            <a:r>
              <a:rPr lang="en-US" dirty="0"/>
              <a:t>2</a:t>
            </a:r>
            <a:r>
              <a:rPr lang="en-US" dirty="0" smtClean="0"/>
              <a:t>:30 PM EDT</a:t>
            </a:r>
            <a:endParaRPr lang="en-US" dirty="0"/>
          </a:p>
        </p:txBody>
      </p:sp>
      <p:sp>
        <p:nvSpPr>
          <p:cNvPr id="4" name="Date Placeholder 3"/>
          <p:cNvSpPr>
            <a:spLocks noGrp="1"/>
          </p:cNvSpPr>
          <p:nvPr>
            <p:ph type="dt" sz="half" idx="10"/>
          </p:nvPr>
        </p:nvSpPr>
        <p:spPr/>
        <p:txBody>
          <a:bodyPr/>
          <a:lstStyle/>
          <a:p>
            <a:pPr>
              <a:defRPr/>
            </a:pPr>
            <a:fld id="{FF4ACC6E-FC17-43F2-81FF-8D9EAD6EB46E}"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986769F2-C589-4C46-B9E8-371DE6369B6E}" type="slidenum">
              <a:rPr lang="en-US" smtClean="0"/>
              <a:pPr>
                <a:defRPr/>
              </a:pPr>
              <a:t>19</a:t>
            </a:fld>
            <a:endParaRPr lang="en-US"/>
          </a:p>
        </p:txBody>
      </p:sp>
      <p:sp>
        <p:nvSpPr>
          <p:cNvPr id="7" name="Rectangle 6"/>
          <p:cNvSpPr/>
          <p:nvPr/>
        </p:nvSpPr>
        <p:spPr>
          <a:xfrm>
            <a:off x="864290" y="2967335"/>
            <a:ext cx="7415428" cy="1323439"/>
          </a:xfrm>
          <a:prstGeom prst="rect">
            <a:avLst/>
          </a:prstGeom>
          <a:noFill/>
        </p:spPr>
        <p:txBody>
          <a:bodyPr wrap="none" lIns="91440" tIns="45720" rIns="91440" bIns="45720">
            <a:spAutoFit/>
          </a:bodyPr>
          <a:lstStyle/>
          <a:p>
            <a:pPr algn="ctr"/>
            <a:r>
              <a:rPr lang="en-US" sz="80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PLEASE STANDBY</a:t>
            </a:r>
            <a:endParaRPr lang="en-US" sz="8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106941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idx="4294967295"/>
          </p:nvPr>
        </p:nvSpPr>
        <p:spPr>
          <a:xfrm>
            <a:off x="685800" y="115888"/>
            <a:ext cx="7772400" cy="1143000"/>
          </a:xfrm>
        </p:spPr>
        <p:txBody>
          <a:bodyPr/>
          <a:lstStyle/>
          <a:p>
            <a:r>
              <a:rPr smtClean="0"/>
              <a:t> Monthly WG Meeting</a:t>
            </a:r>
            <a:br>
              <a:rPr smtClean="0"/>
            </a:br>
            <a:r>
              <a:rPr smtClean="0"/>
              <a:t>Electronic Meeting Details</a:t>
            </a:r>
          </a:p>
        </p:txBody>
      </p:sp>
      <p:sp>
        <p:nvSpPr>
          <p:cNvPr id="3075" name="Text Box 5040"/>
          <p:cNvSpPr txBox="1">
            <a:spLocks noChangeArrowheads="1"/>
          </p:cNvSpPr>
          <p:nvPr/>
        </p:nvSpPr>
        <p:spPr bwMode="auto">
          <a:xfrm>
            <a:off x="349250" y="1447800"/>
            <a:ext cx="8382000" cy="5078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r>
              <a:rPr lang="en-US" dirty="0"/>
              <a:t>1.  Please join my meeting. </a:t>
            </a:r>
            <a:br>
              <a:rPr lang="en-US" dirty="0"/>
            </a:br>
            <a:r>
              <a:rPr lang="en-US" u="sng" dirty="0">
                <a:hlinkClick r:id="rId3"/>
              </a:rPr>
              <a:t>https://global.gotomeeting.com/join/679013973</a:t>
            </a:r>
            <a:r>
              <a:rPr lang="en-US" dirty="0"/>
              <a:t> </a:t>
            </a:r>
          </a:p>
          <a:p>
            <a:endParaRPr lang="en-US" dirty="0"/>
          </a:p>
          <a:p>
            <a:r>
              <a:rPr lang="en-US" dirty="0"/>
              <a:t>2.  Use your microphone and speakers (VoIP) - a headset is recommended.  Or, call in using your telephone. </a:t>
            </a:r>
          </a:p>
          <a:p>
            <a:r>
              <a:rPr lang="en-US" dirty="0"/>
              <a:t>United States: +1 (619) 550-0006 </a:t>
            </a:r>
            <a:br>
              <a:rPr lang="en-US" dirty="0"/>
            </a:br>
            <a:r>
              <a:rPr lang="en-US" dirty="0"/>
              <a:t>Australia: +61 2 9087 3605 </a:t>
            </a:r>
            <a:br>
              <a:rPr lang="en-US" dirty="0"/>
            </a:br>
            <a:r>
              <a:rPr lang="en-US" dirty="0"/>
              <a:t>Austria: +43 (0) 7 2088 1403 </a:t>
            </a:r>
            <a:br>
              <a:rPr lang="en-US" dirty="0"/>
            </a:br>
            <a:r>
              <a:rPr lang="en-US" dirty="0"/>
              <a:t>Belgium: +32 (0) 38 08 1856 </a:t>
            </a:r>
            <a:br>
              <a:rPr lang="en-US" dirty="0"/>
            </a:br>
            <a:r>
              <a:rPr lang="en-US" dirty="0"/>
              <a:t>Canada: +1 (647) 497-9351 </a:t>
            </a:r>
            <a:br>
              <a:rPr lang="en-US" dirty="0"/>
            </a:br>
            <a:r>
              <a:rPr lang="en-US" dirty="0"/>
              <a:t>Denmark: +45 (0) 69 91 88 64 </a:t>
            </a:r>
            <a:br>
              <a:rPr lang="en-US" dirty="0"/>
            </a:br>
            <a:r>
              <a:rPr lang="en-US" dirty="0"/>
              <a:t>Finland: +358 (0) 942 41 5780 </a:t>
            </a:r>
            <a:br>
              <a:rPr lang="en-US" dirty="0"/>
            </a:br>
            <a:r>
              <a:rPr lang="en-US" dirty="0"/>
              <a:t>France: +33 (0) 170 950 592 </a:t>
            </a:r>
            <a:br>
              <a:rPr lang="en-US" dirty="0"/>
            </a:br>
            <a:endParaRPr lang="en-US" dirty="0"/>
          </a:p>
          <a:p>
            <a:r>
              <a:rPr lang="en-US" dirty="0"/>
              <a:t>Access Code: 679-013-973 </a:t>
            </a:r>
            <a:br>
              <a:rPr lang="en-US" dirty="0"/>
            </a:br>
            <a:r>
              <a:rPr lang="en-US" dirty="0"/>
              <a:t>Audio PIN: Shown after joining the meeting </a:t>
            </a:r>
          </a:p>
          <a:p>
            <a:r>
              <a:rPr lang="en-US" dirty="0"/>
              <a:t>Meeting ID: 679-013-973 </a:t>
            </a:r>
          </a:p>
          <a:p>
            <a:pPr>
              <a:buFont typeface="Arial" pitchFamily="34" charset="0"/>
              <a:buChar char="•"/>
            </a:pPr>
            <a:endParaRPr lang="en-US" dirty="0">
              <a:latin typeface="Times New Roman" pitchFamily="18" charset="0"/>
            </a:endParaRPr>
          </a:p>
        </p:txBody>
      </p:sp>
      <p:sp>
        <p:nvSpPr>
          <p:cNvPr id="2" name="Date Placeholder 1"/>
          <p:cNvSpPr>
            <a:spLocks noGrp="1"/>
          </p:cNvSpPr>
          <p:nvPr>
            <p:ph type="dt" sz="quarter" idx="10"/>
          </p:nvPr>
        </p:nvSpPr>
        <p:spPr/>
        <p:txBody>
          <a:bodyPr/>
          <a:lstStyle/>
          <a:p>
            <a:pPr>
              <a:defRPr/>
            </a:pPr>
            <a:fld id="{7B5B91FD-36A4-4A68-B961-8B3AD0E6812F}"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3406F457-2706-4F6B-976E-F569A492BDEF}" type="slidenum">
              <a:rPr lang="en-US" smtClean="0"/>
              <a:pPr>
                <a:defRPr/>
              </a:pPr>
              <a:t>2</a:t>
            </a:fld>
            <a:endParaRPr lang="en-US"/>
          </a:p>
        </p:txBody>
      </p:sp>
      <p:sp>
        <p:nvSpPr>
          <p:cNvPr id="3079" name="TextBox 4"/>
          <p:cNvSpPr txBox="1">
            <a:spLocks noChangeArrowheads="1"/>
          </p:cNvSpPr>
          <p:nvPr/>
        </p:nvSpPr>
        <p:spPr bwMode="auto">
          <a:xfrm>
            <a:off x="4114800" y="2667000"/>
            <a:ext cx="38068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a:t>Germany: +49 (0) 692 5736 7210 </a:t>
            </a:r>
            <a:br>
              <a:rPr lang="en-US"/>
            </a:br>
            <a:r>
              <a:rPr lang="en-US"/>
              <a:t>Ireland: +353 (0) 14 845 978 </a:t>
            </a:r>
            <a:br>
              <a:rPr lang="en-US"/>
            </a:br>
            <a:r>
              <a:rPr lang="en-US"/>
              <a:t>Italy: +39 0 553 98 95 67 </a:t>
            </a:r>
            <a:br>
              <a:rPr lang="en-US"/>
            </a:br>
            <a:r>
              <a:rPr lang="en-US"/>
              <a:t>Netherlands: +31 (0) 208 080 381 </a:t>
            </a:r>
            <a:br>
              <a:rPr lang="en-US"/>
            </a:br>
            <a:r>
              <a:rPr lang="en-US"/>
              <a:t>New Zealand: +64 (0) 4 974 7214 </a:t>
            </a:r>
            <a:br>
              <a:rPr lang="en-US"/>
            </a:br>
            <a:r>
              <a:rPr lang="en-US"/>
              <a:t>Norway: +47 21 03 58 98 </a:t>
            </a:r>
            <a:br>
              <a:rPr lang="en-US"/>
            </a:br>
            <a:r>
              <a:rPr lang="en-US"/>
              <a:t>Spain: +34 955 32 0845 </a:t>
            </a:r>
            <a:br>
              <a:rPr lang="en-US"/>
            </a:br>
            <a:r>
              <a:rPr lang="en-US"/>
              <a:t>Sweden: +46 (0) 853 527 836 </a:t>
            </a:r>
            <a:br>
              <a:rPr lang="en-US"/>
            </a:br>
            <a:r>
              <a:rPr lang="en-US"/>
              <a:t>Switzerland: +41 (0) 435 0167 09 </a:t>
            </a:r>
            <a:br>
              <a:rPr lang="en-US"/>
            </a:br>
            <a:r>
              <a:rPr lang="en-US"/>
              <a:t>United Kingdom: +44 (0) 330 221 0086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rPr smtClean="0"/>
              <a:t>Rules</a:t>
            </a:r>
          </a:p>
        </p:txBody>
      </p:sp>
      <p:sp>
        <p:nvSpPr>
          <p:cNvPr id="4099" name="Content Placeholder 5"/>
          <p:cNvSpPr>
            <a:spLocks noGrp="1"/>
          </p:cNvSpPr>
          <p:nvPr>
            <p:ph idx="1"/>
          </p:nvPr>
        </p:nvSpPr>
        <p:spPr/>
        <p:txBody>
          <a:bodyPr/>
          <a:lstStyle/>
          <a:p>
            <a:r>
              <a:rPr smtClean="0"/>
              <a:t>IEEE DySPAN-SC rules</a:t>
            </a:r>
          </a:p>
          <a:p>
            <a:pPr lvl="1"/>
            <a:r>
              <a:rPr smtClean="0">
                <a:hlinkClick r:id="rId2"/>
              </a:rPr>
              <a:t>http://standards.ieee.org/about/sasb/audcom/pnp/DySPAN_SC.pdf</a:t>
            </a:r>
            <a:endParaRPr smtClean="0"/>
          </a:p>
          <a:p>
            <a:r>
              <a:rPr smtClean="0"/>
              <a:t>IEEE 1900.5 WG rules</a:t>
            </a:r>
          </a:p>
          <a:p>
            <a:pPr lvl="1"/>
            <a:r>
              <a:rPr smtClean="0">
                <a:hlinkClick r:id="rId3"/>
              </a:rPr>
              <a:t>http://grouper.ieee.org/groups/dyspan/files/individual-WG-PnPs.pdf</a:t>
            </a:r>
            <a:endParaRPr smtClean="0"/>
          </a:p>
          <a:p>
            <a:r>
              <a:rPr smtClean="0"/>
              <a:t>Roberts Rules (latest edition) as needed…</a:t>
            </a:r>
          </a:p>
          <a:p>
            <a:pPr lvl="1"/>
            <a:endParaRPr smtClean="0"/>
          </a:p>
        </p:txBody>
      </p:sp>
      <p:sp>
        <p:nvSpPr>
          <p:cNvPr id="2" name="Date Placeholder 1"/>
          <p:cNvSpPr>
            <a:spLocks noGrp="1"/>
          </p:cNvSpPr>
          <p:nvPr>
            <p:ph type="dt" sz="quarter" idx="10"/>
          </p:nvPr>
        </p:nvSpPr>
        <p:spPr/>
        <p:txBody>
          <a:bodyPr/>
          <a:lstStyle/>
          <a:p>
            <a:pPr>
              <a:defRPr/>
            </a:pPr>
            <a:fld id="{30BF32E9-12C0-48D6-8DD5-4B64627225BD}"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41D24283-4ADC-447A-A334-A90E0754BD4F}"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1143000"/>
          </a:xfrm>
        </p:spPr>
        <p:txBody>
          <a:bodyPr/>
          <a:lstStyle/>
          <a:p>
            <a:r>
              <a:rPr altLang="en-US" smtClean="0"/>
              <a:t>Current Membership</a:t>
            </a:r>
          </a:p>
        </p:txBody>
      </p:sp>
      <p:sp>
        <p:nvSpPr>
          <p:cNvPr id="3" name="Date Placeholder 2"/>
          <p:cNvSpPr>
            <a:spLocks noGrp="1"/>
          </p:cNvSpPr>
          <p:nvPr>
            <p:ph type="dt" sz="quarter" idx="10"/>
          </p:nvPr>
        </p:nvSpPr>
        <p:spPr/>
        <p:txBody>
          <a:bodyPr/>
          <a:lstStyle/>
          <a:p>
            <a:pPr>
              <a:defRPr/>
            </a:pPr>
            <a:fld id="{4D8888A7-EC8A-443D-8F23-54DF5182D4DE}" type="datetime1">
              <a:rPr lang="en-US" smtClean="0"/>
              <a:t>1/3/2017</a:t>
            </a:fld>
            <a:endParaRPr lang="en-US"/>
          </a:p>
        </p:txBody>
      </p:sp>
      <p:sp>
        <p:nvSpPr>
          <p:cNvPr id="4" name="Footer Placeholder 3"/>
          <p:cNvSpPr>
            <a:spLocks noGrp="1"/>
          </p:cNvSpPr>
          <p:nvPr>
            <p:ph type="ftr" sz="quarter" idx="11"/>
          </p:nvPr>
        </p:nvSpPr>
        <p:spPr/>
        <p:txBody>
          <a:bodyPr/>
          <a:lstStyle/>
          <a:p>
            <a:pPr>
              <a:defRPr/>
            </a:pPr>
            <a:r>
              <a:rPr lang="en-US" smtClean="0"/>
              <a:t>Doc #: 5-17-0002-00-agen</a:t>
            </a:r>
            <a:endParaRPr lang="en-US"/>
          </a:p>
        </p:txBody>
      </p:sp>
      <p:sp>
        <p:nvSpPr>
          <p:cNvPr id="6149"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smtClean="0"/>
          </a:p>
        </p:txBody>
      </p:sp>
      <p:graphicFrame>
        <p:nvGraphicFramePr>
          <p:cNvPr id="7" name="Table 6"/>
          <p:cNvGraphicFramePr>
            <a:graphicFrameLocks noGrp="1"/>
          </p:cNvGraphicFramePr>
          <p:nvPr>
            <p:extLst>
              <p:ext uri="{D42A27DB-BD31-4B8C-83A1-F6EECF244321}">
                <p14:modId xmlns:p14="http://schemas.microsoft.com/office/powerpoint/2010/main" val="2907357170"/>
              </p:ext>
            </p:extLst>
          </p:nvPr>
        </p:nvGraphicFramePr>
        <p:xfrm>
          <a:off x="1219200" y="838200"/>
          <a:ext cx="6096000" cy="5211843"/>
        </p:xfrm>
        <a:graphic>
          <a:graphicData uri="http://schemas.openxmlformats.org/drawingml/2006/table">
            <a:tbl>
              <a:tblPr>
                <a:tableStyleId>{5C22544A-7EE6-4342-B048-85BDC9FD1C3A}</a:tableStyleId>
              </a:tblPr>
              <a:tblGrid>
                <a:gridCol w="536027"/>
                <a:gridCol w="804042"/>
                <a:gridCol w="832859"/>
                <a:gridCol w="835742"/>
                <a:gridCol w="3087330"/>
              </a:tblGrid>
              <a:tr h="500178">
                <a:tc>
                  <a:txBody>
                    <a:bodyPr/>
                    <a:lstStyle/>
                    <a:p>
                      <a:pPr algn="l" fontAlgn="b"/>
                      <a:r>
                        <a:rPr lang="en-US" sz="1000" b="0" i="0" u="none" strike="noStrike" dirty="0" smtClean="0">
                          <a:solidFill>
                            <a:srgbClr val="000000"/>
                          </a:solidFill>
                          <a:effectLst/>
                          <a:latin typeface="Calibri" panose="020F0502020204030204" pitchFamily="34" charset="0"/>
                        </a:rPr>
                        <a:t>79/6/16</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dirty="0">
                          <a:effectLst/>
                        </a:rPr>
                        <a:t>WG Status</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First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Last Name</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Affiliation</a:t>
                      </a:r>
                      <a:endParaRPr lang="en-US" sz="1000" b="0" i="0" u="none" strike="noStrike">
                        <a:solidFill>
                          <a:srgbClr val="000000"/>
                        </a:solidFill>
                        <a:effectLst/>
                        <a:latin typeface="Calibri" panose="020F0502020204030204" pitchFamily="34" charset="0"/>
                      </a:endParaRPr>
                    </a:p>
                  </a:txBody>
                  <a:tcPr marL="6947" marR="6947" marT="6947" marB="0" anchor="b"/>
                </a:tc>
              </a:tr>
              <a:tr h="166726">
                <a:tc>
                  <a:txBody>
                    <a:bodyPr/>
                    <a:lstStyle/>
                    <a:p>
                      <a:pPr algn="r"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r" fontAlgn="b"/>
                      <a:r>
                        <a:rPr lang="en-US" sz="1000" u="none" strike="noStrike" dirty="0" smtClean="0">
                          <a:effectLst/>
                        </a:rPr>
                        <a:t>13</a:t>
                      </a:r>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000" u="none" strike="noStrike">
                          <a:effectLst/>
                        </a:rPr>
                        <a:t>Total</a:t>
                      </a:r>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000" b="0" i="0" u="none" strike="noStrike" dirty="0" smtClean="0">
                          <a:solidFill>
                            <a:srgbClr val="000000"/>
                          </a:solidFill>
                          <a:effectLst/>
                          <a:latin typeface="Calibri" panose="020F0502020204030204" pitchFamily="34" charset="0"/>
                        </a:rPr>
                        <a:t>9 participants</a:t>
                      </a:r>
                      <a:endParaRPr lang="en-US" sz="10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r>
              <a:tr h="333452">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Carlos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Caicedo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Syracuse University (Secretary)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David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Chester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Harris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Colby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Harper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Pathfinder Wireless Corp</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Nilesh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Khamberkar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Univ. of Buffalo</a:t>
                      </a:r>
                    </a:p>
                  </a:txBody>
                  <a:tcPr marL="7621" marR="7621" marT="7621" marB="0" anchor="b"/>
                </a:tc>
              </a:tr>
              <a:tr h="135935">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Mitch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Kokar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VIStology &amp; Northeastern University</a:t>
                      </a:r>
                    </a:p>
                  </a:txBody>
                  <a:tcPr marL="7621" marR="7621" marT="7621" marB="0" anchor="b"/>
                </a:tc>
              </a:tr>
              <a:tr h="191040">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Yuriy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Posherstnik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US Army RDECOM CERDEC</a:t>
                      </a:r>
                    </a:p>
                  </a:txBody>
                  <a:tcPr marL="7621" marR="7621" marT="7621" marB="0" anchor="b"/>
                </a:tc>
              </a:tr>
              <a:tr h="150634">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Prasad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Wireless and Mobile Communication, TU Delft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Sherman</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BAE Systems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John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Stine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Darcy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Swain-Walsh</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Mitre (Vice Chair)</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Tony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Rennier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Foundry Inc</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Reinhard</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SchrageConsult</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Member</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Alex</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Lackpour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Lockheed </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Charles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Sheehe </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NASA</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Paul</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Falvell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CGI Group Inc.</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Luzango</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Pangani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CSIR Institute</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Nick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Buris</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Nebens</a:t>
                      </a:r>
                    </a:p>
                  </a:txBody>
                  <a:tcPr marL="7621" marR="7621" marT="7621" marB="0" anchor="b"/>
                </a:tc>
              </a:tr>
              <a:tr h="166726">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Karthikeyan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Ovuraj         </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Twilight Ventures</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Mark</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McHenry</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Shared Spectrum Company</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a:solidFill>
                            <a:srgbClr val="000000"/>
                          </a:solidFill>
                          <a:effectLst/>
                          <a:latin typeface="Calibri" panose="020F0502020204030204" pitchFamily="34" charset="0"/>
                        </a:rPr>
                        <a:t>Participant</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a:solidFill>
                            <a:srgbClr val="000000"/>
                          </a:solidFill>
                          <a:effectLst/>
                          <a:latin typeface="Calibri" panose="020F0502020204030204" pitchFamily="34" charset="0"/>
                        </a:rPr>
                        <a:t>Li</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Communications Research Centre Canada</a:t>
                      </a:r>
                    </a:p>
                  </a:txBody>
                  <a:tcPr marL="7621" marR="7621" marT="7621" marB="0" anchor="b"/>
                </a:tc>
              </a:tr>
              <a:tr h="166726">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Participant</a:t>
                      </a:r>
                      <a:endParaRPr lang="en-US" sz="1100" b="0" i="0" u="none" strike="noStrike" dirty="0">
                        <a:solidFill>
                          <a:srgbClr val="000000"/>
                        </a:solidFill>
                        <a:effectLst/>
                        <a:latin typeface="Calibri" panose="020F0502020204030204" pitchFamily="34" charset="0"/>
                      </a:endParaRP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Spenser</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Vogel</a:t>
                      </a:r>
                    </a:p>
                  </a:txBody>
                  <a:tcPr marL="7621" marR="7621" marT="7621"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7621" marR="7621" marT="7621"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Participant</a:t>
                      </a:r>
                      <a:endParaRPr lang="en-US" sz="1100" b="0" i="0" u="none" strike="noStrike" kern="1200" dirty="0">
                        <a:solidFill>
                          <a:srgbClr val="000000"/>
                        </a:solidFill>
                        <a:effectLst/>
                        <a:latin typeface="Calibri" panose="020F0502020204030204" pitchFamily="34" charset="0"/>
                        <a:ea typeface="+mn-ea"/>
                        <a:cs typeface="+mn-cs"/>
                      </a:endParaRPr>
                    </a:p>
                  </a:txBody>
                  <a:tcPr marL="6948" marR="6948" marT="6948" marB="0" anchor="b"/>
                </a:tc>
                <a:tc>
                  <a:txBody>
                    <a:bodyPr/>
                    <a:lstStyle/>
                    <a:p>
                      <a:pPr marL="0" algn="l" defTabSz="914400" rtl="0" eaLnBrk="1" fontAlgn="b" latinLnBrk="0" hangingPunct="1"/>
                      <a:r>
                        <a:rPr lang="en-US" sz="1100" b="0" i="0" u="none" strike="noStrike" kern="1200" dirty="0">
                          <a:solidFill>
                            <a:srgbClr val="000000"/>
                          </a:solidFill>
                          <a:effectLst/>
                          <a:latin typeface="Calibri" panose="020F0502020204030204" pitchFamily="34" charset="0"/>
                          <a:ea typeface="+mn-ea"/>
                          <a:cs typeface="+mn-cs"/>
                        </a:rPr>
                        <a:t>Omar</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Granados</a:t>
                      </a:r>
                    </a:p>
                  </a:txBody>
                  <a:tcPr marL="6948" marR="6948" marT="6948" marB="0" anchor="b"/>
                </a:tc>
                <a:tc>
                  <a:txBody>
                    <a:bodyPr/>
                    <a:lstStyle/>
                    <a:p>
                      <a:pPr algn="l" fontAlgn="b"/>
                      <a:r>
                        <a:rPr lang="en-US" sz="1100" b="0" i="0" u="none" strike="noStrike" dirty="0">
                          <a:solidFill>
                            <a:srgbClr val="000000"/>
                          </a:solidFill>
                          <a:effectLst/>
                          <a:latin typeface="Calibri" panose="020F0502020204030204" pitchFamily="34" charset="0"/>
                        </a:rPr>
                        <a:t>SWRI</a:t>
                      </a:r>
                    </a:p>
                  </a:txBody>
                  <a:tcPr marL="6948" marR="6948" marT="6948"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smtClean="0">
                          <a:solidFill>
                            <a:srgbClr val="000000"/>
                          </a:solidFill>
                          <a:effectLst/>
                          <a:latin typeface="Calibri" panose="020F0502020204030204" pitchFamily="34" charset="0"/>
                          <a:ea typeface="+mn-ea"/>
                          <a:cs typeface="+mn-cs"/>
                        </a:rPr>
                        <a:t>Participant</a:t>
                      </a:r>
                    </a:p>
                  </a:txBody>
                  <a:tcPr marL="6947" marR="6947" marT="6947" marB="0" anchor="b"/>
                </a:tc>
                <a:tc>
                  <a:txBody>
                    <a:bodyPr/>
                    <a:lstStyle/>
                    <a:p>
                      <a:pPr marL="0" algn="l" defTabSz="914400" rtl="0" eaLnBrk="1" fontAlgn="b" latinLnBrk="0" hangingPunct="1"/>
                      <a:r>
                        <a:rPr lang="en-US" sz="1100" b="0" i="0" u="none" strike="noStrike" kern="1200" dirty="0" smtClean="0">
                          <a:solidFill>
                            <a:srgbClr val="000000"/>
                          </a:solidFill>
                          <a:effectLst/>
                          <a:latin typeface="Calibri" panose="020F0502020204030204" pitchFamily="34" charset="0"/>
                          <a:ea typeface="+mn-ea"/>
                          <a:cs typeface="+mn-cs"/>
                        </a:rPr>
                        <a:t>Dustan</a:t>
                      </a:r>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err="1" smtClean="0">
                          <a:solidFill>
                            <a:srgbClr val="000000"/>
                          </a:solidFill>
                          <a:effectLst/>
                          <a:latin typeface="Calibri" panose="020F0502020204030204" pitchFamily="34" charset="0"/>
                        </a:rPr>
                        <a:t>Hellwig</a:t>
                      </a:r>
                      <a:endParaRPr lang="en-US" sz="1100" b="0" i="0" u="none" strike="noStrike" dirty="0" smtClean="0">
                        <a:solidFill>
                          <a:srgbClr val="000000"/>
                        </a:solidFill>
                        <a:effectLst/>
                        <a:latin typeface="Calibri" panose="020F0502020204030204" pitchFamily="34" charset="0"/>
                      </a:endParaRPr>
                    </a:p>
                  </a:txBody>
                  <a:tcPr marL="6947" marR="6947" marT="6947" marB="0" anchor="b"/>
                </a:tc>
                <a:tc>
                  <a:txBody>
                    <a:bodyPr/>
                    <a:lstStyle/>
                    <a:p>
                      <a:pPr algn="l" fontAlgn="b"/>
                      <a:r>
                        <a:rPr lang="en-US" sz="1100" b="0" i="0" u="none" strike="noStrike" dirty="0" smtClean="0">
                          <a:solidFill>
                            <a:srgbClr val="000000"/>
                          </a:solidFill>
                          <a:effectLst/>
                          <a:latin typeface="Calibri" panose="020F0502020204030204" pitchFamily="34" charset="0"/>
                        </a:rPr>
                        <a:t>Chesapeake Technology International</a:t>
                      </a:r>
                      <a:endParaRPr lang="en-US" sz="1100" b="0" i="0" u="none" strike="noStrike" dirty="0">
                        <a:solidFill>
                          <a:srgbClr val="000000"/>
                        </a:solidFill>
                        <a:effectLst/>
                        <a:latin typeface="Calibri" panose="020F0502020204030204" pitchFamily="34" charset="0"/>
                      </a:endParaRPr>
                    </a:p>
                  </a:txBody>
                  <a:tcPr marL="6947" marR="6947" marT="6947" marB="0" anchor="b"/>
                </a:tc>
              </a:tr>
              <a:tr h="166726">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a:solidFill>
                          <a:srgbClr val="000000"/>
                        </a:solidFill>
                        <a:effectLst/>
                        <a:latin typeface="Calibri" panose="020F0502020204030204" pitchFamily="34" charset="0"/>
                        <a:ea typeface="+mn-ea"/>
                        <a:cs typeface="+mn-cs"/>
                      </a:endParaRPr>
                    </a:p>
                  </a:txBody>
                  <a:tcPr marL="6947" marR="6947" marT="6947" marB="0" anchor="b"/>
                </a:tc>
                <a:tc>
                  <a:txBody>
                    <a:bodyPr/>
                    <a:lstStyle/>
                    <a:p>
                      <a:pPr marL="0" algn="l" defTabSz="914400" rtl="0" eaLnBrk="1" fontAlgn="b" latinLnBrk="0" hangingPunct="1"/>
                      <a:endParaRPr lang="en-US" sz="1100" b="0" i="0" u="none" strike="noStrike" kern="1200" dirty="0">
                        <a:solidFill>
                          <a:srgbClr val="000000"/>
                        </a:solidFill>
                        <a:effectLst/>
                        <a:latin typeface="Calibri" panose="020F0502020204030204" pitchFamily="34" charset="0"/>
                        <a:ea typeface="+mn-ea"/>
                        <a:cs typeface="+mn-cs"/>
                      </a:endParaRPr>
                    </a:p>
                  </a:txBody>
                  <a:tcPr marL="6947" marR="6947" marT="6947" marB="0" anchor="b"/>
                </a:tc>
                <a:tc>
                  <a:txBody>
                    <a:bodyPr/>
                    <a:lstStyle/>
                    <a:p>
                      <a:pPr algn="l" fontAlgn="b"/>
                      <a:endParaRPr lang="en-US" sz="1000" b="0" i="0" u="none" strike="noStrike">
                        <a:solidFill>
                          <a:srgbClr val="000000"/>
                        </a:solidFill>
                        <a:effectLst/>
                        <a:latin typeface="Calibri" panose="020F0502020204030204" pitchFamily="34" charset="0"/>
                      </a:endParaRPr>
                    </a:p>
                  </a:txBody>
                  <a:tcPr marL="6947" marR="6947" marT="6947" marB="0" anchor="b"/>
                </a:tc>
                <a:tc>
                  <a:txBody>
                    <a:bodyPr/>
                    <a:lstStyle/>
                    <a:p>
                      <a:pPr algn="l" fontAlgn="b"/>
                      <a:endParaRPr lang="en-US" sz="1000" b="0" i="0" u="none" strike="noStrike" dirty="0">
                        <a:solidFill>
                          <a:srgbClr val="000000"/>
                        </a:solidFill>
                        <a:effectLst/>
                        <a:latin typeface="Calibri" panose="020F0502020204030204" pitchFamily="34" charset="0"/>
                      </a:endParaRPr>
                    </a:p>
                  </a:txBody>
                  <a:tcPr marL="6947" marR="6947" marT="6947" marB="0" anchor="b"/>
                </a:tc>
              </a:tr>
            </a:tbl>
          </a:graphicData>
        </a:graphic>
      </p:graphicFrame>
    </p:spTree>
    <p:extLst>
      <p:ext uri="{BB962C8B-B14F-4D97-AF65-F5344CB8AC3E}">
        <p14:creationId xmlns:p14="http://schemas.microsoft.com/office/powerpoint/2010/main" val="7744711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85800" y="38100"/>
            <a:ext cx="7772400" cy="952500"/>
          </a:xfrm>
        </p:spPr>
        <p:txBody>
          <a:bodyPr/>
          <a:lstStyle/>
          <a:p>
            <a:r>
              <a:rPr dirty="0" smtClean="0"/>
              <a:t> Draft Agenda</a:t>
            </a:r>
          </a:p>
        </p:txBody>
      </p:sp>
      <p:sp>
        <p:nvSpPr>
          <p:cNvPr id="6147" name="Text Box 5040"/>
          <p:cNvSpPr txBox="1">
            <a:spLocks noChangeArrowheads="1"/>
          </p:cNvSpPr>
          <p:nvPr/>
        </p:nvSpPr>
        <p:spPr bwMode="auto">
          <a:xfrm>
            <a:off x="381000" y="1227362"/>
            <a:ext cx="83820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buFont typeface="Calibri" pitchFamily="34" charset="0"/>
              <a:buAutoNum type="arabicPeriod"/>
            </a:pPr>
            <a:r>
              <a:rPr lang="en-US" dirty="0" err="1">
                <a:latin typeface="Times New Roman" pitchFamily="18" charset="0"/>
              </a:rPr>
              <a:t>Administrivia</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Roll </a:t>
            </a:r>
            <a:r>
              <a:rPr lang="en-US" dirty="0" smtClean="0">
                <a:latin typeface="Times New Roman" pitchFamily="18" charset="0"/>
              </a:rPr>
              <a:t>Call / Quorum Check</a:t>
            </a:r>
            <a:endParaRPr lang="en-US" dirty="0">
              <a:latin typeface="Times New Roman" pitchFamily="18" charset="0"/>
            </a:endParaRPr>
          </a:p>
          <a:p>
            <a:pPr lvl="1">
              <a:buFont typeface="Calibri" pitchFamily="34" charset="0"/>
              <a:buAutoNum type="alphaLcPeriod"/>
            </a:pPr>
            <a:r>
              <a:rPr lang="en-US" dirty="0">
                <a:latin typeface="Times New Roman" pitchFamily="18" charset="0"/>
              </a:rPr>
              <a:t>Approve Agenda</a:t>
            </a:r>
          </a:p>
          <a:p>
            <a:pPr lvl="1">
              <a:buFont typeface="Calibri" pitchFamily="34" charset="0"/>
              <a:buAutoNum type="alphaLcPeriod"/>
            </a:pPr>
            <a:r>
              <a:rPr lang="en-US" dirty="0">
                <a:latin typeface="Times New Roman" pitchFamily="18" charset="0"/>
              </a:rPr>
              <a:t>Patent slides / Notes on status</a:t>
            </a:r>
          </a:p>
          <a:p>
            <a:pPr lvl="1">
              <a:buFont typeface="Calibri" pitchFamily="34" charset="0"/>
              <a:buAutoNum type="alphaLcPeriod"/>
            </a:pPr>
            <a:r>
              <a:rPr lang="en-US" dirty="0">
                <a:latin typeface="Times New Roman" pitchFamily="18" charset="0"/>
              </a:rPr>
              <a:t>Approval of recent </a:t>
            </a:r>
            <a:r>
              <a:rPr lang="en-US" dirty="0" smtClean="0">
                <a:latin typeface="Times New Roman" pitchFamily="18" charset="0"/>
              </a:rPr>
              <a:t>minutes</a:t>
            </a:r>
          </a:p>
          <a:p>
            <a:pPr>
              <a:buFont typeface="Calibri" pitchFamily="34" charset="0"/>
              <a:buAutoNum type="arabicPeriod"/>
            </a:pPr>
            <a:r>
              <a:rPr lang="en-US" dirty="0" smtClean="0">
                <a:latin typeface="Times New Roman" pitchFamily="18" charset="0"/>
              </a:rPr>
              <a:t>Status </a:t>
            </a:r>
            <a:r>
              <a:rPr lang="en-US" dirty="0">
                <a:latin typeface="Times New Roman" pitchFamily="18" charset="0"/>
              </a:rPr>
              <a:t>on 1900.5.1</a:t>
            </a:r>
          </a:p>
          <a:p>
            <a:pPr>
              <a:buFont typeface="Calibri" pitchFamily="34" charset="0"/>
              <a:buAutoNum type="arabicPeriod"/>
            </a:pPr>
            <a:r>
              <a:rPr lang="en-US" dirty="0" smtClean="0">
                <a:latin typeface="Times New Roman" pitchFamily="18" charset="0"/>
              </a:rPr>
              <a:t>Status on 1900.5.2</a:t>
            </a:r>
          </a:p>
          <a:p>
            <a:pPr>
              <a:buFont typeface="Calibri" pitchFamily="34" charset="0"/>
              <a:buAutoNum type="arabicPeriod"/>
            </a:pPr>
            <a:r>
              <a:rPr lang="en-US" dirty="0" smtClean="0">
                <a:latin typeface="Times New Roman" pitchFamily="18" charset="0"/>
              </a:rPr>
              <a:t>Review </a:t>
            </a:r>
            <a:r>
              <a:rPr lang="en-US" dirty="0">
                <a:latin typeface="Times New Roman" pitchFamily="18" charset="0"/>
              </a:rPr>
              <a:t>of other 1900 activities (1900.1, Leadership meeting </a:t>
            </a:r>
            <a:r>
              <a:rPr lang="en-US" dirty="0" smtClean="0">
                <a:latin typeface="Times New Roman" pitchFamily="18" charset="0"/>
              </a:rPr>
              <a:t>etc.)</a:t>
            </a:r>
            <a:endParaRPr lang="en-US" dirty="0">
              <a:latin typeface="Times New Roman" pitchFamily="18" charset="0"/>
            </a:endParaRPr>
          </a:p>
          <a:p>
            <a:pPr>
              <a:buFont typeface="Calibri" pitchFamily="34" charset="0"/>
              <a:buAutoNum type="arabicPeriod"/>
            </a:pPr>
            <a:r>
              <a:rPr lang="en-US" dirty="0">
                <a:latin typeface="Times New Roman" pitchFamily="18" charset="0"/>
              </a:rPr>
              <a:t>1900.5 marketing inputs</a:t>
            </a:r>
          </a:p>
          <a:p>
            <a:pPr lvl="1">
              <a:buFont typeface="Calibri" pitchFamily="34" charset="0"/>
              <a:buAutoNum type="alphaLcPeriod"/>
            </a:pPr>
            <a:r>
              <a:rPr lang="en-US" dirty="0" err="1" smtClean="0">
                <a:latin typeface="Times New Roman" pitchFamily="18" charset="0"/>
              </a:rPr>
              <a:t>WInnForum</a:t>
            </a:r>
            <a:r>
              <a:rPr lang="en-US" dirty="0" smtClean="0">
                <a:latin typeface="Times New Roman" pitchFamily="18" charset="0"/>
              </a:rPr>
              <a:t> </a:t>
            </a:r>
            <a:r>
              <a:rPr lang="en-US" dirty="0">
                <a:latin typeface="Times New Roman" pitchFamily="18" charset="0"/>
              </a:rPr>
              <a:t>3.6GHz </a:t>
            </a:r>
            <a:r>
              <a:rPr lang="en-US" dirty="0" smtClean="0">
                <a:latin typeface="Times New Roman" pitchFamily="18" charset="0"/>
              </a:rPr>
              <a:t>stakeholders  / FCC</a:t>
            </a:r>
          </a:p>
          <a:p>
            <a:pPr lvl="1">
              <a:buFont typeface="Calibri" pitchFamily="34" charset="0"/>
              <a:buAutoNum type="alphaLcPeriod"/>
            </a:pPr>
            <a:r>
              <a:rPr lang="en-US" dirty="0" smtClean="0">
                <a:latin typeface="Times New Roman" pitchFamily="18" charset="0"/>
              </a:rPr>
              <a:t>National Spectrum Consortium</a:t>
            </a:r>
          </a:p>
          <a:p>
            <a:pPr lvl="1">
              <a:buFont typeface="Calibri" pitchFamily="34" charset="0"/>
              <a:buAutoNum type="alphaLcPeriod"/>
            </a:pPr>
            <a:r>
              <a:rPr lang="en-US" dirty="0" err="1" smtClean="0">
                <a:latin typeface="Times New Roman" pitchFamily="18" charset="0"/>
              </a:rPr>
              <a:t>Comms</a:t>
            </a:r>
            <a:r>
              <a:rPr lang="en-US" dirty="0" smtClean="0">
                <a:latin typeface="Times New Roman" pitchFamily="18" charset="0"/>
              </a:rPr>
              <a:t> Magazine </a:t>
            </a:r>
            <a:endParaRPr lang="en-US" dirty="0">
              <a:latin typeface="Times New Roman" pitchFamily="18" charset="0"/>
            </a:endParaRPr>
          </a:p>
          <a:p>
            <a:pPr lvl="1">
              <a:buFont typeface="Calibri" pitchFamily="34" charset="0"/>
              <a:buAutoNum type="alphaLcPeriod"/>
            </a:pPr>
            <a:r>
              <a:rPr lang="en-US" dirty="0" smtClean="0">
                <a:latin typeface="Times New Roman" pitchFamily="18" charset="0"/>
              </a:rPr>
              <a:t>Vita 49 / Others</a:t>
            </a:r>
            <a:r>
              <a:rPr lang="en-US" dirty="0">
                <a:latin typeface="Times New Roman" pitchFamily="18" charset="0"/>
              </a:rPr>
              <a:t>?</a:t>
            </a:r>
          </a:p>
          <a:p>
            <a:pPr>
              <a:buFont typeface="Calibri" pitchFamily="34" charset="0"/>
              <a:buAutoNum type="arabicPeriod"/>
            </a:pPr>
            <a:r>
              <a:rPr lang="en-US" dirty="0" smtClean="0">
                <a:latin typeface="Times New Roman" pitchFamily="18" charset="0"/>
              </a:rPr>
              <a:t>1900.5 </a:t>
            </a:r>
            <a:r>
              <a:rPr lang="en-US" dirty="0">
                <a:latin typeface="Times New Roman" pitchFamily="18" charset="0"/>
              </a:rPr>
              <a:t>meeting </a:t>
            </a:r>
            <a:r>
              <a:rPr lang="en-US" dirty="0" smtClean="0">
                <a:latin typeface="Times New Roman" pitchFamily="18" charset="0"/>
              </a:rPr>
              <a:t>planning and review</a:t>
            </a:r>
          </a:p>
          <a:p>
            <a:pPr>
              <a:buFont typeface="Calibri" pitchFamily="34" charset="0"/>
              <a:buAutoNum type="arabicPeriod"/>
            </a:pPr>
            <a:r>
              <a:rPr lang="en-US" dirty="0"/>
              <a:t>Detailed </a:t>
            </a:r>
            <a:r>
              <a:rPr lang="en-US" dirty="0" smtClean="0"/>
              <a:t>1900.5.1 or 1900.5.2 </a:t>
            </a:r>
            <a:r>
              <a:rPr lang="en-US" dirty="0"/>
              <a:t>review</a:t>
            </a:r>
            <a:endParaRPr lang="en-US" dirty="0">
              <a:latin typeface="Times New Roman" pitchFamily="18" charset="0"/>
            </a:endParaRPr>
          </a:p>
          <a:p>
            <a:pPr>
              <a:buFont typeface="Calibri" pitchFamily="34" charset="0"/>
              <a:buAutoNum type="arabicPeriod"/>
            </a:pPr>
            <a:r>
              <a:rPr lang="en-US" dirty="0" err="1">
                <a:latin typeface="Times New Roman" pitchFamily="18" charset="0"/>
              </a:rPr>
              <a:t>AoB</a:t>
            </a:r>
            <a:endParaRPr lang="en-US" dirty="0">
              <a:latin typeface="Times New Roman" pitchFamily="18" charset="0"/>
            </a:endParaRPr>
          </a:p>
          <a:p>
            <a:pPr>
              <a:buFont typeface="Calibri" pitchFamily="34" charset="0"/>
              <a:buAutoNum type="arabicPeriod"/>
            </a:pPr>
            <a:r>
              <a:rPr lang="en-US" dirty="0">
                <a:latin typeface="Times New Roman" pitchFamily="18" charset="0"/>
              </a:rPr>
              <a:t>Adjourn</a:t>
            </a:r>
          </a:p>
        </p:txBody>
      </p:sp>
      <p:sp>
        <p:nvSpPr>
          <p:cNvPr id="6148" name="TextBox 1"/>
          <p:cNvSpPr txBox="1">
            <a:spLocks noChangeArrowheads="1"/>
          </p:cNvSpPr>
          <p:nvPr/>
        </p:nvSpPr>
        <p:spPr bwMode="auto">
          <a:xfrm>
            <a:off x="3886200" y="5776913"/>
            <a:ext cx="50292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p:txBody>
          <a:bodyPr/>
          <a:lstStyle/>
          <a:p>
            <a:pPr>
              <a:defRPr/>
            </a:pPr>
            <a:fld id="{D3FE328F-7DA3-4E70-BB57-D8196C61E554}"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dirty="0"/>
          </a:p>
        </p:txBody>
      </p:sp>
      <p:sp>
        <p:nvSpPr>
          <p:cNvPr id="4" name="Slide Number Placeholder 3"/>
          <p:cNvSpPr>
            <a:spLocks noGrp="1"/>
          </p:cNvSpPr>
          <p:nvPr>
            <p:ph type="sldNum" sz="quarter" idx="12"/>
          </p:nvPr>
        </p:nvSpPr>
        <p:spPr/>
        <p:txBody>
          <a:bodyPr/>
          <a:lstStyle/>
          <a:p>
            <a:pPr>
              <a:defRPr/>
            </a:pPr>
            <a:fld id="{416AB2EC-0DBC-44B9-9ED4-DEF8811F0E73}"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smtClean="0"/>
              <a:t>Approval of Agenda</a:t>
            </a:r>
          </a:p>
        </p:txBody>
      </p:sp>
      <p:sp>
        <p:nvSpPr>
          <p:cNvPr id="7171" name="Content Placeholder 2"/>
          <p:cNvSpPr>
            <a:spLocks noGrp="1"/>
          </p:cNvSpPr>
          <p:nvPr>
            <p:ph idx="1"/>
          </p:nvPr>
        </p:nvSpPr>
        <p:spPr/>
        <p:txBody>
          <a:bodyPr/>
          <a:lstStyle/>
          <a:p>
            <a:r>
              <a:rPr dirty="0" smtClean="0"/>
              <a:t>Motion to approve Agenda contained in </a:t>
            </a:r>
            <a:r>
              <a:rPr dirty="0" smtClean="0"/>
              <a:t>5-17-0002-00</a:t>
            </a:r>
            <a:endParaRPr dirty="0" smtClean="0"/>
          </a:p>
          <a:p>
            <a:endParaRPr dirty="0" smtClean="0"/>
          </a:p>
          <a:p>
            <a:r>
              <a:rPr dirty="0" smtClean="0"/>
              <a:t>Mover: </a:t>
            </a:r>
          </a:p>
          <a:p>
            <a:r>
              <a:rPr dirty="0" smtClean="0"/>
              <a:t>Second: </a:t>
            </a:r>
            <a:endParaRPr lang="en-US" dirty="0"/>
          </a:p>
          <a:p>
            <a:r>
              <a:rPr lang="en-US" dirty="0" smtClean="0"/>
              <a:t>Vote: </a:t>
            </a:r>
            <a:endParaRPr dirty="0" smtClean="0"/>
          </a:p>
        </p:txBody>
      </p:sp>
      <p:sp>
        <p:nvSpPr>
          <p:cNvPr id="4" name="Date Placeholder 3"/>
          <p:cNvSpPr>
            <a:spLocks noGrp="1"/>
          </p:cNvSpPr>
          <p:nvPr>
            <p:ph type="dt" sz="quarter" idx="10"/>
          </p:nvPr>
        </p:nvSpPr>
        <p:spPr/>
        <p:txBody>
          <a:bodyPr/>
          <a:lstStyle/>
          <a:p>
            <a:pPr>
              <a:defRPr/>
            </a:pPr>
            <a:fld id="{FBF6F5E7-8D97-4A14-85EC-C350D59C5BAB}" type="datetime1">
              <a:rPr lang="en-US" smtClean="0"/>
              <a:t>1/3/2017</a:t>
            </a:fld>
            <a:endParaRPr lang="en-US"/>
          </a:p>
        </p:txBody>
      </p:sp>
      <p:sp>
        <p:nvSpPr>
          <p:cNvPr id="5" name="Footer Placeholder 4"/>
          <p:cNvSpPr>
            <a:spLocks noGrp="1"/>
          </p:cNvSpPr>
          <p:nvPr>
            <p:ph type="ftr" sz="quarter" idx="11"/>
          </p:nvPr>
        </p:nvSpPr>
        <p:spPr/>
        <p:txBody>
          <a:bodyPr/>
          <a:lstStyle/>
          <a:p>
            <a:pPr>
              <a:defRPr/>
            </a:pPr>
            <a:r>
              <a:rPr lang="en-US" smtClean="0"/>
              <a:t>Doc #: 5-17-0002-00-agen</a:t>
            </a:r>
            <a:endParaRPr lang="en-US"/>
          </a:p>
        </p:txBody>
      </p:sp>
      <p:sp>
        <p:nvSpPr>
          <p:cNvPr id="6" name="Slide Number Placeholder 5"/>
          <p:cNvSpPr>
            <a:spLocks noGrp="1"/>
          </p:cNvSpPr>
          <p:nvPr>
            <p:ph type="sldNum" sz="quarter" idx="12"/>
          </p:nvPr>
        </p:nvSpPr>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fld id="{2B1FC8A7-A8DD-48C6-826E-518E9AA4CDF8}"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3647385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altLang="en-US" u="sng" smtClean="0"/>
              <a:t>Patent Related Links</a:t>
            </a:r>
            <a:endParaRPr lang="en-US" altLang="en-US" u="sng" smtClean="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smtClean="0">
                <a:cs typeface="Times New Roman" panose="02020603050405020304" pitchFamily="18" charset="0"/>
              </a:rPr>
              <a:t>	Patent Policy is stated in these sources:</a:t>
            </a:r>
          </a:p>
          <a:p>
            <a:pPr lvl="1">
              <a:lnSpc>
                <a:spcPct val="90000"/>
              </a:lnSpc>
              <a:buFont typeface="Monotype Sorts"/>
              <a:buNone/>
            </a:pPr>
            <a:r>
              <a:rPr lang="en-GB" altLang="en-US" sz="2400" smtClean="0"/>
              <a:t>		IEEE-SA Standards Boards Bylaws</a:t>
            </a:r>
          </a:p>
          <a:p>
            <a:pPr lvl="1">
              <a:lnSpc>
                <a:spcPct val="90000"/>
              </a:lnSpc>
              <a:buFont typeface="Monotype Sorts"/>
              <a:buNone/>
            </a:pPr>
            <a:r>
              <a:rPr lang="en-US" altLang="en-US" sz="2100" smtClean="0"/>
              <a:t>		</a:t>
            </a:r>
            <a:r>
              <a:rPr lang="en-US" altLang="en-US" sz="2100" i="1" smtClean="0"/>
              <a:t>http://standards.ieee.org/develop/policies/bylaws/sect6-7.html#6</a:t>
            </a:r>
          </a:p>
          <a:p>
            <a:pPr lvl="1">
              <a:lnSpc>
                <a:spcPct val="90000"/>
              </a:lnSpc>
              <a:buFont typeface="Monotype Sorts"/>
              <a:buNone/>
            </a:pPr>
            <a:r>
              <a:rPr lang="en-GB" altLang="en-US" sz="2400" smtClean="0"/>
              <a:t>		IEEE-SA Standards Board Operations Manual</a:t>
            </a:r>
          </a:p>
          <a:p>
            <a:pPr lvl="1">
              <a:lnSpc>
                <a:spcPct val="90000"/>
              </a:lnSpc>
              <a:buFont typeface="Monotype Sorts"/>
              <a:buNone/>
            </a:pPr>
            <a:r>
              <a:rPr lang="en-US" altLang="en-US" sz="2400" smtClean="0"/>
              <a:t>		</a:t>
            </a:r>
            <a:r>
              <a:rPr lang="en-US" altLang="en-US" sz="2100" i="1" smtClean="0"/>
              <a:t>http://standards.ieee.org/develop/policies/opman/sect6.html#6.3</a:t>
            </a:r>
            <a:endParaRPr lang="en-US" altLang="en-US" sz="2400" smtClean="0"/>
          </a:p>
          <a:p>
            <a:pPr lvl="1">
              <a:lnSpc>
                <a:spcPct val="90000"/>
              </a:lnSpc>
              <a:buFont typeface="Monotype Sorts"/>
              <a:buNone/>
            </a:pPr>
            <a:r>
              <a:rPr lang="en-US" altLang="en-US" sz="2400" smtClean="0">
                <a:cs typeface="Times New Roman" panose="02020603050405020304" pitchFamily="18" charset="0"/>
              </a:rPr>
              <a:t>	Material about the patent policy is available at</a:t>
            </a:r>
            <a:r>
              <a:rPr lang="en-US" altLang="en-US" sz="2400" smtClean="0"/>
              <a:t> </a:t>
            </a:r>
          </a:p>
          <a:p>
            <a:pPr lvl="1">
              <a:lnSpc>
                <a:spcPct val="90000"/>
              </a:lnSpc>
              <a:buFont typeface="Monotype Sorts"/>
              <a:buNone/>
            </a:pPr>
            <a:r>
              <a:rPr lang="en-US" altLang="en-US" sz="2400" smtClean="0"/>
              <a:t>		</a:t>
            </a:r>
            <a:r>
              <a:rPr lang="en-US" altLang="en-US" sz="2100" i="1" smtClean="0"/>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#2</a:t>
            </a:r>
            <a:endParaRPr lang="en-US" altLang="en-US" sz="240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fld id="{458B8DDC-9690-452E-9358-6EBD1309F41A}"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0777032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smtClean="0"/>
              <a:t>Call for Potentially Essential Patents</a:t>
            </a:r>
          </a:p>
        </p:txBody>
      </p:sp>
      <p:sp>
        <p:nvSpPr>
          <p:cNvPr id="10243" name="Rectangle 1027"/>
          <p:cNvSpPr>
            <a:spLocks noGrp="1" noChangeArrowheads="1"/>
          </p:cNvSpPr>
          <p:nvPr>
            <p:ph type="body" idx="1"/>
          </p:nvPr>
        </p:nvSpPr>
        <p:spPr/>
        <p:txBody>
          <a:bodyPr/>
          <a:lstStyle/>
          <a:p>
            <a:pPr>
              <a:buFont typeface="Arial" panose="020B0604020202020204" pitchFamily="34" charset="0"/>
              <a:buChar char="•"/>
            </a:pPr>
            <a:r>
              <a:rPr lang="en-US" alt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2000" smtClean="0"/>
              <a:t>Either speak up now or</a:t>
            </a:r>
          </a:p>
          <a:p>
            <a:pPr lvl="1">
              <a:buFont typeface="Arial" panose="020B0604020202020204" pitchFamily="34" charset="0"/>
              <a:buChar char="•"/>
            </a:pPr>
            <a:r>
              <a:rPr lang="en-US" altLang="en-US" sz="2000" smtClean="0"/>
              <a:t>Provide the chair of this group with the identity of the holder(s) of any and all such claims as soon as possible or</a:t>
            </a:r>
          </a:p>
          <a:p>
            <a:pPr lvl="1">
              <a:buFont typeface="Arial" panose="020B0604020202020204" pitchFamily="34" charset="0"/>
              <a:buChar char="•"/>
            </a:pPr>
            <a:r>
              <a:rPr lang="en-US" altLang="en-US" sz="2000" smtClean="0"/>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fld id="{CFF4EA5F-E254-4154-87F4-609B44A04795}" type="datetime1">
              <a:rPr lang="en-US" smtClean="0"/>
              <a:t>1/3/2017</a:t>
            </a:fld>
            <a:endParaRPr lang="en-US"/>
          </a:p>
        </p:txBody>
      </p:sp>
      <p:sp>
        <p:nvSpPr>
          <p:cNvPr id="3" name="Footer Placeholder 2"/>
          <p:cNvSpPr>
            <a:spLocks noGrp="1"/>
          </p:cNvSpPr>
          <p:nvPr>
            <p:ph type="ftr" sz="quarter" idx="11"/>
          </p:nvPr>
        </p:nvSpPr>
        <p:spPr/>
        <p:txBody>
          <a:bodyPr/>
          <a:lstStyle/>
          <a:p>
            <a:pPr>
              <a:defRPr/>
            </a:pPr>
            <a:r>
              <a:rPr lang="en-US" smtClean="0"/>
              <a:t>Doc #: 5-17-0002-00-agen</a:t>
            </a:r>
            <a:endParaRPr lang="en-US"/>
          </a:p>
        </p:txBody>
      </p:sp>
      <p:sp>
        <p:nvSpPr>
          <p:cNvPr id="4" name="Slide Number Placeholder 3"/>
          <p:cNvSpPr>
            <a:spLocks noGrp="1"/>
          </p:cNvSpPr>
          <p:nvPr>
            <p:ph type="sldNum" sz="quarter" idx="12"/>
          </p:nvPr>
        </p:nvSpPr>
        <p:spPr/>
        <p:txBody>
          <a:bodyPr/>
          <a:lstStyle/>
          <a:p>
            <a:pPr>
              <a:defRPr/>
            </a:pPr>
            <a:fld id="{986769F2-C589-4C46-B9E8-371DE6369B6E}" type="slidenum">
              <a:rPr lang="en-US" smtClean="0"/>
              <a:pPr>
                <a:defRPr/>
              </a:pPr>
              <a:t>9</a:t>
            </a:fld>
            <a:endParaRPr lang="en-US"/>
          </a:p>
        </p:txBody>
      </p:sp>
    </p:spTree>
    <p:extLst>
      <p:ext uri="{BB962C8B-B14F-4D97-AF65-F5344CB8AC3E}">
        <p14:creationId xmlns:p14="http://schemas.microsoft.com/office/powerpoint/2010/main" val="14136371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8214</TotalTime>
  <Words>1369</Words>
  <Application>Microsoft Office PowerPoint</Application>
  <PresentationFormat>On-screen Show (4:3)</PresentationFormat>
  <Paragraphs>328</Paragraphs>
  <Slides>19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Helvetica</vt:lpstr>
      <vt:lpstr>Monotype Sorts</vt:lpstr>
      <vt:lpstr>Times New Roman</vt:lpstr>
      <vt:lpstr>Office Theme</vt:lpstr>
      <vt:lpstr>PowerPoint Presentation</vt:lpstr>
      <vt:lpstr> Monthly WG Meeting Electronic Meeting Details</vt:lpstr>
      <vt:lpstr>Rules</vt:lpstr>
      <vt:lpstr>Current Membership</vt:lpstr>
      <vt:lpstr> Draft Agenda</vt:lpstr>
      <vt:lpstr>Approval of Agenda</vt:lpstr>
      <vt:lpstr>Participants, Patents, and Duty to Inform</vt:lpstr>
      <vt:lpstr>Patent Related Links</vt:lpstr>
      <vt:lpstr>Call for Potentially Essential Patents</vt:lpstr>
      <vt:lpstr>Other Guidelines for IEEE WG Meetings</vt:lpstr>
      <vt:lpstr>Minutes for approval</vt:lpstr>
      <vt:lpstr>Status on 1900.5.1</vt:lpstr>
      <vt:lpstr>Working Schedule for 1900.5.1</vt:lpstr>
      <vt:lpstr>Current Status for 1900.5.2</vt:lpstr>
      <vt:lpstr>Working Schedule for 1900.5.2</vt:lpstr>
      <vt:lpstr>Other DySPAN-SC Activities</vt:lpstr>
      <vt:lpstr>Marketing Inputs</vt:lpstr>
      <vt:lpstr>Meeting Planning</vt:lpstr>
      <vt:lpstr>IEEE 1900.5 Meeting 1/03/17 @2:30 PM EDT</vt:lpstr>
    </vt:vector>
  </TitlesOfParts>
  <Company>BAE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Sherman, Matthew J. (US SSA)</cp:lastModifiedBy>
  <cp:revision>232</cp:revision>
  <dcterms:created xsi:type="dcterms:W3CDTF">2013-08-13T02:52:21Z</dcterms:created>
  <dcterms:modified xsi:type="dcterms:W3CDTF">2017-01-03T18:37:53Z</dcterms:modified>
</cp:coreProperties>
</file>