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6" r:id="rId16"/>
    <p:sldId id="360" r:id="rId17"/>
    <p:sldId id="385" r:id="rId18"/>
    <p:sldId id="382" r:id="rId19"/>
    <p:sldId id="346" r:id="rId20"/>
    <p:sldId id="368" r:id="rId21"/>
    <p:sldId id="3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1" d="100"/>
          <a:sy n="81" d="100"/>
        </p:scale>
        <p:origin x="100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2029206-90BA-45F5-9836-7AEC5713130C}"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E73C0A-A605-4386-905A-07090AB79148}"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2F92395-DA92-49DB-BB63-6041321F2D1A}"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EBCD3C-7AF6-49D3-9149-7CFE51C391F9}"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3796D42-DB44-42D0-A19D-005CCBDA585B}"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F4869FE-9B7C-492A-B2DE-BCD52E04606D}" type="datetime1">
              <a:rPr lang="en-US" smtClean="0"/>
              <a:t>11/28/2016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47AA4AF-B436-4608-A016-E0210BB133C0}" type="datetime1">
              <a:rPr lang="en-US" smtClean="0"/>
              <a:t>11/28/2016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BEBCA1F-F006-4C92-A511-B75C32778AD9}" type="datetime1">
              <a:rPr lang="en-US" smtClean="0"/>
              <a:t>11/28/2016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21185F-F660-4103-8692-04A0E434DC13}" type="datetime1">
              <a:rPr lang="en-US" smtClean="0"/>
              <a:t>11/28/2016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D333B5-1E55-464E-9D18-3AC73A7830F8}" type="datetime1">
              <a:rPr lang="en-US" smtClean="0"/>
              <a:t>11/28/2016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3B4FD92-D107-4BB5-852B-F7401FDBDFDC}" type="datetime1">
              <a:rPr lang="en-US" smtClean="0"/>
              <a:t>11/28/2016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75F8BBD-A7C7-457B-A85E-D07DABC3F024}" type="datetime1">
              <a:rPr lang="en-US" smtClean="0"/>
              <a:t>11/28/2016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5-16-0038-03-agen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2813128-C518-4580-9666-0D7059333B9E}" type="datetime1">
              <a:rPr lang="en-US" smtClean="0">
                <a:solidFill>
                  <a:srgbClr val="000099"/>
                </a:solidFill>
              </a:rPr>
              <a:t>11/28/2016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7828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28 Nov – 01 Dec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a:t>
            </a:r>
            <a:r>
              <a:rPr lang="en-US" sz="1200" b="1">
                <a:latin typeface="Arial" pitchFamily="34" charset="0"/>
                <a:cs typeface="Times New Roman" pitchFamily="18" charset="0"/>
              </a:rPr>
              <a:t>: </a:t>
            </a:r>
            <a:r>
              <a:rPr lang="en-US" sz="1200" b="1" smtClean="0">
                <a:latin typeface="Arial" pitchFamily="34" charset="0"/>
                <a:cs typeface="Times New Roman" pitchFamily="18" charset="0"/>
              </a:rPr>
              <a:t>28 </a:t>
            </a:r>
            <a:r>
              <a:rPr lang="en-US" sz="1200" b="1" dirty="0" smtClean="0">
                <a:latin typeface="Arial" pitchFamily="34" charset="0"/>
                <a:cs typeface="Times New Roman" pitchFamily="18" charset="0"/>
              </a:rPr>
              <a:t>November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5-16-0038-03-agen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5-16-0038-03-agen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C84EB17-8138-4E8A-BFEF-F89B15FEDDF9}"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D0058722-A39C-4C41-8470-570017A05050}"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501EDC5-12CC-40D9-83AF-CD089C04ACC9}"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340B06C-A74C-451D-A481-1E297E3FCA3B}"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5-16-0039-00</a:t>
            </a:r>
          </a:p>
          <a:p>
            <a:pPr marL="0" indent="0" eaLnBrk="1" fontAlgn="auto" hangingPunct="1">
              <a:lnSpc>
                <a:spcPct val="115000"/>
              </a:lnSpc>
              <a:spcBef>
                <a:spcPts val="0"/>
              </a:spcBef>
              <a:spcAft>
                <a:spcPts val="0"/>
              </a:spcAft>
              <a:buNone/>
              <a:defRPr/>
            </a:pPr>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26B24FB5-C1A2-4ECF-8BFB-FE4A03A175CC}"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r>
              <a:rPr lang="en-US" altLang="en-US" sz="1400" dirty="0" smtClean="0">
                <a:solidFill>
                  <a:srgbClr val="FF0000"/>
                </a:solidFill>
              </a:rPr>
              <a:t>√</a:t>
            </a:r>
            <a:endParaRPr altLang="en-US" sz="1400" b="1" dirty="0" smtClean="0">
              <a:solidFill>
                <a:srgbClr val="FF0000"/>
              </a:solidFill>
            </a:endParaRPr>
          </a:p>
          <a:p>
            <a:r>
              <a:rPr altLang="en-US" sz="1400" dirty="0" smtClean="0"/>
              <a:t>Complete Draft for Clause 6					1/16         </a:t>
            </a:r>
            <a:r>
              <a:rPr lang="en-US" altLang="en-US" sz="1400" b="1" dirty="0" smtClean="0">
                <a:solidFill>
                  <a:srgbClr val="FF0000"/>
                </a:solidFill>
              </a:rPr>
              <a:t>8/16</a:t>
            </a:r>
            <a:endParaRPr altLang="en-US" sz="1400" dirty="0" smtClean="0"/>
          </a:p>
          <a:p>
            <a:r>
              <a:rPr altLang="en-US" sz="1400" dirty="0" smtClean="0"/>
              <a:t>Complete Draft for Clause 7					3/16         </a:t>
            </a:r>
            <a:r>
              <a:rPr lang="en-US" altLang="en-US" sz="1400" b="1" dirty="0" smtClean="0">
                <a:solidFill>
                  <a:srgbClr val="FF0000"/>
                </a:solidFill>
              </a:rPr>
              <a:t>7/16</a:t>
            </a:r>
            <a:r>
              <a:rPr lang="en-US"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lang="en-US" altLang="en-US" sz="1400" b="1" dirty="0" smtClean="0">
                <a:solidFill>
                  <a:srgbClr val="FF0000"/>
                </a:solidFill>
              </a:rPr>
              <a:t>9/16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29B3671-592A-4890-AE86-B12749811A6E}"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15</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2541" y="2630054"/>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25942" y="5410200"/>
            <a:ext cx="4407810" cy="338554"/>
          </a:xfrm>
          <a:prstGeom prst="rect">
            <a:avLst/>
          </a:prstGeom>
          <a:noFill/>
        </p:spPr>
        <p:txBody>
          <a:bodyPr wrap="none" rtlCol="0">
            <a:spAutoFit/>
          </a:bodyPr>
          <a:lstStyle/>
          <a:p>
            <a:r>
              <a:rPr lang="en-US" sz="1600" dirty="0" smtClean="0">
                <a:solidFill>
                  <a:srgbClr val="FF0000"/>
                </a:solidFill>
              </a:rPr>
              <a:t>Need to look at PAR since it expires on 12/31/2017</a:t>
            </a:r>
            <a:endParaRPr lang="en-US" sz="1600" dirty="0">
              <a:solidFill>
                <a:srgbClr val="FF0000"/>
              </a:solidFill>
            </a:endParaRPr>
          </a:p>
        </p:txBody>
      </p: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561"/>
            <a:ext cx="811376" cy="523220"/>
          </a:xfrm>
          <a:prstGeom prst="rect">
            <a:avLst/>
          </a:prstGeom>
          <a:noFill/>
        </p:spPr>
        <p:txBody>
          <a:bodyPr wrap="none" rtlCol="0">
            <a:spAutoFit/>
          </a:bodyPr>
          <a:lstStyle/>
          <a:p>
            <a:r>
              <a:rPr lang="en-US" sz="1400" b="1" dirty="0">
                <a:solidFill>
                  <a:srgbClr val="FF0000"/>
                </a:solidFill>
                <a:latin typeface="+mn-lt"/>
                <a:cs typeface="+mn-cs"/>
              </a:rPr>
              <a:t>6</a:t>
            </a:r>
            <a:r>
              <a:rPr lang="en-US" sz="1400" b="1" dirty="0" smtClean="0">
                <a:solidFill>
                  <a:srgbClr val="FF0000"/>
                </a:solidFill>
                <a:latin typeface="+mn-lt"/>
                <a:cs typeface="+mn-cs"/>
              </a:rPr>
              <a:t> </a:t>
            </a:r>
            <a:r>
              <a:rPr lang="en-US" sz="1400" b="1" dirty="0">
                <a:solidFill>
                  <a:srgbClr val="FF0000"/>
                </a:solidFill>
                <a:latin typeface="+mn-lt"/>
                <a:cs typeface="+mn-cs"/>
              </a:rPr>
              <a:t>month</a:t>
            </a:r>
          </a:p>
          <a:p>
            <a:r>
              <a:rPr lang="en-US" sz="1400" b="1" dirty="0">
                <a:solidFill>
                  <a:srgbClr val="FF0000"/>
                </a:solidFill>
                <a:latin typeface="+mn-lt"/>
                <a:cs typeface="+mn-cs"/>
              </a:rPr>
              <a:t>slip</a:t>
            </a:r>
          </a:p>
        </p:txBody>
      </p:sp>
    </p:spTree>
    <p:extLst>
      <p:ext uri="{BB962C8B-B14F-4D97-AF65-F5344CB8AC3E}">
        <p14:creationId xmlns:p14="http://schemas.microsoft.com/office/powerpoint/2010/main" val="869562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p>
          <a:p>
            <a:r>
              <a:rPr lang="en-US" dirty="0" smtClean="0"/>
              <a:t>Style sheet demonstration</a:t>
            </a:r>
            <a:endParaRPr lang="en-US" dirty="0"/>
          </a:p>
        </p:txBody>
      </p:sp>
      <p:sp>
        <p:nvSpPr>
          <p:cNvPr id="4" name="Date Placeholder 3"/>
          <p:cNvSpPr>
            <a:spLocks noGrp="1"/>
          </p:cNvSpPr>
          <p:nvPr>
            <p:ph type="dt" sz="half" idx="10"/>
          </p:nvPr>
        </p:nvSpPr>
        <p:spPr/>
        <p:txBody>
          <a:bodyPr/>
          <a:lstStyle/>
          <a:p>
            <a:pPr>
              <a:defRPr/>
            </a:pPr>
            <a:fld id="{FAC48341-A87D-4059-96F1-21E4D7B8399F}"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6868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a:t> </a:t>
            </a:r>
            <a:r>
              <a:rPr altLang="en-US" sz="1400" b="1" dirty="0" smtClean="0">
                <a:solidFill>
                  <a:srgbClr val="FF0000"/>
                </a:solidFill>
              </a:rPr>
              <a:t> 9/30/15√</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12/1/15 </a:t>
            </a:r>
            <a:r>
              <a:rPr altLang="en-US" sz="1400" b="1" dirty="0" smtClean="0">
                <a:solidFill>
                  <a:srgbClr val="FF0000"/>
                </a:solidFill>
              </a:rPr>
              <a:t>√</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a:t>
            </a:r>
            <a:r>
              <a:rPr lang="en-US" altLang="en-US" sz="1400" b="1" dirty="0">
                <a:solidFill>
                  <a:srgbClr val="FF0000"/>
                </a:solidFill>
              </a:rPr>
              <a:t> </a:t>
            </a:r>
            <a:r>
              <a:rPr lang="en-US" altLang="en-US" sz="1400" b="1" dirty="0" smtClean="0">
                <a:solidFill>
                  <a:srgbClr val="FF0000"/>
                </a:solidFill>
              </a:rPr>
              <a:t>√</a:t>
            </a:r>
            <a:r>
              <a:rPr altLang="en-US" sz="1400" b="1" dirty="0" smtClean="0">
                <a:solidFill>
                  <a:srgbClr val="FF0000"/>
                </a:solidFill>
              </a:rPr>
              <a:t> </a:t>
            </a:r>
            <a:r>
              <a:rPr lang="en-US" altLang="en-US" sz="1400" b="1" dirty="0">
                <a:solidFill>
                  <a:srgbClr val="FF0000"/>
                </a:solidFill>
              </a:rPr>
              <a:t>(Approved</a:t>
            </a:r>
            <a:r>
              <a:rPr lang="en-US" altLang="en-US" sz="1400" b="1" dirty="0" smtClean="0">
                <a:solidFill>
                  <a:srgbClr val="FF0000"/>
                </a:solidFill>
              </a:rPr>
              <a:t>!)</a:t>
            </a:r>
            <a:endParaRPr altLang="en-US" sz="1400" dirty="0" smtClean="0"/>
          </a:p>
          <a:p>
            <a:r>
              <a:rPr altLang="en-US" sz="1400" dirty="0" smtClean="0"/>
              <a:t>Form Comment Resolution subcommittee				</a:t>
            </a:r>
            <a:r>
              <a:rPr altLang="en-US" sz="1400" dirty="0" smtClean="0"/>
              <a:t>3/15/16 </a:t>
            </a:r>
            <a:r>
              <a:rPr lang="en-US" altLang="en-US" sz="1400" b="1" dirty="0">
                <a:solidFill>
                  <a:srgbClr val="FF0000"/>
                </a:solidFill>
              </a:rPr>
              <a:t>7</a:t>
            </a:r>
            <a:r>
              <a:rPr lang="en-US" altLang="en-US" sz="1400" b="1" dirty="0" smtClean="0">
                <a:solidFill>
                  <a:srgbClr val="FF0000"/>
                </a:solidFill>
              </a:rPr>
              <a:t>/1/16 </a:t>
            </a:r>
            <a:r>
              <a:rPr lang="en-US" altLang="en-US" sz="1400" b="1" dirty="0">
                <a:solidFill>
                  <a:srgbClr val="FF0000"/>
                </a:solidFill>
              </a:rPr>
              <a:t>√</a:t>
            </a:r>
            <a:endParaRPr altLang="en-US" sz="1400" dirty="0" smtClean="0"/>
          </a:p>
          <a:p>
            <a:r>
              <a:rPr altLang="en-US" sz="1400" dirty="0" smtClean="0"/>
              <a:t>Suggested comment resolutions available				</a:t>
            </a:r>
            <a:r>
              <a:rPr altLang="en-US" sz="1400" dirty="0" smtClean="0"/>
              <a:t>5/15/16 </a:t>
            </a:r>
            <a:r>
              <a:rPr lang="en-US" altLang="en-US" sz="1400" b="1" dirty="0">
                <a:solidFill>
                  <a:srgbClr val="FF0000"/>
                </a:solidFill>
              </a:rPr>
              <a:t>12/1/16</a:t>
            </a:r>
            <a:endParaRPr altLang="en-US" sz="1400" dirty="0" smtClean="0"/>
          </a:p>
          <a:p>
            <a:r>
              <a:rPr altLang="en-US" sz="1400" dirty="0" smtClean="0"/>
              <a:t>Vote for </a:t>
            </a:r>
            <a:r>
              <a:rPr altLang="en-US" sz="1400" dirty="0" err="1" smtClean="0"/>
              <a:t>Recirc</a:t>
            </a:r>
            <a:r>
              <a:rPr altLang="en-US" sz="1400" dirty="0" smtClean="0"/>
              <a:t> Ballot					</a:t>
            </a:r>
            <a:r>
              <a:rPr altLang="en-US" sz="1400" dirty="0" smtClean="0"/>
              <a:t>6/7/16  </a:t>
            </a:r>
            <a:r>
              <a:rPr lang="en-US" altLang="en-US" sz="1400" b="1" dirty="0" smtClean="0">
                <a:solidFill>
                  <a:srgbClr val="FF0000"/>
                </a:solidFill>
              </a:rPr>
              <a:t>12/1/16</a:t>
            </a:r>
            <a:endParaRPr altLang="en-US" sz="1400" dirty="0" smtClean="0"/>
          </a:p>
          <a:p>
            <a:r>
              <a:rPr altLang="en-US" sz="1400" dirty="0" smtClean="0"/>
              <a:t>Conduct </a:t>
            </a:r>
            <a:r>
              <a:rPr altLang="en-US" sz="1400" dirty="0" err="1" smtClean="0"/>
              <a:t>Recirc</a:t>
            </a:r>
            <a:r>
              <a:rPr altLang="en-US" sz="1400" dirty="0" smtClean="0"/>
              <a:t> Ballot					</a:t>
            </a:r>
            <a:r>
              <a:rPr altLang="en-US" sz="1400" dirty="0" smtClean="0"/>
              <a:t>6/15/16 </a:t>
            </a:r>
            <a:r>
              <a:rPr lang="en-US" altLang="en-US" sz="1400" b="1" dirty="0" smtClean="0">
                <a:solidFill>
                  <a:srgbClr val="FF0000"/>
                </a:solidFill>
              </a:rPr>
              <a:t>12/5/16</a:t>
            </a:r>
            <a:endParaRPr altLang="en-US" sz="1400" dirty="0" smtClean="0"/>
          </a:p>
          <a:p>
            <a:r>
              <a:rPr altLang="en-US" sz="1400" dirty="0" smtClean="0"/>
              <a:t>Ballot completes						</a:t>
            </a:r>
            <a:r>
              <a:rPr altLang="en-US" sz="1400" dirty="0" smtClean="0"/>
              <a:t>6/30/16 </a:t>
            </a:r>
            <a:r>
              <a:rPr lang="en-US" altLang="en-US" sz="1400" b="1" dirty="0" smtClean="0">
                <a:solidFill>
                  <a:srgbClr val="FF0000"/>
                </a:solidFill>
              </a:rPr>
              <a:t>1/5/17</a:t>
            </a:r>
            <a:endParaRPr altLang="en-US" sz="1400" dirty="0" smtClean="0"/>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3</a:t>
            </a:r>
            <a:r>
              <a:rPr altLang="en-US" sz="1400" b="1" dirty="0" smtClean="0">
                <a:solidFill>
                  <a:srgbClr val="FF0000"/>
                </a:solidFill>
              </a:rPr>
              <a:t>/1/17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12/15    </a:t>
            </a:r>
            <a:r>
              <a:rPr altLang="en-US" sz="1400" b="1" dirty="0" smtClean="0">
                <a:solidFill>
                  <a:srgbClr val="FF0000"/>
                </a:solidFill>
              </a:rPr>
              <a:t>7</a:t>
            </a:r>
            <a:r>
              <a:rPr altLang="en-US" sz="1400" b="1" dirty="0" smtClean="0">
                <a:solidFill>
                  <a:srgbClr val="FF0000"/>
                </a:solidFill>
              </a:rPr>
              <a:t>/16</a:t>
            </a:r>
            <a:r>
              <a:rPr lang="en-US" altLang="en-US" sz="1400" b="1" dirty="0">
                <a:solidFill>
                  <a:srgbClr val="FF0000"/>
                </a:solidFill>
              </a:rPr>
              <a:t>√ </a:t>
            </a:r>
            <a:endParaRPr altLang="en-US" sz="1400" b="1" dirty="0" smtClean="0">
              <a:solidFill>
                <a:srgbClr val="FF0000"/>
              </a:solidFill>
            </a:endParaRPr>
          </a:p>
          <a:p>
            <a:r>
              <a:rPr altLang="en-US" sz="1400" dirty="0" smtClean="0">
                <a:solidFill>
                  <a:srgbClr val="FF0000"/>
                </a:solidFill>
              </a:rPr>
              <a:t>Certification available</a:t>
            </a:r>
            <a:r>
              <a:rPr altLang="en-US" sz="1400" dirty="0" smtClean="0"/>
              <a:t>					</a:t>
            </a:r>
            <a:r>
              <a:rPr altLang="en-US" sz="1400" dirty="0" smtClean="0">
                <a:solidFill>
                  <a:srgbClr val="FF0000"/>
                </a:solidFill>
              </a:rPr>
              <a:t>3/16       </a:t>
            </a:r>
            <a:r>
              <a:rPr altLang="en-US" sz="1400" b="1" dirty="0" smtClean="0">
                <a:solidFill>
                  <a:srgbClr val="FF0000"/>
                </a:solidFill>
              </a:rPr>
              <a:t>?</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0CA299E0-380D-43F2-84A8-826B01988FBA}"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2000" y="5029200"/>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6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a:t>
            </a:r>
            <a:r>
              <a:rPr lang="en-US" smtClean="0"/>
              <a:t>Comment Resolution </a:t>
            </a:r>
            <a:r>
              <a:rPr lang="en-US" dirty="0" smtClean="0"/>
              <a:t>(7/28/16)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07FB8A5B-A100-4839-B6CF-D39740D6BA83}"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30538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6ACF526C-C9B5-41F3-A3AB-B5A954CA7727}"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EB02A66-314B-4F96-8A29-8013E2F5009E}"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“December” Meeting</a:t>
            </a:r>
          </a:p>
          <a:p>
            <a:r>
              <a:rPr lang="en-US" dirty="0" smtClean="0"/>
              <a:t>January meeting 1/3/17 @ 2:30 PM EST</a:t>
            </a:r>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C5D52190-07D9-4BA3-9B2C-0F4AF73FE0F5}"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233641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11/28/16 </a:t>
            </a:r>
            <a:r>
              <a:rPr lang="en-US" dirty="0"/>
              <a:t>– </a:t>
            </a:r>
            <a:r>
              <a:rPr lang="en-US" dirty="0" smtClean="0"/>
              <a:t>12/1/16</a:t>
            </a:r>
            <a:endParaRPr lang="en-US" dirty="0"/>
          </a:p>
        </p:txBody>
      </p:sp>
      <p:sp>
        <p:nvSpPr>
          <p:cNvPr id="4" name="Date Placeholder 3"/>
          <p:cNvSpPr>
            <a:spLocks noGrp="1"/>
          </p:cNvSpPr>
          <p:nvPr>
            <p:ph type="dt" sz="half" idx="10"/>
          </p:nvPr>
        </p:nvSpPr>
        <p:spPr/>
        <p:txBody>
          <a:bodyPr/>
          <a:lstStyle/>
          <a:p>
            <a:pPr>
              <a:defRPr/>
            </a:pPr>
            <a:fld id="{6EE506FB-86A5-4442-8C85-D1D951E727D4}"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7F4D7DED-88E3-4215-9F87-C99AAD58DCB6}" type="datetime1">
              <a:rPr lang="en-US" smtClean="0"/>
              <a:t>11/28/2016</a:t>
            </a:fld>
            <a:endParaRPr lang="en-US"/>
          </a:p>
        </p:txBody>
      </p:sp>
      <p:sp>
        <p:nvSpPr>
          <p:cNvPr id="4" name="Footer Placeholder 3"/>
          <p:cNvSpPr>
            <a:spLocks noGrp="1"/>
          </p:cNvSpPr>
          <p:nvPr>
            <p:ph type="ftr" sz="quarter" idx="11"/>
          </p:nvPr>
        </p:nvSpPr>
        <p:spPr/>
        <p:txBody>
          <a:bodyPr/>
          <a:lstStyle/>
          <a:p>
            <a:pPr>
              <a:defRPr/>
            </a:pPr>
            <a:r>
              <a:rPr lang="en-US" smtClean="0"/>
              <a:t>Doc #: 5-16-0038-03-agen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778970175"/>
              </p:ext>
            </p:extLst>
          </p:nvPr>
        </p:nvGraphicFramePr>
        <p:xfrm>
          <a:off x="700879" y="676193"/>
          <a:ext cx="6690520" cy="5004466"/>
        </p:xfrm>
        <a:graphic>
          <a:graphicData uri="http://schemas.openxmlformats.org/drawingml/2006/table">
            <a:tbl>
              <a:tblPr>
                <a:tableStyleId>{5C22544A-7EE6-4342-B048-85BDC9FD1C3A}</a:tableStyleId>
              </a:tblPr>
              <a:tblGrid>
                <a:gridCol w="213521"/>
                <a:gridCol w="381000"/>
                <a:gridCol w="381000"/>
                <a:gridCol w="304800"/>
                <a:gridCol w="762000"/>
                <a:gridCol w="762000"/>
                <a:gridCol w="914400"/>
                <a:gridCol w="2971799"/>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11/29</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11/30</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12/1</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Member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292978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a:t>
            </a:r>
            <a:r>
              <a:rPr lang="en-US" dirty="0" smtClean="0"/>
              <a:t>11/29/16</a:t>
            </a:r>
            <a:endParaRPr lang="en-US" dirty="0"/>
          </a:p>
        </p:txBody>
      </p:sp>
      <p:sp>
        <p:nvSpPr>
          <p:cNvPr id="2" name="Date Placeholder 1"/>
          <p:cNvSpPr>
            <a:spLocks noGrp="1"/>
          </p:cNvSpPr>
          <p:nvPr>
            <p:ph type="dt" sz="half" idx="10"/>
          </p:nvPr>
        </p:nvSpPr>
        <p:spPr/>
        <p:txBody>
          <a:bodyPr/>
          <a:lstStyle/>
          <a:p>
            <a:pPr>
              <a:defRPr/>
            </a:pPr>
            <a:fld id="{6EC15CC3-4AF9-4780-9E64-2E927A14AC46}"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544716" y="1371600"/>
            <a:ext cx="8142084" cy="4466724"/>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11/30/16</a:t>
            </a:r>
            <a:endParaRPr lang="en-US" dirty="0"/>
          </a:p>
        </p:txBody>
      </p:sp>
      <p:sp>
        <p:nvSpPr>
          <p:cNvPr id="2" name="Date Placeholder 1"/>
          <p:cNvSpPr>
            <a:spLocks noGrp="1"/>
          </p:cNvSpPr>
          <p:nvPr>
            <p:ph type="dt" sz="half" idx="10"/>
          </p:nvPr>
        </p:nvSpPr>
        <p:spPr/>
        <p:txBody>
          <a:bodyPr/>
          <a:lstStyle/>
          <a:p>
            <a:pPr>
              <a:defRPr/>
            </a:pPr>
            <a:fld id="{4A28C800-2BEB-4DE7-A23E-93F1F1594969}"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194283" y="1219200"/>
            <a:ext cx="8755434" cy="4762500"/>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smtClean="0"/>
              <a:t>Thurs 12/1/16</a:t>
            </a:r>
            <a:endParaRPr lang="en-US" dirty="0"/>
          </a:p>
        </p:txBody>
      </p:sp>
      <p:sp>
        <p:nvSpPr>
          <p:cNvPr id="3" name="Date Placeholder 2"/>
          <p:cNvSpPr>
            <a:spLocks noGrp="1"/>
          </p:cNvSpPr>
          <p:nvPr>
            <p:ph type="dt" sz="half" idx="10"/>
          </p:nvPr>
        </p:nvSpPr>
        <p:spPr/>
        <p:txBody>
          <a:bodyPr/>
          <a:lstStyle/>
          <a:p>
            <a:pPr>
              <a:defRPr/>
            </a:pPr>
            <a:fld id="{A5FC0E34-0F0E-431C-B7B0-FC9DC422E52E}" type="datetime1">
              <a:rPr lang="en-US" smtClean="0"/>
              <a:t>11/28/2016</a:t>
            </a:fld>
            <a:endParaRPr lang="en-US"/>
          </a:p>
        </p:txBody>
      </p:sp>
      <p:sp>
        <p:nvSpPr>
          <p:cNvPr id="4" name="Footer Placeholder 3"/>
          <p:cNvSpPr>
            <a:spLocks noGrp="1"/>
          </p:cNvSpPr>
          <p:nvPr>
            <p:ph type="ftr" sz="quarter" idx="11"/>
          </p:nvPr>
        </p:nvSpPr>
        <p:spPr/>
        <p:txBody>
          <a:bodyPr/>
          <a:lstStyle/>
          <a:p>
            <a:pPr>
              <a:defRPr/>
            </a:pPr>
            <a:r>
              <a:rPr lang="en-US" smtClean="0"/>
              <a:t>Doc #: 5-16-0038-03-agen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smtClean="0"/>
              <a:t>1900.5 will adjourn after this meeting…</a:t>
            </a:r>
            <a:endParaRPr lang="en-US" dirty="0"/>
          </a:p>
        </p:txBody>
      </p:sp>
      <p:pic>
        <p:nvPicPr>
          <p:cNvPr id="7" name="Picture 6"/>
          <p:cNvPicPr>
            <a:picLocks noChangeAspect="1"/>
          </p:cNvPicPr>
          <p:nvPr/>
        </p:nvPicPr>
        <p:blipFill>
          <a:blip r:embed="rId2"/>
          <a:stretch>
            <a:fillRect/>
          </a:stretch>
        </p:blipFill>
        <p:spPr>
          <a:xfrm>
            <a:off x="199838" y="1255119"/>
            <a:ext cx="8744324" cy="4667018"/>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E3693455-54C8-4107-9639-A52DAE7C0814}"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9652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11/29/16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p>
          <a:p>
            <a:pPr>
              <a:buFont typeface="Calibri" pitchFamily="34" charset="0"/>
              <a:buAutoNum type="arabicPeriod"/>
            </a:pPr>
            <a:r>
              <a:rPr lang="en-US" dirty="0">
                <a:latin typeface="Times New Roman" pitchFamily="18" charset="0"/>
              </a:rPr>
              <a:t>1900.5 marketing</a:t>
            </a:r>
          </a:p>
          <a:p>
            <a:pPr marL="119063" indent="0"/>
            <a:r>
              <a:rPr lang="en-US" dirty="0" smtClean="0">
                <a:latin typeface="Times New Roman" pitchFamily="18" charset="0"/>
              </a:rPr>
              <a:t>DAY </a:t>
            </a:r>
            <a:r>
              <a:rPr lang="en-US" dirty="0">
                <a:latin typeface="Times New Roman" pitchFamily="18" charset="0"/>
              </a:rPr>
              <a:t>2 – </a:t>
            </a:r>
            <a:r>
              <a:rPr lang="en-US" dirty="0" smtClean="0">
                <a:latin typeface="Times New Roman" pitchFamily="18" charset="0"/>
              </a:rPr>
              <a:t>11/30/16</a:t>
            </a:r>
            <a:endParaRPr lang="en-US" dirty="0">
              <a:latin typeface="Times New Roman" pitchFamily="18" charset="0"/>
            </a:endParaRPr>
          </a:p>
          <a:p>
            <a:pPr>
              <a:buFont typeface="+mj-lt"/>
              <a:buAutoNum type="arabicPeriod" startAt="5"/>
            </a:pPr>
            <a:r>
              <a:rPr lang="en-US" dirty="0" smtClean="0">
                <a:latin typeface="Times New Roman" pitchFamily="18" charset="0"/>
              </a:rPr>
              <a:t>1900.5.2 </a:t>
            </a:r>
            <a:r>
              <a:rPr lang="en-US" dirty="0" smtClean="0">
                <a:latin typeface="Times New Roman" pitchFamily="18" charset="0"/>
              </a:rPr>
              <a:t>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a:t>
            </a:r>
            <a:r>
              <a:rPr lang="en-US" dirty="0" smtClean="0">
                <a:latin typeface="Times New Roman" pitchFamily="18" charset="0"/>
              </a:rPr>
              <a:t>12/1/16</a:t>
            </a:r>
            <a:endParaRPr lang="en-US" dirty="0">
              <a:latin typeface="Times New Roman" pitchFamily="18" charset="0"/>
            </a:endParaRPr>
          </a:p>
          <a:p>
            <a:pPr>
              <a:buFont typeface="+mj-lt"/>
              <a:buAutoNum type="arabicPeriod" startAt="6"/>
            </a:pPr>
            <a:r>
              <a:rPr lang="en-US" dirty="0" smtClean="0">
                <a:latin typeface="Times New Roman" pitchFamily="18" charset="0"/>
              </a:rPr>
              <a:t>1900.5.1 </a:t>
            </a:r>
            <a:r>
              <a:rPr lang="en-US" dirty="0" smtClean="0">
                <a:latin typeface="Times New Roman" pitchFamily="18" charset="0"/>
              </a:rPr>
              <a:t>Ad Hoc Comment Resolution</a:t>
            </a:r>
          </a:p>
          <a:p>
            <a:pPr marL="119063" indent="0"/>
            <a:r>
              <a:rPr lang="en-US" dirty="0" smtClean="0">
                <a:latin typeface="Times New Roman" pitchFamily="18" charset="0"/>
              </a:rPr>
              <a:t>(Last half hour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FE322000-DFB1-4744-941C-4C0DF06BA6F6}" type="datetime1">
              <a:rPr lang="en-US" smtClean="0"/>
              <a:t>11/28/2016</a:t>
            </a:fld>
            <a:endParaRPr lang="en-US"/>
          </a:p>
        </p:txBody>
      </p:sp>
      <p:sp>
        <p:nvSpPr>
          <p:cNvPr id="3" name="Footer Placeholder 2"/>
          <p:cNvSpPr>
            <a:spLocks noGrp="1"/>
          </p:cNvSpPr>
          <p:nvPr>
            <p:ph type="ftr" sz="quarter" idx="11"/>
          </p:nvPr>
        </p:nvSpPr>
        <p:spPr/>
        <p:txBody>
          <a:bodyPr/>
          <a:lstStyle/>
          <a:p>
            <a:pPr>
              <a:defRPr/>
            </a:pPr>
            <a:r>
              <a:rPr lang="en-US" smtClean="0"/>
              <a:t>Doc #: 5-16-0038-03-agen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lang="en-US" dirty="0" smtClean="0"/>
              <a:t>5-16-0040-0x</a:t>
            </a:r>
          </a:p>
          <a:p>
            <a:endParaRPr lang="en-US" dirty="0"/>
          </a:p>
          <a:p>
            <a:r>
              <a:rPr dirty="0" smtClean="0"/>
              <a:t>Mover:  </a:t>
            </a:r>
          </a:p>
          <a:p>
            <a:r>
              <a:rPr dirty="0" smtClean="0"/>
              <a:t>Second</a:t>
            </a:r>
            <a:r>
              <a:rPr dirty="0"/>
              <a:t>: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8AB1D17C-8776-4E29-85FA-FBF750603B89}" type="datetime1">
              <a:rPr lang="en-US" smtClean="0"/>
              <a:t>11/28/2016</a:t>
            </a:fld>
            <a:endParaRPr lang="en-US"/>
          </a:p>
        </p:txBody>
      </p:sp>
      <p:sp>
        <p:nvSpPr>
          <p:cNvPr id="5" name="Footer Placeholder 4"/>
          <p:cNvSpPr>
            <a:spLocks noGrp="1"/>
          </p:cNvSpPr>
          <p:nvPr>
            <p:ph type="ftr" sz="quarter" idx="11"/>
          </p:nvPr>
        </p:nvSpPr>
        <p:spPr/>
        <p:txBody>
          <a:bodyPr/>
          <a:lstStyle/>
          <a:p>
            <a:pPr>
              <a:defRPr/>
            </a:pPr>
            <a:r>
              <a:rPr lang="en-US" smtClean="0"/>
              <a:t>Doc #: 5-16-0038-03-agen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14257</TotalTime>
  <Words>1453</Words>
  <Application>Microsoft Office PowerPoint</Application>
  <PresentationFormat>On-screen Show (4:3)</PresentationFormat>
  <Paragraphs>327</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11/29/16</vt:lpstr>
      <vt:lpstr>Tentative Schedule for Wed 11/30/16</vt:lpstr>
      <vt:lpstr>Tentative Schedule for Thurs 12/1/16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Drafting Review (7/27/16)</vt:lpstr>
      <vt:lpstr>Working Schedule for 1900.5.2</vt:lpstr>
      <vt:lpstr>1900.5.2 Comment Resolution (7/28/16)</vt:lpstr>
      <vt:lpstr>Marketing Deep Dive (7/28/16)</vt:lpstr>
      <vt:lpstr>Future Meeting Planning</vt:lpstr>
      <vt:lpstr>IEEE 1900.5 Meetings 11/28/16 – 12/1/16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283</cp:revision>
  <dcterms:created xsi:type="dcterms:W3CDTF">2013-08-13T02:52:21Z</dcterms:created>
  <dcterms:modified xsi:type="dcterms:W3CDTF">2016-11-29T04:20:26Z</dcterms:modified>
</cp:coreProperties>
</file>