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15" r:id="rId3"/>
    <p:sldId id="383" r:id="rId4"/>
    <p:sldId id="376" r:id="rId5"/>
    <p:sldId id="377" r:id="rId6"/>
    <p:sldId id="378" r:id="rId7"/>
    <p:sldId id="337" r:id="rId8"/>
    <p:sldId id="332" r:id="rId9"/>
    <p:sldId id="317" r:id="rId10"/>
    <p:sldId id="352" r:id="rId11"/>
    <p:sldId id="353" r:id="rId12"/>
    <p:sldId id="354" r:id="rId13"/>
    <p:sldId id="355" r:id="rId14"/>
    <p:sldId id="307" r:id="rId15"/>
    <p:sldId id="384" r:id="rId16"/>
    <p:sldId id="360" r:id="rId17"/>
    <p:sldId id="385" r:id="rId18"/>
    <p:sldId id="382" r:id="rId19"/>
    <p:sldId id="346" r:id="rId20"/>
    <p:sldId id="368" r:id="rId21"/>
    <p:sldId id="381"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8</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10</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13</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7E47FCD-0964-48DE-8502-B8D36D19AE3C}" type="datetime1">
              <a:rPr lang="en-US" smtClean="0"/>
              <a:t>11/25/2016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5-16-0038-02-agen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EC2A7B2-05AA-4E13-9D33-310CC2FA7A5D}" type="datetime1">
              <a:rPr lang="en-US" smtClean="0"/>
              <a:t>11/25/2016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5-16-0038-02-agen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77C813A-35E3-4189-9B3E-759EBCD9C5C2}" type="datetime1">
              <a:rPr lang="en-US" smtClean="0"/>
              <a:t>11/25/2016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5-16-0038-02-agen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EB8651D-791D-4B78-94F0-F46E9B38227A}" type="datetime1">
              <a:rPr lang="en-US" smtClean="0"/>
              <a:t>11/25/2016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5-16-0038-02-agen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56A0118-8E47-472A-A0C3-F870959D04D0}" type="datetime1">
              <a:rPr lang="en-US" smtClean="0"/>
              <a:t>11/25/2016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5-16-0038-02-agen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A58A216-A9E4-4CBC-975A-4A5F4729A141}" type="datetime1">
              <a:rPr lang="en-US" smtClean="0"/>
              <a:t>11/25/2016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5-16-0038-02-agen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3697AC3-F058-4541-B195-9DF11C866019}" type="datetime1">
              <a:rPr lang="en-US" smtClean="0"/>
              <a:t>11/25/2016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5-16-0038-02-agen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58529140-989F-4CBA-A16C-C7941FD7A45A}" type="datetime1">
              <a:rPr lang="en-US" smtClean="0"/>
              <a:t>11/25/2016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5-16-0038-02-agen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9442739-B7CA-4D14-85FB-7A7E5D5B5928}" type="datetime1">
              <a:rPr lang="en-US" smtClean="0"/>
              <a:t>11/25/2016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5-16-0038-02-agen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7ECB409-271F-42D0-8802-2FB89A116A8F}" type="datetime1">
              <a:rPr lang="en-US" smtClean="0"/>
              <a:t>11/25/2016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5-16-0038-02-agen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153DE4A-BBE9-4911-816A-2B72F2452219}" type="datetime1">
              <a:rPr lang="en-US" smtClean="0"/>
              <a:t>11/25/2016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5-16-0038-02-agen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34419EF3-3242-48C0-9798-42EFDD6E0426}" type="datetime1">
              <a:rPr lang="en-US" smtClean="0"/>
              <a:t>11/25/2016</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5-16-0038-02-agen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0FBEFDB-61A2-4A33-BCC2-FB3F67154BDF}" type="datetime1">
              <a:rPr lang="en-US" smtClean="0">
                <a:solidFill>
                  <a:srgbClr val="000099"/>
                </a:solidFill>
              </a:rPr>
              <a:t>11/25/2016</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678288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a:t>
            </a:r>
            <a:r>
              <a:rPr lang="en-US" sz="1200" b="1" dirty="0" smtClean="0">
                <a:latin typeface="Arial" pitchFamily="34" charset="0"/>
                <a:cs typeface="Times New Roman" pitchFamily="18" charset="0"/>
              </a:rPr>
              <a:t>Meetings </a:t>
            </a:r>
            <a:r>
              <a:rPr lang="en-US" sz="1200" b="1" dirty="0">
                <a:latin typeface="Arial" pitchFamily="34" charset="0"/>
                <a:cs typeface="Times New Roman" pitchFamily="18" charset="0"/>
              </a:rPr>
              <a:t>on </a:t>
            </a:r>
            <a:r>
              <a:rPr lang="en-US" sz="1200" b="1" dirty="0" smtClean="0">
                <a:latin typeface="Arial" pitchFamily="34" charset="0"/>
                <a:cs typeface="Times New Roman" pitchFamily="18" charset="0"/>
              </a:rPr>
              <a:t>28 Nov – 01 Dec 2016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19 November </a:t>
            </a:r>
            <a:r>
              <a:rPr lang="en-US" sz="1200" b="1" dirty="0">
                <a:latin typeface="Arial" pitchFamily="34" charset="0"/>
                <a:cs typeface="Times New Roman" pitchFamily="18" charset="0"/>
              </a:rPr>
              <a:t>2016</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5-16-0038-02-agen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 xmlns:a16="http://schemas.microsoft.com/office/drawing/2014/main" val="20000"/>
                    </a:ext>
                  </a:extLst>
                </a:gridCol>
                <a:gridCol w="1289973">
                  <a:extLst>
                    <a:ext uri="{9D8B030D-6E8A-4147-A177-3AD203B41FA5}">
                      <a16:colId xmlns="" xmlns:a16="http://schemas.microsoft.com/office/drawing/2014/main" val="20001"/>
                    </a:ext>
                  </a:extLst>
                </a:gridCol>
                <a:gridCol w="1219200">
                  <a:extLst>
                    <a:ext uri="{9D8B030D-6E8A-4147-A177-3AD203B41FA5}">
                      <a16:colId xmlns="" xmlns:a16="http://schemas.microsoft.com/office/drawing/2014/main" val="20002"/>
                    </a:ext>
                  </a:extLst>
                </a:gridCol>
                <a:gridCol w="1143000">
                  <a:extLst>
                    <a:ext uri="{9D8B030D-6E8A-4147-A177-3AD203B41FA5}">
                      <a16:colId xmlns="" xmlns:a16="http://schemas.microsoft.com/office/drawing/2014/main" val="20003"/>
                    </a:ext>
                  </a:extLst>
                </a:gridCol>
                <a:gridCol w="2666999">
                  <a:extLst>
                    <a:ext uri="{9D8B030D-6E8A-4147-A177-3AD203B41FA5}">
                      <a16:colId xmlns=""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5-16-0038-02-agen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703C82B9-4100-4117-9522-594EF6F0E218}" type="datetime1">
              <a:rPr lang="en-US" smtClean="0"/>
              <a:t>11/25/2016</a:t>
            </a:fld>
            <a:endParaRPr lang="en-US"/>
          </a:p>
        </p:txBody>
      </p:sp>
      <p:sp>
        <p:nvSpPr>
          <p:cNvPr id="3" name="Footer Placeholder 2"/>
          <p:cNvSpPr>
            <a:spLocks noGrp="1"/>
          </p:cNvSpPr>
          <p:nvPr>
            <p:ph type="ftr" sz="quarter" idx="11"/>
          </p:nvPr>
        </p:nvSpPr>
        <p:spPr/>
        <p:txBody>
          <a:bodyPr/>
          <a:lstStyle/>
          <a:p>
            <a:pPr>
              <a:defRPr/>
            </a:pPr>
            <a:r>
              <a:rPr lang="en-US" smtClean="0"/>
              <a:t>Doc #: 5-16-0038-02-agen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647385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0EF6D919-63E9-4776-AAA1-4DFCBC7BA622}" type="datetime1">
              <a:rPr lang="en-US" smtClean="0"/>
              <a:t>11/25/2016</a:t>
            </a:fld>
            <a:endParaRPr lang="en-US"/>
          </a:p>
        </p:txBody>
      </p:sp>
      <p:sp>
        <p:nvSpPr>
          <p:cNvPr id="3" name="Footer Placeholder 2"/>
          <p:cNvSpPr>
            <a:spLocks noGrp="1"/>
          </p:cNvSpPr>
          <p:nvPr>
            <p:ph type="ftr" sz="quarter" idx="11"/>
          </p:nvPr>
        </p:nvSpPr>
        <p:spPr/>
        <p:txBody>
          <a:bodyPr/>
          <a:lstStyle/>
          <a:p>
            <a:pPr>
              <a:defRPr/>
            </a:pPr>
            <a:r>
              <a:rPr lang="en-US" smtClean="0"/>
              <a:t>Doc #: 5-16-0038-02-agen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a:p>
        </p:txBody>
      </p:sp>
    </p:spTree>
    <p:extLst>
      <p:ext uri="{BB962C8B-B14F-4D97-AF65-F5344CB8AC3E}">
        <p14:creationId xmlns:p14="http://schemas.microsoft.com/office/powerpoint/2010/main" val="1077703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C81CA0DE-9B61-469C-AF6F-6DA020CEA84B}" type="datetime1">
              <a:rPr lang="en-US" smtClean="0"/>
              <a:t>11/25/2016</a:t>
            </a:fld>
            <a:endParaRPr lang="en-US"/>
          </a:p>
        </p:txBody>
      </p:sp>
      <p:sp>
        <p:nvSpPr>
          <p:cNvPr id="3" name="Footer Placeholder 2"/>
          <p:cNvSpPr>
            <a:spLocks noGrp="1"/>
          </p:cNvSpPr>
          <p:nvPr>
            <p:ph type="ftr" sz="quarter" idx="11"/>
          </p:nvPr>
        </p:nvSpPr>
        <p:spPr/>
        <p:txBody>
          <a:bodyPr/>
          <a:lstStyle/>
          <a:p>
            <a:pPr>
              <a:defRPr/>
            </a:pPr>
            <a:r>
              <a:rPr lang="en-US" smtClean="0"/>
              <a:t>Doc #: 5-16-0038-02-agen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413637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E6595AF8-0BE8-4BED-8CA8-63DC053FA98C}" type="datetime1">
              <a:rPr lang="en-US" smtClean="0"/>
              <a:t>11/25/2016</a:t>
            </a:fld>
            <a:endParaRPr lang="en-US"/>
          </a:p>
        </p:txBody>
      </p:sp>
      <p:sp>
        <p:nvSpPr>
          <p:cNvPr id="3" name="Footer Placeholder 2"/>
          <p:cNvSpPr>
            <a:spLocks noGrp="1"/>
          </p:cNvSpPr>
          <p:nvPr>
            <p:ph type="ftr" sz="quarter" idx="11"/>
          </p:nvPr>
        </p:nvSpPr>
        <p:spPr/>
        <p:txBody>
          <a:bodyPr/>
          <a:lstStyle/>
          <a:p>
            <a:pPr>
              <a:defRPr/>
            </a:pPr>
            <a:r>
              <a:rPr lang="en-US" smtClean="0"/>
              <a:t>Doc #: 5-16-0038-02-agen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a:t>Minutes for approval</a:t>
            </a:r>
          </a:p>
        </p:txBody>
      </p:sp>
      <p:sp>
        <p:nvSpPr>
          <p:cNvPr id="12291" name="Content Placeholder 2"/>
          <p:cNvSpPr>
            <a:spLocks noGrp="1"/>
          </p:cNvSpPr>
          <p:nvPr>
            <p:ph idx="1"/>
          </p:nvPr>
        </p:nvSpPr>
        <p:spPr/>
        <p:txBody>
          <a:bodyPr/>
          <a:lstStyle/>
          <a:p>
            <a:r>
              <a:rPr dirty="0"/>
              <a:t>Motion to approve WG minutes contained in</a:t>
            </a:r>
          </a:p>
          <a:p>
            <a:pPr marL="0" indent="0" eaLnBrk="1" fontAlgn="auto" hangingPunct="1">
              <a:lnSpc>
                <a:spcPct val="115000"/>
              </a:lnSpc>
              <a:spcBef>
                <a:spcPts val="0"/>
              </a:spcBef>
              <a:spcAft>
                <a:spcPts val="0"/>
              </a:spcAft>
              <a:buNone/>
              <a:defRPr/>
            </a:pPr>
            <a:r>
              <a:rPr lang="en-US" dirty="0" smtClean="0"/>
              <a:t>5-16-0024-00</a:t>
            </a:r>
            <a:endParaRPr dirty="0"/>
          </a:p>
          <a:p>
            <a:endParaRPr dirty="0"/>
          </a:p>
          <a:p>
            <a:r>
              <a:rPr dirty="0"/>
              <a:t>Mover:  </a:t>
            </a:r>
          </a:p>
          <a:p>
            <a:r>
              <a:rPr dirty="0"/>
              <a:t>Second</a:t>
            </a:r>
            <a:r>
              <a:rPr dirty="0" smtClean="0"/>
              <a:t>:  </a:t>
            </a:r>
            <a:endParaRPr dirty="0"/>
          </a:p>
          <a:p>
            <a:r>
              <a:rPr lang="en-US" dirty="0"/>
              <a:t>Vote</a:t>
            </a:r>
            <a:r>
              <a:rPr lang="en-US" dirty="0" smtClean="0"/>
              <a:t>:  </a:t>
            </a:r>
            <a:endParaRPr dirty="0"/>
          </a:p>
        </p:txBody>
      </p:sp>
      <p:sp>
        <p:nvSpPr>
          <p:cNvPr id="4" name="Date Placeholder 3"/>
          <p:cNvSpPr>
            <a:spLocks noGrp="1"/>
          </p:cNvSpPr>
          <p:nvPr>
            <p:ph type="dt" sz="quarter" idx="10"/>
          </p:nvPr>
        </p:nvSpPr>
        <p:spPr/>
        <p:txBody>
          <a:bodyPr/>
          <a:lstStyle/>
          <a:p>
            <a:pPr>
              <a:defRPr/>
            </a:pPr>
            <a:fld id="{B82C3880-DC0C-4FC3-AA23-B8325E04FB04}" type="datetime1">
              <a:rPr lang="en-US" smtClean="0"/>
              <a:t>11/25/2016</a:t>
            </a:fld>
            <a:endParaRPr lang="en-US"/>
          </a:p>
        </p:txBody>
      </p:sp>
      <p:sp>
        <p:nvSpPr>
          <p:cNvPr id="5" name="Footer Placeholder 4"/>
          <p:cNvSpPr>
            <a:spLocks noGrp="1"/>
          </p:cNvSpPr>
          <p:nvPr>
            <p:ph type="ftr" sz="quarter" idx="11"/>
          </p:nvPr>
        </p:nvSpPr>
        <p:spPr/>
        <p:txBody>
          <a:bodyPr/>
          <a:lstStyle/>
          <a:p>
            <a:pPr>
              <a:defRPr/>
            </a:pPr>
            <a:r>
              <a:rPr lang="en-US" smtClean="0"/>
              <a:t>Doc #: 5-16-0038-02-agen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14</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8195" name="Content Placeholder 2"/>
          <p:cNvSpPr>
            <a:spLocks noGrp="1"/>
          </p:cNvSpPr>
          <p:nvPr>
            <p:ph idx="1"/>
          </p:nvPr>
        </p:nvSpPr>
        <p:spPr>
          <a:xfrm>
            <a:off x="381000" y="1447800"/>
            <a:ext cx="8229600" cy="4525963"/>
          </a:xfrm>
        </p:spPr>
        <p:txBody>
          <a:bodyPr/>
          <a:lstStyle/>
          <a:p>
            <a:r>
              <a:rPr altLang="en-US" sz="1400" dirty="0" smtClean="0"/>
              <a:t>Complete Draft for Clause 4					7/30√</a:t>
            </a:r>
          </a:p>
          <a:p>
            <a:r>
              <a:rPr altLang="en-US" sz="1400" dirty="0" smtClean="0"/>
              <a:t>Complete Draft for Clause 5					10/15      </a:t>
            </a:r>
            <a:r>
              <a:rPr altLang="en-US" sz="1400" b="1" dirty="0" smtClean="0">
                <a:solidFill>
                  <a:srgbClr val="FF0000"/>
                </a:solidFill>
              </a:rPr>
              <a:t>1/16</a:t>
            </a:r>
            <a:r>
              <a:rPr lang="en-US" altLang="en-US" sz="1400" dirty="0" smtClean="0">
                <a:solidFill>
                  <a:srgbClr val="FF0000"/>
                </a:solidFill>
              </a:rPr>
              <a:t>√</a:t>
            </a:r>
            <a:endParaRPr altLang="en-US" sz="1400" b="1" dirty="0" smtClean="0">
              <a:solidFill>
                <a:srgbClr val="FF0000"/>
              </a:solidFill>
            </a:endParaRPr>
          </a:p>
          <a:p>
            <a:r>
              <a:rPr altLang="en-US" sz="1400" dirty="0" smtClean="0"/>
              <a:t>Complete Draft for Clause 6					1/16         </a:t>
            </a:r>
            <a:r>
              <a:rPr lang="en-US" altLang="en-US" sz="1400" b="1" dirty="0" smtClean="0">
                <a:solidFill>
                  <a:srgbClr val="FF0000"/>
                </a:solidFill>
              </a:rPr>
              <a:t>8/16</a:t>
            </a:r>
            <a:endParaRPr altLang="en-US" sz="1400" dirty="0" smtClean="0"/>
          </a:p>
          <a:p>
            <a:r>
              <a:rPr altLang="en-US" sz="1400" dirty="0" smtClean="0"/>
              <a:t>Complete Draft for Clause 7					3/16         </a:t>
            </a:r>
            <a:r>
              <a:rPr lang="en-US" altLang="en-US" sz="1400" b="1" dirty="0" smtClean="0">
                <a:solidFill>
                  <a:srgbClr val="FF0000"/>
                </a:solidFill>
              </a:rPr>
              <a:t>7/16</a:t>
            </a:r>
            <a:r>
              <a:rPr lang="en-US" altLang="en-US" sz="1400" dirty="0" smtClean="0">
                <a:solidFill>
                  <a:srgbClr val="FF0000"/>
                </a:solidFill>
              </a:rPr>
              <a:t> √</a:t>
            </a:r>
            <a:endParaRPr altLang="en-US" sz="1400" b="1" dirty="0" smtClean="0">
              <a:solidFill>
                <a:srgbClr val="FF0000"/>
              </a:solidFill>
            </a:endParaRPr>
          </a:p>
          <a:p>
            <a:r>
              <a:rPr altLang="en-US" sz="1400" dirty="0" smtClean="0"/>
              <a:t>Complete Draft for Clause 8					4/16         </a:t>
            </a:r>
            <a:r>
              <a:rPr lang="en-US" altLang="en-US" sz="1400" b="1" dirty="0" smtClean="0">
                <a:solidFill>
                  <a:srgbClr val="FF0000"/>
                </a:solidFill>
              </a:rPr>
              <a:t>9/16</a:t>
            </a:r>
          </a:p>
          <a:p>
            <a:r>
              <a:rPr altLang="en-US" sz="1400" dirty="0" smtClean="0"/>
              <a:t>Annex A						6/16</a:t>
            </a:r>
          </a:p>
          <a:p>
            <a:r>
              <a:rPr altLang="en-US" sz="1400" dirty="0" smtClean="0"/>
              <a:t>First WG Ballot						6/16</a:t>
            </a:r>
          </a:p>
          <a:p>
            <a:r>
              <a:rPr altLang="en-US" sz="1400" dirty="0" smtClean="0"/>
              <a:t>WG </a:t>
            </a:r>
            <a:r>
              <a:rPr altLang="en-US" sz="1400" dirty="0" err="1" smtClean="0"/>
              <a:t>Recirc</a:t>
            </a:r>
            <a:r>
              <a:rPr altLang="en-US" sz="1400" dirty="0" smtClean="0"/>
              <a:t>						8/16</a:t>
            </a:r>
          </a:p>
          <a:p>
            <a:r>
              <a:rPr altLang="en-US" sz="1400" dirty="0" smtClean="0"/>
              <a:t>WG </a:t>
            </a:r>
            <a:r>
              <a:rPr altLang="en-US" sz="1400" dirty="0" err="1" smtClean="0"/>
              <a:t>Recirc</a:t>
            </a:r>
            <a:r>
              <a:rPr altLang="en-US" sz="1400" dirty="0" smtClean="0"/>
              <a:t> 2						10/16</a:t>
            </a:r>
          </a:p>
          <a:p>
            <a:r>
              <a:rPr altLang="en-US" sz="1400" dirty="0" smtClean="0"/>
              <a:t>Sponsor Ballot						1/17</a:t>
            </a:r>
          </a:p>
          <a:p>
            <a:r>
              <a:rPr altLang="en-US" sz="1400" dirty="0" smtClean="0"/>
              <a:t>Sponsor </a:t>
            </a:r>
            <a:r>
              <a:rPr altLang="en-US" sz="1400" dirty="0" err="1" smtClean="0"/>
              <a:t>Recirc</a:t>
            </a:r>
            <a:r>
              <a:rPr altLang="en-US" sz="1400" dirty="0" smtClean="0"/>
              <a:t>						3/17</a:t>
            </a:r>
          </a:p>
          <a:p>
            <a:r>
              <a:rPr altLang="en-US" sz="1400" dirty="0" smtClean="0"/>
              <a:t>Sponsor </a:t>
            </a:r>
            <a:r>
              <a:rPr altLang="en-US" sz="1400" dirty="0" err="1" smtClean="0"/>
              <a:t>Recirc</a:t>
            </a:r>
            <a:r>
              <a:rPr altLang="en-US" sz="1400" dirty="0" smtClean="0"/>
              <a:t> 2						5/17</a:t>
            </a:r>
          </a:p>
          <a:p>
            <a:r>
              <a:rPr altLang="en-US" sz="1400" dirty="0" smtClean="0"/>
              <a:t>Submit to REVCOM						6/17</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8234C9D1-E1FD-4AD1-A77E-18DCAB23BA6D}" type="datetime1">
              <a:rPr lang="en-US" smtClean="0"/>
              <a:t>11/25/2016</a:t>
            </a:fld>
            <a:endParaRPr lang="en-US"/>
          </a:p>
        </p:txBody>
      </p:sp>
      <p:sp>
        <p:nvSpPr>
          <p:cNvPr id="5" name="Footer Placeholder 4"/>
          <p:cNvSpPr>
            <a:spLocks noGrp="1"/>
          </p:cNvSpPr>
          <p:nvPr>
            <p:ph type="ftr" sz="quarter" idx="11"/>
          </p:nvPr>
        </p:nvSpPr>
        <p:spPr/>
        <p:txBody>
          <a:bodyPr/>
          <a:lstStyle/>
          <a:p>
            <a:pPr>
              <a:defRPr/>
            </a:pPr>
            <a:r>
              <a:rPr lang="en-US" smtClean="0"/>
              <a:t>Doc #: 5-16-0038-02-agen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D19F5300-09EA-4831-B235-E28B5722C7BD}" type="slidenum">
              <a:rPr lang="en-US" altLang="en-US" sz="1200" smtClean="0"/>
              <a:pPr>
                <a:spcBef>
                  <a:spcPct val="0"/>
                </a:spcBef>
                <a:buFontTx/>
                <a:buNone/>
              </a:pPr>
              <a:t>15</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2541" y="2630054"/>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7890685" y="1526759"/>
            <a:ext cx="796115" cy="338554"/>
          </a:xfrm>
          <a:prstGeom prst="rect">
            <a:avLst/>
          </a:prstGeom>
          <a:noFill/>
        </p:spPr>
        <p:txBody>
          <a:bodyPr wrap="none" rtlCol="0">
            <a:spAutoFit/>
          </a:bodyPr>
          <a:lstStyle/>
          <a:p>
            <a:r>
              <a:rPr lang="en-US" sz="1600" dirty="0" smtClean="0">
                <a:solidFill>
                  <a:srgbClr val="FF0000"/>
                </a:solidFill>
              </a:rPr>
              <a:t>Update</a:t>
            </a:r>
            <a:endParaRPr lang="en-US" sz="1600" dirty="0">
              <a:solidFill>
                <a:srgbClr val="FF0000"/>
              </a:solidFill>
            </a:endParaRPr>
          </a:p>
        </p:txBody>
      </p:sp>
      <p:cxnSp>
        <p:nvCxnSpPr>
          <p:cNvPr id="7" name="Straight Arrow Connector 6"/>
          <p:cNvCxnSpPr/>
          <p:nvPr/>
        </p:nvCxnSpPr>
        <p:spPr>
          <a:xfrm>
            <a:off x="7467600" y="2895600"/>
            <a:ext cx="0" cy="18288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467600" y="3187561"/>
            <a:ext cx="811376" cy="523220"/>
          </a:xfrm>
          <a:prstGeom prst="rect">
            <a:avLst/>
          </a:prstGeom>
          <a:noFill/>
        </p:spPr>
        <p:txBody>
          <a:bodyPr wrap="none" rtlCol="0">
            <a:spAutoFit/>
          </a:bodyPr>
          <a:lstStyle/>
          <a:p>
            <a:r>
              <a:rPr lang="en-US" sz="1400" b="1" dirty="0">
                <a:solidFill>
                  <a:srgbClr val="FF0000"/>
                </a:solidFill>
                <a:latin typeface="+mn-lt"/>
                <a:cs typeface="+mn-cs"/>
              </a:rPr>
              <a:t>3 month</a:t>
            </a:r>
          </a:p>
          <a:p>
            <a:r>
              <a:rPr lang="en-US" sz="1400" b="1" dirty="0">
                <a:solidFill>
                  <a:srgbClr val="FF0000"/>
                </a:solidFill>
                <a:latin typeface="+mn-lt"/>
                <a:cs typeface="+mn-cs"/>
              </a:rPr>
              <a:t>slip</a:t>
            </a:r>
          </a:p>
        </p:txBody>
      </p:sp>
    </p:spTree>
    <p:extLst>
      <p:ext uri="{BB962C8B-B14F-4D97-AF65-F5344CB8AC3E}">
        <p14:creationId xmlns:p14="http://schemas.microsoft.com/office/powerpoint/2010/main" val="2199146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1900.5.1 </a:t>
            </a:r>
            <a:r>
              <a:rPr lang="en-US" dirty="0" smtClean="0"/>
              <a:t>Drafting Review (7/27/16</a:t>
            </a:r>
            <a:r>
              <a:rPr lang="en-US" dirty="0"/>
              <a:t>)</a:t>
            </a:r>
          </a:p>
        </p:txBody>
      </p:sp>
      <p:sp>
        <p:nvSpPr>
          <p:cNvPr id="3" name="Content Placeholder 2"/>
          <p:cNvSpPr>
            <a:spLocks noGrp="1"/>
          </p:cNvSpPr>
          <p:nvPr>
            <p:ph idx="1"/>
          </p:nvPr>
        </p:nvSpPr>
        <p:spPr/>
        <p:txBody>
          <a:bodyPr/>
          <a:lstStyle/>
          <a:p>
            <a:r>
              <a:rPr lang="en-US" dirty="0"/>
              <a:t>Review of latest developments with </a:t>
            </a:r>
            <a:r>
              <a:rPr lang="en-US" dirty="0" smtClean="0"/>
              <a:t>draft</a:t>
            </a:r>
          </a:p>
          <a:p>
            <a:r>
              <a:rPr lang="en-US" dirty="0" smtClean="0"/>
              <a:t>Style sheet demonstration</a:t>
            </a:r>
            <a:endParaRPr lang="en-US" dirty="0"/>
          </a:p>
        </p:txBody>
      </p:sp>
      <p:sp>
        <p:nvSpPr>
          <p:cNvPr id="4" name="Date Placeholder 3"/>
          <p:cNvSpPr>
            <a:spLocks noGrp="1"/>
          </p:cNvSpPr>
          <p:nvPr>
            <p:ph type="dt" sz="half" idx="10"/>
          </p:nvPr>
        </p:nvSpPr>
        <p:spPr/>
        <p:txBody>
          <a:bodyPr/>
          <a:lstStyle/>
          <a:p>
            <a:pPr>
              <a:defRPr/>
            </a:pPr>
            <a:fld id="{B1AC3812-D6DB-4149-8998-179E74927B5E}" type="datetime1">
              <a:rPr lang="en-US" smtClean="0"/>
              <a:t>11/25/2016</a:t>
            </a:fld>
            <a:endParaRPr lang="en-US"/>
          </a:p>
        </p:txBody>
      </p:sp>
      <p:sp>
        <p:nvSpPr>
          <p:cNvPr id="5" name="Footer Placeholder 4"/>
          <p:cNvSpPr>
            <a:spLocks noGrp="1"/>
          </p:cNvSpPr>
          <p:nvPr>
            <p:ph type="ftr" sz="quarter" idx="11"/>
          </p:nvPr>
        </p:nvSpPr>
        <p:spPr/>
        <p:txBody>
          <a:bodyPr/>
          <a:lstStyle/>
          <a:p>
            <a:pPr>
              <a:defRPr/>
            </a:pPr>
            <a:r>
              <a:rPr lang="en-US" smtClean="0"/>
              <a:t>Doc #: 5-16-0038-02-agen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16</a:t>
            </a:fld>
            <a:endParaRPr lang="en-US"/>
          </a:p>
        </p:txBody>
      </p:sp>
    </p:spTree>
    <p:extLst>
      <p:ext uri="{BB962C8B-B14F-4D97-AF65-F5344CB8AC3E}">
        <p14:creationId xmlns:p14="http://schemas.microsoft.com/office/powerpoint/2010/main" val="1514460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9219" name="Content Placeholder 2"/>
          <p:cNvSpPr>
            <a:spLocks noGrp="1"/>
          </p:cNvSpPr>
          <p:nvPr>
            <p:ph idx="1"/>
          </p:nvPr>
        </p:nvSpPr>
        <p:spPr>
          <a:xfrm>
            <a:off x="381000" y="1295400"/>
            <a:ext cx="8229600" cy="4525963"/>
          </a:xfrm>
        </p:spPr>
        <p:txBody>
          <a:bodyPr/>
          <a:lstStyle/>
          <a:p>
            <a:r>
              <a:rPr altLang="en-US" sz="1400" dirty="0" smtClean="0"/>
              <a:t>Form Ballot Pool	(Send Ballot Invitation)				6/7/15</a:t>
            </a:r>
            <a:r>
              <a:rPr altLang="en-US" sz="1400" b="1" dirty="0" smtClean="0">
                <a:solidFill>
                  <a:srgbClr val="FF0000"/>
                </a:solidFill>
              </a:rPr>
              <a:t>√</a:t>
            </a:r>
          </a:p>
          <a:p>
            <a:r>
              <a:rPr altLang="en-US" sz="1400" dirty="0" smtClean="0"/>
              <a:t>Final Draft and Schema Adjustments				7/30/15</a:t>
            </a:r>
            <a:r>
              <a:rPr altLang="en-US" sz="1400" b="1" dirty="0" smtClean="0">
                <a:solidFill>
                  <a:srgbClr val="FF0000"/>
                </a:solidFill>
              </a:rPr>
              <a:t>√</a:t>
            </a:r>
            <a:endParaRPr altLang="en-US" sz="1400" dirty="0" smtClean="0"/>
          </a:p>
          <a:p>
            <a:r>
              <a:rPr altLang="en-US" sz="1400" dirty="0" smtClean="0"/>
              <a:t>WG Vote to Sponsor Ballot (need </a:t>
            </a:r>
            <a:r>
              <a:rPr altLang="en-US" sz="1400" dirty="0" err="1" smtClean="0"/>
              <a:t>DySPAN</a:t>
            </a:r>
            <a:r>
              <a:rPr altLang="en-US" sz="1400" dirty="0" smtClean="0"/>
              <a:t>-SC approval)			</a:t>
            </a:r>
            <a:r>
              <a:rPr altLang="en-US" sz="1400" dirty="0" smtClean="0">
                <a:solidFill>
                  <a:srgbClr val="FF0000"/>
                </a:solidFill>
              </a:rPr>
              <a:t>7/30/15</a:t>
            </a:r>
            <a:r>
              <a:rPr altLang="en-US" sz="1400" dirty="0" smtClean="0"/>
              <a:t> (8/18)</a:t>
            </a:r>
            <a:r>
              <a:rPr altLang="en-US" sz="1400" b="1" dirty="0" smtClean="0">
                <a:solidFill>
                  <a:srgbClr val="FF0000"/>
                </a:solidFill>
              </a:rPr>
              <a:t> √</a:t>
            </a:r>
            <a:endParaRPr altLang="en-US" sz="1400" dirty="0" smtClean="0">
              <a:solidFill>
                <a:srgbClr val="FF0000"/>
              </a:solidFill>
            </a:endParaRPr>
          </a:p>
          <a:p>
            <a:r>
              <a:rPr altLang="en-US" sz="1400" dirty="0" err="1" smtClean="0"/>
              <a:t>DySPAN</a:t>
            </a:r>
            <a:r>
              <a:rPr altLang="en-US" sz="1400" dirty="0" smtClean="0"/>
              <a:t>-SC Approval						</a:t>
            </a:r>
            <a:r>
              <a:rPr altLang="en-US" sz="1400" dirty="0" smtClean="0">
                <a:solidFill>
                  <a:srgbClr val="FF0000"/>
                </a:solidFill>
              </a:rPr>
              <a:t>8/28/15</a:t>
            </a:r>
            <a:r>
              <a:rPr altLang="en-US" sz="1400" dirty="0" smtClean="0"/>
              <a:t> </a:t>
            </a:r>
            <a:r>
              <a:rPr altLang="en-US" sz="1400" dirty="0" smtClean="0">
                <a:solidFill>
                  <a:srgbClr val="FF0000"/>
                </a:solidFill>
              </a:rPr>
              <a:t>(9/2)</a:t>
            </a:r>
            <a:r>
              <a:rPr altLang="en-US" sz="1400" b="1" dirty="0" smtClean="0">
                <a:solidFill>
                  <a:srgbClr val="FF0000"/>
                </a:solidFill>
              </a:rPr>
              <a:t> 9/30√</a:t>
            </a:r>
            <a:endParaRPr altLang="en-US" sz="1400" dirty="0" smtClean="0"/>
          </a:p>
          <a:p>
            <a:r>
              <a:rPr altLang="en-US" sz="1400" dirty="0" smtClean="0"/>
              <a:t>Mandatory Editorial Coordination Completes				</a:t>
            </a:r>
            <a:r>
              <a:rPr altLang="en-US" sz="1400" dirty="0" smtClean="0">
                <a:solidFill>
                  <a:srgbClr val="FF0000"/>
                </a:solidFill>
              </a:rPr>
              <a:t>9/30/15</a:t>
            </a:r>
            <a:r>
              <a:rPr altLang="en-US" sz="1400" dirty="0" smtClean="0"/>
              <a:t> </a:t>
            </a:r>
            <a:r>
              <a:rPr altLang="en-US" sz="1400" b="1" dirty="0" smtClean="0">
                <a:solidFill>
                  <a:srgbClr val="FF0000"/>
                </a:solidFill>
              </a:rPr>
              <a:t>12/1 √</a:t>
            </a:r>
          </a:p>
          <a:p>
            <a:r>
              <a:rPr altLang="en-US" sz="1400" dirty="0" smtClean="0"/>
              <a:t>Conduct Ballot						</a:t>
            </a:r>
            <a:r>
              <a:rPr altLang="en-US" sz="1400" dirty="0" smtClean="0">
                <a:solidFill>
                  <a:srgbClr val="FF0000"/>
                </a:solidFill>
              </a:rPr>
              <a:t>1/28/16</a:t>
            </a:r>
            <a:r>
              <a:rPr altLang="en-US" sz="1400" b="1" dirty="0" smtClean="0">
                <a:solidFill>
                  <a:srgbClr val="FF0000"/>
                </a:solidFill>
              </a:rPr>
              <a:t> 1/22 √</a:t>
            </a:r>
            <a:endParaRPr altLang="en-US" sz="1400" dirty="0" smtClean="0"/>
          </a:p>
          <a:p>
            <a:r>
              <a:rPr altLang="en-US" sz="1400" dirty="0" smtClean="0"/>
              <a:t>Ballot completes						</a:t>
            </a:r>
            <a:r>
              <a:rPr altLang="en-US" sz="1400" dirty="0" smtClean="0">
                <a:solidFill>
                  <a:srgbClr val="FF0000"/>
                </a:solidFill>
              </a:rPr>
              <a:t>2/28/15</a:t>
            </a:r>
            <a:r>
              <a:rPr altLang="en-US" sz="1400" b="1" dirty="0" smtClean="0">
                <a:solidFill>
                  <a:srgbClr val="FF0000"/>
                </a:solidFill>
              </a:rPr>
              <a:t> 3/12</a:t>
            </a:r>
            <a:r>
              <a:rPr lang="en-US" altLang="en-US" sz="1400" b="1" dirty="0">
                <a:solidFill>
                  <a:srgbClr val="FF0000"/>
                </a:solidFill>
              </a:rPr>
              <a:t> </a:t>
            </a:r>
            <a:r>
              <a:rPr lang="en-US" altLang="en-US" sz="1400" b="1" dirty="0" smtClean="0">
                <a:solidFill>
                  <a:srgbClr val="FF0000"/>
                </a:solidFill>
              </a:rPr>
              <a:t>√</a:t>
            </a:r>
            <a:r>
              <a:rPr altLang="en-US" sz="1400" b="1" dirty="0" smtClean="0">
                <a:solidFill>
                  <a:srgbClr val="FF0000"/>
                </a:solidFill>
              </a:rPr>
              <a:t> </a:t>
            </a:r>
            <a:endParaRPr altLang="en-US" sz="1400" dirty="0" smtClean="0"/>
          </a:p>
          <a:p>
            <a:r>
              <a:rPr altLang="en-US" sz="1400" dirty="0" smtClean="0"/>
              <a:t>Form Comment Resolution subcommittee				3/15/16</a:t>
            </a:r>
          </a:p>
          <a:p>
            <a:r>
              <a:rPr altLang="en-US" sz="1400" dirty="0" smtClean="0"/>
              <a:t>Suggested comment resolutions available				5/15/16</a:t>
            </a:r>
          </a:p>
          <a:p>
            <a:r>
              <a:rPr altLang="en-US" sz="1400" dirty="0" smtClean="0"/>
              <a:t>Vote for </a:t>
            </a:r>
            <a:r>
              <a:rPr altLang="en-US" sz="1400" dirty="0" err="1" smtClean="0"/>
              <a:t>Recirc</a:t>
            </a:r>
            <a:r>
              <a:rPr altLang="en-US" sz="1400" dirty="0" smtClean="0"/>
              <a:t> Ballot					6/7/16</a:t>
            </a:r>
          </a:p>
          <a:p>
            <a:r>
              <a:rPr altLang="en-US" sz="1400" dirty="0" smtClean="0"/>
              <a:t>Conduct </a:t>
            </a:r>
            <a:r>
              <a:rPr altLang="en-US" sz="1400" dirty="0" err="1" smtClean="0"/>
              <a:t>Recirc</a:t>
            </a:r>
            <a:r>
              <a:rPr altLang="en-US" sz="1400" dirty="0" smtClean="0"/>
              <a:t> Ballot					6/15/16</a:t>
            </a:r>
          </a:p>
          <a:p>
            <a:r>
              <a:rPr altLang="en-US" sz="1400" dirty="0" smtClean="0"/>
              <a:t>Ballot completes						6/30/16</a:t>
            </a:r>
          </a:p>
          <a:p>
            <a:r>
              <a:rPr altLang="en-US" sz="1400" dirty="0" smtClean="0"/>
              <a:t>Approved by Standards Board					</a:t>
            </a:r>
            <a:r>
              <a:rPr altLang="en-US" sz="1400" dirty="0" smtClean="0">
                <a:solidFill>
                  <a:srgbClr val="FF0000"/>
                </a:solidFill>
              </a:rPr>
              <a:t>4/1/16  </a:t>
            </a:r>
            <a:r>
              <a:rPr altLang="en-US" sz="1400" b="1" dirty="0" smtClean="0">
                <a:solidFill>
                  <a:srgbClr val="FF0000"/>
                </a:solidFill>
              </a:rPr>
              <a:t>12/1/16</a:t>
            </a:r>
          </a:p>
          <a:p>
            <a:r>
              <a:rPr altLang="en-US" sz="1400" dirty="0" smtClean="0"/>
              <a:t>Reference implementation available				</a:t>
            </a:r>
            <a:r>
              <a:rPr altLang="en-US" sz="1400" dirty="0" smtClean="0">
                <a:solidFill>
                  <a:srgbClr val="FF0000"/>
                </a:solidFill>
              </a:rPr>
              <a:t>12/15    </a:t>
            </a:r>
            <a:r>
              <a:rPr altLang="en-US" sz="1400" b="1" dirty="0" smtClean="0">
                <a:solidFill>
                  <a:srgbClr val="FF0000"/>
                </a:solidFill>
              </a:rPr>
              <a:t>1/16</a:t>
            </a:r>
          </a:p>
          <a:p>
            <a:r>
              <a:rPr altLang="en-US" sz="1400" dirty="0" smtClean="0"/>
              <a:t>Certification available					</a:t>
            </a:r>
            <a:r>
              <a:rPr altLang="en-US" sz="1400" dirty="0" smtClean="0">
                <a:solidFill>
                  <a:srgbClr val="FF0000"/>
                </a:solidFill>
              </a:rPr>
              <a:t>3/16       </a:t>
            </a:r>
            <a:r>
              <a:rPr altLang="en-US" sz="1400" b="1" dirty="0" smtClean="0">
                <a:solidFill>
                  <a:srgbClr val="FF0000"/>
                </a:solidFill>
              </a:rPr>
              <a:t>?</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6C68EAF9-9B25-421A-84F4-F7D199A1AE06}" type="datetime1">
              <a:rPr lang="en-US" smtClean="0"/>
              <a:t>11/25/2016</a:t>
            </a:fld>
            <a:endParaRPr lang="en-US"/>
          </a:p>
        </p:txBody>
      </p:sp>
      <p:sp>
        <p:nvSpPr>
          <p:cNvPr id="5" name="Footer Placeholder 4"/>
          <p:cNvSpPr>
            <a:spLocks noGrp="1"/>
          </p:cNvSpPr>
          <p:nvPr>
            <p:ph type="ftr" sz="quarter" idx="11"/>
          </p:nvPr>
        </p:nvSpPr>
        <p:spPr/>
        <p:txBody>
          <a:bodyPr/>
          <a:lstStyle/>
          <a:p>
            <a:pPr>
              <a:defRPr/>
            </a:pPr>
            <a:r>
              <a:rPr lang="en-US" smtClean="0"/>
              <a:t>Doc #: 5-16-0038-02-agen</a:t>
            </a:r>
            <a:endParaRPr lang="en-US"/>
          </a:p>
        </p:txBody>
      </p:sp>
      <p:sp>
        <p:nvSpPr>
          <p:cNvPr id="92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0A648506-EB0A-42B7-B61B-B7C29894C92C}" type="slidenum">
              <a:rPr lang="en-US" altLang="en-US" sz="1200" smtClean="0"/>
              <a:pPr>
                <a:spcBef>
                  <a:spcPct val="0"/>
                </a:spcBef>
                <a:buFontTx/>
                <a:buNone/>
              </a:pPr>
              <a:t>17</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225" name="TextBox 2"/>
          <p:cNvSpPr txBox="1">
            <a:spLocks noChangeArrowheads="1"/>
          </p:cNvSpPr>
          <p:nvPr/>
        </p:nvSpPr>
        <p:spPr bwMode="auto">
          <a:xfrm>
            <a:off x="7467600" y="3131995"/>
            <a:ext cx="1323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r>
              <a:rPr lang="en-US" altLang="en-US" sz="1800" dirty="0" err="1">
                <a:solidFill>
                  <a:schemeClr val="tx1"/>
                </a:solidFill>
              </a:rPr>
              <a:t>Rebaselined</a:t>
            </a:r>
            <a:endParaRPr lang="en-US" altLang="en-US" sz="1800" dirty="0">
              <a:solidFill>
                <a:schemeClr val="tx1"/>
              </a:solidFill>
            </a:endParaRPr>
          </a:p>
        </p:txBody>
      </p:sp>
      <p:cxnSp>
        <p:nvCxnSpPr>
          <p:cNvPr id="9" name="Straight Arrow Connector 8"/>
          <p:cNvCxnSpPr/>
          <p:nvPr/>
        </p:nvCxnSpPr>
        <p:spPr>
          <a:xfrm>
            <a:off x="7772400" y="3429000"/>
            <a:ext cx="0" cy="9715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78638" y="4529138"/>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4772025"/>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78638" y="5029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063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1900.5.2 </a:t>
            </a:r>
            <a:r>
              <a:rPr lang="en-US" smtClean="0"/>
              <a:t>Comment Resolution </a:t>
            </a:r>
            <a:r>
              <a:rPr lang="en-US" dirty="0" smtClean="0"/>
              <a:t>(7/28/16)</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fld id="{E79F0197-94F6-4E00-90C6-3F90CCA8E692}" type="datetime1">
              <a:rPr lang="en-US" smtClean="0"/>
              <a:t>11/25/2016</a:t>
            </a:fld>
            <a:endParaRPr lang="en-US"/>
          </a:p>
        </p:txBody>
      </p:sp>
      <p:sp>
        <p:nvSpPr>
          <p:cNvPr id="5" name="Footer Placeholder 4"/>
          <p:cNvSpPr>
            <a:spLocks noGrp="1"/>
          </p:cNvSpPr>
          <p:nvPr>
            <p:ph type="ftr" sz="quarter" idx="11"/>
          </p:nvPr>
        </p:nvSpPr>
        <p:spPr/>
        <p:txBody>
          <a:bodyPr/>
          <a:lstStyle/>
          <a:p>
            <a:pPr>
              <a:defRPr/>
            </a:pPr>
            <a:r>
              <a:rPr lang="en-US" smtClean="0"/>
              <a:t>Doc #: 5-16-0038-02-agen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18</a:t>
            </a:fld>
            <a:endParaRPr lang="en-US"/>
          </a:p>
        </p:txBody>
      </p:sp>
    </p:spTree>
    <p:extLst>
      <p:ext uri="{BB962C8B-B14F-4D97-AF65-F5344CB8AC3E}">
        <p14:creationId xmlns:p14="http://schemas.microsoft.com/office/powerpoint/2010/main" val="305387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9236"/>
            <a:ext cx="8229600" cy="1143000"/>
          </a:xfrm>
        </p:spPr>
        <p:txBody>
          <a:bodyPr/>
          <a:lstStyle/>
          <a:p>
            <a:r>
              <a:rPr dirty="0"/>
              <a:t>Marketing Deep Dive </a:t>
            </a:r>
            <a:r>
              <a:rPr dirty="0" smtClean="0"/>
              <a:t>(7/28/16</a:t>
            </a:r>
            <a:r>
              <a:rPr dirty="0"/>
              <a:t>)</a:t>
            </a:r>
          </a:p>
        </p:txBody>
      </p:sp>
      <p:sp>
        <p:nvSpPr>
          <p:cNvPr id="4" name="Date Placeholder 3"/>
          <p:cNvSpPr>
            <a:spLocks noGrp="1"/>
          </p:cNvSpPr>
          <p:nvPr>
            <p:ph type="dt" sz="quarter" idx="10"/>
          </p:nvPr>
        </p:nvSpPr>
        <p:spPr/>
        <p:txBody>
          <a:bodyPr/>
          <a:lstStyle/>
          <a:p>
            <a:pPr>
              <a:defRPr/>
            </a:pPr>
            <a:fld id="{E4FB0140-1A16-44E4-8A8A-7C136015470A}" type="datetime1">
              <a:rPr lang="en-US" smtClean="0"/>
              <a:t>11/25/2016</a:t>
            </a:fld>
            <a:endParaRPr lang="en-US"/>
          </a:p>
        </p:txBody>
      </p:sp>
      <p:sp>
        <p:nvSpPr>
          <p:cNvPr id="5" name="Footer Placeholder 4"/>
          <p:cNvSpPr>
            <a:spLocks noGrp="1"/>
          </p:cNvSpPr>
          <p:nvPr>
            <p:ph type="ftr" sz="quarter" idx="11"/>
          </p:nvPr>
        </p:nvSpPr>
        <p:spPr/>
        <p:txBody>
          <a:bodyPr/>
          <a:lstStyle/>
          <a:p>
            <a:pPr>
              <a:defRPr/>
            </a:pPr>
            <a:r>
              <a:rPr lang="en-US" smtClean="0"/>
              <a:t>Doc #: 5-16-0038-02-agen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19</a:t>
            </a:fld>
            <a:endParaRPr lang="en-US"/>
          </a:p>
        </p:txBody>
      </p:sp>
      <p:sp>
        <p:nvSpPr>
          <p:cNvPr id="9" name="Content Placeholder 2"/>
          <p:cNvSpPr>
            <a:spLocks noGrp="1"/>
          </p:cNvSpPr>
          <p:nvPr>
            <p:ph idx="1"/>
          </p:nvPr>
        </p:nvSpPr>
        <p:spPr>
          <a:xfrm>
            <a:off x="533400" y="990600"/>
            <a:ext cx="8229600" cy="4525963"/>
          </a:xfrm>
        </p:spPr>
        <p:txBody>
          <a:bodyPr/>
          <a:lstStyle/>
          <a:p>
            <a:r>
              <a:rPr sz="2800" dirty="0" err="1" smtClean="0"/>
              <a:t>WInnForum</a:t>
            </a:r>
            <a:r>
              <a:rPr sz="2800" dirty="0" smtClean="0"/>
              <a:t> 3.5 GHz stakeholders</a:t>
            </a:r>
          </a:p>
          <a:p>
            <a:pPr lvl="1"/>
            <a:r>
              <a:rPr lang="en-US" sz="2400" dirty="0" smtClean="0"/>
              <a:t>Any updates on 1900.5 use? John is presenting Friday Morning</a:t>
            </a:r>
          </a:p>
          <a:p>
            <a:pPr lvl="1"/>
            <a:r>
              <a:rPr lang="en-US" sz="2400" dirty="0" smtClean="0"/>
              <a:t>Share draft with FCC?  No.</a:t>
            </a:r>
            <a:endParaRPr sz="2400" dirty="0" smtClean="0"/>
          </a:p>
          <a:p>
            <a:r>
              <a:rPr lang="en-US" sz="2800" dirty="0" smtClean="0"/>
              <a:t>NSC</a:t>
            </a:r>
          </a:p>
          <a:p>
            <a:pPr lvl="1"/>
            <a:r>
              <a:rPr lang="en-US" sz="2400" dirty="0" smtClean="0"/>
              <a:t>Core “Rules” and “Policies” projects deferred</a:t>
            </a:r>
          </a:p>
          <a:p>
            <a:pPr lvl="2"/>
            <a:r>
              <a:rPr lang="en-US" sz="2000" dirty="0" smtClean="0"/>
              <a:t>Rules &amp; Policies probably 2017</a:t>
            </a:r>
          </a:p>
          <a:p>
            <a:pPr lvl="1"/>
            <a:r>
              <a:rPr lang="en-US" sz="2400" dirty="0" smtClean="0"/>
              <a:t>One policy architecture and a “spectrum aggregation” program with policies went forward</a:t>
            </a:r>
          </a:p>
          <a:p>
            <a:r>
              <a:rPr lang="en-US" sz="2800" dirty="0" smtClean="0"/>
              <a:t>Standards paper in process</a:t>
            </a:r>
          </a:p>
          <a:p>
            <a:pPr lvl="1"/>
            <a:r>
              <a:rPr lang="en-US" sz="2400" dirty="0" smtClean="0"/>
              <a:t>Start paper on 1900.5.2</a:t>
            </a:r>
          </a:p>
          <a:p>
            <a:r>
              <a:rPr lang="en-US" sz="2800" dirty="0" smtClean="0"/>
              <a:t>Vita 49 interactions?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Electronic Meeting Details</a:t>
            </a:r>
            <a:br>
              <a:rPr dirty="0"/>
            </a:br>
            <a:r>
              <a:rPr lang="en-US" dirty="0"/>
              <a:t>Same for all 3 days</a:t>
            </a:r>
            <a:endParaRPr dirty="0"/>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96E85D87-479C-4C28-AA59-D7DBBF904DEC}" type="datetime1">
              <a:rPr lang="en-US" smtClean="0"/>
              <a:t>11/25/2016</a:t>
            </a:fld>
            <a:endParaRPr lang="en-US"/>
          </a:p>
        </p:txBody>
      </p:sp>
      <p:sp>
        <p:nvSpPr>
          <p:cNvPr id="3" name="Footer Placeholder 2"/>
          <p:cNvSpPr>
            <a:spLocks noGrp="1"/>
          </p:cNvSpPr>
          <p:nvPr>
            <p:ph type="ftr" sz="quarter" idx="11"/>
          </p:nvPr>
        </p:nvSpPr>
        <p:spPr/>
        <p:txBody>
          <a:bodyPr/>
          <a:lstStyle/>
          <a:p>
            <a:pPr>
              <a:defRPr/>
            </a:pPr>
            <a:r>
              <a:rPr lang="en-US" smtClean="0"/>
              <a:t>Doc #: 5-16-0038-02-agen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Meeting Planning</a:t>
            </a:r>
          </a:p>
        </p:txBody>
      </p:sp>
      <p:sp>
        <p:nvSpPr>
          <p:cNvPr id="3" name="Content Placeholder 2"/>
          <p:cNvSpPr>
            <a:spLocks noGrp="1"/>
          </p:cNvSpPr>
          <p:nvPr>
            <p:ph idx="1"/>
          </p:nvPr>
        </p:nvSpPr>
        <p:spPr/>
        <p:txBody>
          <a:bodyPr/>
          <a:lstStyle/>
          <a:p>
            <a:r>
              <a:rPr lang="en-US" dirty="0" smtClean="0"/>
              <a:t>No “December” Meeting</a:t>
            </a:r>
          </a:p>
          <a:p>
            <a:r>
              <a:rPr lang="en-US" dirty="0" smtClean="0"/>
              <a:t>January meeting 1/3/17 @ 2:30 PM EST</a:t>
            </a:r>
          </a:p>
          <a:p>
            <a:r>
              <a:rPr lang="en-US" dirty="0" smtClean="0"/>
              <a:t>Ad </a:t>
            </a:r>
            <a:r>
              <a:rPr lang="en-US" dirty="0" err="1" smtClean="0"/>
              <a:t>Hocs</a:t>
            </a:r>
            <a:r>
              <a:rPr lang="en-US" dirty="0" smtClean="0"/>
              <a:t>?</a:t>
            </a:r>
          </a:p>
        </p:txBody>
      </p:sp>
      <p:sp>
        <p:nvSpPr>
          <p:cNvPr id="4" name="Date Placeholder 3"/>
          <p:cNvSpPr>
            <a:spLocks noGrp="1"/>
          </p:cNvSpPr>
          <p:nvPr>
            <p:ph type="dt" sz="half" idx="10"/>
          </p:nvPr>
        </p:nvSpPr>
        <p:spPr/>
        <p:txBody>
          <a:bodyPr/>
          <a:lstStyle/>
          <a:p>
            <a:pPr>
              <a:defRPr/>
            </a:pPr>
            <a:fld id="{97A9D375-DED5-4255-B540-0D88DFAF1588}" type="datetime1">
              <a:rPr lang="en-US" smtClean="0"/>
              <a:t>11/25/2016</a:t>
            </a:fld>
            <a:endParaRPr lang="en-US"/>
          </a:p>
        </p:txBody>
      </p:sp>
      <p:sp>
        <p:nvSpPr>
          <p:cNvPr id="5" name="Footer Placeholder 4"/>
          <p:cNvSpPr>
            <a:spLocks noGrp="1"/>
          </p:cNvSpPr>
          <p:nvPr>
            <p:ph type="ftr" sz="quarter" idx="11"/>
          </p:nvPr>
        </p:nvSpPr>
        <p:spPr/>
        <p:txBody>
          <a:bodyPr/>
          <a:lstStyle/>
          <a:p>
            <a:pPr>
              <a:defRPr/>
            </a:pPr>
            <a:r>
              <a:rPr lang="en-US" smtClean="0"/>
              <a:t>Doc #: 5-16-0038-02-agen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2336411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a:t>
            </a:r>
            <a:r>
              <a:rPr lang="en-US" dirty="0" smtClean="0"/>
              <a:t>Meetings</a:t>
            </a:r>
            <a:r>
              <a:rPr lang="en-US" dirty="0"/>
              <a:t/>
            </a:r>
            <a:br>
              <a:rPr lang="en-US" dirty="0"/>
            </a:br>
            <a:r>
              <a:rPr lang="en-US" dirty="0" smtClean="0"/>
              <a:t>11/28/16 </a:t>
            </a:r>
            <a:r>
              <a:rPr lang="en-US" dirty="0"/>
              <a:t>– </a:t>
            </a:r>
            <a:r>
              <a:rPr lang="en-US" dirty="0" smtClean="0"/>
              <a:t>12/1/16</a:t>
            </a:r>
            <a:endParaRPr lang="en-US" dirty="0"/>
          </a:p>
        </p:txBody>
      </p:sp>
      <p:sp>
        <p:nvSpPr>
          <p:cNvPr id="4" name="Date Placeholder 3"/>
          <p:cNvSpPr>
            <a:spLocks noGrp="1"/>
          </p:cNvSpPr>
          <p:nvPr>
            <p:ph type="dt" sz="half" idx="10"/>
          </p:nvPr>
        </p:nvSpPr>
        <p:spPr/>
        <p:txBody>
          <a:bodyPr/>
          <a:lstStyle/>
          <a:p>
            <a:pPr>
              <a:defRPr/>
            </a:pPr>
            <a:fld id="{B6E49EDB-F74A-4B4B-A790-713E7BB066D9}" type="datetime1">
              <a:rPr lang="en-US" smtClean="0"/>
              <a:t>11/25/2016</a:t>
            </a:fld>
            <a:endParaRPr lang="en-US"/>
          </a:p>
        </p:txBody>
      </p:sp>
      <p:sp>
        <p:nvSpPr>
          <p:cNvPr id="5" name="Footer Placeholder 4"/>
          <p:cNvSpPr>
            <a:spLocks noGrp="1"/>
          </p:cNvSpPr>
          <p:nvPr>
            <p:ph type="ftr" sz="quarter" idx="11"/>
          </p:nvPr>
        </p:nvSpPr>
        <p:spPr/>
        <p:txBody>
          <a:bodyPr/>
          <a:lstStyle/>
          <a:p>
            <a:pPr>
              <a:defRPr/>
            </a:pPr>
            <a:r>
              <a:rPr lang="en-US" smtClean="0"/>
              <a:t>Doc #: 5-16-0038-02-agen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21</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3961151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797BB70A-EE66-404A-8DFA-59C8B96B96E1}" type="datetime1">
              <a:rPr lang="en-US" smtClean="0"/>
              <a:t>11/25/2016</a:t>
            </a:fld>
            <a:endParaRPr lang="en-US"/>
          </a:p>
        </p:txBody>
      </p:sp>
      <p:sp>
        <p:nvSpPr>
          <p:cNvPr id="4" name="Footer Placeholder 3"/>
          <p:cNvSpPr>
            <a:spLocks noGrp="1"/>
          </p:cNvSpPr>
          <p:nvPr>
            <p:ph type="ftr" sz="quarter" idx="11"/>
          </p:nvPr>
        </p:nvSpPr>
        <p:spPr/>
        <p:txBody>
          <a:bodyPr/>
          <a:lstStyle/>
          <a:p>
            <a:pPr>
              <a:defRPr/>
            </a:pPr>
            <a:r>
              <a:rPr lang="en-US" smtClean="0"/>
              <a:t>Doc #: 5-16-0038-02-agen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3</a:t>
            </a:fld>
            <a:endParaRPr lang="en-US"/>
          </a:p>
        </p:txBody>
      </p:sp>
      <p:sp>
        <p:nvSpPr>
          <p:cNvPr id="5126" name="TextBox 5"/>
          <p:cNvSpPr txBox="1">
            <a:spLocks noChangeArrowheads="1"/>
          </p:cNvSpPr>
          <p:nvPr/>
        </p:nvSpPr>
        <p:spPr bwMode="auto">
          <a:xfrm>
            <a:off x="1447800" y="5627118"/>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(6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7467600" y="3179339"/>
            <a:ext cx="182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  </a:t>
            </a:r>
            <a:endParaRPr lang="en-US" sz="2400" b="1" i="1" dirty="0">
              <a:solidFill>
                <a:srgbClr val="FF0000"/>
              </a:solidFill>
              <a:latin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792193932"/>
              </p:ext>
            </p:extLst>
          </p:nvPr>
        </p:nvGraphicFramePr>
        <p:xfrm>
          <a:off x="700879" y="676193"/>
          <a:ext cx="6690520" cy="5004466"/>
        </p:xfrm>
        <a:graphic>
          <a:graphicData uri="http://schemas.openxmlformats.org/drawingml/2006/table">
            <a:tbl>
              <a:tblPr>
                <a:tableStyleId>{5C22544A-7EE6-4342-B048-85BDC9FD1C3A}</a:tableStyleId>
              </a:tblPr>
              <a:tblGrid>
                <a:gridCol w="213521"/>
                <a:gridCol w="381000"/>
                <a:gridCol w="381000"/>
                <a:gridCol w="304800"/>
                <a:gridCol w="762000"/>
                <a:gridCol w="762000"/>
                <a:gridCol w="914400"/>
                <a:gridCol w="2971799"/>
              </a:tblGrid>
              <a:tr h="500183">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11/29</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11/30</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12/1</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947" marR="6947" marT="6947" marB="0" anchor="b"/>
                </a:tc>
              </a:tr>
              <a:tr h="166728">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a:effectLst/>
                        </a:rPr>
                        <a:t>12</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r>
              <a:tr h="333455">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0" marR="7620" marT="7620" marB="0" anchor="b"/>
                </a:tc>
              </a:tr>
              <a:tr h="333455">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0" marR="7620" marT="7620" marB="0" anchor="b"/>
                </a:tc>
              </a:tr>
              <a:tr h="191042">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Yuriy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Posherstnik</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US Army RDECOM CERDEC</a:t>
                      </a:r>
                    </a:p>
                  </a:txBody>
                  <a:tcPr marL="7620" marR="7620" marT="7620" marB="0" anchor="b"/>
                </a:tc>
              </a:tr>
              <a:tr h="333455">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Lockheed </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Charles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Sheehe </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NASA</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Paul</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Falvell</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CGI Group Inc.</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Luzango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Pangani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CSIR Institute</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Nick</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Buris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Nebens</a:t>
                      </a:r>
                    </a:p>
                  </a:txBody>
                  <a:tcPr marL="7620" marR="7620" marT="7620"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Karthikeyan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Ovuraj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Twilight Ventures</a:t>
                      </a:r>
                    </a:p>
                  </a:txBody>
                  <a:tcPr marL="7620" marR="7620" marT="7620" marB="0" anchor="b"/>
                </a:tc>
              </a:tr>
              <a:tr h="166728">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Mark</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McHenry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Shared Spectrum Company</a:t>
                      </a:r>
                    </a:p>
                  </a:txBody>
                  <a:tcPr marL="7620" marR="7620" marT="7620" marB="0" anchor="b"/>
                </a:tc>
              </a:tr>
              <a:tr h="166728">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0" marR="7620" marT="7620" marB="0" anchor="b"/>
                </a:tc>
              </a:tr>
              <a:tr h="166728">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Tree>
    <p:extLst>
      <p:ext uri="{BB962C8B-B14F-4D97-AF65-F5344CB8AC3E}">
        <p14:creationId xmlns:p14="http://schemas.microsoft.com/office/powerpoint/2010/main" val="2929785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6945"/>
            <a:ext cx="8229600" cy="1143000"/>
          </a:xfrm>
        </p:spPr>
        <p:txBody>
          <a:bodyPr/>
          <a:lstStyle/>
          <a:p>
            <a:r>
              <a:rPr lang="en-US" dirty="0"/>
              <a:t>Tentative Schedule for Tues </a:t>
            </a:r>
            <a:r>
              <a:rPr lang="en-US" dirty="0" smtClean="0"/>
              <a:t>11/29/16</a:t>
            </a:r>
            <a:endParaRPr lang="en-US" dirty="0"/>
          </a:p>
        </p:txBody>
      </p:sp>
      <p:sp>
        <p:nvSpPr>
          <p:cNvPr id="2" name="Date Placeholder 1"/>
          <p:cNvSpPr>
            <a:spLocks noGrp="1"/>
          </p:cNvSpPr>
          <p:nvPr>
            <p:ph type="dt" sz="half" idx="10"/>
          </p:nvPr>
        </p:nvSpPr>
        <p:spPr/>
        <p:txBody>
          <a:bodyPr/>
          <a:lstStyle/>
          <a:p>
            <a:pPr>
              <a:defRPr/>
            </a:pPr>
            <a:fld id="{CC0698C3-0D67-48FD-8C36-AE5637F0331F}" type="datetime1">
              <a:rPr lang="en-US" smtClean="0"/>
              <a:t>11/25/2016</a:t>
            </a:fld>
            <a:endParaRPr lang="en-US"/>
          </a:p>
        </p:txBody>
      </p:sp>
      <p:sp>
        <p:nvSpPr>
          <p:cNvPr id="3" name="Footer Placeholder 2"/>
          <p:cNvSpPr>
            <a:spLocks noGrp="1"/>
          </p:cNvSpPr>
          <p:nvPr>
            <p:ph type="ftr" sz="quarter" idx="11"/>
          </p:nvPr>
        </p:nvSpPr>
        <p:spPr/>
        <p:txBody>
          <a:bodyPr/>
          <a:lstStyle/>
          <a:p>
            <a:pPr>
              <a:defRPr/>
            </a:pPr>
            <a:r>
              <a:rPr lang="en-US" smtClean="0"/>
              <a:t>Doc #: 5-16-0038-02-agen</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4</a:t>
            </a:fld>
            <a:endParaRPr lang="en-US"/>
          </a:p>
        </p:txBody>
      </p:sp>
      <p:pic>
        <p:nvPicPr>
          <p:cNvPr id="5" name="Picture 4"/>
          <p:cNvPicPr>
            <a:picLocks noChangeAspect="1"/>
          </p:cNvPicPr>
          <p:nvPr/>
        </p:nvPicPr>
        <p:blipFill>
          <a:blip r:embed="rId2"/>
          <a:stretch>
            <a:fillRect/>
          </a:stretch>
        </p:blipFill>
        <p:spPr>
          <a:xfrm>
            <a:off x="544716" y="1371600"/>
            <a:ext cx="8142084" cy="4466724"/>
          </a:xfrm>
          <a:prstGeom prst="rect">
            <a:avLst/>
          </a:prstGeom>
        </p:spPr>
      </p:pic>
    </p:spTree>
    <p:extLst>
      <p:ext uri="{BB962C8B-B14F-4D97-AF65-F5344CB8AC3E}">
        <p14:creationId xmlns:p14="http://schemas.microsoft.com/office/powerpoint/2010/main" val="4261174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Tentative Schedule for Wed </a:t>
            </a:r>
            <a:r>
              <a:rPr lang="en-US" dirty="0" smtClean="0"/>
              <a:t>11/30/16</a:t>
            </a:r>
            <a:endParaRPr lang="en-US" dirty="0"/>
          </a:p>
        </p:txBody>
      </p:sp>
      <p:sp>
        <p:nvSpPr>
          <p:cNvPr id="2" name="Date Placeholder 1"/>
          <p:cNvSpPr>
            <a:spLocks noGrp="1"/>
          </p:cNvSpPr>
          <p:nvPr>
            <p:ph type="dt" sz="half" idx="10"/>
          </p:nvPr>
        </p:nvSpPr>
        <p:spPr/>
        <p:txBody>
          <a:bodyPr/>
          <a:lstStyle/>
          <a:p>
            <a:pPr>
              <a:defRPr/>
            </a:pPr>
            <a:fld id="{FF8E3AFA-67BC-4DB8-A0B6-222FCEDFE1C3}" type="datetime1">
              <a:rPr lang="en-US" smtClean="0"/>
              <a:t>11/25/2016</a:t>
            </a:fld>
            <a:endParaRPr lang="en-US"/>
          </a:p>
        </p:txBody>
      </p:sp>
      <p:sp>
        <p:nvSpPr>
          <p:cNvPr id="3" name="Footer Placeholder 2"/>
          <p:cNvSpPr>
            <a:spLocks noGrp="1"/>
          </p:cNvSpPr>
          <p:nvPr>
            <p:ph type="ftr" sz="quarter" idx="11"/>
          </p:nvPr>
        </p:nvSpPr>
        <p:spPr/>
        <p:txBody>
          <a:bodyPr/>
          <a:lstStyle/>
          <a:p>
            <a:pPr>
              <a:defRPr/>
            </a:pPr>
            <a:r>
              <a:rPr lang="en-US" smtClean="0"/>
              <a:t>Doc #: 5-16-0038-02-agen</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5</a:t>
            </a:fld>
            <a:endParaRPr lang="en-US"/>
          </a:p>
        </p:txBody>
      </p:sp>
      <p:pic>
        <p:nvPicPr>
          <p:cNvPr id="7" name="Picture 6"/>
          <p:cNvPicPr>
            <a:picLocks noChangeAspect="1"/>
          </p:cNvPicPr>
          <p:nvPr/>
        </p:nvPicPr>
        <p:blipFill>
          <a:blip r:embed="rId2"/>
          <a:stretch>
            <a:fillRect/>
          </a:stretch>
        </p:blipFill>
        <p:spPr>
          <a:xfrm>
            <a:off x="194283" y="1219200"/>
            <a:ext cx="8755434" cy="4762500"/>
          </a:xfrm>
          <a:prstGeom prst="rect">
            <a:avLst/>
          </a:prstGeom>
        </p:spPr>
      </p:pic>
    </p:spTree>
    <p:extLst>
      <p:ext uri="{BB962C8B-B14F-4D97-AF65-F5344CB8AC3E}">
        <p14:creationId xmlns:p14="http://schemas.microsoft.com/office/powerpoint/2010/main" val="2045663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Schedule for </a:t>
            </a:r>
            <a:r>
              <a:rPr lang="en-US" dirty="0" smtClean="0"/>
              <a:t>Thurs 12/1/16</a:t>
            </a:r>
            <a:endParaRPr lang="en-US" dirty="0"/>
          </a:p>
        </p:txBody>
      </p:sp>
      <p:sp>
        <p:nvSpPr>
          <p:cNvPr id="3" name="Date Placeholder 2"/>
          <p:cNvSpPr>
            <a:spLocks noGrp="1"/>
          </p:cNvSpPr>
          <p:nvPr>
            <p:ph type="dt" sz="half" idx="10"/>
          </p:nvPr>
        </p:nvSpPr>
        <p:spPr/>
        <p:txBody>
          <a:bodyPr/>
          <a:lstStyle/>
          <a:p>
            <a:pPr>
              <a:defRPr/>
            </a:pPr>
            <a:fld id="{E2162F41-AE6B-4CE0-9B82-26ED98578C83}" type="datetime1">
              <a:rPr lang="en-US" smtClean="0"/>
              <a:t>11/25/2016</a:t>
            </a:fld>
            <a:endParaRPr lang="en-US"/>
          </a:p>
        </p:txBody>
      </p:sp>
      <p:sp>
        <p:nvSpPr>
          <p:cNvPr id="4" name="Footer Placeholder 3"/>
          <p:cNvSpPr>
            <a:spLocks noGrp="1"/>
          </p:cNvSpPr>
          <p:nvPr>
            <p:ph type="ftr" sz="quarter" idx="11"/>
          </p:nvPr>
        </p:nvSpPr>
        <p:spPr/>
        <p:txBody>
          <a:bodyPr/>
          <a:lstStyle/>
          <a:p>
            <a:pPr>
              <a:defRPr/>
            </a:pPr>
            <a:r>
              <a:rPr lang="en-US" smtClean="0"/>
              <a:t>Doc #: 5-16-0038-02-agen</a:t>
            </a:r>
            <a:endParaRPr lang="en-US"/>
          </a:p>
        </p:txBody>
      </p:sp>
      <p:sp>
        <p:nvSpPr>
          <p:cNvPr id="5" name="Slide Number Placeholder 4"/>
          <p:cNvSpPr>
            <a:spLocks noGrp="1"/>
          </p:cNvSpPr>
          <p:nvPr>
            <p:ph type="sldNum" sz="quarter" idx="12"/>
          </p:nvPr>
        </p:nvSpPr>
        <p:spPr/>
        <p:txBody>
          <a:bodyPr/>
          <a:lstStyle/>
          <a:p>
            <a:pPr>
              <a:defRPr/>
            </a:pPr>
            <a:fld id="{9B07B3E5-9C92-4467-B532-D8FF4A69480D}" type="slidenum">
              <a:rPr lang="en-US" smtClean="0"/>
              <a:pPr>
                <a:defRPr/>
              </a:pPr>
              <a:t>6</a:t>
            </a:fld>
            <a:endParaRPr lang="en-US"/>
          </a:p>
        </p:txBody>
      </p:sp>
      <p:sp>
        <p:nvSpPr>
          <p:cNvPr id="9" name="TextBox 8"/>
          <p:cNvSpPr txBox="1"/>
          <p:nvPr/>
        </p:nvSpPr>
        <p:spPr>
          <a:xfrm>
            <a:off x="2376712" y="6097566"/>
            <a:ext cx="3909788" cy="369332"/>
          </a:xfrm>
          <a:prstGeom prst="rect">
            <a:avLst/>
          </a:prstGeom>
          <a:noFill/>
        </p:spPr>
        <p:txBody>
          <a:bodyPr wrap="none" rtlCol="0">
            <a:spAutoFit/>
          </a:bodyPr>
          <a:lstStyle/>
          <a:p>
            <a:r>
              <a:rPr lang="en-US" dirty="0" smtClean="0"/>
              <a:t>1900.5 will adjourn after this meeting…</a:t>
            </a:r>
            <a:endParaRPr lang="en-US" dirty="0"/>
          </a:p>
        </p:txBody>
      </p:sp>
      <p:pic>
        <p:nvPicPr>
          <p:cNvPr id="7" name="Picture 6"/>
          <p:cNvPicPr>
            <a:picLocks noChangeAspect="1"/>
          </p:cNvPicPr>
          <p:nvPr/>
        </p:nvPicPr>
        <p:blipFill>
          <a:blip r:embed="rId2"/>
          <a:stretch>
            <a:fillRect/>
          </a:stretch>
        </p:blipFill>
        <p:spPr>
          <a:xfrm>
            <a:off x="199838" y="1255119"/>
            <a:ext cx="8744324" cy="4667018"/>
          </a:xfrm>
          <a:prstGeom prst="rect">
            <a:avLst/>
          </a:prstGeom>
        </p:spPr>
      </p:pic>
    </p:spTree>
    <p:extLst>
      <p:ext uri="{BB962C8B-B14F-4D97-AF65-F5344CB8AC3E}">
        <p14:creationId xmlns:p14="http://schemas.microsoft.com/office/powerpoint/2010/main" val="2375674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a:t>Rules</a:t>
            </a:r>
          </a:p>
        </p:txBody>
      </p:sp>
      <p:sp>
        <p:nvSpPr>
          <p:cNvPr id="4099" name="Content Placeholder 5"/>
          <p:cNvSpPr>
            <a:spLocks noGrp="1"/>
          </p:cNvSpPr>
          <p:nvPr>
            <p:ph idx="1"/>
          </p:nvPr>
        </p:nvSpPr>
        <p:spPr/>
        <p:txBody>
          <a:bodyPr/>
          <a:lstStyle/>
          <a:p>
            <a:r>
              <a:rPr/>
              <a:t>IEEE DySPAN-SC rules</a:t>
            </a:r>
          </a:p>
          <a:p>
            <a:pPr lvl="1"/>
            <a:r>
              <a:rPr>
                <a:hlinkClick r:id="rId2"/>
              </a:rPr>
              <a:t>http://standards.ieee.org/about/sasb/audcom/pnp/DySPAN_SC.pdf</a:t>
            </a:r>
            <a:endParaRPr/>
          </a:p>
          <a:p>
            <a:r>
              <a:rPr/>
              <a:t>IEEE 1900.5 WG rules</a:t>
            </a:r>
          </a:p>
          <a:p>
            <a:pPr lvl="1"/>
            <a:r>
              <a:rPr>
                <a:hlinkClick r:id="rId3"/>
              </a:rPr>
              <a:t>http://grouper.ieee.org/groups/dyspan/files/individual-WG-PnPs.pdf</a:t>
            </a:r>
            <a:endParaRPr/>
          </a:p>
          <a:p>
            <a:r>
              <a:rPr/>
              <a:t>Roberts Rules (latest edition) as needed…</a:t>
            </a:r>
          </a:p>
          <a:p>
            <a:pPr lvl="1"/>
            <a:endParaRPr/>
          </a:p>
        </p:txBody>
      </p:sp>
      <p:sp>
        <p:nvSpPr>
          <p:cNvPr id="2" name="Date Placeholder 1"/>
          <p:cNvSpPr>
            <a:spLocks noGrp="1"/>
          </p:cNvSpPr>
          <p:nvPr>
            <p:ph type="dt" sz="quarter" idx="10"/>
          </p:nvPr>
        </p:nvSpPr>
        <p:spPr/>
        <p:txBody>
          <a:bodyPr/>
          <a:lstStyle/>
          <a:p>
            <a:pPr>
              <a:defRPr/>
            </a:pPr>
            <a:fld id="{34B2036E-BD21-47C8-90BD-1AD55644BFDA}" type="datetime1">
              <a:rPr lang="en-US" smtClean="0"/>
              <a:t>11/25/2016</a:t>
            </a:fld>
            <a:endParaRPr lang="en-US"/>
          </a:p>
        </p:txBody>
      </p:sp>
      <p:sp>
        <p:nvSpPr>
          <p:cNvPr id="3" name="Footer Placeholder 2"/>
          <p:cNvSpPr>
            <a:spLocks noGrp="1"/>
          </p:cNvSpPr>
          <p:nvPr>
            <p:ph type="ftr" sz="quarter" idx="11"/>
          </p:nvPr>
        </p:nvSpPr>
        <p:spPr/>
        <p:txBody>
          <a:bodyPr/>
          <a:lstStyle/>
          <a:p>
            <a:pPr>
              <a:defRPr/>
            </a:pPr>
            <a:r>
              <a:rPr lang="en-US" smtClean="0"/>
              <a:t>Doc #: 5-16-0038-02-agen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762000" y="965200"/>
            <a:ext cx="83820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dirty="0">
                <a:latin typeface="Times New Roman" pitchFamily="18" charset="0"/>
              </a:rPr>
              <a:t>DAY 1 – </a:t>
            </a:r>
            <a:r>
              <a:rPr lang="en-US" dirty="0" smtClean="0">
                <a:latin typeface="Times New Roman" pitchFamily="18" charset="0"/>
              </a:rPr>
              <a:t>11/29/16</a:t>
            </a:r>
            <a:endParaRPr lang="en-US" dirty="0">
              <a:latin typeface="Times New Roman" pitchFamily="18" charset="0"/>
            </a:endParaRPr>
          </a:p>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2">
              <a:buFont typeface="Calibri" pitchFamily="34" charset="0"/>
              <a:buAutoNum type="alphaLcPeriod"/>
            </a:pPr>
            <a:r>
              <a:rPr lang="en-US" dirty="0">
                <a:latin typeface="Times New Roman" pitchFamily="18" charset="0"/>
              </a:rPr>
              <a:t>Roll Call / Quorum Check</a:t>
            </a:r>
          </a:p>
          <a:p>
            <a:pPr lvl="2">
              <a:buFont typeface="Calibri" pitchFamily="34" charset="0"/>
              <a:buAutoNum type="alphaLcPeriod"/>
            </a:pPr>
            <a:r>
              <a:rPr lang="en-US" dirty="0">
                <a:latin typeface="Times New Roman" pitchFamily="18" charset="0"/>
              </a:rPr>
              <a:t>Approve Agenda</a:t>
            </a:r>
          </a:p>
          <a:p>
            <a:pPr lvl="2">
              <a:buFont typeface="Calibri" pitchFamily="34" charset="0"/>
              <a:buAutoNum type="alphaLcPeriod"/>
            </a:pPr>
            <a:r>
              <a:rPr lang="en-US" dirty="0">
                <a:latin typeface="Times New Roman" pitchFamily="18" charset="0"/>
              </a:rPr>
              <a:t>Patent slides / Notes on status</a:t>
            </a:r>
          </a:p>
          <a:p>
            <a:pPr lvl="2">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1900.5.1 </a:t>
            </a:r>
            <a:r>
              <a:rPr lang="en-US" dirty="0" smtClean="0">
                <a:latin typeface="Times New Roman" pitchFamily="18" charset="0"/>
              </a:rPr>
              <a:t>Status</a:t>
            </a:r>
            <a:endParaRPr lang="en-US" dirty="0">
              <a:latin typeface="Times New Roman" pitchFamily="18" charset="0"/>
            </a:endParaRPr>
          </a:p>
          <a:p>
            <a:pPr>
              <a:buFont typeface="Calibri" pitchFamily="34" charset="0"/>
              <a:buAutoNum type="arabicPeriod"/>
            </a:pPr>
            <a:r>
              <a:rPr lang="en-US" dirty="0" smtClean="0">
                <a:latin typeface="Times New Roman" pitchFamily="18" charset="0"/>
              </a:rPr>
              <a:t>1900.5.2 Status</a:t>
            </a:r>
          </a:p>
          <a:p>
            <a:pPr>
              <a:buFont typeface="Calibri" pitchFamily="34" charset="0"/>
              <a:buAutoNum type="arabicPeriod"/>
            </a:pPr>
            <a:r>
              <a:rPr lang="en-US" dirty="0">
                <a:latin typeface="Times New Roman" pitchFamily="18" charset="0"/>
              </a:rPr>
              <a:t>1900.5 marketing</a:t>
            </a:r>
          </a:p>
          <a:p>
            <a:pPr marL="119063" indent="0"/>
            <a:r>
              <a:rPr lang="en-US" dirty="0" smtClean="0">
                <a:latin typeface="Times New Roman" pitchFamily="18" charset="0"/>
              </a:rPr>
              <a:t>DAY </a:t>
            </a:r>
            <a:r>
              <a:rPr lang="en-US" dirty="0">
                <a:latin typeface="Times New Roman" pitchFamily="18" charset="0"/>
              </a:rPr>
              <a:t>2 – </a:t>
            </a:r>
            <a:r>
              <a:rPr lang="en-US" dirty="0" smtClean="0">
                <a:latin typeface="Times New Roman" pitchFamily="18" charset="0"/>
              </a:rPr>
              <a:t>11/30/16</a:t>
            </a:r>
            <a:endParaRPr lang="en-US" dirty="0">
              <a:latin typeface="Times New Roman" pitchFamily="18" charset="0"/>
            </a:endParaRPr>
          </a:p>
          <a:p>
            <a:pPr>
              <a:buFont typeface="+mj-lt"/>
              <a:buAutoNum type="arabicPeriod" startAt="5"/>
            </a:pPr>
            <a:r>
              <a:rPr lang="en-US" dirty="0" smtClean="0">
                <a:latin typeface="Times New Roman" pitchFamily="18" charset="0"/>
              </a:rPr>
              <a:t>1900.5.1 Ad Hoc Drafting Review</a:t>
            </a:r>
            <a:endParaRPr lang="en-US" dirty="0">
              <a:latin typeface="Times New Roman" pitchFamily="18" charset="0"/>
            </a:endParaRPr>
          </a:p>
          <a:p>
            <a:pPr marL="119063" indent="0"/>
            <a:r>
              <a:rPr lang="en-US" dirty="0" smtClean="0">
                <a:latin typeface="Times New Roman" pitchFamily="18" charset="0"/>
              </a:rPr>
              <a:t>DAY </a:t>
            </a:r>
            <a:r>
              <a:rPr lang="en-US" dirty="0">
                <a:latin typeface="Times New Roman" pitchFamily="18" charset="0"/>
              </a:rPr>
              <a:t>3 – </a:t>
            </a:r>
            <a:r>
              <a:rPr lang="en-US" dirty="0" smtClean="0">
                <a:latin typeface="Times New Roman" pitchFamily="18" charset="0"/>
              </a:rPr>
              <a:t>12/1/16</a:t>
            </a:r>
            <a:endParaRPr lang="en-US" dirty="0">
              <a:latin typeface="Times New Roman" pitchFamily="18" charset="0"/>
            </a:endParaRPr>
          </a:p>
          <a:p>
            <a:pPr>
              <a:buFont typeface="+mj-lt"/>
              <a:buAutoNum type="arabicPeriod" startAt="6"/>
            </a:pPr>
            <a:r>
              <a:rPr lang="en-US" dirty="0" smtClean="0">
                <a:latin typeface="Times New Roman" pitchFamily="18" charset="0"/>
              </a:rPr>
              <a:t>1900.5.2 Ad Hoc Comment Resolution</a:t>
            </a:r>
          </a:p>
          <a:p>
            <a:pPr marL="119063" indent="0"/>
            <a:r>
              <a:rPr lang="en-US" dirty="0" smtClean="0">
                <a:latin typeface="Times New Roman" pitchFamily="18" charset="0"/>
              </a:rPr>
              <a:t>(Last half hour of meeting – Full WG meeting)</a:t>
            </a:r>
            <a:endParaRPr lang="en-US" dirty="0">
              <a:latin typeface="Times New Roman" pitchFamily="18" charset="0"/>
            </a:endParaRPr>
          </a:p>
          <a:p>
            <a:pPr>
              <a:buFont typeface="+mj-lt"/>
              <a:buAutoNum type="arabicPeriod" startAt="7"/>
            </a:pPr>
            <a:r>
              <a:rPr lang="en-US" dirty="0" smtClean="0">
                <a:latin typeface="Times New Roman" pitchFamily="18" charset="0"/>
              </a:rPr>
              <a:t>Any required closing motions</a:t>
            </a:r>
          </a:p>
          <a:p>
            <a:pPr>
              <a:buFont typeface="Calibri" pitchFamily="34" charset="0"/>
              <a:buAutoNum type="arabicPeriod" startAt="7"/>
            </a:pPr>
            <a:r>
              <a:rPr lang="en-US" dirty="0" smtClean="0">
                <a:latin typeface="Times New Roman" pitchFamily="18" charset="0"/>
              </a:rPr>
              <a:t>1900.5 </a:t>
            </a:r>
            <a:r>
              <a:rPr lang="en-US" dirty="0">
                <a:latin typeface="Times New Roman" pitchFamily="18" charset="0"/>
              </a:rPr>
              <a:t>meeting planning and review</a:t>
            </a:r>
          </a:p>
          <a:p>
            <a:pPr>
              <a:buFont typeface="Calibri" pitchFamily="34" charset="0"/>
              <a:buAutoNum type="arabicPeriod" startAt="7"/>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startAt="7"/>
            </a:pPr>
            <a:r>
              <a:rPr lang="en-US" dirty="0">
                <a:latin typeface="Times New Roman" pitchFamily="18" charset="0"/>
              </a:rPr>
              <a:t>Adjourn</a:t>
            </a:r>
          </a:p>
        </p:txBody>
      </p:sp>
      <p:sp>
        <p:nvSpPr>
          <p:cNvPr id="2" name="Date Placeholder 1"/>
          <p:cNvSpPr>
            <a:spLocks noGrp="1"/>
          </p:cNvSpPr>
          <p:nvPr>
            <p:ph type="dt" sz="quarter" idx="10"/>
          </p:nvPr>
        </p:nvSpPr>
        <p:spPr/>
        <p:txBody>
          <a:bodyPr/>
          <a:lstStyle/>
          <a:p>
            <a:pPr>
              <a:defRPr/>
            </a:pPr>
            <a:fld id="{9DBAF813-C9A0-4AB5-9DB6-D5D5F74F412F}" type="datetime1">
              <a:rPr lang="en-US" smtClean="0"/>
              <a:t>11/25/2016</a:t>
            </a:fld>
            <a:endParaRPr lang="en-US"/>
          </a:p>
        </p:txBody>
      </p:sp>
      <p:sp>
        <p:nvSpPr>
          <p:cNvPr id="3" name="Footer Placeholder 2"/>
          <p:cNvSpPr>
            <a:spLocks noGrp="1"/>
          </p:cNvSpPr>
          <p:nvPr>
            <p:ph type="ftr" sz="quarter" idx="11"/>
          </p:nvPr>
        </p:nvSpPr>
        <p:spPr/>
        <p:txBody>
          <a:bodyPr/>
          <a:lstStyle/>
          <a:p>
            <a:pPr>
              <a:defRPr/>
            </a:pPr>
            <a:r>
              <a:rPr lang="en-US" smtClean="0"/>
              <a:t>Doc #: 5-16-0038-02-agen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8</a:t>
            </a:fld>
            <a:endParaRPr lang="en-US"/>
          </a:p>
        </p:txBody>
      </p:sp>
      <p:sp>
        <p:nvSpPr>
          <p:cNvPr id="5" name="Right Arrow 4"/>
          <p:cNvSpPr/>
          <p:nvPr/>
        </p:nvSpPr>
        <p:spPr>
          <a:xfrm>
            <a:off x="304800" y="838200"/>
            <a:ext cx="304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Adjusted Agenda contained in </a:t>
            </a:r>
            <a:r>
              <a:rPr dirty="0" smtClean="0"/>
              <a:t>xxx</a:t>
            </a:r>
            <a:endParaRPr dirty="0"/>
          </a:p>
          <a:p>
            <a:r>
              <a:rPr dirty="0"/>
              <a:t>Mover:  </a:t>
            </a:r>
          </a:p>
          <a:p>
            <a:r>
              <a:rPr dirty="0"/>
              <a:t>Second: </a:t>
            </a:r>
            <a:endParaRPr lang="en-US" dirty="0"/>
          </a:p>
          <a:p>
            <a:r>
              <a:rPr lang="en-US" dirty="0"/>
              <a:t>Vote: </a:t>
            </a:r>
            <a:endParaRPr dirty="0"/>
          </a:p>
        </p:txBody>
      </p:sp>
      <p:sp>
        <p:nvSpPr>
          <p:cNvPr id="4" name="Date Placeholder 3"/>
          <p:cNvSpPr>
            <a:spLocks noGrp="1"/>
          </p:cNvSpPr>
          <p:nvPr>
            <p:ph type="dt" sz="quarter" idx="10"/>
          </p:nvPr>
        </p:nvSpPr>
        <p:spPr/>
        <p:txBody>
          <a:bodyPr/>
          <a:lstStyle/>
          <a:p>
            <a:pPr>
              <a:defRPr/>
            </a:pPr>
            <a:fld id="{DD06155B-E9CB-4C92-9F77-995D48E0B955}" type="datetime1">
              <a:rPr lang="en-US" smtClean="0"/>
              <a:t>11/25/2016</a:t>
            </a:fld>
            <a:endParaRPr lang="en-US"/>
          </a:p>
        </p:txBody>
      </p:sp>
      <p:sp>
        <p:nvSpPr>
          <p:cNvPr id="5" name="Footer Placeholder 4"/>
          <p:cNvSpPr>
            <a:spLocks noGrp="1"/>
          </p:cNvSpPr>
          <p:nvPr>
            <p:ph type="ftr" sz="quarter" idx="11"/>
          </p:nvPr>
        </p:nvSpPr>
        <p:spPr/>
        <p:txBody>
          <a:bodyPr/>
          <a:lstStyle/>
          <a:p>
            <a:pPr>
              <a:defRPr/>
            </a:pPr>
            <a:r>
              <a:rPr lang="en-US" smtClean="0"/>
              <a:t>Doc #: 5-16-0038-02-agen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9</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13315</TotalTime>
  <Words>1445</Words>
  <Application>Microsoft Office PowerPoint</Application>
  <PresentationFormat>On-screen Show (4:3)</PresentationFormat>
  <Paragraphs>327</Paragraphs>
  <Slides>21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Helvetica</vt:lpstr>
      <vt:lpstr>Monotype Sorts</vt:lpstr>
      <vt:lpstr>Times New Roman</vt:lpstr>
      <vt:lpstr>Office Theme</vt:lpstr>
      <vt:lpstr>PowerPoint Presentation</vt:lpstr>
      <vt:lpstr>Electronic Meeting Details Same for all 3 days</vt:lpstr>
      <vt:lpstr>Current Membership</vt:lpstr>
      <vt:lpstr>Tentative Schedule for Tues 11/29/16</vt:lpstr>
      <vt:lpstr>Tentative Schedule for Wed 11/30/16</vt:lpstr>
      <vt:lpstr>Tentative Schedule for Thurs 12/1/16</vt:lpstr>
      <vt:lpstr>Rules</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Working Schedule for 1900.5.1</vt:lpstr>
      <vt:lpstr>1900.5.1 Drafting Review (7/27/16)</vt:lpstr>
      <vt:lpstr>Working Schedule for 1900.5.2</vt:lpstr>
      <vt:lpstr>1900.5.2 Comment Resolution (7/28/16)</vt:lpstr>
      <vt:lpstr>Marketing Deep Dive (7/28/16)</vt:lpstr>
      <vt:lpstr>Future Meeting Planning</vt:lpstr>
      <vt:lpstr>IEEE 1900.5 Meetings 11/28/16 – 12/1/16</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276</cp:revision>
  <dcterms:created xsi:type="dcterms:W3CDTF">2013-08-13T02:52:21Z</dcterms:created>
  <dcterms:modified xsi:type="dcterms:W3CDTF">2016-11-26T04:10:49Z</dcterms:modified>
</cp:coreProperties>
</file>