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4"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410C4EB-4B17-404F-9587-C476CD4EF3D8}" type="datetime1">
              <a:rPr lang="en-US" smtClean="0"/>
              <a:t>11/19/2016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883BCC-FD01-4357-93E2-44A7E00A95BA}" type="datetime1">
              <a:rPr lang="en-US" smtClean="0"/>
              <a:t>11/19/2016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FC66C3-8F36-4720-A988-DACDB314EC2D}" type="datetime1">
              <a:rPr lang="en-US" smtClean="0"/>
              <a:t>11/19/2016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DD130A-DECF-4D64-AAAA-6B9EB7614759}" type="datetime1">
              <a:rPr lang="en-US" smtClean="0"/>
              <a:t>11/19/2016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9CDD21-FD90-43FE-A8BF-5C2D5F76C29D}" type="datetime1">
              <a:rPr lang="en-US" smtClean="0"/>
              <a:t>11/19/2016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EEDBCD-D47D-4CD4-A1FB-53CDC56E4867}" type="datetime1">
              <a:rPr lang="en-US" smtClean="0"/>
              <a:t>11/19/2016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9F01F1F-1D6D-447C-82A7-7B2C7D75F280}" type="datetime1">
              <a:rPr lang="en-US" smtClean="0"/>
              <a:t>11/19/2016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222C7D1-2835-4A54-98F8-61D0806EFECD}" type="datetime1">
              <a:rPr lang="en-US" smtClean="0"/>
              <a:t>11/19/2016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F9B355-5730-46E6-8D1A-4042F57C5E86}" type="datetime1">
              <a:rPr lang="en-US" smtClean="0"/>
              <a:t>11/19/2016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A35D2A-3CF5-4C42-A026-7CFB26006195}" type="datetime1">
              <a:rPr lang="en-US" smtClean="0"/>
              <a:t>11/19/2016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35E459-7607-4DC2-8E0A-52832F36158F}" type="datetime1">
              <a:rPr lang="en-US" smtClean="0"/>
              <a:t>11/19/2016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13BE0A4-366B-4425-A220-0290A5CCF1ED}" type="datetime1">
              <a:rPr lang="en-US" smtClean="0"/>
              <a:t>11/19/2016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5-16-0038-01-agen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E59A3DA-F231-474A-B319-75CC3B483B93}" type="datetime1">
              <a:rPr lang="en-US" smtClean="0">
                <a:solidFill>
                  <a:srgbClr val="000099"/>
                </a:solidFill>
              </a:rPr>
              <a:t>11/19/2016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7828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28 Nov – 01 Dec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19</a:t>
            </a:r>
            <a:r>
              <a:rPr lang="en-US" sz="1200" b="1" dirty="0" smtClean="0">
                <a:latin typeface="Arial" pitchFamily="34" charset="0"/>
                <a:cs typeface="Times New Roman" pitchFamily="18" charset="0"/>
              </a:rPr>
              <a:t> </a:t>
            </a:r>
            <a:r>
              <a:rPr lang="en-US" sz="1200" b="1" dirty="0" smtClean="0">
                <a:latin typeface="Arial" pitchFamily="34" charset="0"/>
                <a:cs typeface="Times New Roman" pitchFamily="18" charset="0"/>
              </a:rPr>
              <a:t>November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5-16-0038-01-agen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5-16-0038-01-agen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7E6FAC1-2B93-402B-A8D6-D0F5BECC40DC}"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4ED2544-A4B2-4A77-AAB3-6FBDFE5CDD68}"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23391A60-F06E-4E3D-9E4E-05647AED8A9D}"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D0C3180-2D49-4B55-939E-48B92B5B242D}"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5-16-0024-00</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22FF8250-C350-4C0A-9657-35D3990B0FBF}"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r>
              <a:rPr lang="en-US" altLang="en-US" sz="1400" dirty="0" smtClean="0">
                <a:solidFill>
                  <a:srgbClr val="FF0000"/>
                </a:solidFill>
              </a:rPr>
              <a:t>√</a:t>
            </a:r>
            <a:endParaRPr altLang="en-US" sz="1400" b="1" dirty="0" smtClean="0">
              <a:solidFill>
                <a:srgbClr val="FF0000"/>
              </a:solidFill>
            </a:endParaRPr>
          </a:p>
          <a:p>
            <a:r>
              <a:rPr altLang="en-US" sz="1400" dirty="0" smtClean="0"/>
              <a:t>Complete Draft for Clause 6					1/16         </a:t>
            </a:r>
            <a:r>
              <a:rPr lang="en-US" altLang="en-US" sz="1400" b="1" dirty="0" smtClean="0">
                <a:solidFill>
                  <a:srgbClr val="FF0000"/>
                </a:solidFill>
              </a:rPr>
              <a:t>8/16</a:t>
            </a:r>
            <a:endParaRPr altLang="en-US" sz="1400" dirty="0" smtClean="0"/>
          </a:p>
          <a:p>
            <a:r>
              <a:rPr altLang="en-US" sz="1400" dirty="0" smtClean="0"/>
              <a:t>Complete Draft for Clause 7					3/16         </a:t>
            </a:r>
            <a:r>
              <a:rPr lang="en-US" altLang="en-US" sz="1400" b="1" dirty="0" smtClean="0">
                <a:solidFill>
                  <a:srgbClr val="FF0000"/>
                </a:solidFill>
              </a:rPr>
              <a:t>7/16</a:t>
            </a:r>
            <a:r>
              <a:rPr lang="en-US"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lang="en-US" altLang="en-US" sz="1400" b="1" dirty="0" smtClean="0">
                <a:solidFill>
                  <a:srgbClr val="FF0000"/>
                </a:solidFill>
              </a:rPr>
              <a:t>9/16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47D552BA-1276-4040-9819-737E3537B83E}"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890685" y="1526759"/>
            <a:ext cx="796115" cy="338554"/>
          </a:xfrm>
          <a:prstGeom prst="rect">
            <a:avLst/>
          </a:prstGeom>
          <a:noFill/>
        </p:spPr>
        <p:txBody>
          <a:bodyPr wrap="none" rtlCol="0">
            <a:spAutoFit/>
          </a:bodyPr>
          <a:lstStyle/>
          <a:p>
            <a:r>
              <a:rPr lang="en-US" sz="1600" dirty="0" smtClean="0">
                <a:solidFill>
                  <a:srgbClr val="FF0000"/>
                </a:solidFill>
              </a:rPr>
              <a:t>Update</a:t>
            </a:r>
            <a:endParaRPr lang="en-US" sz="1600" dirty="0">
              <a:solidFill>
                <a:srgbClr val="FF0000"/>
              </a:solidFill>
            </a:endParaRP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3 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219914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p>
          <a:p>
            <a:r>
              <a:rPr lang="en-US" dirty="0" smtClean="0"/>
              <a:t>Style sheet demonstration</a:t>
            </a:r>
            <a:endParaRPr lang="en-US" dirty="0"/>
          </a:p>
        </p:txBody>
      </p:sp>
      <p:sp>
        <p:nvSpPr>
          <p:cNvPr id="4" name="Date Placeholder 3"/>
          <p:cNvSpPr>
            <a:spLocks noGrp="1"/>
          </p:cNvSpPr>
          <p:nvPr>
            <p:ph type="dt" sz="half" idx="10"/>
          </p:nvPr>
        </p:nvSpPr>
        <p:spPr/>
        <p:txBody>
          <a:bodyPr/>
          <a:lstStyle/>
          <a:p>
            <a:pPr>
              <a:defRPr/>
            </a:pPr>
            <a:fld id="{2DEBB0EB-F783-479B-A668-1C15E5113EA4}"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a:t>
            </a:r>
            <a:r>
              <a:rPr lang="en-US" altLang="en-US" sz="1400" b="1" dirty="0">
                <a:solidFill>
                  <a:srgbClr val="FF0000"/>
                </a:solidFill>
              </a:rPr>
              <a:t> </a:t>
            </a:r>
            <a:r>
              <a:rPr lang="en-US" altLang="en-US" sz="1400" b="1" dirty="0" smtClean="0">
                <a:solidFill>
                  <a:srgbClr val="FF0000"/>
                </a:solidFill>
              </a:rPr>
              <a:t>√</a:t>
            </a:r>
            <a:r>
              <a:rPr altLang="en-US" sz="1400" b="1" dirty="0" smtClean="0">
                <a:solidFill>
                  <a:srgbClr val="FF0000"/>
                </a:solidFill>
              </a:rPr>
              <a:t> </a:t>
            </a:r>
            <a:endParaRPr altLang="en-US" sz="1400" dirty="0" smtClean="0"/>
          </a:p>
          <a:p>
            <a:r>
              <a:rPr altLang="en-US" sz="1400" dirty="0" smtClean="0"/>
              <a:t>Form Comment Resolution subcommittee				3/15/16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12/1/16</a:t>
            </a: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1/16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4D53909B-4648-404D-9698-776C8A604347}"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7467600" y="3131995"/>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dirty="0" err="1">
                <a:solidFill>
                  <a:schemeClr val="tx1"/>
                </a:solidFill>
              </a:rPr>
              <a:t>Rebaselined</a:t>
            </a:r>
            <a:endParaRPr lang="en-US" altLang="en-US" sz="1800" dirty="0">
              <a:solidFill>
                <a:schemeClr val="tx1"/>
              </a:solidFill>
            </a:endParaRP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258A69B7-98D5-44B1-9EEF-3F9F9476779D}"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DA91D042-1B83-4434-ABEB-261CCA0D0CC2}"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F6F77D7B-7859-47CA-A6F8-629431C1052B}"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a:t>
            </a:r>
            <a:r>
              <a:rPr lang="en-US" dirty="0" smtClean="0"/>
              <a:t>“December” </a:t>
            </a:r>
            <a:r>
              <a:rPr lang="en-US" dirty="0" smtClean="0"/>
              <a:t>Meeting</a:t>
            </a:r>
          </a:p>
          <a:p>
            <a:r>
              <a:rPr lang="en-US" dirty="0" smtClean="0"/>
              <a:t>January meeting </a:t>
            </a:r>
            <a:r>
              <a:rPr lang="en-US" dirty="0" smtClean="0"/>
              <a:t>1</a:t>
            </a:r>
            <a:r>
              <a:rPr lang="en-US" dirty="0" smtClean="0"/>
              <a:t>/3/17 </a:t>
            </a:r>
            <a:r>
              <a:rPr lang="en-US" dirty="0" smtClean="0"/>
              <a:t>@ </a:t>
            </a:r>
            <a:r>
              <a:rPr lang="en-US" dirty="0" smtClean="0"/>
              <a:t>2</a:t>
            </a:r>
            <a:r>
              <a:rPr lang="en-US" dirty="0" smtClean="0"/>
              <a:t>:30 PM EST</a:t>
            </a:r>
            <a:endParaRPr lang="en-US" dirty="0" smtClean="0"/>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868E1D00-2588-4E9B-A6DD-DFAAB6275CB1}"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11</a:t>
            </a:r>
            <a:r>
              <a:rPr lang="en-US" dirty="0" smtClean="0"/>
              <a:t>/28/16 </a:t>
            </a:r>
            <a:r>
              <a:rPr lang="en-US" dirty="0"/>
              <a:t>– </a:t>
            </a:r>
            <a:r>
              <a:rPr lang="en-US" dirty="0" smtClean="0"/>
              <a:t>12</a:t>
            </a:r>
            <a:r>
              <a:rPr lang="en-US" dirty="0" smtClean="0"/>
              <a:t>/1/16</a:t>
            </a:r>
            <a:endParaRPr lang="en-US" dirty="0"/>
          </a:p>
        </p:txBody>
      </p:sp>
      <p:sp>
        <p:nvSpPr>
          <p:cNvPr id="4" name="Date Placeholder 3"/>
          <p:cNvSpPr>
            <a:spLocks noGrp="1"/>
          </p:cNvSpPr>
          <p:nvPr>
            <p:ph type="dt" sz="half" idx="10"/>
          </p:nvPr>
        </p:nvSpPr>
        <p:spPr/>
        <p:txBody>
          <a:bodyPr/>
          <a:lstStyle/>
          <a:p>
            <a:pPr>
              <a:defRPr/>
            </a:pPr>
            <a:fld id="{7E5344F9-44D8-4FA7-95C0-E5D842F552BE}"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8347BAAD-B1CB-41B7-A213-F593C4A06740}" type="datetime1">
              <a:rPr lang="en-US" smtClean="0"/>
              <a:t>11/19/2016</a:t>
            </a:fld>
            <a:endParaRPr lang="en-US"/>
          </a:p>
        </p:txBody>
      </p:sp>
      <p:sp>
        <p:nvSpPr>
          <p:cNvPr id="4" name="Footer Placeholder 3"/>
          <p:cNvSpPr>
            <a:spLocks noGrp="1"/>
          </p:cNvSpPr>
          <p:nvPr>
            <p:ph type="ftr" sz="quarter" idx="11"/>
          </p:nvPr>
        </p:nvSpPr>
        <p:spPr/>
        <p:txBody>
          <a:bodyPr/>
          <a:lstStyle/>
          <a:p>
            <a:pPr>
              <a:defRPr/>
            </a:pPr>
            <a:r>
              <a:rPr lang="en-US" smtClean="0"/>
              <a:t>Doc #: 5-16-0038-01-agen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2193932"/>
              </p:ext>
            </p:extLst>
          </p:nvPr>
        </p:nvGraphicFramePr>
        <p:xfrm>
          <a:off x="700879" y="676193"/>
          <a:ext cx="6690520" cy="5004466"/>
        </p:xfrm>
        <a:graphic>
          <a:graphicData uri="http://schemas.openxmlformats.org/drawingml/2006/table">
            <a:tbl>
              <a:tblPr>
                <a:tableStyleId>{5C22544A-7EE6-4342-B048-85BDC9FD1C3A}</a:tableStyleId>
              </a:tblPr>
              <a:tblGrid>
                <a:gridCol w="213521"/>
                <a:gridCol w="381000"/>
                <a:gridCol w="381000"/>
                <a:gridCol w="304800"/>
                <a:gridCol w="762000"/>
                <a:gridCol w="762000"/>
                <a:gridCol w="914400"/>
                <a:gridCol w="2971799"/>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11/29</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11/30</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12/1</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11/29/16</a:t>
            </a:r>
            <a:endParaRPr lang="en-US" dirty="0"/>
          </a:p>
        </p:txBody>
      </p:sp>
      <p:sp>
        <p:nvSpPr>
          <p:cNvPr id="2" name="Date Placeholder 1"/>
          <p:cNvSpPr>
            <a:spLocks noGrp="1"/>
          </p:cNvSpPr>
          <p:nvPr>
            <p:ph type="dt" sz="half" idx="10"/>
          </p:nvPr>
        </p:nvSpPr>
        <p:spPr/>
        <p:txBody>
          <a:bodyPr/>
          <a:lstStyle/>
          <a:p>
            <a:pPr>
              <a:defRPr/>
            </a:pPr>
            <a:fld id="{8A1FFEC0-FC6A-47A4-8128-C2B62271111C}"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544716" y="1371600"/>
            <a:ext cx="8142084" cy="4466724"/>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11/30/16</a:t>
            </a:r>
            <a:endParaRPr lang="en-US" dirty="0"/>
          </a:p>
        </p:txBody>
      </p:sp>
      <p:sp>
        <p:nvSpPr>
          <p:cNvPr id="2" name="Date Placeholder 1"/>
          <p:cNvSpPr>
            <a:spLocks noGrp="1"/>
          </p:cNvSpPr>
          <p:nvPr>
            <p:ph type="dt" sz="half" idx="10"/>
          </p:nvPr>
        </p:nvSpPr>
        <p:spPr/>
        <p:txBody>
          <a:bodyPr/>
          <a:lstStyle/>
          <a:p>
            <a:pPr>
              <a:defRPr/>
            </a:pPr>
            <a:fld id="{4DE579BE-3C1C-4F7F-9B50-A64E96F9B0EF}"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5" name="Picture 4"/>
          <p:cNvPicPr>
            <a:picLocks noChangeAspect="1"/>
          </p:cNvPicPr>
          <p:nvPr/>
        </p:nvPicPr>
        <p:blipFill>
          <a:blip r:embed="rId2"/>
          <a:stretch>
            <a:fillRect/>
          </a:stretch>
        </p:blipFill>
        <p:spPr>
          <a:xfrm>
            <a:off x="304800" y="1295400"/>
            <a:ext cx="8691222" cy="4727572"/>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smtClean="0"/>
              <a:t>Thurs </a:t>
            </a:r>
            <a:r>
              <a:rPr lang="en-US" dirty="0" smtClean="0"/>
              <a:t>12/1/16</a:t>
            </a:r>
            <a:endParaRPr lang="en-US" dirty="0"/>
          </a:p>
        </p:txBody>
      </p:sp>
      <p:sp>
        <p:nvSpPr>
          <p:cNvPr id="3" name="Date Placeholder 2"/>
          <p:cNvSpPr>
            <a:spLocks noGrp="1"/>
          </p:cNvSpPr>
          <p:nvPr>
            <p:ph type="dt" sz="half" idx="10"/>
          </p:nvPr>
        </p:nvSpPr>
        <p:spPr/>
        <p:txBody>
          <a:bodyPr/>
          <a:lstStyle/>
          <a:p>
            <a:pPr>
              <a:defRPr/>
            </a:pPr>
            <a:fld id="{57752097-1309-4C36-9EA1-310AD8F960B0}" type="datetime1">
              <a:rPr lang="en-US" smtClean="0"/>
              <a:t>11/19/2016</a:t>
            </a:fld>
            <a:endParaRPr lang="en-US"/>
          </a:p>
        </p:txBody>
      </p:sp>
      <p:sp>
        <p:nvSpPr>
          <p:cNvPr id="4" name="Footer Placeholder 3"/>
          <p:cNvSpPr>
            <a:spLocks noGrp="1"/>
          </p:cNvSpPr>
          <p:nvPr>
            <p:ph type="ftr" sz="quarter" idx="11"/>
          </p:nvPr>
        </p:nvSpPr>
        <p:spPr/>
        <p:txBody>
          <a:bodyPr/>
          <a:lstStyle/>
          <a:p>
            <a:pPr>
              <a:defRPr/>
            </a:pPr>
            <a:r>
              <a:rPr lang="en-US" smtClean="0"/>
              <a:t>Doc #: 5-16-0038-01-agen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6" name="Picture 5"/>
          <p:cNvPicPr>
            <a:picLocks noChangeAspect="1"/>
          </p:cNvPicPr>
          <p:nvPr/>
        </p:nvPicPr>
        <p:blipFill>
          <a:blip r:embed="rId2"/>
          <a:stretch>
            <a:fillRect/>
          </a:stretch>
        </p:blipFill>
        <p:spPr>
          <a:xfrm>
            <a:off x="457200" y="1360116"/>
            <a:ext cx="8326678" cy="4444114"/>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484DA402-B951-42C5-9169-6E63C94F5B84}"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9652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11/29/16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p>
          <a:p>
            <a:pPr>
              <a:buFont typeface="Calibri" pitchFamily="34" charset="0"/>
              <a:buAutoNum type="arabicPeriod"/>
            </a:pPr>
            <a:r>
              <a:rPr lang="en-US" dirty="0">
                <a:latin typeface="Times New Roman" pitchFamily="18" charset="0"/>
              </a:rPr>
              <a:t>1900.5 marketing</a:t>
            </a:r>
          </a:p>
          <a:p>
            <a:pPr marL="119063" indent="0"/>
            <a:r>
              <a:rPr lang="en-US" dirty="0" smtClean="0">
                <a:latin typeface="Times New Roman" pitchFamily="18" charset="0"/>
              </a:rPr>
              <a:t>DAY </a:t>
            </a:r>
            <a:r>
              <a:rPr lang="en-US" dirty="0">
                <a:latin typeface="Times New Roman" pitchFamily="18" charset="0"/>
              </a:rPr>
              <a:t>2 – </a:t>
            </a:r>
            <a:r>
              <a:rPr lang="en-US" dirty="0" smtClean="0">
                <a:latin typeface="Times New Roman" pitchFamily="18" charset="0"/>
              </a:rPr>
              <a:t>11/30/16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a:t>
            </a:r>
            <a:r>
              <a:rPr lang="en-US" dirty="0" smtClean="0">
                <a:latin typeface="Times New Roman" pitchFamily="18" charset="0"/>
              </a:rPr>
              <a:t>12/1/16</a:t>
            </a:r>
            <a:endParaRPr lang="en-US" dirty="0">
              <a:latin typeface="Times New Roman" pitchFamily="18" charset="0"/>
            </a:endParaRPr>
          </a:p>
          <a:p>
            <a:pPr>
              <a:buFont typeface="+mj-lt"/>
              <a:buAutoNum type="arabicPeriod" startAt="6"/>
            </a:pPr>
            <a:r>
              <a:rPr lang="en-US" dirty="0" smtClean="0">
                <a:latin typeface="Times New Roman" pitchFamily="18" charset="0"/>
              </a:rPr>
              <a:t>1900.5.2 Ad Hoc Comment Resolution</a:t>
            </a:r>
          </a:p>
          <a:p>
            <a:pPr marL="119063" indent="0"/>
            <a:r>
              <a:rPr lang="en-US" dirty="0" smtClean="0">
                <a:latin typeface="Times New Roman" pitchFamily="18" charset="0"/>
              </a:rPr>
              <a:t>(Last half hour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1DD31B88-605C-419F-A28A-6042CE8507A3}" type="datetime1">
              <a:rPr lang="en-US" smtClean="0"/>
              <a:t>11/19/2016</a:t>
            </a:fld>
            <a:endParaRPr lang="en-US"/>
          </a:p>
        </p:txBody>
      </p:sp>
      <p:sp>
        <p:nvSpPr>
          <p:cNvPr id="3" name="Footer Placeholder 2"/>
          <p:cNvSpPr>
            <a:spLocks noGrp="1"/>
          </p:cNvSpPr>
          <p:nvPr>
            <p:ph type="ftr" sz="quarter" idx="11"/>
          </p:nvPr>
        </p:nvSpPr>
        <p:spPr/>
        <p:txBody>
          <a:bodyPr/>
          <a:lstStyle/>
          <a:p>
            <a:pPr>
              <a:defRPr/>
            </a:pPr>
            <a:r>
              <a:rPr lang="en-US" smtClean="0"/>
              <a:t>Doc #: 5-16-0038-01-agen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CEFFD7BC-EDD3-4C0F-8A21-84113F4463C6}" type="datetime1">
              <a:rPr lang="en-US" smtClean="0"/>
              <a:t>11/19/2016</a:t>
            </a:fld>
            <a:endParaRPr lang="en-US"/>
          </a:p>
        </p:txBody>
      </p:sp>
      <p:sp>
        <p:nvSpPr>
          <p:cNvPr id="5" name="Footer Placeholder 4"/>
          <p:cNvSpPr>
            <a:spLocks noGrp="1"/>
          </p:cNvSpPr>
          <p:nvPr>
            <p:ph type="ftr" sz="quarter" idx="11"/>
          </p:nvPr>
        </p:nvSpPr>
        <p:spPr/>
        <p:txBody>
          <a:bodyPr/>
          <a:lstStyle/>
          <a:p>
            <a:pPr>
              <a:defRPr/>
            </a:pPr>
            <a:r>
              <a:rPr lang="en-US" smtClean="0"/>
              <a:t>Doc #: 5-16-0038-01-agen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13312</TotalTime>
  <Words>1445</Words>
  <Application>Microsoft Office PowerPoint</Application>
  <PresentationFormat>On-screen Show (4:3)</PresentationFormat>
  <Paragraphs>327</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11/29/16</vt:lpstr>
      <vt:lpstr>Tentative Schedule for Wed 11/30/16</vt:lpstr>
      <vt:lpstr>Tentative Schedule for Thurs 12/1/16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(7/27/16)</vt:lpstr>
      <vt:lpstr>Working Schedule for 1900.5.2</vt:lpstr>
      <vt:lpstr>1900.5.2 Comment Resolution (7/28/16)</vt:lpstr>
      <vt:lpstr>Marketing Deep Dive (7/28/16)</vt:lpstr>
      <vt:lpstr>Future Meeting Planning</vt:lpstr>
      <vt:lpstr>IEEE 1900.5 Meetings 11/28/16 – 12/1/16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275</cp:revision>
  <dcterms:created xsi:type="dcterms:W3CDTF">2013-08-13T02:52:21Z</dcterms:created>
  <dcterms:modified xsi:type="dcterms:W3CDTF">2016-11-19T13:23:18Z</dcterms:modified>
</cp:coreProperties>
</file>