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15" r:id="rId3"/>
    <p:sldId id="337" r:id="rId4"/>
    <p:sldId id="313" r:id="rId5"/>
    <p:sldId id="332" r:id="rId6"/>
    <p:sldId id="317" r:id="rId7"/>
    <p:sldId id="352" r:id="rId8"/>
    <p:sldId id="353" r:id="rId9"/>
    <p:sldId id="354" r:id="rId10"/>
    <p:sldId id="355" r:id="rId11"/>
    <p:sldId id="307" r:id="rId12"/>
    <p:sldId id="360" r:id="rId13"/>
    <p:sldId id="365" r:id="rId14"/>
    <p:sldId id="335" r:id="rId15"/>
    <p:sldId id="367" r:id="rId16"/>
    <p:sldId id="366" r:id="rId17"/>
    <p:sldId id="344" r:id="rId18"/>
    <p:sldId id="346" r:id="rId19"/>
    <p:sldId id="347" r:id="rId20"/>
    <p:sldId id="364"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9" d="100"/>
          <a:sy n="89" d="100"/>
        </p:scale>
        <p:origin x="101"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3/1/2016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BB1BCD0-1BDA-4024-901E-55D7DB9C3388}" type="datetime1">
              <a:rPr lang="en-US" smtClean="0"/>
              <a:t>3/1/2016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5-16-0007-01-agen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FC703F5-3F95-4910-99EC-8D33DB512100}" type="datetime1">
              <a:rPr lang="en-US" smtClean="0"/>
              <a:t>3/1/2016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5-16-0007-01-agen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BAB7CA7-5F6B-4205-957D-B0B5FE1D73B1}" type="datetime1">
              <a:rPr lang="en-US" smtClean="0"/>
              <a:t>3/1/2016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5-16-0007-01-agen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9EF5E15-37B9-443E-BC30-53EED368AB9F}" type="datetime1">
              <a:rPr lang="en-US" smtClean="0"/>
              <a:t>3/1/2016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5-16-0007-01-agen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52C5596-BDC5-4F63-AB6D-F2F842D5D60B}" type="datetime1">
              <a:rPr lang="en-US" smtClean="0"/>
              <a:t>3/1/2016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5-16-0007-01-agen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8E737C4-C521-4FA1-AECE-896A75BEA41A}" type="datetime1">
              <a:rPr lang="en-US" smtClean="0"/>
              <a:t>3/1/2016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5-16-0007-01-agen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500F192-264E-44AC-891E-2E5F9F2F6C75}" type="datetime1">
              <a:rPr lang="en-US" smtClean="0"/>
              <a:t>3/1/2016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5-16-0007-01-agen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8A5DA29-D967-43E3-ADA9-71113173FA08}" type="datetime1">
              <a:rPr lang="en-US" smtClean="0"/>
              <a:t>3/1/2016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5-16-0007-01-agen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22E8300-762F-4F95-A231-6E8F44FA8106}" type="datetime1">
              <a:rPr lang="en-US" smtClean="0"/>
              <a:t>3/1/2016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5-16-0007-01-agen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8463928-506E-43FF-9888-915101BBDBEB}" type="datetime1">
              <a:rPr lang="en-US" smtClean="0"/>
              <a:t>3/1/2016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5-16-0007-01-agen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7D4A765-FD47-434F-B10D-B6BA7FCEE2A0}" type="datetime1">
              <a:rPr lang="en-US" smtClean="0"/>
              <a:t>3/1/2016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5-16-0007-01-agen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6F9A4AAA-BDCD-4243-9481-1705094B2EF3}" type="datetime1">
              <a:rPr lang="en-US" smtClean="0"/>
              <a:t>3/1/2016</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5-16-0007-01-agen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grouper.ieee.org/groups/dyspa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9DD7759-7506-4D6A-B3E2-74EE6AA666AB}" type="datetime1">
              <a:rPr lang="en-US" smtClean="0">
                <a:solidFill>
                  <a:srgbClr val="000099"/>
                </a:solidFill>
              </a:rPr>
              <a:t>3/1/2016</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615129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Meeting on </a:t>
            </a:r>
            <a:r>
              <a:rPr lang="en-US" sz="1200" b="1" dirty="0" smtClean="0">
                <a:latin typeface="Arial" pitchFamily="34" charset="0"/>
                <a:cs typeface="Times New Roman" pitchFamily="18" charset="0"/>
              </a:rPr>
              <a:t>01 March 2016</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1 March </a:t>
            </a:r>
            <a:r>
              <a:rPr lang="en-US" sz="1200" b="1" dirty="0">
                <a:latin typeface="Arial" pitchFamily="34" charset="0"/>
                <a:cs typeface="Times New Roman" pitchFamily="18" charset="0"/>
              </a:rPr>
              <a:t>2016 </a:t>
            </a:r>
            <a:endParaRPr lang="en-US" sz="1200" b="1" dirty="0" smtClean="0">
              <a:latin typeface="Arial" pitchFamily="34" charset="0"/>
              <a:cs typeface="Times New Roman" pitchFamily="18" charset="0"/>
            </a:endParaRPr>
          </a:p>
          <a:p>
            <a:pPr eaLnBrk="0" hangingPunct="0"/>
            <a:r>
              <a:rPr lang="en-US" sz="1200" b="1" dirty="0" smtClean="0">
                <a:latin typeface="Arial" pitchFamily="34" charset="0"/>
                <a:cs typeface="Times New Roman" pitchFamily="18" charset="0"/>
              </a:rPr>
              <a:t>Document </a:t>
            </a:r>
            <a:r>
              <a:rPr lang="en-US" sz="1200" b="1" dirty="0">
                <a:latin typeface="Arial" pitchFamily="34" charset="0"/>
                <a:cs typeface="Times New Roman" pitchFamily="18" charset="0"/>
              </a:rPr>
              <a:t>No: </a:t>
            </a:r>
            <a:r>
              <a:rPr lang="en-US" sz="1200" b="1" dirty="0" smtClean="0">
                <a:latin typeface="Arial" pitchFamily="34" charset="0"/>
                <a:cs typeface="Times New Roman" pitchFamily="18" charset="0"/>
              </a:rPr>
              <a:t>5-16-0007-01-agen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a:t>
            </a:r>
            <a:r>
              <a:rPr lang="en-US" dirty="0" smtClean="0"/>
              <a:t>5-16-0007-01-agen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BC69EECA-CC8C-4E25-8579-8C1F2B8ACF38}" type="datetime1">
              <a:rPr lang="en-US" smtClean="0"/>
              <a:t>3/1/2016</a:t>
            </a:fld>
            <a:endParaRPr lang="en-US"/>
          </a:p>
        </p:txBody>
      </p:sp>
      <p:sp>
        <p:nvSpPr>
          <p:cNvPr id="3" name="Footer Placeholder 2"/>
          <p:cNvSpPr>
            <a:spLocks noGrp="1"/>
          </p:cNvSpPr>
          <p:nvPr>
            <p:ph type="ftr" sz="quarter" idx="11"/>
          </p:nvPr>
        </p:nvSpPr>
        <p:spPr/>
        <p:txBody>
          <a:bodyPr/>
          <a:lstStyle/>
          <a:p>
            <a:pPr>
              <a:defRPr/>
            </a:pPr>
            <a:r>
              <a:rPr lang="en-US" smtClean="0"/>
              <a:t>Doc #: 5-16-0007-01-agen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Minutes for approval</a:t>
            </a:r>
          </a:p>
        </p:txBody>
      </p:sp>
      <p:sp>
        <p:nvSpPr>
          <p:cNvPr id="12291" name="Content Placeholder 2"/>
          <p:cNvSpPr>
            <a:spLocks noGrp="1"/>
          </p:cNvSpPr>
          <p:nvPr>
            <p:ph idx="1"/>
          </p:nvPr>
        </p:nvSpPr>
        <p:spPr/>
        <p:txBody>
          <a:bodyPr/>
          <a:lstStyle/>
          <a:p>
            <a:r>
              <a:rPr dirty="0" smtClean="0"/>
              <a:t>Motion to approve WG minutes contained in</a:t>
            </a:r>
          </a:p>
          <a:p>
            <a:pPr marL="0" indent="0" eaLnBrk="1" fontAlgn="auto" hangingPunct="1">
              <a:lnSpc>
                <a:spcPct val="115000"/>
              </a:lnSpc>
              <a:spcBef>
                <a:spcPts val="0"/>
              </a:spcBef>
              <a:spcAft>
                <a:spcPts val="0"/>
              </a:spcAft>
              <a:buNone/>
              <a:defRPr/>
            </a:pPr>
            <a:r>
              <a:rPr lang="en-US" dirty="0"/>
              <a:t>5-16-0008-00 and </a:t>
            </a:r>
            <a:r>
              <a:rPr lang="en-US" dirty="0" smtClean="0"/>
              <a:t>5-16-0009-00</a:t>
            </a:r>
            <a:endParaRPr dirty="0" smtClean="0"/>
          </a:p>
          <a:p>
            <a:r>
              <a:rPr dirty="0" smtClean="0"/>
              <a:t>Mover:  </a:t>
            </a:r>
            <a:endParaRPr lang="en-US" dirty="0" smtClean="0"/>
          </a:p>
          <a:p>
            <a:r>
              <a:rPr dirty="0" smtClean="0"/>
              <a:t>Second</a:t>
            </a:r>
            <a:r>
              <a:rPr dirty="0" smtClean="0"/>
              <a:t>:</a:t>
            </a:r>
          </a:p>
          <a:p>
            <a:r>
              <a:rPr lang="en-US" dirty="0" smtClean="0"/>
              <a:t>Vote:</a:t>
            </a:r>
            <a:endParaRPr dirty="0" smtClean="0"/>
          </a:p>
        </p:txBody>
      </p:sp>
      <p:sp>
        <p:nvSpPr>
          <p:cNvPr id="4" name="Date Placeholder 3"/>
          <p:cNvSpPr>
            <a:spLocks noGrp="1"/>
          </p:cNvSpPr>
          <p:nvPr>
            <p:ph type="dt" sz="quarter" idx="10"/>
          </p:nvPr>
        </p:nvSpPr>
        <p:spPr/>
        <p:txBody>
          <a:bodyPr/>
          <a:lstStyle/>
          <a:p>
            <a:pPr>
              <a:defRPr/>
            </a:pPr>
            <a:fld id="{0785DFA2-7D0E-405D-8363-00390C12A85A}" type="datetime1">
              <a:rPr lang="en-US" smtClean="0"/>
              <a:t>3/1/2016</a:t>
            </a:fld>
            <a:endParaRPr lang="en-US"/>
          </a:p>
        </p:txBody>
      </p:sp>
      <p:sp>
        <p:nvSpPr>
          <p:cNvPr id="5" name="Footer Placeholder 4"/>
          <p:cNvSpPr>
            <a:spLocks noGrp="1"/>
          </p:cNvSpPr>
          <p:nvPr>
            <p:ph type="ftr" sz="quarter" idx="11"/>
          </p:nvPr>
        </p:nvSpPr>
        <p:spPr/>
        <p:txBody>
          <a:bodyPr/>
          <a:lstStyle/>
          <a:p>
            <a:pPr>
              <a:defRPr/>
            </a:pPr>
            <a:r>
              <a:rPr lang="en-US" smtClean="0"/>
              <a:t>Doc #: 5-16-0007-01-agen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on 1900.5.1</a:t>
            </a:r>
            <a:endParaRPr lang="en-US" dirty="0"/>
          </a:p>
        </p:txBody>
      </p:sp>
      <p:sp>
        <p:nvSpPr>
          <p:cNvPr id="3" name="Content Placeholder 2"/>
          <p:cNvSpPr>
            <a:spLocks noGrp="1"/>
          </p:cNvSpPr>
          <p:nvPr>
            <p:ph idx="1"/>
          </p:nvPr>
        </p:nvSpPr>
        <p:spPr/>
        <p:txBody>
          <a:bodyPr/>
          <a:lstStyle/>
          <a:p>
            <a:r>
              <a:rPr lang="en-US" dirty="0" smtClean="0"/>
              <a:t>Draft Status</a:t>
            </a:r>
          </a:p>
          <a:p>
            <a:r>
              <a:rPr lang="en-US" dirty="0" smtClean="0"/>
              <a:t>Other</a:t>
            </a:r>
          </a:p>
        </p:txBody>
      </p:sp>
      <p:sp>
        <p:nvSpPr>
          <p:cNvPr id="4" name="Date Placeholder 3"/>
          <p:cNvSpPr>
            <a:spLocks noGrp="1"/>
          </p:cNvSpPr>
          <p:nvPr>
            <p:ph type="dt" sz="half" idx="10"/>
          </p:nvPr>
        </p:nvSpPr>
        <p:spPr/>
        <p:txBody>
          <a:bodyPr/>
          <a:lstStyle/>
          <a:p>
            <a:pPr>
              <a:defRPr/>
            </a:pPr>
            <a:fld id="{9C1F84DC-56CA-404C-846F-ED4FD9A9596A}" type="datetime1">
              <a:rPr lang="en-US" smtClean="0"/>
              <a:t>3/1/2016</a:t>
            </a:fld>
            <a:endParaRPr lang="en-US"/>
          </a:p>
        </p:txBody>
      </p:sp>
      <p:sp>
        <p:nvSpPr>
          <p:cNvPr id="5" name="Footer Placeholder 4"/>
          <p:cNvSpPr>
            <a:spLocks noGrp="1"/>
          </p:cNvSpPr>
          <p:nvPr>
            <p:ph type="ftr" sz="quarter" idx="11"/>
          </p:nvPr>
        </p:nvSpPr>
        <p:spPr/>
        <p:txBody>
          <a:bodyPr/>
          <a:lstStyle/>
          <a:p>
            <a:pPr>
              <a:defRPr/>
            </a:pPr>
            <a:r>
              <a:rPr lang="en-US" smtClean="0"/>
              <a:t>Doc #: 5-16-0007-01-agen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5144602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dirty="0" smtClean="0"/>
              <a:t>Working Schedule for 1900.5.1</a:t>
            </a:r>
          </a:p>
        </p:txBody>
      </p:sp>
      <p:sp>
        <p:nvSpPr>
          <p:cNvPr id="8195" name="Content Placeholder 2"/>
          <p:cNvSpPr>
            <a:spLocks noGrp="1"/>
          </p:cNvSpPr>
          <p:nvPr>
            <p:ph idx="1"/>
          </p:nvPr>
        </p:nvSpPr>
        <p:spPr>
          <a:xfrm>
            <a:off x="381000" y="1447801"/>
            <a:ext cx="8229600" cy="3581400"/>
          </a:xfrm>
        </p:spPr>
        <p:txBody>
          <a:bodyPr/>
          <a:lstStyle/>
          <a:p>
            <a:r>
              <a:rPr altLang="en-US" sz="1400" dirty="0" smtClean="0"/>
              <a:t>Complete Draft for Clause 4					7/30√</a:t>
            </a:r>
          </a:p>
          <a:p>
            <a:r>
              <a:rPr altLang="en-US" sz="1400" dirty="0" smtClean="0"/>
              <a:t>Complete Draft for Clause 5					10/15     </a:t>
            </a:r>
            <a:r>
              <a:rPr altLang="en-US" sz="1400" b="1" dirty="0" smtClean="0">
                <a:solidFill>
                  <a:srgbClr val="FF0000"/>
                </a:solidFill>
              </a:rPr>
              <a:t>1/16</a:t>
            </a:r>
          </a:p>
          <a:p>
            <a:r>
              <a:rPr altLang="en-US" sz="1400" dirty="0" smtClean="0"/>
              <a:t>Complete Draft for Clause 6					1/16       </a:t>
            </a:r>
            <a:r>
              <a:rPr altLang="en-US" sz="1400" b="1" dirty="0" smtClean="0">
                <a:solidFill>
                  <a:srgbClr val="FF0000"/>
                </a:solidFill>
              </a:rPr>
              <a:t>2/16</a:t>
            </a:r>
            <a:endParaRPr altLang="en-US" sz="1400" dirty="0" smtClean="0"/>
          </a:p>
          <a:p>
            <a:r>
              <a:rPr altLang="en-US" sz="1400" dirty="0" smtClean="0"/>
              <a:t>Complete Draft for Clause 7					3/16</a:t>
            </a:r>
          </a:p>
          <a:p>
            <a:r>
              <a:rPr altLang="en-US" sz="1400" dirty="0" smtClean="0"/>
              <a:t>Complete Draft for Clause 8					4/16</a:t>
            </a:r>
          </a:p>
          <a:p>
            <a:r>
              <a:rPr altLang="en-US" sz="1400" dirty="0" smtClean="0"/>
              <a:t>Annex A						6/16</a:t>
            </a:r>
          </a:p>
          <a:p>
            <a:r>
              <a:rPr altLang="en-US" sz="1400" dirty="0" smtClean="0"/>
              <a:t>First WG Ballot						6/16</a:t>
            </a:r>
          </a:p>
          <a:p>
            <a:r>
              <a:rPr altLang="en-US" sz="1400" dirty="0" smtClean="0"/>
              <a:t>WG </a:t>
            </a:r>
            <a:r>
              <a:rPr altLang="en-US" sz="1400" dirty="0" err="1" smtClean="0"/>
              <a:t>Recirc</a:t>
            </a:r>
            <a:r>
              <a:rPr altLang="en-US" sz="1400" dirty="0" smtClean="0"/>
              <a:t>						8/16</a:t>
            </a:r>
          </a:p>
          <a:p>
            <a:r>
              <a:rPr altLang="en-US" sz="1400" dirty="0" smtClean="0"/>
              <a:t>WG </a:t>
            </a:r>
            <a:r>
              <a:rPr altLang="en-US" sz="1400" dirty="0" err="1" smtClean="0"/>
              <a:t>Recirc</a:t>
            </a:r>
            <a:r>
              <a:rPr altLang="en-US" sz="1400" dirty="0" smtClean="0"/>
              <a:t> 2						10/16</a:t>
            </a:r>
          </a:p>
          <a:p>
            <a:r>
              <a:rPr altLang="en-US" sz="1400" dirty="0" smtClean="0"/>
              <a:t>Sponsor Ballot						1/17</a:t>
            </a:r>
          </a:p>
          <a:p>
            <a:r>
              <a:rPr altLang="en-US" sz="1400" dirty="0" smtClean="0"/>
              <a:t>Sponsor </a:t>
            </a:r>
            <a:r>
              <a:rPr altLang="en-US" sz="1400" dirty="0" err="1" smtClean="0"/>
              <a:t>Recirc</a:t>
            </a:r>
            <a:r>
              <a:rPr altLang="en-US" sz="1400" dirty="0" smtClean="0"/>
              <a:t>						3/17</a:t>
            </a:r>
          </a:p>
          <a:p>
            <a:r>
              <a:rPr altLang="en-US" sz="1400" dirty="0" smtClean="0"/>
              <a:t>Sponsor </a:t>
            </a:r>
            <a:r>
              <a:rPr altLang="en-US" sz="1400" dirty="0" err="1" smtClean="0"/>
              <a:t>Recirc</a:t>
            </a:r>
            <a:r>
              <a:rPr altLang="en-US" sz="1400" dirty="0" smtClean="0"/>
              <a:t> 2						5/17</a:t>
            </a:r>
          </a:p>
          <a:p>
            <a:r>
              <a:rPr altLang="en-US" sz="1400" dirty="0" smtClean="0"/>
              <a:t>Submit to REVCOM						6/17</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9F9A0BFA-6478-4A37-A095-8BD3BEEB52DA}" type="datetime1">
              <a:rPr lang="en-US" smtClean="0"/>
              <a:t>3/1/2016</a:t>
            </a:fld>
            <a:endParaRPr lang="en-US"/>
          </a:p>
        </p:txBody>
      </p:sp>
      <p:sp>
        <p:nvSpPr>
          <p:cNvPr id="5" name="Footer Placeholder 4"/>
          <p:cNvSpPr>
            <a:spLocks noGrp="1"/>
          </p:cNvSpPr>
          <p:nvPr>
            <p:ph type="ftr" sz="quarter" idx="11"/>
          </p:nvPr>
        </p:nvSpPr>
        <p:spPr/>
        <p:txBody>
          <a:bodyPr/>
          <a:lstStyle/>
          <a:p>
            <a:pPr>
              <a:defRPr/>
            </a:pPr>
            <a:r>
              <a:rPr lang="en-US" smtClean="0"/>
              <a:t>Doc #: 5-16-0007-01-agen</a:t>
            </a:r>
            <a:endParaRPr lang="en-US"/>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1373FFE1-7E36-4EB3-8C90-4D3110FCAD00}" type="slidenum">
              <a:rPr lang="en-US" altLang="en-US" sz="1200" smtClean="0"/>
              <a:pPr>
                <a:spcBef>
                  <a:spcPct val="0"/>
                </a:spcBef>
                <a:buFontTx/>
                <a:buNone/>
              </a:pPr>
              <a:t>13</a:t>
            </a:fld>
            <a:endParaRPr lang="en-US" altLang="en-US" sz="1200" smtClean="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54510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smtClean="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smtClean="0"/>
              <a:t>Draft updates in Response to Mandatory Editorial Coordination</a:t>
            </a:r>
          </a:p>
          <a:p>
            <a:pPr lvl="1"/>
            <a:r>
              <a:rPr lang="en-US" dirty="0" smtClean="0"/>
              <a:t>To be reviewed next week</a:t>
            </a:r>
            <a:endParaRPr dirty="0" smtClean="0"/>
          </a:p>
          <a:p>
            <a:r>
              <a:rPr lang="en-US" dirty="0" smtClean="0"/>
              <a:t>Status of Ballot (see next slide)</a:t>
            </a:r>
            <a:endParaRPr lang="en-US" dirty="0" smtClean="0"/>
          </a:p>
        </p:txBody>
      </p:sp>
      <p:sp>
        <p:nvSpPr>
          <p:cNvPr id="4" name="Date Placeholder 3"/>
          <p:cNvSpPr>
            <a:spLocks noGrp="1"/>
          </p:cNvSpPr>
          <p:nvPr>
            <p:ph type="dt" sz="quarter" idx="10"/>
          </p:nvPr>
        </p:nvSpPr>
        <p:spPr/>
        <p:txBody>
          <a:bodyPr/>
          <a:lstStyle/>
          <a:p>
            <a:pPr>
              <a:defRPr/>
            </a:pPr>
            <a:fld id="{314CE63A-24C4-4D68-93EE-E44E6460085F}" type="datetime1">
              <a:rPr lang="en-US" smtClean="0"/>
              <a:t>3/1/2016</a:t>
            </a:fld>
            <a:endParaRPr lang="en-US"/>
          </a:p>
        </p:txBody>
      </p:sp>
      <p:sp>
        <p:nvSpPr>
          <p:cNvPr id="5" name="Footer Placeholder 4"/>
          <p:cNvSpPr>
            <a:spLocks noGrp="1"/>
          </p:cNvSpPr>
          <p:nvPr>
            <p:ph type="ftr" sz="quarter" idx="11"/>
          </p:nvPr>
        </p:nvSpPr>
        <p:spPr/>
        <p:txBody>
          <a:bodyPr/>
          <a:lstStyle/>
          <a:p>
            <a:pPr>
              <a:defRPr/>
            </a:pPr>
            <a:r>
              <a:rPr lang="en-US" smtClean="0"/>
              <a:t>Doc #: 5-16-0007-01-agen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Ballot Status</a:t>
            </a:r>
            <a:endParaRPr lang="en-US" dirty="0"/>
          </a:p>
        </p:txBody>
      </p:sp>
      <p:sp>
        <p:nvSpPr>
          <p:cNvPr id="4" name="Date Placeholder 3"/>
          <p:cNvSpPr>
            <a:spLocks noGrp="1"/>
          </p:cNvSpPr>
          <p:nvPr>
            <p:ph type="dt" sz="half" idx="10"/>
          </p:nvPr>
        </p:nvSpPr>
        <p:spPr/>
        <p:txBody>
          <a:bodyPr/>
          <a:lstStyle/>
          <a:p>
            <a:pPr>
              <a:defRPr/>
            </a:pPr>
            <a:fld id="{367175BA-BC8F-4599-A449-41E7FD9A8D2A}" type="datetime1">
              <a:rPr lang="en-US" smtClean="0"/>
              <a:t>3/1/2016</a:t>
            </a:fld>
            <a:endParaRPr lang="en-US"/>
          </a:p>
        </p:txBody>
      </p:sp>
      <p:sp>
        <p:nvSpPr>
          <p:cNvPr id="5" name="Footer Placeholder 4"/>
          <p:cNvSpPr>
            <a:spLocks noGrp="1"/>
          </p:cNvSpPr>
          <p:nvPr>
            <p:ph type="ftr" sz="quarter" idx="11"/>
          </p:nvPr>
        </p:nvSpPr>
        <p:spPr/>
        <p:txBody>
          <a:bodyPr/>
          <a:lstStyle/>
          <a:p>
            <a:pPr>
              <a:defRPr/>
            </a:pPr>
            <a:r>
              <a:rPr lang="en-US" smtClean="0"/>
              <a:t>Doc #: 5-16-0007-01-agen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15</a:t>
            </a:fld>
            <a:endParaRPr lang="en-US"/>
          </a:p>
        </p:txBody>
      </p:sp>
      <p:pic>
        <p:nvPicPr>
          <p:cNvPr id="7" name="Picture 6"/>
          <p:cNvPicPr>
            <a:picLocks noChangeAspect="1"/>
          </p:cNvPicPr>
          <p:nvPr/>
        </p:nvPicPr>
        <p:blipFill>
          <a:blip r:embed="rId2"/>
          <a:stretch>
            <a:fillRect/>
          </a:stretch>
        </p:blipFill>
        <p:spPr>
          <a:xfrm>
            <a:off x="381000" y="1295400"/>
            <a:ext cx="8148638" cy="3048000"/>
          </a:xfrm>
          <a:prstGeom prst="rect">
            <a:avLst/>
          </a:prstGeom>
        </p:spPr>
      </p:pic>
      <p:sp>
        <p:nvSpPr>
          <p:cNvPr id="8" name="TextBox 7"/>
          <p:cNvSpPr txBox="1"/>
          <p:nvPr/>
        </p:nvSpPr>
        <p:spPr>
          <a:xfrm>
            <a:off x="762000" y="4648200"/>
            <a:ext cx="3830792" cy="1200329"/>
          </a:xfrm>
          <a:prstGeom prst="rect">
            <a:avLst/>
          </a:prstGeom>
          <a:noFill/>
        </p:spPr>
        <p:txBody>
          <a:bodyPr wrap="none" rtlCol="0">
            <a:spAutoFit/>
          </a:bodyPr>
          <a:lstStyle/>
          <a:p>
            <a:r>
              <a:rPr lang="en-US" dirty="0" smtClean="0"/>
              <a:t>Actions:</a:t>
            </a:r>
          </a:p>
          <a:p>
            <a:r>
              <a:rPr lang="en-US" dirty="0" smtClean="0"/>
              <a:t>Remind Balloters to provide comments</a:t>
            </a:r>
          </a:p>
          <a:p>
            <a:r>
              <a:rPr lang="en-US" dirty="0" smtClean="0"/>
              <a:t>Request inputs from </a:t>
            </a:r>
            <a:r>
              <a:rPr lang="en-US" dirty="0" err="1" smtClean="0"/>
              <a:t>WInnF</a:t>
            </a:r>
            <a:endParaRPr lang="en-US" dirty="0" smtClean="0"/>
          </a:p>
          <a:p>
            <a:r>
              <a:rPr lang="en-US" dirty="0" smtClean="0"/>
              <a:t>“Proxy Voter”</a:t>
            </a:r>
            <a:endParaRPr lang="en-US" dirty="0"/>
          </a:p>
        </p:txBody>
      </p:sp>
    </p:spTree>
    <p:extLst>
      <p:ext uri="{BB962C8B-B14F-4D97-AF65-F5344CB8AC3E}">
        <p14:creationId xmlns:p14="http://schemas.microsoft.com/office/powerpoint/2010/main" val="1506899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9219" name="Content Placeholder 2"/>
          <p:cNvSpPr>
            <a:spLocks noGrp="1"/>
          </p:cNvSpPr>
          <p:nvPr>
            <p:ph idx="1"/>
          </p:nvPr>
        </p:nvSpPr>
        <p:spPr>
          <a:xfrm>
            <a:off x="381000" y="1295400"/>
            <a:ext cx="8229600" cy="4525963"/>
          </a:xfrm>
        </p:spPr>
        <p:txBody>
          <a:bodyPr/>
          <a:lstStyle/>
          <a:p>
            <a:r>
              <a:rPr altLang="en-US" sz="1400" smtClean="0"/>
              <a:t>Form Ballot Pool	(Send Ballot Invitation)				6/7/15</a:t>
            </a:r>
            <a:r>
              <a:rPr altLang="en-US" sz="1400" b="1" smtClean="0">
                <a:solidFill>
                  <a:srgbClr val="FF0000"/>
                </a:solidFill>
              </a:rPr>
              <a:t>√</a:t>
            </a:r>
          </a:p>
          <a:p>
            <a:r>
              <a:rPr altLang="en-US" sz="1400" smtClean="0"/>
              <a:t>Final Draft and Schema Adjustments				7/30/15</a:t>
            </a:r>
            <a:r>
              <a:rPr altLang="en-US" sz="1400" b="1" smtClean="0">
                <a:solidFill>
                  <a:srgbClr val="FF0000"/>
                </a:solidFill>
              </a:rPr>
              <a:t>√</a:t>
            </a:r>
            <a:endParaRPr altLang="en-US" sz="1400" smtClean="0"/>
          </a:p>
          <a:p>
            <a:r>
              <a:rPr altLang="en-US" sz="1400" smtClean="0"/>
              <a:t>WG Vote to Sponsor Ballot (need DySPAN-SC approval)			</a:t>
            </a:r>
            <a:r>
              <a:rPr altLang="en-US" sz="1400" smtClean="0">
                <a:solidFill>
                  <a:srgbClr val="FF0000"/>
                </a:solidFill>
              </a:rPr>
              <a:t>7/30/15</a:t>
            </a:r>
            <a:r>
              <a:rPr altLang="en-US" sz="1400" smtClean="0"/>
              <a:t> (8/18)</a:t>
            </a:r>
            <a:r>
              <a:rPr altLang="en-US" sz="1400" b="1" smtClean="0">
                <a:solidFill>
                  <a:srgbClr val="FF0000"/>
                </a:solidFill>
              </a:rPr>
              <a:t> √</a:t>
            </a:r>
            <a:endParaRPr altLang="en-US" sz="1400" smtClean="0">
              <a:solidFill>
                <a:srgbClr val="FF0000"/>
              </a:solidFill>
            </a:endParaRPr>
          </a:p>
          <a:p>
            <a:r>
              <a:rPr altLang="en-US" sz="1400" smtClean="0"/>
              <a:t>DySPAN-SC Approval						</a:t>
            </a:r>
            <a:r>
              <a:rPr altLang="en-US" sz="1400" smtClean="0">
                <a:solidFill>
                  <a:srgbClr val="FF0000"/>
                </a:solidFill>
              </a:rPr>
              <a:t>8/28/15</a:t>
            </a:r>
            <a:r>
              <a:rPr altLang="en-US" sz="1400" smtClean="0"/>
              <a:t> </a:t>
            </a:r>
            <a:r>
              <a:rPr altLang="en-US" sz="1400" smtClean="0">
                <a:solidFill>
                  <a:srgbClr val="FF0000"/>
                </a:solidFill>
              </a:rPr>
              <a:t>(9/2)</a:t>
            </a:r>
            <a:r>
              <a:rPr altLang="en-US" sz="1400" b="1" smtClean="0">
                <a:solidFill>
                  <a:srgbClr val="FF0000"/>
                </a:solidFill>
              </a:rPr>
              <a:t> 9/30√</a:t>
            </a:r>
            <a:endParaRPr altLang="en-US" sz="1400" smtClean="0"/>
          </a:p>
          <a:p>
            <a:r>
              <a:rPr altLang="en-US" sz="1400" smtClean="0"/>
              <a:t>Mandatory Editorial Coordination Completes				</a:t>
            </a:r>
            <a:r>
              <a:rPr altLang="en-US" sz="1400" smtClean="0">
                <a:solidFill>
                  <a:srgbClr val="FF0000"/>
                </a:solidFill>
              </a:rPr>
              <a:t>9/30/15</a:t>
            </a:r>
            <a:r>
              <a:rPr altLang="en-US" sz="1400" smtClean="0"/>
              <a:t> </a:t>
            </a:r>
            <a:r>
              <a:rPr altLang="en-US" sz="1400" b="1" smtClean="0">
                <a:solidFill>
                  <a:srgbClr val="FF0000"/>
                </a:solidFill>
              </a:rPr>
              <a:t>12/1 √</a:t>
            </a:r>
          </a:p>
          <a:p>
            <a:r>
              <a:rPr altLang="en-US" sz="1400" smtClean="0"/>
              <a:t>Conduct Ballot						</a:t>
            </a:r>
            <a:r>
              <a:rPr altLang="en-US" sz="1400" smtClean="0">
                <a:solidFill>
                  <a:srgbClr val="FF0000"/>
                </a:solidFill>
              </a:rPr>
              <a:t>1/28/16</a:t>
            </a:r>
            <a:r>
              <a:rPr altLang="en-US" sz="1400" b="1" smtClean="0">
                <a:solidFill>
                  <a:srgbClr val="FF0000"/>
                </a:solidFill>
              </a:rPr>
              <a:t> 1/22 √</a:t>
            </a:r>
            <a:endParaRPr altLang="en-US" sz="1400" smtClean="0"/>
          </a:p>
          <a:p>
            <a:r>
              <a:rPr altLang="en-US" sz="1400" smtClean="0"/>
              <a:t>Ballot completes						</a:t>
            </a:r>
            <a:r>
              <a:rPr altLang="en-US" sz="1400" smtClean="0">
                <a:solidFill>
                  <a:srgbClr val="FF0000"/>
                </a:solidFill>
              </a:rPr>
              <a:t>2/28/15</a:t>
            </a:r>
            <a:r>
              <a:rPr altLang="en-US" sz="1400" b="1" smtClean="0">
                <a:solidFill>
                  <a:srgbClr val="FF0000"/>
                </a:solidFill>
              </a:rPr>
              <a:t> 3/12 </a:t>
            </a:r>
            <a:endParaRPr altLang="en-US" sz="1400" smtClean="0"/>
          </a:p>
          <a:p>
            <a:r>
              <a:rPr altLang="en-US" sz="1400" smtClean="0"/>
              <a:t>Form Comment Resolution subcommittee				3/15/16</a:t>
            </a:r>
          </a:p>
          <a:p>
            <a:r>
              <a:rPr altLang="en-US" sz="1400" smtClean="0"/>
              <a:t>Suggested resolutions available					3/30/16</a:t>
            </a:r>
          </a:p>
          <a:p>
            <a:r>
              <a:rPr altLang="en-US" sz="1400" smtClean="0"/>
              <a:t>Vote for Recirculation Ballot					4/5/16</a:t>
            </a:r>
          </a:p>
          <a:p>
            <a:r>
              <a:rPr altLang="en-US" sz="1400" smtClean="0"/>
              <a:t>Conduct Recirc Ballot					4/15/16</a:t>
            </a:r>
          </a:p>
          <a:p>
            <a:r>
              <a:rPr altLang="en-US" sz="1400" smtClean="0"/>
              <a:t>Ballot completes						4 /30/16</a:t>
            </a:r>
          </a:p>
          <a:p>
            <a:r>
              <a:rPr altLang="en-US" sz="1400" smtClean="0"/>
              <a:t>Suggested comment resolutions available				5/15/16</a:t>
            </a:r>
          </a:p>
          <a:p>
            <a:r>
              <a:rPr altLang="en-US" sz="1400" smtClean="0"/>
              <a:t>Vote for Recirc Ballot					6/7/16</a:t>
            </a:r>
          </a:p>
          <a:p>
            <a:r>
              <a:rPr altLang="en-US" sz="1400" smtClean="0"/>
              <a:t>Conduct Recirc Ballot					6/15/16</a:t>
            </a:r>
          </a:p>
          <a:p>
            <a:r>
              <a:rPr altLang="en-US" sz="1400" smtClean="0"/>
              <a:t>Ballot completes						6/30/16</a:t>
            </a:r>
          </a:p>
          <a:p>
            <a:r>
              <a:rPr altLang="en-US" sz="1400" smtClean="0"/>
              <a:t>Approved by Standards Board					</a:t>
            </a:r>
            <a:r>
              <a:rPr altLang="en-US" sz="1400" smtClean="0">
                <a:solidFill>
                  <a:srgbClr val="FF0000"/>
                </a:solidFill>
              </a:rPr>
              <a:t>4/1/16  </a:t>
            </a:r>
            <a:r>
              <a:rPr altLang="en-US" sz="1400" b="1" smtClean="0">
                <a:solidFill>
                  <a:srgbClr val="FF0000"/>
                </a:solidFill>
              </a:rPr>
              <a:t>7/1/16</a:t>
            </a:r>
          </a:p>
          <a:p>
            <a:r>
              <a:rPr altLang="en-US" sz="1400" smtClean="0"/>
              <a:t>Reference implementation available				</a:t>
            </a:r>
            <a:r>
              <a:rPr altLang="en-US" sz="1400" smtClean="0">
                <a:solidFill>
                  <a:srgbClr val="FF0000"/>
                </a:solidFill>
              </a:rPr>
              <a:t>12/15    </a:t>
            </a:r>
            <a:r>
              <a:rPr altLang="en-US" sz="1400" b="1" smtClean="0">
                <a:solidFill>
                  <a:srgbClr val="FF0000"/>
                </a:solidFill>
              </a:rPr>
              <a:t>1/16</a:t>
            </a:r>
          </a:p>
          <a:p>
            <a:r>
              <a:rPr altLang="en-US" sz="1400" smtClean="0"/>
              <a:t>Certification available					</a:t>
            </a:r>
            <a:r>
              <a:rPr altLang="en-US" sz="1400" smtClean="0">
                <a:solidFill>
                  <a:srgbClr val="FF0000"/>
                </a:solidFill>
              </a:rPr>
              <a:t>3/16       </a:t>
            </a:r>
            <a:r>
              <a:rPr altLang="en-US" sz="1400" b="1" smtClean="0">
                <a:solidFill>
                  <a:srgbClr val="FF0000"/>
                </a:solidFill>
              </a:rPr>
              <a:t>9/16</a:t>
            </a:r>
          </a:p>
          <a:p>
            <a:endParaRPr altLang="en-US" sz="1400" smtClean="0"/>
          </a:p>
          <a:p>
            <a:endParaRPr altLang="en-US" sz="1400" smtClean="0"/>
          </a:p>
        </p:txBody>
      </p:sp>
      <p:sp>
        <p:nvSpPr>
          <p:cNvPr id="4" name="Date Placeholder 3"/>
          <p:cNvSpPr>
            <a:spLocks noGrp="1"/>
          </p:cNvSpPr>
          <p:nvPr>
            <p:ph type="dt" sz="quarter" idx="10"/>
          </p:nvPr>
        </p:nvSpPr>
        <p:spPr/>
        <p:txBody>
          <a:bodyPr/>
          <a:lstStyle/>
          <a:p>
            <a:pPr>
              <a:defRPr/>
            </a:pPr>
            <a:fld id="{7BF35178-290A-4974-80E0-C3141ABF0F02}" type="datetime1">
              <a:rPr lang="en-US" smtClean="0"/>
              <a:t>3/1/2016</a:t>
            </a:fld>
            <a:endParaRPr lang="en-US"/>
          </a:p>
        </p:txBody>
      </p:sp>
      <p:sp>
        <p:nvSpPr>
          <p:cNvPr id="5" name="Footer Placeholder 4"/>
          <p:cNvSpPr>
            <a:spLocks noGrp="1"/>
          </p:cNvSpPr>
          <p:nvPr>
            <p:ph type="ftr" sz="quarter" idx="11"/>
          </p:nvPr>
        </p:nvSpPr>
        <p:spPr/>
        <p:txBody>
          <a:bodyPr/>
          <a:lstStyle/>
          <a:p>
            <a:pPr>
              <a:defRPr/>
            </a:pPr>
            <a:r>
              <a:rPr lang="en-US" smtClean="0"/>
              <a:t>Doc #: 5-16-0007-01-agen</a:t>
            </a:r>
            <a:endParaRPr lang="en-US"/>
          </a:p>
        </p:txBody>
      </p:sp>
      <p:sp>
        <p:nvSpPr>
          <p:cNvPr id="922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5577A2C-8AEF-4270-9DDF-6413B8F9EB0E}" type="slidenum">
              <a:rPr lang="en-US" altLang="en-US" sz="1200" smtClean="0"/>
              <a:pPr>
                <a:spcBef>
                  <a:spcPct val="0"/>
                </a:spcBef>
                <a:buFontTx/>
                <a:buNone/>
              </a:pPr>
              <a:t>16</a:t>
            </a:fld>
            <a:endParaRPr lang="en-US" altLang="en-US" sz="1200" smtClean="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225" name="TextBox 2"/>
          <p:cNvSpPr txBox="1">
            <a:spLocks noChangeArrowheads="1"/>
          </p:cNvSpPr>
          <p:nvPr/>
        </p:nvSpPr>
        <p:spPr bwMode="auto">
          <a:xfrm>
            <a:off x="5129213" y="2516188"/>
            <a:ext cx="13239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r>
              <a:rPr lang="en-US" altLang="en-US" sz="1800">
                <a:solidFill>
                  <a:schemeClr val="tx1"/>
                </a:solidFill>
              </a:rPr>
              <a:t>Rebaselined</a:t>
            </a:r>
          </a:p>
        </p:txBody>
      </p:sp>
      <p:cxnSp>
        <p:nvCxnSpPr>
          <p:cNvPr id="9" name="Straight Arrow Connector 8"/>
          <p:cNvCxnSpPr/>
          <p:nvPr/>
        </p:nvCxnSpPr>
        <p:spPr>
          <a:xfrm>
            <a:off x="5791200" y="2819400"/>
            <a:ext cx="0" cy="32575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78638" y="55626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5805488"/>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78638" y="60626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Right Arrow 17"/>
          <p:cNvSpPr/>
          <p:nvPr/>
        </p:nvSpPr>
        <p:spPr>
          <a:xfrm flipH="1">
            <a:off x="8069210" y="2590800"/>
            <a:ext cx="4572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8011955" y="2971800"/>
            <a:ext cx="867032" cy="369332"/>
          </a:xfrm>
          <a:prstGeom prst="rect">
            <a:avLst/>
          </a:prstGeom>
          <a:noFill/>
        </p:spPr>
        <p:txBody>
          <a:bodyPr wrap="none" rtlCol="0">
            <a:spAutoFit/>
          </a:bodyPr>
          <a:lstStyle/>
          <a:p>
            <a:r>
              <a:rPr lang="en-US" dirty="0" smtClean="0"/>
              <a:t>Started</a:t>
            </a:r>
            <a:endParaRPr lang="en-US" dirty="0"/>
          </a:p>
        </p:txBody>
      </p:sp>
    </p:spTree>
    <p:extLst>
      <p:ext uri="{BB962C8B-B14F-4D97-AF65-F5344CB8AC3E}">
        <p14:creationId xmlns:p14="http://schemas.microsoft.com/office/powerpoint/2010/main" val="3408221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smtClean="0"/>
              <a:t>Other DySPAN-SC Activities</a:t>
            </a:r>
          </a:p>
        </p:txBody>
      </p:sp>
      <p:sp>
        <p:nvSpPr>
          <p:cNvPr id="15363" name="Content Placeholder 2"/>
          <p:cNvSpPr>
            <a:spLocks noGrp="1"/>
          </p:cNvSpPr>
          <p:nvPr>
            <p:ph idx="1"/>
          </p:nvPr>
        </p:nvSpPr>
        <p:spPr/>
        <p:txBody>
          <a:bodyPr/>
          <a:lstStyle/>
          <a:p>
            <a:r>
              <a:rPr dirty="0" smtClean="0"/>
              <a:t>Leadership meetings</a:t>
            </a:r>
          </a:p>
          <a:p>
            <a:pPr lvl="1"/>
            <a:r>
              <a:rPr lang="en-US" dirty="0" smtClean="0"/>
              <a:t>2/24/16</a:t>
            </a:r>
          </a:p>
          <a:p>
            <a:pPr lvl="2"/>
            <a:r>
              <a:rPr lang="en-US" dirty="0" smtClean="0"/>
              <a:t>Prep for March meeting</a:t>
            </a:r>
            <a:endParaRPr lang="en-US" dirty="0"/>
          </a:p>
          <a:p>
            <a:pPr lvl="2"/>
            <a:endParaRPr lang="en-US" dirty="0" smtClean="0"/>
          </a:p>
          <a:p>
            <a:r>
              <a:rPr lang="en-US" dirty="0" smtClean="0"/>
              <a:t>Other activities?</a:t>
            </a:r>
          </a:p>
          <a:p>
            <a:pPr lvl="1"/>
            <a:r>
              <a:rPr lang="en-US" dirty="0" smtClean="0"/>
              <a:t>Disc. of using 1900.6 in </a:t>
            </a:r>
            <a:r>
              <a:rPr lang="en-US" dirty="0" err="1" smtClean="0"/>
              <a:t>WInnF</a:t>
            </a:r>
            <a:endParaRPr lang="en-US" dirty="0" smtClean="0"/>
          </a:p>
        </p:txBody>
      </p:sp>
      <p:sp>
        <p:nvSpPr>
          <p:cNvPr id="4" name="Date Placeholder 3"/>
          <p:cNvSpPr>
            <a:spLocks noGrp="1"/>
          </p:cNvSpPr>
          <p:nvPr>
            <p:ph type="dt" sz="quarter" idx="10"/>
          </p:nvPr>
        </p:nvSpPr>
        <p:spPr/>
        <p:txBody>
          <a:bodyPr/>
          <a:lstStyle/>
          <a:p>
            <a:pPr>
              <a:defRPr/>
            </a:pPr>
            <a:fld id="{0B12EA16-687F-4319-8EE4-8B70D81E10B7}" type="datetime1">
              <a:rPr lang="en-US" smtClean="0"/>
              <a:t>3/1/2016</a:t>
            </a:fld>
            <a:endParaRPr lang="en-US"/>
          </a:p>
        </p:txBody>
      </p:sp>
      <p:sp>
        <p:nvSpPr>
          <p:cNvPr id="5" name="Footer Placeholder 4"/>
          <p:cNvSpPr>
            <a:spLocks noGrp="1"/>
          </p:cNvSpPr>
          <p:nvPr>
            <p:ph type="ftr" sz="quarter" idx="11"/>
          </p:nvPr>
        </p:nvSpPr>
        <p:spPr/>
        <p:txBody>
          <a:bodyPr/>
          <a:lstStyle/>
          <a:p>
            <a:pPr>
              <a:defRPr/>
            </a:pPr>
            <a:r>
              <a:rPr lang="en-US" smtClean="0"/>
              <a:t>Doc #: 5-16-0007-01-agen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smtClean="0"/>
              <a:t>Marketing Inputs</a:t>
            </a:r>
          </a:p>
        </p:txBody>
      </p:sp>
      <p:sp>
        <p:nvSpPr>
          <p:cNvPr id="16387" name="Content Placeholder 2"/>
          <p:cNvSpPr>
            <a:spLocks noGrp="1"/>
          </p:cNvSpPr>
          <p:nvPr>
            <p:ph idx="1"/>
          </p:nvPr>
        </p:nvSpPr>
        <p:spPr>
          <a:xfrm>
            <a:off x="228600" y="1330036"/>
            <a:ext cx="8763000" cy="4525963"/>
          </a:xfrm>
        </p:spPr>
        <p:txBody>
          <a:bodyPr/>
          <a:lstStyle/>
          <a:p>
            <a:r>
              <a:rPr dirty="0" err="1" smtClean="0"/>
              <a:t>WInnForum</a:t>
            </a:r>
            <a:r>
              <a:rPr dirty="0" smtClean="0"/>
              <a:t> 3.6GHz stakeholders</a:t>
            </a:r>
          </a:p>
          <a:p>
            <a:pPr lvl="1"/>
            <a:r>
              <a:rPr lang="en-US" dirty="0" smtClean="0"/>
              <a:t>Any updates on 1900.5 use?</a:t>
            </a:r>
            <a:endParaRPr dirty="0" smtClean="0"/>
          </a:p>
          <a:p>
            <a:r>
              <a:rPr lang="en-US" dirty="0" smtClean="0"/>
              <a:t>NSC</a:t>
            </a:r>
          </a:p>
          <a:p>
            <a:pPr lvl="1"/>
            <a:r>
              <a:rPr lang="en-US" dirty="0" smtClean="0"/>
              <a:t>Progressing but no major action till May</a:t>
            </a:r>
          </a:p>
          <a:p>
            <a:pPr lvl="2"/>
            <a:r>
              <a:rPr lang="en-US" dirty="0" smtClean="0"/>
              <a:t>1900.5 related activities may be even longer</a:t>
            </a:r>
          </a:p>
          <a:p>
            <a:r>
              <a:rPr lang="en-US" dirty="0" smtClean="0"/>
              <a:t>Standards paper in process</a:t>
            </a:r>
          </a:p>
        </p:txBody>
      </p:sp>
      <p:sp>
        <p:nvSpPr>
          <p:cNvPr id="4" name="Date Placeholder 3"/>
          <p:cNvSpPr>
            <a:spLocks noGrp="1"/>
          </p:cNvSpPr>
          <p:nvPr>
            <p:ph type="dt" sz="quarter" idx="10"/>
          </p:nvPr>
        </p:nvSpPr>
        <p:spPr/>
        <p:txBody>
          <a:bodyPr/>
          <a:lstStyle/>
          <a:p>
            <a:pPr>
              <a:defRPr/>
            </a:pPr>
            <a:fld id="{5BF73F0E-E935-4D61-B6D1-A25A7C2D80F6}" type="datetime1">
              <a:rPr lang="en-US" smtClean="0"/>
              <a:t>3/1/2016</a:t>
            </a:fld>
            <a:endParaRPr lang="en-US"/>
          </a:p>
        </p:txBody>
      </p:sp>
      <p:sp>
        <p:nvSpPr>
          <p:cNvPr id="5" name="Footer Placeholder 4"/>
          <p:cNvSpPr>
            <a:spLocks noGrp="1"/>
          </p:cNvSpPr>
          <p:nvPr>
            <p:ph type="ftr" sz="quarter" idx="11"/>
          </p:nvPr>
        </p:nvSpPr>
        <p:spPr/>
        <p:txBody>
          <a:bodyPr/>
          <a:lstStyle/>
          <a:p>
            <a:pPr>
              <a:defRPr/>
            </a:pPr>
            <a:r>
              <a:rPr lang="en-US" smtClean="0"/>
              <a:t>Doc #: 5-16-0007-01-agen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smtClean="0"/>
              <a:t>Meeting Planning</a:t>
            </a:r>
          </a:p>
        </p:txBody>
      </p:sp>
      <p:sp>
        <p:nvSpPr>
          <p:cNvPr id="17411" name="Content Placeholder 2"/>
          <p:cNvSpPr>
            <a:spLocks noGrp="1"/>
          </p:cNvSpPr>
          <p:nvPr>
            <p:ph idx="1"/>
          </p:nvPr>
        </p:nvSpPr>
        <p:spPr>
          <a:xfrm>
            <a:off x="304800" y="838200"/>
            <a:ext cx="8229600" cy="4525963"/>
          </a:xfrm>
        </p:spPr>
        <p:txBody>
          <a:bodyPr/>
          <a:lstStyle/>
          <a:p>
            <a:r>
              <a:rPr lang="en-US" sz="2800" dirty="0" smtClean="0"/>
              <a:t>Next WG meeting a F2F</a:t>
            </a:r>
          </a:p>
          <a:p>
            <a:pPr lvl="1"/>
            <a:r>
              <a:rPr lang="en-US" sz="2400" dirty="0" smtClean="0"/>
              <a:t>March. 21-24, 2016 @ IEEE in Piscataway NJ</a:t>
            </a:r>
          </a:p>
          <a:p>
            <a:pPr lvl="2"/>
            <a:r>
              <a:rPr lang="en-US" sz="2000" dirty="0" smtClean="0"/>
              <a:t>Details </a:t>
            </a:r>
            <a:r>
              <a:rPr lang="en-US" sz="2000" dirty="0"/>
              <a:t>posted here </a:t>
            </a:r>
            <a:r>
              <a:rPr lang="en-US" sz="2000" dirty="0">
                <a:hlinkClick r:id="rId2"/>
              </a:rPr>
              <a:t>http://grouper.ieee.org/groups/dyspan</a:t>
            </a:r>
            <a:r>
              <a:rPr lang="en-US" sz="2000" dirty="0" smtClean="0">
                <a:hlinkClick r:id="rId2"/>
              </a:rPr>
              <a:t>/</a:t>
            </a:r>
            <a:r>
              <a:rPr lang="en-US" sz="2000" dirty="0" smtClean="0"/>
              <a:t> </a:t>
            </a:r>
            <a:endParaRPr lang="en-US" sz="2000" dirty="0" smtClean="0"/>
          </a:p>
          <a:p>
            <a:pPr lvl="1"/>
            <a:r>
              <a:rPr lang="en-US" sz="2400" dirty="0" smtClean="0"/>
              <a:t>Mat Sherman is host</a:t>
            </a:r>
          </a:p>
          <a:p>
            <a:pPr lvl="1"/>
            <a:r>
              <a:rPr lang="en-US" sz="2400" dirty="0" smtClean="0"/>
              <a:t>Focus will be comment resolution</a:t>
            </a:r>
          </a:p>
          <a:p>
            <a:pPr lvl="1"/>
            <a:r>
              <a:rPr lang="en-US" sz="2400" dirty="0" smtClean="0"/>
              <a:t>Who from IEEE 1900.5 will attend in-person</a:t>
            </a:r>
            <a:r>
              <a:rPr lang="en-US" sz="2400" dirty="0" smtClean="0"/>
              <a:t>?</a:t>
            </a:r>
          </a:p>
          <a:p>
            <a:pPr lvl="2"/>
            <a:r>
              <a:rPr lang="en-US" sz="2000" dirty="0" smtClean="0"/>
              <a:t>Brenda Mancuso (IEEE Staff)</a:t>
            </a:r>
            <a:endParaRPr lang="en-US" sz="2000" dirty="0" smtClean="0"/>
          </a:p>
          <a:p>
            <a:pPr lvl="2"/>
            <a:r>
              <a:rPr lang="en-US" sz="2000" dirty="0" smtClean="0"/>
              <a:t>Matthew Sherman</a:t>
            </a:r>
          </a:p>
          <a:p>
            <a:pPr lvl="2"/>
            <a:r>
              <a:rPr lang="en-US" sz="2000" dirty="0" smtClean="0"/>
              <a:t>Darcy Swain Walsh</a:t>
            </a:r>
          </a:p>
          <a:p>
            <a:pPr lvl="2"/>
            <a:r>
              <a:rPr lang="en-US" sz="2000" dirty="0" smtClean="0"/>
              <a:t>John Stine (?)</a:t>
            </a:r>
          </a:p>
          <a:p>
            <a:r>
              <a:rPr lang="en-US" sz="2800" dirty="0" smtClean="0"/>
              <a:t>Use </a:t>
            </a:r>
            <a:r>
              <a:rPr lang="en-US" sz="2800" dirty="0" smtClean="0"/>
              <a:t>WG call in if can’t make F2F in person</a:t>
            </a:r>
          </a:p>
        </p:txBody>
      </p:sp>
      <p:sp>
        <p:nvSpPr>
          <p:cNvPr id="4" name="Date Placeholder 3"/>
          <p:cNvSpPr>
            <a:spLocks noGrp="1"/>
          </p:cNvSpPr>
          <p:nvPr>
            <p:ph type="dt" sz="quarter" idx="10"/>
          </p:nvPr>
        </p:nvSpPr>
        <p:spPr/>
        <p:txBody>
          <a:bodyPr/>
          <a:lstStyle/>
          <a:p>
            <a:pPr>
              <a:defRPr/>
            </a:pPr>
            <a:fld id="{5666FE19-CD18-4E0E-AC75-7AF30B82AD1D}" type="datetime1">
              <a:rPr lang="en-US" smtClean="0"/>
              <a:t>3/1/2016</a:t>
            </a:fld>
            <a:endParaRPr lang="en-US"/>
          </a:p>
        </p:txBody>
      </p:sp>
      <p:sp>
        <p:nvSpPr>
          <p:cNvPr id="5" name="Footer Placeholder 4"/>
          <p:cNvSpPr>
            <a:spLocks noGrp="1"/>
          </p:cNvSpPr>
          <p:nvPr>
            <p:ph type="ftr" sz="quarter" idx="11"/>
          </p:nvPr>
        </p:nvSpPr>
        <p:spPr/>
        <p:txBody>
          <a:bodyPr/>
          <a:lstStyle/>
          <a:p>
            <a:pPr>
              <a:defRPr/>
            </a:pPr>
            <a:r>
              <a:rPr lang="en-US" smtClean="0"/>
              <a:t>Doc #: 5-16-0007-01-agen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Monthly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80E5CC8A-7C00-4BAE-8CAC-075C957DC5EA}" type="datetime1">
              <a:rPr lang="en-US" smtClean="0"/>
              <a:t>3/1/2016</a:t>
            </a:fld>
            <a:endParaRPr lang="en-US"/>
          </a:p>
        </p:txBody>
      </p:sp>
      <p:sp>
        <p:nvSpPr>
          <p:cNvPr id="3" name="Footer Placeholder 2"/>
          <p:cNvSpPr>
            <a:spLocks noGrp="1"/>
          </p:cNvSpPr>
          <p:nvPr>
            <p:ph type="ftr" sz="quarter" idx="11"/>
          </p:nvPr>
        </p:nvSpPr>
        <p:spPr/>
        <p:txBody>
          <a:bodyPr/>
          <a:lstStyle/>
          <a:p>
            <a:pPr>
              <a:defRPr/>
            </a:pPr>
            <a:r>
              <a:rPr lang="en-US" smtClean="0"/>
              <a:t>Doc #: 5-16-0007-01-agen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IEEE 1900.5 Meeting</a:t>
            </a:r>
            <a:br>
              <a:rPr lang="en-US" dirty="0" smtClean="0"/>
            </a:br>
            <a:r>
              <a:rPr lang="en-US" dirty="0" smtClean="0"/>
              <a:t>2/2/16 @11:30 EST</a:t>
            </a:r>
            <a:endParaRPr lang="en-US" dirty="0"/>
          </a:p>
        </p:txBody>
      </p:sp>
      <p:sp>
        <p:nvSpPr>
          <p:cNvPr id="4" name="Date Placeholder 3"/>
          <p:cNvSpPr>
            <a:spLocks noGrp="1"/>
          </p:cNvSpPr>
          <p:nvPr>
            <p:ph type="dt" sz="half" idx="10"/>
          </p:nvPr>
        </p:nvSpPr>
        <p:spPr/>
        <p:txBody>
          <a:bodyPr/>
          <a:lstStyle/>
          <a:p>
            <a:pPr>
              <a:defRPr/>
            </a:pPr>
            <a:fld id="{2482C17B-AF89-484B-86EB-02E1A4E8A053}" type="datetime1">
              <a:rPr lang="en-US" smtClean="0"/>
              <a:t>3/1/2016</a:t>
            </a:fld>
            <a:endParaRPr lang="en-US"/>
          </a:p>
        </p:txBody>
      </p:sp>
      <p:sp>
        <p:nvSpPr>
          <p:cNvPr id="5" name="Footer Placeholder 4"/>
          <p:cNvSpPr>
            <a:spLocks noGrp="1"/>
          </p:cNvSpPr>
          <p:nvPr>
            <p:ph type="ftr" sz="quarter" idx="11"/>
          </p:nvPr>
        </p:nvSpPr>
        <p:spPr/>
        <p:txBody>
          <a:bodyPr/>
          <a:lstStyle/>
          <a:p>
            <a:pPr>
              <a:defRPr/>
            </a:pPr>
            <a:r>
              <a:rPr lang="en-US" smtClean="0"/>
              <a:t>Doc #: 5-16-0007-01-agen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20</a:t>
            </a:fld>
            <a:endParaRPr lang="en-US"/>
          </a:p>
        </p:txBody>
      </p:sp>
      <p:sp>
        <p:nvSpPr>
          <p:cNvPr id="7" name="Rectangle 6"/>
          <p:cNvSpPr/>
          <p:nvPr/>
        </p:nvSpPr>
        <p:spPr>
          <a:xfrm>
            <a:off x="864290" y="2967335"/>
            <a:ext cx="7415428" cy="1323439"/>
          </a:xfrm>
          <a:prstGeom prst="rect">
            <a:avLst/>
          </a:prstGeom>
          <a:noFill/>
        </p:spPr>
        <p:txBody>
          <a:bodyPr wrap="none" lIns="91440" tIns="45720" rIns="91440" bIns="45720">
            <a:spAutoFit/>
          </a:bodyPr>
          <a:lstStyle/>
          <a:p>
            <a:pPr algn="ctr"/>
            <a:r>
              <a:rPr lang="en-US" sz="80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endPar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069413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286A615B-2308-41E3-B8F3-76246B27C4C4}" type="datetime1">
              <a:rPr lang="en-US" smtClean="0"/>
              <a:t>3/1/2016</a:t>
            </a:fld>
            <a:endParaRPr lang="en-US"/>
          </a:p>
        </p:txBody>
      </p:sp>
      <p:sp>
        <p:nvSpPr>
          <p:cNvPr id="3" name="Footer Placeholder 2"/>
          <p:cNvSpPr>
            <a:spLocks noGrp="1"/>
          </p:cNvSpPr>
          <p:nvPr>
            <p:ph type="ftr" sz="quarter" idx="11"/>
          </p:nvPr>
        </p:nvSpPr>
        <p:spPr/>
        <p:txBody>
          <a:bodyPr/>
          <a:lstStyle/>
          <a:p>
            <a:pPr>
              <a:defRPr/>
            </a:pPr>
            <a:r>
              <a:rPr lang="en-US" smtClean="0"/>
              <a:t>Doc #: 5-16-0007-01-agen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87"/>
            <a:ext cx="8229600" cy="835172"/>
          </a:xfrm>
        </p:spPr>
        <p:txBody>
          <a:bodyPr/>
          <a:lstStyle/>
          <a:p>
            <a:r>
              <a:rPr dirty="0" smtClean="0"/>
              <a:t>Current Membership</a:t>
            </a:r>
          </a:p>
        </p:txBody>
      </p:sp>
      <p:sp>
        <p:nvSpPr>
          <p:cNvPr id="3" name="Date Placeholder 2"/>
          <p:cNvSpPr>
            <a:spLocks noGrp="1"/>
          </p:cNvSpPr>
          <p:nvPr>
            <p:ph type="dt" sz="quarter" idx="10"/>
          </p:nvPr>
        </p:nvSpPr>
        <p:spPr/>
        <p:txBody>
          <a:bodyPr/>
          <a:lstStyle/>
          <a:p>
            <a:pPr>
              <a:defRPr/>
            </a:pPr>
            <a:fld id="{899C86BF-8A76-4381-A0C4-D9B32DDE2ED8}" type="datetime1">
              <a:rPr lang="en-US" smtClean="0"/>
              <a:t>3/1/2016</a:t>
            </a:fld>
            <a:endParaRPr lang="en-US"/>
          </a:p>
        </p:txBody>
      </p:sp>
      <p:sp>
        <p:nvSpPr>
          <p:cNvPr id="4" name="Footer Placeholder 3"/>
          <p:cNvSpPr>
            <a:spLocks noGrp="1"/>
          </p:cNvSpPr>
          <p:nvPr>
            <p:ph type="ftr" sz="quarter" idx="11"/>
          </p:nvPr>
        </p:nvSpPr>
        <p:spPr/>
        <p:txBody>
          <a:bodyPr/>
          <a:lstStyle/>
          <a:p>
            <a:pPr>
              <a:defRPr/>
            </a:pPr>
            <a:r>
              <a:rPr lang="en-US" smtClean="0"/>
              <a:t>Doc #: 5-16-0007-01-agen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4</a:t>
            </a:fld>
            <a:endParaRPr lang="en-US"/>
          </a:p>
        </p:txBody>
      </p:sp>
      <p:sp>
        <p:nvSpPr>
          <p:cNvPr id="5126" name="TextBox 5"/>
          <p:cNvSpPr txBox="1">
            <a:spLocks noChangeArrowheads="1"/>
          </p:cNvSpPr>
          <p:nvPr/>
        </p:nvSpPr>
        <p:spPr bwMode="auto">
          <a:xfrm>
            <a:off x="1447800" y="5627118"/>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              Quorum = ½ membership </a:t>
            </a:r>
            <a:r>
              <a:rPr lang="en-US" dirty="0" smtClean="0"/>
              <a:t>(7 </a:t>
            </a:r>
            <a:r>
              <a:rPr lang="en-US" dirty="0"/>
              <a:t>members)</a:t>
            </a:r>
          </a:p>
          <a:p>
            <a:pPr eaLnBrk="1" hangingPunct="1"/>
            <a:r>
              <a:rPr lang="en-US" dirty="0"/>
              <a:t>              2 meetings to get in, 2 meetings to get out</a:t>
            </a:r>
          </a:p>
        </p:txBody>
      </p:sp>
      <p:sp>
        <p:nvSpPr>
          <p:cNvPr id="8" name="TextBox 1"/>
          <p:cNvSpPr txBox="1">
            <a:spLocks noChangeArrowheads="1"/>
          </p:cNvSpPr>
          <p:nvPr/>
        </p:nvSpPr>
        <p:spPr bwMode="auto">
          <a:xfrm>
            <a:off x="6705600" y="3179043"/>
            <a:ext cx="1828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Quorum?</a:t>
            </a:r>
            <a:endParaRPr lang="en-US" sz="2400" b="1" i="1" dirty="0">
              <a:solidFill>
                <a:srgbClr val="FF0000"/>
              </a:solidFill>
              <a:latin typeface="Times New Roman"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860450855"/>
              </p:ext>
            </p:extLst>
          </p:nvPr>
        </p:nvGraphicFramePr>
        <p:xfrm>
          <a:off x="1905000" y="869214"/>
          <a:ext cx="4724400" cy="4619657"/>
        </p:xfrm>
        <a:graphic>
          <a:graphicData uri="http://schemas.openxmlformats.org/drawingml/2006/table">
            <a:tbl>
              <a:tblPr>
                <a:tableStyleId>{5C22544A-7EE6-4342-B048-85BDC9FD1C3A}</a:tableStyleId>
              </a:tblPr>
              <a:tblGrid>
                <a:gridCol w="689507"/>
                <a:gridCol w="689507"/>
                <a:gridCol w="791657"/>
                <a:gridCol w="919342"/>
                <a:gridCol w="1634387"/>
              </a:tblGrid>
              <a:tr h="491759">
                <a:tc>
                  <a:txBody>
                    <a:bodyPr/>
                    <a:lstStyle/>
                    <a:p>
                      <a:pPr algn="l" fontAlgn="b"/>
                      <a:r>
                        <a:rPr lang="en-US" sz="1000" b="0" i="0" u="none" strike="noStrike" dirty="0" smtClean="0">
                          <a:solidFill>
                            <a:srgbClr val="000000"/>
                          </a:solidFill>
                          <a:effectLst/>
                          <a:latin typeface="Calibri" panose="020F0502020204030204" pitchFamily="34" charset="0"/>
                        </a:rPr>
                        <a:t>Attendance</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WG Status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First Name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Last Name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Affiliation</a:t>
                      </a:r>
                    </a:p>
                  </a:txBody>
                  <a:tcPr marL="7620" marR="7620" marT="7620" marB="0" anchor="b"/>
                </a:tc>
              </a:tr>
              <a:tr h="163919">
                <a:tc>
                  <a:txBody>
                    <a:bodyPr/>
                    <a:lstStyle/>
                    <a:p>
                      <a:pPr algn="r"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r" fontAlgn="b"/>
                      <a:r>
                        <a:rPr lang="en-US" sz="1100" b="0" i="0" u="none" strike="noStrike">
                          <a:solidFill>
                            <a:srgbClr val="000000"/>
                          </a:solidFill>
                          <a:effectLst/>
                          <a:latin typeface="Calibri" panose="020F0502020204030204" pitchFamily="34" charset="0"/>
                        </a:rPr>
                        <a:t>13</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Total</a:t>
                      </a: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r>
              <a:tr h="327838">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Harris</a:t>
                      </a:r>
                    </a:p>
                  </a:txBody>
                  <a:tcPr marL="7620" marR="7620" marT="7620" marB="0" anchor="b"/>
                </a:tc>
              </a:tr>
              <a:tr h="327838">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Pathfinder Wireless Corp</a:t>
                      </a:r>
                    </a:p>
                  </a:txBody>
                  <a:tcPr marL="7620" marR="7620" marT="7620" marB="0" anchor="b"/>
                </a:tc>
              </a:tr>
              <a:tr h="327838">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Khamberkar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Univ. of Buffalo</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VIStology &amp; Northeastern University</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Yuriy</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Posherstnik</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US Army RDECOM CERDEC</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Wireless and Mobile Communication, TU Delft</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Sam</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Schmitz</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BAE Systems (Chair)</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 (Vice Chair)</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Foundry Inc</a:t>
                      </a:r>
                    </a:p>
                  </a:txBody>
                  <a:tcPr marL="7620" marR="7620" marT="7620" marB="0" anchor="b"/>
                </a:tc>
              </a:tr>
              <a:tr h="187824">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SchrageConsult</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Charles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Sheehe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NASA</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smtClean="0"/>
              <a:t> Draft Agenda</a:t>
            </a:r>
          </a:p>
        </p:txBody>
      </p:sp>
      <p:sp>
        <p:nvSpPr>
          <p:cNvPr id="6147" name="Text Box 5040"/>
          <p:cNvSpPr txBox="1">
            <a:spLocks noChangeArrowheads="1"/>
          </p:cNvSpPr>
          <p:nvPr/>
        </p:nvSpPr>
        <p:spPr bwMode="auto">
          <a:xfrm>
            <a:off x="533400" y="539115"/>
            <a:ext cx="83820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p>
          <a:p>
            <a:pPr>
              <a:buFont typeface="Calibri" pitchFamily="34" charset="0"/>
              <a:buAutoNum type="arabicPeriod"/>
            </a:pPr>
            <a:r>
              <a:rPr lang="en-US" dirty="0" smtClean="0">
                <a:latin typeface="Times New Roman" pitchFamily="18" charset="0"/>
              </a:rPr>
              <a:t>Status </a:t>
            </a:r>
            <a:r>
              <a:rPr lang="en-US" dirty="0">
                <a:latin typeface="Times New Roman" pitchFamily="18" charset="0"/>
              </a:rPr>
              <a:t>on 1900.5.1</a:t>
            </a:r>
          </a:p>
          <a:p>
            <a:pPr lvl="1">
              <a:buFont typeface="Calibri" pitchFamily="34" charset="0"/>
              <a:buAutoNum type="alphaLcPeriod"/>
            </a:pPr>
            <a:r>
              <a:rPr lang="en-US" dirty="0" smtClean="0">
                <a:latin typeface="Times New Roman" pitchFamily="18" charset="0"/>
              </a:rPr>
              <a:t>Draft status</a:t>
            </a:r>
          </a:p>
          <a:p>
            <a:pPr lvl="1">
              <a:buFont typeface="Calibri" pitchFamily="34" charset="0"/>
              <a:buAutoNum type="alphaLcPeriod"/>
            </a:pPr>
            <a:r>
              <a:rPr lang="en-US" dirty="0" smtClean="0">
                <a:latin typeface="Times New Roman" pitchFamily="18" charset="0"/>
              </a:rPr>
              <a:t>Other?</a:t>
            </a:r>
          </a:p>
          <a:p>
            <a:pPr>
              <a:buFont typeface="Calibri" pitchFamily="34" charset="0"/>
              <a:buAutoNum type="arabicPeriod"/>
            </a:pPr>
            <a:r>
              <a:rPr lang="en-US" dirty="0" smtClean="0">
                <a:latin typeface="Times New Roman" pitchFamily="18" charset="0"/>
              </a:rPr>
              <a:t>Status on 1900.5.2</a:t>
            </a:r>
          </a:p>
          <a:p>
            <a:pPr lvl="1">
              <a:buFont typeface="Calibri" pitchFamily="34" charset="0"/>
              <a:buAutoNum type="alphaLcPeriod"/>
            </a:pPr>
            <a:r>
              <a:rPr lang="en-US" dirty="0" smtClean="0">
                <a:latin typeface="Times New Roman" pitchFamily="18" charset="0"/>
              </a:rPr>
              <a:t>Ballot status</a:t>
            </a:r>
          </a:p>
          <a:p>
            <a:pPr lvl="1">
              <a:buFont typeface="Calibri" pitchFamily="34" charset="0"/>
              <a:buAutoNum type="alphaLcPeriod"/>
            </a:pPr>
            <a:r>
              <a:rPr lang="en-US" dirty="0" smtClean="0">
                <a:latin typeface="Times New Roman" pitchFamily="18" charset="0"/>
              </a:rPr>
              <a:t>Other?</a:t>
            </a:r>
            <a:endParaRPr lang="en-US" dirty="0">
              <a:latin typeface="Times New Roman" pitchFamily="18" charset="0"/>
            </a:endParaRPr>
          </a:p>
          <a:p>
            <a:pPr>
              <a:buFont typeface="Calibri" pitchFamily="34" charset="0"/>
              <a:buAutoNum type="arabicPeriod"/>
            </a:pPr>
            <a:r>
              <a:rPr lang="en-US" dirty="0">
                <a:latin typeface="Times New Roman" pitchFamily="18" charset="0"/>
              </a:rPr>
              <a:t>Review of other 1900 activities (1900.1, Leadership meeting </a:t>
            </a:r>
            <a:r>
              <a:rPr lang="en-US" dirty="0" smtClean="0">
                <a:latin typeface="Times New Roman" pitchFamily="18" charset="0"/>
              </a:rPr>
              <a:t>etc.)</a:t>
            </a:r>
            <a:endParaRPr lang="en-US" dirty="0">
              <a:latin typeface="Times New Roman" pitchFamily="18" charset="0"/>
            </a:endParaRP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a:t>
            </a:r>
            <a:r>
              <a:rPr lang="en-US" dirty="0" smtClean="0">
                <a:latin typeface="Times New Roman" pitchFamily="18" charset="0"/>
              </a:rPr>
              <a:t>stakeholders </a:t>
            </a:r>
          </a:p>
          <a:p>
            <a:pPr lvl="1">
              <a:buFont typeface="Calibri" pitchFamily="34" charset="0"/>
              <a:buAutoNum type="alphaLcPeriod"/>
            </a:pPr>
            <a:r>
              <a:rPr lang="en-US" dirty="0" smtClean="0">
                <a:latin typeface="Times New Roman" pitchFamily="18" charset="0"/>
              </a:rPr>
              <a:t>National Spectrum Consortium</a:t>
            </a:r>
          </a:p>
          <a:p>
            <a:pPr lvl="1">
              <a:buFont typeface="Calibri" pitchFamily="34" charset="0"/>
              <a:buAutoNum type="alphaLcPeriod"/>
            </a:pPr>
            <a:r>
              <a:rPr lang="en-US" dirty="0" err="1" smtClean="0">
                <a:latin typeface="Times New Roman" pitchFamily="18" charset="0"/>
              </a:rPr>
              <a:t>Comms</a:t>
            </a:r>
            <a:r>
              <a:rPr lang="en-US" dirty="0" smtClean="0">
                <a:latin typeface="Times New Roman" pitchFamily="18" charset="0"/>
              </a:rPr>
              <a:t> Magazine </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smtClean="0">
                <a:latin typeface="Times New Roman" pitchFamily="18" charset="0"/>
              </a:rPr>
              <a:t>1900.5 </a:t>
            </a:r>
            <a:r>
              <a:rPr lang="en-US" dirty="0">
                <a:latin typeface="Times New Roman" pitchFamily="18" charset="0"/>
              </a:rPr>
              <a:t>meeting </a:t>
            </a:r>
            <a:r>
              <a:rPr lang="en-US" dirty="0" smtClean="0">
                <a:latin typeface="Times New Roman" pitchFamily="18" charset="0"/>
              </a:rPr>
              <a:t>planning and review</a:t>
            </a:r>
            <a:endParaRPr lang="en-US" dirty="0">
              <a:latin typeface="Times New Roman" pitchFamily="18" charset="0"/>
            </a:endParaRP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p:txBody>
      </p:sp>
      <p:sp>
        <p:nvSpPr>
          <p:cNvPr id="6148"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BE090FA6-8032-4449-BD20-C13D82A2EA00}" type="datetime1">
              <a:rPr lang="en-US" smtClean="0"/>
              <a:t>3/1/2016</a:t>
            </a:fld>
            <a:endParaRPr lang="en-US"/>
          </a:p>
        </p:txBody>
      </p:sp>
      <p:sp>
        <p:nvSpPr>
          <p:cNvPr id="3" name="Footer Placeholder 2"/>
          <p:cNvSpPr>
            <a:spLocks noGrp="1"/>
          </p:cNvSpPr>
          <p:nvPr>
            <p:ph type="ftr" sz="quarter" idx="11"/>
          </p:nvPr>
        </p:nvSpPr>
        <p:spPr/>
        <p:txBody>
          <a:bodyPr/>
          <a:lstStyle/>
          <a:p>
            <a:pPr>
              <a:defRPr/>
            </a:pPr>
            <a:r>
              <a:rPr lang="en-US" smtClean="0"/>
              <a:t>Doc #: 5-16-0007-01-agen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smtClean="0"/>
              <a:t>Approval of Agenda</a:t>
            </a:r>
          </a:p>
        </p:txBody>
      </p:sp>
      <p:sp>
        <p:nvSpPr>
          <p:cNvPr id="7171" name="Content Placeholder 2"/>
          <p:cNvSpPr>
            <a:spLocks noGrp="1"/>
          </p:cNvSpPr>
          <p:nvPr>
            <p:ph idx="1"/>
          </p:nvPr>
        </p:nvSpPr>
        <p:spPr/>
        <p:txBody>
          <a:bodyPr/>
          <a:lstStyle/>
          <a:p>
            <a:r>
              <a:rPr dirty="0" smtClean="0"/>
              <a:t>Motion to approve Agenda contained in </a:t>
            </a:r>
            <a:r>
              <a:rPr dirty="0" smtClean="0"/>
              <a:t>5-16-0007-01</a:t>
            </a:r>
            <a:endParaRPr dirty="0" smtClean="0"/>
          </a:p>
          <a:p>
            <a:endParaRPr dirty="0" smtClean="0"/>
          </a:p>
          <a:p>
            <a:r>
              <a:rPr dirty="0" smtClean="0"/>
              <a:t>Mover: </a:t>
            </a:r>
          </a:p>
          <a:p>
            <a:r>
              <a:rPr dirty="0" smtClean="0"/>
              <a:t>Second: </a:t>
            </a:r>
            <a:endParaRPr lang="en-US" dirty="0"/>
          </a:p>
          <a:p>
            <a:r>
              <a:rPr lang="en-US" dirty="0" smtClean="0"/>
              <a:t>Vote: </a:t>
            </a:r>
            <a:endParaRPr dirty="0" smtClean="0"/>
          </a:p>
        </p:txBody>
      </p:sp>
      <p:sp>
        <p:nvSpPr>
          <p:cNvPr id="4" name="Date Placeholder 3"/>
          <p:cNvSpPr>
            <a:spLocks noGrp="1"/>
          </p:cNvSpPr>
          <p:nvPr>
            <p:ph type="dt" sz="quarter" idx="10"/>
          </p:nvPr>
        </p:nvSpPr>
        <p:spPr/>
        <p:txBody>
          <a:bodyPr/>
          <a:lstStyle/>
          <a:p>
            <a:pPr>
              <a:defRPr/>
            </a:pPr>
            <a:fld id="{6850FFD7-15DE-4565-BACC-D15C42162E92}" type="datetime1">
              <a:rPr lang="en-US" smtClean="0"/>
              <a:t>3/1/2016</a:t>
            </a:fld>
            <a:endParaRPr lang="en-US"/>
          </a:p>
        </p:txBody>
      </p:sp>
      <p:sp>
        <p:nvSpPr>
          <p:cNvPr id="5" name="Footer Placeholder 4"/>
          <p:cNvSpPr>
            <a:spLocks noGrp="1"/>
          </p:cNvSpPr>
          <p:nvPr>
            <p:ph type="ftr" sz="quarter" idx="11"/>
          </p:nvPr>
        </p:nvSpPr>
        <p:spPr/>
        <p:txBody>
          <a:bodyPr/>
          <a:lstStyle/>
          <a:p>
            <a:pPr>
              <a:defRPr/>
            </a:pPr>
            <a:r>
              <a:rPr lang="en-US" smtClean="0"/>
              <a:t>Doc #: 5-16-0007-01-agen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F9BC9E96-BC8D-4EA1-B9B1-7ACF8105B8FC}" type="datetime1">
              <a:rPr lang="en-US" smtClean="0"/>
              <a:t>3/1/2016</a:t>
            </a:fld>
            <a:endParaRPr lang="en-US"/>
          </a:p>
        </p:txBody>
      </p:sp>
      <p:sp>
        <p:nvSpPr>
          <p:cNvPr id="3" name="Footer Placeholder 2"/>
          <p:cNvSpPr>
            <a:spLocks noGrp="1"/>
          </p:cNvSpPr>
          <p:nvPr>
            <p:ph type="ftr" sz="quarter" idx="11"/>
          </p:nvPr>
        </p:nvSpPr>
        <p:spPr/>
        <p:txBody>
          <a:bodyPr/>
          <a:lstStyle/>
          <a:p>
            <a:pPr>
              <a:defRPr/>
            </a:pPr>
            <a:r>
              <a:rPr lang="en-US" smtClean="0"/>
              <a:t>Doc #: 5-16-0007-01-agen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EB8ECBED-E0DE-42D2-B23C-7068E6E1D84D}" type="datetime1">
              <a:rPr lang="en-US" smtClean="0"/>
              <a:t>3/1/2016</a:t>
            </a:fld>
            <a:endParaRPr lang="en-US"/>
          </a:p>
        </p:txBody>
      </p:sp>
      <p:sp>
        <p:nvSpPr>
          <p:cNvPr id="3" name="Footer Placeholder 2"/>
          <p:cNvSpPr>
            <a:spLocks noGrp="1"/>
          </p:cNvSpPr>
          <p:nvPr>
            <p:ph type="ftr" sz="quarter" idx="11"/>
          </p:nvPr>
        </p:nvSpPr>
        <p:spPr/>
        <p:txBody>
          <a:bodyPr/>
          <a:lstStyle/>
          <a:p>
            <a:pPr>
              <a:defRPr/>
            </a:pPr>
            <a:r>
              <a:rPr lang="en-US" smtClean="0"/>
              <a:t>Doc #: 5-16-0007-01-agen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065B0576-C0A1-4972-B7F3-C817FC20F9CB}" type="datetime1">
              <a:rPr lang="en-US" smtClean="0"/>
              <a:t>3/1/2016</a:t>
            </a:fld>
            <a:endParaRPr lang="en-US"/>
          </a:p>
        </p:txBody>
      </p:sp>
      <p:sp>
        <p:nvSpPr>
          <p:cNvPr id="3" name="Footer Placeholder 2"/>
          <p:cNvSpPr>
            <a:spLocks noGrp="1"/>
          </p:cNvSpPr>
          <p:nvPr>
            <p:ph type="ftr" sz="quarter" idx="11"/>
          </p:nvPr>
        </p:nvSpPr>
        <p:spPr/>
        <p:txBody>
          <a:bodyPr/>
          <a:lstStyle/>
          <a:p>
            <a:pPr>
              <a:defRPr/>
            </a:pPr>
            <a:r>
              <a:rPr lang="en-US" smtClean="0"/>
              <a:t>Doc #: 5-16-0007-01-agen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8109</TotalTime>
  <Words>1431</Words>
  <Application>Microsoft Office PowerPoint</Application>
  <PresentationFormat>On-screen Show (4:3)</PresentationFormat>
  <Paragraphs>318</Paragraphs>
  <Slides>20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Status on 1900.5.1</vt:lpstr>
      <vt:lpstr>Working Schedule for 1900.5.1</vt:lpstr>
      <vt:lpstr>Current Status for 1900.5.2</vt:lpstr>
      <vt:lpstr>Ballot Status</vt:lpstr>
      <vt:lpstr>Working Schedule for 1900.5.2</vt:lpstr>
      <vt:lpstr>Other DySPAN-SC Activities</vt:lpstr>
      <vt:lpstr>Marketing Inputs</vt:lpstr>
      <vt:lpstr>Meeting Planning</vt:lpstr>
      <vt:lpstr>IEEE 1900.5 Meeting 2/2/16 @11:30 EST</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216</cp:revision>
  <dcterms:created xsi:type="dcterms:W3CDTF">2013-08-13T02:52:21Z</dcterms:created>
  <dcterms:modified xsi:type="dcterms:W3CDTF">2016-03-01T13:56:26Z</dcterms:modified>
</cp:coreProperties>
</file>