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15" r:id="rId3"/>
    <p:sldId id="337" r:id="rId4"/>
    <p:sldId id="313" r:id="rId5"/>
    <p:sldId id="332" r:id="rId6"/>
    <p:sldId id="317" r:id="rId7"/>
    <p:sldId id="352" r:id="rId8"/>
    <p:sldId id="353" r:id="rId9"/>
    <p:sldId id="354" r:id="rId10"/>
    <p:sldId id="361" r:id="rId11"/>
    <p:sldId id="355" r:id="rId12"/>
    <p:sldId id="307" r:id="rId13"/>
    <p:sldId id="362" r:id="rId14"/>
    <p:sldId id="336" r:id="rId15"/>
    <p:sldId id="360" r:id="rId16"/>
    <p:sldId id="358" r:id="rId17"/>
    <p:sldId id="335" r:id="rId18"/>
    <p:sldId id="359" r:id="rId19"/>
    <p:sldId id="344" r:id="rId20"/>
    <p:sldId id="346" r:id="rId21"/>
    <p:sldId id="347" r:id="rId22"/>
    <p:sldId id="351"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77" d="100"/>
          <a:sy n="77" d="100"/>
        </p:scale>
        <p:origin x="437"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10/5/2015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11</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C9A6A4A-3669-4B7C-85A3-1404D66B5F1C}" type="datetime1">
              <a:rPr lang="en-US" smtClean="0"/>
              <a:t>10/5/2015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CA420C6-14B5-40E1-8E54-7CA577279077}" type="datetime1">
              <a:rPr lang="en-US" smtClean="0"/>
              <a:t>10/5/2015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63B1F1E-A4BC-4E34-B083-4355617327B8}" type="datetime1">
              <a:rPr lang="en-US" smtClean="0"/>
              <a:t>10/5/2015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F367E14-93DE-4CE7-9748-7B14624245C2}" type="datetime1">
              <a:rPr lang="en-US" smtClean="0"/>
              <a:t>10/5/2015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D57A7EB-9F8C-462A-A831-55727F78BBA2}" type="datetime1">
              <a:rPr lang="en-US" smtClean="0"/>
              <a:t>10/5/2015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56DD8B4-B026-44D3-9642-3D1CC3521962}" type="datetime1">
              <a:rPr lang="en-US" smtClean="0"/>
              <a:t>10/5/2015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5-15-0067-00-agen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A9DD1D1-8D17-4C02-812C-06D024D9CEEF}" type="datetime1">
              <a:rPr lang="en-US" smtClean="0"/>
              <a:t>10/5/2015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5-15-0067-00-agen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2F2C381-C83F-4FC4-8DEB-5D0FAB9CA837}" type="datetime1">
              <a:rPr lang="en-US" smtClean="0"/>
              <a:t>10/5/2015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5-15-0067-00-agen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B0CCF61-1914-4EAE-AF52-46ABFFE88D8B}" type="datetime1">
              <a:rPr lang="en-US" smtClean="0"/>
              <a:t>10/5/2015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5-15-0067-00-agen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02498B4-449A-4BDB-9A2F-CB2C60FAF79B}" type="datetime1">
              <a:rPr lang="en-US" smtClean="0"/>
              <a:t>10/5/2015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5-15-0067-00-agen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0F7DC23-6DE1-4BC5-BFB9-28A9C4E373E5}" type="datetime1">
              <a:rPr lang="en-US" smtClean="0"/>
              <a:t>10/5/2015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5-15-0067-00-agen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A2FECD3-CEBA-4920-BA01-183EE3DE1D5C}" type="datetime1">
              <a:rPr lang="en-US" smtClean="0"/>
              <a:t>10/5/2015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5-15-0067-00-agen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1900.5/dcn/15/5-15-0065-00-mins-minutes-of-the-ieee-1900-5-wg-meeting-september-01-2015.docx" TargetMode="External"/><Relationship Id="rId2" Type="http://schemas.openxmlformats.org/officeDocument/2006/relationships/hyperlink" Target="https://mentor.ieee.org/1900.5/dcn/15/5-15-0062-00-mins-minutes-of-the-ieee-1900-5-wg-meeting-august-04-2015.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grouper.ieee.org/groups/dyspan/5/P1900.5.1.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27FFCF8-4CE1-4F5E-9392-9726181A1BC5}" type="datetime1">
              <a:rPr lang="en-US" smtClean="0">
                <a:solidFill>
                  <a:srgbClr val="000099"/>
                </a:solidFill>
              </a:rPr>
              <a:t>10/5/2015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31640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06 October </a:t>
            </a:r>
            <a:r>
              <a:rPr lang="en-US" sz="1200" b="1" dirty="0" smtClean="0">
                <a:latin typeface="Arial" pitchFamily="34" charset="0"/>
                <a:cs typeface="Times New Roman" pitchFamily="18" charset="0"/>
              </a:rPr>
              <a:t>2015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05 October 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5-15-0067-00-agen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5-15-0067-00-agen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 Status</a:t>
            </a:r>
            <a:endParaRPr lang="en-US" dirty="0"/>
          </a:p>
        </p:txBody>
      </p:sp>
      <p:sp>
        <p:nvSpPr>
          <p:cNvPr id="3" name="Content Placeholder 2"/>
          <p:cNvSpPr>
            <a:spLocks noGrp="1"/>
          </p:cNvSpPr>
          <p:nvPr>
            <p:ph idx="1"/>
          </p:nvPr>
        </p:nvSpPr>
        <p:spPr/>
        <p:txBody>
          <a:bodyPr/>
          <a:lstStyle/>
          <a:p>
            <a:r>
              <a:rPr lang="en-US" dirty="0" smtClean="0"/>
              <a:t>LOA was sent to </a:t>
            </a:r>
            <a:r>
              <a:rPr lang="en-US" dirty="0" err="1"/>
              <a:t>Rivada</a:t>
            </a:r>
            <a:r>
              <a:rPr lang="en-US" dirty="0"/>
              <a:t> Networks, Inc</a:t>
            </a:r>
            <a:r>
              <a:rPr lang="en-US" dirty="0" smtClean="0"/>
              <a:t>.</a:t>
            </a:r>
          </a:p>
          <a:p>
            <a:pPr lvl="1"/>
            <a:r>
              <a:rPr lang="en-US" dirty="0"/>
              <a:t>Triggered by US 8,279,786 </a:t>
            </a:r>
            <a:r>
              <a:rPr lang="en-US" dirty="0" smtClean="0"/>
              <a:t>B1</a:t>
            </a:r>
          </a:p>
          <a:p>
            <a:pPr lvl="1"/>
            <a:r>
              <a:rPr lang="en-US" dirty="0" smtClean="0"/>
              <a:t>Dialogue but no LOA yet</a:t>
            </a:r>
          </a:p>
          <a:p>
            <a:pPr lvl="2"/>
            <a:r>
              <a:rPr lang="en-US" dirty="0" smtClean="0"/>
              <a:t>Would take time…</a:t>
            </a:r>
          </a:p>
          <a:p>
            <a:r>
              <a:rPr lang="en-US" dirty="0" smtClean="0"/>
              <a:t>No other pending LOAs…</a:t>
            </a:r>
            <a:endParaRPr lang="en-US" dirty="0"/>
          </a:p>
        </p:txBody>
      </p:sp>
      <p:sp>
        <p:nvSpPr>
          <p:cNvPr id="4" name="Date Placeholder 3"/>
          <p:cNvSpPr>
            <a:spLocks noGrp="1"/>
          </p:cNvSpPr>
          <p:nvPr>
            <p:ph type="dt" sz="half" idx="10"/>
          </p:nvPr>
        </p:nvSpPr>
        <p:spPr/>
        <p:txBody>
          <a:bodyPr/>
          <a:lstStyle/>
          <a:p>
            <a:pPr>
              <a:defRPr/>
            </a:pPr>
            <a:fld id="{74120548-CD5B-428C-AB43-A0A7BCFD2824}" type="datetime1">
              <a:rPr lang="en-US" smtClean="0"/>
              <a:t>10/5/2015</a:t>
            </a:fld>
            <a:endParaRPr lang="en-US"/>
          </a:p>
        </p:txBody>
      </p:sp>
      <p:sp>
        <p:nvSpPr>
          <p:cNvPr id="5" name="Footer Placeholder 4"/>
          <p:cNvSpPr>
            <a:spLocks noGrp="1"/>
          </p:cNvSpPr>
          <p:nvPr>
            <p:ph type="ftr" sz="quarter" idx="11"/>
          </p:nvPr>
        </p:nvSpPr>
        <p:spPr/>
        <p:txBody>
          <a:bodyPr/>
          <a:lstStyle/>
          <a:p>
            <a:pPr>
              <a:defRPr/>
            </a:pPr>
            <a:r>
              <a:rPr lang="en-US" smtClean="0"/>
              <a:t>Doc #: 5-15-0067-00-agen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27827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EDAFE822-0CDE-470D-AAFA-88B43AC07D16}" type="datetime1">
              <a:rPr lang="en-US" smtClean="0"/>
              <a:t>10/5/2015</a:t>
            </a:fld>
            <a:endParaRPr lang="en-US"/>
          </a:p>
        </p:txBody>
      </p:sp>
      <p:sp>
        <p:nvSpPr>
          <p:cNvPr id="3" name="Footer Placeholder 2"/>
          <p:cNvSpPr>
            <a:spLocks noGrp="1"/>
          </p:cNvSpPr>
          <p:nvPr>
            <p:ph type="ftr" sz="quarter" idx="11"/>
          </p:nvPr>
        </p:nvSpPr>
        <p:spPr/>
        <p:txBody>
          <a:bodyPr/>
          <a:lstStyle/>
          <a:p>
            <a:pPr>
              <a:defRPr/>
            </a:pPr>
            <a:r>
              <a:rPr lang="en-US" smtClean="0"/>
              <a:t>Doc #: 5-15-0067-00-agen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400050" lvl="1">
              <a:lnSpc>
                <a:spcPct val="115000"/>
              </a:lnSpc>
              <a:spcBef>
                <a:spcPts val="0"/>
              </a:spcBef>
              <a:spcAft>
                <a:spcPts val="0"/>
              </a:spcAft>
            </a:pPr>
            <a:r>
              <a:rPr lang="en-US" dirty="0" smtClean="0">
                <a:ea typeface="Calibri"/>
                <a:cs typeface="Times New Roman"/>
                <a:hlinkClick r:id="rId2"/>
              </a:rPr>
              <a:t>5-15-0062-00</a:t>
            </a:r>
            <a:endParaRPr lang="en-US" dirty="0" smtClean="0">
              <a:ea typeface="Calibri"/>
              <a:cs typeface="Times New Roman"/>
            </a:endParaRPr>
          </a:p>
          <a:p>
            <a:pPr marL="400050" lvl="1">
              <a:lnSpc>
                <a:spcPct val="115000"/>
              </a:lnSpc>
              <a:spcBef>
                <a:spcPts val="0"/>
              </a:spcBef>
              <a:spcAft>
                <a:spcPts val="0"/>
              </a:spcAft>
            </a:pPr>
            <a:r>
              <a:rPr lang="en-US" dirty="0" smtClean="0">
                <a:ea typeface="Calibri"/>
                <a:cs typeface="Times New Roman"/>
                <a:hlinkClick r:id="rId3"/>
              </a:rPr>
              <a:t>5-15-0065-00</a:t>
            </a:r>
            <a:endParaRPr lang="en-US" dirty="0" smtClean="0">
              <a:ea typeface="Calibri"/>
              <a:cs typeface="Times New Roman"/>
            </a:endParaRPr>
          </a:p>
          <a:p>
            <a:endParaRPr dirty="0" smtClean="0"/>
          </a:p>
          <a:p>
            <a:r>
              <a:rPr dirty="0" smtClean="0"/>
              <a:t>Mover:  </a:t>
            </a:r>
            <a:endParaRPr dirty="0" smtClean="0"/>
          </a:p>
          <a:p>
            <a:r>
              <a:rPr dirty="0" smtClean="0"/>
              <a:t>Second:</a:t>
            </a:r>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77B4CE7D-964A-4F35-927B-9339D067E473}" type="datetime1">
              <a:rPr lang="en-US" smtClean="0"/>
              <a:t>10/5/2015</a:t>
            </a:fld>
            <a:endParaRPr lang="en-US"/>
          </a:p>
        </p:txBody>
      </p:sp>
      <p:sp>
        <p:nvSpPr>
          <p:cNvPr id="5" name="Footer Placeholder 4"/>
          <p:cNvSpPr>
            <a:spLocks noGrp="1"/>
          </p:cNvSpPr>
          <p:nvPr>
            <p:ph type="ftr" sz="quarter" idx="11"/>
          </p:nvPr>
        </p:nvSpPr>
        <p:spPr/>
        <p:txBody>
          <a:bodyPr/>
          <a:lstStyle/>
          <a:p>
            <a:pPr>
              <a:defRPr/>
            </a:pPr>
            <a:r>
              <a:rPr lang="en-US" smtClean="0"/>
              <a:t>Doc #: 5-15-0067-00-agen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12</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Elections</a:t>
            </a:r>
            <a:endParaRPr lang="en-US" dirty="0"/>
          </a:p>
        </p:txBody>
      </p:sp>
      <p:sp>
        <p:nvSpPr>
          <p:cNvPr id="3" name="Content Placeholder 2"/>
          <p:cNvSpPr>
            <a:spLocks noGrp="1"/>
          </p:cNvSpPr>
          <p:nvPr>
            <p:ph idx="1"/>
          </p:nvPr>
        </p:nvSpPr>
        <p:spPr/>
        <p:txBody>
          <a:bodyPr/>
          <a:lstStyle/>
          <a:p>
            <a:r>
              <a:rPr lang="en-US" dirty="0" smtClean="0"/>
              <a:t>Planned for December Meetings…</a:t>
            </a:r>
          </a:p>
          <a:p>
            <a:pPr lvl="1"/>
            <a:r>
              <a:rPr lang="en-US" dirty="0" smtClean="0"/>
              <a:t>Will be synchronized with Tokyo meeting so may be painful…</a:t>
            </a:r>
          </a:p>
          <a:p>
            <a:r>
              <a:rPr lang="en-US" dirty="0" smtClean="0"/>
              <a:t>Need Elections officer</a:t>
            </a:r>
          </a:p>
          <a:p>
            <a:pPr lvl="1"/>
            <a:r>
              <a:rPr lang="en-US" dirty="0" smtClean="0"/>
              <a:t>Collects nominations and counts votes</a:t>
            </a:r>
          </a:p>
          <a:p>
            <a:pPr lvl="2"/>
            <a:r>
              <a:rPr lang="en-US" dirty="0" smtClean="0"/>
              <a:t>Can’t be current officer or nominee</a:t>
            </a:r>
          </a:p>
          <a:p>
            <a:pPr lvl="1"/>
            <a:r>
              <a:rPr lang="en-US" dirty="0" smtClean="0"/>
              <a:t>Volunteer?</a:t>
            </a:r>
          </a:p>
          <a:p>
            <a:r>
              <a:rPr lang="en-US" dirty="0" smtClean="0"/>
              <a:t>Schedule</a:t>
            </a:r>
          </a:p>
          <a:p>
            <a:pPr lvl="1"/>
            <a:r>
              <a:rPr lang="en-US" dirty="0" smtClean="0"/>
              <a:t>Oct 15:  Call for nominations</a:t>
            </a:r>
          </a:p>
          <a:p>
            <a:pPr lvl="1"/>
            <a:r>
              <a:rPr lang="en-US" dirty="0" smtClean="0"/>
              <a:t>Nov</a:t>
            </a:r>
            <a:endParaRPr lang="en-US" dirty="0"/>
          </a:p>
        </p:txBody>
      </p:sp>
      <p:sp>
        <p:nvSpPr>
          <p:cNvPr id="4" name="Date Placeholder 3"/>
          <p:cNvSpPr>
            <a:spLocks noGrp="1"/>
          </p:cNvSpPr>
          <p:nvPr>
            <p:ph type="dt" sz="half" idx="10"/>
          </p:nvPr>
        </p:nvSpPr>
        <p:spPr/>
        <p:txBody>
          <a:bodyPr/>
          <a:lstStyle/>
          <a:p>
            <a:pPr>
              <a:defRPr/>
            </a:pPr>
            <a:fld id="{6E7EB057-40EC-4BA8-BED1-EBC4F8304471}" type="datetime1">
              <a:rPr lang="en-US" smtClean="0"/>
              <a:t>10/5/2015</a:t>
            </a:fld>
            <a:endParaRPr lang="en-US"/>
          </a:p>
        </p:txBody>
      </p:sp>
      <p:sp>
        <p:nvSpPr>
          <p:cNvPr id="5" name="Footer Placeholder 4"/>
          <p:cNvSpPr>
            <a:spLocks noGrp="1"/>
          </p:cNvSpPr>
          <p:nvPr>
            <p:ph type="ftr" sz="quarter" idx="11"/>
          </p:nvPr>
        </p:nvSpPr>
        <p:spPr/>
        <p:txBody>
          <a:bodyPr/>
          <a:lstStyle/>
          <a:p>
            <a:pPr>
              <a:defRPr/>
            </a:pPr>
            <a:r>
              <a:rPr lang="en-US" smtClean="0"/>
              <a:t>Doc #: 5-15-0067-00-agen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3184655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dirty="0" smtClean="0"/>
              <a:t>Current Status for 1900.5.1</a:t>
            </a:r>
          </a:p>
        </p:txBody>
      </p:sp>
      <p:sp>
        <p:nvSpPr>
          <p:cNvPr id="13315" name="Content Placeholder 2"/>
          <p:cNvSpPr>
            <a:spLocks noGrp="1"/>
          </p:cNvSpPr>
          <p:nvPr>
            <p:ph idx="1"/>
          </p:nvPr>
        </p:nvSpPr>
        <p:spPr>
          <a:xfrm>
            <a:off x="228600" y="1417638"/>
            <a:ext cx="8305800" cy="4525963"/>
          </a:xfrm>
        </p:spPr>
        <p:txBody>
          <a:bodyPr/>
          <a:lstStyle/>
          <a:p>
            <a:r>
              <a:rPr dirty="0" smtClean="0"/>
              <a:t>PAR Extension </a:t>
            </a:r>
          </a:p>
          <a:p>
            <a:pPr lvl="1"/>
            <a:r>
              <a:rPr dirty="0" smtClean="0"/>
              <a:t>Comments from reviewer</a:t>
            </a:r>
          </a:p>
          <a:p>
            <a:pPr lvl="2"/>
            <a:r>
              <a:rPr lang="en-US" dirty="0" smtClean="0"/>
              <a:t>Extended to </a:t>
            </a:r>
            <a:r>
              <a:rPr lang="en-US" dirty="0" smtClean="0"/>
              <a:t>Dec </a:t>
            </a:r>
            <a:r>
              <a:rPr lang="en-US" dirty="0" smtClean="0"/>
              <a:t>2017</a:t>
            </a:r>
          </a:p>
          <a:p>
            <a:pPr lvl="2"/>
            <a:r>
              <a:rPr lang="en-US" dirty="0" smtClean="0"/>
              <a:t>Concern about limited participation</a:t>
            </a:r>
            <a:endParaRPr dirty="0" smtClean="0"/>
          </a:p>
          <a:p>
            <a:pPr lvl="1"/>
            <a:r>
              <a:rPr lang="en-US" dirty="0" err="1" smtClean="0"/>
              <a:t>NesCom</a:t>
            </a:r>
            <a:r>
              <a:rPr lang="en-US" dirty="0" smtClean="0"/>
              <a:t> approved 9/2/15 </a:t>
            </a:r>
            <a:r>
              <a:rPr lang="en-US" dirty="0" smtClean="0"/>
              <a:t>in </a:t>
            </a:r>
            <a:r>
              <a:rPr lang="en-US" dirty="0" smtClean="0"/>
              <a:t>Tokyo</a:t>
            </a:r>
          </a:p>
          <a:p>
            <a:pPr lvl="2"/>
            <a:r>
              <a:rPr lang="en-US" dirty="0" smtClean="0"/>
              <a:t>Standards Board also approved</a:t>
            </a:r>
          </a:p>
          <a:p>
            <a:pPr lvl="1"/>
            <a:r>
              <a:rPr lang="en-US" dirty="0" smtClean="0"/>
              <a:t>PAR still not updated</a:t>
            </a:r>
          </a:p>
          <a:p>
            <a:pPr lvl="2"/>
            <a:r>
              <a:rPr lang="en-US" dirty="0">
                <a:hlinkClick r:id="rId2"/>
              </a:rPr>
              <a:t>http://</a:t>
            </a:r>
            <a:r>
              <a:rPr lang="en-US" dirty="0" smtClean="0">
                <a:hlinkClick r:id="rId2"/>
              </a:rPr>
              <a:t>grouper.ieee.org/groups/dyspan/5/P1900.5.1.pdf</a:t>
            </a:r>
            <a:r>
              <a:rPr lang="en-US" dirty="0" smtClean="0"/>
              <a:t> </a:t>
            </a:r>
            <a:endParaRPr lang="en-US" dirty="0" smtClean="0"/>
          </a:p>
          <a:p>
            <a:pPr lvl="2"/>
            <a:r>
              <a:rPr lang="en-US" dirty="0" smtClean="0"/>
              <a:t>I need to see how to post an updated PAR</a:t>
            </a:r>
            <a:endParaRPr dirty="0" smtClean="0"/>
          </a:p>
        </p:txBody>
      </p:sp>
      <p:sp>
        <p:nvSpPr>
          <p:cNvPr id="4" name="Date Placeholder 3"/>
          <p:cNvSpPr>
            <a:spLocks noGrp="1"/>
          </p:cNvSpPr>
          <p:nvPr>
            <p:ph type="dt" sz="quarter" idx="10"/>
          </p:nvPr>
        </p:nvSpPr>
        <p:spPr/>
        <p:txBody>
          <a:bodyPr/>
          <a:lstStyle/>
          <a:p>
            <a:pPr>
              <a:defRPr/>
            </a:pPr>
            <a:fld id="{57271D16-C519-4985-8E91-59A3707BD9FC}" type="datetime1">
              <a:rPr lang="en-US" smtClean="0"/>
              <a:t>10/5/2015</a:t>
            </a:fld>
            <a:endParaRPr lang="en-US"/>
          </a:p>
        </p:txBody>
      </p:sp>
      <p:sp>
        <p:nvSpPr>
          <p:cNvPr id="5" name="Footer Placeholder 4"/>
          <p:cNvSpPr>
            <a:spLocks noGrp="1"/>
          </p:cNvSpPr>
          <p:nvPr>
            <p:ph type="ftr" sz="quarter" idx="11"/>
          </p:nvPr>
        </p:nvSpPr>
        <p:spPr/>
        <p:txBody>
          <a:bodyPr/>
          <a:lstStyle/>
          <a:p>
            <a:pPr>
              <a:defRPr/>
            </a:pPr>
            <a:r>
              <a:rPr lang="en-US" smtClean="0"/>
              <a:t>Doc #: 5-15-0067-00-agen</a:t>
            </a:r>
            <a:endParaRPr lang="en-US"/>
          </a:p>
        </p:txBody>
      </p:sp>
      <p:sp>
        <p:nvSpPr>
          <p:cNvPr id="6" name="Slide Number Placeholder 5"/>
          <p:cNvSpPr>
            <a:spLocks noGrp="1"/>
          </p:cNvSpPr>
          <p:nvPr>
            <p:ph type="sldNum" sz="quarter" idx="12"/>
          </p:nvPr>
        </p:nvSpPr>
        <p:spPr/>
        <p:txBody>
          <a:bodyPr/>
          <a:lstStyle/>
          <a:p>
            <a:pPr>
              <a:defRPr/>
            </a:pPr>
            <a:fld id="{95AE1513-E4C2-4BC9-B4F7-27CED324D4FB}"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Status on 1900.5.1</a:t>
            </a:r>
            <a:endParaRPr lang="en-US" dirty="0"/>
          </a:p>
        </p:txBody>
      </p:sp>
      <p:sp>
        <p:nvSpPr>
          <p:cNvPr id="3" name="Content Placeholder 2"/>
          <p:cNvSpPr>
            <a:spLocks noGrp="1"/>
          </p:cNvSpPr>
          <p:nvPr>
            <p:ph idx="1"/>
          </p:nvPr>
        </p:nvSpPr>
        <p:spPr/>
        <p:txBody>
          <a:bodyPr/>
          <a:lstStyle/>
          <a:p>
            <a:r>
              <a:rPr lang="en-US" dirty="0" smtClean="0"/>
              <a:t>Held Ad Hoc on 9/29/15</a:t>
            </a:r>
          </a:p>
          <a:p>
            <a:pPr lvl="1"/>
            <a:r>
              <a:rPr lang="en-US" dirty="0" smtClean="0"/>
              <a:t>Focus on how to incorporate CRO</a:t>
            </a:r>
          </a:p>
          <a:p>
            <a:pPr lvl="1"/>
            <a:r>
              <a:rPr lang="en-US" dirty="0" smtClean="0"/>
              <a:t>Suggestion to add “SAS to SAS” support</a:t>
            </a:r>
          </a:p>
          <a:p>
            <a:pPr lvl="1"/>
            <a:r>
              <a:rPr lang="en-US" dirty="0" smtClean="0"/>
              <a:t>Request for “Ontology Requirements”</a:t>
            </a:r>
          </a:p>
          <a:p>
            <a:r>
              <a:rPr lang="en-US" dirty="0" smtClean="0"/>
              <a:t>Next Ad Hoc?</a:t>
            </a:r>
            <a:endParaRPr lang="en-US" dirty="0"/>
          </a:p>
        </p:txBody>
      </p:sp>
      <p:sp>
        <p:nvSpPr>
          <p:cNvPr id="4" name="Date Placeholder 3"/>
          <p:cNvSpPr>
            <a:spLocks noGrp="1"/>
          </p:cNvSpPr>
          <p:nvPr>
            <p:ph type="dt" sz="half" idx="10"/>
          </p:nvPr>
        </p:nvSpPr>
        <p:spPr/>
        <p:txBody>
          <a:bodyPr/>
          <a:lstStyle/>
          <a:p>
            <a:pPr>
              <a:defRPr/>
            </a:pPr>
            <a:fld id="{3A1AC391-0E2A-4DAC-B00B-4A52592043B7}" type="datetime1">
              <a:rPr lang="en-US" smtClean="0"/>
              <a:t>10/5/2015</a:t>
            </a:fld>
            <a:endParaRPr lang="en-US"/>
          </a:p>
        </p:txBody>
      </p:sp>
      <p:sp>
        <p:nvSpPr>
          <p:cNvPr id="5" name="Footer Placeholder 4"/>
          <p:cNvSpPr>
            <a:spLocks noGrp="1"/>
          </p:cNvSpPr>
          <p:nvPr>
            <p:ph type="ftr" sz="quarter" idx="11"/>
          </p:nvPr>
        </p:nvSpPr>
        <p:spPr/>
        <p:txBody>
          <a:bodyPr/>
          <a:lstStyle/>
          <a:p>
            <a:pPr>
              <a:defRPr/>
            </a:pPr>
            <a:r>
              <a:rPr lang="en-US" smtClean="0"/>
              <a:t>Doc #: 5-15-0067-00-agen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15</a:t>
            </a:fld>
            <a:endParaRPr lang="en-US"/>
          </a:p>
        </p:txBody>
      </p:sp>
    </p:spTree>
    <p:extLst>
      <p:ext uri="{BB962C8B-B14F-4D97-AF65-F5344CB8AC3E}">
        <p14:creationId xmlns:p14="http://schemas.microsoft.com/office/powerpoint/2010/main" val="1514460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dirty="0" smtClean="0"/>
              <a:t>Complete Draft for Clause 4					7/30</a:t>
            </a:r>
            <a:r>
              <a:rPr altLang="en-US" sz="1400" dirty="0" smtClean="0">
                <a:solidFill>
                  <a:srgbClr val="FF0000"/>
                </a:solidFill>
              </a:rPr>
              <a:t> √</a:t>
            </a:r>
          </a:p>
          <a:p>
            <a:r>
              <a:rPr altLang="en-US" sz="1400" dirty="0" smtClean="0"/>
              <a:t>Complete Draft for Clause 5					10/15</a:t>
            </a:r>
          </a:p>
          <a:p>
            <a:r>
              <a:rPr altLang="en-US" sz="1400" dirty="0" smtClean="0"/>
              <a:t>Complete Draft for Clause 6					1/16</a:t>
            </a:r>
          </a:p>
          <a:p>
            <a:r>
              <a:rPr altLang="en-US" sz="1400" dirty="0" smtClean="0"/>
              <a:t>Complete Draft for Clause 7					3/16</a:t>
            </a:r>
          </a:p>
          <a:p>
            <a:r>
              <a:rPr altLang="en-US" sz="1400" dirty="0" smtClean="0"/>
              <a:t>Annex A						6/16</a:t>
            </a:r>
          </a:p>
          <a:p>
            <a:r>
              <a:rPr altLang="en-US" sz="1400" dirty="0" smtClean="0"/>
              <a:t>First WG Ballot						6/16</a:t>
            </a:r>
          </a:p>
          <a:p>
            <a:r>
              <a:rPr altLang="en-US" sz="1400" dirty="0" smtClean="0"/>
              <a:t>WG </a:t>
            </a:r>
            <a:r>
              <a:rPr altLang="en-US" sz="1400" dirty="0" err="1" smtClean="0"/>
              <a:t>Recirc</a:t>
            </a:r>
            <a:r>
              <a:rPr altLang="en-US" sz="1400" dirty="0" smtClean="0"/>
              <a:t>						8/16</a:t>
            </a:r>
          </a:p>
          <a:p>
            <a:r>
              <a:rPr altLang="en-US" sz="1400" dirty="0" smtClean="0"/>
              <a:t>WG </a:t>
            </a:r>
            <a:r>
              <a:rPr altLang="en-US" sz="1400" dirty="0" err="1" smtClean="0"/>
              <a:t>Recirc</a:t>
            </a:r>
            <a:r>
              <a:rPr altLang="en-US" sz="1400" dirty="0" smtClean="0"/>
              <a:t> 2						10/16</a:t>
            </a:r>
          </a:p>
          <a:p>
            <a:r>
              <a:rPr altLang="en-US" sz="1400" dirty="0" smtClean="0"/>
              <a:t>Sponsor Ballot						1/17</a:t>
            </a:r>
          </a:p>
          <a:p>
            <a:r>
              <a:rPr altLang="en-US" sz="1400" dirty="0" smtClean="0"/>
              <a:t>Sponsor </a:t>
            </a:r>
            <a:r>
              <a:rPr altLang="en-US" sz="1400" dirty="0" err="1" smtClean="0"/>
              <a:t>Recirc</a:t>
            </a:r>
            <a:r>
              <a:rPr altLang="en-US" sz="1400" dirty="0" smtClean="0"/>
              <a:t>						3/17</a:t>
            </a:r>
          </a:p>
          <a:p>
            <a:r>
              <a:rPr altLang="en-US" sz="1400" dirty="0" smtClean="0"/>
              <a:t>Sponsor </a:t>
            </a:r>
            <a:r>
              <a:rPr altLang="en-US" sz="1400" dirty="0" err="1" smtClean="0"/>
              <a:t>Recirc</a:t>
            </a:r>
            <a:r>
              <a:rPr altLang="en-US" sz="1400" dirty="0" smtClean="0"/>
              <a:t> 2						5/17</a:t>
            </a:r>
          </a:p>
          <a:p>
            <a:r>
              <a:rPr altLang="en-US" sz="1400" dirty="0" smtClean="0"/>
              <a:t>Submit to REVCOM						6/17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4E0CB23C-C8F9-429D-BB27-EB4AB1607E58}" type="datetime1">
              <a:rPr lang="en-US" smtClean="0"/>
              <a:t>10/5/2015</a:t>
            </a:fld>
            <a:endParaRPr lang="en-US"/>
          </a:p>
        </p:txBody>
      </p:sp>
      <p:sp>
        <p:nvSpPr>
          <p:cNvPr id="5" name="Footer Placeholder 4"/>
          <p:cNvSpPr>
            <a:spLocks noGrp="1"/>
          </p:cNvSpPr>
          <p:nvPr>
            <p:ph type="ftr" sz="quarter" idx="11"/>
          </p:nvPr>
        </p:nvSpPr>
        <p:spPr/>
        <p:txBody>
          <a:bodyPr/>
          <a:lstStyle/>
          <a:p>
            <a:pPr>
              <a:defRPr/>
            </a:pPr>
            <a:r>
              <a:rPr lang="en-US" smtClean="0"/>
              <a:t>Doc #: 5-15-0067-00-agen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72D83ADA-2C31-4DD4-8578-3942F707F468}" type="slidenum">
              <a:rPr lang="en-US" altLang="en-US" smtClean="0">
                <a:solidFill>
                  <a:srgbClr val="000099"/>
                </a:solidFill>
              </a:rPr>
              <a:pPr/>
              <a:t>16</a:t>
            </a:fld>
            <a:endParaRPr lang="en-US" altLang="en-US" smtClean="0">
              <a:solidFill>
                <a:srgbClr val="000099"/>
              </a:solidFill>
            </a:endParaRPr>
          </a:p>
        </p:txBody>
      </p:sp>
    </p:spTree>
    <p:extLst>
      <p:ext uri="{BB962C8B-B14F-4D97-AF65-F5344CB8AC3E}">
        <p14:creationId xmlns:p14="http://schemas.microsoft.com/office/powerpoint/2010/main" val="24831016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Ballot invitation closed</a:t>
            </a:r>
          </a:p>
          <a:p>
            <a:pPr lvl="1"/>
            <a:r>
              <a:rPr lang="en-US" dirty="0" smtClean="0"/>
              <a:t>102 responses</a:t>
            </a:r>
          </a:p>
          <a:p>
            <a:pPr lvl="1"/>
            <a:r>
              <a:rPr lang="en-US" dirty="0" smtClean="0"/>
              <a:t>Pool looks balanced</a:t>
            </a:r>
          </a:p>
          <a:p>
            <a:r>
              <a:rPr dirty="0" smtClean="0"/>
              <a:t>Motion to sponsor ballot passed WG</a:t>
            </a:r>
          </a:p>
          <a:p>
            <a:r>
              <a:rPr lang="en-US" dirty="0" err="1" smtClean="0"/>
              <a:t>DySPAN</a:t>
            </a:r>
            <a:r>
              <a:rPr lang="en-US" dirty="0" smtClean="0"/>
              <a:t>-SC approved</a:t>
            </a:r>
            <a:endParaRPr lang="en-US" dirty="0" smtClean="0"/>
          </a:p>
          <a:p>
            <a:pPr lvl="1"/>
            <a:r>
              <a:rPr lang="en-US" dirty="0" smtClean="0"/>
              <a:t>Passed 9/30/15 with vote of 5:0:0</a:t>
            </a:r>
            <a:endParaRPr dirty="0" smtClean="0"/>
          </a:p>
          <a:p>
            <a:r>
              <a:rPr lang="en-US" dirty="0" smtClean="0"/>
              <a:t>Daft for balloting provided 9/30/15</a:t>
            </a:r>
          </a:p>
          <a:p>
            <a:r>
              <a:rPr lang="en-US" dirty="0" smtClean="0"/>
              <a:t>Next step – Mandatory Coordination</a:t>
            </a:r>
            <a:endParaRPr dirty="0" smtClean="0"/>
          </a:p>
        </p:txBody>
      </p:sp>
      <p:sp>
        <p:nvSpPr>
          <p:cNvPr id="4" name="Date Placeholder 3"/>
          <p:cNvSpPr>
            <a:spLocks noGrp="1"/>
          </p:cNvSpPr>
          <p:nvPr>
            <p:ph type="dt" sz="quarter" idx="10"/>
          </p:nvPr>
        </p:nvSpPr>
        <p:spPr/>
        <p:txBody>
          <a:bodyPr/>
          <a:lstStyle/>
          <a:p>
            <a:pPr>
              <a:defRPr/>
            </a:pPr>
            <a:fld id="{ABEF9536-A085-46BD-B9A7-80C424244702}" type="datetime1">
              <a:rPr lang="en-US" smtClean="0"/>
              <a:t>10/5/2015</a:t>
            </a:fld>
            <a:endParaRPr lang="en-US"/>
          </a:p>
        </p:txBody>
      </p:sp>
      <p:sp>
        <p:nvSpPr>
          <p:cNvPr id="5" name="Footer Placeholder 4"/>
          <p:cNvSpPr>
            <a:spLocks noGrp="1"/>
          </p:cNvSpPr>
          <p:nvPr>
            <p:ph type="ftr" sz="quarter" idx="11"/>
          </p:nvPr>
        </p:nvSpPr>
        <p:spPr/>
        <p:txBody>
          <a:bodyPr/>
          <a:lstStyle/>
          <a:p>
            <a:pPr>
              <a:defRPr/>
            </a:pPr>
            <a:r>
              <a:rPr lang="en-US" smtClean="0"/>
              <a:t>Doc #: 5-15-0067-00-agen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lang="en-US" altLang="en-US" sz="1400" dirty="0" err="1" smtClean="0"/>
              <a:t>DySPAN</a:t>
            </a:r>
            <a:r>
              <a:rPr lang="en-US" altLang="en-US" sz="1400" dirty="0" smtClean="0"/>
              <a:t>-SC Approval						</a:t>
            </a:r>
            <a:r>
              <a:rPr lang="en-US" altLang="en-US" sz="1400" dirty="0" smtClean="0">
                <a:solidFill>
                  <a:srgbClr val="FF0000"/>
                </a:solidFill>
              </a:rPr>
              <a:t>8/28/15</a:t>
            </a:r>
            <a:r>
              <a:rPr lang="en-US" altLang="en-US" sz="1400" dirty="0" smtClean="0"/>
              <a:t> </a:t>
            </a:r>
            <a:r>
              <a:rPr lang="en-US" altLang="en-US" sz="1400" dirty="0" smtClean="0">
                <a:solidFill>
                  <a:srgbClr val="FF0000"/>
                </a:solidFill>
              </a:rPr>
              <a:t>(9/2)</a:t>
            </a:r>
            <a:r>
              <a:rPr lang="en-US" altLang="en-US" sz="1400" b="1" dirty="0" smtClean="0">
                <a:solidFill>
                  <a:srgbClr val="FF0000"/>
                </a:solidFill>
              </a:rPr>
              <a:t> </a:t>
            </a:r>
            <a:r>
              <a:rPr lang="en-US" altLang="en-US" sz="1400" b="1" dirty="0" smtClean="0">
                <a:solidFill>
                  <a:srgbClr val="FF0000"/>
                </a:solidFill>
              </a:rPr>
              <a:t>9/30</a:t>
            </a:r>
            <a:endParaRPr altLang="en-US" sz="1400" dirty="0" smtClean="0"/>
          </a:p>
          <a:p>
            <a:r>
              <a:rPr altLang="en-US" sz="1400" dirty="0" smtClean="0"/>
              <a:t>Mandatory Editorial Coordination Completes				9/30/15</a:t>
            </a:r>
          </a:p>
          <a:p>
            <a:r>
              <a:rPr altLang="en-US" sz="1400" dirty="0" smtClean="0"/>
              <a:t>Conduct Ballot						9/30/15</a:t>
            </a:r>
          </a:p>
          <a:p>
            <a:r>
              <a:rPr altLang="en-US" sz="1400" dirty="0" smtClean="0"/>
              <a:t>Ballot completes						10/30/15</a:t>
            </a:r>
          </a:p>
          <a:p>
            <a:r>
              <a:rPr altLang="en-US" sz="1400" dirty="0" smtClean="0"/>
              <a:t>Form Comment Resolution subcommittee				10/30/15</a:t>
            </a:r>
          </a:p>
          <a:p>
            <a:r>
              <a:rPr altLang="en-US" sz="1400" dirty="0" smtClean="0"/>
              <a:t>Suggested resolutions available					11/30/15</a:t>
            </a:r>
          </a:p>
          <a:p>
            <a:r>
              <a:rPr altLang="en-US" sz="1400" dirty="0" smtClean="0"/>
              <a:t>Vote for Recirculation Ballot					12/6/15</a:t>
            </a:r>
          </a:p>
          <a:p>
            <a:r>
              <a:rPr altLang="en-US" sz="1400" dirty="0" smtClean="0"/>
              <a:t>Conduct </a:t>
            </a:r>
            <a:r>
              <a:rPr altLang="en-US" sz="1400" dirty="0" err="1" smtClean="0"/>
              <a:t>Recirc</a:t>
            </a:r>
            <a:r>
              <a:rPr altLang="en-US" sz="1400" dirty="0" smtClean="0"/>
              <a:t> Ballot					12/15/15</a:t>
            </a:r>
          </a:p>
          <a:p>
            <a:r>
              <a:rPr altLang="en-US" sz="1400" dirty="0" smtClean="0"/>
              <a:t>Ballot completes						1 /1/16</a:t>
            </a:r>
          </a:p>
          <a:p>
            <a:r>
              <a:rPr altLang="en-US" sz="1400" dirty="0" smtClean="0"/>
              <a:t>Suggested comment resolutions available				1/15/16</a:t>
            </a:r>
          </a:p>
          <a:p>
            <a:r>
              <a:rPr altLang="en-US" sz="1400" dirty="0" smtClean="0"/>
              <a:t>Vote for </a:t>
            </a:r>
            <a:r>
              <a:rPr altLang="en-US" sz="1400" dirty="0" err="1" smtClean="0"/>
              <a:t>Recirc</a:t>
            </a:r>
            <a:r>
              <a:rPr altLang="en-US" sz="1400" dirty="0" smtClean="0"/>
              <a:t> Ballot					2/1/16</a:t>
            </a:r>
          </a:p>
          <a:p>
            <a:r>
              <a:rPr altLang="en-US" sz="1400" dirty="0" smtClean="0"/>
              <a:t>Conduct </a:t>
            </a:r>
            <a:r>
              <a:rPr altLang="en-US" sz="1400" dirty="0" err="1" smtClean="0"/>
              <a:t>Recirc</a:t>
            </a:r>
            <a:r>
              <a:rPr altLang="en-US" sz="1400" dirty="0" smtClean="0"/>
              <a:t> Ballot					2/15/16</a:t>
            </a:r>
          </a:p>
          <a:p>
            <a:r>
              <a:rPr altLang="en-US" sz="1400" dirty="0" smtClean="0"/>
              <a:t>Ballot completes						3/1/16</a:t>
            </a:r>
          </a:p>
          <a:p>
            <a:r>
              <a:rPr altLang="en-US" sz="1400" dirty="0" smtClean="0"/>
              <a:t>Approved by Standards Board					4/1/16</a:t>
            </a:r>
          </a:p>
          <a:p>
            <a:r>
              <a:rPr altLang="en-US" sz="1400" dirty="0" smtClean="0"/>
              <a:t>Reference implementation available				12/15</a:t>
            </a:r>
          </a:p>
          <a:p>
            <a:r>
              <a:rPr altLang="en-US" sz="1400" dirty="0" smtClean="0"/>
              <a:t>Certification available					3/16</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00BD72A7-5C65-47F2-9E6F-71F0255FDE3D}" type="datetime1">
              <a:rPr lang="en-US" smtClean="0"/>
              <a:t>10/5/2015</a:t>
            </a:fld>
            <a:endParaRPr lang="en-US"/>
          </a:p>
        </p:txBody>
      </p:sp>
      <p:sp>
        <p:nvSpPr>
          <p:cNvPr id="5" name="Footer Placeholder 4"/>
          <p:cNvSpPr>
            <a:spLocks noGrp="1"/>
          </p:cNvSpPr>
          <p:nvPr>
            <p:ph type="ftr" sz="quarter" idx="11"/>
          </p:nvPr>
        </p:nvSpPr>
        <p:spPr/>
        <p:txBody>
          <a:bodyPr/>
          <a:lstStyle/>
          <a:p>
            <a:pPr>
              <a:defRPr/>
            </a:pPr>
            <a:r>
              <a:rPr lang="en-US" smtClean="0"/>
              <a:t>Doc #: 5-15-0067-00-agen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0398774-5C19-431B-BE5A-41B164640F9E}" type="slidenum">
              <a:rPr lang="en-US" altLang="en-US" sz="1200" smtClean="0"/>
              <a:pPr>
                <a:spcBef>
                  <a:spcPct val="0"/>
                </a:spcBef>
                <a:buFontTx/>
                <a:buNone/>
              </a:pPr>
              <a:t>18</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09800"/>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664249" y="2243695"/>
            <a:ext cx="2214389" cy="369332"/>
          </a:xfrm>
          <a:prstGeom prst="rect">
            <a:avLst/>
          </a:prstGeom>
          <a:noFill/>
        </p:spPr>
        <p:txBody>
          <a:bodyPr wrap="none" rtlCol="0">
            <a:spAutoFit/>
          </a:bodyPr>
          <a:lstStyle/>
          <a:p>
            <a:r>
              <a:rPr lang="en-US" dirty="0" smtClean="0"/>
              <a:t>Estimate 2 month slip</a:t>
            </a:r>
            <a:endParaRPr lang="en-US" dirty="0"/>
          </a:p>
        </p:txBody>
      </p:sp>
      <p:cxnSp>
        <p:nvCxnSpPr>
          <p:cNvPr id="9" name="Straight Arrow Connector 8"/>
          <p:cNvCxnSpPr/>
          <p:nvPr/>
        </p:nvCxnSpPr>
        <p:spPr>
          <a:xfrm>
            <a:off x="5791200" y="2613027"/>
            <a:ext cx="0" cy="34639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91224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a:t>
            </a:r>
            <a:r>
              <a:rPr dirty="0" smtClean="0"/>
              <a:t>meetings</a:t>
            </a:r>
            <a:endParaRPr dirty="0" smtClean="0"/>
          </a:p>
          <a:p>
            <a:pPr lvl="1"/>
            <a:r>
              <a:rPr lang="en-US" dirty="0" smtClean="0"/>
              <a:t>9/2/15 &amp; 9/30</a:t>
            </a:r>
            <a:endParaRPr lang="en-US" dirty="0" smtClean="0"/>
          </a:p>
          <a:p>
            <a:r>
              <a:rPr lang="en-US" dirty="0" smtClean="0"/>
              <a:t>Other activities?</a:t>
            </a:r>
          </a:p>
          <a:p>
            <a:pPr lvl="1"/>
            <a:r>
              <a:rPr lang="en-US" dirty="0" smtClean="0"/>
              <a:t>1900.7 PAR also up for </a:t>
            </a:r>
            <a:r>
              <a:rPr lang="en-US" dirty="0" smtClean="0"/>
              <a:t>renewal</a:t>
            </a:r>
          </a:p>
          <a:p>
            <a:pPr lvl="2"/>
            <a:r>
              <a:rPr lang="en-US" dirty="0" smtClean="0"/>
              <a:t>Approved by NESCOM/SB</a:t>
            </a:r>
            <a:endParaRPr lang="en-US" dirty="0" smtClean="0"/>
          </a:p>
          <a:p>
            <a:pPr lvl="1"/>
            <a:endParaRPr lang="en-US" dirty="0" smtClean="0"/>
          </a:p>
        </p:txBody>
      </p:sp>
      <p:sp>
        <p:nvSpPr>
          <p:cNvPr id="4" name="Date Placeholder 3"/>
          <p:cNvSpPr>
            <a:spLocks noGrp="1"/>
          </p:cNvSpPr>
          <p:nvPr>
            <p:ph type="dt" sz="quarter" idx="10"/>
          </p:nvPr>
        </p:nvSpPr>
        <p:spPr/>
        <p:txBody>
          <a:bodyPr/>
          <a:lstStyle/>
          <a:p>
            <a:pPr>
              <a:defRPr/>
            </a:pPr>
            <a:fld id="{67588381-22F6-4862-B5F7-B044B505F0C1}" type="datetime1">
              <a:rPr lang="en-US" smtClean="0"/>
              <a:t>10/5/2015</a:t>
            </a:fld>
            <a:endParaRPr lang="en-US"/>
          </a:p>
        </p:txBody>
      </p:sp>
      <p:sp>
        <p:nvSpPr>
          <p:cNvPr id="5" name="Footer Placeholder 4"/>
          <p:cNvSpPr>
            <a:spLocks noGrp="1"/>
          </p:cNvSpPr>
          <p:nvPr>
            <p:ph type="ftr" sz="quarter" idx="11"/>
          </p:nvPr>
        </p:nvSpPr>
        <p:spPr/>
        <p:txBody>
          <a:bodyPr/>
          <a:lstStyle/>
          <a:p>
            <a:pPr>
              <a:defRPr/>
            </a:pPr>
            <a:r>
              <a:rPr lang="en-US" smtClean="0"/>
              <a:t>Doc #: 5-15-0067-00-agen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34555B8D-8A4F-4E18-87A3-75842E8D4D3B}" type="datetime1">
              <a:rPr lang="en-US" smtClean="0"/>
              <a:t>10/5/2015</a:t>
            </a:fld>
            <a:endParaRPr lang="en-US"/>
          </a:p>
        </p:txBody>
      </p:sp>
      <p:sp>
        <p:nvSpPr>
          <p:cNvPr id="3" name="Footer Placeholder 2"/>
          <p:cNvSpPr>
            <a:spLocks noGrp="1"/>
          </p:cNvSpPr>
          <p:nvPr>
            <p:ph type="ftr" sz="quarter" idx="11"/>
          </p:nvPr>
        </p:nvSpPr>
        <p:spPr/>
        <p:txBody>
          <a:bodyPr/>
          <a:lstStyle/>
          <a:p>
            <a:pPr>
              <a:defRPr/>
            </a:pPr>
            <a:r>
              <a:rPr lang="en-US" smtClean="0"/>
              <a:t>Doc #: 5-15-0067-00-agen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smtClean="0"/>
              <a:t>Marketing Inputs</a:t>
            </a:r>
          </a:p>
        </p:txBody>
      </p:sp>
      <p:sp>
        <p:nvSpPr>
          <p:cNvPr id="16387" name="Content Placeholder 2"/>
          <p:cNvSpPr>
            <a:spLocks noGrp="1"/>
          </p:cNvSpPr>
          <p:nvPr>
            <p:ph idx="1"/>
          </p:nvPr>
        </p:nvSpPr>
        <p:spPr/>
        <p:txBody>
          <a:bodyPr/>
          <a:lstStyle/>
          <a:p>
            <a:r>
              <a:rPr dirty="0" err="1" smtClean="0"/>
              <a:t>WInnForum</a:t>
            </a:r>
            <a:r>
              <a:rPr dirty="0" smtClean="0"/>
              <a:t> 3.6GHz stakeholders? </a:t>
            </a:r>
          </a:p>
          <a:p>
            <a:r>
              <a:rPr lang="en-US" dirty="0" smtClean="0"/>
              <a:t>NSC</a:t>
            </a:r>
          </a:p>
          <a:p>
            <a:pPr lvl="1"/>
            <a:r>
              <a:rPr lang="en-US" dirty="0" smtClean="0"/>
              <a:t>No current action</a:t>
            </a:r>
            <a:endParaRPr dirty="0" smtClean="0"/>
          </a:p>
          <a:p>
            <a:r>
              <a:rPr dirty="0" err="1" smtClean="0"/>
              <a:t>DySPAN</a:t>
            </a:r>
            <a:r>
              <a:rPr dirty="0" smtClean="0"/>
              <a:t>-SC standards Paper and follow up</a:t>
            </a:r>
            <a:r>
              <a:rPr lang="en-US" dirty="0" smtClean="0"/>
              <a:t>…  Communications Magazine special issue</a:t>
            </a:r>
            <a:endParaRPr dirty="0" smtClean="0"/>
          </a:p>
          <a:p>
            <a:r>
              <a:rPr dirty="0" smtClean="0"/>
              <a:t>Others?</a:t>
            </a:r>
          </a:p>
        </p:txBody>
      </p:sp>
      <p:sp>
        <p:nvSpPr>
          <p:cNvPr id="4" name="Date Placeholder 3"/>
          <p:cNvSpPr>
            <a:spLocks noGrp="1"/>
          </p:cNvSpPr>
          <p:nvPr>
            <p:ph type="dt" sz="quarter" idx="10"/>
          </p:nvPr>
        </p:nvSpPr>
        <p:spPr/>
        <p:txBody>
          <a:bodyPr/>
          <a:lstStyle/>
          <a:p>
            <a:pPr>
              <a:defRPr/>
            </a:pPr>
            <a:fld id="{DF1D7852-DDBC-4B5D-9A52-A1CAE482F5A8}" type="datetime1">
              <a:rPr lang="en-US" smtClean="0"/>
              <a:t>10/5/2015</a:t>
            </a:fld>
            <a:endParaRPr lang="en-US"/>
          </a:p>
        </p:txBody>
      </p:sp>
      <p:sp>
        <p:nvSpPr>
          <p:cNvPr id="5" name="Footer Placeholder 4"/>
          <p:cNvSpPr>
            <a:spLocks noGrp="1"/>
          </p:cNvSpPr>
          <p:nvPr>
            <p:ph type="ftr" sz="quarter" idx="11"/>
          </p:nvPr>
        </p:nvSpPr>
        <p:spPr/>
        <p:txBody>
          <a:bodyPr/>
          <a:lstStyle/>
          <a:p>
            <a:pPr>
              <a:defRPr/>
            </a:pPr>
            <a:r>
              <a:rPr lang="en-US" smtClean="0"/>
              <a:t>Doc #: 5-15-0067-00-agen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smtClean="0"/>
              <a:t>Meeting Planning</a:t>
            </a:r>
          </a:p>
        </p:txBody>
      </p:sp>
      <p:sp>
        <p:nvSpPr>
          <p:cNvPr id="17411" name="Content Placeholder 2"/>
          <p:cNvSpPr>
            <a:spLocks noGrp="1"/>
          </p:cNvSpPr>
          <p:nvPr>
            <p:ph idx="1"/>
          </p:nvPr>
        </p:nvSpPr>
        <p:spPr/>
        <p:txBody>
          <a:bodyPr/>
          <a:lstStyle/>
          <a:p>
            <a:r>
              <a:rPr lang="en-US" dirty="0" smtClean="0"/>
              <a:t>Next WG meeting:  </a:t>
            </a:r>
            <a:r>
              <a:rPr lang="en-US" dirty="0" smtClean="0"/>
              <a:t>03 November </a:t>
            </a:r>
            <a:endParaRPr dirty="0" smtClean="0"/>
          </a:p>
          <a:p>
            <a:r>
              <a:rPr lang="en-US" dirty="0" smtClean="0"/>
              <a:t>Ad </a:t>
            </a:r>
            <a:r>
              <a:rPr lang="en-US" dirty="0" err="1" smtClean="0"/>
              <a:t>Hocs</a:t>
            </a:r>
            <a:r>
              <a:rPr lang="en-US" dirty="0" smtClean="0"/>
              <a:t>?  </a:t>
            </a:r>
            <a:endParaRPr lang="en-US" dirty="0" smtClean="0"/>
          </a:p>
          <a:p>
            <a:r>
              <a:rPr lang="en-US" dirty="0" smtClean="0"/>
              <a:t>December meetings (Synchronize with Tokyo)</a:t>
            </a:r>
          </a:p>
          <a:p>
            <a:pPr lvl="1"/>
            <a:r>
              <a:rPr lang="en-US" dirty="0" smtClean="0"/>
              <a:t>WG meeting:  Move time to 9 AM Tokyo</a:t>
            </a:r>
          </a:p>
          <a:p>
            <a:pPr lvl="2"/>
            <a:r>
              <a:rPr lang="en-US" dirty="0" smtClean="0"/>
              <a:t>Translates to 8 PM EDT</a:t>
            </a:r>
          </a:p>
          <a:p>
            <a:pPr lvl="2"/>
            <a:r>
              <a:rPr lang="en-US" dirty="0" smtClean="0"/>
              <a:t>Do we prefer Monday or Tuesday evening?</a:t>
            </a:r>
          </a:p>
          <a:p>
            <a:pPr lvl="3"/>
            <a:r>
              <a:rPr lang="en-US" dirty="0" smtClean="0"/>
              <a:t>Will hold elections early in evening… but need quorum</a:t>
            </a:r>
          </a:p>
          <a:p>
            <a:pPr lvl="1"/>
            <a:r>
              <a:rPr lang="en-US" dirty="0" smtClean="0"/>
              <a:t>December Ad </a:t>
            </a:r>
            <a:r>
              <a:rPr lang="en-US" dirty="0" err="1" smtClean="0"/>
              <a:t>Hocs</a:t>
            </a:r>
            <a:endParaRPr lang="en-US" dirty="0" smtClean="0"/>
          </a:p>
          <a:p>
            <a:pPr lvl="2"/>
            <a:r>
              <a:rPr lang="en-US" dirty="0" smtClean="0"/>
              <a:t>Do we want a face to face?</a:t>
            </a:r>
            <a:endParaRPr lang="en-US" dirty="0" smtClean="0"/>
          </a:p>
        </p:txBody>
      </p:sp>
      <p:sp>
        <p:nvSpPr>
          <p:cNvPr id="4" name="Date Placeholder 3"/>
          <p:cNvSpPr>
            <a:spLocks noGrp="1"/>
          </p:cNvSpPr>
          <p:nvPr>
            <p:ph type="dt" sz="quarter" idx="10"/>
          </p:nvPr>
        </p:nvSpPr>
        <p:spPr/>
        <p:txBody>
          <a:bodyPr/>
          <a:lstStyle/>
          <a:p>
            <a:pPr>
              <a:defRPr/>
            </a:pPr>
            <a:fld id="{BBA5A200-5ED6-4506-8CD1-41ABCF3429B5}" type="datetime1">
              <a:rPr lang="en-US" smtClean="0"/>
              <a:t>10/5/2015</a:t>
            </a:fld>
            <a:endParaRPr lang="en-US"/>
          </a:p>
        </p:txBody>
      </p:sp>
      <p:sp>
        <p:nvSpPr>
          <p:cNvPr id="5" name="Footer Placeholder 4"/>
          <p:cNvSpPr>
            <a:spLocks noGrp="1"/>
          </p:cNvSpPr>
          <p:nvPr>
            <p:ph type="ftr" sz="quarter" idx="11"/>
          </p:nvPr>
        </p:nvSpPr>
        <p:spPr/>
        <p:txBody>
          <a:bodyPr/>
          <a:lstStyle/>
          <a:p>
            <a:pPr>
              <a:defRPr/>
            </a:pPr>
            <a:r>
              <a:rPr lang="en-US" smtClean="0"/>
              <a:t>Doc #: 5-15-0067-00-agen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err="1" smtClean="0"/>
              <a:t>AoB</a:t>
            </a:r>
            <a:r>
              <a:rPr dirty="0"/>
              <a:t>?</a:t>
            </a:r>
            <a:endParaRPr dirty="0" smtClean="0"/>
          </a:p>
        </p:txBody>
      </p:sp>
      <p:sp>
        <p:nvSpPr>
          <p:cNvPr id="17411" name="Content Placeholder 2"/>
          <p:cNvSpPr>
            <a:spLocks noGrp="1"/>
          </p:cNvSpPr>
          <p:nvPr>
            <p:ph idx="1"/>
          </p:nvPr>
        </p:nvSpPr>
        <p:spPr/>
        <p:txBody>
          <a:bodyPr/>
          <a:lstStyle/>
          <a:p>
            <a:endParaRPr dirty="0" smtClean="0"/>
          </a:p>
        </p:txBody>
      </p:sp>
      <p:sp>
        <p:nvSpPr>
          <p:cNvPr id="4" name="Date Placeholder 3"/>
          <p:cNvSpPr>
            <a:spLocks noGrp="1"/>
          </p:cNvSpPr>
          <p:nvPr>
            <p:ph type="dt" sz="quarter" idx="10"/>
          </p:nvPr>
        </p:nvSpPr>
        <p:spPr/>
        <p:txBody>
          <a:bodyPr/>
          <a:lstStyle/>
          <a:p>
            <a:pPr>
              <a:defRPr/>
            </a:pPr>
            <a:fld id="{6B63B147-1236-423F-B774-E4B0A9607BF3}" type="datetime1">
              <a:rPr lang="en-US" smtClean="0"/>
              <a:t>10/5/2015</a:t>
            </a:fld>
            <a:endParaRPr lang="en-US"/>
          </a:p>
        </p:txBody>
      </p:sp>
      <p:sp>
        <p:nvSpPr>
          <p:cNvPr id="5" name="Footer Placeholder 4"/>
          <p:cNvSpPr>
            <a:spLocks noGrp="1"/>
          </p:cNvSpPr>
          <p:nvPr>
            <p:ph type="ftr" sz="quarter" idx="11"/>
          </p:nvPr>
        </p:nvSpPr>
        <p:spPr/>
        <p:txBody>
          <a:bodyPr/>
          <a:lstStyle/>
          <a:p>
            <a:pPr>
              <a:defRPr/>
            </a:pPr>
            <a:r>
              <a:rPr lang="en-US" smtClean="0"/>
              <a:t>Doc #: 5-15-0067-00-agen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1292484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D68008B6-DDFD-4C17-A97D-99823E0F091D}" type="datetime1">
              <a:rPr lang="en-US" smtClean="0"/>
              <a:t>10/5/2015</a:t>
            </a:fld>
            <a:endParaRPr lang="en-US"/>
          </a:p>
        </p:txBody>
      </p:sp>
      <p:sp>
        <p:nvSpPr>
          <p:cNvPr id="3" name="Footer Placeholder 2"/>
          <p:cNvSpPr>
            <a:spLocks noGrp="1"/>
          </p:cNvSpPr>
          <p:nvPr>
            <p:ph type="ftr" sz="quarter" idx="11"/>
          </p:nvPr>
        </p:nvSpPr>
        <p:spPr/>
        <p:txBody>
          <a:bodyPr/>
          <a:lstStyle/>
          <a:p>
            <a:pPr>
              <a:defRPr/>
            </a:pPr>
            <a:r>
              <a:rPr lang="en-US" smtClean="0"/>
              <a:t>Doc #: 5-15-0067-00-agen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67A94FCA-8844-483D-AFF6-75C95609BFEA}" type="datetime1">
              <a:rPr lang="en-US" smtClean="0"/>
              <a:t>10/5/2015</a:t>
            </a:fld>
            <a:endParaRPr lang="en-US"/>
          </a:p>
        </p:txBody>
      </p:sp>
      <p:sp>
        <p:nvSpPr>
          <p:cNvPr id="4" name="Footer Placeholder 3"/>
          <p:cNvSpPr>
            <a:spLocks noGrp="1"/>
          </p:cNvSpPr>
          <p:nvPr>
            <p:ph type="ftr" sz="quarter" idx="11"/>
          </p:nvPr>
        </p:nvSpPr>
        <p:spPr/>
        <p:txBody>
          <a:bodyPr/>
          <a:lstStyle/>
          <a:p>
            <a:pPr>
              <a:defRPr/>
            </a:pPr>
            <a:r>
              <a:rPr lang="en-US" smtClean="0"/>
              <a:t>Doc #: 5-15-0067-00-agen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503218" y="5832330"/>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(7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121672414"/>
              </p:ext>
            </p:extLst>
          </p:nvPr>
        </p:nvGraphicFramePr>
        <p:xfrm>
          <a:off x="1981200" y="750025"/>
          <a:ext cx="4724400" cy="5105396"/>
        </p:xfrm>
        <a:graphic>
          <a:graphicData uri="http://schemas.openxmlformats.org/drawingml/2006/table">
            <a:tbl>
              <a:tblPr>
                <a:tableStyleId>{5C22544A-7EE6-4342-B048-85BDC9FD1C3A}</a:tableStyleId>
              </a:tblPr>
              <a:tblGrid>
                <a:gridCol w="689507"/>
                <a:gridCol w="689507"/>
                <a:gridCol w="791657"/>
                <a:gridCol w="919342"/>
                <a:gridCol w="1634387"/>
              </a:tblGrid>
              <a:tr h="491759">
                <a:tc>
                  <a:txBody>
                    <a:bodyPr/>
                    <a:lstStyle/>
                    <a:p>
                      <a:pPr algn="l" fontAlgn="b"/>
                      <a:r>
                        <a:rPr lang="en-US" sz="1000" b="0" i="0" u="none" strike="noStrike" dirty="0" smtClean="0">
                          <a:solidFill>
                            <a:srgbClr val="000000"/>
                          </a:solidFill>
                          <a:effectLst/>
                          <a:latin typeface="Calibri" panose="020F0502020204030204" pitchFamily="34" charset="0"/>
                        </a:rPr>
                        <a:t>Attendance</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r"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000" u="none" strike="noStrike" dirty="0" smtClean="0">
                          <a:effectLst/>
                        </a:rPr>
                        <a:t>13</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Carlos</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Syracuse University (Act. Secretary)</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David</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V</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Sam</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Schmitz</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Foundry Inc</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6055" marR="6055" marT="6055" marB="0" anchor="b"/>
                </a:tc>
              </a:tr>
              <a:tr h="187824">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smtClean="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Yuriy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Posherstnik</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US Army RDECOM CERDEC</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Zebrowitz</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DISA/DSO - 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Jesse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Caufield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Keybridge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STAFF</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Jonathan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Goldberg</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IEEE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Mark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Johnson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Aerospace Corp.</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NASA</a:t>
                      </a:r>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Andy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Lee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Andy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Clegg</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Yang Yi</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Chen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Northeastern University</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CGI Group Inc.</a:t>
                      </a:r>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Tim</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Fulford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Airbus </a:t>
                      </a:r>
                      <a:r>
                        <a:rPr lang="en-US" sz="1000" u="none" strike="noStrike" dirty="0" err="1">
                          <a:effectLst/>
                        </a:rPr>
                        <a:t>Defence</a:t>
                      </a:r>
                      <a:r>
                        <a:rPr lang="en-US" sz="1000" u="none" strike="noStrike" dirty="0">
                          <a:effectLst/>
                        </a:rPr>
                        <a:t> &amp; Space</a:t>
                      </a:r>
                      <a:endParaRPr lang="en-US" sz="1000" b="0" i="0" u="none" strike="noStrike" dirty="0">
                        <a:solidFill>
                          <a:srgbClr val="000000"/>
                        </a:solidFill>
                        <a:effectLst/>
                        <a:latin typeface="Calibri" panose="020F0502020204030204" pitchFamily="34" charset="0"/>
                      </a:endParaRPr>
                    </a:p>
                  </a:txBody>
                  <a:tcPr marL="6055" marR="6055" marT="6055"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381000" y="316678"/>
            <a:ext cx="8382000"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lvl="1">
              <a:buFont typeface="Calibri" pitchFamily="34" charset="0"/>
              <a:buAutoNum type="alphaLcPeriod"/>
            </a:pPr>
            <a:r>
              <a:rPr lang="en-US" dirty="0" smtClean="0">
                <a:latin typeface="Times New Roman" pitchFamily="18" charset="0"/>
              </a:rPr>
              <a:t>WG Elections</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lvl="1">
              <a:buFont typeface="Calibri" pitchFamily="34" charset="0"/>
              <a:buAutoNum type="alphaLcPeriod"/>
            </a:pPr>
            <a:r>
              <a:rPr lang="en-US" dirty="0">
                <a:latin typeface="Times New Roman" pitchFamily="18" charset="0"/>
              </a:rPr>
              <a:t>PAR </a:t>
            </a:r>
            <a:r>
              <a:rPr lang="en-US" dirty="0" smtClean="0">
                <a:latin typeface="Times New Roman" pitchFamily="18" charset="0"/>
              </a:rPr>
              <a:t>Status </a:t>
            </a:r>
          </a:p>
          <a:p>
            <a:pPr lvl="1">
              <a:buFont typeface="Calibri" pitchFamily="34" charset="0"/>
              <a:buAutoNum type="alphaLcPeriod"/>
            </a:pPr>
            <a:r>
              <a:rPr lang="en-US" dirty="0" smtClean="0">
                <a:latin typeface="Times New Roman" pitchFamily="18" charset="0"/>
              </a:rPr>
              <a:t>Draft status</a:t>
            </a:r>
          </a:p>
          <a:p>
            <a:pPr>
              <a:buFont typeface="Calibri" pitchFamily="34" charset="0"/>
              <a:buAutoNum type="arabicPeriod"/>
            </a:pPr>
            <a:r>
              <a:rPr lang="en-US" dirty="0" smtClean="0">
                <a:latin typeface="Times New Roman" pitchFamily="18" charset="0"/>
              </a:rPr>
              <a:t>Status on 1900.5.2</a:t>
            </a:r>
          </a:p>
          <a:p>
            <a:pPr lvl="1">
              <a:buFont typeface="Calibri" pitchFamily="34" charset="0"/>
              <a:buAutoNum type="alphaLcPeriod"/>
            </a:pPr>
            <a:r>
              <a:rPr lang="en-US" dirty="0" smtClean="0">
                <a:latin typeface="Times New Roman" pitchFamily="18" charset="0"/>
              </a:rPr>
              <a:t>Ballot status</a:t>
            </a:r>
          </a:p>
          <a:p>
            <a:pPr lvl="1">
              <a:buFont typeface="Calibri" pitchFamily="34" charset="0"/>
              <a:buAutoNum type="alphaLcPeriod"/>
            </a:pPr>
            <a:r>
              <a:rPr lang="en-US" dirty="0" smtClean="0">
                <a:latin typeface="Times New Roman" pitchFamily="18" charset="0"/>
              </a:rPr>
              <a:t>Other?</a:t>
            </a:r>
            <a:endParaRPr lang="en-US" dirty="0">
              <a:latin typeface="Times New Roman" pitchFamily="18" charset="0"/>
            </a:endParaRPr>
          </a:p>
          <a:p>
            <a:pPr>
              <a:buFont typeface="Calibri" pitchFamily="34" charset="0"/>
              <a:buAutoNum type="arabicPeriod"/>
            </a:pPr>
            <a:r>
              <a:rPr lang="en-US" dirty="0">
                <a:latin typeface="Times New Roman" pitchFamily="18" charset="0"/>
              </a:rPr>
              <a:t>Review of other 1900 activities (1900.1, Leadership meeting </a:t>
            </a:r>
            <a:r>
              <a:rPr lang="en-US" dirty="0" err="1">
                <a:latin typeface="Times New Roman" pitchFamily="18" charset="0"/>
              </a:rPr>
              <a:t>etc</a:t>
            </a:r>
            <a:r>
              <a:rPr lang="en-US" dirty="0">
                <a:latin typeface="Times New Roman" pitchFamily="18" charset="0"/>
              </a:rPr>
              <a:t>)</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Ad Hoc Planning</a:t>
            </a:r>
          </a:p>
          <a:p>
            <a:pPr>
              <a:buFont typeface="Calibri" pitchFamily="34" charset="0"/>
              <a:buAutoNum type="arabicPeriod"/>
            </a:pPr>
            <a:r>
              <a:rPr lang="en-US" dirty="0">
                <a:latin typeface="Times New Roman" pitchFamily="18" charset="0"/>
              </a:rPr>
              <a:t>Review of 1900.5 meeting schedule</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18DAF220-F10B-4312-8995-25005A18A3DB}" type="datetime1">
              <a:rPr lang="en-US" smtClean="0"/>
              <a:t>10/5/2015</a:t>
            </a:fld>
            <a:endParaRPr lang="en-US"/>
          </a:p>
        </p:txBody>
      </p:sp>
      <p:sp>
        <p:nvSpPr>
          <p:cNvPr id="3" name="Footer Placeholder 2"/>
          <p:cNvSpPr>
            <a:spLocks noGrp="1"/>
          </p:cNvSpPr>
          <p:nvPr>
            <p:ph type="ftr" sz="quarter" idx="11"/>
          </p:nvPr>
        </p:nvSpPr>
        <p:spPr/>
        <p:txBody>
          <a:bodyPr/>
          <a:lstStyle/>
          <a:p>
            <a:pPr>
              <a:defRPr/>
            </a:pPr>
            <a:r>
              <a:rPr lang="en-US" smtClean="0"/>
              <a:t>Doc #: 5-15-0067-00-agen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5-15-0061-01</a:t>
            </a:r>
          </a:p>
          <a:p>
            <a:r>
              <a:rPr dirty="0" smtClean="0"/>
              <a:t>Mover</a:t>
            </a:r>
            <a:r>
              <a:rPr dirty="0" smtClean="0"/>
              <a:t>:</a:t>
            </a:r>
            <a:endParaRPr dirty="0" smtClean="0"/>
          </a:p>
          <a:p>
            <a:r>
              <a:rPr dirty="0" smtClean="0"/>
              <a:t>Second: </a:t>
            </a:r>
            <a:endParaRPr lang="en-US" dirty="0"/>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63037637-C39A-4B82-9C7D-B76418B4DFBD}" type="datetime1">
              <a:rPr lang="en-US" smtClean="0"/>
              <a:t>10/5/2015</a:t>
            </a:fld>
            <a:endParaRPr lang="en-US"/>
          </a:p>
        </p:txBody>
      </p:sp>
      <p:sp>
        <p:nvSpPr>
          <p:cNvPr id="5" name="Footer Placeholder 4"/>
          <p:cNvSpPr>
            <a:spLocks noGrp="1"/>
          </p:cNvSpPr>
          <p:nvPr>
            <p:ph type="ftr" sz="quarter" idx="11"/>
          </p:nvPr>
        </p:nvSpPr>
        <p:spPr/>
        <p:txBody>
          <a:bodyPr/>
          <a:lstStyle/>
          <a:p>
            <a:pPr>
              <a:defRPr/>
            </a:pPr>
            <a:r>
              <a:rPr lang="en-US" smtClean="0"/>
              <a:t>Doc #: 5-15-0067-00-agen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4D3E12F1-BA35-4005-BA44-0BDE60B3A2D3}" type="datetime1">
              <a:rPr lang="en-US" smtClean="0"/>
              <a:t>10/5/2015</a:t>
            </a:fld>
            <a:endParaRPr lang="en-US"/>
          </a:p>
        </p:txBody>
      </p:sp>
      <p:sp>
        <p:nvSpPr>
          <p:cNvPr id="3" name="Footer Placeholder 2"/>
          <p:cNvSpPr>
            <a:spLocks noGrp="1"/>
          </p:cNvSpPr>
          <p:nvPr>
            <p:ph type="ftr" sz="quarter" idx="11"/>
          </p:nvPr>
        </p:nvSpPr>
        <p:spPr/>
        <p:txBody>
          <a:bodyPr/>
          <a:lstStyle/>
          <a:p>
            <a:pPr>
              <a:defRPr/>
            </a:pPr>
            <a:r>
              <a:rPr lang="en-US" smtClean="0"/>
              <a:t>Doc #: 5-15-0067-00-agen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DAED4F59-0A78-416A-87F3-4D27BA240B1F}" type="datetime1">
              <a:rPr lang="en-US" smtClean="0"/>
              <a:t>10/5/2015</a:t>
            </a:fld>
            <a:endParaRPr lang="en-US"/>
          </a:p>
        </p:txBody>
      </p:sp>
      <p:sp>
        <p:nvSpPr>
          <p:cNvPr id="3" name="Footer Placeholder 2"/>
          <p:cNvSpPr>
            <a:spLocks noGrp="1"/>
          </p:cNvSpPr>
          <p:nvPr>
            <p:ph type="ftr" sz="quarter" idx="11"/>
          </p:nvPr>
        </p:nvSpPr>
        <p:spPr/>
        <p:txBody>
          <a:bodyPr/>
          <a:lstStyle/>
          <a:p>
            <a:pPr>
              <a:defRPr/>
            </a:pPr>
            <a:r>
              <a:rPr lang="en-US" smtClean="0"/>
              <a:t>Doc #: 5-15-0067-00-agen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EBE61304-9BFE-4E19-8AA8-9875BFDA3F8E}" type="datetime1">
              <a:rPr lang="en-US" smtClean="0"/>
              <a:t>10/5/2015</a:t>
            </a:fld>
            <a:endParaRPr lang="en-US"/>
          </a:p>
        </p:txBody>
      </p:sp>
      <p:sp>
        <p:nvSpPr>
          <p:cNvPr id="3" name="Footer Placeholder 2"/>
          <p:cNvSpPr>
            <a:spLocks noGrp="1"/>
          </p:cNvSpPr>
          <p:nvPr>
            <p:ph type="ftr" sz="quarter" idx="11"/>
          </p:nvPr>
        </p:nvSpPr>
        <p:spPr/>
        <p:txBody>
          <a:bodyPr/>
          <a:lstStyle/>
          <a:p>
            <a:pPr>
              <a:defRPr/>
            </a:pPr>
            <a:r>
              <a:rPr lang="en-US" smtClean="0"/>
              <a:t>Doc #: 5-15-0067-00-agen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6780</TotalTime>
  <Words>1620</Words>
  <Application>Microsoft Office PowerPoint</Application>
  <PresentationFormat>On-screen Show (4:3)</PresentationFormat>
  <Paragraphs>385</Paragraphs>
  <Slides>22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LOA Status</vt:lpstr>
      <vt:lpstr>Other Guidelines for IEEE WG Meetings</vt:lpstr>
      <vt:lpstr>Minutes for approval</vt:lpstr>
      <vt:lpstr>WG Elections</vt:lpstr>
      <vt:lpstr>Current Status for 1900.5.1</vt:lpstr>
      <vt:lpstr>Additional Status on 1900.5.1</vt:lpstr>
      <vt:lpstr>Working Schedule for 1900.5.1</vt:lpstr>
      <vt:lpstr>Current Status for 1900.5.2</vt:lpstr>
      <vt:lpstr>Working Schedule for 1900.5.2</vt:lpstr>
      <vt:lpstr>Other DySPAN-SC Activities</vt:lpstr>
      <vt:lpstr>Marketing Inputs</vt:lpstr>
      <vt:lpstr>Meeting Planning</vt:lpstr>
      <vt:lpstr>AoB?</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174</cp:revision>
  <dcterms:created xsi:type="dcterms:W3CDTF">2013-08-13T02:52:21Z</dcterms:created>
  <dcterms:modified xsi:type="dcterms:W3CDTF">2015-10-05T12:40:46Z</dcterms:modified>
</cp:coreProperties>
</file>