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61" r:id="rId2"/>
    <p:sldId id="288" r:id="rId3"/>
    <p:sldId id="290" r:id="rId4"/>
    <p:sldId id="291" r:id="rId5"/>
    <p:sldId id="292" r:id="rId6"/>
    <p:sldId id="264" r:id="rId7"/>
    <p:sldId id="265" r:id="rId8"/>
    <p:sldId id="266" r:id="rId9"/>
    <p:sldId id="285" r:id="rId10"/>
    <p:sldId id="267" r:id="rId11"/>
    <p:sldId id="268" r:id="rId12"/>
    <p:sldId id="269" r:id="rId13"/>
    <p:sldId id="270" r:id="rId14"/>
    <p:sldId id="271" r:id="rId15"/>
    <p:sldId id="287" r:id="rId16"/>
    <p:sldId id="280" r:id="rId17"/>
    <p:sldId id="281" r:id="rId18"/>
    <p:sldId id="272" r:id="rId19"/>
    <p:sldId id="282" r:id="rId20"/>
    <p:sldId id="260" r:id="rId21"/>
    <p:sldId id="293" r:id="rId22"/>
    <p:sldId id="294" r:id="rId23"/>
  </p:sldIdLst>
  <p:sldSz cx="9144000" cy="6858000" type="screen4x3"/>
  <p:notesSz cx="9372600" cy="7086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32">
          <p15:clr>
            <a:srgbClr val="A4A3A4"/>
          </p15:clr>
        </p15:guide>
        <p15:guide id="2" pos="29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102" d="100"/>
          <a:sy n="102" d="100"/>
        </p:scale>
        <p:origin x="1890" y="102"/>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1890" y="-84"/>
      </p:cViewPr>
      <p:guideLst>
        <p:guide orient="horz" pos="2232"/>
        <p:guide pos="295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308971" y="0"/>
            <a:ext cx="4061460" cy="354330"/>
          </a:xfrm>
          <a:prstGeom prst="rect">
            <a:avLst/>
          </a:prstGeom>
        </p:spPr>
        <p:txBody>
          <a:bodyPr vert="horz" lIns="94046" tIns="47023" rIns="94046" bIns="47023" rtlCol="0"/>
          <a:lstStyle>
            <a:lvl1pPr algn="r">
              <a:defRPr sz="1200"/>
            </a:lvl1pPr>
          </a:lstStyle>
          <a:p>
            <a:endParaRPr lang="en-US" dirty="0"/>
          </a:p>
        </p:txBody>
      </p:sp>
      <p:sp>
        <p:nvSpPr>
          <p:cNvPr id="4" name="Footer Placeholder 3"/>
          <p:cNvSpPr>
            <a:spLocks noGrp="1"/>
          </p:cNvSpPr>
          <p:nvPr>
            <p:ph type="ftr" sz="quarter" idx="2"/>
          </p:nvPr>
        </p:nvSpPr>
        <p:spPr>
          <a:xfrm>
            <a:off x="0" y="6731040"/>
            <a:ext cx="4061460" cy="3543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5308971" y="6731040"/>
            <a:ext cx="4061460" cy="354330"/>
          </a:xfrm>
          <a:prstGeom prst="rect">
            <a:avLst/>
          </a:prstGeom>
        </p:spPr>
        <p:txBody>
          <a:bodyPr vert="horz" lIns="94046" tIns="47023" rIns="94046" bIns="47023" rtlCol="0" anchor="b"/>
          <a:lstStyle>
            <a:lvl1pPr algn="r">
              <a:defRPr sz="1200"/>
            </a:lvl1pPr>
          </a:lstStyle>
          <a:p>
            <a:endParaRPr lang="en-US" dirty="0"/>
          </a:p>
        </p:txBody>
      </p:sp>
    </p:spTree>
    <p:extLst>
      <p:ext uri="{BB962C8B-B14F-4D97-AF65-F5344CB8AC3E}">
        <p14:creationId xmlns:p14="http://schemas.microsoft.com/office/powerpoint/2010/main" val="38533769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693B54-AED0-46FF-8FFF-B220BB1E58CA}"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134036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93B54-AED0-46FF-8FFF-B220BB1E58CA}"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488376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93B54-AED0-46FF-8FFF-B220BB1E58CA}"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87932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693B54-AED0-46FF-8FFF-B220BB1E58CA}"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416113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93B54-AED0-46FF-8FFF-B220BB1E58CA}"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290025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693B54-AED0-46FF-8FFF-B220BB1E58CA}"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21624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693B54-AED0-46FF-8FFF-B220BB1E58CA}"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209665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693B54-AED0-46FF-8FFF-B220BB1E58CA}"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262026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93B54-AED0-46FF-8FFF-B220BB1E58CA}"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3170160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93B54-AED0-46FF-8FFF-B220BB1E58CA}"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313447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93B54-AED0-46FF-8FFF-B220BB1E58CA}"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3170FD-DEAF-484A-980B-D5640189AA1A}" type="slidenum">
              <a:rPr lang="en-US" smtClean="0"/>
              <a:t>‹#›</a:t>
            </a:fld>
            <a:endParaRPr lang="en-US"/>
          </a:p>
        </p:txBody>
      </p:sp>
    </p:spTree>
    <p:extLst>
      <p:ext uri="{BB962C8B-B14F-4D97-AF65-F5344CB8AC3E}">
        <p14:creationId xmlns:p14="http://schemas.microsoft.com/office/powerpoint/2010/main" val="193184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93B54-AED0-46FF-8FFF-B220BB1E58CA}" type="datetimeFigureOut">
              <a:rPr lang="en-US" smtClean="0"/>
              <a:t>4/14/2024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3170FD-DEAF-484A-980B-D5640189AA1A}" type="slidenum">
              <a:rPr lang="en-US" smtClean="0"/>
              <a:t>‹#›</a:t>
            </a:fld>
            <a:endParaRPr lang="en-US"/>
          </a:p>
        </p:txBody>
      </p:sp>
    </p:spTree>
    <p:extLst>
      <p:ext uri="{BB962C8B-B14F-4D97-AF65-F5344CB8AC3E}">
        <p14:creationId xmlns:p14="http://schemas.microsoft.com/office/powerpoint/2010/main" val="205196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8991600" cy="1020762"/>
          </a:xfrm>
        </p:spPr>
        <p:txBody>
          <a:bodyPr>
            <a:normAutofit fontScale="90000"/>
          </a:bodyPr>
          <a:lstStyle/>
          <a:p>
            <a:r>
              <a:rPr lang="en-US" b="1" dirty="0" smtClean="0">
                <a:solidFill>
                  <a:srgbClr val="002060"/>
                </a:solidFill>
              </a:rPr>
              <a:t>Fusion Energy: Clean and Inexhaustible</a:t>
            </a:r>
            <a:endParaRPr lang="en-US" b="1" dirty="0">
              <a:solidFill>
                <a:srgbClr val="002060"/>
              </a:solidFill>
            </a:endParaRPr>
          </a:p>
        </p:txBody>
      </p:sp>
      <p:sp>
        <p:nvSpPr>
          <p:cNvPr id="5" name="Content Placeholder 4"/>
          <p:cNvSpPr>
            <a:spLocks noGrp="1"/>
          </p:cNvSpPr>
          <p:nvPr>
            <p:ph idx="1"/>
          </p:nvPr>
        </p:nvSpPr>
        <p:spPr>
          <a:xfrm>
            <a:off x="457200" y="1219200"/>
            <a:ext cx="8229600" cy="5486400"/>
          </a:xfrm>
        </p:spPr>
        <p:txBody>
          <a:bodyPr>
            <a:normAutofit/>
          </a:bodyPr>
          <a:lstStyle/>
          <a:p>
            <a:pPr marL="0" indent="0" algn="ctr">
              <a:buNone/>
            </a:pPr>
            <a:endParaRPr lang="en-US" b="1" dirty="0" smtClean="0">
              <a:solidFill>
                <a:srgbClr val="C00000"/>
              </a:solidFill>
            </a:endParaRPr>
          </a:p>
          <a:p>
            <a:pPr marL="0" indent="0" algn="ctr">
              <a:buNone/>
            </a:pPr>
            <a:r>
              <a:rPr lang="en-US" b="1" dirty="0" smtClean="0">
                <a:solidFill>
                  <a:srgbClr val="C00000"/>
                </a:solidFill>
              </a:rPr>
              <a:t>Presentation to the IEEE Life </a:t>
            </a:r>
            <a:r>
              <a:rPr lang="en-US" b="1" dirty="0">
                <a:solidFill>
                  <a:srgbClr val="C00000"/>
                </a:solidFill>
              </a:rPr>
              <a:t>Members in Central Texas </a:t>
            </a:r>
            <a:r>
              <a:rPr lang="en-US" b="1" dirty="0" smtClean="0">
                <a:solidFill>
                  <a:srgbClr val="C00000"/>
                </a:solidFill>
              </a:rPr>
              <a:t>Section</a:t>
            </a:r>
          </a:p>
          <a:p>
            <a:pPr marL="0" indent="0" algn="ctr">
              <a:buNone/>
            </a:pPr>
            <a:r>
              <a:rPr lang="en-US" b="1" dirty="0" smtClean="0">
                <a:solidFill>
                  <a:srgbClr val="C00000"/>
                </a:solidFill>
              </a:rPr>
              <a:t>May 16, 2024</a:t>
            </a:r>
            <a:endParaRPr lang="en-US" b="1" dirty="0" smtClean="0">
              <a:solidFill>
                <a:srgbClr val="C00000"/>
              </a:solidFill>
            </a:endParaRPr>
          </a:p>
          <a:p>
            <a:pPr marL="0" indent="0" algn="ctr">
              <a:buNone/>
            </a:pPr>
            <a:endParaRPr lang="en-US" b="1" dirty="0" smtClean="0">
              <a:solidFill>
                <a:srgbClr val="C00000"/>
              </a:solidFill>
            </a:endParaRPr>
          </a:p>
          <a:p>
            <a:pPr marL="0" indent="0" algn="ctr">
              <a:buNone/>
            </a:pPr>
            <a:r>
              <a:rPr lang="en-US" dirty="0" smtClean="0">
                <a:solidFill>
                  <a:srgbClr val="0070C0"/>
                </a:solidFill>
              </a:rPr>
              <a:t>Raymond L. Orbach</a:t>
            </a:r>
          </a:p>
          <a:p>
            <a:pPr marL="0" indent="0" algn="ctr">
              <a:buNone/>
            </a:pPr>
            <a:r>
              <a:rPr lang="en-US" dirty="0" smtClean="0">
                <a:solidFill>
                  <a:srgbClr val="0070C0"/>
                </a:solidFill>
              </a:rPr>
              <a:t>Professor</a:t>
            </a:r>
          </a:p>
          <a:p>
            <a:pPr marL="0" indent="0" algn="ctr">
              <a:buNone/>
            </a:pPr>
            <a:r>
              <a:rPr lang="en-US" dirty="0" smtClean="0">
                <a:solidFill>
                  <a:srgbClr val="0070C0"/>
                </a:solidFill>
              </a:rPr>
              <a:t>The University of Texas at Austin</a:t>
            </a:r>
          </a:p>
          <a:p>
            <a:pPr marL="0" indent="0" algn="ctr">
              <a:buNone/>
            </a:pPr>
            <a:r>
              <a:rPr lang="en-US" dirty="0" smtClean="0">
                <a:hlinkClick r:id="rId2"/>
              </a:rPr>
              <a:t>orbach@utexas.edu</a:t>
            </a:r>
            <a:endParaRPr lang="en-US" dirty="0" smtClean="0"/>
          </a:p>
          <a:p>
            <a:pPr marL="0" indent="0" algn="ctr">
              <a:buNone/>
            </a:pPr>
            <a:endParaRPr lang="en-US" dirty="0" smtClean="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2507568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solidFill>
                  <a:srgbClr val="002060"/>
                </a:solidFill>
              </a:rPr>
              <a:t>How Did ITER Start?</a:t>
            </a:r>
            <a:endParaRPr lang="en-US" b="1" dirty="0">
              <a:solidFill>
                <a:srgbClr val="002060"/>
              </a:solidFill>
            </a:endParaRPr>
          </a:p>
        </p:txBody>
      </p:sp>
      <p:sp>
        <p:nvSpPr>
          <p:cNvPr id="3" name="Content Placeholder 2"/>
          <p:cNvSpPr>
            <a:spLocks noGrp="1"/>
          </p:cNvSpPr>
          <p:nvPr>
            <p:ph idx="1"/>
          </p:nvPr>
        </p:nvSpPr>
        <p:spPr>
          <a:xfrm>
            <a:off x="457200" y="1219200"/>
            <a:ext cx="8229600" cy="5486400"/>
          </a:xfrm>
        </p:spPr>
        <p:txBody>
          <a:bodyPr>
            <a:normAutofit/>
          </a:bodyPr>
          <a:lstStyle/>
          <a:p>
            <a:pPr marL="0" indent="0">
              <a:buNone/>
            </a:pPr>
            <a:r>
              <a:rPr lang="en-US" sz="2400" dirty="0" smtClean="0">
                <a:solidFill>
                  <a:srgbClr val="C00000"/>
                </a:solidFill>
              </a:rPr>
              <a:t>• </a:t>
            </a:r>
            <a:r>
              <a:rPr lang="en-US" sz="2800" dirty="0" smtClean="0">
                <a:solidFill>
                  <a:srgbClr val="C00000"/>
                </a:solidFill>
              </a:rPr>
              <a:t>After Geneva Superpower Summit 1985, President Reagan stated:</a:t>
            </a:r>
          </a:p>
          <a:p>
            <a:pPr marL="0" indent="0">
              <a:buNone/>
            </a:pPr>
            <a:r>
              <a:rPr lang="en-US" sz="2800" dirty="0" smtClean="0">
                <a:solidFill>
                  <a:srgbClr val="C00000"/>
                </a:solidFill>
              </a:rPr>
              <a:t>“As a potential way of dealing with the energy needs of the world of the future, we have…advocated international cooperation to explore the feasibility of developing fusion energy.”</a:t>
            </a:r>
          </a:p>
          <a:p>
            <a:pPr marL="0" indent="0">
              <a:buNone/>
            </a:pPr>
            <a:r>
              <a:rPr lang="en-US" sz="2800" dirty="0" smtClean="0">
                <a:solidFill>
                  <a:srgbClr val="C00000"/>
                </a:solidFill>
              </a:rPr>
              <a:t>• After the standoff over nuclear disarmament at the Reykjavik Summit 1986, the concept of a fusion experimental research facility was agreed upon.</a:t>
            </a:r>
          </a:p>
          <a:p>
            <a:pPr marL="0" indent="0">
              <a:buNone/>
            </a:pPr>
            <a:r>
              <a:rPr lang="en-US" sz="2800" dirty="0" smtClean="0">
                <a:solidFill>
                  <a:srgbClr val="C00000"/>
                </a:solidFill>
              </a:rPr>
              <a:t>• 1988, start of the ITER Conceptual Design Activity</a:t>
            </a:r>
          </a:p>
          <a:p>
            <a:pPr marL="0" indent="0">
              <a:buNone/>
            </a:pPr>
            <a:r>
              <a:rPr lang="en-US" sz="2800" dirty="0" smtClean="0">
                <a:solidFill>
                  <a:srgbClr val="C00000"/>
                </a:solidFill>
              </a:rPr>
              <a:t>• 1998, U.S. finishes commitment, leaves ITER</a:t>
            </a:r>
          </a:p>
          <a:p>
            <a:pPr marL="0" indent="0">
              <a:buNone/>
            </a:pPr>
            <a:endParaRPr lang="en-US" sz="2400" dirty="0" smtClean="0">
              <a:solidFill>
                <a:srgbClr val="C00000"/>
              </a:solidFill>
            </a:endParaRPr>
          </a:p>
          <a:p>
            <a:pPr marL="0" indent="0">
              <a:buNone/>
            </a:pPr>
            <a:endParaRPr lang="en-US" sz="2400" dirty="0">
              <a:solidFill>
                <a:srgbClr val="C00000"/>
              </a:solidFill>
            </a:endParaRPr>
          </a:p>
        </p:txBody>
      </p:sp>
    </p:spTree>
    <p:extLst>
      <p:ext uri="{BB962C8B-B14F-4D97-AF65-F5344CB8AC3E}">
        <p14:creationId xmlns:p14="http://schemas.microsoft.com/office/powerpoint/2010/main" val="2367943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solidFill>
                  <a:srgbClr val="002060"/>
                </a:solidFill>
              </a:rPr>
              <a:t>What Happened Next?</a:t>
            </a:r>
            <a:endParaRPr lang="en-US" b="1" dirty="0">
              <a:solidFill>
                <a:srgbClr val="002060"/>
              </a:solidFill>
            </a:endParaRPr>
          </a:p>
        </p:txBody>
      </p:sp>
      <p:sp>
        <p:nvSpPr>
          <p:cNvPr id="3" name="Content Placeholder 2"/>
          <p:cNvSpPr>
            <a:spLocks noGrp="1"/>
          </p:cNvSpPr>
          <p:nvPr>
            <p:ph idx="1"/>
          </p:nvPr>
        </p:nvSpPr>
        <p:spPr>
          <a:xfrm>
            <a:off x="457200" y="838200"/>
            <a:ext cx="8229600" cy="6019800"/>
          </a:xfrm>
        </p:spPr>
        <p:txBody>
          <a:bodyPr>
            <a:normAutofit fontScale="85000" lnSpcReduction="10000"/>
          </a:bodyPr>
          <a:lstStyle/>
          <a:p>
            <a:r>
              <a:rPr lang="en-US" sz="2800" b="1" dirty="0" smtClean="0">
                <a:solidFill>
                  <a:srgbClr val="C00000"/>
                </a:solidFill>
              </a:rPr>
              <a:t>The House of Representatives passes “Securing America’s Future Energy Act of 2001, requiring DOE’s Office of Science to take a number of actions exploring a burning plasma experiment.</a:t>
            </a:r>
          </a:p>
          <a:p>
            <a:r>
              <a:rPr lang="en-US" sz="2800" b="1" dirty="0" smtClean="0">
                <a:solidFill>
                  <a:srgbClr val="C00000"/>
                </a:solidFill>
              </a:rPr>
              <a:t>As Director of the Office of Science, I commissioned a study and workshop in Snowmass, Colorado, in 2002 for the purpose of “…examination of the proposed burning plasma experimental designs.”  I then asked the Fusion Energy Sciences Advisory Committee and the National Academy of Sciences to evaluate the Snowmass workshop report.</a:t>
            </a:r>
          </a:p>
          <a:p>
            <a:r>
              <a:rPr lang="en-US" sz="2800" b="1" dirty="0" smtClean="0">
                <a:solidFill>
                  <a:srgbClr val="C00000"/>
                </a:solidFill>
              </a:rPr>
              <a:t>September, 2002: the Fusion Energy Sciences Advisory Committee supports the entry of the U.S. into the ITER negotiations</a:t>
            </a:r>
          </a:p>
          <a:p>
            <a:r>
              <a:rPr lang="en-US" sz="2800" b="1" dirty="0" smtClean="0">
                <a:solidFill>
                  <a:srgbClr val="C00000"/>
                </a:solidFill>
              </a:rPr>
              <a:t>December, 2002: the National Research Council of the National Academy of Sciences endorses the ITER effort “…as a necessary next step in the U.S. fusion energy research program.”</a:t>
            </a:r>
          </a:p>
          <a:p>
            <a:endParaRPr lang="en-US" sz="2800" dirty="0">
              <a:solidFill>
                <a:srgbClr val="C00000"/>
              </a:solidFill>
            </a:endParaRPr>
          </a:p>
        </p:txBody>
      </p:sp>
    </p:spTree>
    <p:extLst>
      <p:ext uri="{BB962C8B-B14F-4D97-AF65-F5344CB8AC3E}">
        <p14:creationId xmlns:p14="http://schemas.microsoft.com/office/powerpoint/2010/main" val="112758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002060"/>
                </a:solidFill>
              </a:rPr>
              <a:t>President George W. Bush:</a:t>
            </a:r>
            <a:endParaRPr lang="en-US" b="1" dirty="0">
              <a:solidFill>
                <a:srgbClr val="002060"/>
              </a:solidFill>
            </a:endParaRPr>
          </a:p>
        </p:txBody>
      </p:sp>
      <p:sp>
        <p:nvSpPr>
          <p:cNvPr id="3" name="Content Placeholder 2"/>
          <p:cNvSpPr>
            <a:spLocks noGrp="1"/>
          </p:cNvSpPr>
          <p:nvPr>
            <p:ph idx="1"/>
          </p:nvPr>
        </p:nvSpPr>
        <p:spPr>
          <a:xfrm>
            <a:off x="457200" y="1143000"/>
            <a:ext cx="8229600" cy="5562600"/>
          </a:xfrm>
        </p:spPr>
        <p:txBody>
          <a:bodyPr>
            <a:normAutofit/>
          </a:bodyPr>
          <a:lstStyle/>
          <a:p>
            <a:pPr marL="0" indent="0">
              <a:buNone/>
            </a:pPr>
            <a:r>
              <a:rPr lang="en-US" b="1" dirty="0" smtClean="0">
                <a:solidFill>
                  <a:srgbClr val="C00000"/>
                </a:solidFill>
              </a:rPr>
              <a:t>January 30, 2003: “The results of ITER will advance the effort to produce clean, safe, renewable, and commercially available energy by the middle of this century.  Commercialization of fusion has the potential to dramatically improve America’s energy security while significantly reducing air pollution and emissions of greenhouse gases…We welcome the opportunity to work with our [ITER] partners to make fusion energy a reality.”</a:t>
            </a:r>
            <a:endParaRPr lang="en-US" b="1" dirty="0">
              <a:solidFill>
                <a:srgbClr val="C00000"/>
              </a:solidFill>
            </a:endParaRPr>
          </a:p>
        </p:txBody>
      </p:sp>
    </p:spTree>
    <p:extLst>
      <p:ext uri="{BB962C8B-B14F-4D97-AF65-F5344CB8AC3E}">
        <p14:creationId xmlns:p14="http://schemas.microsoft.com/office/powerpoint/2010/main" val="7995434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Autofit/>
          </a:bodyPr>
          <a:lstStyle/>
          <a:p>
            <a:r>
              <a:rPr lang="en-US" sz="3200" b="1" dirty="0" smtClean="0">
                <a:solidFill>
                  <a:srgbClr val="002060"/>
                </a:solidFill>
              </a:rPr>
              <a:t>And at the Office of Science, working with its Advisory Committees, I prioritized 28 large scale scientific facilities across disciplinary lines to produce:</a:t>
            </a:r>
            <a:endParaRPr lang="en-US" sz="3200" b="1" dirty="0">
              <a:solidFill>
                <a:srgbClr val="00206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0" y="2481810"/>
            <a:ext cx="3048000" cy="4191897"/>
          </a:xfrm>
        </p:spPr>
      </p:pic>
    </p:spTree>
    <p:extLst>
      <p:ext uri="{BB962C8B-B14F-4D97-AF65-F5344CB8AC3E}">
        <p14:creationId xmlns:p14="http://schemas.microsoft.com/office/powerpoint/2010/main" val="1248681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And the First Priority Among the 28:</a:t>
            </a:r>
            <a:endParaRPr lang="en-US" b="1" dirty="0">
              <a:solidFill>
                <a:srgbClr val="00206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4174" y="1600200"/>
            <a:ext cx="4154372" cy="5611459"/>
          </a:xfrm>
        </p:spPr>
      </p:pic>
    </p:spTree>
    <p:extLst>
      <p:ext uri="{BB962C8B-B14F-4D97-AF65-F5344CB8AC3E}">
        <p14:creationId xmlns:p14="http://schemas.microsoft.com/office/powerpoint/2010/main" val="169686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So the U.S. rejoined ITER in 2003</a:t>
            </a:r>
            <a:endParaRPr lang="en-US" b="1" dirty="0">
              <a:solidFill>
                <a:srgbClr val="002060"/>
              </a:solidFill>
            </a:endParaRPr>
          </a:p>
        </p:txBody>
      </p:sp>
      <p:sp>
        <p:nvSpPr>
          <p:cNvPr id="3" name="Content Placeholder 2"/>
          <p:cNvSpPr>
            <a:spLocks noGrp="1"/>
          </p:cNvSpPr>
          <p:nvPr>
            <p:ph idx="1"/>
          </p:nvPr>
        </p:nvSpPr>
        <p:spPr>
          <a:xfrm>
            <a:off x="457200" y="1600200"/>
            <a:ext cx="8229600" cy="5105400"/>
          </a:xfrm>
        </p:spPr>
        <p:txBody>
          <a:bodyPr>
            <a:normAutofit fontScale="92500"/>
          </a:bodyPr>
          <a:lstStyle/>
          <a:p>
            <a:r>
              <a:rPr lang="en-US" b="1" dirty="0" smtClean="0">
                <a:solidFill>
                  <a:srgbClr val="C00000"/>
                </a:solidFill>
              </a:rPr>
              <a:t>As soon as the U.S. joined the E.U., Russian Federation and Japan, China and South Korea submitted applications to join, followed by India in subsequent years.</a:t>
            </a:r>
          </a:p>
          <a:p>
            <a:r>
              <a:rPr lang="en-US" b="1" dirty="0" smtClean="0">
                <a:solidFill>
                  <a:srgbClr val="C00000"/>
                </a:solidFill>
              </a:rPr>
              <a:t>I was chosen to head the U.S. negotiating team, assisted by my deputy, Mr. Todd Harding, and a top State Department attorney familiar with international law, Ms. Melanie Khanna.</a:t>
            </a:r>
          </a:p>
          <a:p>
            <a:r>
              <a:rPr lang="en-US" b="1" dirty="0" smtClean="0">
                <a:solidFill>
                  <a:srgbClr val="C00000"/>
                </a:solidFill>
              </a:rPr>
              <a:t>Together we presented the U.S. perspective on all of the ITER issues (and there were many!)</a:t>
            </a:r>
            <a:endParaRPr lang="en-US" b="1" dirty="0">
              <a:solidFill>
                <a:srgbClr val="C00000"/>
              </a:solidFill>
            </a:endParaRPr>
          </a:p>
        </p:txBody>
      </p:sp>
    </p:spTree>
    <p:extLst>
      <p:ext uri="{BB962C8B-B14F-4D97-AF65-F5344CB8AC3E}">
        <p14:creationId xmlns:p14="http://schemas.microsoft.com/office/powerpoint/2010/main" val="1050963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r>
              <a:rPr lang="en-US" b="1" dirty="0" smtClean="0">
                <a:solidFill>
                  <a:srgbClr val="002060"/>
                </a:solidFill>
              </a:rPr>
              <a:t>The First Stumbling Block:</a:t>
            </a:r>
            <a:br>
              <a:rPr lang="en-US" b="1" dirty="0" smtClean="0">
                <a:solidFill>
                  <a:srgbClr val="002060"/>
                </a:solidFill>
              </a:rPr>
            </a:br>
            <a:r>
              <a:rPr lang="en-US" b="1" i="1" dirty="0" smtClean="0">
                <a:solidFill>
                  <a:srgbClr val="002060"/>
                </a:solidFill>
              </a:rPr>
              <a:t>Where</a:t>
            </a:r>
            <a:r>
              <a:rPr lang="en-US" b="1" dirty="0" smtClean="0">
                <a:solidFill>
                  <a:srgbClr val="002060"/>
                </a:solidFill>
              </a:rPr>
              <a:t> Would ITER Be Built?</a:t>
            </a:r>
            <a:endParaRPr lang="en-US" b="1" dirty="0">
              <a:solidFill>
                <a:srgbClr val="002060"/>
              </a:solidFill>
            </a:endParaRPr>
          </a:p>
        </p:txBody>
      </p:sp>
      <p:sp>
        <p:nvSpPr>
          <p:cNvPr id="3" name="Content Placeholder 2"/>
          <p:cNvSpPr>
            <a:spLocks noGrp="1"/>
          </p:cNvSpPr>
          <p:nvPr>
            <p:ph idx="1"/>
          </p:nvPr>
        </p:nvSpPr>
        <p:spPr>
          <a:xfrm>
            <a:off x="457200" y="1524000"/>
            <a:ext cx="8229600" cy="5105400"/>
          </a:xfrm>
        </p:spPr>
        <p:txBody>
          <a:bodyPr>
            <a:normAutofit/>
          </a:bodyPr>
          <a:lstStyle/>
          <a:p>
            <a:r>
              <a:rPr lang="en-US" sz="2200" b="1" dirty="0" smtClean="0">
                <a:solidFill>
                  <a:srgbClr val="C00000"/>
                </a:solidFill>
              </a:rPr>
              <a:t>From the U.S. point of view, there were four sites, ordered by my preference as follows:</a:t>
            </a:r>
          </a:p>
          <a:p>
            <a:pPr lvl="1"/>
            <a:r>
              <a:rPr lang="en-US" sz="2400" b="1" dirty="0" smtClean="0">
                <a:solidFill>
                  <a:srgbClr val="C00000"/>
                </a:solidFill>
              </a:rPr>
              <a:t>The Darlington site (Canada, on Lake Ontario)</a:t>
            </a:r>
          </a:p>
          <a:p>
            <a:pPr lvl="2"/>
            <a:r>
              <a:rPr lang="en-US" sz="2000" b="1" dirty="0" smtClean="0">
                <a:solidFill>
                  <a:srgbClr val="C00000"/>
                </a:solidFill>
              </a:rPr>
              <a:t>Nuclear licensed site, where commercial tritium is produced</a:t>
            </a:r>
          </a:p>
          <a:p>
            <a:pPr lvl="1"/>
            <a:r>
              <a:rPr lang="en-US" sz="2400" b="1" dirty="0" smtClean="0">
                <a:solidFill>
                  <a:srgbClr val="C00000"/>
                </a:solidFill>
              </a:rPr>
              <a:t>The Spanish site (near Barcelona, on the coast)</a:t>
            </a:r>
          </a:p>
          <a:p>
            <a:pPr lvl="2"/>
            <a:r>
              <a:rPr lang="en-US" sz="2000" b="1" dirty="0" smtClean="0">
                <a:solidFill>
                  <a:srgbClr val="C00000"/>
                </a:solidFill>
              </a:rPr>
              <a:t>Nuclear licensed site, with shut-down de-activated nuclear reactor</a:t>
            </a:r>
          </a:p>
          <a:p>
            <a:pPr lvl="1"/>
            <a:r>
              <a:rPr lang="en-US" sz="2400" b="1" dirty="0" smtClean="0">
                <a:solidFill>
                  <a:srgbClr val="C00000"/>
                </a:solidFill>
              </a:rPr>
              <a:t>The Japanese site (in </a:t>
            </a:r>
            <a:r>
              <a:rPr lang="en-US" sz="2400" b="1" dirty="0" err="1" smtClean="0">
                <a:solidFill>
                  <a:srgbClr val="C00000"/>
                </a:solidFill>
              </a:rPr>
              <a:t>Rokkasho-mura</a:t>
            </a:r>
            <a:r>
              <a:rPr lang="en-US" sz="2400" b="1" dirty="0" smtClean="0">
                <a:solidFill>
                  <a:srgbClr val="C00000"/>
                </a:solidFill>
              </a:rPr>
              <a:t>, northern Honshu, on the coast)</a:t>
            </a:r>
          </a:p>
          <a:p>
            <a:pPr lvl="2"/>
            <a:r>
              <a:rPr lang="en-US" sz="2000" b="1" dirty="0" smtClean="0">
                <a:solidFill>
                  <a:srgbClr val="C00000"/>
                </a:solidFill>
              </a:rPr>
              <a:t>Unused port with direct access to sea</a:t>
            </a:r>
          </a:p>
          <a:p>
            <a:pPr lvl="1"/>
            <a:r>
              <a:rPr lang="en-US" sz="2400" b="1" dirty="0" smtClean="0">
                <a:solidFill>
                  <a:srgbClr val="C00000"/>
                </a:solidFill>
              </a:rPr>
              <a:t>The French site (</a:t>
            </a:r>
            <a:r>
              <a:rPr lang="en-US" sz="2400" b="1" dirty="0" err="1" smtClean="0">
                <a:solidFill>
                  <a:srgbClr val="C00000"/>
                </a:solidFill>
              </a:rPr>
              <a:t>Cadarache</a:t>
            </a:r>
            <a:r>
              <a:rPr lang="en-US" sz="2400" b="1" dirty="0" smtClean="0">
                <a:solidFill>
                  <a:srgbClr val="C00000"/>
                </a:solidFill>
              </a:rPr>
              <a:t>, in Provence)</a:t>
            </a:r>
          </a:p>
          <a:p>
            <a:pPr lvl="2"/>
            <a:r>
              <a:rPr lang="en-US" sz="2000" b="1" dirty="0" smtClean="0">
                <a:solidFill>
                  <a:srgbClr val="C00000"/>
                </a:solidFill>
              </a:rPr>
              <a:t>Nuclear licensed site, 100 km from a port, over Provence roads</a:t>
            </a:r>
            <a:endParaRPr lang="en-US" sz="2000" b="1" dirty="0">
              <a:solidFill>
                <a:srgbClr val="C00000"/>
              </a:solidFill>
            </a:endParaRPr>
          </a:p>
          <a:p>
            <a:pPr marL="914400" lvl="2" indent="0">
              <a:buNone/>
            </a:pPr>
            <a:endParaRPr lang="en-US" sz="1600" b="1" dirty="0">
              <a:solidFill>
                <a:srgbClr val="C00000"/>
              </a:solidFill>
            </a:endParaRPr>
          </a:p>
        </p:txBody>
      </p:sp>
    </p:spTree>
    <p:extLst>
      <p:ext uri="{BB962C8B-B14F-4D97-AF65-F5344CB8AC3E}">
        <p14:creationId xmlns:p14="http://schemas.microsoft.com/office/powerpoint/2010/main" val="1944685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srgbClr val="002060"/>
                </a:solidFill>
              </a:rPr>
              <a:t>Where</a:t>
            </a:r>
            <a:r>
              <a:rPr lang="en-US" b="1" dirty="0" smtClean="0">
                <a:solidFill>
                  <a:srgbClr val="002060"/>
                </a:solidFill>
              </a:rPr>
              <a:t> would ITER Be Built?</a:t>
            </a:r>
            <a:br>
              <a:rPr lang="en-US" b="1" dirty="0" smtClean="0">
                <a:solidFill>
                  <a:srgbClr val="002060"/>
                </a:solidFill>
              </a:rPr>
            </a:br>
            <a:r>
              <a:rPr lang="en-US" b="1" dirty="0" smtClean="0">
                <a:solidFill>
                  <a:srgbClr val="002060"/>
                </a:solidFill>
              </a:rPr>
              <a:t>The Decision</a:t>
            </a:r>
            <a:endParaRPr lang="en-US" b="1" dirty="0">
              <a:solidFill>
                <a:srgbClr val="002060"/>
              </a:solidFill>
            </a:endParaRPr>
          </a:p>
        </p:txBody>
      </p:sp>
      <p:sp>
        <p:nvSpPr>
          <p:cNvPr id="3" name="Content Placeholder 2"/>
          <p:cNvSpPr>
            <a:spLocks noGrp="1"/>
          </p:cNvSpPr>
          <p:nvPr>
            <p:ph idx="1"/>
          </p:nvPr>
        </p:nvSpPr>
        <p:spPr>
          <a:xfrm>
            <a:off x="457200" y="1524000"/>
            <a:ext cx="8229600" cy="5334000"/>
          </a:xfrm>
        </p:spPr>
        <p:txBody>
          <a:bodyPr>
            <a:normAutofit fontScale="92500"/>
          </a:bodyPr>
          <a:lstStyle/>
          <a:p>
            <a:r>
              <a:rPr lang="en-US" sz="2200" b="1" dirty="0" smtClean="0">
                <a:solidFill>
                  <a:srgbClr val="C00000"/>
                </a:solidFill>
              </a:rPr>
              <a:t>From the U.S. point of view, there were four sites, ordered by my preference as follows:</a:t>
            </a:r>
          </a:p>
          <a:p>
            <a:pPr lvl="1"/>
            <a:r>
              <a:rPr lang="en-US" sz="2400" b="1" dirty="0" smtClean="0">
                <a:solidFill>
                  <a:srgbClr val="C00000"/>
                </a:solidFill>
              </a:rPr>
              <a:t>The Darlington site (Canada, on Lake Ontario)</a:t>
            </a:r>
          </a:p>
          <a:p>
            <a:pPr lvl="2"/>
            <a:r>
              <a:rPr lang="en-US" sz="2000" b="1" dirty="0" smtClean="0">
                <a:solidFill>
                  <a:srgbClr val="C00000"/>
                </a:solidFill>
              </a:rPr>
              <a:t>The Canadians refused to put any money on the table</a:t>
            </a:r>
          </a:p>
          <a:p>
            <a:pPr lvl="1"/>
            <a:r>
              <a:rPr lang="en-US" sz="2400" b="1" dirty="0" smtClean="0">
                <a:solidFill>
                  <a:srgbClr val="C00000"/>
                </a:solidFill>
              </a:rPr>
              <a:t>The Spanish site (near Barcelona, on the coast)</a:t>
            </a:r>
          </a:p>
          <a:p>
            <a:pPr lvl="2"/>
            <a:r>
              <a:rPr lang="en-US" sz="2000" b="1" dirty="0" smtClean="0">
                <a:solidFill>
                  <a:srgbClr val="C00000"/>
                </a:solidFill>
              </a:rPr>
              <a:t>The E.U. chose the French site</a:t>
            </a:r>
          </a:p>
          <a:p>
            <a:pPr lvl="1"/>
            <a:r>
              <a:rPr lang="en-US" sz="2400" b="1" dirty="0" smtClean="0">
                <a:solidFill>
                  <a:srgbClr val="C00000"/>
                </a:solidFill>
              </a:rPr>
              <a:t>The Japanese site (in </a:t>
            </a:r>
            <a:r>
              <a:rPr lang="en-US" sz="2400" b="1" dirty="0" err="1" smtClean="0">
                <a:solidFill>
                  <a:srgbClr val="C00000"/>
                </a:solidFill>
              </a:rPr>
              <a:t>Rokkasho-mura</a:t>
            </a:r>
            <a:r>
              <a:rPr lang="en-US" sz="2400" b="1" dirty="0" smtClean="0">
                <a:solidFill>
                  <a:srgbClr val="C00000"/>
                </a:solidFill>
              </a:rPr>
              <a:t>, northern Honshu, on the coast)</a:t>
            </a:r>
          </a:p>
          <a:p>
            <a:pPr lvl="2"/>
            <a:r>
              <a:rPr lang="en-US" sz="2000" b="1" dirty="0" smtClean="0">
                <a:solidFill>
                  <a:srgbClr val="C00000"/>
                </a:solidFill>
              </a:rPr>
              <a:t>The E.U. and Japan negotiated the “Broader Agreement” making cost concessions to Japan</a:t>
            </a:r>
          </a:p>
          <a:p>
            <a:pPr lvl="1"/>
            <a:r>
              <a:rPr lang="en-US" sz="2400" b="1" dirty="0" smtClean="0">
                <a:solidFill>
                  <a:srgbClr val="C00000"/>
                </a:solidFill>
              </a:rPr>
              <a:t>The French site (</a:t>
            </a:r>
            <a:r>
              <a:rPr lang="en-US" sz="2400" b="1" dirty="0" err="1" smtClean="0">
                <a:solidFill>
                  <a:srgbClr val="C00000"/>
                </a:solidFill>
              </a:rPr>
              <a:t>Cadarache</a:t>
            </a:r>
            <a:r>
              <a:rPr lang="en-US" sz="2400" b="1" dirty="0" smtClean="0">
                <a:solidFill>
                  <a:srgbClr val="C00000"/>
                </a:solidFill>
              </a:rPr>
              <a:t>, in Provence)</a:t>
            </a:r>
          </a:p>
          <a:p>
            <a:pPr lvl="2"/>
            <a:r>
              <a:rPr lang="en-US" sz="2000" b="1" dirty="0" smtClean="0">
                <a:solidFill>
                  <a:srgbClr val="C00000"/>
                </a:solidFill>
              </a:rPr>
              <a:t>The largest coils had to be made on-site, requiring construction of a factory.  The roads had to be widened to get the other construction components to the site.  The tritium to start the process had to be flown to a French military base close by the site.</a:t>
            </a:r>
          </a:p>
          <a:p>
            <a:pPr marL="914400" lvl="2" indent="0">
              <a:buNone/>
            </a:pPr>
            <a:endParaRPr lang="en-US" sz="1600" dirty="0">
              <a:solidFill>
                <a:srgbClr val="C00000"/>
              </a:solidFill>
            </a:endParaRPr>
          </a:p>
        </p:txBody>
      </p:sp>
      <p:cxnSp>
        <p:nvCxnSpPr>
          <p:cNvPr id="5" name="Straight Connector 4"/>
          <p:cNvCxnSpPr/>
          <p:nvPr/>
        </p:nvCxnSpPr>
        <p:spPr>
          <a:xfrm>
            <a:off x="1219200" y="2209800"/>
            <a:ext cx="2438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19200" y="2971800"/>
            <a:ext cx="2133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9200" y="3733800"/>
            <a:ext cx="2286000" cy="228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106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Autofit/>
          </a:bodyPr>
          <a:lstStyle/>
          <a:p>
            <a:r>
              <a:rPr lang="en-US" sz="3600" b="1" dirty="0" smtClean="0">
                <a:solidFill>
                  <a:srgbClr val="002060"/>
                </a:solidFill>
              </a:rPr>
              <a:t>Now the “Hard Part”: Negotiations over the first truly international large scale scientific facility</a:t>
            </a:r>
            <a:endParaRPr lang="en-US" sz="3600" b="1" dirty="0">
              <a:solidFill>
                <a:srgbClr val="002060"/>
              </a:solidFill>
            </a:endParaRPr>
          </a:p>
        </p:txBody>
      </p:sp>
      <p:sp>
        <p:nvSpPr>
          <p:cNvPr id="3" name="Content Placeholder 2"/>
          <p:cNvSpPr>
            <a:spLocks noGrp="1"/>
          </p:cNvSpPr>
          <p:nvPr>
            <p:ph idx="1"/>
          </p:nvPr>
        </p:nvSpPr>
        <p:spPr>
          <a:xfrm>
            <a:off x="457200" y="1752600"/>
            <a:ext cx="8229600" cy="4876800"/>
          </a:xfrm>
        </p:spPr>
        <p:txBody>
          <a:bodyPr>
            <a:normAutofit fontScale="92500" lnSpcReduction="10000"/>
          </a:bodyPr>
          <a:lstStyle/>
          <a:p>
            <a:r>
              <a:rPr lang="en-US" sz="2800" b="1" dirty="0" smtClean="0">
                <a:solidFill>
                  <a:srgbClr val="C00000"/>
                </a:solidFill>
              </a:rPr>
              <a:t>There was no agreement on legal and policy structures that would be appropriate for creating and sustaining a major (expensive) international facility and experiment.</a:t>
            </a:r>
          </a:p>
          <a:p>
            <a:r>
              <a:rPr lang="en-US" sz="2800" b="1" dirty="0" smtClean="0">
                <a:solidFill>
                  <a:srgbClr val="C00000"/>
                </a:solidFill>
              </a:rPr>
              <a:t>The partners had diverse political and legal systems:</a:t>
            </a:r>
          </a:p>
          <a:p>
            <a:pPr lvl="1"/>
            <a:r>
              <a:rPr lang="en-US" b="1" dirty="0" smtClean="0">
                <a:solidFill>
                  <a:srgbClr val="C00000"/>
                </a:solidFill>
              </a:rPr>
              <a:t>The European Union</a:t>
            </a:r>
          </a:p>
          <a:p>
            <a:pPr lvl="1"/>
            <a:r>
              <a:rPr lang="en-US" b="1" dirty="0" smtClean="0">
                <a:solidFill>
                  <a:srgbClr val="C00000"/>
                </a:solidFill>
              </a:rPr>
              <a:t>Japan</a:t>
            </a:r>
          </a:p>
          <a:p>
            <a:pPr lvl="1"/>
            <a:r>
              <a:rPr lang="en-US" b="1" dirty="0" smtClean="0">
                <a:solidFill>
                  <a:srgbClr val="C00000"/>
                </a:solidFill>
              </a:rPr>
              <a:t>The Russian Federation</a:t>
            </a:r>
          </a:p>
          <a:p>
            <a:pPr lvl="1"/>
            <a:r>
              <a:rPr lang="en-US" b="1" dirty="0" smtClean="0">
                <a:solidFill>
                  <a:srgbClr val="C00000"/>
                </a:solidFill>
              </a:rPr>
              <a:t>The United States</a:t>
            </a:r>
          </a:p>
          <a:p>
            <a:pPr lvl="1"/>
            <a:r>
              <a:rPr lang="en-US" b="1" dirty="0" smtClean="0">
                <a:solidFill>
                  <a:srgbClr val="C00000"/>
                </a:solidFill>
              </a:rPr>
              <a:t>China</a:t>
            </a:r>
          </a:p>
          <a:p>
            <a:pPr lvl="1"/>
            <a:r>
              <a:rPr lang="en-US" b="1" dirty="0" smtClean="0">
                <a:solidFill>
                  <a:srgbClr val="C00000"/>
                </a:solidFill>
              </a:rPr>
              <a:t>South Korea</a:t>
            </a:r>
          </a:p>
          <a:p>
            <a:pPr lvl="1"/>
            <a:r>
              <a:rPr lang="en-US" b="1" dirty="0" smtClean="0">
                <a:solidFill>
                  <a:srgbClr val="C00000"/>
                </a:solidFill>
              </a:rPr>
              <a:t>India</a:t>
            </a:r>
          </a:p>
          <a:p>
            <a:pPr lvl="1"/>
            <a:endParaRPr lang="en-US" sz="2000" dirty="0">
              <a:solidFill>
                <a:srgbClr val="C00000"/>
              </a:solidFill>
            </a:endParaRPr>
          </a:p>
        </p:txBody>
      </p:sp>
    </p:spTree>
    <p:extLst>
      <p:ext uri="{BB962C8B-B14F-4D97-AF65-F5344CB8AC3E}">
        <p14:creationId xmlns:p14="http://schemas.microsoft.com/office/powerpoint/2010/main" val="1977671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rPr>
              <a:t>Innovative Solutions</a:t>
            </a:r>
            <a:endParaRPr lang="en-US" b="1" dirty="0">
              <a:solidFill>
                <a:srgbClr val="002060"/>
              </a:solidFill>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sz="2400" b="1" dirty="0" smtClean="0">
                <a:solidFill>
                  <a:srgbClr val="C00000"/>
                </a:solidFill>
              </a:rPr>
              <a:t>The ITER agreement was initialed by the heads of delegation in Brussels on May 24, 2006</a:t>
            </a:r>
          </a:p>
          <a:p>
            <a:r>
              <a:rPr lang="en-US" sz="2400" b="1" dirty="0" smtClean="0">
                <a:solidFill>
                  <a:srgbClr val="C00000"/>
                </a:solidFill>
              </a:rPr>
              <a:t>The final signing by all seven parties took place in the </a:t>
            </a:r>
            <a:r>
              <a:rPr lang="en-US" sz="2400" b="1" dirty="0" err="1" smtClean="0">
                <a:solidFill>
                  <a:srgbClr val="C00000"/>
                </a:solidFill>
              </a:rPr>
              <a:t>Élysée</a:t>
            </a:r>
            <a:r>
              <a:rPr lang="en-US" sz="2400" b="1" dirty="0" smtClean="0">
                <a:solidFill>
                  <a:srgbClr val="C00000"/>
                </a:solidFill>
              </a:rPr>
              <a:t> Palace in Paris on November 21, 2006</a:t>
            </a:r>
          </a:p>
          <a:p>
            <a:r>
              <a:rPr lang="en-US" sz="2400" b="1" dirty="0" smtClean="0">
                <a:solidFill>
                  <a:srgbClr val="C00000"/>
                </a:solidFill>
              </a:rPr>
              <a:t>President Bush signed the Executive Order on November 19, 2007 designating the ITER International Fusion Energy Organization as a Public International Organization</a:t>
            </a:r>
          </a:p>
          <a:p>
            <a:r>
              <a:rPr lang="en-US" sz="2400" b="1" dirty="0" smtClean="0">
                <a:solidFill>
                  <a:srgbClr val="C00000"/>
                </a:solidFill>
              </a:rPr>
              <a:t>For the United States:</a:t>
            </a:r>
          </a:p>
          <a:p>
            <a:pPr lvl="1"/>
            <a:r>
              <a:rPr lang="en-US" sz="2000" b="1" dirty="0" smtClean="0">
                <a:solidFill>
                  <a:srgbClr val="C00000"/>
                </a:solidFill>
              </a:rPr>
              <a:t>The ability to conclude the agreement consistent with U.S. law (including the IOIA) without entering into any open-ended, uncertain financial or other liabilities</a:t>
            </a:r>
          </a:p>
          <a:p>
            <a:pPr lvl="1"/>
            <a:r>
              <a:rPr lang="en-US" sz="2000" b="1" dirty="0" smtClean="0">
                <a:solidFill>
                  <a:srgbClr val="C00000"/>
                </a:solidFill>
              </a:rPr>
              <a:t>Conclusion of the ITER Agreement as a congressional-executive agreement is an important precedent for similar future international scientific (and other) projects</a:t>
            </a:r>
          </a:p>
        </p:txBody>
      </p:sp>
    </p:spTree>
    <p:extLst>
      <p:ext uri="{BB962C8B-B14F-4D97-AF65-F5344CB8AC3E}">
        <p14:creationId xmlns:p14="http://schemas.microsoft.com/office/powerpoint/2010/main" val="2837228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solidFill>
                  <a:srgbClr val="002060"/>
                </a:solidFill>
              </a:rPr>
              <a:t>Our Sun</a:t>
            </a:r>
            <a:endParaRPr lang="en-US" sz="8000"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0799" y="1600200"/>
            <a:ext cx="4722402" cy="4525963"/>
          </a:xfrm>
        </p:spPr>
      </p:pic>
    </p:spTree>
    <p:extLst>
      <p:ext uri="{BB962C8B-B14F-4D97-AF65-F5344CB8AC3E}">
        <p14:creationId xmlns:p14="http://schemas.microsoft.com/office/powerpoint/2010/main" val="357042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The Signing</a:t>
            </a:r>
            <a:endParaRPr lang="en-US"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1349" y="1372729"/>
            <a:ext cx="6929651" cy="5021061"/>
          </a:xfrm>
        </p:spPr>
      </p:pic>
    </p:spTree>
    <p:extLst>
      <p:ext uri="{BB962C8B-B14F-4D97-AF65-F5344CB8AC3E}">
        <p14:creationId xmlns:p14="http://schemas.microsoft.com/office/powerpoint/2010/main" val="300270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ITER Today</a:t>
            </a:r>
            <a:endParaRPr lang="en-US" b="1" dirty="0">
              <a:solidFill>
                <a:srgbClr val="0070C0"/>
              </a:solidFill>
            </a:endParaRPr>
          </a:p>
        </p:txBody>
      </p:sp>
      <p:sp>
        <p:nvSpPr>
          <p:cNvPr id="3" name="Content Placeholder 2"/>
          <p:cNvSpPr>
            <a:spLocks noGrp="1"/>
          </p:cNvSpPr>
          <p:nvPr>
            <p:ph idx="1"/>
          </p:nvPr>
        </p:nvSpPr>
        <p:spPr>
          <a:xfrm>
            <a:off x="152400" y="990600"/>
            <a:ext cx="8839200" cy="5638800"/>
          </a:xfrm>
        </p:spPr>
        <p:txBody>
          <a:bodyPr/>
          <a:lstStyle/>
          <a:p>
            <a:endParaRPr lang="en-US" dirty="0"/>
          </a:p>
        </p:txBody>
      </p:sp>
      <p:pic>
        <p:nvPicPr>
          <p:cNvPr id="4" name="Picture 3"/>
          <p:cNvPicPr>
            <a:picLocks noChangeAspect="1"/>
          </p:cNvPicPr>
          <p:nvPr/>
        </p:nvPicPr>
        <p:blipFill>
          <a:blip r:embed="rId2"/>
          <a:stretch>
            <a:fillRect/>
          </a:stretch>
        </p:blipFill>
        <p:spPr>
          <a:xfrm>
            <a:off x="270110" y="1042318"/>
            <a:ext cx="8721490" cy="5587082"/>
          </a:xfrm>
          <a:prstGeom prst="rect">
            <a:avLst/>
          </a:prstGeom>
        </p:spPr>
      </p:pic>
    </p:spTree>
    <p:extLst>
      <p:ext uri="{BB962C8B-B14F-4D97-AF65-F5344CB8AC3E}">
        <p14:creationId xmlns:p14="http://schemas.microsoft.com/office/powerpoint/2010/main" val="245781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solidFill>
                  <a:srgbClr val="0070C0"/>
                </a:solidFill>
              </a:rPr>
              <a:t>What will ITER do?</a:t>
            </a:r>
            <a:endParaRPr lang="en-US" b="1" dirty="0">
              <a:solidFill>
                <a:srgbClr val="0070C0"/>
              </a:solidFill>
            </a:endParaRPr>
          </a:p>
        </p:txBody>
      </p:sp>
      <p:sp>
        <p:nvSpPr>
          <p:cNvPr id="3" name="Content Placeholder 2"/>
          <p:cNvSpPr>
            <a:spLocks noGrp="1"/>
          </p:cNvSpPr>
          <p:nvPr>
            <p:ph idx="1"/>
          </p:nvPr>
        </p:nvSpPr>
        <p:spPr>
          <a:xfrm>
            <a:off x="76200" y="914400"/>
            <a:ext cx="8915400" cy="5791200"/>
          </a:xfrm>
        </p:spPr>
        <p:txBody>
          <a:bodyPr>
            <a:normAutofit lnSpcReduction="10000"/>
          </a:bodyPr>
          <a:lstStyle/>
          <a:p>
            <a:r>
              <a:rPr lang="en-US" dirty="0" smtClean="0">
                <a:solidFill>
                  <a:srgbClr val="C00000"/>
                </a:solidFill>
              </a:rPr>
              <a:t>Achieve a deuterium-tritium plasma in which the fusion conditions are sustained mostly by internal fusion heating.</a:t>
            </a:r>
          </a:p>
          <a:p>
            <a:r>
              <a:rPr lang="en-US" dirty="0" smtClean="0">
                <a:solidFill>
                  <a:srgbClr val="C00000"/>
                </a:solidFill>
              </a:rPr>
              <a:t>Reach an internal temperature of 150 million </a:t>
            </a:r>
            <a:r>
              <a:rPr lang="en-US" baseline="30000" dirty="0" err="1" smtClean="0">
                <a:solidFill>
                  <a:srgbClr val="C00000"/>
                </a:solidFill>
              </a:rPr>
              <a:t>o</a:t>
            </a:r>
            <a:r>
              <a:rPr lang="en-US" dirty="0" err="1" smtClean="0">
                <a:solidFill>
                  <a:srgbClr val="C00000"/>
                </a:solidFill>
              </a:rPr>
              <a:t>C</a:t>
            </a:r>
            <a:endParaRPr lang="en-US" dirty="0" smtClean="0">
              <a:solidFill>
                <a:srgbClr val="C00000"/>
              </a:solidFill>
            </a:endParaRPr>
          </a:p>
          <a:p>
            <a:r>
              <a:rPr lang="en-US" dirty="0" smtClean="0">
                <a:solidFill>
                  <a:srgbClr val="C00000"/>
                </a:solidFill>
              </a:rPr>
              <a:t>Generate 500 MW of fusion power in its plasma from 50 MW of total input heating power (“plug power”), Q = 10.</a:t>
            </a:r>
          </a:p>
          <a:p>
            <a:r>
              <a:rPr lang="en-US" dirty="0" smtClean="0">
                <a:solidFill>
                  <a:srgbClr val="C00000"/>
                </a:solidFill>
              </a:rPr>
              <a:t>First </a:t>
            </a:r>
            <a:r>
              <a:rPr lang="en-US" dirty="0">
                <a:solidFill>
                  <a:srgbClr val="C00000"/>
                </a:solidFill>
              </a:rPr>
              <a:t>Plasma in 2025 and on to Deuterium-Tritium Operation in </a:t>
            </a:r>
            <a:r>
              <a:rPr lang="en-US" dirty="0" smtClean="0">
                <a:solidFill>
                  <a:srgbClr val="C00000"/>
                </a:solidFill>
              </a:rPr>
              <a:t>2035</a:t>
            </a:r>
          </a:p>
          <a:p>
            <a:r>
              <a:rPr lang="en-US" dirty="0">
                <a:solidFill>
                  <a:srgbClr val="C00000"/>
                </a:solidFill>
              </a:rPr>
              <a:t>Pave the way for a demonstration power plant, “Demo” with </a:t>
            </a:r>
            <a:r>
              <a:rPr lang="en-US" dirty="0" smtClean="0">
                <a:solidFill>
                  <a:srgbClr val="C00000"/>
                </a:solidFill>
              </a:rPr>
              <a:t>Q </a:t>
            </a:r>
            <a:r>
              <a:rPr lang="en-US" dirty="0">
                <a:solidFill>
                  <a:srgbClr val="C00000"/>
                </a:solidFill>
              </a:rPr>
              <a:t>= </a:t>
            </a:r>
            <a:r>
              <a:rPr lang="en-US" dirty="0" smtClean="0">
                <a:solidFill>
                  <a:srgbClr val="C00000"/>
                </a:solidFill>
              </a:rPr>
              <a:t>20 (prototype by 2045?, power in </a:t>
            </a:r>
            <a:r>
              <a:rPr lang="en-US" smtClean="0">
                <a:solidFill>
                  <a:srgbClr val="C00000"/>
                </a:solidFill>
              </a:rPr>
              <a:t>the grid by 2050?).</a:t>
            </a:r>
            <a:endParaRPr lang="en-US" dirty="0">
              <a:solidFill>
                <a:srgbClr val="C00000"/>
              </a:solidFill>
            </a:endParaRPr>
          </a:p>
          <a:p>
            <a:endParaRPr lang="en-US" dirty="0">
              <a:solidFill>
                <a:srgbClr val="C00000"/>
              </a:solidFill>
            </a:endParaRPr>
          </a:p>
        </p:txBody>
      </p:sp>
    </p:spTree>
    <p:extLst>
      <p:ext uri="{BB962C8B-B14F-4D97-AF65-F5344CB8AC3E}">
        <p14:creationId xmlns:p14="http://schemas.microsoft.com/office/powerpoint/2010/main" val="158710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2060"/>
                </a:solidFill>
              </a:rPr>
              <a:t>Some Facts About Our Sun</a:t>
            </a:r>
            <a:endParaRPr lang="en-US" sz="5400" b="1"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b="1" dirty="0">
                <a:solidFill>
                  <a:srgbClr val="C00000"/>
                </a:solidFill>
              </a:rPr>
              <a:t>The Sun formed about 4.567 </a:t>
            </a:r>
            <a:r>
              <a:rPr lang="en-US" b="1" dirty="0" smtClean="0">
                <a:solidFill>
                  <a:srgbClr val="C00000"/>
                </a:solidFill>
              </a:rPr>
              <a:t>billion </a:t>
            </a:r>
            <a:r>
              <a:rPr lang="en-US" b="1" dirty="0">
                <a:solidFill>
                  <a:srgbClr val="C00000"/>
                </a:solidFill>
              </a:rPr>
              <a:t>years ago from the gravitational collapse of a region within a large </a:t>
            </a:r>
            <a:r>
              <a:rPr lang="en-US" b="1" dirty="0" smtClean="0">
                <a:solidFill>
                  <a:srgbClr val="C00000"/>
                </a:solidFill>
              </a:rPr>
              <a:t>molecular cloud. </a:t>
            </a:r>
          </a:p>
          <a:p>
            <a:r>
              <a:rPr lang="en-US" b="1" dirty="0" smtClean="0">
                <a:solidFill>
                  <a:srgbClr val="C00000"/>
                </a:solidFill>
              </a:rPr>
              <a:t>Most </a:t>
            </a:r>
            <a:r>
              <a:rPr lang="en-US" b="1" dirty="0">
                <a:solidFill>
                  <a:srgbClr val="C00000"/>
                </a:solidFill>
              </a:rPr>
              <a:t>of the matter gathered in the center, while the rest flattened into an orbiting disk that would </a:t>
            </a:r>
            <a:r>
              <a:rPr lang="en-US" b="1" dirty="0" smtClean="0">
                <a:solidFill>
                  <a:srgbClr val="C00000"/>
                </a:solidFill>
              </a:rPr>
              <a:t>become the Solar System. </a:t>
            </a:r>
          </a:p>
          <a:p>
            <a:r>
              <a:rPr lang="en-US" b="1" dirty="0" smtClean="0">
                <a:solidFill>
                  <a:srgbClr val="C00000"/>
                </a:solidFill>
              </a:rPr>
              <a:t>The </a:t>
            </a:r>
            <a:r>
              <a:rPr lang="en-US" b="1" dirty="0">
                <a:solidFill>
                  <a:srgbClr val="C00000"/>
                </a:solidFill>
              </a:rPr>
              <a:t>central mass became increasingly hot and dense, eventually initiating </a:t>
            </a:r>
            <a:r>
              <a:rPr lang="en-US" b="1" dirty="0" smtClean="0">
                <a:solidFill>
                  <a:srgbClr val="C00000"/>
                </a:solidFill>
              </a:rPr>
              <a:t>thermonuclear fusion </a:t>
            </a:r>
            <a:r>
              <a:rPr lang="en-US" b="1" dirty="0">
                <a:solidFill>
                  <a:srgbClr val="C00000"/>
                </a:solidFill>
              </a:rPr>
              <a:t>in its core.</a:t>
            </a:r>
          </a:p>
        </p:txBody>
      </p:sp>
    </p:spTree>
    <p:extLst>
      <p:ext uri="{BB962C8B-B14F-4D97-AF65-F5344CB8AC3E}">
        <p14:creationId xmlns:p14="http://schemas.microsoft.com/office/powerpoint/2010/main" val="14834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What Is Fusion and What Does It Do?</a:t>
            </a:r>
            <a:endParaRPr lang="en-US" b="1" dirty="0">
              <a:solidFill>
                <a:srgbClr val="002060"/>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C00000"/>
                </a:solidFill>
              </a:rPr>
              <a:t>The sun generates </a:t>
            </a:r>
            <a:r>
              <a:rPr lang="en-US" b="1" dirty="0">
                <a:solidFill>
                  <a:srgbClr val="C00000"/>
                </a:solidFill>
              </a:rPr>
              <a:t>its energy by </a:t>
            </a:r>
            <a:r>
              <a:rPr lang="en-US" b="1" dirty="0" smtClean="0">
                <a:solidFill>
                  <a:srgbClr val="C00000"/>
                </a:solidFill>
              </a:rPr>
              <a:t>nuclear fusion of hydrogen nuclei </a:t>
            </a:r>
            <a:r>
              <a:rPr lang="en-US" b="1" dirty="0">
                <a:solidFill>
                  <a:srgbClr val="C00000"/>
                </a:solidFill>
              </a:rPr>
              <a:t>into helium. </a:t>
            </a:r>
            <a:endParaRPr lang="en-US" b="1" dirty="0" smtClean="0">
              <a:solidFill>
                <a:srgbClr val="C00000"/>
              </a:solidFill>
            </a:endParaRPr>
          </a:p>
          <a:p>
            <a:r>
              <a:rPr lang="en-US" b="1" dirty="0" smtClean="0">
                <a:solidFill>
                  <a:srgbClr val="C00000"/>
                </a:solidFill>
              </a:rPr>
              <a:t>In </a:t>
            </a:r>
            <a:r>
              <a:rPr lang="en-US" b="1" dirty="0">
                <a:solidFill>
                  <a:srgbClr val="C00000"/>
                </a:solidFill>
              </a:rPr>
              <a:t>its core, the Sun fuses about 620 million metric tons of hydrogen each second</a:t>
            </a:r>
            <a:r>
              <a:rPr lang="en-US" b="1" dirty="0" smtClean="0">
                <a:solidFill>
                  <a:srgbClr val="C00000"/>
                </a:solidFill>
              </a:rPr>
              <a:t>.</a:t>
            </a:r>
          </a:p>
          <a:p>
            <a:r>
              <a:rPr lang="en-US" b="1" dirty="0">
                <a:solidFill>
                  <a:srgbClr val="C00000"/>
                </a:solidFill>
              </a:rPr>
              <a:t>The process of fusion in the Sun is known as the proton-proton chain. The Sun starts with protons, and though a series of steps, turns them into helium. </a:t>
            </a:r>
            <a:endParaRPr lang="en-US" b="1" dirty="0" smtClean="0">
              <a:solidFill>
                <a:srgbClr val="C00000"/>
              </a:solidFill>
            </a:endParaRPr>
          </a:p>
          <a:p>
            <a:r>
              <a:rPr lang="en-US" b="1" dirty="0" smtClean="0">
                <a:solidFill>
                  <a:srgbClr val="C00000"/>
                </a:solidFill>
              </a:rPr>
              <a:t>Because </a:t>
            </a:r>
            <a:r>
              <a:rPr lang="en-US" b="1" dirty="0">
                <a:solidFill>
                  <a:srgbClr val="C00000"/>
                </a:solidFill>
              </a:rPr>
              <a:t>the total </a:t>
            </a:r>
            <a:r>
              <a:rPr lang="en-US" b="1" dirty="0" smtClean="0">
                <a:solidFill>
                  <a:srgbClr val="C00000"/>
                </a:solidFill>
              </a:rPr>
              <a:t>mass </a:t>
            </a:r>
            <a:r>
              <a:rPr lang="en-US" b="1" dirty="0">
                <a:solidFill>
                  <a:srgbClr val="C00000"/>
                </a:solidFill>
              </a:rPr>
              <a:t>of helium is less than the </a:t>
            </a:r>
            <a:r>
              <a:rPr lang="en-US" b="1" dirty="0" smtClean="0">
                <a:solidFill>
                  <a:srgbClr val="C00000"/>
                </a:solidFill>
              </a:rPr>
              <a:t>mass </a:t>
            </a:r>
            <a:r>
              <a:rPr lang="en-US" b="1" dirty="0">
                <a:solidFill>
                  <a:srgbClr val="C00000"/>
                </a:solidFill>
              </a:rPr>
              <a:t>of the protons that went into it, this fusion releases </a:t>
            </a:r>
            <a:r>
              <a:rPr lang="en-US" b="1" dirty="0" smtClean="0">
                <a:solidFill>
                  <a:srgbClr val="C00000"/>
                </a:solidFill>
              </a:rPr>
              <a:t>energy [E=Mc</a:t>
            </a:r>
            <a:r>
              <a:rPr lang="en-US" b="1" baseline="30000" dirty="0" smtClean="0">
                <a:solidFill>
                  <a:srgbClr val="C00000"/>
                </a:solidFill>
              </a:rPr>
              <a:t>2</a:t>
            </a:r>
            <a:r>
              <a:rPr lang="en-US" b="1"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271781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002060"/>
                </a:solidFill>
              </a:rPr>
              <a:t>How Does the Sun Do It?</a:t>
            </a:r>
            <a:endParaRPr lang="en-US" sz="6000" b="1" dirty="0">
              <a:solidFill>
                <a:srgbClr val="002060"/>
              </a:solidFill>
            </a:endParaRPr>
          </a:p>
        </p:txBody>
      </p:sp>
      <p:sp>
        <p:nvSpPr>
          <p:cNvPr id="3" name="Content Placeholder 2"/>
          <p:cNvSpPr>
            <a:spLocks noGrp="1"/>
          </p:cNvSpPr>
          <p:nvPr>
            <p:ph idx="1"/>
          </p:nvPr>
        </p:nvSpPr>
        <p:spPr>
          <a:xfrm>
            <a:off x="457200" y="1371600"/>
            <a:ext cx="8229600" cy="5257800"/>
          </a:xfrm>
        </p:spPr>
        <p:txBody>
          <a:bodyPr>
            <a:normAutofit fontScale="85000" lnSpcReduction="20000"/>
          </a:bodyPr>
          <a:lstStyle/>
          <a:p>
            <a:r>
              <a:rPr lang="en-US" b="1" dirty="0" smtClean="0">
                <a:solidFill>
                  <a:srgbClr val="C00000"/>
                </a:solidFill>
              </a:rPr>
              <a:t>Two </a:t>
            </a:r>
            <a:r>
              <a:rPr lang="en-US" b="1" dirty="0">
                <a:solidFill>
                  <a:srgbClr val="C00000"/>
                </a:solidFill>
              </a:rPr>
              <a:t>pairs of protons fuse, forming two </a:t>
            </a:r>
            <a:r>
              <a:rPr lang="en-US" b="1" dirty="0" smtClean="0">
                <a:solidFill>
                  <a:srgbClr val="C00000"/>
                </a:solidFill>
              </a:rPr>
              <a:t>deuterons [A deuteron has one proton and one neutron, and is an isotope of hydrogen].</a:t>
            </a:r>
          </a:p>
          <a:p>
            <a:r>
              <a:rPr lang="en-US" b="1" dirty="0" smtClean="0">
                <a:solidFill>
                  <a:srgbClr val="C00000"/>
                </a:solidFill>
              </a:rPr>
              <a:t>Each </a:t>
            </a:r>
            <a:r>
              <a:rPr lang="en-US" b="1" dirty="0">
                <a:solidFill>
                  <a:srgbClr val="C00000"/>
                </a:solidFill>
              </a:rPr>
              <a:t>deuteron fuses with an additional proton to form </a:t>
            </a:r>
            <a:r>
              <a:rPr lang="en-US" b="1" dirty="0" smtClean="0">
                <a:solidFill>
                  <a:srgbClr val="C00000"/>
                </a:solidFill>
              </a:rPr>
              <a:t>helium-3 [helium-3, or He</a:t>
            </a:r>
            <a:r>
              <a:rPr lang="en-US" b="1" baseline="30000" dirty="0" smtClean="0">
                <a:solidFill>
                  <a:srgbClr val="C00000"/>
                </a:solidFill>
              </a:rPr>
              <a:t>3</a:t>
            </a:r>
            <a:r>
              <a:rPr lang="en-US" b="1" dirty="0" smtClean="0">
                <a:solidFill>
                  <a:srgbClr val="C00000"/>
                </a:solidFill>
              </a:rPr>
              <a:t>, has two protons and one neutron].</a:t>
            </a:r>
          </a:p>
          <a:p>
            <a:r>
              <a:rPr lang="en-US" b="1" dirty="0" smtClean="0">
                <a:solidFill>
                  <a:srgbClr val="C00000"/>
                </a:solidFill>
              </a:rPr>
              <a:t>Two He</a:t>
            </a:r>
            <a:r>
              <a:rPr lang="en-US" b="1" baseline="30000" dirty="0" smtClean="0">
                <a:solidFill>
                  <a:srgbClr val="C00000"/>
                </a:solidFill>
              </a:rPr>
              <a:t>3</a:t>
            </a:r>
            <a:r>
              <a:rPr lang="en-US" b="1" dirty="0" smtClean="0">
                <a:solidFill>
                  <a:srgbClr val="C00000"/>
                </a:solidFill>
              </a:rPr>
              <a:t> nuclei </a:t>
            </a:r>
            <a:r>
              <a:rPr lang="en-US" b="1" dirty="0">
                <a:solidFill>
                  <a:srgbClr val="C00000"/>
                </a:solidFill>
              </a:rPr>
              <a:t>fuse to create </a:t>
            </a:r>
            <a:r>
              <a:rPr lang="en-US" b="1" dirty="0" smtClean="0">
                <a:solidFill>
                  <a:srgbClr val="C00000"/>
                </a:solidFill>
              </a:rPr>
              <a:t>beryllium-6 [beryllium-6, or Be</a:t>
            </a:r>
            <a:r>
              <a:rPr lang="en-US" b="1" baseline="30000" dirty="0" smtClean="0">
                <a:solidFill>
                  <a:srgbClr val="C00000"/>
                </a:solidFill>
              </a:rPr>
              <a:t>6</a:t>
            </a:r>
            <a:r>
              <a:rPr lang="en-US" b="1" dirty="0" smtClean="0">
                <a:solidFill>
                  <a:srgbClr val="C00000"/>
                </a:solidFill>
              </a:rPr>
              <a:t>, has four protons and two neutrons]</a:t>
            </a:r>
          </a:p>
          <a:p>
            <a:r>
              <a:rPr lang="en-US" b="1" dirty="0" smtClean="0">
                <a:solidFill>
                  <a:srgbClr val="C00000"/>
                </a:solidFill>
              </a:rPr>
              <a:t>Be</a:t>
            </a:r>
            <a:r>
              <a:rPr lang="en-US" b="1" baseline="30000" dirty="0" smtClean="0">
                <a:solidFill>
                  <a:srgbClr val="C00000"/>
                </a:solidFill>
              </a:rPr>
              <a:t>6</a:t>
            </a:r>
            <a:r>
              <a:rPr lang="en-US" b="1" dirty="0" smtClean="0">
                <a:solidFill>
                  <a:srgbClr val="C00000"/>
                </a:solidFill>
              </a:rPr>
              <a:t> is </a:t>
            </a:r>
            <a:r>
              <a:rPr lang="en-US" b="1" dirty="0">
                <a:solidFill>
                  <a:srgbClr val="C00000"/>
                </a:solidFill>
              </a:rPr>
              <a:t>unstable and disintegrates into two protons and a </a:t>
            </a:r>
            <a:r>
              <a:rPr lang="en-US" b="1" dirty="0" smtClean="0">
                <a:solidFill>
                  <a:srgbClr val="C00000"/>
                </a:solidFill>
              </a:rPr>
              <a:t>helium-4 [helium-4, or He</a:t>
            </a:r>
            <a:r>
              <a:rPr lang="en-US" b="1" baseline="30000" dirty="0" smtClean="0">
                <a:solidFill>
                  <a:srgbClr val="C00000"/>
                </a:solidFill>
              </a:rPr>
              <a:t>4</a:t>
            </a:r>
            <a:r>
              <a:rPr lang="en-US" b="1" dirty="0" smtClean="0">
                <a:solidFill>
                  <a:srgbClr val="C00000"/>
                </a:solidFill>
              </a:rPr>
              <a:t>, has two protons and two neutrons.  It is helium as we know it, and is very stable.]</a:t>
            </a:r>
          </a:p>
          <a:p>
            <a:r>
              <a:rPr lang="en-US" b="1" dirty="0" smtClean="0">
                <a:solidFill>
                  <a:srgbClr val="C00000"/>
                </a:solidFill>
              </a:rPr>
              <a:t>The </a:t>
            </a:r>
            <a:r>
              <a:rPr lang="en-US" b="1" dirty="0">
                <a:solidFill>
                  <a:srgbClr val="C00000"/>
                </a:solidFill>
              </a:rPr>
              <a:t>reaction also releases two neutrinos, two positrons and gamma rays</a:t>
            </a:r>
            <a:r>
              <a:rPr lang="en-US" b="1"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317019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dirty="0" smtClean="0">
                <a:solidFill>
                  <a:srgbClr val="002060"/>
                </a:solidFill>
              </a:rPr>
              <a:t>What’s the Problem?  Why Can’t We Do it?</a:t>
            </a:r>
            <a:endParaRPr lang="en-US" sz="3200" b="1" dirty="0">
              <a:solidFill>
                <a:srgbClr val="002060"/>
              </a:solidFill>
            </a:endParaRPr>
          </a:p>
        </p:txBody>
      </p:sp>
      <p:sp>
        <p:nvSpPr>
          <p:cNvPr id="3" name="Content Placeholder 2"/>
          <p:cNvSpPr>
            <a:spLocks noGrp="1"/>
          </p:cNvSpPr>
          <p:nvPr>
            <p:ph idx="1"/>
          </p:nvPr>
        </p:nvSpPr>
        <p:spPr>
          <a:xfrm>
            <a:off x="457200" y="914400"/>
            <a:ext cx="8229600" cy="5638800"/>
          </a:xfrm>
        </p:spPr>
        <p:txBody>
          <a:bodyPr/>
          <a:lstStyle/>
          <a:p>
            <a:pPr marL="0" indent="0">
              <a:buNone/>
            </a:pPr>
            <a:r>
              <a:rPr lang="en-US" sz="2400" b="1" dirty="0" smtClean="0">
                <a:solidFill>
                  <a:srgbClr val="C00000"/>
                </a:solidFill>
              </a:rPr>
              <a:t>Note the positive charge on the hydrogen isotopes.  Like charges repel (coulomb repulsion) requiring nuclei to move so rapidly for fusion that they overcome the coulomb repulsion.  This translates to temperatures </a:t>
            </a:r>
          </a:p>
          <a:p>
            <a:pPr marL="0" indent="0">
              <a:buNone/>
            </a:pPr>
            <a:r>
              <a:rPr lang="en-US" sz="2400" b="1" dirty="0" smtClean="0">
                <a:solidFill>
                  <a:srgbClr val="C00000"/>
                </a:solidFill>
              </a:rPr>
              <a:t>greater than 200,000,000</a:t>
            </a:r>
            <a:r>
              <a:rPr lang="en-US" sz="2400" b="1" baseline="30000" dirty="0" smtClean="0">
                <a:solidFill>
                  <a:srgbClr val="C00000"/>
                </a:solidFill>
              </a:rPr>
              <a:t>o</a:t>
            </a:r>
            <a:r>
              <a:rPr lang="en-US" sz="2400" b="1" dirty="0" smtClean="0">
                <a:solidFill>
                  <a:srgbClr val="C00000"/>
                </a:solidFill>
              </a:rPr>
              <a:t>C.  </a:t>
            </a:r>
          </a:p>
          <a:p>
            <a:pPr marL="0" indent="0">
              <a:buNone/>
            </a:pPr>
            <a:r>
              <a:rPr lang="en-US" sz="2400" b="1" dirty="0" smtClean="0">
                <a:solidFill>
                  <a:srgbClr val="C00000"/>
                </a:solidFill>
              </a:rPr>
              <a:t>The simplest and least energetic fusion process involved a deuterium and tritium, both isotopes of hydrogen:</a:t>
            </a:r>
          </a:p>
          <a:p>
            <a:pPr marL="0" indent="0" algn="ctr">
              <a:buNone/>
            </a:pPr>
            <a:endParaRPr lang="en-US" b="1" dirty="0">
              <a:solidFill>
                <a:srgbClr val="C000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114800"/>
            <a:ext cx="4038600" cy="2590800"/>
          </a:xfrm>
          <a:prstGeom prst="rect">
            <a:avLst/>
          </a:prstGeom>
        </p:spPr>
      </p:pic>
    </p:spTree>
    <p:extLst>
      <p:ext uri="{BB962C8B-B14F-4D97-AF65-F5344CB8AC3E}">
        <p14:creationId xmlns:p14="http://schemas.microsoft.com/office/powerpoint/2010/main" val="3904141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b="1" dirty="0" smtClean="0">
                <a:solidFill>
                  <a:srgbClr val="002060"/>
                </a:solidFill>
              </a:rPr>
              <a:t>How to Contain the Furnace: Magnetic fields via the “</a:t>
            </a:r>
            <a:r>
              <a:rPr lang="en-US" b="1" dirty="0" err="1" smtClean="0">
                <a:solidFill>
                  <a:srgbClr val="002060"/>
                </a:solidFill>
              </a:rPr>
              <a:t>Tokamak</a:t>
            </a:r>
            <a:r>
              <a:rPr lang="en-US" b="1" dirty="0" smtClean="0">
                <a:solidFill>
                  <a:srgbClr val="002060"/>
                </a:solidFill>
              </a:rPr>
              <a:t>”</a:t>
            </a:r>
            <a:endParaRPr lang="en-US"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1800" y="1298713"/>
            <a:ext cx="3352800" cy="5539409"/>
          </a:xfrm>
        </p:spPr>
      </p:pic>
    </p:spTree>
    <p:extLst>
      <p:ext uri="{BB962C8B-B14F-4D97-AF65-F5344CB8AC3E}">
        <p14:creationId xmlns:p14="http://schemas.microsoft.com/office/powerpoint/2010/main" val="4194727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rmAutofit/>
          </a:bodyPr>
          <a:lstStyle/>
          <a:p>
            <a:r>
              <a:rPr lang="en-US" sz="2800" b="1" dirty="0" smtClean="0">
                <a:solidFill>
                  <a:srgbClr val="002060"/>
                </a:solidFill>
              </a:rPr>
              <a:t>International Thermonuclear Experimental Reactor:  </a:t>
            </a:r>
            <a:br>
              <a:rPr lang="en-US" sz="2800" b="1" dirty="0" smtClean="0">
                <a:solidFill>
                  <a:srgbClr val="002060"/>
                </a:solidFill>
              </a:rPr>
            </a:br>
            <a:r>
              <a:rPr lang="en-US" sz="2800" b="1" dirty="0" smtClean="0">
                <a:solidFill>
                  <a:srgbClr val="002060"/>
                </a:solidFill>
              </a:rPr>
              <a:t>aka </a:t>
            </a:r>
            <a:r>
              <a:rPr lang="en-US" sz="2800" b="1" dirty="0" smtClean="0">
                <a:solidFill>
                  <a:srgbClr val="002060"/>
                </a:solidFill>
              </a:rPr>
              <a:t>ITER (“the way” in </a:t>
            </a:r>
            <a:r>
              <a:rPr lang="en-US" sz="2800" b="1" dirty="0" err="1" smtClean="0">
                <a:solidFill>
                  <a:srgbClr val="002060"/>
                </a:solidFill>
              </a:rPr>
              <a:t>latin</a:t>
            </a:r>
            <a:r>
              <a:rPr lang="en-US" sz="2800" b="1" dirty="0" smtClean="0">
                <a:solidFill>
                  <a:srgbClr val="002060"/>
                </a:solidFill>
              </a:rPr>
              <a:t>)</a:t>
            </a:r>
            <a:endParaRPr lang="en-US" sz="2800" b="1" dirty="0">
              <a:solidFill>
                <a:srgbClr val="00206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1564" y="1401115"/>
            <a:ext cx="5899835" cy="5152085"/>
          </a:xfrm>
        </p:spPr>
      </p:pic>
    </p:spTree>
    <p:extLst>
      <p:ext uri="{BB962C8B-B14F-4D97-AF65-F5344CB8AC3E}">
        <p14:creationId xmlns:p14="http://schemas.microsoft.com/office/powerpoint/2010/main" val="3464240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smtClean="0">
                <a:solidFill>
                  <a:srgbClr val="002060"/>
                </a:solidFill>
              </a:rPr>
              <a:t>Fusion is Not Fission</a:t>
            </a:r>
            <a:endParaRPr lang="en-US" b="1" dirty="0">
              <a:solidFill>
                <a:srgbClr val="002060"/>
              </a:solidFill>
            </a:endParaRPr>
          </a:p>
        </p:txBody>
      </p:sp>
      <p:sp>
        <p:nvSpPr>
          <p:cNvPr id="3" name="Content Placeholder 2"/>
          <p:cNvSpPr>
            <a:spLocks noGrp="1"/>
          </p:cNvSpPr>
          <p:nvPr>
            <p:ph idx="1"/>
          </p:nvPr>
        </p:nvSpPr>
        <p:spPr>
          <a:xfrm>
            <a:off x="457200" y="1066800"/>
            <a:ext cx="8229600" cy="5791200"/>
          </a:xfrm>
        </p:spPr>
        <p:txBody>
          <a:bodyPr>
            <a:normAutofit fontScale="92500" lnSpcReduction="10000"/>
          </a:bodyPr>
          <a:lstStyle/>
          <a:p>
            <a:r>
              <a:rPr lang="en-US" sz="2600" b="1" dirty="0">
                <a:solidFill>
                  <a:srgbClr val="C00000"/>
                </a:solidFill>
              </a:rPr>
              <a:t>There is no </a:t>
            </a:r>
            <a:r>
              <a:rPr lang="en-US" sz="2600" b="1" dirty="0" smtClean="0">
                <a:solidFill>
                  <a:srgbClr val="C00000"/>
                </a:solidFill>
              </a:rPr>
              <a:t>extrinsic </a:t>
            </a:r>
            <a:r>
              <a:rPr lang="en-US" sz="2600" b="1" dirty="0">
                <a:solidFill>
                  <a:srgbClr val="C00000"/>
                </a:solidFill>
              </a:rPr>
              <a:t>radioactive material</a:t>
            </a:r>
          </a:p>
          <a:p>
            <a:pPr lvl="1"/>
            <a:r>
              <a:rPr lang="en-US" sz="2600" b="1" dirty="0">
                <a:solidFill>
                  <a:srgbClr val="C00000"/>
                </a:solidFill>
              </a:rPr>
              <a:t>The neutron released in the fusion process </a:t>
            </a:r>
            <a:r>
              <a:rPr lang="en-US" sz="2600" b="1" dirty="0" smtClean="0">
                <a:solidFill>
                  <a:srgbClr val="C00000"/>
                </a:solidFill>
              </a:rPr>
              <a:t>strikes </a:t>
            </a:r>
            <a:r>
              <a:rPr lang="en-US" sz="2600" b="1" dirty="0">
                <a:solidFill>
                  <a:srgbClr val="C00000"/>
                </a:solidFill>
              </a:rPr>
              <a:t>Li in the “blanket” inside the tokomak, creating tritium and helium.  The tritium fuses with the deuterium </a:t>
            </a:r>
            <a:r>
              <a:rPr lang="en-US" sz="2600" b="1" dirty="0" smtClean="0">
                <a:solidFill>
                  <a:srgbClr val="C00000"/>
                </a:solidFill>
              </a:rPr>
              <a:t>in the burning plasma, providing </a:t>
            </a:r>
            <a:r>
              <a:rPr lang="en-US" sz="2600" b="1" dirty="0">
                <a:solidFill>
                  <a:srgbClr val="C00000"/>
                </a:solidFill>
              </a:rPr>
              <a:t>helium and a neutron that strikes </a:t>
            </a:r>
            <a:r>
              <a:rPr lang="en-US" sz="2600" b="1" dirty="0" smtClean="0">
                <a:solidFill>
                  <a:srgbClr val="C00000"/>
                </a:solidFill>
              </a:rPr>
              <a:t>Li in the blanket inside the tokomak, creation tritium and ….</a:t>
            </a:r>
            <a:endParaRPr lang="en-US" sz="2600" b="1" dirty="0">
              <a:solidFill>
                <a:srgbClr val="C00000"/>
              </a:solidFill>
            </a:endParaRPr>
          </a:p>
          <a:p>
            <a:pPr lvl="1"/>
            <a:r>
              <a:rPr lang="en-US" sz="2600" b="1" dirty="0">
                <a:solidFill>
                  <a:srgbClr val="C00000"/>
                </a:solidFill>
              </a:rPr>
              <a:t>The </a:t>
            </a:r>
            <a:r>
              <a:rPr lang="en-US" sz="2600" b="1" dirty="0" smtClean="0">
                <a:solidFill>
                  <a:srgbClr val="C00000"/>
                </a:solidFill>
              </a:rPr>
              <a:t>produced energy heats </a:t>
            </a:r>
            <a:r>
              <a:rPr lang="en-US" sz="2600" b="1" dirty="0">
                <a:solidFill>
                  <a:srgbClr val="C00000"/>
                </a:solidFill>
              </a:rPr>
              <a:t>a liquid to </a:t>
            </a:r>
            <a:r>
              <a:rPr lang="en-US" sz="2600" b="1" dirty="0" smtClean="0">
                <a:solidFill>
                  <a:srgbClr val="C00000"/>
                </a:solidFill>
              </a:rPr>
              <a:t>vapor to </a:t>
            </a:r>
            <a:r>
              <a:rPr lang="en-US" sz="2600" b="1" dirty="0">
                <a:solidFill>
                  <a:srgbClr val="C00000"/>
                </a:solidFill>
              </a:rPr>
              <a:t>drive a </a:t>
            </a:r>
            <a:r>
              <a:rPr lang="en-US" sz="2600" b="1" dirty="0" smtClean="0">
                <a:solidFill>
                  <a:srgbClr val="C00000"/>
                </a:solidFill>
              </a:rPr>
              <a:t>turbine generator </a:t>
            </a:r>
            <a:r>
              <a:rPr lang="en-US" sz="2600" b="1" dirty="0">
                <a:solidFill>
                  <a:srgbClr val="C00000"/>
                </a:solidFill>
              </a:rPr>
              <a:t>to produce electricity</a:t>
            </a:r>
          </a:p>
          <a:p>
            <a:pPr lvl="1"/>
            <a:r>
              <a:rPr lang="en-US" sz="2600" b="1" dirty="0">
                <a:solidFill>
                  <a:srgbClr val="C00000"/>
                </a:solidFill>
              </a:rPr>
              <a:t>The </a:t>
            </a:r>
            <a:r>
              <a:rPr lang="en-US" sz="2600" b="1" dirty="0" smtClean="0">
                <a:solidFill>
                  <a:srgbClr val="C00000"/>
                </a:solidFill>
              </a:rPr>
              <a:t>stuff out the “tailpipe</a:t>
            </a:r>
            <a:r>
              <a:rPr lang="en-US" sz="2600" b="1" dirty="0">
                <a:solidFill>
                  <a:srgbClr val="C00000"/>
                </a:solidFill>
              </a:rPr>
              <a:t>” is helium </a:t>
            </a:r>
            <a:r>
              <a:rPr lang="en-US" sz="2600" b="1" dirty="0" smtClean="0">
                <a:solidFill>
                  <a:srgbClr val="C00000"/>
                </a:solidFill>
              </a:rPr>
              <a:t>(and that </a:t>
            </a:r>
            <a:r>
              <a:rPr lang="en-US" sz="2600" b="1" dirty="0">
                <a:solidFill>
                  <a:srgbClr val="C00000"/>
                </a:solidFill>
              </a:rPr>
              <a:t>escapes from the earth’s gravity) and electricity</a:t>
            </a:r>
            <a:endParaRPr lang="en-US" sz="2600" b="1" dirty="0" smtClean="0">
              <a:solidFill>
                <a:srgbClr val="C00000"/>
              </a:solidFill>
            </a:endParaRPr>
          </a:p>
          <a:p>
            <a:r>
              <a:rPr lang="en-US" sz="2600" b="1" dirty="0" smtClean="0">
                <a:solidFill>
                  <a:srgbClr val="C00000"/>
                </a:solidFill>
              </a:rPr>
              <a:t>If there is a problem, you just turn the machine off (like turning off your stove) and the process stops</a:t>
            </a:r>
          </a:p>
          <a:p>
            <a:r>
              <a:rPr lang="en-US" sz="2600" b="1" dirty="0" smtClean="0">
                <a:solidFill>
                  <a:srgbClr val="C00000"/>
                </a:solidFill>
              </a:rPr>
              <a:t>There is enough deuterium in a body of water the size of lake Erie to provide all of the energy the earth requires for 10,000 years</a:t>
            </a:r>
          </a:p>
          <a:p>
            <a:pPr marL="0" indent="0">
              <a:buNone/>
            </a:pPr>
            <a:endParaRPr lang="en-US" dirty="0" smtClean="0">
              <a:solidFill>
                <a:srgbClr val="C00000"/>
              </a:solidFill>
            </a:endParaRPr>
          </a:p>
          <a:p>
            <a:pPr marL="0" indent="0">
              <a:buNone/>
            </a:pPr>
            <a:endParaRPr lang="en-US" dirty="0" smtClean="0"/>
          </a:p>
          <a:p>
            <a:pPr marL="457200" lvl="1" indent="0">
              <a:buNone/>
            </a:pPr>
            <a:endParaRPr lang="en-US" dirty="0"/>
          </a:p>
        </p:txBody>
      </p:sp>
    </p:spTree>
    <p:extLst>
      <p:ext uri="{BB962C8B-B14F-4D97-AF65-F5344CB8AC3E}">
        <p14:creationId xmlns:p14="http://schemas.microsoft.com/office/powerpoint/2010/main" val="588730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1444</Words>
  <Application>Microsoft Office PowerPoint</Application>
  <PresentationFormat>On-screen Show (4:3)</PresentationFormat>
  <Paragraphs>104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Fusion Energy: Clean and Inexhaustible</vt:lpstr>
      <vt:lpstr>Our Sun</vt:lpstr>
      <vt:lpstr>Some Facts About Our Sun</vt:lpstr>
      <vt:lpstr>What Is Fusion and What Does It Do?</vt:lpstr>
      <vt:lpstr>How Does the Sun Do It?</vt:lpstr>
      <vt:lpstr>What’s the Problem?  Why Can’t We Do it?</vt:lpstr>
      <vt:lpstr>How to Contain the Furnace: Magnetic fields via the “Tokamak”</vt:lpstr>
      <vt:lpstr>International Thermonuclear Experimental Reactor:   aka ITER (“the way” in latin)</vt:lpstr>
      <vt:lpstr>Fusion is Not Fission</vt:lpstr>
      <vt:lpstr>How Did ITER Start?</vt:lpstr>
      <vt:lpstr>What Happened Next?</vt:lpstr>
      <vt:lpstr>President George W. Bush:</vt:lpstr>
      <vt:lpstr>And at the Office of Science, working with its Advisory Committees, I prioritized 28 large scale scientific facilities across disciplinary lines to produce:</vt:lpstr>
      <vt:lpstr>And the First Priority Among the 28:</vt:lpstr>
      <vt:lpstr>So the U.S. rejoined ITER in 2003</vt:lpstr>
      <vt:lpstr>The First Stumbling Block: Where Would ITER Be Built?</vt:lpstr>
      <vt:lpstr>Where would ITER Be Built? The Decision</vt:lpstr>
      <vt:lpstr>Now the “Hard Part”: Negotiations over the first truly international large scale scientific facility</vt:lpstr>
      <vt:lpstr>Innovative Solutions</vt:lpstr>
      <vt:lpstr>The Signing</vt:lpstr>
      <vt:lpstr>ITER Today</vt:lpstr>
      <vt:lpstr>What will ITER do?</vt:lpstr>
    </vt:vector>
  </TitlesOfParts>
  <Company>The University of Texas at Austin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for the Future-2003</dc:title>
  <dc:creator>Orbach, Dr R</dc:creator>
  <cp:lastModifiedBy>Ray Orbach</cp:lastModifiedBy>
  <cp:revision>152</cp:revision>
  <cp:lastPrinted>2014-05-20T15:40:35Z</cp:lastPrinted>
  <dcterms:created xsi:type="dcterms:W3CDTF">2014-04-13T15:07:52Z</dcterms:created>
  <dcterms:modified xsi:type="dcterms:W3CDTF">2024-04-14T17:13:15Z</dcterms:modified>
</cp:coreProperties>
</file>