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57" r:id="rId3"/>
    <p:sldId id="1738" r:id="rId4"/>
    <p:sldId id="1739" r:id="rId5"/>
    <p:sldId id="1788" r:id="rId6"/>
    <p:sldId id="1793" r:id="rId7"/>
    <p:sldId id="1711" r:id="rId8"/>
    <p:sldId id="1756" r:id="rId9"/>
    <p:sldId id="1771" r:id="rId10"/>
    <p:sldId id="1774" r:id="rId11"/>
    <p:sldId id="1769" r:id="rId12"/>
    <p:sldId id="1775" r:id="rId13"/>
    <p:sldId id="1789" r:id="rId14"/>
    <p:sldId id="1767" r:id="rId15"/>
    <p:sldId id="1780" r:id="rId16"/>
    <p:sldId id="1783" r:id="rId17"/>
    <p:sldId id="1784" r:id="rId18"/>
    <p:sldId id="1714" r:id="rId19"/>
    <p:sldId id="1744" r:id="rId20"/>
    <p:sldId id="1785" r:id="rId21"/>
    <p:sldId id="1790" r:id="rId22"/>
    <p:sldId id="1776" r:id="rId23"/>
    <p:sldId id="1759" r:id="rId24"/>
    <p:sldId id="1786" r:id="rId25"/>
    <p:sldId id="1787" r:id="rId26"/>
    <p:sldId id="1750" r:id="rId27"/>
    <p:sldId id="1791" r:id="rId28"/>
    <p:sldId id="17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4CCD2A-E2D9-6721-DFC2-1240D1DD1009}" name="Erica McKee" initials="EM" userId="S::erica.mckee@marinerwealth.com::75d06e11-83a9-4afa-a769-ff4dc3674e7c" providerId="AD"/>
  <p188:author id="{BC6CD2C0-56F6-9928-6992-D3BD1680A233}" name="Susan Franke" initials="SF" userId="S::susan.franke@marinerwealth.com::da9a7ef7-4487-40ae-8084-862a7122b9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6327"/>
  </p:normalViewPr>
  <p:slideViewPr>
    <p:cSldViewPr snapToGrid="0">
      <p:cViewPr varScale="1">
        <p:scale>
          <a:sx n="58" d="100"/>
          <a:sy n="58" d="100"/>
        </p:scale>
        <p:origin x="9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t>Fed Funds Futures Implied Rate </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5495101027063546E-2"/>
          <c:y val="0.10799319727891156"/>
          <c:w val="0.92397304009984538"/>
          <c:h val="0.69287633688646055"/>
        </c:manualLayout>
      </c:layout>
      <c:lineChart>
        <c:grouping val="standard"/>
        <c:varyColors val="0"/>
        <c:ser>
          <c:idx val="0"/>
          <c:order val="0"/>
          <c:tx>
            <c:strRef>
              <c:f>Sheet1!$B$1</c:f>
              <c:strCache>
                <c:ptCount val="1"/>
                <c:pt idx="0">
                  <c:v>Fed Funds Futures Rate</c:v>
                </c:pt>
              </c:strCache>
            </c:strRef>
          </c:tx>
          <c:spPr>
            <a:ln w="50800" cap="rnd">
              <a:solidFill>
                <a:schemeClr val="bg2"/>
              </a:solidFill>
              <a:round/>
            </a:ln>
            <a:effectLst/>
          </c:spPr>
          <c:marker>
            <c:symbol val="none"/>
          </c:marker>
          <c:cat>
            <c:numRef>
              <c:f>Sheet1!$A$2:$A$19</c:f>
              <c:numCache>
                <c:formatCode>mmm\-yy</c:formatCode>
                <c:ptCount val="18"/>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45444</c:v>
                </c:pt>
                <c:pt idx="16">
                  <c:v>45536</c:v>
                </c:pt>
                <c:pt idx="17">
                  <c:v>45627</c:v>
                </c:pt>
              </c:numCache>
            </c:numRef>
          </c:cat>
          <c:val>
            <c:numRef>
              <c:f>Sheet1!$B$2:$B$19</c:f>
              <c:numCache>
                <c:formatCode>General</c:formatCode>
                <c:ptCount val="18"/>
                <c:pt idx="0">
                  <c:v>4.3299999999999983</c:v>
                </c:pt>
                <c:pt idx="1">
                  <c:v>4.6500000000000057</c:v>
                </c:pt>
                <c:pt idx="2">
                  <c:v>4.7199999999999989</c:v>
                </c:pt>
                <c:pt idx="3">
                  <c:v>4.8599999999999994</c:v>
                </c:pt>
                <c:pt idx="4">
                  <c:v>4.9500000000000028</c:v>
                </c:pt>
                <c:pt idx="5">
                  <c:v>4.9699999999999989</c:v>
                </c:pt>
                <c:pt idx="6">
                  <c:v>4.9599999999999937</c:v>
                </c:pt>
                <c:pt idx="7">
                  <c:v>4.9099999999999966</c:v>
                </c:pt>
                <c:pt idx="8">
                  <c:v>4.8900000000000006</c:v>
                </c:pt>
                <c:pt idx="9">
                  <c:v>4.8400000000000034</c:v>
                </c:pt>
                <c:pt idx="10">
                  <c:v>4.730000000000004</c:v>
                </c:pt>
                <c:pt idx="11">
                  <c:v>4.6400000000000006</c:v>
                </c:pt>
                <c:pt idx="12">
                  <c:v>4.5799999999999983</c:v>
                </c:pt>
                <c:pt idx="13">
                  <c:v>4.4099999999999966</c:v>
                </c:pt>
                <c:pt idx="14">
                  <c:v>4.3400000000000034</c:v>
                </c:pt>
                <c:pt idx="15">
                  <c:v>3.9699999999999989</c:v>
                </c:pt>
                <c:pt idx="16">
                  <c:v>3.7800000000000011</c:v>
                </c:pt>
                <c:pt idx="17">
                  <c:v>3.6400000000000006</c:v>
                </c:pt>
              </c:numCache>
            </c:numRef>
          </c:val>
          <c:smooth val="0"/>
          <c:extLst>
            <c:ext xmlns:c16="http://schemas.microsoft.com/office/drawing/2014/chart" uri="{C3380CC4-5D6E-409C-BE32-E72D297353CC}">
              <c16:uniqueId val="{00000000-203F-4360-9525-823F45016E2C}"/>
            </c:ext>
          </c:extLst>
        </c:ser>
        <c:dLbls>
          <c:showLegendKey val="0"/>
          <c:showVal val="0"/>
          <c:showCatName val="0"/>
          <c:showSerName val="0"/>
          <c:showPercent val="0"/>
          <c:showBubbleSize val="0"/>
        </c:dLbls>
        <c:smooth val="0"/>
        <c:axId val="1479611184"/>
        <c:axId val="1479611600"/>
      </c:lineChart>
      <c:dateAx>
        <c:axId val="147961118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79611600"/>
        <c:crosses val="autoZero"/>
        <c:auto val="1"/>
        <c:lblOffset val="100"/>
        <c:baseTimeUnit val="months"/>
      </c:dateAx>
      <c:valAx>
        <c:axId val="1479611600"/>
        <c:scaling>
          <c:orientation val="minMax"/>
          <c:max val="5.0999999999999996"/>
          <c:min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7961118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62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F56FC48B-F033-4F1C-9799-F819E6316954}"/>
              </a:ext>
            </a:extLst>
          </p:cNvPr>
          <p:cNvSpPr>
            <a:spLocks noGrp="1"/>
          </p:cNvSpPr>
          <p:nvPr>
            <p:ph type="body" sz="quarter" idx="12" hasCustomPrompt="1"/>
          </p:nvPr>
        </p:nvSpPr>
        <p:spPr>
          <a:xfrm>
            <a:off x="609599" y="1734588"/>
            <a:ext cx="10972799" cy="461457"/>
          </a:xfrm>
          <a:prstGeom prst="rect">
            <a:avLst/>
          </a:prstGeom>
        </p:spPr>
        <p:txBody>
          <a:bodyPr>
            <a:noAutofit/>
          </a:bodyPr>
          <a:lstStyle>
            <a:lvl1pPr marL="0" indent="0" algn="l">
              <a:spcBef>
                <a:spcPts val="0"/>
              </a:spcBef>
              <a:spcAft>
                <a:spcPts val="1000"/>
              </a:spcAft>
              <a:buNone/>
              <a:defRPr sz="2200" b="1" cap="none" baseline="0">
                <a:solidFill>
                  <a:srgbClr val="00A1DE"/>
                </a:solidFill>
                <a:latin typeface="Arial" panose="020B0604020202020204" pitchFamily="34" charset="0"/>
                <a:cs typeface="Arial" panose="020B0604020202020204" pitchFamily="34" charset="0"/>
              </a:defRPr>
            </a:lvl1pPr>
            <a:lvl2pPr marL="457162" indent="0">
              <a:buNone/>
              <a:defRPr sz="900">
                <a:solidFill>
                  <a:schemeClr val="tx1"/>
                </a:solidFill>
                <a:latin typeface="Arial" panose="020B0604020202020204" pitchFamily="34" charset="0"/>
                <a:cs typeface="Arial" panose="020B0604020202020204" pitchFamily="34" charset="0"/>
              </a:defRPr>
            </a:lvl2pPr>
            <a:lvl3pPr marL="914323" indent="0">
              <a:buNone/>
              <a:defRPr sz="900">
                <a:solidFill>
                  <a:schemeClr val="tx1"/>
                </a:solidFill>
                <a:latin typeface="Arial" panose="020B0604020202020204" pitchFamily="34" charset="0"/>
                <a:cs typeface="Arial" panose="020B0604020202020204" pitchFamily="34" charset="0"/>
              </a:defRPr>
            </a:lvl3pPr>
            <a:lvl4pPr marL="1371485" indent="0">
              <a:buNone/>
              <a:defRPr sz="900">
                <a:solidFill>
                  <a:schemeClr val="tx1"/>
                </a:solidFill>
                <a:latin typeface="Arial" panose="020B0604020202020204" pitchFamily="34" charset="0"/>
                <a:cs typeface="Arial" panose="020B0604020202020204" pitchFamily="34" charset="0"/>
              </a:defRPr>
            </a:lvl4pPr>
            <a:lvl5pPr marL="1828647" indent="0">
              <a:buNone/>
              <a:defRPr sz="900">
                <a:solidFill>
                  <a:schemeClr val="tx1"/>
                </a:solidFill>
                <a:latin typeface="Arial" panose="020B0604020202020204" pitchFamily="34" charset="0"/>
                <a:cs typeface="Arial" panose="020B0604020202020204" pitchFamily="34" charset="0"/>
              </a:defRPr>
            </a:lvl5pPr>
          </a:lstStyle>
          <a:p>
            <a:pPr lvl="0"/>
            <a:r>
              <a:rPr lang="en-US" dirty="0"/>
              <a:t>Sub-title Goes Here</a:t>
            </a:r>
          </a:p>
        </p:txBody>
      </p:sp>
      <p:sp>
        <p:nvSpPr>
          <p:cNvPr id="12" name="Content Placeholder 16">
            <a:extLst>
              <a:ext uri="{FF2B5EF4-FFF2-40B4-BE49-F238E27FC236}">
                <a16:creationId xmlns:a16="http://schemas.microsoft.com/office/drawing/2014/main" id="{8306A87B-3EA6-44D4-B181-F9479923C244}"/>
              </a:ext>
            </a:extLst>
          </p:cNvPr>
          <p:cNvSpPr>
            <a:spLocks noGrp="1"/>
          </p:cNvSpPr>
          <p:nvPr>
            <p:ph sz="quarter" idx="17"/>
          </p:nvPr>
        </p:nvSpPr>
        <p:spPr>
          <a:xfrm>
            <a:off x="609599" y="2173525"/>
            <a:ext cx="10968508" cy="3533954"/>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FE429A15-ECA8-44C6-9108-E6735FAA1FC6}"/>
              </a:ext>
            </a:extLst>
          </p:cNvPr>
          <p:cNvSpPr>
            <a:spLocks noGrp="1"/>
          </p:cNvSpPr>
          <p:nvPr>
            <p:ph type="body" sz="quarter" idx="18" hasCustomPrompt="1"/>
          </p:nvPr>
        </p:nvSpPr>
        <p:spPr>
          <a:xfrm>
            <a:off x="609600" y="6117465"/>
            <a:ext cx="10969625" cy="399335"/>
          </a:xfrm>
          <a:prstGeom prst="rect">
            <a:avLst/>
          </a:prstGeom>
        </p:spPr>
        <p:txBody>
          <a:bodyPr anchor="b"/>
          <a:lstStyle>
            <a:lvl1pPr marL="0" indent="0">
              <a:buNone/>
              <a:defRPr sz="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Disclosures here</a:t>
            </a:r>
          </a:p>
        </p:txBody>
      </p:sp>
      <p:sp>
        <p:nvSpPr>
          <p:cNvPr id="8" name="Text Placeholder 15">
            <a:extLst>
              <a:ext uri="{FF2B5EF4-FFF2-40B4-BE49-F238E27FC236}">
                <a16:creationId xmlns:a16="http://schemas.microsoft.com/office/drawing/2014/main" id="{44AB74C0-CD83-447F-B916-5E4BB54410F0}"/>
              </a:ext>
            </a:extLst>
          </p:cNvPr>
          <p:cNvSpPr>
            <a:spLocks noGrp="1"/>
          </p:cNvSpPr>
          <p:nvPr>
            <p:ph type="body" sz="quarter" idx="15" hasCustomPrompt="1"/>
          </p:nvPr>
        </p:nvSpPr>
        <p:spPr>
          <a:xfrm>
            <a:off x="609600" y="207781"/>
            <a:ext cx="10969236" cy="502804"/>
          </a:xfrm>
          <a:prstGeom prst="rect">
            <a:avLst/>
          </a:prstGeom>
        </p:spPr>
        <p:txBody>
          <a:bodyPr anchor="ctr" anchorCtr="0"/>
          <a:lstStyle>
            <a:lvl1pPr marL="0" indent="0" algn="l">
              <a:buNone/>
              <a:defRPr sz="3600" cap="none" baseline="0">
                <a:solidFill>
                  <a:schemeClr val="tx1"/>
                </a:solidFill>
                <a:latin typeface="Times New Roman" panose="02020603050405020304" pitchFamily="18" charset="0"/>
                <a:cs typeface="Times New Roman" panose="02020603050405020304" pitchFamily="18" charset="0"/>
              </a:defRPr>
            </a:lvl1pPr>
            <a:lvl2pPr marL="457162" indent="0">
              <a:buNone/>
              <a:defRPr sz="2400">
                <a:solidFill>
                  <a:schemeClr val="bg1"/>
                </a:solidFill>
                <a:latin typeface="Arial" panose="020B0604020202020204" pitchFamily="34" charset="0"/>
                <a:cs typeface="Arial" panose="020B0604020202020204" pitchFamily="34" charset="0"/>
              </a:defRPr>
            </a:lvl2pPr>
            <a:lvl3pPr marL="914323" indent="0">
              <a:buNone/>
              <a:defRPr sz="2400">
                <a:solidFill>
                  <a:schemeClr val="bg1"/>
                </a:solidFill>
                <a:latin typeface="Arial" panose="020B0604020202020204" pitchFamily="34" charset="0"/>
                <a:cs typeface="Arial" panose="020B0604020202020204" pitchFamily="34" charset="0"/>
              </a:defRPr>
            </a:lvl3pPr>
            <a:lvl4pPr marL="1371485" indent="0">
              <a:buNone/>
              <a:defRPr sz="2400">
                <a:solidFill>
                  <a:schemeClr val="bg1"/>
                </a:solidFill>
                <a:latin typeface="Arial" panose="020B0604020202020204" pitchFamily="34" charset="0"/>
                <a:cs typeface="Arial" panose="020B0604020202020204" pitchFamily="34" charset="0"/>
              </a:defRPr>
            </a:lvl4pPr>
            <a:lvl5pPr marL="1828647" indent="0">
              <a:buNone/>
              <a:defRPr sz="2400">
                <a:solidFill>
                  <a:schemeClr val="bg1"/>
                </a:solidFill>
                <a:latin typeface="Arial" panose="020B0604020202020204" pitchFamily="34" charset="0"/>
                <a:cs typeface="Arial" panose="020B0604020202020204" pitchFamily="34" charset="0"/>
              </a:defRPr>
            </a:lvl5pPr>
          </a:lstStyle>
          <a:p>
            <a:pPr lvl="0"/>
            <a:r>
              <a:rPr lang="en-US" dirty="0"/>
              <a:t>Title goes here</a:t>
            </a:r>
          </a:p>
        </p:txBody>
      </p:sp>
      <p:sp>
        <p:nvSpPr>
          <p:cNvPr id="9" name="Text Placeholder 4">
            <a:extLst>
              <a:ext uri="{FF2B5EF4-FFF2-40B4-BE49-F238E27FC236}">
                <a16:creationId xmlns:a16="http://schemas.microsoft.com/office/drawing/2014/main" id="{5FBA61E2-B771-4164-B245-3C059D3D777C}"/>
              </a:ext>
            </a:extLst>
          </p:cNvPr>
          <p:cNvSpPr>
            <a:spLocks noGrp="1"/>
          </p:cNvSpPr>
          <p:nvPr>
            <p:ph type="body" sz="quarter" idx="16"/>
          </p:nvPr>
        </p:nvSpPr>
        <p:spPr>
          <a:xfrm>
            <a:off x="610116" y="761698"/>
            <a:ext cx="10967991" cy="551858"/>
          </a:xfrm>
          <a:prstGeom prst="rect">
            <a:avLst/>
          </a:prstGeom>
        </p:spPr>
        <p:txBody>
          <a:bodyPr/>
          <a:lstStyle>
            <a:lvl1pPr marL="0" indent="0">
              <a:buNone/>
              <a:defRPr sz="2000">
                <a:solidFill>
                  <a:schemeClr val="bg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211087999"/>
      </p:ext>
    </p:extLst>
  </p:cSld>
  <p:clrMapOvr>
    <a:masterClrMapping/>
  </p:clrMapOvr>
  <p:extLst>
    <p:ext uri="{DCECCB84-F9BA-43D5-87BE-67443E8EF086}">
      <p15:sldGuideLst xmlns:p15="http://schemas.microsoft.com/office/powerpoint/2012/main">
        <p15:guide id="1" pos="7296">
          <p15:clr>
            <a:srgbClr val="FBAE40"/>
          </p15:clr>
        </p15:guide>
        <p15:guide id="2"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AF847805-C6DF-49CB-9202-03727EBE2296}"/>
              </a:ext>
            </a:extLst>
          </p:cNvPr>
          <p:cNvSpPr>
            <a:spLocks noGrp="1"/>
          </p:cNvSpPr>
          <p:nvPr>
            <p:ph type="body" sz="quarter" idx="12" hasCustomPrompt="1"/>
          </p:nvPr>
        </p:nvSpPr>
        <p:spPr>
          <a:xfrm>
            <a:off x="609599" y="1734767"/>
            <a:ext cx="5263167" cy="461457"/>
          </a:xfrm>
          <a:prstGeom prst="rect">
            <a:avLst/>
          </a:prstGeom>
        </p:spPr>
        <p:txBody>
          <a:bodyPr>
            <a:noAutofit/>
          </a:bodyPr>
          <a:lstStyle>
            <a:lvl1pPr marL="0" indent="0" algn="l">
              <a:spcBef>
                <a:spcPts val="0"/>
              </a:spcBef>
              <a:spcAft>
                <a:spcPts val="1000"/>
              </a:spcAft>
              <a:buNone/>
              <a:defRPr sz="2200" b="1" cap="none" baseline="0">
                <a:solidFill>
                  <a:srgbClr val="00A1DE"/>
                </a:solidFill>
                <a:latin typeface="Arial" panose="020B0604020202020204" pitchFamily="34" charset="0"/>
                <a:cs typeface="Arial" panose="020B0604020202020204" pitchFamily="34" charset="0"/>
              </a:defRPr>
            </a:lvl1pPr>
            <a:lvl2pPr marL="457162" indent="0">
              <a:buNone/>
              <a:defRPr sz="900">
                <a:solidFill>
                  <a:schemeClr val="tx1"/>
                </a:solidFill>
                <a:latin typeface="Arial" panose="020B0604020202020204" pitchFamily="34" charset="0"/>
                <a:cs typeface="Arial" panose="020B0604020202020204" pitchFamily="34" charset="0"/>
              </a:defRPr>
            </a:lvl2pPr>
            <a:lvl3pPr marL="914323" indent="0">
              <a:buNone/>
              <a:defRPr sz="900">
                <a:solidFill>
                  <a:schemeClr val="tx1"/>
                </a:solidFill>
                <a:latin typeface="Arial" panose="020B0604020202020204" pitchFamily="34" charset="0"/>
                <a:cs typeface="Arial" panose="020B0604020202020204" pitchFamily="34" charset="0"/>
              </a:defRPr>
            </a:lvl3pPr>
            <a:lvl4pPr marL="1371485" indent="0">
              <a:buNone/>
              <a:defRPr sz="900">
                <a:solidFill>
                  <a:schemeClr val="tx1"/>
                </a:solidFill>
                <a:latin typeface="Arial" panose="020B0604020202020204" pitchFamily="34" charset="0"/>
                <a:cs typeface="Arial" panose="020B0604020202020204" pitchFamily="34" charset="0"/>
              </a:defRPr>
            </a:lvl4pPr>
            <a:lvl5pPr marL="1828647" indent="0">
              <a:buNone/>
              <a:defRPr sz="900">
                <a:solidFill>
                  <a:schemeClr val="tx1"/>
                </a:solidFill>
                <a:latin typeface="Arial" panose="020B0604020202020204" pitchFamily="34" charset="0"/>
                <a:cs typeface="Arial" panose="020B0604020202020204" pitchFamily="34" charset="0"/>
              </a:defRPr>
            </a:lvl5pPr>
          </a:lstStyle>
          <a:p>
            <a:pPr lvl="0"/>
            <a:r>
              <a:rPr lang="en-US" dirty="0"/>
              <a:t>Sub-title Goes Here</a:t>
            </a:r>
          </a:p>
        </p:txBody>
      </p:sp>
      <p:sp>
        <p:nvSpPr>
          <p:cNvPr id="14" name="Text Placeholder 13">
            <a:extLst>
              <a:ext uri="{FF2B5EF4-FFF2-40B4-BE49-F238E27FC236}">
                <a16:creationId xmlns:a16="http://schemas.microsoft.com/office/drawing/2014/main" id="{D9EC65B1-E492-4B5B-871F-1063C4F5B405}"/>
              </a:ext>
            </a:extLst>
          </p:cNvPr>
          <p:cNvSpPr>
            <a:spLocks noGrp="1"/>
          </p:cNvSpPr>
          <p:nvPr>
            <p:ph type="body" sz="quarter" idx="13" hasCustomPrompt="1"/>
          </p:nvPr>
        </p:nvSpPr>
        <p:spPr>
          <a:xfrm>
            <a:off x="6091716" y="1734767"/>
            <a:ext cx="5473513" cy="461457"/>
          </a:xfrm>
          <a:prstGeom prst="rect">
            <a:avLst/>
          </a:prstGeom>
        </p:spPr>
        <p:txBody>
          <a:bodyPr>
            <a:noAutofit/>
          </a:bodyPr>
          <a:lstStyle>
            <a:lvl1pPr marL="0" indent="0" algn="l">
              <a:spcBef>
                <a:spcPts val="0"/>
              </a:spcBef>
              <a:spcAft>
                <a:spcPts val="1000"/>
              </a:spcAft>
              <a:buNone/>
              <a:defRPr sz="2200" b="1" cap="none" baseline="0">
                <a:solidFill>
                  <a:srgbClr val="00A1DE"/>
                </a:solidFill>
                <a:latin typeface="Arial" panose="020B0604020202020204" pitchFamily="34" charset="0"/>
                <a:cs typeface="Arial" panose="020B0604020202020204" pitchFamily="34" charset="0"/>
              </a:defRPr>
            </a:lvl1pPr>
            <a:lvl2pPr marL="457162" indent="0">
              <a:buNone/>
              <a:defRPr sz="900">
                <a:solidFill>
                  <a:schemeClr val="tx1"/>
                </a:solidFill>
                <a:latin typeface="Arial" panose="020B0604020202020204" pitchFamily="34" charset="0"/>
                <a:cs typeface="Arial" panose="020B0604020202020204" pitchFamily="34" charset="0"/>
              </a:defRPr>
            </a:lvl2pPr>
            <a:lvl3pPr marL="914323" indent="0">
              <a:buNone/>
              <a:defRPr sz="900">
                <a:solidFill>
                  <a:schemeClr val="tx1"/>
                </a:solidFill>
                <a:latin typeface="Arial" panose="020B0604020202020204" pitchFamily="34" charset="0"/>
                <a:cs typeface="Arial" panose="020B0604020202020204" pitchFamily="34" charset="0"/>
              </a:defRPr>
            </a:lvl3pPr>
            <a:lvl4pPr marL="1371485" indent="0">
              <a:buNone/>
              <a:defRPr sz="900">
                <a:solidFill>
                  <a:schemeClr val="tx1"/>
                </a:solidFill>
                <a:latin typeface="Arial" panose="020B0604020202020204" pitchFamily="34" charset="0"/>
                <a:cs typeface="Arial" panose="020B0604020202020204" pitchFamily="34" charset="0"/>
              </a:defRPr>
            </a:lvl4pPr>
            <a:lvl5pPr marL="1828647" indent="0">
              <a:buNone/>
              <a:defRPr sz="900">
                <a:solidFill>
                  <a:schemeClr val="tx1"/>
                </a:solidFill>
                <a:latin typeface="Arial" panose="020B0604020202020204" pitchFamily="34" charset="0"/>
                <a:cs typeface="Arial" panose="020B0604020202020204" pitchFamily="34" charset="0"/>
              </a:defRPr>
            </a:lvl5pPr>
          </a:lstStyle>
          <a:p>
            <a:pPr lvl="0"/>
            <a:r>
              <a:rPr lang="en-US" dirty="0"/>
              <a:t>Sub-title Goes Here</a:t>
            </a:r>
          </a:p>
        </p:txBody>
      </p:sp>
      <p:sp>
        <p:nvSpPr>
          <p:cNvPr id="16" name="Content Placeholder 16">
            <a:extLst>
              <a:ext uri="{FF2B5EF4-FFF2-40B4-BE49-F238E27FC236}">
                <a16:creationId xmlns:a16="http://schemas.microsoft.com/office/drawing/2014/main" id="{FAA6771C-0253-4E78-90CA-561EE09E2D83}"/>
              </a:ext>
            </a:extLst>
          </p:cNvPr>
          <p:cNvSpPr>
            <a:spLocks noGrp="1"/>
          </p:cNvSpPr>
          <p:nvPr>
            <p:ph sz="quarter" idx="17"/>
          </p:nvPr>
        </p:nvSpPr>
        <p:spPr>
          <a:xfrm>
            <a:off x="631060" y="2173704"/>
            <a:ext cx="5241706" cy="3533954"/>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1EDB30E5-6214-4141-AF35-2203CBC3907E}"/>
              </a:ext>
            </a:extLst>
          </p:cNvPr>
          <p:cNvSpPr>
            <a:spLocks noGrp="1"/>
          </p:cNvSpPr>
          <p:nvPr>
            <p:ph sz="quarter" idx="18"/>
          </p:nvPr>
        </p:nvSpPr>
        <p:spPr>
          <a:xfrm>
            <a:off x="6096001" y="2173704"/>
            <a:ext cx="5473520" cy="3533954"/>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6F0E6CAB-A650-4576-B185-4A32DE70EBDC}"/>
              </a:ext>
            </a:extLst>
          </p:cNvPr>
          <p:cNvSpPr>
            <a:spLocks noGrp="1"/>
          </p:cNvSpPr>
          <p:nvPr>
            <p:ph type="body" sz="quarter" idx="19" hasCustomPrompt="1"/>
          </p:nvPr>
        </p:nvSpPr>
        <p:spPr>
          <a:xfrm>
            <a:off x="609600" y="6117465"/>
            <a:ext cx="10969625" cy="399335"/>
          </a:xfrm>
          <a:prstGeom prst="rect">
            <a:avLst/>
          </a:prstGeom>
        </p:spPr>
        <p:txBody>
          <a:bodyPr anchor="b"/>
          <a:lstStyle>
            <a:lvl1pPr marL="0" indent="0">
              <a:buNone/>
              <a:defRPr sz="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Disclosures here</a:t>
            </a:r>
          </a:p>
        </p:txBody>
      </p:sp>
      <p:sp>
        <p:nvSpPr>
          <p:cNvPr id="9" name="Text Placeholder 15">
            <a:extLst>
              <a:ext uri="{FF2B5EF4-FFF2-40B4-BE49-F238E27FC236}">
                <a16:creationId xmlns:a16="http://schemas.microsoft.com/office/drawing/2014/main" id="{79041894-5D8A-4F92-8FF8-1248FEEAC5EC}"/>
              </a:ext>
            </a:extLst>
          </p:cNvPr>
          <p:cNvSpPr>
            <a:spLocks noGrp="1"/>
          </p:cNvSpPr>
          <p:nvPr>
            <p:ph type="body" sz="quarter" idx="15" hasCustomPrompt="1"/>
          </p:nvPr>
        </p:nvSpPr>
        <p:spPr>
          <a:xfrm>
            <a:off x="609600" y="182381"/>
            <a:ext cx="10969236" cy="502804"/>
          </a:xfrm>
          <a:prstGeom prst="rect">
            <a:avLst/>
          </a:prstGeom>
        </p:spPr>
        <p:txBody>
          <a:bodyPr anchor="ctr" anchorCtr="0"/>
          <a:lstStyle>
            <a:lvl1pPr marL="0" indent="0" algn="l">
              <a:buNone/>
              <a:defRPr sz="3600" cap="none" baseline="0">
                <a:solidFill>
                  <a:schemeClr val="tx1"/>
                </a:solidFill>
                <a:latin typeface="Times New Roman" panose="02020603050405020304" pitchFamily="18" charset="0"/>
                <a:cs typeface="Times New Roman" panose="02020603050405020304" pitchFamily="18" charset="0"/>
              </a:defRPr>
            </a:lvl1pPr>
            <a:lvl2pPr marL="457162" indent="0">
              <a:buNone/>
              <a:defRPr sz="2400">
                <a:solidFill>
                  <a:schemeClr val="bg1"/>
                </a:solidFill>
                <a:latin typeface="Arial" panose="020B0604020202020204" pitchFamily="34" charset="0"/>
                <a:cs typeface="Arial" panose="020B0604020202020204" pitchFamily="34" charset="0"/>
              </a:defRPr>
            </a:lvl2pPr>
            <a:lvl3pPr marL="914323" indent="0">
              <a:buNone/>
              <a:defRPr sz="2400">
                <a:solidFill>
                  <a:schemeClr val="bg1"/>
                </a:solidFill>
                <a:latin typeface="Arial" panose="020B0604020202020204" pitchFamily="34" charset="0"/>
                <a:cs typeface="Arial" panose="020B0604020202020204" pitchFamily="34" charset="0"/>
              </a:defRPr>
            </a:lvl3pPr>
            <a:lvl4pPr marL="1371485" indent="0">
              <a:buNone/>
              <a:defRPr sz="2400">
                <a:solidFill>
                  <a:schemeClr val="bg1"/>
                </a:solidFill>
                <a:latin typeface="Arial" panose="020B0604020202020204" pitchFamily="34" charset="0"/>
                <a:cs typeface="Arial" panose="020B0604020202020204" pitchFamily="34" charset="0"/>
              </a:defRPr>
            </a:lvl4pPr>
            <a:lvl5pPr marL="1828647" indent="0">
              <a:buNone/>
              <a:defRPr sz="2400">
                <a:solidFill>
                  <a:schemeClr val="bg1"/>
                </a:solidFill>
                <a:latin typeface="Arial" panose="020B0604020202020204" pitchFamily="34" charset="0"/>
                <a:cs typeface="Arial" panose="020B0604020202020204" pitchFamily="34" charset="0"/>
              </a:defRPr>
            </a:lvl5pPr>
          </a:lstStyle>
          <a:p>
            <a:pPr lvl="0"/>
            <a:r>
              <a:rPr lang="en-US" dirty="0"/>
              <a:t>Title goes here</a:t>
            </a:r>
          </a:p>
        </p:txBody>
      </p:sp>
      <p:sp>
        <p:nvSpPr>
          <p:cNvPr id="10" name="Text Placeholder 4">
            <a:extLst>
              <a:ext uri="{FF2B5EF4-FFF2-40B4-BE49-F238E27FC236}">
                <a16:creationId xmlns:a16="http://schemas.microsoft.com/office/drawing/2014/main" id="{091A0363-1591-42E2-B877-1AE095C93F3D}"/>
              </a:ext>
            </a:extLst>
          </p:cNvPr>
          <p:cNvSpPr>
            <a:spLocks noGrp="1"/>
          </p:cNvSpPr>
          <p:nvPr>
            <p:ph type="body" sz="quarter" idx="16"/>
          </p:nvPr>
        </p:nvSpPr>
        <p:spPr>
          <a:xfrm>
            <a:off x="610116" y="736298"/>
            <a:ext cx="10967991" cy="551858"/>
          </a:xfrm>
          <a:prstGeom prst="rect">
            <a:avLst/>
          </a:prstGeom>
        </p:spPr>
        <p:txBody>
          <a:bodyPr/>
          <a:lstStyle>
            <a:lvl1pPr marL="0" indent="0">
              <a:buNone/>
              <a:defRPr sz="2000">
                <a:solidFill>
                  <a:schemeClr val="bg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07374571"/>
      </p:ext>
    </p:extLst>
  </p:cSld>
  <p:clrMapOvr>
    <a:masterClrMapping/>
  </p:clrMapOvr>
  <p:extLst>
    <p:ext uri="{DCECCB84-F9BA-43D5-87BE-67443E8EF086}">
      <p15:sldGuideLst xmlns:p15="http://schemas.microsoft.com/office/powerpoint/2012/main">
        <p15:guide id="2" pos="3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F5AA15-0B65-4FEE-8529-C64555513689}"/>
              </a:ext>
            </a:extLst>
          </p:cNvPr>
          <p:cNvSpPr/>
          <p:nvPr userDrawn="1"/>
        </p:nvSpPr>
        <p:spPr>
          <a:xfrm flipH="1">
            <a:off x="-3865" y="-1"/>
            <a:ext cx="5760720" cy="701898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 name="Oval 3">
            <a:extLst>
              <a:ext uri="{FF2B5EF4-FFF2-40B4-BE49-F238E27FC236}">
                <a16:creationId xmlns:a16="http://schemas.microsoft.com/office/drawing/2014/main" id="{B02D5668-9F5B-46BD-8682-4EE167CE86BC}"/>
              </a:ext>
            </a:extLst>
          </p:cNvPr>
          <p:cNvSpPr/>
          <p:nvPr userDrawn="1"/>
        </p:nvSpPr>
        <p:spPr>
          <a:xfrm>
            <a:off x="4082603" y="-1501306"/>
            <a:ext cx="9860612" cy="9860612"/>
          </a:xfrm>
          <a:prstGeom prst="ellipse">
            <a:avLst/>
          </a:prstGeom>
          <a:solidFill>
            <a:schemeClr val="accent1"/>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5" name="Oval 4">
            <a:extLst>
              <a:ext uri="{FF2B5EF4-FFF2-40B4-BE49-F238E27FC236}">
                <a16:creationId xmlns:a16="http://schemas.microsoft.com/office/drawing/2014/main" id="{222AE875-07D2-4549-BBC1-BDEE2A639C51}"/>
              </a:ext>
            </a:extLst>
          </p:cNvPr>
          <p:cNvSpPr/>
          <p:nvPr userDrawn="1"/>
        </p:nvSpPr>
        <p:spPr>
          <a:xfrm>
            <a:off x="3137935" y="2369151"/>
            <a:ext cx="2132779" cy="2177353"/>
          </a:xfrm>
          <a:prstGeom prst="ellipse">
            <a:avLst/>
          </a:prstGeom>
          <a:solidFill>
            <a:schemeClr val="bg1"/>
          </a:solidFill>
          <a:ln w="50800">
            <a:solidFill>
              <a:schemeClr val="tx2">
                <a:lumMod val="50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7" name="Oval 6">
            <a:extLst>
              <a:ext uri="{FF2B5EF4-FFF2-40B4-BE49-F238E27FC236}">
                <a16:creationId xmlns:a16="http://schemas.microsoft.com/office/drawing/2014/main" id="{6BF221A9-4A5F-410C-87A5-21170A0E881B}"/>
              </a:ext>
            </a:extLst>
          </p:cNvPr>
          <p:cNvSpPr/>
          <p:nvPr userDrawn="1"/>
        </p:nvSpPr>
        <p:spPr>
          <a:xfrm rot="9669256">
            <a:off x="3895171" y="218309"/>
            <a:ext cx="1538759" cy="1561047"/>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Oval 7">
            <a:extLst>
              <a:ext uri="{FF2B5EF4-FFF2-40B4-BE49-F238E27FC236}">
                <a16:creationId xmlns:a16="http://schemas.microsoft.com/office/drawing/2014/main" id="{BFD30176-5026-4CDA-9182-8260F8067FC7}"/>
              </a:ext>
            </a:extLst>
          </p:cNvPr>
          <p:cNvSpPr/>
          <p:nvPr userDrawn="1"/>
        </p:nvSpPr>
        <p:spPr>
          <a:xfrm rot="9669256">
            <a:off x="5072042" y="1263099"/>
            <a:ext cx="652886" cy="652886"/>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Text Placeholder 15">
            <a:extLst>
              <a:ext uri="{FF2B5EF4-FFF2-40B4-BE49-F238E27FC236}">
                <a16:creationId xmlns:a16="http://schemas.microsoft.com/office/drawing/2014/main" id="{51F5DBD3-20F9-422C-BC84-8D4998C5385A}"/>
              </a:ext>
            </a:extLst>
          </p:cNvPr>
          <p:cNvSpPr>
            <a:spLocks noGrp="1"/>
          </p:cNvSpPr>
          <p:nvPr>
            <p:ph type="body" sz="quarter" idx="13" hasCustomPrompt="1"/>
          </p:nvPr>
        </p:nvSpPr>
        <p:spPr>
          <a:xfrm>
            <a:off x="5644810" y="2420814"/>
            <a:ext cx="5559810" cy="2177353"/>
          </a:xfrm>
          <a:prstGeom prst="rect">
            <a:avLst/>
          </a:prstGeom>
        </p:spPr>
        <p:txBody>
          <a:bodyPr anchor="ctr" anchorCtr="0"/>
          <a:lstStyle>
            <a:lvl1pPr marL="0" indent="0" algn="l">
              <a:buNone/>
              <a:defRPr sz="4200" cap="none" baseline="0">
                <a:solidFill>
                  <a:schemeClr val="bg1"/>
                </a:solidFill>
                <a:latin typeface="Times New Roman" panose="02020603050405020304" pitchFamily="18" charset="0"/>
                <a:cs typeface="Times New Roman" panose="02020603050405020304" pitchFamily="18" charset="0"/>
              </a:defRPr>
            </a:lvl1pPr>
            <a:lvl2pPr marL="457162" indent="0">
              <a:buNone/>
              <a:defRPr sz="2400">
                <a:solidFill>
                  <a:schemeClr val="bg1"/>
                </a:solidFill>
                <a:latin typeface="Arial" panose="020B0604020202020204" pitchFamily="34" charset="0"/>
                <a:cs typeface="Arial" panose="020B0604020202020204" pitchFamily="34" charset="0"/>
              </a:defRPr>
            </a:lvl2pPr>
            <a:lvl3pPr marL="914323" indent="0">
              <a:buNone/>
              <a:defRPr sz="2400">
                <a:solidFill>
                  <a:schemeClr val="bg1"/>
                </a:solidFill>
                <a:latin typeface="Arial" panose="020B0604020202020204" pitchFamily="34" charset="0"/>
                <a:cs typeface="Arial" panose="020B0604020202020204" pitchFamily="34" charset="0"/>
              </a:defRPr>
            </a:lvl3pPr>
            <a:lvl4pPr marL="1371485" indent="0">
              <a:buNone/>
              <a:defRPr sz="2400">
                <a:solidFill>
                  <a:schemeClr val="bg1"/>
                </a:solidFill>
                <a:latin typeface="Arial" panose="020B0604020202020204" pitchFamily="34" charset="0"/>
                <a:cs typeface="Arial" panose="020B0604020202020204" pitchFamily="34" charset="0"/>
              </a:defRPr>
            </a:lvl4pPr>
            <a:lvl5pPr marL="1828647" indent="0">
              <a:buNone/>
              <a:defRPr sz="2400">
                <a:solidFill>
                  <a:schemeClr val="bg1"/>
                </a:solidFill>
                <a:latin typeface="Arial" panose="020B0604020202020204" pitchFamily="34" charset="0"/>
                <a:cs typeface="Arial" panose="020B0604020202020204" pitchFamily="34" charset="0"/>
              </a:defRPr>
            </a:lvl5pPr>
          </a:lstStyle>
          <a:p>
            <a:pPr lvl="0"/>
            <a:r>
              <a:rPr lang="en-US" dirty="0"/>
              <a:t>Title Goes Here</a:t>
            </a:r>
          </a:p>
        </p:txBody>
      </p:sp>
      <p:grpSp>
        <p:nvGrpSpPr>
          <p:cNvPr id="11" name="Group 10">
            <a:extLst>
              <a:ext uri="{FF2B5EF4-FFF2-40B4-BE49-F238E27FC236}">
                <a16:creationId xmlns:a16="http://schemas.microsoft.com/office/drawing/2014/main" id="{29F2B7B0-E1EE-413F-850A-FBA24895BE7A}"/>
              </a:ext>
            </a:extLst>
          </p:cNvPr>
          <p:cNvGrpSpPr/>
          <p:nvPr userDrawn="1"/>
        </p:nvGrpSpPr>
        <p:grpSpPr>
          <a:xfrm>
            <a:off x="3240666" y="2378675"/>
            <a:ext cx="1882508" cy="2059880"/>
            <a:chOff x="3234361" y="2369150"/>
            <a:chExt cx="1882508" cy="2059880"/>
          </a:xfrm>
        </p:grpSpPr>
        <p:pic>
          <p:nvPicPr>
            <p:cNvPr id="6" name="Picture 5" descr="A picture containing text, sign&#10;&#10;Description automatically generated">
              <a:extLst>
                <a:ext uri="{FF2B5EF4-FFF2-40B4-BE49-F238E27FC236}">
                  <a16:creationId xmlns:a16="http://schemas.microsoft.com/office/drawing/2014/main" id="{399A74BC-A097-4A2C-BC4C-3111066D1E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34361" y="2369150"/>
              <a:ext cx="1882508" cy="2059880"/>
            </a:xfrm>
            <a:prstGeom prst="rect">
              <a:avLst/>
            </a:prstGeom>
          </p:spPr>
        </p:pic>
        <p:sp>
          <p:nvSpPr>
            <p:cNvPr id="10" name="Oval 9">
              <a:extLst>
                <a:ext uri="{FF2B5EF4-FFF2-40B4-BE49-F238E27FC236}">
                  <a16:creationId xmlns:a16="http://schemas.microsoft.com/office/drawing/2014/main" id="{DFEF2D68-E287-4C78-8948-540E6DC0EDF7}"/>
                </a:ext>
              </a:extLst>
            </p:cNvPr>
            <p:cNvSpPr/>
            <p:nvPr userDrawn="1"/>
          </p:nvSpPr>
          <p:spPr>
            <a:xfrm>
              <a:off x="4844597" y="3947415"/>
              <a:ext cx="146304" cy="146304"/>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aseline="0" dirty="0"/>
            </a:p>
          </p:txBody>
        </p:sp>
      </p:grpSp>
    </p:spTree>
    <p:extLst>
      <p:ext uri="{BB962C8B-B14F-4D97-AF65-F5344CB8AC3E}">
        <p14:creationId xmlns:p14="http://schemas.microsoft.com/office/powerpoint/2010/main" val="1778702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14965E-6518-4C50-A74D-F95D6FD378D5}"/>
              </a:ext>
            </a:extLst>
          </p:cNvPr>
          <p:cNvSpPr/>
          <p:nvPr userDrawn="1"/>
        </p:nvSpPr>
        <p:spPr>
          <a:xfrm>
            <a:off x="0" y="0"/>
            <a:ext cx="12192000" cy="685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3" name="Oval 12">
            <a:extLst>
              <a:ext uri="{FF2B5EF4-FFF2-40B4-BE49-F238E27FC236}">
                <a16:creationId xmlns:a16="http://schemas.microsoft.com/office/drawing/2014/main" id="{DC44C3B2-0CDF-4E34-807B-01CA187EA65D}"/>
              </a:ext>
            </a:extLst>
          </p:cNvPr>
          <p:cNvSpPr/>
          <p:nvPr userDrawn="1"/>
        </p:nvSpPr>
        <p:spPr>
          <a:xfrm>
            <a:off x="7034986" y="360122"/>
            <a:ext cx="6179118" cy="6179119"/>
          </a:xfrm>
          <a:prstGeom prst="ellipse">
            <a:avLst/>
          </a:prstGeom>
          <a:solidFill>
            <a:schemeClr val="bg1">
              <a:lumMod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4" name="Oval 13">
            <a:extLst>
              <a:ext uri="{FF2B5EF4-FFF2-40B4-BE49-F238E27FC236}">
                <a16:creationId xmlns:a16="http://schemas.microsoft.com/office/drawing/2014/main" id="{698C1DAD-0838-419D-BE50-BFCA88F8D3BF}"/>
              </a:ext>
            </a:extLst>
          </p:cNvPr>
          <p:cNvSpPr/>
          <p:nvPr userDrawn="1"/>
        </p:nvSpPr>
        <p:spPr>
          <a:xfrm>
            <a:off x="3170616" y="3826491"/>
            <a:ext cx="1758733" cy="1758732"/>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 name="Oval 14">
            <a:extLst>
              <a:ext uri="{FF2B5EF4-FFF2-40B4-BE49-F238E27FC236}">
                <a16:creationId xmlns:a16="http://schemas.microsoft.com/office/drawing/2014/main" id="{BCBD9AFE-5511-47BE-BE73-FE58E2DE9844}"/>
              </a:ext>
            </a:extLst>
          </p:cNvPr>
          <p:cNvSpPr/>
          <p:nvPr userDrawn="1"/>
        </p:nvSpPr>
        <p:spPr>
          <a:xfrm>
            <a:off x="3972708" y="1259898"/>
            <a:ext cx="4357120" cy="4357120"/>
          </a:xfrm>
          <a:prstGeom prst="ellipse">
            <a:avLst/>
          </a:prstGeom>
          <a:solidFill>
            <a:schemeClr val="tx2"/>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pic>
        <p:nvPicPr>
          <p:cNvPr id="16" name="Picture 15" descr="Text&#10;&#10;Description automatically generated">
            <a:extLst>
              <a:ext uri="{FF2B5EF4-FFF2-40B4-BE49-F238E27FC236}">
                <a16:creationId xmlns:a16="http://schemas.microsoft.com/office/drawing/2014/main" id="{7E739A87-5B33-4132-B5E3-A069297363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2598" y="3015206"/>
            <a:ext cx="2606804" cy="780515"/>
          </a:xfrm>
          <a:prstGeom prst="rect">
            <a:avLst/>
          </a:prstGeom>
        </p:spPr>
      </p:pic>
      <p:sp>
        <p:nvSpPr>
          <p:cNvPr id="17" name="Oval 16">
            <a:extLst>
              <a:ext uri="{FF2B5EF4-FFF2-40B4-BE49-F238E27FC236}">
                <a16:creationId xmlns:a16="http://schemas.microsoft.com/office/drawing/2014/main" id="{C1F40C60-C879-46CB-AFAA-A995E39F90DB}"/>
              </a:ext>
            </a:extLst>
          </p:cNvPr>
          <p:cNvSpPr/>
          <p:nvPr userDrawn="1"/>
        </p:nvSpPr>
        <p:spPr>
          <a:xfrm>
            <a:off x="7751932" y="2190500"/>
            <a:ext cx="877824" cy="877824"/>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8" name="Oval 17">
            <a:extLst>
              <a:ext uri="{FF2B5EF4-FFF2-40B4-BE49-F238E27FC236}">
                <a16:creationId xmlns:a16="http://schemas.microsoft.com/office/drawing/2014/main" id="{38C8602C-6485-4D4D-B88A-B3FA0BEEC6A0}"/>
              </a:ext>
            </a:extLst>
          </p:cNvPr>
          <p:cNvSpPr/>
          <p:nvPr userDrawn="1"/>
        </p:nvSpPr>
        <p:spPr>
          <a:xfrm>
            <a:off x="6411379" y="4199224"/>
            <a:ext cx="2231136" cy="2231136"/>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9" name="Oval 18">
            <a:extLst>
              <a:ext uri="{FF2B5EF4-FFF2-40B4-BE49-F238E27FC236}">
                <a16:creationId xmlns:a16="http://schemas.microsoft.com/office/drawing/2014/main" id="{30835A07-065A-4C76-BC54-76FB3A2669F8}"/>
              </a:ext>
            </a:extLst>
          </p:cNvPr>
          <p:cNvSpPr/>
          <p:nvPr userDrawn="1"/>
        </p:nvSpPr>
        <p:spPr>
          <a:xfrm>
            <a:off x="1630319" y="334364"/>
            <a:ext cx="3157765" cy="315776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424843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15">
            <a:extLst>
              <a:ext uri="{FF2B5EF4-FFF2-40B4-BE49-F238E27FC236}">
                <a16:creationId xmlns:a16="http://schemas.microsoft.com/office/drawing/2014/main" id="{EABE38DA-B486-4174-8B5D-B686EE711918}"/>
              </a:ext>
            </a:extLst>
          </p:cNvPr>
          <p:cNvSpPr>
            <a:spLocks noGrp="1"/>
          </p:cNvSpPr>
          <p:nvPr>
            <p:ph type="body" sz="quarter" idx="15" hasCustomPrompt="1"/>
          </p:nvPr>
        </p:nvSpPr>
        <p:spPr>
          <a:xfrm>
            <a:off x="613164" y="154485"/>
            <a:ext cx="10969236" cy="1153231"/>
          </a:xfrm>
          <a:prstGeom prst="rect">
            <a:avLst/>
          </a:prstGeom>
        </p:spPr>
        <p:txBody>
          <a:bodyPr anchor="ctr" anchorCtr="0"/>
          <a:lstStyle>
            <a:lvl1pPr marL="0" indent="0" algn="l">
              <a:buNone/>
              <a:defRPr sz="3600" cap="none" baseline="0">
                <a:solidFill>
                  <a:schemeClr val="tx1"/>
                </a:solidFill>
                <a:latin typeface="Times New Roman" panose="02020603050405020304" pitchFamily="18" charset="0"/>
                <a:cs typeface="Times New Roman" panose="02020603050405020304" pitchFamily="18" charset="0"/>
              </a:defRPr>
            </a:lvl1pPr>
            <a:lvl2pPr marL="457162" indent="0">
              <a:buNone/>
              <a:defRPr sz="2400">
                <a:solidFill>
                  <a:schemeClr val="bg1"/>
                </a:solidFill>
                <a:latin typeface="Arial" panose="020B0604020202020204" pitchFamily="34" charset="0"/>
                <a:cs typeface="Arial" panose="020B0604020202020204" pitchFamily="34" charset="0"/>
              </a:defRPr>
            </a:lvl2pPr>
            <a:lvl3pPr marL="914323" indent="0">
              <a:buNone/>
              <a:defRPr sz="2400">
                <a:solidFill>
                  <a:schemeClr val="bg1"/>
                </a:solidFill>
                <a:latin typeface="Arial" panose="020B0604020202020204" pitchFamily="34" charset="0"/>
                <a:cs typeface="Arial" panose="020B0604020202020204" pitchFamily="34" charset="0"/>
              </a:defRPr>
            </a:lvl3pPr>
            <a:lvl4pPr marL="1371485" indent="0">
              <a:buNone/>
              <a:defRPr sz="2400">
                <a:solidFill>
                  <a:schemeClr val="bg1"/>
                </a:solidFill>
                <a:latin typeface="Arial" panose="020B0604020202020204" pitchFamily="34" charset="0"/>
                <a:cs typeface="Arial" panose="020B0604020202020204" pitchFamily="34" charset="0"/>
              </a:defRPr>
            </a:lvl4pPr>
            <a:lvl5pPr marL="1828647" indent="0">
              <a:buNone/>
              <a:defRPr sz="2400">
                <a:solidFill>
                  <a:schemeClr val="bg1"/>
                </a:solidFill>
                <a:latin typeface="Arial" panose="020B0604020202020204" pitchFamily="34" charset="0"/>
                <a:cs typeface="Arial" panose="020B0604020202020204" pitchFamily="34" charset="0"/>
              </a:defRPr>
            </a:lvl5pPr>
          </a:lstStyle>
          <a:p>
            <a:pPr lvl="0"/>
            <a:r>
              <a:rPr lang="en-US" dirty="0"/>
              <a:t>Title goes here</a:t>
            </a:r>
          </a:p>
        </p:txBody>
      </p:sp>
      <p:sp>
        <p:nvSpPr>
          <p:cNvPr id="17" name="Content Placeholder 16">
            <a:extLst>
              <a:ext uri="{FF2B5EF4-FFF2-40B4-BE49-F238E27FC236}">
                <a16:creationId xmlns:a16="http://schemas.microsoft.com/office/drawing/2014/main" id="{F27CBB1E-3955-4159-89A0-17B39CCF390E}"/>
              </a:ext>
            </a:extLst>
          </p:cNvPr>
          <p:cNvSpPr>
            <a:spLocks noGrp="1"/>
          </p:cNvSpPr>
          <p:nvPr>
            <p:ph sz="quarter" idx="16"/>
          </p:nvPr>
        </p:nvSpPr>
        <p:spPr>
          <a:xfrm>
            <a:off x="609600" y="1736727"/>
            <a:ext cx="10969236" cy="4253738"/>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CC4BB102-622C-4C3A-84BA-ED2E7CCF31B8}"/>
              </a:ext>
            </a:extLst>
          </p:cNvPr>
          <p:cNvSpPr>
            <a:spLocks noGrp="1"/>
          </p:cNvSpPr>
          <p:nvPr>
            <p:ph type="body" sz="quarter" idx="17" hasCustomPrompt="1"/>
          </p:nvPr>
        </p:nvSpPr>
        <p:spPr>
          <a:xfrm>
            <a:off x="609600" y="6117465"/>
            <a:ext cx="10969625" cy="399335"/>
          </a:xfrm>
          <a:prstGeom prst="rect">
            <a:avLst/>
          </a:prstGeom>
        </p:spPr>
        <p:txBody>
          <a:bodyPr anchor="b"/>
          <a:lstStyle>
            <a:lvl1pPr marL="0" indent="0">
              <a:buNone/>
              <a:defRPr sz="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Disclosures here</a:t>
            </a:r>
          </a:p>
        </p:txBody>
      </p:sp>
    </p:spTree>
    <p:extLst>
      <p:ext uri="{BB962C8B-B14F-4D97-AF65-F5344CB8AC3E}">
        <p14:creationId xmlns:p14="http://schemas.microsoft.com/office/powerpoint/2010/main" val="3857146909"/>
      </p:ext>
    </p:extLst>
  </p:cSld>
  <p:clrMapOvr>
    <a:masterClrMapping/>
  </p:clrMapOvr>
  <p:extLst>
    <p:ext uri="{DCECCB84-F9BA-43D5-87BE-67443E8EF086}">
      <p15:sldGuideLst xmlns:p15="http://schemas.microsoft.com/office/powerpoint/2012/main">
        <p15:guide id="1" pos="7296">
          <p15:clr>
            <a:srgbClr val="FBAE40"/>
          </p15:clr>
        </p15:guide>
        <p15:guide id="2" pos="3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FB71426B-C067-4C14-8CF3-351E620CD967}"/>
              </a:ext>
            </a:extLst>
          </p:cNvPr>
          <p:cNvSpPr>
            <a:spLocks noGrp="1"/>
          </p:cNvSpPr>
          <p:nvPr>
            <p:ph type="body" sz="quarter" idx="15" hasCustomPrompt="1"/>
          </p:nvPr>
        </p:nvSpPr>
        <p:spPr>
          <a:xfrm>
            <a:off x="613164" y="154485"/>
            <a:ext cx="10969236" cy="1153231"/>
          </a:xfrm>
          <a:prstGeom prst="rect">
            <a:avLst/>
          </a:prstGeom>
        </p:spPr>
        <p:txBody>
          <a:bodyPr anchor="ctr" anchorCtr="0"/>
          <a:lstStyle>
            <a:lvl1pPr marL="0" indent="0" algn="l">
              <a:buNone/>
              <a:defRPr sz="3600" cap="none" baseline="0">
                <a:solidFill>
                  <a:schemeClr val="tx1"/>
                </a:solidFill>
                <a:latin typeface="Times New Roman" panose="02020603050405020304" pitchFamily="18" charset="0"/>
                <a:cs typeface="Times New Roman" panose="02020603050405020304" pitchFamily="18" charset="0"/>
              </a:defRPr>
            </a:lvl1pPr>
            <a:lvl2pPr marL="457162" indent="0">
              <a:buNone/>
              <a:defRPr sz="2400">
                <a:solidFill>
                  <a:schemeClr val="bg1"/>
                </a:solidFill>
                <a:latin typeface="Arial" panose="020B0604020202020204" pitchFamily="34" charset="0"/>
                <a:cs typeface="Arial" panose="020B0604020202020204" pitchFamily="34" charset="0"/>
              </a:defRPr>
            </a:lvl2pPr>
            <a:lvl3pPr marL="914323" indent="0">
              <a:buNone/>
              <a:defRPr sz="2400">
                <a:solidFill>
                  <a:schemeClr val="bg1"/>
                </a:solidFill>
                <a:latin typeface="Arial" panose="020B0604020202020204" pitchFamily="34" charset="0"/>
                <a:cs typeface="Arial" panose="020B0604020202020204" pitchFamily="34" charset="0"/>
              </a:defRPr>
            </a:lvl3pPr>
            <a:lvl4pPr marL="1371485" indent="0">
              <a:buNone/>
              <a:defRPr sz="2400">
                <a:solidFill>
                  <a:schemeClr val="bg1"/>
                </a:solidFill>
                <a:latin typeface="Arial" panose="020B0604020202020204" pitchFamily="34" charset="0"/>
                <a:cs typeface="Arial" panose="020B0604020202020204" pitchFamily="34" charset="0"/>
              </a:defRPr>
            </a:lvl4pPr>
            <a:lvl5pPr marL="1828647" indent="0">
              <a:buNone/>
              <a:defRPr sz="2400">
                <a:solidFill>
                  <a:schemeClr val="bg1"/>
                </a:solidFill>
                <a:latin typeface="Arial" panose="020B0604020202020204" pitchFamily="34" charset="0"/>
                <a:cs typeface="Arial" panose="020B0604020202020204" pitchFamily="34" charset="0"/>
              </a:defRPr>
            </a:lvl5pPr>
          </a:lstStyle>
          <a:p>
            <a:pPr lvl="0"/>
            <a:r>
              <a:rPr lang="en-US" dirty="0"/>
              <a:t>Title goes here</a:t>
            </a:r>
          </a:p>
        </p:txBody>
      </p:sp>
      <p:sp>
        <p:nvSpPr>
          <p:cNvPr id="3" name="Text Placeholder 2">
            <a:extLst>
              <a:ext uri="{FF2B5EF4-FFF2-40B4-BE49-F238E27FC236}">
                <a16:creationId xmlns:a16="http://schemas.microsoft.com/office/drawing/2014/main" id="{DEE5045C-6A4A-4ADF-AD62-23C0D4DB808C}"/>
              </a:ext>
            </a:extLst>
          </p:cNvPr>
          <p:cNvSpPr>
            <a:spLocks noGrp="1"/>
          </p:cNvSpPr>
          <p:nvPr>
            <p:ph type="body" sz="quarter" idx="16" hasCustomPrompt="1"/>
          </p:nvPr>
        </p:nvSpPr>
        <p:spPr>
          <a:xfrm>
            <a:off x="609600" y="6117465"/>
            <a:ext cx="10969625" cy="399335"/>
          </a:xfrm>
          <a:prstGeom prst="rect">
            <a:avLst/>
          </a:prstGeom>
        </p:spPr>
        <p:txBody>
          <a:bodyPr anchor="b"/>
          <a:lstStyle>
            <a:lvl1pPr marL="0" indent="0">
              <a:buNone/>
              <a:defRPr sz="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Disclosures here</a:t>
            </a:r>
          </a:p>
        </p:txBody>
      </p:sp>
    </p:spTree>
    <p:extLst>
      <p:ext uri="{BB962C8B-B14F-4D97-AF65-F5344CB8AC3E}">
        <p14:creationId xmlns:p14="http://schemas.microsoft.com/office/powerpoint/2010/main" val="2568098987"/>
      </p:ext>
    </p:extLst>
  </p:cSld>
  <p:clrMapOvr>
    <a:masterClrMapping/>
  </p:clrMapOvr>
  <p:extLst>
    <p:ext uri="{DCECCB84-F9BA-43D5-87BE-67443E8EF086}">
      <p15:sldGuideLst xmlns:p15="http://schemas.microsoft.com/office/powerpoint/2012/main">
        <p15:guide id="1" pos="7296">
          <p15:clr>
            <a:srgbClr val="FBAE40"/>
          </p15:clr>
        </p15:guide>
        <p15:guide id="2"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84A0F884-A7F0-4A93-860D-894767128EBB}"/>
              </a:ext>
            </a:extLst>
          </p:cNvPr>
          <p:cNvSpPr>
            <a:spLocks noGrp="1"/>
          </p:cNvSpPr>
          <p:nvPr>
            <p:ph type="body" sz="quarter" idx="15" hasCustomPrompt="1"/>
          </p:nvPr>
        </p:nvSpPr>
        <p:spPr>
          <a:xfrm>
            <a:off x="613164" y="154485"/>
            <a:ext cx="10969236" cy="1153231"/>
          </a:xfrm>
          <a:prstGeom prst="rect">
            <a:avLst/>
          </a:prstGeom>
        </p:spPr>
        <p:txBody>
          <a:bodyPr anchor="ctr" anchorCtr="0"/>
          <a:lstStyle>
            <a:lvl1pPr marL="0" indent="0" algn="l">
              <a:buNone/>
              <a:defRPr sz="3600" cap="none" baseline="0">
                <a:solidFill>
                  <a:schemeClr val="tx1"/>
                </a:solidFill>
                <a:latin typeface="Times New Roman" panose="02020603050405020304" pitchFamily="18" charset="0"/>
                <a:cs typeface="Times New Roman" panose="02020603050405020304" pitchFamily="18" charset="0"/>
              </a:defRPr>
            </a:lvl1pPr>
            <a:lvl2pPr marL="457162" indent="0">
              <a:buNone/>
              <a:defRPr sz="2400">
                <a:solidFill>
                  <a:schemeClr val="bg1"/>
                </a:solidFill>
                <a:latin typeface="Arial" panose="020B0604020202020204" pitchFamily="34" charset="0"/>
                <a:cs typeface="Arial" panose="020B0604020202020204" pitchFamily="34" charset="0"/>
              </a:defRPr>
            </a:lvl2pPr>
            <a:lvl3pPr marL="914323" indent="0">
              <a:buNone/>
              <a:defRPr sz="2400">
                <a:solidFill>
                  <a:schemeClr val="bg1"/>
                </a:solidFill>
                <a:latin typeface="Arial" panose="020B0604020202020204" pitchFamily="34" charset="0"/>
                <a:cs typeface="Arial" panose="020B0604020202020204" pitchFamily="34" charset="0"/>
              </a:defRPr>
            </a:lvl3pPr>
            <a:lvl4pPr marL="1371485" indent="0">
              <a:buNone/>
              <a:defRPr sz="2400">
                <a:solidFill>
                  <a:schemeClr val="bg1"/>
                </a:solidFill>
                <a:latin typeface="Arial" panose="020B0604020202020204" pitchFamily="34" charset="0"/>
                <a:cs typeface="Arial" panose="020B0604020202020204" pitchFamily="34" charset="0"/>
              </a:defRPr>
            </a:lvl4pPr>
            <a:lvl5pPr marL="1828647" indent="0">
              <a:buNone/>
              <a:defRPr sz="2400">
                <a:solidFill>
                  <a:schemeClr val="bg1"/>
                </a:solidFill>
                <a:latin typeface="Arial" panose="020B0604020202020204" pitchFamily="34" charset="0"/>
                <a:cs typeface="Arial" panose="020B0604020202020204" pitchFamily="34" charset="0"/>
              </a:defRPr>
            </a:lvl5pPr>
          </a:lstStyle>
          <a:p>
            <a:pPr lvl="0"/>
            <a:r>
              <a:rPr lang="en-US" dirty="0"/>
              <a:t>Title goes here</a:t>
            </a:r>
          </a:p>
        </p:txBody>
      </p:sp>
      <p:sp>
        <p:nvSpPr>
          <p:cNvPr id="15" name="Text Placeholder 2">
            <a:extLst>
              <a:ext uri="{FF2B5EF4-FFF2-40B4-BE49-F238E27FC236}">
                <a16:creationId xmlns:a16="http://schemas.microsoft.com/office/drawing/2014/main" id="{BC5503A9-BB60-4E1D-9C65-376F3148084A}"/>
              </a:ext>
            </a:extLst>
          </p:cNvPr>
          <p:cNvSpPr>
            <a:spLocks noGrp="1"/>
          </p:cNvSpPr>
          <p:nvPr>
            <p:ph type="body" sz="quarter" idx="18" hasCustomPrompt="1"/>
          </p:nvPr>
        </p:nvSpPr>
        <p:spPr>
          <a:xfrm>
            <a:off x="609600" y="6117465"/>
            <a:ext cx="10969625" cy="399335"/>
          </a:xfrm>
          <a:prstGeom prst="rect">
            <a:avLst/>
          </a:prstGeom>
        </p:spPr>
        <p:txBody>
          <a:bodyPr anchor="b"/>
          <a:lstStyle>
            <a:lvl1pPr marL="0" indent="0">
              <a:buNone/>
              <a:defRPr sz="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Disclosures here</a:t>
            </a:r>
          </a:p>
        </p:txBody>
      </p:sp>
      <p:sp>
        <p:nvSpPr>
          <p:cNvPr id="6" name="Content Placeholder 16">
            <a:extLst>
              <a:ext uri="{FF2B5EF4-FFF2-40B4-BE49-F238E27FC236}">
                <a16:creationId xmlns:a16="http://schemas.microsoft.com/office/drawing/2014/main" id="{ADBFBE79-B1AB-4172-9D75-28E2D6EA985A}"/>
              </a:ext>
            </a:extLst>
          </p:cNvPr>
          <p:cNvSpPr>
            <a:spLocks noGrp="1"/>
          </p:cNvSpPr>
          <p:nvPr>
            <p:ph sz="quarter" idx="17"/>
          </p:nvPr>
        </p:nvSpPr>
        <p:spPr>
          <a:xfrm>
            <a:off x="631059" y="1727200"/>
            <a:ext cx="5241707" cy="4204002"/>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a:extLst>
              <a:ext uri="{FF2B5EF4-FFF2-40B4-BE49-F238E27FC236}">
                <a16:creationId xmlns:a16="http://schemas.microsoft.com/office/drawing/2014/main" id="{67EB80AC-6A63-4B60-841F-2FC4040DC047}"/>
              </a:ext>
            </a:extLst>
          </p:cNvPr>
          <p:cNvSpPr>
            <a:spLocks noGrp="1"/>
          </p:cNvSpPr>
          <p:nvPr>
            <p:ph sz="quarter" idx="19"/>
          </p:nvPr>
        </p:nvSpPr>
        <p:spPr>
          <a:xfrm>
            <a:off x="6096000" y="1727200"/>
            <a:ext cx="5473521" cy="4204002"/>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6565042"/>
      </p:ext>
    </p:extLst>
  </p:cSld>
  <p:clrMapOvr>
    <a:masterClrMapping/>
  </p:clrMapOvr>
  <p:extLst>
    <p:ext uri="{DCECCB84-F9BA-43D5-87BE-67443E8EF086}">
      <p15:sldGuideLst xmlns:p15="http://schemas.microsoft.com/office/powerpoint/2012/main">
        <p15:guide id="1" pos="7296">
          <p15:clr>
            <a:srgbClr val="FBAE40"/>
          </p15:clr>
        </p15:guide>
        <p15:guide id="2" pos="3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D66B8E10-6B78-4B8E-A156-BB863B61387E}"/>
              </a:ext>
            </a:extLst>
          </p:cNvPr>
          <p:cNvSpPr>
            <a:spLocks noGrp="1"/>
          </p:cNvSpPr>
          <p:nvPr>
            <p:ph type="body" sz="quarter" idx="15" hasCustomPrompt="1"/>
          </p:nvPr>
        </p:nvSpPr>
        <p:spPr>
          <a:xfrm>
            <a:off x="609600" y="207781"/>
            <a:ext cx="10969236" cy="502804"/>
          </a:xfrm>
          <a:prstGeom prst="rect">
            <a:avLst/>
          </a:prstGeom>
        </p:spPr>
        <p:txBody>
          <a:bodyPr anchor="ctr" anchorCtr="0"/>
          <a:lstStyle>
            <a:lvl1pPr marL="0" indent="0" algn="l">
              <a:buNone/>
              <a:defRPr sz="3600" cap="none" baseline="0">
                <a:solidFill>
                  <a:schemeClr val="tx1"/>
                </a:solidFill>
                <a:latin typeface="Times New Roman" panose="02020603050405020304" pitchFamily="18" charset="0"/>
                <a:cs typeface="Times New Roman" panose="02020603050405020304" pitchFamily="18" charset="0"/>
              </a:defRPr>
            </a:lvl1pPr>
            <a:lvl2pPr marL="457162" indent="0">
              <a:buNone/>
              <a:defRPr sz="2400">
                <a:solidFill>
                  <a:schemeClr val="bg1"/>
                </a:solidFill>
                <a:latin typeface="Arial" panose="020B0604020202020204" pitchFamily="34" charset="0"/>
                <a:cs typeface="Arial" panose="020B0604020202020204" pitchFamily="34" charset="0"/>
              </a:defRPr>
            </a:lvl2pPr>
            <a:lvl3pPr marL="914323" indent="0">
              <a:buNone/>
              <a:defRPr sz="2400">
                <a:solidFill>
                  <a:schemeClr val="bg1"/>
                </a:solidFill>
                <a:latin typeface="Arial" panose="020B0604020202020204" pitchFamily="34" charset="0"/>
                <a:cs typeface="Arial" panose="020B0604020202020204" pitchFamily="34" charset="0"/>
              </a:defRPr>
            </a:lvl3pPr>
            <a:lvl4pPr marL="1371485" indent="0">
              <a:buNone/>
              <a:defRPr sz="2400">
                <a:solidFill>
                  <a:schemeClr val="bg1"/>
                </a:solidFill>
                <a:latin typeface="Arial" panose="020B0604020202020204" pitchFamily="34" charset="0"/>
                <a:cs typeface="Arial" panose="020B0604020202020204" pitchFamily="34" charset="0"/>
              </a:defRPr>
            </a:lvl4pPr>
            <a:lvl5pPr marL="1828647" indent="0">
              <a:buNone/>
              <a:defRPr sz="2400">
                <a:solidFill>
                  <a:schemeClr val="bg1"/>
                </a:solidFill>
                <a:latin typeface="Arial" panose="020B0604020202020204" pitchFamily="34" charset="0"/>
                <a:cs typeface="Arial" panose="020B0604020202020204" pitchFamily="34" charset="0"/>
              </a:defRPr>
            </a:lvl5pPr>
          </a:lstStyle>
          <a:p>
            <a:pPr lvl="0"/>
            <a:r>
              <a:rPr lang="en-US" dirty="0"/>
              <a:t>Title goes here</a:t>
            </a:r>
          </a:p>
        </p:txBody>
      </p:sp>
      <p:sp>
        <p:nvSpPr>
          <p:cNvPr id="11" name="Text Placeholder 4">
            <a:extLst>
              <a:ext uri="{FF2B5EF4-FFF2-40B4-BE49-F238E27FC236}">
                <a16:creationId xmlns:a16="http://schemas.microsoft.com/office/drawing/2014/main" id="{6AE09186-C768-44A9-B6A7-79F74CE261F5}"/>
              </a:ext>
            </a:extLst>
          </p:cNvPr>
          <p:cNvSpPr>
            <a:spLocks noGrp="1"/>
          </p:cNvSpPr>
          <p:nvPr>
            <p:ph type="body" sz="quarter" idx="16"/>
          </p:nvPr>
        </p:nvSpPr>
        <p:spPr>
          <a:xfrm>
            <a:off x="610116" y="761698"/>
            <a:ext cx="10967991" cy="551858"/>
          </a:xfrm>
          <a:prstGeom prst="rect">
            <a:avLst/>
          </a:prstGeom>
        </p:spPr>
        <p:txBody>
          <a:bodyPr/>
          <a:lstStyle>
            <a:lvl1pPr marL="0" indent="0">
              <a:buNone/>
              <a:defRPr sz="2000">
                <a:solidFill>
                  <a:schemeClr val="bg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4" name="Content Placeholder 16">
            <a:extLst>
              <a:ext uri="{FF2B5EF4-FFF2-40B4-BE49-F238E27FC236}">
                <a16:creationId xmlns:a16="http://schemas.microsoft.com/office/drawing/2014/main" id="{4ECFC0BA-3FF7-4EF9-876D-E2E8F747C8BE}"/>
              </a:ext>
            </a:extLst>
          </p:cNvPr>
          <p:cNvSpPr>
            <a:spLocks noGrp="1"/>
          </p:cNvSpPr>
          <p:nvPr>
            <p:ph sz="quarter" idx="17"/>
          </p:nvPr>
        </p:nvSpPr>
        <p:spPr>
          <a:xfrm>
            <a:off x="609600" y="1734935"/>
            <a:ext cx="10969236" cy="3970004"/>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F701F1BA-1BDD-40BA-8A32-FC634B6B2D84}"/>
              </a:ext>
            </a:extLst>
          </p:cNvPr>
          <p:cNvSpPr>
            <a:spLocks noGrp="1"/>
          </p:cNvSpPr>
          <p:nvPr>
            <p:ph type="body" sz="quarter" idx="18" hasCustomPrompt="1"/>
          </p:nvPr>
        </p:nvSpPr>
        <p:spPr>
          <a:xfrm>
            <a:off x="609600" y="6117465"/>
            <a:ext cx="10969625" cy="399335"/>
          </a:xfrm>
          <a:prstGeom prst="rect">
            <a:avLst/>
          </a:prstGeom>
        </p:spPr>
        <p:txBody>
          <a:bodyPr anchor="b"/>
          <a:lstStyle>
            <a:lvl1pPr marL="0" indent="0">
              <a:buNone/>
              <a:defRPr sz="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Disclosures here</a:t>
            </a:r>
          </a:p>
        </p:txBody>
      </p:sp>
    </p:spTree>
    <p:extLst>
      <p:ext uri="{BB962C8B-B14F-4D97-AF65-F5344CB8AC3E}">
        <p14:creationId xmlns:p14="http://schemas.microsoft.com/office/powerpoint/2010/main" val="2168011405"/>
      </p:ext>
    </p:extLst>
  </p:cSld>
  <p:clrMapOvr>
    <a:masterClrMapping/>
  </p:clrMapOvr>
  <p:extLst>
    <p:ext uri="{DCECCB84-F9BA-43D5-87BE-67443E8EF086}">
      <p15:sldGuideLst xmlns:p15="http://schemas.microsoft.com/office/powerpoint/2012/main">
        <p15:guide id="1" pos="7296">
          <p15:clr>
            <a:srgbClr val="FBAE40"/>
          </p15:clr>
        </p15:guide>
        <p15:guide id="2" pos="3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D66B8E10-6B78-4B8E-A156-BB863B61387E}"/>
              </a:ext>
            </a:extLst>
          </p:cNvPr>
          <p:cNvSpPr>
            <a:spLocks noGrp="1"/>
          </p:cNvSpPr>
          <p:nvPr>
            <p:ph type="body" sz="quarter" idx="15" hasCustomPrompt="1"/>
          </p:nvPr>
        </p:nvSpPr>
        <p:spPr>
          <a:xfrm>
            <a:off x="609600" y="207781"/>
            <a:ext cx="10969236" cy="502804"/>
          </a:xfrm>
          <a:prstGeom prst="rect">
            <a:avLst/>
          </a:prstGeom>
        </p:spPr>
        <p:txBody>
          <a:bodyPr anchor="ctr" anchorCtr="0"/>
          <a:lstStyle>
            <a:lvl1pPr marL="0" indent="0" algn="l">
              <a:buNone/>
              <a:defRPr sz="3600" cap="none" baseline="0">
                <a:solidFill>
                  <a:schemeClr val="tx1"/>
                </a:solidFill>
                <a:latin typeface="Times New Roman" panose="02020603050405020304" pitchFamily="18" charset="0"/>
                <a:cs typeface="Times New Roman" panose="02020603050405020304" pitchFamily="18" charset="0"/>
              </a:defRPr>
            </a:lvl1pPr>
            <a:lvl2pPr marL="457162" indent="0">
              <a:buNone/>
              <a:defRPr sz="2400">
                <a:solidFill>
                  <a:schemeClr val="bg1"/>
                </a:solidFill>
                <a:latin typeface="Arial" panose="020B0604020202020204" pitchFamily="34" charset="0"/>
                <a:cs typeface="Arial" panose="020B0604020202020204" pitchFamily="34" charset="0"/>
              </a:defRPr>
            </a:lvl2pPr>
            <a:lvl3pPr marL="914323" indent="0">
              <a:buNone/>
              <a:defRPr sz="2400">
                <a:solidFill>
                  <a:schemeClr val="bg1"/>
                </a:solidFill>
                <a:latin typeface="Arial" panose="020B0604020202020204" pitchFamily="34" charset="0"/>
                <a:cs typeface="Arial" panose="020B0604020202020204" pitchFamily="34" charset="0"/>
              </a:defRPr>
            </a:lvl3pPr>
            <a:lvl4pPr marL="1371485" indent="0">
              <a:buNone/>
              <a:defRPr sz="2400">
                <a:solidFill>
                  <a:schemeClr val="bg1"/>
                </a:solidFill>
                <a:latin typeface="Arial" panose="020B0604020202020204" pitchFamily="34" charset="0"/>
                <a:cs typeface="Arial" panose="020B0604020202020204" pitchFamily="34" charset="0"/>
              </a:defRPr>
            </a:lvl4pPr>
            <a:lvl5pPr marL="1828647" indent="0">
              <a:buNone/>
              <a:defRPr sz="2400">
                <a:solidFill>
                  <a:schemeClr val="bg1"/>
                </a:solidFill>
                <a:latin typeface="Arial" panose="020B0604020202020204" pitchFamily="34" charset="0"/>
                <a:cs typeface="Arial" panose="020B0604020202020204" pitchFamily="34" charset="0"/>
              </a:defRPr>
            </a:lvl5pPr>
          </a:lstStyle>
          <a:p>
            <a:pPr lvl="0"/>
            <a:r>
              <a:rPr lang="en-US" dirty="0"/>
              <a:t>Title goes here</a:t>
            </a:r>
          </a:p>
        </p:txBody>
      </p:sp>
      <p:sp>
        <p:nvSpPr>
          <p:cNvPr id="11" name="Text Placeholder 4">
            <a:extLst>
              <a:ext uri="{FF2B5EF4-FFF2-40B4-BE49-F238E27FC236}">
                <a16:creationId xmlns:a16="http://schemas.microsoft.com/office/drawing/2014/main" id="{6AE09186-C768-44A9-B6A7-79F74CE261F5}"/>
              </a:ext>
            </a:extLst>
          </p:cNvPr>
          <p:cNvSpPr>
            <a:spLocks noGrp="1"/>
          </p:cNvSpPr>
          <p:nvPr>
            <p:ph type="body" sz="quarter" idx="16"/>
          </p:nvPr>
        </p:nvSpPr>
        <p:spPr>
          <a:xfrm>
            <a:off x="610116" y="761698"/>
            <a:ext cx="10967991" cy="551858"/>
          </a:xfrm>
          <a:prstGeom prst="rect">
            <a:avLst/>
          </a:prstGeom>
        </p:spPr>
        <p:txBody>
          <a:bodyPr/>
          <a:lstStyle>
            <a:lvl1pPr marL="0" indent="0">
              <a:buNone/>
              <a:defRPr sz="2000">
                <a:solidFill>
                  <a:schemeClr val="bg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ext Placeholder 2">
            <a:extLst>
              <a:ext uri="{FF2B5EF4-FFF2-40B4-BE49-F238E27FC236}">
                <a16:creationId xmlns:a16="http://schemas.microsoft.com/office/drawing/2014/main" id="{56E144F1-9A57-4DB1-8A13-DED8398FACF3}"/>
              </a:ext>
            </a:extLst>
          </p:cNvPr>
          <p:cNvSpPr>
            <a:spLocks noGrp="1"/>
          </p:cNvSpPr>
          <p:nvPr>
            <p:ph type="body" sz="quarter" idx="17" hasCustomPrompt="1"/>
          </p:nvPr>
        </p:nvSpPr>
        <p:spPr>
          <a:xfrm>
            <a:off x="609600" y="6117465"/>
            <a:ext cx="10969625" cy="399335"/>
          </a:xfrm>
          <a:prstGeom prst="rect">
            <a:avLst/>
          </a:prstGeom>
        </p:spPr>
        <p:txBody>
          <a:bodyPr anchor="b"/>
          <a:lstStyle>
            <a:lvl1pPr marL="0" indent="0">
              <a:buNone/>
              <a:defRPr sz="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Disclosures here</a:t>
            </a:r>
          </a:p>
        </p:txBody>
      </p:sp>
    </p:spTree>
    <p:extLst>
      <p:ext uri="{BB962C8B-B14F-4D97-AF65-F5344CB8AC3E}">
        <p14:creationId xmlns:p14="http://schemas.microsoft.com/office/powerpoint/2010/main" val="965163585"/>
      </p:ext>
    </p:extLst>
  </p:cSld>
  <p:clrMapOvr>
    <a:masterClrMapping/>
  </p:clrMapOvr>
  <p:extLst>
    <p:ext uri="{DCECCB84-F9BA-43D5-87BE-67443E8EF086}">
      <p15:sldGuideLst xmlns:p15="http://schemas.microsoft.com/office/powerpoint/2012/main">
        <p15:guide id="1" pos="7296">
          <p15:clr>
            <a:srgbClr val="FBAE40"/>
          </p15:clr>
        </p15:guide>
        <p15:guide id="2" pos="3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D66B8E10-6B78-4B8E-A156-BB863B61387E}"/>
              </a:ext>
            </a:extLst>
          </p:cNvPr>
          <p:cNvSpPr>
            <a:spLocks noGrp="1"/>
          </p:cNvSpPr>
          <p:nvPr>
            <p:ph type="body" sz="quarter" idx="15" hasCustomPrompt="1"/>
          </p:nvPr>
        </p:nvSpPr>
        <p:spPr>
          <a:xfrm>
            <a:off x="609600" y="207781"/>
            <a:ext cx="10969236" cy="502804"/>
          </a:xfrm>
          <a:prstGeom prst="rect">
            <a:avLst/>
          </a:prstGeom>
        </p:spPr>
        <p:txBody>
          <a:bodyPr anchor="ctr" anchorCtr="0"/>
          <a:lstStyle>
            <a:lvl1pPr marL="0" indent="0" algn="l">
              <a:buNone/>
              <a:defRPr sz="3600" cap="none" baseline="0">
                <a:solidFill>
                  <a:schemeClr val="tx1"/>
                </a:solidFill>
                <a:latin typeface="Times New Roman" panose="02020603050405020304" pitchFamily="18" charset="0"/>
                <a:cs typeface="Times New Roman" panose="02020603050405020304" pitchFamily="18" charset="0"/>
              </a:defRPr>
            </a:lvl1pPr>
            <a:lvl2pPr marL="457162" indent="0">
              <a:buNone/>
              <a:defRPr sz="2400">
                <a:solidFill>
                  <a:schemeClr val="bg1"/>
                </a:solidFill>
                <a:latin typeface="Arial" panose="020B0604020202020204" pitchFamily="34" charset="0"/>
                <a:cs typeface="Arial" panose="020B0604020202020204" pitchFamily="34" charset="0"/>
              </a:defRPr>
            </a:lvl2pPr>
            <a:lvl3pPr marL="914323" indent="0">
              <a:buNone/>
              <a:defRPr sz="2400">
                <a:solidFill>
                  <a:schemeClr val="bg1"/>
                </a:solidFill>
                <a:latin typeface="Arial" panose="020B0604020202020204" pitchFamily="34" charset="0"/>
                <a:cs typeface="Arial" panose="020B0604020202020204" pitchFamily="34" charset="0"/>
              </a:defRPr>
            </a:lvl3pPr>
            <a:lvl4pPr marL="1371485" indent="0">
              <a:buNone/>
              <a:defRPr sz="2400">
                <a:solidFill>
                  <a:schemeClr val="bg1"/>
                </a:solidFill>
                <a:latin typeface="Arial" panose="020B0604020202020204" pitchFamily="34" charset="0"/>
                <a:cs typeface="Arial" panose="020B0604020202020204" pitchFamily="34" charset="0"/>
              </a:defRPr>
            </a:lvl4pPr>
            <a:lvl5pPr marL="1828647" indent="0">
              <a:buNone/>
              <a:defRPr sz="2400">
                <a:solidFill>
                  <a:schemeClr val="bg1"/>
                </a:solidFill>
                <a:latin typeface="Arial" panose="020B0604020202020204" pitchFamily="34" charset="0"/>
                <a:cs typeface="Arial" panose="020B0604020202020204" pitchFamily="34" charset="0"/>
              </a:defRPr>
            </a:lvl5pPr>
          </a:lstStyle>
          <a:p>
            <a:pPr lvl="0"/>
            <a:r>
              <a:rPr lang="en-US" dirty="0"/>
              <a:t>Title goes here</a:t>
            </a:r>
          </a:p>
        </p:txBody>
      </p:sp>
      <p:sp>
        <p:nvSpPr>
          <p:cNvPr id="11" name="Text Placeholder 4">
            <a:extLst>
              <a:ext uri="{FF2B5EF4-FFF2-40B4-BE49-F238E27FC236}">
                <a16:creationId xmlns:a16="http://schemas.microsoft.com/office/drawing/2014/main" id="{6AE09186-C768-44A9-B6A7-79F74CE261F5}"/>
              </a:ext>
            </a:extLst>
          </p:cNvPr>
          <p:cNvSpPr>
            <a:spLocks noGrp="1"/>
          </p:cNvSpPr>
          <p:nvPr>
            <p:ph type="body" sz="quarter" idx="16"/>
          </p:nvPr>
        </p:nvSpPr>
        <p:spPr>
          <a:xfrm>
            <a:off x="610116" y="761698"/>
            <a:ext cx="10967991" cy="551858"/>
          </a:xfrm>
          <a:prstGeom prst="rect">
            <a:avLst/>
          </a:prstGeom>
        </p:spPr>
        <p:txBody>
          <a:bodyPr/>
          <a:lstStyle>
            <a:lvl1pPr marL="0" indent="0">
              <a:buNone/>
              <a:defRPr sz="2000">
                <a:solidFill>
                  <a:schemeClr val="bg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5" name="Text Placeholder 2">
            <a:extLst>
              <a:ext uri="{FF2B5EF4-FFF2-40B4-BE49-F238E27FC236}">
                <a16:creationId xmlns:a16="http://schemas.microsoft.com/office/drawing/2014/main" id="{919D5DDF-6557-4A91-BA60-49299943FE82}"/>
              </a:ext>
            </a:extLst>
          </p:cNvPr>
          <p:cNvSpPr>
            <a:spLocks noGrp="1"/>
          </p:cNvSpPr>
          <p:nvPr>
            <p:ph type="body" sz="quarter" idx="19" hasCustomPrompt="1"/>
          </p:nvPr>
        </p:nvSpPr>
        <p:spPr>
          <a:xfrm>
            <a:off x="609600" y="6117465"/>
            <a:ext cx="10969625" cy="399335"/>
          </a:xfrm>
          <a:prstGeom prst="rect">
            <a:avLst/>
          </a:prstGeom>
        </p:spPr>
        <p:txBody>
          <a:bodyPr anchor="b"/>
          <a:lstStyle>
            <a:lvl1pPr marL="0" indent="0">
              <a:buNone/>
              <a:defRPr sz="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Disclosures here</a:t>
            </a:r>
          </a:p>
        </p:txBody>
      </p:sp>
      <p:sp>
        <p:nvSpPr>
          <p:cNvPr id="9" name="Content Placeholder 16">
            <a:extLst>
              <a:ext uri="{FF2B5EF4-FFF2-40B4-BE49-F238E27FC236}">
                <a16:creationId xmlns:a16="http://schemas.microsoft.com/office/drawing/2014/main" id="{1686455B-EED4-4D4B-961F-1EE73D3D8CA1}"/>
              </a:ext>
            </a:extLst>
          </p:cNvPr>
          <p:cNvSpPr>
            <a:spLocks noGrp="1"/>
          </p:cNvSpPr>
          <p:nvPr>
            <p:ph sz="quarter" idx="17"/>
          </p:nvPr>
        </p:nvSpPr>
        <p:spPr>
          <a:xfrm>
            <a:off x="631059" y="1727200"/>
            <a:ext cx="5241707" cy="4204002"/>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6">
            <a:extLst>
              <a:ext uri="{FF2B5EF4-FFF2-40B4-BE49-F238E27FC236}">
                <a16:creationId xmlns:a16="http://schemas.microsoft.com/office/drawing/2014/main" id="{5EF3C771-8569-4F2E-B6EA-80D61D4AD14A}"/>
              </a:ext>
            </a:extLst>
          </p:cNvPr>
          <p:cNvSpPr>
            <a:spLocks noGrp="1"/>
          </p:cNvSpPr>
          <p:nvPr>
            <p:ph sz="quarter" idx="18"/>
          </p:nvPr>
        </p:nvSpPr>
        <p:spPr>
          <a:xfrm>
            <a:off x="6096000" y="1727200"/>
            <a:ext cx="5473521" cy="4204002"/>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9931074"/>
      </p:ext>
    </p:extLst>
  </p:cSld>
  <p:clrMapOvr>
    <a:masterClrMapping/>
  </p:clrMapOvr>
  <p:extLst>
    <p:ext uri="{DCECCB84-F9BA-43D5-87BE-67443E8EF086}">
      <p15:sldGuideLst xmlns:p15="http://schemas.microsoft.com/office/powerpoint/2012/main">
        <p15:guide id="1" pos="7296">
          <p15:clr>
            <a:srgbClr val="FBAE40"/>
          </p15:clr>
        </p15:guide>
        <p15:guide id="2" pos="3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F56FC48B-F033-4F1C-9799-F819E6316954}"/>
              </a:ext>
            </a:extLst>
          </p:cNvPr>
          <p:cNvSpPr>
            <a:spLocks noGrp="1"/>
          </p:cNvSpPr>
          <p:nvPr>
            <p:ph type="body" sz="quarter" idx="12" hasCustomPrompt="1"/>
          </p:nvPr>
        </p:nvSpPr>
        <p:spPr>
          <a:xfrm>
            <a:off x="609599" y="1721888"/>
            <a:ext cx="10972799" cy="461457"/>
          </a:xfrm>
          <a:prstGeom prst="rect">
            <a:avLst/>
          </a:prstGeom>
        </p:spPr>
        <p:txBody>
          <a:bodyPr>
            <a:noAutofit/>
          </a:bodyPr>
          <a:lstStyle>
            <a:lvl1pPr marL="0" indent="0" algn="l">
              <a:spcBef>
                <a:spcPts val="0"/>
              </a:spcBef>
              <a:spcAft>
                <a:spcPts val="1000"/>
              </a:spcAft>
              <a:buNone/>
              <a:defRPr sz="2200" b="1" cap="none" baseline="0">
                <a:solidFill>
                  <a:srgbClr val="00A1DE"/>
                </a:solidFill>
                <a:latin typeface="Arial" panose="020B0604020202020204" pitchFamily="34" charset="0"/>
                <a:cs typeface="Arial" panose="020B0604020202020204" pitchFamily="34" charset="0"/>
              </a:defRPr>
            </a:lvl1pPr>
            <a:lvl2pPr marL="457162" indent="0">
              <a:buNone/>
              <a:defRPr sz="900">
                <a:solidFill>
                  <a:schemeClr val="tx1"/>
                </a:solidFill>
                <a:latin typeface="Arial" panose="020B0604020202020204" pitchFamily="34" charset="0"/>
                <a:cs typeface="Arial" panose="020B0604020202020204" pitchFamily="34" charset="0"/>
              </a:defRPr>
            </a:lvl2pPr>
            <a:lvl3pPr marL="914323" indent="0">
              <a:buNone/>
              <a:defRPr sz="900">
                <a:solidFill>
                  <a:schemeClr val="tx1"/>
                </a:solidFill>
                <a:latin typeface="Arial" panose="020B0604020202020204" pitchFamily="34" charset="0"/>
                <a:cs typeface="Arial" panose="020B0604020202020204" pitchFamily="34" charset="0"/>
              </a:defRPr>
            </a:lvl3pPr>
            <a:lvl4pPr marL="1371485" indent="0">
              <a:buNone/>
              <a:defRPr sz="900">
                <a:solidFill>
                  <a:schemeClr val="tx1"/>
                </a:solidFill>
                <a:latin typeface="Arial" panose="020B0604020202020204" pitchFamily="34" charset="0"/>
                <a:cs typeface="Arial" panose="020B0604020202020204" pitchFamily="34" charset="0"/>
              </a:defRPr>
            </a:lvl4pPr>
            <a:lvl5pPr marL="1828647" indent="0">
              <a:buNone/>
              <a:defRPr sz="900">
                <a:solidFill>
                  <a:schemeClr val="tx1"/>
                </a:solidFill>
                <a:latin typeface="Arial" panose="020B0604020202020204" pitchFamily="34" charset="0"/>
                <a:cs typeface="Arial" panose="020B0604020202020204" pitchFamily="34" charset="0"/>
              </a:defRPr>
            </a:lvl5pPr>
          </a:lstStyle>
          <a:p>
            <a:pPr lvl="0"/>
            <a:r>
              <a:rPr lang="en-US" dirty="0"/>
              <a:t>Sub-title Goes Here</a:t>
            </a:r>
          </a:p>
        </p:txBody>
      </p:sp>
      <p:sp>
        <p:nvSpPr>
          <p:cNvPr id="13" name="Text Placeholder 2">
            <a:extLst>
              <a:ext uri="{FF2B5EF4-FFF2-40B4-BE49-F238E27FC236}">
                <a16:creationId xmlns:a16="http://schemas.microsoft.com/office/drawing/2014/main" id="{D0BC07A1-2418-43C3-8EDF-89FEA30084F9}"/>
              </a:ext>
            </a:extLst>
          </p:cNvPr>
          <p:cNvSpPr>
            <a:spLocks noGrp="1"/>
          </p:cNvSpPr>
          <p:nvPr>
            <p:ph type="body" sz="quarter" idx="16" hasCustomPrompt="1"/>
          </p:nvPr>
        </p:nvSpPr>
        <p:spPr>
          <a:xfrm>
            <a:off x="609600" y="6117465"/>
            <a:ext cx="10969625" cy="399335"/>
          </a:xfrm>
          <a:prstGeom prst="rect">
            <a:avLst/>
          </a:prstGeom>
        </p:spPr>
        <p:txBody>
          <a:bodyPr anchor="b"/>
          <a:lstStyle>
            <a:lvl1pPr marL="0" indent="0">
              <a:buNone/>
              <a:defRPr sz="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Disclosures here</a:t>
            </a:r>
          </a:p>
        </p:txBody>
      </p:sp>
      <p:sp>
        <p:nvSpPr>
          <p:cNvPr id="6" name="Text Placeholder 15">
            <a:extLst>
              <a:ext uri="{FF2B5EF4-FFF2-40B4-BE49-F238E27FC236}">
                <a16:creationId xmlns:a16="http://schemas.microsoft.com/office/drawing/2014/main" id="{BB96FF44-849F-4719-AD24-67D7A41AEF6B}"/>
              </a:ext>
            </a:extLst>
          </p:cNvPr>
          <p:cNvSpPr>
            <a:spLocks noGrp="1"/>
          </p:cNvSpPr>
          <p:nvPr>
            <p:ph type="body" sz="quarter" idx="15" hasCustomPrompt="1"/>
          </p:nvPr>
        </p:nvSpPr>
        <p:spPr>
          <a:xfrm>
            <a:off x="613164" y="154485"/>
            <a:ext cx="10969236" cy="1153231"/>
          </a:xfrm>
          <a:prstGeom prst="rect">
            <a:avLst/>
          </a:prstGeom>
        </p:spPr>
        <p:txBody>
          <a:bodyPr anchor="ctr" anchorCtr="0"/>
          <a:lstStyle>
            <a:lvl1pPr marL="0" indent="0" algn="l">
              <a:buNone/>
              <a:defRPr sz="3600" cap="none" baseline="0">
                <a:solidFill>
                  <a:schemeClr val="tx1"/>
                </a:solidFill>
                <a:latin typeface="Times New Roman" panose="02020603050405020304" pitchFamily="18" charset="0"/>
                <a:cs typeface="Times New Roman" panose="02020603050405020304" pitchFamily="18" charset="0"/>
              </a:defRPr>
            </a:lvl1pPr>
            <a:lvl2pPr marL="457162" indent="0">
              <a:buNone/>
              <a:defRPr sz="2400">
                <a:solidFill>
                  <a:schemeClr val="bg1"/>
                </a:solidFill>
                <a:latin typeface="Arial" panose="020B0604020202020204" pitchFamily="34" charset="0"/>
                <a:cs typeface="Arial" panose="020B0604020202020204" pitchFamily="34" charset="0"/>
              </a:defRPr>
            </a:lvl2pPr>
            <a:lvl3pPr marL="914323" indent="0">
              <a:buNone/>
              <a:defRPr sz="2400">
                <a:solidFill>
                  <a:schemeClr val="bg1"/>
                </a:solidFill>
                <a:latin typeface="Arial" panose="020B0604020202020204" pitchFamily="34" charset="0"/>
                <a:cs typeface="Arial" panose="020B0604020202020204" pitchFamily="34" charset="0"/>
              </a:defRPr>
            </a:lvl3pPr>
            <a:lvl4pPr marL="1371485" indent="0">
              <a:buNone/>
              <a:defRPr sz="2400">
                <a:solidFill>
                  <a:schemeClr val="bg1"/>
                </a:solidFill>
                <a:latin typeface="Arial" panose="020B0604020202020204" pitchFamily="34" charset="0"/>
                <a:cs typeface="Arial" panose="020B0604020202020204" pitchFamily="34" charset="0"/>
              </a:defRPr>
            </a:lvl4pPr>
            <a:lvl5pPr marL="1828647" indent="0">
              <a:buNone/>
              <a:defRPr sz="2400">
                <a:solidFill>
                  <a:schemeClr val="bg1"/>
                </a:solidFill>
                <a:latin typeface="Arial" panose="020B0604020202020204" pitchFamily="34" charset="0"/>
                <a:cs typeface="Arial" panose="020B0604020202020204" pitchFamily="34" charset="0"/>
              </a:defRPr>
            </a:lvl5pPr>
          </a:lstStyle>
          <a:p>
            <a:pPr lvl="0"/>
            <a:r>
              <a:rPr lang="en-US" dirty="0"/>
              <a:t>Title goes here</a:t>
            </a:r>
          </a:p>
        </p:txBody>
      </p:sp>
      <p:sp>
        <p:nvSpPr>
          <p:cNvPr id="8" name="Content Placeholder 16">
            <a:extLst>
              <a:ext uri="{FF2B5EF4-FFF2-40B4-BE49-F238E27FC236}">
                <a16:creationId xmlns:a16="http://schemas.microsoft.com/office/drawing/2014/main" id="{DB3C1FDE-48E5-4586-93BE-2FB3F0E72F37}"/>
              </a:ext>
            </a:extLst>
          </p:cNvPr>
          <p:cNvSpPr>
            <a:spLocks noGrp="1"/>
          </p:cNvSpPr>
          <p:nvPr>
            <p:ph sz="quarter" idx="18"/>
          </p:nvPr>
        </p:nvSpPr>
        <p:spPr>
          <a:xfrm>
            <a:off x="631059" y="2183346"/>
            <a:ext cx="10948166" cy="3747856"/>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7493873"/>
      </p:ext>
    </p:extLst>
  </p:cSld>
  <p:clrMapOvr>
    <a:masterClrMapping/>
  </p:clrMapOvr>
  <p:extLst>
    <p:ext uri="{DCECCB84-F9BA-43D5-87BE-67443E8EF086}">
      <p15:sldGuideLst xmlns:p15="http://schemas.microsoft.com/office/powerpoint/2012/main">
        <p15:guide id="1" pos="7296">
          <p15:clr>
            <a:srgbClr val="FBAE40"/>
          </p15:clr>
        </p15:guide>
        <p15:guide id="2"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1C4BAD1F-52F2-4C38-A9D4-56229B5ACECB}"/>
              </a:ext>
            </a:extLst>
          </p:cNvPr>
          <p:cNvSpPr>
            <a:spLocks noGrp="1"/>
          </p:cNvSpPr>
          <p:nvPr>
            <p:ph type="body" sz="quarter" idx="16" hasCustomPrompt="1"/>
          </p:nvPr>
        </p:nvSpPr>
        <p:spPr>
          <a:xfrm>
            <a:off x="609600" y="6117465"/>
            <a:ext cx="10969625" cy="399335"/>
          </a:xfrm>
          <a:prstGeom prst="rect">
            <a:avLst/>
          </a:prstGeom>
        </p:spPr>
        <p:txBody>
          <a:bodyPr anchor="b"/>
          <a:lstStyle>
            <a:lvl1pPr marL="0" indent="0">
              <a:buNone/>
              <a:defRPr sz="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Disclosures here</a:t>
            </a:r>
          </a:p>
        </p:txBody>
      </p:sp>
      <p:sp>
        <p:nvSpPr>
          <p:cNvPr id="8" name="Text Placeholder 15">
            <a:extLst>
              <a:ext uri="{FF2B5EF4-FFF2-40B4-BE49-F238E27FC236}">
                <a16:creationId xmlns:a16="http://schemas.microsoft.com/office/drawing/2014/main" id="{EC1E47EC-14EB-41B5-81F3-DB8E5DCED8C2}"/>
              </a:ext>
            </a:extLst>
          </p:cNvPr>
          <p:cNvSpPr>
            <a:spLocks noGrp="1"/>
          </p:cNvSpPr>
          <p:nvPr>
            <p:ph type="body" sz="quarter" idx="15" hasCustomPrompt="1"/>
          </p:nvPr>
        </p:nvSpPr>
        <p:spPr>
          <a:xfrm>
            <a:off x="613164" y="154485"/>
            <a:ext cx="10969236" cy="1153231"/>
          </a:xfrm>
          <a:prstGeom prst="rect">
            <a:avLst/>
          </a:prstGeom>
        </p:spPr>
        <p:txBody>
          <a:bodyPr anchor="ctr" anchorCtr="0"/>
          <a:lstStyle>
            <a:lvl1pPr marL="0" indent="0" algn="l">
              <a:buNone/>
              <a:defRPr sz="3600" cap="none" baseline="0">
                <a:solidFill>
                  <a:schemeClr val="tx1"/>
                </a:solidFill>
                <a:latin typeface="Times New Roman" panose="02020603050405020304" pitchFamily="18" charset="0"/>
                <a:cs typeface="Times New Roman" panose="02020603050405020304" pitchFamily="18" charset="0"/>
              </a:defRPr>
            </a:lvl1pPr>
            <a:lvl2pPr marL="457162" indent="0">
              <a:buNone/>
              <a:defRPr sz="2400">
                <a:solidFill>
                  <a:schemeClr val="bg1"/>
                </a:solidFill>
                <a:latin typeface="Arial" panose="020B0604020202020204" pitchFamily="34" charset="0"/>
                <a:cs typeface="Arial" panose="020B0604020202020204" pitchFamily="34" charset="0"/>
              </a:defRPr>
            </a:lvl2pPr>
            <a:lvl3pPr marL="914323" indent="0">
              <a:buNone/>
              <a:defRPr sz="2400">
                <a:solidFill>
                  <a:schemeClr val="bg1"/>
                </a:solidFill>
                <a:latin typeface="Arial" panose="020B0604020202020204" pitchFamily="34" charset="0"/>
                <a:cs typeface="Arial" panose="020B0604020202020204" pitchFamily="34" charset="0"/>
              </a:defRPr>
            </a:lvl3pPr>
            <a:lvl4pPr marL="1371485" indent="0">
              <a:buNone/>
              <a:defRPr sz="2400">
                <a:solidFill>
                  <a:schemeClr val="bg1"/>
                </a:solidFill>
                <a:latin typeface="Arial" panose="020B0604020202020204" pitchFamily="34" charset="0"/>
                <a:cs typeface="Arial" panose="020B0604020202020204" pitchFamily="34" charset="0"/>
              </a:defRPr>
            </a:lvl4pPr>
            <a:lvl5pPr marL="1828647" indent="0">
              <a:buNone/>
              <a:defRPr sz="2400">
                <a:solidFill>
                  <a:schemeClr val="bg1"/>
                </a:solidFill>
                <a:latin typeface="Arial" panose="020B0604020202020204" pitchFamily="34" charset="0"/>
                <a:cs typeface="Arial" panose="020B0604020202020204" pitchFamily="34" charset="0"/>
              </a:defRPr>
            </a:lvl5pPr>
          </a:lstStyle>
          <a:p>
            <a:pPr lvl="0"/>
            <a:r>
              <a:rPr lang="en-US" dirty="0"/>
              <a:t>Title goes here</a:t>
            </a:r>
          </a:p>
        </p:txBody>
      </p:sp>
      <p:sp>
        <p:nvSpPr>
          <p:cNvPr id="9" name="Text Placeholder 13">
            <a:extLst>
              <a:ext uri="{FF2B5EF4-FFF2-40B4-BE49-F238E27FC236}">
                <a16:creationId xmlns:a16="http://schemas.microsoft.com/office/drawing/2014/main" id="{86B27BBD-2648-45AC-B319-044215E5B01E}"/>
              </a:ext>
            </a:extLst>
          </p:cNvPr>
          <p:cNvSpPr>
            <a:spLocks noGrp="1"/>
          </p:cNvSpPr>
          <p:nvPr>
            <p:ph type="body" sz="quarter" idx="12" hasCustomPrompt="1"/>
          </p:nvPr>
        </p:nvSpPr>
        <p:spPr>
          <a:xfrm>
            <a:off x="609599" y="1709367"/>
            <a:ext cx="5263167" cy="461457"/>
          </a:xfrm>
          <a:prstGeom prst="rect">
            <a:avLst/>
          </a:prstGeom>
        </p:spPr>
        <p:txBody>
          <a:bodyPr>
            <a:noAutofit/>
          </a:bodyPr>
          <a:lstStyle>
            <a:lvl1pPr marL="0" indent="0" algn="l">
              <a:spcBef>
                <a:spcPts val="0"/>
              </a:spcBef>
              <a:spcAft>
                <a:spcPts val="1000"/>
              </a:spcAft>
              <a:buNone/>
              <a:defRPr sz="2200" b="1" cap="none" baseline="0">
                <a:solidFill>
                  <a:srgbClr val="00A1DE"/>
                </a:solidFill>
                <a:latin typeface="Arial" panose="020B0604020202020204" pitchFamily="34" charset="0"/>
                <a:cs typeface="Arial" panose="020B0604020202020204" pitchFamily="34" charset="0"/>
              </a:defRPr>
            </a:lvl1pPr>
            <a:lvl2pPr marL="457162" indent="0">
              <a:buNone/>
              <a:defRPr sz="900">
                <a:solidFill>
                  <a:schemeClr val="tx1"/>
                </a:solidFill>
                <a:latin typeface="Arial" panose="020B0604020202020204" pitchFamily="34" charset="0"/>
                <a:cs typeface="Arial" panose="020B0604020202020204" pitchFamily="34" charset="0"/>
              </a:defRPr>
            </a:lvl2pPr>
            <a:lvl3pPr marL="914323" indent="0">
              <a:buNone/>
              <a:defRPr sz="900">
                <a:solidFill>
                  <a:schemeClr val="tx1"/>
                </a:solidFill>
                <a:latin typeface="Arial" panose="020B0604020202020204" pitchFamily="34" charset="0"/>
                <a:cs typeface="Arial" panose="020B0604020202020204" pitchFamily="34" charset="0"/>
              </a:defRPr>
            </a:lvl3pPr>
            <a:lvl4pPr marL="1371485" indent="0">
              <a:buNone/>
              <a:defRPr sz="900">
                <a:solidFill>
                  <a:schemeClr val="tx1"/>
                </a:solidFill>
                <a:latin typeface="Arial" panose="020B0604020202020204" pitchFamily="34" charset="0"/>
                <a:cs typeface="Arial" panose="020B0604020202020204" pitchFamily="34" charset="0"/>
              </a:defRPr>
            </a:lvl4pPr>
            <a:lvl5pPr marL="1828647" indent="0">
              <a:buNone/>
              <a:defRPr sz="900">
                <a:solidFill>
                  <a:schemeClr val="tx1"/>
                </a:solidFill>
                <a:latin typeface="Arial" panose="020B0604020202020204" pitchFamily="34" charset="0"/>
                <a:cs typeface="Arial" panose="020B0604020202020204" pitchFamily="34" charset="0"/>
              </a:defRPr>
            </a:lvl5pPr>
          </a:lstStyle>
          <a:p>
            <a:pPr lvl="0"/>
            <a:r>
              <a:rPr lang="en-US" dirty="0"/>
              <a:t>Sub-title Goes Here</a:t>
            </a:r>
          </a:p>
        </p:txBody>
      </p:sp>
      <p:sp>
        <p:nvSpPr>
          <p:cNvPr id="10" name="Text Placeholder 13">
            <a:extLst>
              <a:ext uri="{FF2B5EF4-FFF2-40B4-BE49-F238E27FC236}">
                <a16:creationId xmlns:a16="http://schemas.microsoft.com/office/drawing/2014/main" id="{C3F87898-7CCB-40F5-A59B-910F5D346303}"/>
              </a:ext>
            </a:extLst>
          </p:cNvPr>
          <p:cNvSpPr>
            <a:spLocks noGrp="1"/>
          </p:cNvSpPr>
          <p:nvPr>
            <p:ph type="body" sz="quarter" idx="13" hasCustomPrompt="1"/>
          </p:nvPr>
        </p:nvSpPr>
        <p:spPr>
          <a:xfrm>
            <a:off x="6091716" y="1709367"/>
            <a:ext cx="5473513" cy="461457"/>
          </a:xfrm>
          <a:prstGeom prst="rect">
            <a:avLst/>
          </a:prstGeom>
        </p:spPr>
        <p:txBody>
          <a:bodyPr>
            <a:noAutofit/>
          </a:bodyPr>
          <a:lstStyle>
            <a:lvl1pPr marL="0" indent="0" algn="l">
              <a:spcBef>
                <a:spcPts val="0"/>
              </a:spcBef>
              <a:spcAft>
                <a:spcPts val="1000"/>
              </a:spcAft>
              <a:buNone/>
              <a:defRPr sz="2200" b="1" cap="none" baseline="0">
                <a:solidFill>
                  <a:srgbClr val="00A1DE"/>
                </a:solidFill>
                <a:latin typeface="Arial" panose="020B0604020202020204" pitchFamily="34" charset="0"/>
                <a:cs typeface="Arial" panose="020B0604020202020204" pitchFamily="34" charset="0"/>
              </a:defRPr>
            </a:lvl1pPr>
            <a:lvl2pPr marL="457162" indent="0">
              <a:buNone/>
              <a:defRPr sz="900">
                <a:solidFill>
                  <a:schemeClr val="tx1"/>
                </a:solidFill>
                <a:latin typeface="Arial" panose="020B0604020202020204" pitchFamily="34" charset="0"/>
                <a:cs typeface="Arial" panose="020B0604020202020204" pitchFamily="34" charset="0"/>
              </a:defRPr>
            </a:lvl2pPr>
            <a:lvl3pPr marL="914323" indent="0">
              <a:buNone/>
              <a:defRPr sz="900">
                <a:solidFill>
                  <a:schemeClr val="tx1"/>
                </a:solidFill>
                <a:latin typeface="Arial" panose="020B0604020202020204" pitchFamily="34" charset="0"/>
                <a:cs typeface="Arial" panose="020B0604020202020204" pitchFamily="34" charset="0"/>
              </a:defRPr>
            </a:lvl3pPr>
            <a:lvl4pPr marL="1371485" indent="0">
              <a:buNone/>
              <a:defRPr sz="900">
                <a:solidFill>
                  <a:schemeClr val="tx1"/>
                </a:solidFill>
                <a:latin typeface="Arial" panose="020B0604020202020204" pitchFamily="34" charset="0"/>
                <a:cs typeface="Arial" panose="020B0604020202020204" pitchFamily="34" charset="0"/>
              </a:defRPr>
            </a:lvl4pPr>
            <a:lvl5pPr marL="1828647" indent="0">
              <a:buNone/>
              <a:defRPr sz="900">
                <a:solidFill>
                  <a:schemeClr val="tx1"/>
                </a:solidFill>
                <a:latin typeface="Arial" panose="020B0604020202020204" pitchFamily="34" charset="0"/>
                <a:cs typeface="Arial" panose="020B0604020202020204" pitchFamily="34" charset="0"/>
              </a:defRPr>
            </a:lvl5pPr>
          </a:lstStyle>
          <a:p>
            <a:pPr lvl="0"/>
            <a:r>
              <a:rPr lang="en-US" dirty="0"/>
              <a:t>Sub-title Goes Here</a:t>
            </a:r>
          </a:p>
        </p:txBody>
      </p:sp>
      <p:sp>
        <p:nvSpPr>
          <p:cNvPr id="11" name="Content Placeholder 16">
            <a:extLst>
              <a:ext uri="{FF2B5EF4-FFF2-40B4-BE49-F238E27FC236}">
                <a16:creationId xmlns:a16="http://schemas.microsoft.com/office/drawing/2014/main" id="{43D75C92-D8BF-4F29-8366-BA4251C77DC0}"/>
              </a:ext>
            </a:extLst>
          </p:cNvPr>
          <p:cNvSpPr>
            <a:spLocks noGrp="1"/>
          </p:cNvSpPr>
          <p:nvPr>
            <p:ph sz="quarter" idx="17"/>
          </p:nvPr>
        </p:nvSpPr>
        <p:spPr>
          <a:xfrm>
            <a:off x="631060" y="2148304"/>
            <a:ext cx="5241706" cy="3533954"/>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6">
            <a:extLst>
              <a:ext uri="{FF2B5EF4-FFF2-40B4-BE49-F238E27FC236}">
                <a16:creationId xmlns:a16="http://schemas.microsoft.com/office/drawing/2014/main" id="{7FEF13D9-43DC-4131-B850-7E8AEED048A4}"/>
              </a:ext>
            </a:extLst>
          </p:cNvPr>
          <p:cNvSpPr>
            <a:spLocks noGrp="1"/>
          </p:cNvSpPr>
          <p:nvPr>
            <p:ph sz="quarter" idx="18"/>
          </p:nvPr>
        </p:nvSpPr>
        <p:spPr>
          <a:xfrm>
            <a:off x="6096001" y="2148304"/>
            <a:ext cx="5473520" cy="3533954"/>
          </a:xfrm>
          <a:prstGeom prst="rect">
            <a:avLst/>
          </a:prstGeom>
        </p:spPr>
        <p:txBody>
          <a:bodyPr/>
          <a:lstStyle>
            <a:lvl1pPr>
              <a:defRPr sz="22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1894896"/>
      </p:ext>
    </p:extLst>
  </p:cSld>
  <p:clrMapOvr>
    <a:masterClrMapping/>
  </p:clrMapOvr>
  <p:extLst>
    <p:ext uri="{DCECCB84-F9BA-43D5-87BE-67443E8EF086}">
      <p15:sldGuideLst xmlns:p15="http://schemas.microsoft.com/office/powerpoint/2012/main">
        <p15:guide id="1" pos="7296">
          <p15:clr>
            <a:srgbClr val="FBAE40"/>
          </p15:clr>
        </p15:guide>
        <p15:guide id="2" pos="3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5503167-5731-4BFC-B362-A6FD5009FC70}"/>
              </a:ext>
            </a:extLst>
          </p:cNvPr>
          <p:cNvSpPr/>
          <p:nvPr userDrawn="1"/>
        </p:nvSpPr>
        <p:spPr>
          <a:xfrm>
            <a:off x="10142112" y="2922489"/>
            <a:ext cx="3056192" cy="3056192"/>
          </a:xfrm>
          <a:prstGeom prst="ellipse">
            <a:avLst/>
          </a:prstGeom>
          <a:solidFill>
            <a:schemeClr val="bg1">
              <a:lumMod val="8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Oval 7">
            <a:extLst>
              <a:ext uri="{FF2B5EF4-FFF2-40B4-BE49-F238E27FC236}">
                <a16:creationId xmlns:a16="http://schemas.microsoft.com/office/drawing/2014/main" id="{588AE73F-4728-4CBA-8E82-A1EF5850A91E}"/>
              </a:ext>
            </a:extLst>
          </p:cNvPr>
          <p:cNvSpPr/>
          <p:nvPr userDrawn="1"/>
        </p:nvSpPr>
        <p:spPr>
          <a:xfrm>
            <a:off x="-269292" y="-3204535"/>
            <a:ext cx="7411276" cy="7411275"/>
          </a:xfrm>
          <a:prstGeom prst="ellipse">
            <a:avLst/>
          </a:prstGeom>
          <a:solidFill>
            <a:srgbClr val="2440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TextBox 8">
            <a:extLst>
              <a:ext uri="{FF2B5EF4-FFF2-40B4-BE49-F238E27FC236}">
                <a16:creationId xmlns:a16="http://schemas.microsoft.com/office/drawing/2014/main" id="{0F72EBB8-DAC9-4782-B5B7-1A60BC612A6F}"/>
              </a:ext>
            </a:extLst>
          </p:cNvPr>
          <p:cNvSpPr txBox="1"/>
          <p:nvPr userDrawn="1"/>
        </p:nvSpPr>
        <p:spPr>
          <a:xfrm>
            <a:off x="661063" y="1455182"/>
            <a:ext cx="8718150" cy="1118255"/>
          </a:xfrm>
          <a:prstGeom prst="rect">
            <a:avLst/>
          </a:prstGeom>
          <a:noFill/>
        </p:spPr>
        <p:txBody>
          <a:bodyPr wrap="square" rtlCol="0">
            <a:spAutoFit/>
          </a:bodyPr>
          <a:lstStyle/>
          <a:p>
            <a:pPr marL="0" marR="0" lvl="0" indent="0" algn="l" defTabSz="1018501" rtl="0" eaLnBrk="1" fontAlgn="auto" latinLnBrk="0" hangingPunct="1">
              <a:lnSpc>
                <a:spcPts val="4000"/>
              </a:lnSpc>
              <a:spcBef>
                <a:spcPts val="0"/>
              </a:spcBef>
              <a:spcAft>
                <a:spcPts val="0"/>
              </a:spcAft>
              <a:buClrTx/>
              <a:buSzTx/>
              <a:buFontTx/>
              <a:buNone/>
              <a:tabLst/>
              <a:defRPr/>
            </a:pPr>
            <a:r>
              <a:rPr lang="en-US" sz="3600" b="0" i="0" kern="1200" dirty="0">
                <a:solidFill>
                  <a:schemeClr val="bg1"/>
                </a:solidFill>
                <a:effectLst/>
                <a:latin typeface="Times New Roman" panose="02020603050405020304" pitchFamily="18" charset="0"/>
                <a:ea typeface="+mn-ea"/>
                <a:cs typeface="Times New Roman" panose="02020603050405020304" pitchFamily="18" charset="0"/>
              </a:rPr>
              <a:t>360° Advice</a:t>
            </a:r>
            <a:br>
              <a:rPr lang="en-US" sz="3600" b="0" i="0" kern="1200" dirty="0">
                <a:solidFill>
                  <a:schemeClr val="bg1"/>
                </a:solidFill>
                <a:effectLst/>
                <a:latin typeface="Times New Roman" panose="02020603050405020304" pitchFamily="18" charset="0"/>
                <a:ea typeface="+mn-ea"/>
                <a:cs typeface="Times New Roman" panose="02020603050405020304" pitchFamily="18" charset="0"/>
              </a:rPr>
            </a:br>
            <a:r>
              <a:rPr lang="en-US" sz="3600" b="0" i="0" kern="1200" dirty="0">
                <a:solidFill>
                  <a:schemeClr val="bg1"/>
                </a:solidFill>
                <a:effectLst/>
                <a:latin typeface="Times New Roman" panose="02020603050405020304" pitchFamily="18" charset="0"/>
                <a:ea typeface="+mn-ea"/>
                <a:cs typeface="Times New Roman" panose="02020603050405020304" pitchFamily="18" charset="0"/>
              </a:rPr>
              <a:t>Designed to Last</a:t>
            </a:r>
          </a:p>
        </p:txBody>
      </p:sp>
      <p:pic>
        <p:nvPicPr>
          <p:cNvPr id="10" name="Picture 9" descr="Text&#10;&#10;Description automatically generated">
            <a:extLst>
              <a:ext uri="{FF2B5EF4-FFF2-40B4-BE49-F238E27FC236}">
                <a16:creationId xmlns:a16="http://schemas.microsoft.com/office/drawing/2014/main" id="{A3066003-CB89-4B2E-8D6A-E17B388F53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050" y="401604"/>
            <a:ext cx="2183647" cy="653817"/>
          </a:xfrm>
          <a:prstGeom prst="rect">
            <a:avLst/>
          </a:prstGeom>
        </p:spPr>
      </p:pic>
      <p:cxnSp>
        <p:nvCxnSpPr>
          <p:cNvPr id="11" name="Straight Connector 10">
            <a:extLst>
              <a:ext uri="{FF2B5EF4-FFF2-40B4-BE49-F238E27FC236}">
                <a16:creationId xmlns:a16="http://schemas.microsoft.com/office/drawing/2014/main" id="{62C63717-7034-4426-844B-7B58F229FC1D}"/>
              </a:ext>
            </a:extLst>
          </p:cNvPr>
          <p:cNvCxnSpPr>
            <a:cxnSpLocks/>
          </p:cNvCxnSpPr>
          <p:nvPr userDrawn="1"/>
        </p:nvCxnSpPr>
        <p:spPr>
          <a:xfrm>
            <a:off x="770790" y="1309125"/>
            <a:ext cx="3255264" cy="0"/>
          </a:xfrm>
          <a:prstGeom prst="line">
            <a:avLst/>
          </a:prstGeom>
          <a:ln w="381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BF3D43A-2F4D-4E54-BBD0-14C9FA13C8F8}"/>
              </a:ext>
            </a:extLst>
          </p:cNvPr>
          <p:cNvSpPr/>
          <p:nvPr userDrawn="1"/>
        </p:nvSpPr>
        <p:spPr>
          <a:xfrm rot="17748227">
            <a:off x="-544111" y="2425833"/>
            <a:ext cx="1479993" cy="1479993"/>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4" name="Oval 13">
            <a:extLst>
              <a:ext uri="{FF2B5EF4-FFF2-40B4-BE49-F238E27FC236}">
                <a16:creationId xmlns:a16="http://schemas.microsoft.com/office/drawing/2014/main" id="{2513922F-A38F-4EE6-9338-EF4481DDBB9C}"/>
              </a:ext>
            </a:extLst>
          </p:cNvPr>
          <p:cNvSpPr/>
          <p:nvPr userDrawn="1"/>
        </p:nvSpPr>
        <p:spPr>
          <a:xfrm rot="17748227">
            <a:off x="536129" y="3211434"/>
            <a:ext cx="807269" cy="807269"/>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6" name="Rectangle 15">
            <a:extLst>
              <a:ext uri="{FF2B5EF4-FFF2-40B4-BE49-F238E27FC236}">
                <a16:creationId xmlns:a16="http://schemas.microsoft.com/office/drawing/2014/main" id="{E0B2DFBF-063D-4A3B-B144-C3344136980A}"/>
              </a:ext>
            </a:extLst>
          </p:cNvPr>
          <p:cNvSpPr/>
          <p:nvPr userDrawn="1"/>
        </p:nvSpPr>
        <p:spPr>
          <a:xfrm>
            <a:off x="0" y="6722533"/>
            <a:ext cx="12192000" cy="135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pic>
        <p:nvPicPr>
          <p:cNvPr id="4" name="Picture 3">
            <a:extLst>
              <a:ext uri="{FF2B5EF4-FFF2-40B4-BE49-F238E27FC236}">
                <a16:creationId xmlns:a16="http://schemas.microsoft.com/office/drawing/2014/main" id="{B1FF0277-973A-1ACA-6296-C49CCB98F4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845" t="-12171" r="20603" b="12171"/>
          <a:stretch/>
        </p:blipFill>
        <p:spPr>
          <a:xfrm>
            <a:off x="6363229" y="-1314107"/>
            <a:ext cx="6656832" cy="6656832"/>
          </a:xfrm>
          <a:prstGeom prst="ellipse">
            <a:avLst/>
          </a:prstGeom>
          <a:ln w="57150">
            <a:solidFill>
              <a:schemeClr val="bg1"/>
            </a:solidFill>
          </a:ln>
        </p:spPr>
      </p:pic>
    </p:spTree>
    <p:extLst>
      <p:ext uri="{BB962C8B-B14F-4D97-AF65-F5344CB8AC3E}">
        <p14:creationId xmlns:p14="http://schemas.microsoft.com/office/powerpoint/2010/main" val="3446797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A0D952-3281-4A0B-84BD-33F61BC823E5}"/>
              </a:ext>
            </a:extLst>
          </p:cNvPr>
          <p:cNvSpPr/>
          <p:nvPr userDrawn="1"/>
        </p:nvSpPr>
        <p:spPr>
          <a:xfrm>
            <a:off x="0" y="1"/>
            <a:ext cx="12192000" cy="2887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8AD43088-EFC6-4CF0-8731-D0AFAE04C9BA}"/>
              </a:ext>
            </a:extLst>
          </p:cNvPr>
          <p:cNvSpPr/>
          <p:nvPr userDrawn="1"/>
        </p:nvSpPr>
        <p:spPr>
          <a:xfrm>
            <a:off x="0" y="76204"/>
            <a:ext cx="12192000" cy="129539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688A19B3-341B-4E09-AB62-20B6879D8A47}"/>
              </a:ext>
            </a:extLst>
          </p:cNvPr>
          <p:cNvSpPr/>
          <p:nvPr userDrawn="1"/>
        </p:nvSpPr>
        <p:spPr>
          <a:xfrm>
            <a:off x="-1" y="6540793"/>
            <a:ext cx="12191998" cy="761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Rectangle 9">
            <a:extLst>
              <a:ext uri="{FF2B5EF4-FFF2-40B4-BE49-F238E27FC236}">
                <a16:creationId xmlns:a16="http://schemas.microsoft.com/office/drawing/2014/main" id="{5A74F095-E1A7-4A45-9F22-B797BBDAFFC3}"/>
              </a:ext>
            </a:extLst>
          </p:cNvPr>
          <p:cNvSpPr/>
          <p:nvPr userDrawn="1"/>
        </p:nvSpPr>
        <p:spPr>
          <a:xfrm>
            <a:off x="3" y="6569237"/>
            <a:ext cx="12191997" cy="288763"/>
          </a:xfrm>
          <a:prstGeom prst="rect">
            <a:avLst/>
          </a:prstGeom>
          <a:solidFill>
            <a:srgbClr val="2540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1" name="TextBox 10">
            <a:extLst>
              <a:ext uri="{FF2B5EF4-FFF2-40B4-BE49-F238E27FC236}">
                <a16:creationId xmlns:a16="http://schemas.microsoft.com/office/drawing/2014/main" id="{2564165B-9A4F-4DF5-B18B-CF342628DCC1}"/>
              </a:ext>
            </a:extLst>
          </p:cNvPr>
          <p:cNvSpPr txBox="1"/>
          <p:nvPr userDrawn="1"/>
        </p:nvSpPr>
        <p:spPr>
          <a:xfrm>
            <a:off x="616534" y="6607738"/>
            <a:ext cx="3843853" cy="230832"/>
          </a:xfrm>
          <a:prstGeom prst="rect">
            <a:avLst/>
          </a:prstGeom>
          <a:noFill/>
        </p:spPr>
        <p:txBody>
          <a:bodyPr wrap="square" rtlCol="0">
            <a:spAutoFit/>
          </a:bodyPr>
          <a:lstStyle/>
          <a:p>
            <a:fld id="{13C5CEDE-7211-4008-8BB6-9CB4E4FB8A5B}" type="slidenum">
              <a:rPr lang="en-US" sz="900" b="0" smtClean="0">
                <a:solidFill>
                  <a:schemeClr val="bg1"/>
                </a:solidFill>
                <a:latin typeface="Times New Roman" panose="02020603050405020304" pitchFamily="18" charset="0"/>
                <a:cs typeface="Times New Roman" panose="02020603050405020304" pitchFamily="18" charset="0"/>
              </a:rPr>
              <a:t>‹#›</a:t>
            </a:fld>
            <a:endParaRPr lang="en-US" sz="900" b="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A98F142-88E1-466A-A8B9-43594A728358}"/>
              </a:ext>
            </a:extLst>
          </p:cNvPr>
          <p:cNvSpPr txBox="1"/>
          <p:nvPr userDrawn="1"/>
        </p:nvSpPr>
        <p:spPr>
          <a:xfrm>
            <a:off x="9463134" y="6588831"/>
            <a:ext cx="2117277" cy="253916"/>
          </a:xfrm>
          <a:prstGeom prst="rect">
            <a:avLst/>
          </a:prstGeom>
          <a:noFill/>
        </p:spPr>
        <p:txBody>
          <a:bodyPr wrap="square" rtlCol="0">
            <a:spAutoFit/>
          </a:bodyPr>
          <a:lstStyle/>
          <a:p>
            <a:pPr algn="r"/>
            <a:r>
              <a:rPr lang="en-US" sz="1050" spc="20" baseline="0" dirty="0">
                <a:solidFill>
                  <a:schemeClr val="bg1"/>
                </a:solidFill>
                <a:latin typeface="Times New Roman" panose="02020603050405020304" pitchFamily="18" charset="0"/>
                <a:cs typeface="Times New Roman" panose="02020603050405020304" pitchFamily="18" charset="0"/>
              </a:rPr>
              <a:t>marinerwealthadvisors.com</a:t>
            </a:r>
          </a:p>
        </p:txBody>
      </p:sp>
      <p:pic>
        <p:nvPicPr>
          <p:cNvPr id="13" name="Picture 12">
            <a:extLst>
              <a:ext uri="{FF2B5EF4-FFF2-40B4-BE49-F238E27FC236}">
                <a16:creationId xmlns:a16="http://schemas.microsoft.com/office/drawing/2014/main" id="{A4CBF183-2FF7-4F54-B785-737D58F08F91}"/>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t="14639" b="8088"/>
          <a:stretch/>
        </p:blipFill>
        <p:spPr>
          <a:xfrm>
            <a:off x="11632004" y="6597901"/>
            <a:ext cx="259824" cy="259823"/>
          </a:xfrm>
          <a:prstGeom prst="rect">
            <a:avLst/>
          </a:prstGeom>
        </p:spPr>
      </p:pic>
    </p:spTree>
    <p:extLst>
      <p:ext uri="{BB962C8B-B14F-4D97-AF65-F5344CB8AC3E}">
        <p14:creationId xmlns:p14="http://schemas.microsoft.com/office/powerpoint/2010/main" val="37928942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10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adviserinfo.sec.gov/"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A5F2-E9FD-4093-BF03-354698AAB868}"/>
              </a:ext>
            </a:extLst>
          </p:cNvPr>
          <p:cNvSpPr txBox="1">
            <a:spLocks/>
          </p:cNvSpPr>
          <p:nvPr/>
        </p:nvSpPr>
        <p:spPr>
          <a:xfrm>
            <a:off x="637311" y="5078984"/>
            <a:ext cx="7882846" cy="877824"/>
          </a:xfrm>
          <a:prstGeom prst="rect">
            <a:avLst/>
          </a:prstGeom>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399" b="0" i="0" u="none" strike="noStrike" kern="1200" cap="none" spc="0" normalizeH="0" baseline="0" noProof="0" dirty="0">
                <a:ln>
                  <a:noFill/>
                </a:ln>
                <a:solidFill>
                  <a:srgbClr val="282829"/>
                </a:solidFill>
                <a:effectLst/>
                <a:uLnTx/>
                <a:uFillTx/>
                <a:latin typeface="Times New Roman" panose="02020603050405020304" pitchFamily="18" charset="0"/>
                <a:ea typeface="+mj-ea"/>
                <a:cs typeface="Times New Roman" panose="02020603050405020304" pitchFamily="18" charset="0"/>
              </a:rPr>
              <a:t>2023 Crystal Ball Market Outlook</a:t>
            </a:r>
          </a:p>
        </p:txBody>
      </p:sp>
      <p:sp>
        <p:nvSpPr>
          <p:cNvPr id="3" name="Title 1">
            <a:extLst>
              <a:ext uri="{FF2B5EF4-FFF2-40B4-BE49-F238E27FC236}">
                <a16:creationId xmlns:a16="http://schemas.microsoft.com/office/drawing/2014/main" id="{2CE75283-485E-47EF-933B-105034194051}"/>
              </a:ext>
            </a:extLst>
          </p:cNvPr>
          <p:cNvSpPr txBox="1">
            <a:spLocks/>
          </p:cNvSpPr>
          <p:nvPr/>
        </p:nvSpPr>
        <p:spPr>
          <a:xfrm>
            <a:off x="637311" y="5956808"/>
            <a:ext cx="9477375" cy="36282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1600" b="1" dirty="0">
                <a:solidFill>
                  <a:srgbClr val="00A0DD"/>
                </a:solidFill>
                <a:latin typeface="Arial" panose="020B0604020202020204" pitchFamily="34" charset="0"/>
                <a:cs typeface="Arial" panose="020B0604020202020204" pitchFamily="34" charset="0"/>
              </a:rPr>
              <a:t>Katrina Radenberg CFA, Chief Investment Officer |</a:t>
            </a:r>
            <a:endParaRPr kumimoji="0" lang="en-US" sz="1600" b="1" i="0" u="none" strike="noStrike" kern="1200" cap="none" spc="0" normalizeH="0" baseline="0" noProof="0" dirty="0">
              <a:ln>
                <a:noFill/>
              </a:ln>
              <a:solidFill>
                <a:srgbClr val="00A0DD"/>
              </a:solidFill>
              <a:effectLst/>
              <a:uLnTx/>
              <a:uFillTx/>
              <a:latin typeface="Arial" panose="020B0604020202020204" pitchFamily="34" charset="0"/>
              <a:ea typeface="+mj-ea"/>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A0DD"/>
                </a:solidFill>
                <a:effectLst/>
                <a:uLnTx/>
                <a:uFillTx/>
                <a:latin typeface="Arial" panose="020B0604020202020204" pitchFamily="34" charset="0"/>
                <a:ea typeface="+mj-ea"/>
                <a:cs typeface="Arial" panose="020B0604020202020204" pitchFamily="34" charset="0"/>
              </a:rPr>
              <a:t>Jeff Krumpelman CFA, Chief Investment Strategist &amp; Head of Equities</a:t>
            </a:r>
          </a:p>
        </p:txBody>
      </p:sp>
    </p:spTree>
    <p:extLst>
      <p:ext uri="{BB962C8B-B14F-4D97-AF65-F5344CB8AC3E}">
        <p14:creationId xmlns:p14="http://schemas.microsoft.com/office/powerpoint/2010/main" val="213557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43BD25-D3B6-4C33-81D2-EC31DADACC07}"/>
              </a:ext>
            </a:extLst>
          </p:cNvPr>
          <p:cNvSpPr>
            <a:spLocks noGrp="1"/>
          </p:cNvSpPr>
          <p:nvPr>
            <p:ph type="body" sz="quarter" idx="15"/>
          </p:nvPr>
        </p:nvSpPr>
        <p:spPr/>
        <p:txBody>
          <a:bodyPr/>
          <a:lstStyle/>
          <a:p>
            <a:r>
              <a:rPr lang="en-US" dirty="0"/>
              <a:t>Spike in the Money Supply</a:t>
            </a:r>
          </a:p>
        </p:txBody>
      </p:sp>
      <p:sp>
        <p:nvSpPr>
          <p:cNvPr id="3" name="Text Placeholder 2">
            <a:extLst>
              <a:ext uri="{FF2B5EF4-FFF2-40B4-BE49-F238E27FC236}">
                <a16:creationId xmlns:a16="http://schemas.microsoft.com/office/drawing/2014/main" id="{C20E72FD-AAC6-49A1-A5E9-20DDF94DEB27}"/>
              </a:ext>
            </a:extLst>
          </p:cNvPr>
          <p:cNvSpPr>
            <a:spLocks noGrp="1"/>
          </p:cNvSpPr>
          <p:nvPr>
            <p:ph type="body" sz="quarter" idx="16"/>
          </p:nvPr>
        </p:nvSpPr>
        <p:spPr/>
        <p:txBody>
          <a:bodyPr/>
          <a:lstStyle/>
          <a:p>
            <a:r>
              <a:rPr lang="en-US" dirty="0"/>
              <a:t>Unprecedented fiscal and monetary stimulus during the pandemic saw a sharp increase in the money supply that has since slowed considerably. When M2 slows, inflation slows with a lag.</a:t>
            </a:r>
          </a:p>
        </p:txBody>
      </p:sp>
      <p:sp>
        <p:nvSpPr>
          <p:cNvPr id="4" name="Text Placeholder 3">
            <a:extLst>
              <a:ext uri="{FF2B5EF4-FFF2-40B4-BE49-F238E27FC236}">
                <a16:creationId xmlns:a16="http://schemas.microsoft.com/office/drawing/2014/main" id="{934714E0-EE6B-4D00-95D8-335C8479516E}"/>
              </a:ext>
            </a:extLst>
          </p:cNvPr>
          <p:cNvSpPr>
            <a:spLocks noGrp="1"/>
          </p:cNvSpPr>
          <p:nvPr>
            <p:ph type="body" sz="quarter" idx="17"/>
          </p:nvPr>
        </p:nvSpPr>
        <p:spPr/>
        <p:txBody>
          <a:bodyPr/>
          <a:lstStyle/>
          <a:p>
            <a:r>
              <a:rPr lang="en-US" dirty="0"/>
              <a:t>Source: FactSet</a:t>
            </a:r>
          </a:p>
        </p:txBody>
      </p:sp>
      <p:pic>
        <p:nvPicPr>
          <p:cNvPr id="6" name="Picture 5">
            <a:extLst>
              <a:ext uri="{FF2B5EF4-FFF2-40B4-BE49-F238E27FC236}">
                <a16:creationId xmlns:a16="http://schemas.microsoft.com/office/drawing/2014/main" id="{46B0C8CC-8B65-4424-821C-ABF152B7ECFB}"/>
              </a:ext>
            </a:extLst>
          </p:cNvPr>
          <p:cNvPicPr>
            <a:picLocks noChangeAspect="1"/>
          </p:cNvPicPr>
          <p:nvPr/>
        </p:nvPicPr>
        <p:blipFill>
          <a:blip r:embed="rId2"/>
          <a:stretch>
            <a:fillRect/>
          </a:stretch>
        </p:blipFill>
        <p:spPr>
          <a:xfrm>
            <a:off x="748573" y="1551166"/>
            <a:ext cx="10691076" cy="4765966"/>
          </a:xfrm>
          <a:prstGeom prst="rect">
            <a:avLst/>
          </a:prstGeom>
        </p:spPr>
      </p:pic>
    </p:spTree>
    <p:extLst>
      <p:ext uri="{BB962C8B-B14F-4D97-AF65-F5344CB8AC3E}">
        <p14:creationId xmlns:p14="http://schemas.microsoft.com/office/powerpoint/2010/main" val="497624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6918A1-1895-452A-BF05-4BB8E1260CAE}"/>
              </a:ext>
            </a:extLst>
          </p:cNvPr>
          <p:cNvSpPr>
            <a:spLocks noGrp="1"/>
          </p:cNvSpPr>
          <p:nvPr>
            <p:ph type="body" sz="quarter" idx="15"/>
          </p:nvPr>
        </p:nvSpPr>
        <p:spPr/>
        <p:txBody>
          <a:bodyPr/>
          <a:lstStyle/>
          <a:p>
            <a:r>
              <a:rPr lang="en-US" dirty="0"/>
              <a:t>Putting Restrictive Monetary Policy in Perspective</a:t>
            </a:r>
          </a:p>
        </p:txBody>
      </p:sp>
      <p:sp>
        <p:nvSpPr>
          <p:cNvPr id="3" name="Text Placeholder 2">
            <a:extLst>
              <a:ext uri="{FF2B5EF4-FFF2-40B4-BE49-F238E27FC236}">
                <a16:creationId xmlns:a16="http://schemas.microsoft.com/office/drawing/2014/main" id="{180DCF15-E9CD-4CDE-943D-802CD583B7C2}"/>
              </a:ext>
            </a:extLst>
          </p:cNvPr>
          <p:cNvSpPr>
            <a:spLocks noGrp="1"/>
          </p:cNvSpPr>
          <p:nvPr>
            <p:ph type="body" sz="quarter" idx="16"/>
          </p:nvPr>
        </p:nvSpPr>
        <p:spPr/>
        <p:txBody>
          <a:bodyPr/>
          <a:lstStyle/>
          <a:p>
            <a:r>
              <a:rPr lang="en-US" sz="1600" dirty="0"/>
              <a:t>The Fed’s stated terminal target fed funds rate is just over 5%. Even if the Fed goes that high, let’s put that in historical perspective. We’ve seen some extreme tightening periods. The roughly 50-year average is around 5%.</a:t>
            </a:r>
          </a:p>
        </p:txBody>
      </p:sp>
      <p:sp>
        <p:nvSpPr>
          <p:cNvPr id="4" name="Text Placeholder 3">
            <a:extLst>
              <a:ext uri="{FF2B5EF4-FFF2-40B4-BE49-F238E27FC236}">
                <a16:creationId xmlns:a16="http://schemas.microsoft.com/office/drawing/2014/main" id="{98E7F1D0-2DBA-46F0-BAF9-48276E2FE40F}"/>
              </a:ext>
            </a:extLst>
          </p:cNvPr>
          <p:cNvSpPr>
            <a:spLocks noGrp="1"/>
          </p:cNvSpPr>
          <p:nvPr>
            <p:ph type="body" sz="quarter" idx="17"/>
          </p:nvPr>
        </p:nvSpPr>
        <p:spPr/>
        <p:txBody>
          <a:bodyPr/>
          <a:lstStyle/>
          <a:p>
            <a:r>
              <a:rPr lang="en-US" dirty="0"/>
              <a:t>Source: FactSet</a:t>
            </a:r>
          </a:p>
        </p:txBody>
      </p:sp>
      <p:pic>
        <p:nvPicPr>
          <p:cNvPr id="6" name="Picture 5">
            <a:extLst>
              <a:ext uri="{FF2B5EF4-FFF2-40B4-BE49-F238E27FC236}">
                <a16:creationId xmlns:a16="http://schemas.microsoft.com/office/drawing/2014/main" id="{4365955A-1559-454A-9AF8-E039680C20F8}"/>
              </a:ext>
            </a:extLst>
          </p:cNvPr>
          <p:cNvPicPr>
            <a:picLocks noChangeAspect="1"/>
          </p:cNvPicPr>
          <p:nvPr/>
        </p:nvPicPr>
        <p:blipFill>
          <a:blip r:embed="rId2"/>
          <a:stretch>
            <a:fillRect/>
          </a:stretch>
        </p:blipFill>
        <p:spPr>
          <a:xfrm>
            <a:off x="686422" y="1475780"/>
            <a:ext cx="10819155" cy="4823063"/>
          </a:xfrm>
          <a:prstGeom prst="rect">
            <a:avLst/>
          </a:prstGeom>
        </p:spPr>
      </p:pic>
      <p:sp>
        <p:nvSpPr>
          <p:cNvPr id="7" name="TextBox 6">
            <a:extLst>
              <a:ext uri="{FF2B5EF4-FFF2-40B4-BE49-F238E27FC236}">
                <a16:creationId xmlns:a16="http://schemas.microsoft.com/office/drawing/2014/main" id="{3DD6C8D3-94A3-4FE3-96F0-1E1A32127770}"/>
              </a:ext>
            </a:extLst>
          </p:cNvPr>
          <p:cNvSpPr txBox="1"/>
          <p:nvPr/>
        </p:nvSpPr>
        <p:spPr>
          <a:xfrm>
            <a:off x="3177450" y="2109427"/>
            <a:ext cx="23487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82829"/>
                </a:solidFill>
                <a:effectLst/>
                <a:uLnTx/>
                <a:uFillTx/>
                <a:latin typeface="Arial" panose="020B0604020202020204"/>
                <a:ea typeface="+mn-ea"/>
                <a:cs typeface="+mn-cs"/>
              </a:rPr>
              <a:t>Volcker became Fed Chair in 1979 and continued to hike rates up to 20%. </a:t>
            </a:r>
          </a:p>
        </p:txBody>
      </p:sp>
    </p:spTree>
    <p:extLst>
      <p:ext uri="{BB962C8B-B14F-4D97-AF65-F5344CB8AC3E}">
        <p14:creationId xmlns:p14="http://schemas.microsoft.com/office/powerpoint/2010/main" val="3033889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7DBA48-C1E2-46ED-9FB2-B2133F4ADC61}"/>
              </a:ext>
            </a:extLst>
          </p:cNvPr>
          <p:cNvSpPr>
            <a:spLocks noGrp="1"/>
          </p:cNvSpPr>
          <p:nvPr>
            <p:ph type="body" sz="quarter" idx="15"/>
          </p:nvPr>
        </p:nvSpPr>
        <p:spPr/>
        <p:txBody>
          <a:bodyPr/>
          <a:lstStyle/>
          <a:p>
            <a:r>
              <a:rPr lang="en-US" dirty="0"/>
              <a:t>Fed Funds Futures Curve</a:t>
            </a:r>
          </a:p>
        </p:txBody>
      </p:sp>
      <p:sp>
        <p:nvSpPr>
          <p:cNvPr id="3" name="Text Placeholder 2">
            <a:extLst>
              <a:ext uri="{FF2B5EF4-FFF2-40B4-BE49-F238E27FC236}">
                <a16:creationId xmlns:a16="http://schemas.microsoft.com/office/drawing/2014/main" id="{D8AD68BB-FFF1-4302-A606-39E6C627A3ED}"/>
              </a:ext>
            </a:extLst>
          </p:cNvPr>
          <p:cNvSpPr>
            <a:spLocks noGrp="1"/>
          </p:cNvSpPr>
          <p:nvPr>
            <p:ph type="body" sz="quarter" idx="16"/>
          </p:nvPr>
        </p:nvSpPr>
        <p:spPr/>
        <p:txBody>
          <a:bodyPr/>
          <a:lstStyle/>
          <a:p>
            <a:r>
              <a:rPr lang="en-US" dirty="0"/>
              <a:t>The market is not believing the Fed. Investors in interest rate derivatives and bond investors believe the Fed will taper hikes.</a:t>
            </a:r>
          </a:p>
        </p:txBody>
      </p:sp>
      <p:sp>
        <p:nvSpPr>
          <p:cNvPr id="4" name="Text Placeholder 3">
            <a:extLst>
              <a:ext uri="{FF2B5EF4-FFF2-40B4-BE49-F238E27FC236}">
                <a16:creationId xmlns:a16="http://schemas.microsoft.com/office/drawing/2014/main" id="{FA6B80B9-D8B6-49DC-AC4F-C8E5D013183F}"/>
              </a:ext>
            </a:extLst>
          </p:cNvPr>
          <p:cNvSpPr>
            <a:spLocks noGrp="1"/>
          </p:cNvSpPr>
          <p:nvPr>
            <p:ph type="body" sz="quarter" idx="17"/>
          </p:nvPr>
        </p:nvSpPr>
        <p:spPr/>
        <p:txBody>
          <a:bodyPr/>
          <a:lstStyle/>
          <a:p>
            <a:r>
              <a:rPr lang="en-US" dirty="0"/>
              <a:t>Source: Data was sourced from FactSet as of 12/30/2022</a:t>
            </a:r>
          </a:p>
        </p:txBody>
      </p:sp>
      <p:graphicFrame>
        <p:nvGraphicFramePr>
          <p:cNvPr id="9" name="Chart 8">
            <a:extLst>
              <a:ext uri="{FF2B5EF4-FFF2-40B4-BE49-F238E27FC236}">
                <a16:creationId xmlns:a16="http://schemas.microsoft.com/office/drawing/2014/main" id="{28DF8F8A-16DE-47BF-AED7-EB46D9BDCFEA}"/>
              </a:ext>
            </a:extLst>
          </p:cNvPr>
          <p:cNvGraphicFramePr>
            <a:graphicFrameLocks/>
          </p:cNvGraphicFramePr>
          <p:nvPr>
            <p:extLst>
              <p:ext uri="{D42A27DB-BD31-4B8C-83A1-F6EECF244321}">
                <p14:modId xmlns:p14="http://schemas.microsoft.com/office/powerpoint/2010/main" val="1945412141"/>
              </p:ext>
            </p:extLst>
          </p:nvPr>
        </p:nvGraphicFramePr>
        <p:xfrm>
          <a:off x="1060704" y="1517903"/>
          <a:ext cx="9902952" cy="45995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064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E5EFB6-7BD4-45BD-91E8-B7BDA95DA314}"/>
              </a:ext>
            </a:extLst>
          </p:cNvPr>
          <p:cNvSpPr>
            <a:spLocks noGrp="1"/>
          </p:cNvSpPr>
          <p:nvPr>
            <p:ph type="body" sz="quarter" idx="15"/>
          </p:nvPr>
        </p:nvSpPr>
        <p:spPr/>
        <p:txBody>
          <a:bodyPr/>
          <a:lstStyle/>
          <a:p>
            <a:r>
              <a:rPr lang="en-US" dirty="0"/>
              <a:t>Midterm Elections</a:t>
            </a:r>
          </a:p>
        </p:txBody>
      </p:sp>
      <p:sp>
        <p:nvSpPr>
          <p:cNvPr id="3" name="Text Placeholder 2">
            <a:extLst>
              <a:ext uri="{FF2B5EF4-FFF2-40B4-BE49-F238E27FC236}">
                <a16:creationId xmlns:a16="http://schemas.microsoft.com/office/drawing/2014/main" id="{F0B08B89-DD0A-4F15-8B1C-D00109B22FFC}"/>
              </a:ext>
            </a:extLst>
          </p:cNvPr>
          <p:cNvSpPr>
            <a:spLocks noGrp="1"/>
          </p:cNvSpPr>
          <p:nvPr>
            <p:ph type="body" sz="quarter" idx="16"/>
          </p:nvPr>
        </p:nvSpPr>
        <p:spPr/>
        <p:txBody>
          <a:bodyPr/>
          <a:lstStyle/>
          <a:p>
            <a:r>
              <a:rPr lang="en-US" sz="1800" dirty="0"/>
              <a:t>The current market downturn is typical in midterm election years. The market performance in the 12-months following the correction has been strong, and October has historically been an inflection point.</a:t>
            </a:r>
          </a:p>
        </p:txBody>
      </p:sp>
      <p:sp>
        <p:nvSpPr>
          <p:cNvPr id="4" name="Text Placeholder 3">
            <a:extLst>
              <a:ext uri="{FF2B5EF4-FFF2-40B4-BE49-F238E27FC236}">
                <a16:creationId xmlns:a16="http://schemas.microsoft.com/office/drawing/2014/main" id="{B9D76314-1D6D-4DA6-83B3-C50BE24B5841}"/>
              </a:ext>
            </a:extLst>
          </p:cNvPr>
          <p:cNvSpPr>
            <a:spLocks noGrp="1"/>
          </p:cNvSpPr>
          <p:nvPr>
            <p:ph type="body" sz="quarter" idx="17"/>
          </p:nvPr>
        </p:nvSpPr>
        <p:spPr/>
        <p:txBody>
          <a:bodyPr/>
          <a:lstStyle/>
          <a:p>
            <a:r>
              <a:rPr lang="en-US" dirty="0"/>
              <a:t>Source: Strategas - The S&amp;P 500 Index is unmanaged and cannot be directly invested into. Past performance does not guarantee future results. Investing involves risk and the potential to lose principal.</a:t>
            </a:r>
          </a:p>
        </p:txBody>
      </p:sp>
      <p:pic>
        <p:nvPicPr>
          <p:cNvPr id="6" name="Picture 5">
            <a:extLst>
              <a:ext uri="{FF2B5EF4-FFF2-40B4-BE49-F238E27FC236}">
                <a16:creationId xmlns:a16="http://schemas.microsoft.com/office/drawing/2014/main" id="{9442E4B7-F4E6-4099-AE47-A7AA84FE681F}"/>
              </a:ext>
            </a:extLst>
          </p:cNvPr>
          <p:cNvPicPr>
            <a:picLocks noChangeAspect="1"/>
          </p:cNvPicPr>
          <p:nvPr/>
        </p:nvPicPr>
        <p:blipFill>
          <a:blip r:embed="rId2"/>
          <a:stretch>
            <a:fillRect/>
          </a:stretch>
        </p:blipFill>
        <p:spPr>
          <a:xfrm>
            <a:off x="609600" y="1694329"/>
            <a:ext cx="5316071" cy="4165779"/>
          </a:xfrm>
          <a:prstGeom prst="rect">
            <a:avLst/>
          </a:prstGeom>
        </p:spPr>
      </p:pic>
      <p:pic>
        <p:nvPicPr>
          <p:cNvPr id="8" name="Picture 7">
            <a:extLst>
              <a:ext uri="{FF2B5EF4-FFF2-40B4-BE49-F238E27FC236}">
                <a16:creationId xmlns:a16="http://schemas.microsoft.com/office/drawing/2014/main" id="{F0D0C653-054D-4D77-9D1F-4157845D01BC}"/>
              </a:ext>
            </a:extLst>
          </p:cNvPr>
          <p:cNvPicPr>
            <a:picLocks noChangeAspect="1"/>
          </p:cNvPicPr>
          <p:nvPr/>
        </p:nvPicPr>
        <p:blipFill>
          <a:blip r:embed="rId3"/>
          <a:stretch>
            <a:fillRect/>
          </a:stretch>
        </p:blipFill>
        <p:spPr>
          <a:xfrm>
            <a:off x="6253263" y="1694330"/>
            <a:ext cx="5316070" cy="4165778"/>
          </a:xfrm>
          <a:prstGeom prst="rect">
            <a:avLst/>
          </a:prstGeom>
        </p:spPr>
      </p:pic>
    </p:spTree>
    <p:extLst>
      <p:ext uri="{BB962C8B-B14F-4D97-AF65-F5344CB8AC3E}">
        <p14:creationId xmlns:p14="http://schemas.microsoft.com/office/powerpoint/2010/main" val="361537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3930FC-6BC6-4FDA-8F56-AE4A57D358C2}"/>
              </a:ext>
            </a:extLst>
          </p:cNvPr>
          <p:cNvSpPr>
            <a:spLocks noGrp="1"/>
          </p:cNvSpPr>
          <p:nvPr>
            <p:ph type="body" sz="quarter" idx="15"/>
          </p:nvPr>
        </p:nvSpPr>
        <p:spPr/>
        <p:txBody>
          <a:bodyPr/>
          <a:lstStyle/>
          <a:p>
            <a:r>
              <a:rPr lang="en-US" dirty="0"/>
              <a:t>The Yield Curve Inverted! The Yield Curve Inverted!</a:t>
            </a:r>
          </a:p>
        </p:txBody>
      </p:sp>
      <p:sp>
        <p:nvSpPr>
          <p:cNvPr id="3" name="Text Placeholder 2">
            <a:extLst>
              <a:ext uri="{FF2B5EF4-FFF2-40B4-BE49-F238E27FC236}">
                <a16:creationId xmlns:a16="http://schemas.microsoft.com/office/drawing/2014/main" id="{29CDA708-0327-4D07-9B5E-3104B2D48EA5}"/>
              </a:ext>
            </a:extLst>
          </p:cNvPr>
          <p:cNvSpPr>
            <a:spLocks noGrp="1"/>
          </p:cNvSpPr>
          <p:nvPr>
            <p:ph type="body" sz="quarter" idx="16"/>
          </p:nvPr>
        </p:nvSpPr>
        <p:spPr/>
        <p:txBody>
          <a:bodyPr/>
          <a:lstStyle/>
          <a:p>
            <a:r>
              <a:rPr lang="en-US" sz="1600" dirty="0"/>
              <a:t>Potentially the bond market signaling its expectation for inflation rather than its productivity expectation. Normally, credit spreads are widening sharply at these levels of inversion. Not so today. That’s different.</a:t>
            </a:r>
          </a:p>
        </p:txBody>
      </p:sp>
      <p:sp>
        <p:nvSpPr>
          <p:cNvPr id="4" name="Text Placeholder 3">
            <a:extLst>
              <a:ext uri="{FF2B5EF4-FFF2-40B4-BE49-F238E27FC236}">
                <a16:creationId xmlns:a16="http://schemas.microsoft.com/office/drawing/2014/main" id="{611D7537-2674-4FB9-A545-A8E2FC4CB30B}"/>
              </a:ext>
            </a:extLst>
          </p:cNvPr>
          <p:cNvSpPr>
            <a:spLocks noGrp="1"/>
          </p:cNvSpPr>
          <p:nvPr>
            <p:ph type="body" sz="quarter" idx="17"/>
          </p:nvPr>
        </p:nvSpPr>
        <p:spPr/>
        <p:txBody>
          <a:bodyPr/>
          <a:lstStyle/>
          <a:p>
            <a:r>
              <a:rPr lang="en-US" dirty="0"/>
              <a:t>Source: FactSet</a:t>
            </a:r>
          </a:p>
        </p:txBody>
      </p:sp>
      <p:pic>
        <p:nvPicPr>
          <p:cNvPr id="7" name="Picture 6">
            <a:extLst>
              <a:ext uri="{FF2B5EF4-FFF2-40B4-BE49-F238E27FC236}">
                <a16:creationId xmlns:a16="http://schemas.microsoft.com/office/drawing/2014/main" id="{A3FA12DE-E5F0-4909-BD43-767D5F5CD1EB}"/>
              </a:ext>
            </a:extLst>
          </p:cNvPr>
          <p:cNvPicPr>
            <a:picLocks noChangeAspect="1"/>
          </p:cNvPicPr>
          <p:nvPr/>
        </p:nvPicPr>
        <p:blipFill>
          <a:blip r:embed="rId2"/>
          <a:stretch>
            <a:fillRect/>
          </a:stretch>
        </p:blipFill>
        <p:spPr>
          <a:xfrm>
            <a:off x="653264" y="1466190"/>
            <a:ext cx="10881694" cy="4850942"/>
          </a:xfrm>
          <a:prstGeom prst="rect">
            <a:avLst/>
          </a:prstGeom>
        </p:spPr>
      </p:pic>
    </p:spTree>
    <p:extLst>
      <p:ext uri="{BB962C8B-B14F-4D97-AF65-F5344CB8AC3E}">
        <p14:creationId xmlns:p14="http://schemas.microsoft.com/office/powerpoint/2010/main" val="354609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01B149-F667-450E-9D97-059CB6DFADA8}"/>
              </a:ext>
            </a:extLst>
          </p:cNvPr>
          <p:cNvSpPr>
            <a:spLocks noGrp="1"/>
          </p:cNvSpPr>
          <p:nvPr>
            <p:ph type="body" sz="quarter" idx="15"/>
          </p:nvPr>
        </p:nvSpPr>
        <p:spPr/>
        <p:txBody>
          <a:bodyPr/>
          <a:lstStyle/>
          <a:p>
            <a:r>
              <a:rPr lang="en-US" dirty="0"/>
              <a:t>Credit Markets are Healthy</a:t>
            </a:r>
          </a:p>
        </p:txBody>
      </p:sp>
      <p:sp>
        <p:nvSpPr>
          <p:cNvPr id="3" name="Text Placeholder 2">
            <a:extLst>
              <a:ext uri="{FF2B5EF4-FFF2-40B4-BE49-F238E27FC236}">
                <a16:creationId xmlns:a16="http://schemas.microsoft.com/office/drawing/2014/main" id="{791E0D94-79A8-479E-B957-4578E250021C}"/>
              </a:ext>
            </a:extLst>
          </p:cNvPr>
          <p:cNvSpPr>
            <a:spLocks noGrp="1"/>
          </p:cNvSpPr>
          <p:nvPr>
            <p:ph type="body" sz="quarter" idx="16"/>
          </p:nvPr>
        </p:nvSpPr>
        <p:spPr/>
        <p:txBody>
          <a:bodyPr/>
          <a:lstStyle/>
          <a:p>
            <a:r>
              <a:rPr lang="en-US" dirty="0"/>
              <a:t>Typically, when signaling recession, the yield curve is accompanied by a deterioration in the credit markets and credit spreads remain relatively tight.</a:t>
            </a:r>
          </a:p>
        </p:txBody>
      </p:sp>
      <p:sp>
        <p:nvSpPr>
          <p:cNvPr id="4" name="Text Placeholder 3">
            <a:extLst>
              <a:ext uri="{FF2B5EF4-FFF2-40B4-BE49-F238E27FC236}">
                <a16:creationId xmlns:a16="http://schemas.microsoft.com/office/drawing/2014/main" id="{3E8BD8A2-05C4-45E5-B342-A1EAF479FCCE}"/>
              </a:ext>
            </a:extLst>
          </p:cNvPr>
          <p:cNvSpPr>
            <a:spLocks noGrp="1"/>
          </p:cNvSpPr>
          <p:nvPr>
            <p:ph type="body" sz="quarter" idx="17"/>
          </p:nvPr>
        </p:nvSpPr>
        <p:spPr/>
        <p:txBody>
          <a:bodyPr/>
          <a:lstStyle/>
          <a:p>
            <a:r>
              <a:rPr lang="en-US" dirty="0"/>
              <a:t>Source: FactSet</a:t>
            </a:r>
          </a:p>
        </p:txBody>
      </p:sp>
      <p:pic>
        <p:nvPicPr>
          <p:cNvPr id="7" name="Picture 6">
            <a:extLst>
              <a:ext uri="{FF2B5EF4-FFF2-40B4-BE49-F238E27FC236}">
                <a16:creationId xmlns:a16="http://schemas.microsoft.com/office/drawing/2014/main" id="{B272F830-9E1B-48CF-8758-AFD7E0CBFF1A}"/>
              </a:ext>
            </a:extLst>
          </p:cNvPr>
          <p:cNvPicPr>
            <a:picLocks noChangeAspect="1"/>
          </p:cNvPicPr>
          <p:nvPr/>
        </p:nvPicPr>
        <p:blipFill>
          <a:blip r:embed="rId2"/>
          <a:stretch>
            <a:fillRect/>
          </a:stretch>
        </p:blipFill>
        <p:spPr>
          <a:xfrm>
            <a:off x="698060" y="1506130"/>
            <a:ext cx="10792102" cy="4811002"/>
          </a:xfrm>
          <a:prstGeom prst="rect">
            <a:avLst/>
          </a:prstGeom>
        </p:spPr>
      </p:pic>
    </p:spTree>
    <p:extLst>
      <p:ext uri="{BB962C8B-B14F-4D97-AF65-F5344CB8AC3E}">
        <p14:creationId xmlns:p14="http://schemas.microsoft.com/office/powerpoint/2010/main" val="315551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2F136D-9D12-4BE8-9B8A-DE4E42FC031E}"/>
              </a:ext>
            </a:extLst>
          </p:cNvPr>
          <p:cNvSpPr>
            <a:spLocks noGrp="1"/>
          </p:cNvSpPr>
          <p:nvPr>
            <p:ph type="body" sz="quarter" idx="15"/>
          </p:nvPr>
        </p:nvSpPr>
        <p:spPr/>
        <p:txBody>
          <a:bodyPr/>
          <a:lstStyle/>
          <a:p>
            <a:r>
              <a:rPr lang="en-US" dirty="0"/>
              <a:t>Leading and Coincidental Economic Indicators</a:t>
            </a:r>
          </a:p>
        </p:txBody>
      </p:sp>
      <p:sp>
        <p:nvSpPr>
          <p:cNvPr id="3" name="Text Placeholder 2">
            <a:extLst>
              <a:ext uri="{FF2B5EF4-FFF2-40B4-BE49-F238E27FC236}">
                <a16:creationId xmlns:a16="http://schemas.microsoft.com/office/drawing/2014/main" id="{F088D628-73E7-4DB4-9EC4-F87117E42920}"/>
              </a:ext>
            </a:extLst>
          </p:cNvPr>
          <p:cNvSpPr>
            <a:spLocks noGrp="1"/>
          </p:cNvSpPr>
          <p:nvPr>
            <p:ph type="body" sz="quarter" idx="16"/>
          </p:nvPr>
        </p:nvSpPr>
        <p:spPr/>
        <p:txBody>
          <a:bodyPr/>
          <a:lstStyle/>
          <a:p>
            <a:r>
              <a:rPr lang="en-US" dirty="0"/>
              <a:t>Normally, coincident indicators weaken shortly after leading ones do as a signal of recession. This time coincident indicators are rising. That’s different.</a:t>
            </a:r>
          </a:p>
        </p:txBody>
      </p:sp>
      <p:sp>
        <p:nvSpPr>
          <p:cNvPr id="4" name="Text Placeholder 3">
            <a:extLst>
              <a:ext uri="{FF2B5EF4-FFF2-40B4-BE49-F238E27FC236}">
                <a16:creationId xmlns:a16="http://schemas.microsoft.com/office/drawing/2014/main" id="{8BE430ED-873E-4024-8C7C-2900D0DA4DAE}"/>
              </a:ext>
            </a:extLst>
          </p:cNvPr>
          <p:cNvSpPr>
            <a:spLocks noGrp="1"/>
          </p:cNvSpPr>
          <p:nvPr>
            <p:ph type="body" sz="quarter" idx="17"/>
          </p:nvPr>
        </p:nvSpPr>
        <p:spPr/>
        <p:txBody>
          <a:bodyPr/>
          <a:lstStyle/>
          <a:p>
            <a:r>
              <a:rPr lang="en-US" dirty="0"/>
              <a:t>Source: FactSet</a:t>
            </a:r>
          </a:p>
        </p:txBody>
      </p:sp>
      <p:pic>
        <p:nvPicPr>
          <p:cNvPr id="6" name="Picture 5">
            <a:extLst>
              <a:ext uri="{FF2B5EF4-FFF2-40B4-BE49-F238E27FC236}">
                <a16:creationId xmlns:a16="http://schemas.microsoft.com/office/drawing/2014/main" id="{B587B527-0AF6-49F2-B1FA-A96A50057707}"/>
              </a:ext>
            </a:extLst>
          </p:cNvPr>
          <p:cNvPicPr>
            <a:picLocks noChangeAspect="1"/>
          </p:cNvPicPr>
          <p:nvPr/>
        </p:nvPicPr>
        <p:blipFill>
          <a:blip r:embed="rId2"/>
          <a:stretch>
            <a:fillRect/>
          </a:stretch>
        </p:blipFill>
        <p:spPr>
          <a:xfrm>
            <a:off x="1134932" y="1423652"/>
            <a:ext cx="9918357" cy="4693813"/>
          </a:xfrm>
          <a:prstGeom prst="rect">
            <a:avLst/>
          </a:prstGeom>
        </p:spPr>
      </p:pic>
    </p:spTree>
    <p:extLst>
      <p:ext uri="{BB962C8B-B14F-4D97-AF65-F5344CB8AC3E}">
        <p14:creationId xmlns:p14="http://schemas.microsoft.com/office/powerpoint/2010/main" val="17871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3781EF-8790-4F6B-8D69-929AF4D0A665}"/>
              </a:ext>
            </a:extLst>
          </p:cNvPr>
          <p:cNvSpPr>
            <a:spLocks noGrp="1"/>
          </p:cNvSpPr>
          <p:nvPr>
            <p:ph type="body" sz="quarter" idx="15"/>
          </p:nvPr>
        </p:nvSpPr>
        <p:spPr/>
        <p:txBody>
          <a:bodyPr/>
          <a:lstStyle/>
          <a:p>
            <a:r>
              <a:rPr lang="en-US" dirty="0"/>
              <a:t>Institute for Supply Management’s PMIs</a:t>
            </a:r>
          </a:p>
        </p:txBody>
      </p:sp>
      <p:sp>
        <p:nvSpPr>
          <p:cNvPr id="3" name="Text Placeholder 2">
            <a:extLst>
              <a:ext uri="{FF2B5EF4-FFF2-40B4-BE49-F238E27FC236}">
                <a16:creationId xmlns:a16="http://schemas.microsoft.com/office/drawing/2014/main" id="{9203F806-ECB3-40E3-A7FD-EFB0E0CFC945}"/>
              </a:ext>
            </a:extLst>
          </p:cNvPr>
          <p:cNvSpPr>
            <a:spLocks noGrp="1"/>
          </p:cNvSpPr>
          <p:nvPr>
            <p:ph type="body" sz="quarter" idx="16"/>
          </p:nvPr>
        </p:nvSpPr>
        <p:spPr>
          <a:xfrm>
            <a:off x="610116" y="675465"/>
            <a:ext cx="10967991" cy="751526"/>
          </a:xfrm>
        </p:spPr>
        <p:txBody>
          <a:bodyPr/>
          <a:lstStyle/>
          <a:p>
            <a:r>
              <a:rPr lang="en-US" sz="1600" dirty="0"/>
              <a:t>Need both to dip below 50 to be a strong signal. The shift in consumer behavior is reflected in the services or non-manufacturing PMI ticking up while goods/manufacturing declines. Both must decline to be considered a true signal of recession.</a:t>
            </a:r>
          </a:p>
        </p:txBody>
      </p:sp>
      <p:sp>
        <p:nvSpPr>
          <p:cNvPr id="4" name="Text Placeholder 3">
            <a:extLst>
              <a:ext uri="{FF2B5EF4-FFF2-40B4-BE49-F238E27FC236}">
                <a16:creationId xmlns:a16="http://schemas.microsoft.com/office/drawing/2014/main" id="{393BA73B-368B-4BAC-8CF7-BD0F10DEA6B1}"/>
              </a:ext>
            </a:extLst>
          </p:cNvPr>
          <p:cNvSpPr>
            <a:spLocks noGrp="1"/>
          </p:cNvSpPr>
          <p:nvPr>
            <p:ph type="body" sz="quarter" idx="17"/>
          </p:nvPr>
        </p:nvSpPr>
        <p:spPr/>
        <p:txBody>
          <a:bodyPr/>
          <a:lstStyle/>
          <a:p>
            <a:r>
              <a:rPr lang="en-US" dirty="0"/>
              <a:t>Source: FactSet</a:t>
            </a:r>
          </a:p>
        </p:txBody>
      </p:sp>
      <p:pic>
        <p:nvPicPr>
          <p:cNvPr id="6" name="Picture 5">
            <a:extLst>
              <a:ext uri="{FF2B5EF4-FFF2-40B4-BE49-F238E27FC236}">
                <a16:creationId xmlns:a16="http://schemas.microsoft.com/office/drawing/2014/main" id="{680D2152-AA40-464A-BDBB-0F53C3043113}"/>
              </a:ext>
            </a:extLst>
          </p:cNvPr>
          <p:cNvPicPr>
            <a:picLocks noChangeAspect="1"/>
          </p:cNvPicPr>
          <p:nvPr/>
        </p:nvPicPr>
        <p:blipFill>
          <a:blip r:embed="rId2"/>
          <a:stretch>
            <a:fillRect/>
          </a:stretch>
        </p:blipFill>
        <p:spPr>
          <a:xfrm>
            <a:off x="608482" y="1426991"/>
            <a:ext cx="10969625" cy="4890141"/>
          </a:xfrm>
          <a:prstGeom prst="rect">
            <a:avLst/>
          </a:prstGeom>
        </p:spPr>
      </p:pic>
    </p:spTree>
    <p:extLst>
      <p:ext uri="{BB962C8B-B14F-4D97-AF65-F5344CB8AC3E}">
        <p14:creationId xmlns:p14="http://schemas.microsoft.com/office/powerpoint/2010/main" val="3567669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F3AF24-FAA8-454F-8C8A-809B59DFAB7F}"/>
              </a:ext>
            </a:extLst>
          </p:cNvPr>
          <p:cNvSpPr>
            <a:spLocks noGrp="1"/>
          </p:cNvSpPr>
          <p:nvPr>
            <p:ph type="body" sz="quarter" idx="15"/>
          </p:nvPr>
        </p:nvSpPr>
        <p:spPr/>
        <p:txBody>
          <a:bodyPr/>
          <a:lstStyle/>
          <a:p>
            <a:r>
              <a:rPr lang="en-US" dirty="0"/>
              <a:t>Anatomy of a Bear Market</a:t>
            </a:r>
          </a:p>
        </p:txBody>
      </p:sp>
      <p:sp>
        <p:nvSpPr>
          <p:cNvPr id="3" name="Text Placeholder 2">
            <a:extLst>
              <a:ext uri="{FF2B5EF4-FFF2-40B4-BE49-F238E27FC236}">
                <a16:creationId xmlns:a16="http://schemas.microsoft.com/office/drawing/2014/main" id="{7B250F74-D50C-4D65-8C3C-2A20737ED5B5}"/>
              </a:ext>
            </a:extLst>
          </p:cNvPr>
          <p:cNvSpPr>
            <a:spLocks noGrp="1"/>
          </p:cNvSpPr>
          <p:nvPr>
            <p:ph type="body" sz="quarter" idx="16"/>
          </p:nvPr>
        </p:nvSpPr>
        <p:spPr>
          <a:xfrm>
            <a:off x="610116" y="761698"/>
            <a:ext cx="11277084" cy="551858"/>
          </a:xfrm>
        </p:spPr>
        <p:txBody>
          <a:bodyPr/>
          <a:lstStyle/>
          <a:p>
            <a:r>
              <a:rPr lang="en-US" sz="1600" dirty="0"/>
              <a:t>Not all bear markets are built the same. If you exclude past economic collapses, the average drawdown in a mild recession is less severe, shorter in duration and quicker to recover. Almost half the time, returns are positive amid a recession.</a:t>
            </a:r>
          </a:p>
        </p:txBody>
      </p:sp>
      <p:graphicFrame>
        <p:nvGraphicFramePr>
          <p:cNvPr id="4" name="Table 4">
            <a:extLst>
              <a:ext uri="{FF2B5EF4-FFF2-40B4-BE49-F238E27FC236}">
                <a16:creationId xmlns:a16="http://schemas.microsoft.com/office/drawing/2014/main" id="{FC2954D6-CF24-4549-8869-D692BF84603A}"/>
              </a:ext>
            </a:extLst>
          </p:cNvPr>
          <p:cNvGraphicFramePr>
            <a:graphicFrameLocks noGrp="1"/>
          </p:cNvGraphicFramePr>
          <p:nvPr/>
        </p:nvGraphicFramePr>
        <p:xfrm>
          <a:off x="7926342" y="2376633"/>
          <a:ext cx="3591445" cy="2956560"/>
        </p:xfrm>
        <a:graphic>
          <a:graphicData uri="http://schemas.openxmlformats.org/drawingml/2006/table">
            <a:tbl>
              <a:tblPr firstRow="1" bandRow="1">
                <a:tableStyleId>{7DF18680-E054-41AD-8BC1-D1AEF772440D}</a:tableStyleId>
              </a:tblPr>
              <a:tblGrid>
                <a:gridCol w="1427480">
                  <a:extLst>
                    <a:ext uri="{9D8B030D-6E8A-4147-A177-3AD203B41FA5}">
                      <a16:colId xmlns:a16="http://schemas.microsoft.com/office/drawing/2014/main" val="1307838645"/>
                    </a:ext>
                  </a:extLst>
                </a:gridCol>
                <a:gridCol w="1031677">
                  <a:extLst>
                    <a:ext uri="{9D8B030D-6E8A-4147-A177-3AD203B41FA5}">
                      <a16:colId xmlns:a16="http://schemas.microsoft.com/office/drawing/2014/main" val="3093841140"/>
                    </a:ext>
                  </a:extLst>
                </a:gridCol>
                <a:gridCol w="1132288">
                  <a:extLst>
                    <a:ext uri="{9D8B030D-6E8A-4147-A177-3AD203B41FA5}">
                      <a16:colId xmlns:a16="http://schemas.microsoft.com/office/drawing/2014/main" val="1827756349"/>
                    </a:ext>
                  </a:extLst>
                </a:gridCol>
              </a:tblGrid>
              <a:tr h="370840">
                <a:tc>
                  <a:txBody>
                    <a:bodyPr/>
                    <a:lstStyle/>
                    <a:p>
                      <a:r>
                        <a:rPr lang="en-US" sz="1400" dirty="0"/>
                        <a:t>Time Period</a:t>
                      </a:r>
                    </a:p>
                  </a:txBody>
                  <a:tcPr anchor="ctr"/>
                </a:tc>
                <a:tc>
                  <a:txBody>
                    <a:bodyPr/>
                    <a:lstStyle/>
                    <a:p>
                      <a:pPr algn="ctr"/>
                      <a:r>
                        <a:rPr lang="en-US" sz="1400" dirty="0"/>
                        <a:t>Average Return</a:t>
                      </a:r>
                    </a:p>
                  </a:txBody>
                  <a:tcPr anchor="ctr"/>
                </a:tc>
                <a:tc>
                  <a:txBody>
                    <a:bodyPr/>
                    <a:lstStyle/>
                    <a:p>
                      <a:pPr algn="ctr"/>
                      <a:r>
                        <a:rPr lang="en-US" sz="1400" dirty="0"/>
                        <a:t>% of Positive Periods</a:t>
                      </a:r>
                    </a:p>
                  </a:txBody>
                  <a:tcPr anchor="ctr"/>
                </a:tc>
                <a:extLst>
                  <a:ext uri="{0D108BD9-81ED-4DB2-BD59-A6C34878D82A}">
                    <a16:rowId xmlns:a16="http://schemas.microsoft.com/office/drawing/2014/main" val="3426360848"/>
                  </a:ext>
                </a:extLst>
              </a:tr>
              <a:tr h="370840">
                <a:tc>
                  <a:txBody>
                    <a:bodyPr/>
                    <a:lstStyle/>
                    <a:p>
                      <a:r>
                        <a:rPr lang="en-US" dirty="0"/>
                        <a:t>During</a:t>
                      </a:r>
                    </a:p>
                  </a:txBody>
                  <a:tcPr/>
                </a:tc>
                <a:tc>
                  <a:txBody>
                    <a:bodyPr/>
                    <a:lstStyle/>
                    <a:p>
                      <a:pPr algn="ctr"/>
                      <a:r>
                        <a:rPr lang="en-US" dirty="0"/>
                        <a:t>-1%</a:t>
                      </a:r>
                    </a:p>
                  </a:txBody>
                  <a:tcPr/>
                </a:tc>
                <a:tc>
                  <a:txBody>
                    <a:bodyPr/>
                    <a:lstStyle/>
                    <a:p>
                      <a:pPr algn="ctr"/>
                      <a:r>
                        <a:rPr lang="en-US" dirty="0"/>
                        <a:t>45%</a:t>
                      </a:r>
                    </a:p>
                  </a:txBody>
                  <a:tcPr/>
                </a:tc>
                <a:extLst>
                  <a:ext uri="{0D108BD9-81ED-4DB2-BD59-A6C34878D82A}">
                    <a16:rowId xmlns:a16="http://schemas.microsoft.com/office/drawing/2014/main" val="1239262097"/>
                  </a:ext>
                </a:extLst>
              </a:tr>
              <a:tr h="370840">
                <a:tc>
                  <a:txBody>
                    <a:bodyPr/>
                    <a:lstStyle/>
                    <a:p>
                      <a:r>
                        <a:rPr lang="en-US" dirty="0"/>
                        <a:t>6M Before</a:t>
                      </a:r>
                    </a:p>
                  </a:txBody>
                  <a:tcPr/>
                </a:tc>
                <a:tc>
                  <a:txBody>
                    <a:bodyPr/>
                    <a:lstStyle/>
                    <a:p>
                      <a:pPr algn="ctr"/>
                      <a:r>
                        <a:rPr lang="en-US" dirty="0"/>
                        <a:t>-2%</a:t>
                      </a:r>
                    </a:p>
                  </a:txBody>
                  <a:tcPr/>
                </a:tc>
                <a:tc>
                  <a:txBody>
                    <a:bodyPr/>
                    <a:lstStyle/>
                    <a:p>
                      <a:pPr algn="ctr"/>
                      <a:r>
                        <a:rPr lang="en-US" dirty="0"/>
                        <a:t>45%</a:t>
                      </a:r>
                    </a:p>
                  </a:txBody>
                  <a:tcPr/>
                </a:tc>
                <a:extLst>
                  <a:ext uri="{0D108BD9-81ED-4DB2-BD59-A6C34878D82A}">
                    <a16:rowId xmlns:a16="http://schemas.microsoft.com/office/drawing/2014/main" val="3128425344"/>
                  </a:ext>
                </a:extLst>
              </a:tr>
              <a:tr h="370840">
                <a:tc>
                  <a:txBody>
                    <a:bodyPr/>
                    <a:lstStyle/>
                    <a:p>
                      <a:r>
                        <a:rPr lang="en-US" dirty="0"/>
                        <a:t>12M Before</a:t>
                      </a:r>
                    </a:p>
                  </a:txBody>
                  <a:tcPr/>
                </a:tc>
                <a:tc>
                  <a:txBody>
                    <a:bodyPr/>
                    <a:lstStyle/>
                    <a:p>
                      <a:pPr algn="ctr"/>
                      <a:r>
                        <a:rPr lang="en-US" dirty="0"/>
                        <a:t>-3%</a:t>
                      </a:r>
                    </a:p>
                  </a:txBody>
                  <a:tcPr/>
                </a:tc>
                <a:tc>
                  <a:txBody>
                    <a:bodyPr/>
                    <a:lstStyle/>
                    <a:p>
                      <a:pPr algn="ctr"/>
                      <a:r>
                        <a:rPr lang="en-US" dirty="0"/>
                        <a:t>45%</a:t>
                      </a:r>
                    </a:p>
                  </a:txBody>
                  <a:tcPr/>
                </a:tc>
                <a:extLst>
                  <a:ext uri="{0D108BD9-81ED-4DB2-BD59-A6C34878D82A}">
                    <a16:rowId xmlns:a16="http://schemas.microsoft.com/office/drawing/2014/main" val="2807164733"/>
                  </a:ext>
                </a:extLst>
              </a:tr>
              <a:tr h="370840">
                <a:tc>
                  <a:txBody>
                    <a:bodyPr/>
                    <a:lstStyle/>
                    <a:p>
                      <a:r>
                        <a:rPr lang="en-US" dirty="0"/>
                        <a:t>6M After</a:t>
                      </a:r>
                    </a:p>
                  </a:txBody>
                  <a:tcPr/>
                </a:tc>
                <a:tc>
                  <a:txBody>
                    <a:bodyPr/>
                    <a:lstStyle/>
                    <a:p>
                      <a:pPr algn="ctr"/>
                      <a:r>
                        <a:rPr lang="en-US" dirty="0"/>
                        <a:t>7%</a:t>
                      </a:r>
                    </a:p>
                  </a:txBody>
                  <a:tcPr/>
                </a:tc>
                <a:tc>
                  <a:txBody>
                    <a:bodyPr/>
                    <a:lstStyle/>
                    <a:p>
                      <a:pPr algn="ctr"/>
                      <a:r>
                        <a:rPr lang="en-US" dirty="0"/>
                        <a:t>82%</a:t>
                      </a:r>
                    </a:p>
                  </a:txBody>
                  <a:tcPr/>
                </a:tc>
                <a:extLst>
                  <a:ext uri="{0D108BD9-81ED-4DB2-BD59-A6C34878D82A}">
                    <a16:rowId xmlns:a16="http://schemas.microsoft.com/office/drawing/2014/main" val="2075440312"/>
                  </a:ext>
                </a:extLst>
              </a:tr>
              <a:tr h="370840">
                <a:tc>
                  <a:txBody>
                    <a:bodyPr/>
                    <a:lstStyle/>
                    <a:p>
                      <a:r>
                        <a:rPr lang="en-US" dirty="0"/>
                        <a:t>12M After</a:t>
                      </a:r>
                    </a:p>
                  </a:txBody>
                  <a:tcPr/>
                </a:tc>
                <a:tc>
                  <a:txBody>
                    <a:bodyPr/>
                    <a:lstStyle/>
                    <a:p>
                      <a:pPr algn="ctr"/>
                      <a:r>
                        <a:rPr lang="en-US" dirty="0"/>
                        <a:t>16%</a:t>
                      </a:r>
                    </a:p>
                  </a:txBody>
                  <a:tcPr/>
                </a:tc>
                <a:tc>
                  <a:txBody>
                    <a:bodyPr/>
                    <a:lstStyle/>
                    <a:p>
                      <a:pPr algn="ctr"/>
                      <a:r>
                        <a:rPr lang="en-US" dirty="0"/>
                        <a:t>91%</a:t>
                      </a:r>
                    </a:p>
                  </a:txBody>
                  <a:tcPr/>
                </a:tc>
                <a:extLst>
                  <a:ext uri="{0D108BD9-81ED-4DB2-BD59-A6C34878D82A}">
                    <a16:rowId xmlns:a16="http://schemas.microsoft.com/office/drawing/2014/main" val="753031406"/>
                  </a:ext>
                </a:extLst>
              </a:tr>
              <a:tr h="370840">
                <a:tc>
                  <a:txBody>
                    <a:bodyPr/>
                    <a:lstStyle/>
                    <a:p>
                      <a:r>
                        <a:rPr lang="en-US" dirty="0"/>
                        <a:t>2Y After</a:t>
                      </a:r>
                    </a:p>
                  </a:txBody>
                  <a:tcPr/>
                </a:tc>
                <a:tc>
                  <a:txBody>
                    <a:bodyPr/>
                    <a:lstStyle/>
                    <a:p>
                      <a:pPr algn="ctr"/>
                      <a:r>
                        <a:rPr lang="en-US" dirty="0"/>
                        <a:t>20%</a:t>
                      </a:r>
                    </a:p>
                  </a:txBody>
                  <a:tcPr/>
                </a:tc>
                <a:tc>
                  <a:txBody>
                    <a:bodyPr/>
                    <a:lstStyle/>
                    <a:p>
                      <a:pPr algn="ctr"/>
                      <a:r>
                        <a:rPr lang="en-US" dirty="0"/>
                        <a:t>82%</a:t>
                      </a:r>
                    </a:p>
                  </a:txBody>
                  <a:tcPr/>
                </a:tc>
                <a:extLst>
                  <a:ext uri="{0D108BD9-81ED-4DB2-BD59-A6C34878D82A}">
                    <a16:rowId xmlns:a16="http://schemas.microsoft.com/office/drawing/2014/main" val="2492291374"/>
                  </a:ext>
                </a:extLst>
              </a:tr>
            </a:tbl>
          </a:graphicData>
        </a:graphic>
      </p:graphicFrame>
      <p:sp>
        <p:nvSpPr>
          <p:cNvPr id="7" name="TextBox 6">
            <a:extLst>
              <a:ext uri="{FF2B5EF4-FFF2-40B4-BE49-F238E27FC236}">
                <a16:creationId xmlns:a16="http://schemas.microsoft.com/office/drawing/2014/main" id="{400920E9-B089-4D74-8766-A7B7D72D69F3}"/>
              </a:ext>
            </a:extLst>
          </p:cNvPr>
          <p:cNvSpPr txBox="1"/>
          <p:nvPr/>
        </p:nvSpPr>
        <p:spPr>
          <a:xfrm>
            <a:off x="8176785" y="1730302"/>
            <a:ext cx="30999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82829"/>
                </a:solidFill>
                <a:effectLst/>
                <a:uLnTx/>
                <a:uFillTx/>
                <a:latin typeface="Arial" panose="020B0604020202020204"/>
                <a:ea typeface="+mn-ea"/>
                <a:cs typeface="+mn-cs"/>
              </a:rPr>
              <a:t>Stock Performance Around Recessions</a:t>
            </a:r>
          </a:p>
        </p:txBody>
      </p:sp>
      <p:sp>
        <p:nvSpPr>
          <p:cNvPr id="8" name="TextBox 7">
            <a:extLst>
              <a:ext uri="{FF2B5EF4-FFF2-40B4-BE49-F238E27FC236}">
                <a16:creationId xmlns:a16="http://schemas.microsoft.com/office/drawing/2014/main" id="{50DDD41E-E3D0-4949-9D0F-3AB1270D43F8}"/>
              </a:ext>
            </a:extLst>
          </p:cNvPr>
          <p:cNvSpPr txBox="1"/>
          <p:nvPr/>
        </p:nvSpPr>
        <p:spPr>
          <a:xfrm>
            <a:off x="7926342" y="5333193"/>
            <a:ext cx="201523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82829"/>
                </a:solidFill>
                <a:effectLst/>
                <a:uLnTx/>
                <a:uFillTx/>
                <a:latin typeface="Arial" panose="020B0604020202020204"/>
                <a:ea typeface="+mn-ea"/>
                <a:cs typeface="+mn-cs"/>
              </a:rPr>
              <a:t>Source: </a:t>
            </a:r>
            <a:r>
              <a:rPr kumimoji="0" lang="en-US" sz="800" b="0" i="0" u="none" strike="noStrike" kern="1200" cap="none" spc="0" normalizeH="0" baseline="0" noProof="0" dirty="0" err="1">
                <a:ln>
                  <a:noFill/>
                </a:ln>
                <a:solidFill>
                  <a:srgbClr val="282829"/>
                </a:solidFill>
                <a:effectLst/>
                <a:uLnTx/>
                <a:uFillTx/>
                <a:latin typeface="Arial" panose="020B0604020202020204"/>
                <a:ea typeface="+mn-ea"/>
                <a:cs typeface="+mn-cs"/>
              </a:rPr>
              <a:t>Ycharts</a:t>
            </a:r>
            <a:endParaRPr kumimoji="0" lang="en-US" sz="800" b="0" i="0" u="none" strike="noStrike" kern="1200" cap="none" spc="0" normalizeH="0" baseline="0" noProof="0" dirty="0">
              <a:ln>
                <a:noFill/>
              </a:ln>
              <a:solidFill>
                <a:srgbClr val="282829"/>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F44C5E18-5491-45AE-93BA-1F1E2DF975DC}"/>
              </a:ext>
            </a:extLst>
          </p:cNvPr>
          <p:cNvPicPr>
            <a:picLocks noChangeAspect="1"/>
          </p:cNvPicPr>
          <p:nvPr/>
        </p:nvPicPr>
        <p:blipFill>
          <a:blip r:embed="rId2"/>
          <a:stretch>
            <a:fillRect/>
          </a:stretch>
        </p:blipFill>
        <p:spPr>
          <a:xfrm>
            <a:off x="609600" y="1376945"/>
            <a:ext cx="6889077" cy="5111287"/>
          </a:xfrm>
          <a:prstGeom prst="rect">
            <a:avLst/>
          </a:prstGeom>
        </p:spPr>
      </p:pic>
      <p:sp>
        <p:nvSpPr>
          <p:cNvPr id="9" name="TextBox 8">
            <a:extLst>
              <a:ext uri="{FF2B5EF4-FFF2-40B4-BE49-F238E27FC236}">
                <a16:creationId xmlns:a16="http://schemas.microsoft.com/office/drawing/2014/main" id="{6C46ECC7-B532-7599-C495-EFCBD469B742}"/>
              </a:ext>
            </a:extLst>
          </p:cNvPr>
          <p:cNvSpPr txBox="1"/>
          <p:nvPr/>
        </p:nvSpPr>
        <p:spPr>
          <a:xfrm>
            <a:off x="7926342" y="5810247"/>
            <a:ext cx="3652494" cy="584775"/>
          </a:xfrm>
          <a:prstGeom prst="rect">
            <a:avLst/>
          </a:prstGeom>
          <a:noFill/>
        </p:spPr>
        <p:txBody>
          <a:bodyPr wrap="square">
            <a:spAutoFit/>
          </a:bodyPr>
          <a:lstStyle/>
          <a:p>
            <a:r>
              <a:rPr lang="en-US" sz="800" dirty="0"/>
              <a:t>Data based on the S&amp;P 500 Index  </a:t>
            </a:r>
          </a:p>
          <a:p>
            <a:r>
              <a:rPr lang="en-US" sz="800" dirty="0"/>
              <a:t>The S&amp;P 500 Index is unmanaged and cannot be directly invested into. Past performance does not guarantee future results. Investing involves risk and the potential to lose principal.</a:t>
            </a:r>
          </a:p>
        </p:txBody>
      </p:sp>
    </p:spTree>
    <p:extLst>
      <p:ext uri="{BB962C8B-B14F-4D97-AF65-F5344CB8AC3E}">
        <p14:creationId xmlns:p14="http://schemas.microsoft.com/office/powerpoint/2010/main" val="1235160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E1FC3F-5BBF-400D-B13E-70C87B102998}"/>
              </a:ext>
            </a:extLst>
          </p:cNvPr>
          <p:cNvSpPr>
            <a:spLocks noGrp="1"/>
          </p:cNvSpPr>
          <p:nvPr>
            <p:ph type="body" sz="quarter" idx="15"/>
          </p:nvPr>
        </p:nvSpPr>
        <p:spPr/>
        <p:txBody>
          <a:bodyPr/>
          <a:lstStyle/>
          <a:p>
            <a:r>
              <a:rPr lang="en-US" dirty="0"/>
              <a:t>S&amp;P 500 Earnings Around Recessions</a:t>
            </a:r>
          </a:p>
        </p:txBody>
      </p:sp>
      <p:sp>
        <p:nvSpPr>
          <p:cNvPr id="3" name="Text Placeholder 2">
            <a:extLst>
              <a:ext uri="{FF2B5EF4-FFF2-40B4-BE49-F238E27FC236}">
                <a16:creationId xmlns:a16="http://schemas.microsoft.com/office/drawing/2014/main" id="{86842CCB-119D-4B53-9795-8DD1FDF44F93}"/>
              </a:ext>
            </a:extLst>
          </p:cNvPr>
          <p:cNvSpPr>
            <a:spLocks noGrp="1"/>
          </p:cNvSpPr>
          <p:nvPr>
            <p:ph type="body" sz="quarter" idx="16"/>
          </p:nvPr>
        </p:nvSpPr>
        <p:spPr/>
        <p:txBody>
          <a:bodyPr/>
          <a:lstStyle/>
          <a:p>
            <a:r>
              <a:rPr lang="en-US" sz="1600" dirty="0"/>
              <a:t>The bears say the next shoe to drop is sharp negative revisions to earnings if recession occurs. Actually this is not a  given. It is not unusual for earnings to be resilient in prior mild/normal recessions</a:t>
            </a:r>
          </a:p>
        </p:txBody>
      </p:sp>
      <p:sp>
        <p:nvSpPr>
          <p:cNvPr id="4" name="Text Placeholder 3">
            <a:extLst>
              <a:ext uri="{FF2B5EF4-FFF2-40B4-BE49-F238E27FC236}">
                <a16:creationId xmlns:a16="http://schemas.microsoft.com/office/drawing/2014/main" id="{48689B02-913A-4F11-8214-B67B399156F5}"/>
              </a:ext>
            </a:extLst>
          </p:cNvPr>
          <p:cNvSpPr>
            <a:spLocks noGrp="1"/>
          </p:cNvSpPr>
          <p:nvPr>
            <p:ph type="body" sz="quarter" idx="17"/>
          </p:nvPr>
        </p:nvSpPr>
        <p:spPr/>
        <p:txBody>
          <a:bodyPr/>
          <a:lstStyle/>
          <a:p>
            <a:r>
              <a:rPr lang="en-US" dirty="0"/>
              <a:t>Source: NBER, S&amp;P, William Blair Equity Research - Past performance does not guarantee future results.  </a:t>
            </a:r>
          </a:p>
        </p:txBody>
      </p:sp>
      <p:pic>
        <p:nvPicPr>
          <p:cNvPr id="6" name="Picture 5">
            <a:extLst>
              <a:ext uri="{FF2B5EF4-FFF2-40B4-BE49-F238E27FC236}">
                <a16:creationId xmlns:a16="http://schemas.microsoft.com/office/drawing/2014/main" id="{272541F0-8045-4D0D-AD2C-564996E9318C}"/>
              </a:ext>
            </a:extLst>
          </p:cNvPr>
          <p:cNvPicPr>
            <a:picLocks noChangeAspect="1"/>
          </p:cNvPicPr>
          <p:nvPr/>
        </p:nvPicPr>
        <p:blipFill rotWithShape="1">
          <a:blip r:embed="rId2"/>
          <a:srcRect b="6075"/>
          <a:stretch/>
        </p:blipFill>
        <p:spPr>
          <a:xfrm>
            <a:off x="2327394" y="1514439"/>
            <a:ext cx="7537212" cy="4846320"/>
          </a:xfrm>
          <a:prstGeom prst="rect">
            <a:avLst/>
          </a:prstGeom>
        </p:spPr>
      </p:pic>
    </p:spTree>
    <p:extLst>
      <p:ext uri="{BB962C8B-B14F-4D97-AF65-F5344CB8AC3E}">
        <p14:creationId xmlns:p14="http://schemas.microsoft.com/office/powerpoint/2010/main" val="226179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131357-3871-4BAB-BBC6-7BDC920E9B93}"/>
              </a:ext>
            </a:extLst>
          </p:cNvPr>
          <p:cNvSpPr>
            <a:spLocks noGrp="1"/>
          </p:cNvSpPr>
          <p:nvPr>
            <p:ph type="body" sz="quarter" idx="15"/>
          </p:nvPr>
        </p:nvSpPr>
        <p:spPr/>
        <p:txBody>
          <a:bodyPr/>
          <a:lstStyle/>
          <a:p>
            <a:r>
              <a:rPr lang="en-US" dirty="0"/>
              <a:t>2022 Year in Review</a:t>
            </a:r>
          </a:p>
        </p:txBody>
      </p:sp>
      <p:sp>
        <p:nvSpPr>
          <p:cNvPr id="5" name="Content Placeholder 4">
            <a:extLst>
              <a:ext uri="{FF2B5EF4-FFF2-40B4-BE49-F238E27FC236}">
                <a16:creationId xmlns:a16="http://schemas.microsoft.com/office/drawing/2014/main" id="{C75A1DF5-B286-48A5-AC96-7E4A021D1980}"/>
              </a:ext>
            </a:extLst>
          </p:cNvPr>
          <p:cNvSpPr>
            <a:spLocks noGrp="1"/>
          </p:cNvSpPr>
          <p:nvPr>
            <p:ph sz="quarter" idx="18"/>
          </p:nvPr>
        </p:nvSpPr>
        <p:spPr>
          <a:xfrm>
            <a:off x="634230" y="3429000"/>
            <a:ext cx="10948166" cy="2694135"/>
          </a:xfrm>
        </p:spPr>
        <p:txBody>
          <a:bodyPr/>
          <a:lstStyle/>
          <a:p>
            <a:pPr>
              <a:spcBef>
                <a:spcPts val="0"/>
              </a:spcBef>
              <a:spcAft>
                <a:spcPts val="600"/>
              </a:spcAft>
            </a:pPr>
            <a:r>
              <a:rPr lang="en-US" sz="1100" dirty="0"/>
              <a:t>The S&amp;P 500 experienced one of its worst years since 2008, declining19.4%. While painful, let’s put this in perspective. On a calendar-year basis, this doesn’t even meet the criteria of the minimum 20% threshold decline to be considered a bear market. Further, the comparison to 2008 is not apples to apples given that the S&amp;P 500 fell 37% that year. International equity markets also declined by double-digit levels in 2022, so there was virtually no place to hide in stocks last year.</a:t>
            </a:r>
          </a:p>
          <a:p>
            <a:pPr>
              <a:spcBef>
                <a:spcPts val="0"/>
              </a:spcBef>
              <a:spcAft>
                <a:spcPts val="600"/>
              </a:spcAft>
            </a:pPr>
            <a:r>
              <a:rPr lang="en-US" sz="1100" dirty="0"/>
              <a:t>Clearly this is a result of major wall of worry items that included elevated inflation, a major shift in Federal Reserve policy to address rising price levels, a slowing economy, war in Ukraine and other significant tension on the geopolitical front with key trading partners.</a:t>
            </a:r>
          </a:p>
          <a:p>
            <a:pPr>
              <a:spcBef>
                <a:spcPts val="0"/>
              </a:spcBef>
              <a:spcAft>
                <a:spcPts val="600"/>
              </a:spcAft>
            </a:pPr>
            <a:r>
              <a:rPr lang="en-US" sz="1100" dirty="0"/>
              <a:t>The market was dealing with a number of transitions that still aren’t resolved. That said, we anticipated a correction this year of around 20%, and the market generally experiences a sell-off like this in a midterm election year. In fact, in 2022, the market declined by roughly the average figure we’ve seen in advance of previous recessions despite the fact we haven’t experienced one yet! This is encouraging to us regarding 2023. The market anticipates where the economy is headed and is forward-looking. 2022 was a year of strong earnings yet a weak stock market, because stock investors expected a slowdown in the economy and earnings in advance of it occurring in 2023. Similarly, it should recover handsomely once it anticipates recovery and a re-acceleration in these metrics as we move through the second half of next year and into 2024. In other words, 2023 could be the reverse of 2022—a year of weaker earnings but healthy stock market returns.</a:t>
            </a:r>
          </a:p>
          <a:p>
            <a:pPr>
              <a:spcBef>
                <a:spcPts val="0"/>
              </a:spcBef>
              <a:spcAft>
                <a:spcPts val="600"/>
              </a:spcAft>
            </a:pPr>
            <a:r>
              <a:rPr lang="en-US" sz="1100" dirty="0"/>
              <a:t>We maintain our domestic bias as the U.S. economy continues to exhibit superior strength and stability relative to foreign countries. The employment picture in the U.S. continues to be solid as does spending on services. Should a recession develop, we believe it will be mild in nature, and U.S. stocks have already declined in anticipation of that. We continue to urge investors to hold their ground and long-term equity allocation target and look to add equity exposure once it becomes clearer that inflation is calming, and the Fed can pause from these significant fed funds rate hikes.</a:t>
            </a:r>
          </a:p>
        </p:txBody>
      </p:sp>
      <p:graphicFrame>
        <p:nvGraphicFramePr>
          <p:cNvPr id="7" name="Table 6">
            <a:extLst>
              <a:ext uri="{FF2B5EF4-FFF2-40B4-BE49-F238E27FC236}">
                <a16:creationId xmlns:a16="http://schemas.microsoft.com/office/drawing/2014/main" id="{51D6E968-D0D2-4065-9DA5-9D899DA1582E}"/>
              </a:ext>
            </a:extLst>
          </p:cNvPr>
          <p:cNvGraphicFramePr>
            <a:graphicFrameLocks noGrp="1"/>
          </p:cNvGraphicFramePr>
          <p:nvPr>
            <p:extLst>
              <p:ext uri="{D42A27DB-BD31-4B8C-83A1-F6EECF244321}">
                <p14:modId xmlns:p14="http://schemas.microsoft.com/office/powerpoint/2010/main" val="738425104"/>
              </p:ext>
            </p:extLst>
          </p:nvPr>
        </p:nvGraphicFramePr>
        <p:xfrm>
          <a:off x="1561031" y="1412618"/>
          <a:ext cx="5219588" cy="1936376"/>
        </p:xfrm>
        <a:graphic>
          <a:graphicData uri="http://schemas.openxmlformats.org/drawingml/2006/table">
            <a:tbl>
              <a:tblPr firstRow="1" bandRow="1">
                <a:tableStyleId>{7DF18680-E054-41AD-8BC1-D1AEF772440D}</a:tableStyleId>
              </a:tblPr>
              <a:tblGrid>
                <a:gridCol w="2560874">
                  <a:extLst>
                    <a:ext uri="{9D8B030D-6E8A-4147-A177-3AD203B41FA5}">
                      <a16:colId xmlns:a16="http://schemas.microsoft.com/office/drawing/2014/main" val="20000"/>
                    </a:ext>
                  </a:extLst>
                </a:gridCol>
                <a:gridCol w="1399818">
                  <a:extLst>
                    <a:ext uri="{9D8B030D-6E8A-4147-A177-3AD203B41FA5}">
                      <a16:colId xmlns:a16="http://schemas.microsoft.com/office/drawing/2014/main" val="20001"/>
                    </a:ext>
                  </a:extLst>
                </a:gridCol>
                <a:gridCol w="1258896">
                  <a:extLst>
                    <a:ext uri="{9D8B030D-6E8A-4147-A177-3AD203B41FA5}">
                      <a16:colId xmlns:a16="http://schemas.microsoft.com/office/drawing/2014/main" val="20003"/>
                    </a:ext>
                  </a:extLst>
                </a:gridCol>
              </a:tblGrid>
              <a:tr h="242047">
                <a:tc>
                  <a:txBody>
                    <a:bodyPr/>
                    <a:lstStyle/>
                    <a:p>
                      <a:pPr algn="l" rtl="0" fontAlgn="ctr"/>
                      <a:r>
                        <a:rPr lang="en-US" sz="1200" b="1" i="0" u="none" strike="noStrike" dirty="0">
                          <a:solidFill>
                            <a:schemeClr val="bg1"/>
                          </a:solidFill>
                          <a:effectLst/>
                          <a:latin typeface="Arial" panose="020B0604020202020204" pitchFamily="34" charset="0"/>
                        </a:rPr>
                        <a:t>Global Equities</a:t>
                      </a:r>
                    </a:p>
                  </a:txBody>
                  <a:tcPr marL="54864" marR="54864" marT="27432" marB="27432" anchor="ctr"/>
                </a:tc>
                <a:tc>
                  <a:txBody>
                    <a:bodyPr/>
                    <a:lstStyle/>
                    <a:p>
                      <a:pPr algn="ctr" rtl="0" fontAlgn="ctr"/>
                      <a:r>
                        <a:rPr lang="en-US" sz="1200" b="1" i="0" u="none" strike="noStrike" dirty="0">
                          <a:solidFill>
                            <a:schemeClr val="bg1"/>
                          </a:solidFill>
                          <a:effectLst/>
                          <a:latin typeface="Arial" panose="020B0604020202020204" pitchFamily="34" charset="0"/>
                        </a:rPr>
                        <a:t>Jan. thru Oct. 12</a:t>
                      </a:r>
                    </a:p>
                  </a:txBody>
                  <a:tcPr marL="54864" marR="54864" marT="27432" marB="27432" anchor="ctr"/>
                </a:tc>
                <a:tc>
                  <a:txBody>
                    <a:bodyPr/>
                    <a:lstStyle/>
                    <a:p>
                      <a:pPr algn="ctr" rtl="0" fontAlgn="ctr"/>
                      <a:r>
                        <a:rPr lang="en-US" sz="1200" b="1" i="0" u="none" strike="noStrike" dirty="0">
                          <a:solidFill>
                            <a:schemeClr val="bg1"/>
                          </a:solidFill>
                          <a:effectLst/>
                          <a:latin typeface="Arial" panose="020B0604020202020204" pitchFamily="34" charset="0"/>
                        </a:rPr>
                        <a:t>2022 Full Year</a:t>
                      </a:r>
                    </a:p>
                  </a:txBody>
                  <a:tcPr marL="54864" marR="54864" marT="27432" marB="27432" anchor="ctr"/>
                </a:tc>
                <a:extLst>
                  <a:ext uri="{0D108BD9-81ED-4DB2-BD59-A6C34878D82A}">
                    <a16:rowId xmlns:a16="http://schemas.microsoft.com/office/drawing/2014/main" val="10000"/>
                  </a:ext>
                </a:extLst>
              </a:tr>
              <a:tr h="242047">
                <a:tc>
                  <a:txBody>
                    <a:bodyPr/>
                    <a:lstStyle/>
                    <a:p>
                      <a:pPr algn="l" rtl="0" fontAlgn="ctr"/>
                      <a:r>
                        <a:rPr lang="en-US" sz="1100" b="0" i="0" u="none" strike="noStrike" dirty="0">
                          <a:solidFill>
                            <a:srgbClr val="282829"/>
                          </a:solidFill>
                          <a:effectLst/>
                          <a:latin typeface="Arial" panose="020B0604020202020204" pitchFamily="34" charset="0"/>
                        </a:rPr>
                        <a:t>MSCI ACWI (U.S. &amp; Int’l combined)</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-25.7%</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-18.0%</a:t>
                      </a:r>
                    </a:p>
                  </a:txBody>
                  <a:tcPr marL="54864" marR="54864" marT="27432" marB="27432" anchor="ctr"/>
                </a:tc>
                <a:extLst>
                  <a:ext uri="{0D108BD9-81ED-4DB2-BD59-A6C34878D82A}">
                    <a16:rowId xmlns:a16="http://schemas.microsoft.com/office/drawing/2014/main" val="10001"/>
                  </a:ext>
                </a:extLst>
              </a:tr>
              <a:tr h="242047">
                <a:tc>
                  <a:txBody>
                    <a:bodyPr/>
                    <a:lstStyle/>
                    <a:p>
                      <a:pPr algn="l" rtl="0" fontAlgn="ctr"/>
                      <a:r>
                        <a:rPr lang="en-US" sz="1100" b="0" i="0" u="none" strike="noStrike" dirty="0">
                          <a:solidFill>
                            <a:srgbClr val="282829"/>
                          </a:solidFill>
                          <a:effectLst/>
                          <a:latin typeface="Arial" panose="020B0604020202020204" pitchFamily="34" charset="0"/>
                        </a:rPr>
                        <a:t>S&amp;P 500 Index (Large Cap)</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-24.0%</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-18.1%</a:t>
                      </a:r>
                    </a:p>
                  </a:txBody>
                  <a:tcPr marL="54864" marR="54864" marT="27432" marB="27432" anchor="ctr"/>
                </a:tc>
                <a:extLst>
                  <a:ext uri="{0D108BD9-81ED-4DB2-BD59-A6C34878D82A}">
                    <a16:rowId xmlns:a16="http://schemas.microsoft.com/office/drawing/2014/main" val="989623282"/>
                  </a:ext>
                </a:extLst>
              </a:tr>
              <a:tr h="242047">
                <a:tc>
                  <a:txBody>
                    <a:bodyPr/>
                    <a:lstStyle/>
                    <a:p>
                      <a:pPr algn="l" rtl="0" fontAlgn="ctr"/>
                      <a:r>
                        <a:rPr lang="en-US" sz="1100" b="0" i="0" u="none" strike="noStrike" dirty="0">
                          <a:solidFill>
                            <a:srgbClr val="282829"/>
                          </a:solidFill>
                          <a:effectLst/>
                          <a:latin typeface="Arial" panose="020B0604020202020204" pitchFamily="34" charset="0"/>
                        </a:rPr>
                        <a:t>Russell 2000 Index  (Small Cap)</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-24.1%</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-20.4%</a:t>
                      </a:r>
                    </a:p>
                  </a:txBody>
                  <a:tcPr marL="54864" marR="54864" marT="27432" marB="27432" anchor="ctr"/>
                </a:tc>
                <a:extLst>
                  <a:ext uri="{0D108BD9-81ED-4DB2-BD59-A6C34878D82A}">
                    <a16:rowId xmlns:a16="http://schemas.microsoft.com/office/drawing/2014/main" val="2254704600"/>
                  </a:ext>
                </a:extLst>
              </a:tr>
              <a:tr h="242047">
                <a:tc>
                  <a:txBody>
                    <a:bodyPr/>
                    <a:lstStyle/>
                    <a:p>
                      <a:pPr algn="l" rtl="0" fontAlgn="ctr"/>
                      <a:r>
                        <a:rPr lang="en-US" sz="1100" b="0" i="0" u="none" strike="noStrike">
                          <a:solidFill>
                            <a:srgbClr val="282829"/>
                          </a:solidFill>
                          <a:effectLst/>
                          <a:latin typeface="Arial" panose="020B0604020202020204" pitchFamily="34" charset="0"/>
                        </a:rPr>
                        <a:t>MSCI EAFE (International)</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-27.4%</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-14.0%</a:t>
                      </a:r>
                    </a:p>
                  </a:txBody>
                  <a:tcPr marL="54864" marR="54864" marT="27432" marB="27432" anchor="ctr"/>
                </a:tc>
                <a:extLst>
                  <a:ext uri="{0D108BD9-81ED-4DB2-BD59-A6C34878D82A}">
                    <a16:rowId xmlns:a16="http://schemas.microsoft.com/office/drawing/2014/main" val="2807099620"/>
                  </a:ext>
                </a:extLst>
              </a:tr>
              <a:tr h="242047">
                <a:tc>
                  <a:txBody>
                    <a:bodyPr/>
                    <a:lstStyle/>
                    <a:p>
                      <a:pPr algn="l" rtl="0" fontAlgn="ctr"/>
                      <a:r>
                        <a:rPr lang="en-US" sz="1100" b="0" i="0" u="none" strike="noStrike">
                          <a:solidFill>
                            <a:srgbClr val="282829"/>
                          </a:solidFill>
                          <a:effectLst/>
                          <a:latin typeface="Arial" panose="020B0604020202020204" pitchFamily="34" charset="0"/>
                        </a:rPr>
                        <a:t>MSCI Emerging Market Index (Int’l)</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-27.7%</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-19.7%</a:t>
                      </a:r>
                    </a:p>
                  </a:txBody>
                  <a:tcPr marL="54864" marR="54864" marT="27432" marB="27432" anchor="ctr"/>
                </a:tc>
                <a:extLst>
                  <a:ext uri="{0D108BD9-81ED-4DB2-BD59-A6C34878D82A}">
                    <a16:rowId xmlns:a16="http://schemas.microsoft.com/office/drawing/2014/main" val="2715778552"/>
                  </a:ext>
                </a:extLst>
              </a:tr>
              <a:tr h="242047">
                <a:tc>
                  <a:txBody>
                    <a:bodyPr/>
                    <a:lstStyle/>
                    <a:p>
                      <a:pPr algn="l" rtl="0" fontAlgn="ctr"/>
                      <a:r>
                        <a:rPr lang="en-US" sz="1100" b="0" i="0" u="none" strike="noStrike" dirty="0">
                          <a:solidFill>
                            <a:srgbClr val="282829"/>
                          </a:solidFill>
                          <a:effectLst/>
                          <a:latin typeface="Arial" panose="020B0604020202020204" pitchFamily="34" charset="0"/>
                        </a:rPr>
                        <a:t>Russell 1000 Value Index</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-17.2%</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-7.5%</a:t>
                      </a:r>
                    </a:p>
                  </a:txBody>
                  <a:tcPr marL="54864" marR="54864" marT="27432" marB="27432" anchor="ctr"/>
                </a:tc>
                <a:extLst>
                  <a:ext uri="{0D108BD9-81ED-4DB2-BD59-A6C34878D82A}">
                    <a16:rowId xmlns:a16="http://schemas.microsoft.com/office/drawing/2014/main" val="4095789991"/>
                  </a:ext>
                </a:extLst>
              </a:tr>
              <a:tr h="242047">
                <a:tc>
                  <a:txBody>
                    <a:bodyPr/>
                    <a:lstStyle/>
                    <a:p>
                      <a:pPr algn="l" rtl="0" fontAlgn="ctr"/>
                      <a:r>
                        <a:rPr lang="en-US" sz="1100" b="0" i="0" u="none" strike="noStrike" dirty="0">
                          <a:solidFill>
                            <a:srgbClr val="282829"/>
                          </a:solidFill>
                          <a:effectLst/>
                          <a:latin typeface="Arial" panose="020B0604020202020204" pitchFamily="34" charset="0"/>
                        </a:rPr>
                        <a:t>Russell 1000 Growth Index</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-31.3%</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-29.1%</a:t>
                      </a:r>
                    </a:p>
                  </a:txBody>
                  <a:tcPr marL="54864" marR="54864" marT="27432" marB="27432" anchor="ctr"/>
                </a:tc>
                <a:extLst>
                  <a:ext uri="{0D108BD9-81ED-4DB2-BD59-A6C34878D82A}">
                    <a16:rowId xmlns:a16="http://schemas.microsoft.com/office/drawing/2014/main" val="10002"/>
                  </a:ext>
                </a:extLst>
              </a:tr>
            </a:tbl>
          </a:graphicData>
        </a:graphic>
      </p:graphicFrame>
      <p:graphicFrame>
        <p:nvGraphicFramePr>
          <p:cNvPr id="8" name="Table 7">
            <a:extLst>
              <a:ext uri="{FF2B5EF4-FFF2-40B4-BE49-F238E27FC236}">
                <a16:creationId xmlns:a16="http://schemas.microsoft.com/office/drawing/2014/main" id="{AC8E14BF-8FED-4D20-B061-F278827C57C3}"/>
              </a:ext>
            </a:extLst>
          </p:cNvPr>
          <p:cNvGraphicFramePr>
            <a:graphicFrameLocks noGrp="1"/>
          </p:cNvGraphicFramePr>
          <p:nvPr>
            <p:extLst>
              <p:ext uri="{D42A27DB-BD31-4B8C-83A1-F6EECF244321}">
                <p14:modId xmlns:p14="http://schemas.microsoft.com/office/powerpoint/2010/main" val="4099330773"/>
              </p:ext>
            </p:extLst>
          </p:nvPr>
        </p:nvGraphicFramePr>
        <p:xfrm>
          <a:off x="7323906" y="1412618"/>
          <a:ext cx="4258491" cy="534860"/>
        </p:xfrm>
        <a:graphic>
          <a:graphicData uri="http://schemas.openxmlformats.org/drawingml/2006/table">
            <a:tbl>
              <a:tblPr firstRow="1" bandRow="1">
                <a:tableStyleId>{7DF18680-E054-41AD-8BC1-D1AEF772440D}</a:tableStyleId>
              </a:tblPr>
              <a:tblGrid>
                <a:gridCol w="2869585">
                  <a:extLst>
                    <a:ext uri="{9D8B030D-6E8A-4147-A177-3AD203B41FA5}">
                      <a16:colId xmlns:a16="http://schemas.microsoft.com/office/drawing/2014/main" val="20000"/>
                    </a:ext>
                  </a:extLst>
                </a:gridCol>
                <a:gridCol w="1388906">
                  <a:extLst>
                    <a:ext uri="{9D8B030D-6E8A-4147-A177-3AD203B41FA5}">
                      <a16:colId xmlns:a16="http://schemas.microsoft.com/office/drawing/2014/main" val="20001"/>
                    </a:ext>
                  </a:extLst>
                </a:gridCol>
              </a:tblGrid>
              <a:tr h="292813">
                <a:tc>
                  <a:txBody>
                    <a:bodyPr/>
                    <a:lstStyle/>
                    <a:p>
                      <a:pPr algn="l" rtl="0" fontAlgn="ctr"/>
                      <a:r>
                        <a:rPr lang="en-US" sz="1200" b="1" i="0" u="none" strike="noStrike" dirty="0">
                          <a:solidFill>
                            <a:schemeClr val="bg1"/>
                          </a:solidFill>
                          <a:effectLst/>
                          <a:latin typeface="Arial" panose="020B0604020202020204" pitchFamily="34" charset="0"/>
                        </a:rPr>
                        <a:t>Fixed Income</a:t>
                      </a:r>
                    </a:p>
                  </a:txBody>
                  <a:tcPr marL="54864" marR="54864" marT="27432" marB="27432" anchor="ctr"/>
                </a:tc>
                <a:tc>
                  <a:txBody>
                    <a:bodyPr/>
                    <a:lstStyle/>
                    <a:p>
                      <a:pPr algn="ctr" rtl="0" fontAlgn="ctr"/>
                      <a:r>
                        <a:rPr lang="en-US" sz="1200" b="1" i="0" u="none" strike="noStrike" dirty="0">
                          <a:solidFill>
                            <a:schemeClr val="bg1"/>
                          </a:solidFill>
                          <a:effectLst/>
                          <a:latin typeface="Arial" panose="020B0604020202020204" pitchFamily="34" charset="0"/>
                        </a:rPr>
                        <a:t>2022 Full Year</a:t>
                      </a:r>
                    </a:p>
                  </a:txBody>
                  <a:tcPr marL="54864" marR="54864" marT="27432" marB="27432" anchor="ctr"/>
                </a:tc>
                <a:extLst>
                  <a:ext uri="{0D108BD9-81ED-4DB2-BD59-A6C34878D82A}">
                    <a16:rowId xmlns:a16="http://schemas.microsoft.com/office/drawing/2014/main" val="10000"/>
                  </a:ext>
                </a:extLst>
              </a:tr>
              <a:tr h="242047">
                <a:tc>
                  <a:txBody>
                    <a:bodyPr/>
                    <a:lstStyle/>
                    <a:p>
                      <a:pPr algn="l" rtl="0" fontAlgn="ctr"/>
                      <a:r>
                        <a:rPr lang="en-US" sz="1100" b="0" i="0" u="none" strike="noStrike" dirty="0">
                          <a:solidFill>
                            <a:srgbClr val="282829"/>
                          </a:solidFill>
                          <a:effectLst/>
                          <a:latin typeface="Arial" panose="020B0604020202020204" pitchFamily="34" charset="0"/>
                        </a:rPr>
                        <a:t>Bloomberg U.S. Aggregate Bond Index</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-13.0%</a:t>
                      </a:r>
                    </a:p>
                  </a:txBody>
                  <a:tcPr marL="54864" marR="54864" marT="27432" marB="27432" anchor="ctr"/>
                </a:tc>
                <a:extLst>
                  <a:ext uri="{0D108BD9-81ED-4DB2-BD59-A6C34878D82A}">
                    <a16:rowId xmlns:a16="http://schemas.microsoft.com/office/drawing/2014/main" val="10001"/>
                  </a:ext>
                </a:extLst>
              </a:tr>
            </a:tbl>
          </a:graphicData>
        </a:graphic>
      </p:graphicFrame>
      <p:graphicFrame>
        <p:nvGraphicFramePr>
          <p:cNvPr id="9" name="Table 8">
            <a:extLst>
              <a:ext uri="{FF2B5EF4-FFF2-40B4-BE49-F238E27FC236}">
                <a16:creationId xmlns:a16="http://schemas.microsoft.com/office/drawing/2014/main" id="{C304F492-92AF-4A69-AFAF-DFD7C627B998}"/>
              </a:ext>
            </a:extLst>
          </p:cNvPr>
          <p:cNvGraphicFramePr>
            <a:graphicFrameLocks noGrp="1"/>
          </p:cNvGraphicFramePr>
          <p:nvPr>
            <p:extLst>
              <p:ext uri="{D42A27DB-BD31-4B8C-83A1-F6EECF244321}">
                <p14:modId xmlns:p14="http://schemas.microsoft.com/office/powerpoint/2010/main" val="2001238973"/>
              </p:ext>
            </p:extLst>
          </p:nvPr>
        </p:nvGraphicFramePr>
        <p:xfrm>
          <a:off x="7323905" y="2124817"/>
          <a:ext cx="4258491" cy="511978"/>
        </p:xfrm>
        <a:graphic>
          <a:graphicData uri="http://schemas.openxmlformats.org/drawingml/2006/table">
            <a:tbl>
              <a:tblPr firstRow="1" bandRow="1">
                <a:tableStyleId>{7DF18680-E054-41AD-8BC1-D1AEF772440D}</a:tableStyleId>
              </a:tblPr>
              <a:tblGrid>
                <a:gridCol w="2869585">
                  <a:extLst>
                    <a:ext uri="{9D8B030D-6E8A-4147-A177-3AD203B41FA5}">
                      <a16:colId xmlns:a16="http://schemas.microsoft.com/office/drawing/2014/main" val="20000"/>
                    </a:ext>
                  </a:extLst>
                </a:gridCol>
                <a:gridCol w="1388906">
                  <a:extLst>
                    <a:ext uri="{9D8B030D-6E8A-4147-A177-3AD203B41FA5}">
                      <a16:colId xmlns:a16="http://schemas.microsoft.com/office/drawing/2014/main" val="20001"/>
                    </a:ext>
                  </a:extLst>
                </a:gridCol>
              </a:tblGrid>
              <a:tr h="269931">
                <a:tc>
                  <a:txBody>
                    <a:bodyPr/>
                    <a:lstStyle/>
                    <a:p>
                      <a:pPr algn="l" rtl="0" fontAlgn="ctr"/>
                      <a:r>
                        <a:rPr lang="en-US" sz="1200" b="1" i="0" u="none" strike="noStrike" dirty="0">
                          <a:solidFill>
                            <a:schemeClr val="bg1"/>
                          </a:solidFill>
                          <a:effectLst/>
                          <a:latin typeface="Arial" panose="020B0604020202020204" pitchFamily="34" charset="0"/>
                        </a:rPr>
                        <a:t>Balanced Portfolios</a:t>
                      </a:r>
                    </a:p>
                  </a:txBody>
                  <a:tcPr marL="54864" marR="54864" marT="27432" marB="27432" anchor="ctr"/>
                </a:tc>
                <a:tc>
                  <a:txBody>
                    <a:bodyPr/>
                    <a:lstStyle/>
                    <a:p>
                      <a:pPr algn="ctr" rtl="0" fontAlgn="ctr"/>
                      <a:r>
                        <a:rPr lang="en-US" sz="1200" b="1" i="0" u="none" strike="noStrike" dirty="0">
                          <a:solidFill>
                            <a:schemeClr val="bg1"/>
                          </a:solidFill>
                          <a:effectLst/>
                          <a:latin typeface="Arial" panose="020B0604020202020204" pitchFamily="34" charset="0"/>
                        </a:rPr>
                        <a:t>2022 Full Year</a:t>
                      </a:r>
                    </a:p>
                  </a:txBody>
                  <a:tcPr marL="54864" marR="54864" marT="27432" marB="27432" anchor="ctr"/>
                </a:tc>
                <a:extLst>
                  <a:ext uri="{0D108BD9-81ED-4DB2-BD59-A6C34878D82A}">
                    <a16:rowId xmlns:a16="http://schemas.microsoft.com/office/drawing/2014/main" val="10000"/>
                  </a:ext>
                </a:extLst>
              </a:tr>
              <a:tr h="242047">
                <a:tc>
                  <a:txBody>
                    <a:bodyPr/>
                    <a:lstStyle/>
                    <a:p>
                      <a:pPr algn="l" rtl="0" fontAlgn="ctr"/>
                      <a:r>
                        <a:rPr lang="en-US" sz="1100" b="0" i="0" u="none" strike="noStrike" dirty="0">
                          <a:solidFill>
                            <a:srgbClr val="282829"/>
                          </a:solidFill>
                          <a:effectLst/>
                          <a:latin typeface="Arial" panose="020B0604020202020204" pitchFamily="34" charset="0"/>
                        </a:rPr>
                        <a:t>S&amp;P Target Risk Moderate Index</a:t>
                      </a:r>
                    </a:p>
                  </a:txBody>
                  <a:tcPr marL="54864" marR="54864" marT="27432" marB="27432" anchor="ctr"/>
                </a:tc>
                <a:tc>
                  <a:txBody>
                    <a:bodyPr/>
                    <a:lstStyle/>
                    <a:p>
                      <a:pPr algn="ctr" rtl="0" fontAlgn="ctr"/>
                      <a:r>
                        <a:rPr lang="en-US" sz="1100" b="0" i="0" u="none" strike="noStrike" dirty="0">
                          <a:solidFill>
                            <a:srgbClr val="282829"/>
                          </a:solidFill>
                          <a:effectLst/>
                          <a:latin typeface="Arial" panose="020B0604020202020204" pitchFamily="34" charset="0"/>
                        </a:rPr>
                        <a:t>-14.4%</a:t>
                      </a:r>
                    </a:p>
                  </a:txBody>
                  <a:tcPr marL="54864" marR="54864" marT="27432" marB="27432" anchor="ct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FC3BBD82-03BC-1F7D-2357-C00A1B3F17AB}"/>
              </a:ext>
            </a:extLst>
          </p:cNvPr>
          <p:cNvSpPr txBox="1"/>
          <p:nvPr/>
        </p:nvSpPr>
        <p:spPr>
          <a:xfrm>
            <a:off x="849086" y="6123135"/>
            <a:ext cx="10493828" cy="338554"/>
          </a:xfrm>
          <a:prstGeom prst="rect">
            <a:avLst/>
          </a:prstGeom>
          <a:noFill/>
        </p:spPr>
        <p:txBody>
          <a:bodyPr wrap="square">
            <a:spAutoFit/>
          </a:bodyPr>
          <a:lstStyle/>
          <a:p>
            <a:r>
              <a:rPr lang="en-US" sz="800" dirty="0"/>
              <a:t>Index returns sourced from FactSet</a:t>
            </a:r>
          </a:p>
          <a:p>
            <a:r>
              <a:rPr lang="en-US" sz="800" dirty="0"/>
              <a:t>Indexes are unmanaged and cannot be directly invested into. Past performance does not guarantee future results. Investing involves risk and the potential to lose principal.</a:t>
            </a:r>
          </a:p>
        </p:txBody>
      </p:sp>
    </p:spTree>
    <p:extLst>
      <p:ext uri="{BB962C8B-B14F-4D97-AF65-F5344CB8AC3E}">
        <p14:creationId xmlns:p14="http://schemas.microsoft.com/office/powerpoint/2010/main" val="804508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032D18-AC72-4885-8276-37FFAAFC1AD2}"/>
              </a:ext>
            </a:extLst>
          </p:cNvPr>
          <p:cNvSpPr>
            <a:spLocks noGrp="1"/>
          </p:cNvSpPr>
          <p:nvPr>
            <p:ph type="body" sz="quarter" idx="15"/>
          </p:nvPr>
        </p:nvSpPr>
        <p:spPr/>
        <p:txBody>
          <a:bodyPr/>
          <a:lstStyle/>
          <a:p>
            <a:r>
              <a:rPr lang="en-US" dirty="0"/>
              <a:t>Market Returns in Years of Earnings Declines</a:t>
            </a:r>
          </a:p>
        </p:txBody>
      </p:sp>
      <p:sp>
        <p:nvSpPr>
          <p:cNvPr id="3" name="Text Placeholder 2">
            <a:extLst>
              <a:ext uri="{FF2B5EF4-FFF2-40B4-BE49-F238E27FC236}">
                <a16:creationId xmlns:a16="http://schemas.microsoft.com/office/drawing/2014/main" id="{76BDE08A-8EE6-42A6-97CC-F3CC5BE9DEFE}"/>
              </a:ext>
            </a:extLst>
          </p:cNvPr>
          <p:cNvSpPr>
            <a:spLocks noGrp="1"/>
          </p:cNvSpPr>
          <p:nvPr>
            <p:ph type="body" sz="quarter" idx="16"/>
          </p:nvPr>
        </p:nvSpPr>
        <p:spPr>
          <a:xfrm>
            <a:off x="610845" y="814723"/>
            <a:ext cx="10967991" cy="551858"/>
          </a:xfrm>
        </p:spPr>
        <p:txBody>
          <a:bodyPr/>
          <a:lstStyle/>
          <a:p>
            <a:r>
              <a:rPr lang="en-US" sz="1400" dirty="0"/>
              <a:t>Again, the bears say it’s all about earnings. History says not so. The market is driven by three things…P/E’s, inflation/rates and earnings. There are plenty of examples where trends in the first two swamp trends in earnings regarding market impact.</a:t>
            </a:r>
          </a:p>
        </p:txBody>
      </p:sp>
      <p:sp>
        <p:nvSpPr>
          <p:cNvPr id="4" name="Text Placeholder 3">
            <a:extLst>
              <a:ext uri="{FF2B5EF4-FFF2-40B4-BE49-F238E27FC236}">
                <a16:creationId xmlns:a16="http://schemas.microsoft.com/office/drawing/2014/main" id="{42F14CBA-DB27-4288-A73A-FD8F1684A28F}"/>
              </a:ext>
            </a:extLst>
          </p:cNvPr>
          <p:cNvSpPr>
            <a:spLocks noGrp="1"/>
          </p:cNvSpPr>
          <p:nvPr>
            <p:ph type="body" sz="quarter" idx="17"/>
          </p:nvPr>
        </p:nvSpPr>
        <p:spPr/>
        <p:txBody>
          <a:bodyPr/>
          <a:lstStyle/>
          <a:p>
            <a:r>
              <a:rPr lang="en-US" dirty="0"/>
              <a:t>Source: Strategas - The S&amp;P 500 Index is unmanaged and cannot be directly invested into. Past performance does not guarantee future results. Investing involves risk and the potential to lose principal.</a:t>
            </a:r>
          </a:p>
        </p:txBody>
      </p:sp>
      <p:pic>
        <p:nvPicPr>
          <p:cNvPr id="1026" name="Picture 5">
            <a:extLst>
              <a:ext uri="{FF2B5EF4-FFF2-40B4-BE49-F238E27FC236}">
                <a16:creationId xmlns:a16="http://schemas.microsoft.com/office/drawing/2014/main" id="{EB535D29-A48E-4072-9FED-5DD750637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35" y="1470720"/>
            <a:ext cx="8159670" cy="484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8677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2239FF-FBDC-48DD-AE50-078CC8180BF2}"/>
              </a:ext>
            </a:extLst>
          </p:cNvPr>
          <p:cNvSpPr>
            <a:spLocks noGrp="1"/>
          </p:cNvSpPr>
          <p:nvPr>
            <p:ph type="body" sz="quarter" idx="15"/>
          </p:nvPr>
        </p:nvSpPr>
        <p:spPr/>
        <p:txBody>
          <a:bodyPr/>
          <a:lstStyle/>
          <a:p>
            <a:r>
              <a:rPr lang="en-US" dirty="0"/>
              <a:t>Labor Market is Healthy</a:t>
            </a:r>
          </a:p>
        </p:txBody>
      </p:sp>
      <p:sp>
        <p:nvSpPr>
          <p:cNvPr id="3" name="Text Placeholder 2">
            <a:extLst>
              <a:ext uri="{FF2B5EF4-FFF2-40B4-BE49-F238E27FC236}">
                <a16:creationId xmlns:a16="http://schemas.microsoft.com/office/drawing/2014/main" id="{6F0486EE-F448-40F3-AC22-50FF0C1B1ADD}"/>
              </a:ext>
            </a:extLst>
          </p:cNvPr>
          <p:cNvSpPr>
            <a:spLocks noGrp="1"/>
          </p:cNvSpPr>
          <p:nvPr>
            <p:ph type="body" sz="quarter" idx="16"/>
          </p:nvPr>
        </p:nvSpPr>
        <p:spPr/>
        <p:txBody>
          <a:bodyPr/>
          <a:lstStyle/>
          <a:p>
            <a:r>
              <a:rPr lang="en-US" dirty="0"/>
              <a:t>The Fed expects unemployment to peak at about 4.5% in a slowdown…that sure isn’t the </a:t>
            </a:r>
            <a:br>
              <a:rPr lang="en-US" dirty="0"/>
            </a:br>
            <a:r>
              <a:rPr lang="en-US" dirty="0"/>
              <a:t>10%-20% levels we’ve seen in prior hard landing recessions</a:t>
            </a:r>
          </a:p>
        </p:txBody>
      </p:sp>
      <p:sp>
        <p:nvSpPr>
          <p:cNvPr id="4" name="Text Placeholder 3">
            <a:extLst>
              <a:ext uri="{FF2B5EF4-FFF2-40B4-BE49-F238E27FC236}">
                <a16:creationId xmlns:a16="http://schemas.microsoft.com/office/drawing/2014/main" id="{C9D0B1A2-24D9-4A20-AF6E-A846B2336456}"/>
              </a:ext>
            </a:extLst>
          </p:cNvPr>
          <p:cNvSpPr>
            <a:spLocks noGrp="1"/>
          </p:cNvSpPr>
          <p:nvPr>
            <p:ph type="body" sz="quarter" idx="17"/>
          </p:nvPr>
        </p:nvSpPr>
        <p:spPr/>
        <p:txBody>
          <a:bodyPr/>
          <a:lstStyle/>
          <a:p>
            <a:r>
              <a:rPr lang="en-US" dirty="0"/>
              <a:t>Source: FactSet</a:t>
            </a:r>
          </a:p>
        </p:txBody>
      </p:sp>
      <p:pic>
        <p:nvPicPr>
          <p:cNvPr id="7" name="Picture 6">
            <a:extLst>
              <a:ext uri="{FF2B5EF4-FFF2-40B4-BE49-F238E27FC236}">
                <a16:creationId xmlns:a16="http://schemas.microsoft.com/office/drawing/2014/main" id="{F3D027A0-7D55-43DD-9216-6359ECF0473A}"/>
              </a:ext>
            </a:extLst>
          </p:cNvPr>
          <p:cNvPicPr>
            <a:picLocks noChangeAspect="1"/>
          </p:cNvPicPr>
          <p:nvPr/>
        </p:nvPicPr>
        <p:blipFill>
          <a:blip r:embed="rId2"/>
          <a:stretch>
            <a:fillRect/>
          </a:stretch>
        </p:blipFill>
        <p:spPr>
          <a:xfrm>
            <a:off x="792662" y="1499772"/>
            <a:ext cx="10602897" cy="4726657"/>
          </a:xfrm>
          <a:prstGeom prst="rect">
            <a:avLst/>
          </a:prstGeom>
        </p:spPr>
      </p:pic>
    </p:spTree>
    <p:extLst>
      <p:ext uri="{BB962C8B-B14F-4D97-AF65-F5344CB8AC3E}">
        <p14:creationId xmlns:p14="http://schemas.microsoft.com/office/powerpoint/2010/main" val="2595662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36CB24-604D-48C6-8F0B-5CE213A0C993}"/>
              </a:ext>
            </a:extLst>
          </p:cNvPr>
          <p:cNvSpPr>
            <a:spLocks noGrp="1"/>
          </p:cNvSpPr>
          <p:nvPr>
            <p:ph type="body" sz="quarter" idx="15"/>
          </p:nvPr>
        </p:nvSpPr>
        <p:spPr/>
        <p:txBody>
          <a:bodyPr/>
          <a:lstStyle/>
          <a:p>
            <a:r>
              <a:rPr lang="en-US" dirty="0"/>
              <a:t>Earnings Expectations</a:t>
            </a:r>
          </a:p>
        </p:txBody>
      </p:sp>
      <p:sp>
        <p:nvSpPr>
          <p:cNvPr id="3" name="Text Placeholder 2">
            <a:extLst>
              <a:ext uri="{FF2B5EF4-FFF2-40B4-BE49-F238E27FC236}">
                <a16:creationId xmlns:a16="http://schemas.microsoft.com/office/drawing/2014/main" id="{839A68CE-6A36-4522-A25A-4B981A498B7C}"/>
              </a:ext>
            </a:extLst>
          </p:cNvPr>
          <p:cNvSpPr>
            <a:spLocks noGrp="1"/>
          </p:cNvSpPr>
          <p:nvPr>
            <p:ph type="body" sz="quarter" idx="16"/>
          </p:nvPr>
        </p:nvSpPr>
        <p:spPr/>
        <p:txBody>
          <a:bodyPr/>
          <a:lstStyle/>
          <a:p>
            <a:r>
              <a:rPr lang="en-US" dirty="0"/>
              <a:t>S&amp;P 500 forward earnings expectations continue to decline, but earnings are still expected to grow about 7% per year through 2025. Hardly cause to sound the recession alarm bells.</a:t>
            </a:r>
          </a:p>
        </p:txBody>
      </p:sp>
      <p:sp>
        <p:nvSpPr>
          <p:cNvPr id="4" name="Text Placeholder 3">
            <a:extLst>
              <a:ext uri="{FF2B5EF4-FFF2-40B4-BE49-F238E27FC236}">
                <a16:creationId xmlns:a16="http://schemas.microsoft.com/office/drawing/2014/main" id="{FBEA5DE0-FD79-43BA-9E2D-0DD7CAAACA81}"/>
              </a:ext>
            </a:extLst>
          </p:cNvPr>
          <p:cNvSpPr>
            <a:spLocks noGrp="1"/>
          </p:cNvSpPr>
          <p:nvPr>
            <p:ph type="body" sz="quarter" idx="17"/>
          </p:nvPr>
        </p:nvSpPr>
        <p:spPr>
          <a:xfrm>
            <a:off x="1478942" y="6219555"/>
            <a:ext cx="8563555" cy="324370"/>
          </a:xfrm>
        </p:spPr>
        <p:txBody>
          <a:bodyPr/>
          <a:lstStyle/>
          <a:p>
            <a:r>
              <a:rPr lang="en-US" dirty="0"/>
              <a:t>Source: FactSet - The earnings expectations are based on various assumptions and there is no guarantee that expectations will be realized. Forecasts are subject to change at any time.</a:t>
            </a:r>
          </a:p>
        </p:txBody>
      </p:sp>
      <p:pic>
        <p:nvPicPr>
          <p:cNvPr id="6" name="Picture 5">
            <a:extLst>
              <a:ext uri="{FF2B5EF4-FFF2-40B4-BE49-F238E27FC236}">
                <a16:creationId xmlns:a16="http://schemas.microsoft.com/office/drawing/2014/main" id="{15EA44B4-3820-4E82-881A-1A3042174772}"/>
              </a:ext>
            </a:extLst>
          </p:cNvPr>
          <p:cNvPicPr>
            <a:picLocks noChangeAspect="1"/>
          </p:cNvPicPr>
          <p:nvPr/>
        </p:nvPicPr>
        <p:blipFill>
          <a:blip r:embed="rId2"/>
          <a:stretch>
            <a:fillRect/>
          </a:stretch>
        </p:blipFill>
        <p:spPr>
          <a:xfrm>
            <a:off x="1595021" y="1509144"/>
            <a:ext cx="9001957" cy="4781971"/>
          </a:xfrm>
          <a:prstGeom prst="rect">
            <a:avLst/>
          </a:prstGeom>
        </p:spPr>
      </p:pic>
    </p:spTree>
    <p:extLst>
      <p:ext uri="{BB962C8B-B14F-4D97-AF65-F5344CB8AC3E}">
        <p14:creationId xmlns:p14="http://schemas.microsoft.com/office/powerpoint/2010/main" val="68855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377B1B-945C-4BAE-B2CF-892A24642CC5}"/>
              </a:ext>
            </a:extLst>
          </p:cNvPr>
          <p:cNvSpPr>
            <a:spLocks noGrp="1"/>
          </p:cNvSpPr>
          <p:nvPr>
            <p:ph type="body" sz="quarter" idx="15"/>
          </p:nvPr>
        </p:nvSpPr>
        <p:spPr/>
        <p:txBody>
          <a:bodyPr/>
          <a:lstStyle/>
          <a:p>
            <a:r>
              <a:rPr lang="en-US" dirty="0"/>
              <a:t>Small-Cap Cycle Begins Early</a:t>
            </a:r>
          </a:p>
        </p:txBody>
      </p:sp>
      <p:sp>
        <p:nvSpPr>
          <p:cNvPr id="3" name="Text Placeholder 2">
            <a:extLst>
              <a:ext uri="{FF2B5EF4-FFF2-40B4-BE49-F238E27FC236}">
                <a16:creationId xmlns:a16="http://schemas.microsoft.com/office/drawing/2014/main" id="{FECD39B3-1774-409A-9449-409824E7D37B}"/>
              </a:ext>
            </a:extLst>
          </p:cNvPr>
          <p:cNvSpPr>
            <a:spLocks noGrp="1"/>
          </p:cNvSpPr>
          <p:nvPr>
            <p:ph type="body" sz="quarter" idx="16"/>
          </p:nvPr>
        </p:nvSpPr>
        <p:spPr/>
        <p:txBody>
          <a:bodyPr/>
          <a:lstStyle/>
          <a:p>
            <a:r>
              <a:rPr lang="en-US" dirty="0"/>
              <a:t>Small caps historically outperform as recovery unfolds and the Fed ceases restrictive policy.</a:t>
            </a:r>
          </a:p>
        </p:txBody>
      </p:sp>
      <p:sp>
        <p:nvSpPr>
          <p:cNvPr id="4" name="Text Placeholder 3">
            <a:extLst>
              <a:ext uri="{FF2B5EF4-FFF2-40B4-BE49-F238E27FC236}">
                <a16:creationId xmlns:a16="http://schemas.microsoft.com/office/drawing/2014/main" id="{FF42AE3B-7E87-4E7D-9A39-5482B972C695}"/>
              </a:ext>
            </a:extLst>
          </p:cNvPr>
          <p:cNvSpPr>
            <a:spLocks noGrp="1"/>
          </p:cNvSpPr>
          <p:nvPr>
            <p:ph type="body" sz="quarter" idx="17"/>
          </p:nvPr>
        </p:nvSpPr>
        <p:spPr>
          <a:xfrm>
            <a:off x="609600" y="6294268"/>
            <a:ext cx="10969625" cy="230819"/>
          </a:xfrm>
        </p:spPr>
        <p:txBody>
          <a:bodyPr/>
          <a:lstStyle/>
          <a:p>
            <a:r>
              <a:rPr lang="en-US" dirty="0"/>
              <a:t>Sources: Bloomberg, William Blair Equity Research - Indexes are unmanaged and cannot be directly invested into. Past performance does not guarantee future results. Investing involves risk and the potential to lose principal.</a:t>
            </a:r>
          </a:p>
        </p:txBody>
      </p:sp>
      <p:grpSp>
        <p:nvGrpSpPr>
          <p:cNvPr id="7" name="Group 6">
            <a:extLst>
              <a:ext uri="{FF2B5EF4-FFF2-40B4-BE49-F238E27FC236}">
                <a16:creationId xmlns:a16="http://schemas.microsoft.com/office/drawing/2014/main" id="{C7499911-FF78-3086-E78A-44C41CF5BC94}"/>
              </a:ext>
            </a:extLst>
          </p:cNvPr>
          <p:cNvGrpSpPr/>
          <p:nvPr/>
        </p:nvGrpSpPr>
        <p:grpSpPr>
          <a:xfrm>
            <a:off x="2424476" y="1475040"/>
            <a:ext cx="7269940" cy="4819228"/>
            <a:chOff x="2424476" y="1475040"/>
            <a:chExt cx="7342816" cy="4864608"/>
          </a:xfrm>
        </p:grpSpPr>
        <p:pic>
          <p:nvPicPr>
            <p:cNvPr id="6" name="Picture 5">
              <a:extLst>
                <a:ext uri="{FF2B5EF4-FFF2-40B4-BE49-F238E27FC236}">
                  <a16:creationId xmlns:a16="http://schemas.microsoft.com/office/drawing/2014/main" id="{DA79FB94-4930-4002-A369-74FAFE8D9536}"/>
                </a:ext>
              </a:extLst>
            </p:cNvPr>
            <p:cNvPicPr>
              <a:picLocks noChangeAspect="1"/>
            </p:cNvPicPr>
            <p:nvPr/>
          </p:nvPicPr>
          <p:blipFill rotWithShape="1">
            <a:blip r:embed="rId2"/>
            <a:srcRect b="3561"/>
            <a:stretch/>
          </p:blipFill>
          <p:spPr>
            <a:xfrm>
              <a:off x="2424476" y="1475040"/>
              <a:ext cx="7342816" cy="4864608"/>
            </a:xfrm>
            <a:prstGeom prst="rect">
              <a:avLst/>
            </a:prstGeom>
          </p:spPr>
        </p:pic>
        <p:sp>
          <p:nvSpPr>
            <p:cNvPr id="5" name="Rectangle 4">
              <a:extLst>
                <a:ext uri="{FF2B5EF4-FFF2-40B4-BE49-F238E27FC236}">
                  <a16:creationId xmlns:a16="http://schemas.microsoft.com/office/drawing/2014/main" id="{321E48E6-A384-6A73-2B98-32F66DBAF52B}"/>
                </a:ext>
              </a:extLst>
            </p:cNvPr>
            <p:cNvSpPr/>
            <p:nvPr/>
          </p:nvSpPr>
          <p:spPr>
            <a:xfrm>
              <a:off x="2646381" y="1990166"/>
              <a:ext cx="742278" cy="301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6442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B986B-AE9F-48EB-91A4-37F71ABE60AC}"/>
              </a:ext>
            </a:extLst>
          </p:cNvPr>
          <p:cNvSpPr>
            <a:spLocks noGrp="1"/>
          </p:cNvSpPr>
          <p:nvPr>
            <p:ph type="body" sz="quarter" idx="15"/>
          </p:nvPr>
        </p:nvSpPr>
        <p:spPr/>
        <p:txBody>
          <a:bodyPr/>
          <a:lstStyle/>
          <a:p>
            <a:r>
              <a:rPr lang="en-US" dirty="0"/>
              <a:t>Small-Cap Relative Valuations</a:t>
            </a:r>
          </a:p>
        </p:txBody>
      </p:sp>
      <p:sp>
        <p:nvSpPr>
          <p:cNvPr id="3" name="Text Placeholder 2">
            <a:extLst>
              <a:ext uri="{FF2B5EF4-FFF2-40B4-BE49-F238E27FC236}">
                <a16:creationId xmlns:a16="http://schemas.microsoft.com/office/drawing/2014/main" id="{9A5F727A-8C7C-4BCE-BE8D-18D9DFA7C3C2}"/>
              </a:ext>
            </a:extLst>
          </p:cNvPr>
          <p:cNvSpPr>
            <a:spLocks noGrp="1"/>
          </p:cNvSpPr>
          <p:nvPr>
            <p:ph type="body" sz="quarter" idx="16"/>
          </p:nvPr>
        </p:nvSpPr>
        <p:spPr/>
        <p:txBody>
          <a:bodyPr/>
          <a:lstStyle/>
          <a:p>
            <a:r>
              <a:rPr lang="en-US" dirty="0"/>
              <a:t>Small-cap relative valuation are cheap compared to large-cap.</a:t>
            </a:r>
          </a:p>
        </p:txBody>
      </p:sp>
      <p:sp>
        <p:nvSpPr>
          <p:cNvPr id="4" name="Text Placeholder 3">
            <a:extLst>
              <a:ext uri="{FF2B5EF4-FFF2-40B4-BE49-F238E27FC236}">
                <a16:creationId xmlns:a16="http://schemas.microsoft.com/office/drawing/2014/main" id="{816731C9-16F1-4B05-9E21-83EFDBAE49A5}"/>
              </a:ext>
            </a:extLst>
          </p:cNvPr>
          <p:cNvSpPr>
            <a:spLocks noGrp="1"/>
          </p:cNvSpPr>
          <p:nvPr>
            <p:ph type="body" sz="quarter" idx="17"/>
          </p:nvPr>
        </p:nvSpPr>
        <p:spPr>
          <a:xfrm>
            <a:off x="822664" y="6271708"/>
            <a:ext cx="10969625" cy="502803"/>
          </a:xfrm>
        </p:spPr>
        <p:txBody>
          <a:bodyPr/>
          <a:lstStyle/>
          <a:p>
            <a:r>
              <a:rPr lang="en-US" dirty="0"/>
              <a:t>Sources: Bloomberg, William Blair Equity Research - Indexes are unmanaged and cannot be directly invested into. Past performance does not guarantee future results. Investing involves risk and the potential to lose principal.</a:t>
            </a:r>
          </a:p>
          <a:p>
            <a:endParaRPr lang="en-US" dirty="0"/>
          </a:p>
        </p:txBody>
      </p:sp>
      <p:pic>
        <p:nvPicPr>
          <p:cNvPr id="6" name="Picture 5">
            <a:extLst>
              <a:ext uri="{FF2B5EF4-FFF2-40B4-BE49-F238E27FC236}">
                <a16:creationId xmlns:a16="http://schemas.microsoft.com/office/drawing/2014/main" id="{AAF58C3B-779D-446B-87F0-3A2874712052}"/>
              </a:ext>
            </a:extLst>
          </p:cNvPr>
          <p:cNvPicPr>
            <a:picLocks noChangeAspect="1"/>
          </p:cNvPicPr>
          <p:nvPr/>
        </p:nvPicPr>
        <p:blipFill rotWithShape="1">
          <a:blip r:embed="rId2"/>
          <a:srcRect b="4847"/>
          <a:stretch/>
        </p:blipFill>
        <p:spPr>
          <a:xfrm>
            <a:off x="2566008" y="1459882"/>
            <a:ext cx="7059984" cy="4811826"/>
          </a:xfrm>
          <a:prstGeom prst="rect">
            <a:avLst/>
          </a:prstGeom>
        </p:spPr>
      </p:pic>
    </p:spTree>
    <p:extLst>
      <p:ext uri="{BB962C8B-B14F-4D97-AF65-F5344CB8AC3E}">
        <p14:creationId xmlns:p14="http://schemas.microsoft.com/office/powerpoint/2010/main" val="3754163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0BD0D-69B8-45B2-A8B2-A277CFB71244}"/>
              </a:ext>
            </a:extLst>
          </p:cNvPr>
          <p:cNvSpPr>
            <a:spLocks noGrp="1"/>
          </p:cNvSpPr>
          <p:nvPr>
            <p:ph type="body" sz="quarter" idx="15"/>
          </p:nvPr>
        </p:nvSpPr>
        <p:spPr/>
        <p:txBody>
          <a:bodyPr/>
          <a:lstStyle/>
          <a:p>
            <a:r>
              <a:rPr lang="en-US" dirty="0"/>
              <a:t>What To Do</a:t>
            </a:r>
          </a:p>
        </p:txBody>
      </p:sp>
      <p:sp>
        <p:nvSpPr>
          <p:cNvPr id="3" name="Content Placeholder 2">
            <a:extLst>
              <a:ext uri="{FF2B5EF4-FFF2-40B4-BE49-F238E27FC236}">
                <a16:creationId xmlns:a16="http://schemas.microsoft.com/office/drawing/2014/main" id="{78EA24C9-4851-4BFE-9080-41189A74F77B}"/>
              </a:ext>
            </a:extLst>
          </p:cNvPr>
          <p:cNvSpPr>
            <a:spLocks noGrp="1"/>
          </p:cNvSpPr>
          <p:nvPr>
            <p:ph sz="quarter" idx="16"/>
          </p:nvPr>
        </p:nvSpPr>
        <p:spPr>
          <a:xfrm>
            <a:off x="2018304" y="1410356"/>
            <a:ext cx="8155391" cy="5090652"/>
          </a:xfrm>
        </p:spPr>
        <p:txBody>
          <a:bodyPr/>
          <a:lstStyle/>
          <a:p>
            <a:pPr>
              <a:lnSpc>
                <a:spcPct val="150000"/>
              </a:lnSpc>
            </a:pPr>
            <a:r>
              <a:rPr lang="en-US" sz="2000" dirty="0"/>
              <a:t>Don’t predict the predictors</a:t>
            </a:r>
          </a:p>
          <a:p>
            <a:pPr>
              <a:lnSpc>
                <a:spcPct val="150000"/>
              </a:lnSpc>
            </a:pPr>
            <a:r>
              <a:rPr lang="en-US" sz="2000" dirty="0"/>
              <a:t>Patience is a virtue</a:t>
            </a:r>
          </a:p>
          <a:p>
            <a:pPr>
              <a:lnSpc>
                <a:spcPct val="150000"/>
              </a:lnSpc>
            </a:pPr>
            <a:r>
              <a:rPr lang="en-US" sz="2000" dirty="0"/>
              <a:t>Continue to hold your ground</a:t>
            </a:r>
          </a:p>
          <a:p>
            <a:pPr>
              <a:lnSpc>
                <a:spcPct val="150000"/>
              </a:lnSpc>
            </a:pPr>
            <a:r>
              <a:rPr lang="en-US" sz="2000" dirty="0"/>
              <a:t>Be poised to increase equity exposure when rates calm</a:t>
            </a:r>
          </a:p>
          <a:p>
            <a:pPr>
              <a:lnSpc>
                <a:spcPct val="150000"/>
              </a:lnSpc>
            </a:pPr>
            <a:r>
              <a:rPr lang="en-US" sz="2000" dirty="0"/>
              <a:t>Maintain a blend of growth and value in equity portfolios</a:t>
            </a:r>
          </a:p>
          <a:p>
            <a:pPr lvl="1">
              <a:lnSpc>
                <a:spcPct val="150000"/>
              </a:lnSpc>
            </a:pPr>
            <a:r>
              <a:rPr lang="en-US" dirty="0"/>
              <a:t>Long duration is not dead</a:t>
            </a:r>
          </a:p>
          <a:p>
            <a:pPr>
              <a:lnSpc>
                <a:spcPct val="150000"/>
              </a:lnSpc>
            </a:pPr>
            <a:r>
              <a:rPr lang="en-US" sz="2000" dirty="0"/>
              <a:t>Active management can add value in this environment</a:t>
            </a:r>
          </a:p>
          <a:p>
            <a:pPr>
              <a:lnSpc>
                <a:spcPct val="150000"/>
              </a:lnSpc>
            </a:pPr>
            <a:r>
              <a:rPr lang="en-US" sz="2000" dirty="0"/>
              <a:t>Bonds have become more attractive</a:t>
            </a:r>
          </a:p>
          <a:p>
            <a:pPr>
              <a:lnSpc>
                <a:spcPct val="150000"/>
              </a:lnSpc>
            </a:pPr>
            <a:r>
              <a:rPr lang="en-US" sz="2000" dirty="0"/>
              <a:t>Small caps could be a good opportunity</a:t>
            </a:r>
          </a:p>
        </p:txBody>
      </p:sp>
    </p:spTree>
    <p:extLst>
      <p:ext uri="{BB962C8B-B14F-4D97-AF65-F5344CB8AC3E}">
        <p14:creationId xmlns:p14="http://schemas.microsoft.com/office/powerpoint/2010/main" val="331475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317255-9B9F-9F57-F7BE-53EC7F4235D1}"/>
              </a:ext>
            </a:extLst>
          </p:cNvPr>
          <p:cNvSpPr>
            <a:spLocks noGrp="1"/>
          </p:cNvSpPr>
          <p:nvPr>
            <p:ph type="body" sz="quarter" idx="15"/>
          </p:nvPr>
        </p:nvSpPr>
        <p:spPr/>
        <p:txBody>
          <a:bodyPr/>
          <a:lstStyle/>
          <a:p>
            <a:r>
              <a:rPr lang="en-US" dirty="0"/>
              <a:t>Disclosures</a:t>
            </a:r>
          </a:p>
        </p:txBody>
      </p:sp>
      <p:sp>
        <p:nvSpPr>
          <p:cNvPr id="6" name="Text Placeholder 3">
            <a:extLst>
              <a:ext uri="{FF2B5EF4-FFF2-40B4-BE49-F238E27FC236}">
                <a16:creationId xmlns:a16="http://schemas.microsoft.com/office/drawing/2014/main" id="{DB578F7E-2100-1945-A6FA-25673AAD9351}"/>
              </a:ext>
            </a:extLst>
          </p:cNvPr>
          <p:cNvSpPr txBox="1">
            <a:spLocks/>
          </p:cNvSpPr>
          <p:nvPr/>
        </p:nvSpPr>
        <p:spPr>
          <a:xfrm>
            <a:off x="418332" y="1470812"/>
            <a:ext cx="11521440" cy="502578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800" b="1" dirty="0"/>
              <a:t>This presentation is intended for educational and informational purposes only.  The presentation is limited to disseminating general information on Mariner Wealth Advisors’ investment advisory services and general economic market conditions. The views expressed are for commentary purposes only and do not take into account any individual personal, financial, or tax considerations. As such, the information contained herein is not intended to be personal legal, investment or tax advice or a solicitation to buy or sell any security or engage in a particular investment strategy. Nothing herein should be relied upon as such, and there is no guarantee that any claims made will come to pass. Any opinions and forecasts contained herein are based on information and sources of information deemed to be reliable, but Mariner Wealth Advisors does not warrant the accuracy of the information that this opinion and forecast is based upon. You should note that the materials are provided "as is" without any express or implied warranties. Opinions expressed are subject to change without notice and are not intended as investment advice or to predict future performance. Consult your financial professional before making any investment decision.</a:t>
            </a:r>
          </a:p>
          <a:p>
            <a:pPr marL="0" indent="0" algn="just">
              <a:lnSpc>
                <a:spcPct val="100000"/>
              </a:lnSpc>
              <a:spcBef>
                <a:spcPts val="0"/>
              </a:spcBef>
              <a:buNone/>
            </a:pPr>
            <a:endParaRPr lang="en-US" sz="800" b="1" dirty="0"/>
          </a:p>
          <a:p>
            <a:pPr marL="0" indent="0" algn="just">
              <a:lnSpc>
                <a:spcPct val="100000"/>
              </a:lnSpc>
              <a:spcBef>
                <a:spcPts val="0"/>
              </a:spcBef>
              <a:buNone/>
            </a:pPr>
            <a:r>
              <a:rPr lang="en-US" sz="800" b="1" dirty="0"/>
              <a:t>Individuals cannot invest directly in an index. Index returns do not include fees and expenses. Investing in securities involves risk of loss, including loss of principal, that clients should be prepared to bear. Past performance is not indicative of future results. </a:t>
            </a:r>
          </a:p>
          <a:p>
            <a:pPr marL="0" indent="0" algn="just">
              <a:lnSpc>
                <a:spcPct val="100000"/>
              </a:lnSpc>
              <a:spcBef>
                <a:spcPts val="0"/>
              </a:spcBef>
              <a:buNone/>
            </a:pPr>
            <a:endParaRPr lang="en-US" sz="800" b="1" dirty="0"/>
          </a:p>
          <a:p>
            <a:pPr marL="0" indent="0" algn="just">
              <a:lnSpc>
                <a:spcPct val="100000"/>
              </a:lnSpc>
              <a:spcBef>
                <a:spcPts val="0"/>
              </a:spcBef>
              <a:buNone/>
            </a:pPr>
            <a:r>
              <a:rPr lang="en-US" sz="800" dirty="0"/>
              <a:t>Mariner Wealth Advisors (“MWA”) is an SEC registered investment adviser with its principal place of business in the State of Kansas. Registration of an investment adviser does not imply a certain level of skill or training. MWA is in compliance with the current notice filing requirements imposed upon registered investment advisers by those states in which MWA maintains clients. MWA may only transact business in those states in which it is notice filed or qualifies for an exemption or exclusion from notice filing requirements. Any subsequent, direct communication by MWA with a prospective client shall be conducted by a representative that is either registered or qualifies for an exemption or exclusion from registration in the state where the prospective client resides. For additional information about MWA, including fees and services, please contact MWA or refer to the Investment Adviser Public Disclosure website (</a:t>
            </a:r>
            <a:r>
              <a:rPr lang="en-US" sz="800" dirty="0">
                <a:solidFill>
                  <a:srgbClr val="656565"/>
                </a:solidFill>
                <a:hlinkClick r:id="rId2"/>
              </a:rPr>
              <a:t>www.adviserinfo.sec.gov</a:t>
            </a:r>
            <a:r>
              <a:rPr lang="en-US" sz="800" dirty="0"/>
              <a:t>). Please read the disclosure statement carefully before you invest or send money.</a:t>
            </a:r>
          </a:p>
          <a:p>
            <a:pPr marL="0" indent="0" algn="just">
              <a:lnSpc>
                <a:spcPct val="100000"/>
              </a:lnSpc>
              <a:spcBef>
                <a:spcPts val="0"/>
              </a:spcBef>
              <a:buNone/>
            </a:pPr>
            <a:endParaRPr lang="en-US" sz="800" dirty="0"/>
          </a:p>
          <a:p>
            <a:pPr marL="0" indent="0" algn="just">
              <a:lnSpc>
                <a:spcPct val="100000"/>
              </a:lnSpc>
              <a:spcBef>
                <a:spcPts val="0"/>
              </a:spcBef>
              <a:buNone/>
            </a:pPr>
            <a:r>
              <a:rPr lang="en-US" sz="800" b="1" dirty="0"/>
              <a:t>Equity Risks: </a:t>
            </a:r>
            <a:r>
              <a:rPr lang="en-US" sz="800" dirty="0"/>
              <a:t>The value of equity securities is sensitive to stock market volatility. Equity securities may fluctuate in response to news on companies, industries, market conditions, and the general economic environment. The share prices of small and mid-cap companies may exhibit greater volatility than the share prices of larger capitalization companies. In addition, shares of small and mid-cap companies are often less liquid than larger capitalization companies. International investing entails greater risk, as well as greater potential rewards compared to U.S. investing. These risks include political and economic uncertainties of foreign countries as well as the risk of currency fluctuations. These risks are magnified in countries with emerging markets since these countries may have relatively unstable governments and less established markets and economies.</a:t>
            </a:r>
          </a:p>
          <a:p>
            <a:pPr marL="0" indent="0" algn="just">
              <a:lnSpc>
                <a:spcPct val="100000"/>
              </a:lnSpc>
              <a:spcBef>
                <a:spcPts val="0"/>
              </a:spcBef>
              <a:buNone/>
            </a:pPr>
            <a:endParaRPr lang="en-US" sz="800" b="1" dirty="0"/>
          </a:p>
          <a:p>
            <a:pPr marL="0" indent="0" algn="just">
              <a:lnSpc>
                <a:spcPct val="100000"/>
              </a:lnSpc>
              <a:spcBef>
                <a:spcPts val="0"/>
              </a:spcBef>
              <a:buNone/>
            </a:pPr>
            <a:r>
              <a:rPr lang="en-US" sz="800" b="1" dirty="0"/>
              <a:t>Fixed Income Risks: </a:t>
            </a:r>
            <a:r>
              <a:rPr lang="en-US" sz="800" dirty="0"/>
              <a:t>Investing in any bond market is subject to risks, including market, interest rate, issuer, credit, inflation risk, and liquidity risk. The value of most bonds and bond strategies are impacted by changes in interest rates. Bonds and bond strategies with longer durations tend to be more sensitive and volatile than those with shorter durations; bond prices generally fall as interest rates rise, and the current low-interest rate environment increases this risk. Current reductions in bond counterparty capacity may contribute to decreased market liquidity and increased price volatility. Bond investments may be worth more or less than the original cost if sold prior to maturity. Amortization/accretion of cost basis for a bond held to maturity will not result in a loss to the client based on the yield locked in at the time of purchase. </a:t>
            </a:r>
          </a:p>
          <a:p>
            <a:pPr marL="0" indent="0" algn="just">
              <a:lnSpc>
                <a:spcPct val="100000"/>
              </a:lnSpc>
              <a:spcBef>
                <a:spcPts val="0"/>
              </a:spcBef>
              <a:buNone/>
            </a:pPr>
            <a:endParaRPr lang="en-US" sz="800" dirty="0"/>
          </a:p>
          <a:p>
            <a:pPr marL="0" indent="0">
              <a:lnSpc>
                <a:spcPct val="100000"/>
              </a:lnSpc>
              <a:spcBef>
                <a:spcPts val="0"/>
              </a:spcBef>
              <a:buNone/>
            </a:pPr>
            <a:r>
              <a:rPr lang="en-US" sz="800" b="1" dirty="0"/>
              <a:t>Index Definitions: S&amp;P 500 Index </a:t>
            </a:r>
            <a:r>
              <a:rPr lang="en-US" sz="800" dirty="0"/>
              <a:t>is a market-value weighted index provided by Standard &amp; Poor’s and is comprised of 500 companies chosen for market size and industry group representation. </a:t>
            </a:r>
            <a:r>
              <a:rPr lang="en-US" sz="800" b="1" dirty="0"/>
              <a:t>S&amp;P 500 Value Index </a:t>
            </a:r>
            <a:r>
              <a:rPr lang="en-US" sz="800" dirty="0"/>
              <a:t>represents value stocks measured by three factors: book value ratios, earnings, and sales to price. </a:t>
            </a:r>
            <a:r>
              <a:rPr lang="en-US" sz="800" b="1" dirty="0"/>
              <a:t>S&amp;P 500 Growth Index </a:t>
            </a:r>
            <a:r>
              <a:rPr lang="en-US" sz="800" dirty="0"/>
              <a:t>represents the fastest-growing companies in the S&amp;P 500. The index identifies growth stocks using three factors: sales growth, the ratio of earnings change to price, and momentum. </a:t>
            </a:r>
            <a:r>
              <a:rPr lang="en-US" sz="800" b="1" dirty="0"/>
              <a:t>S&amp;P Target Risk Moderate Index </a:t>
            </a:r>
            <a:r>
              <a:rPr lang="en-US" sz="800" dirty="0"/>
              <a:t>is designed to measure the performance of moderate stock-bond allocations to fixed income while seeking to increase opportunities for higher returns through equities. </a:t>
            </a:r>
            <a:r>
              <a:rPr lang="en-US" sz="800" b="1" dirty="0"/>
              <a:t>MSCI ACWI Index </a:t>
            </a:r>
            <a:r>
              <a:rPr lang="en-US" sz="800" dirty="0"/>
              <a:t>captures large and mid cap representation across 23 Developed Markets (DM) and 24 Emerging Markets (EM) countries*. With 2,885 constituents, the index covers approximately 85% of the global investable equity opportunity set. </a:t>
            </a:r>
            <a:r>
              <a:rPr lang="en-US" sz="800" b="1" dirty="0"/>
              <a:t>MSCI EAFE Index </a:t>
            </a:r>
            <a:r>
              <a:rPr lang="en-US" sz="800" dirty="0"/>
              <a:t>is an equity index that captures large and mid-cap representation across 21 Developed Markets countries around the world, excluding the US and Canada. With 796 constituents, the index covers approximately 85% of each country's free float-adjusted market capitalization. </a:t>
            </a:r>
            <a:r>
              <a:rPr lang="en-US" sz="800" b="1" dirty="0"/>
              <a:t>MSCI Emerging Markets Index </a:t>
            </a:r>
            <a:r>
              <a:rPr lang="en-US" sz="800" dirty="0"/>
              <a:t>captures large and mid-cap representation across 24 Emerging Markets (EM) countries. With 1,377 constituents, the index covers approximately 85% of each country's free float-adjusted market capitalization. </a:t>
            </a:r>
            <a:r>
              <a:rPr lang="en-US" sz="800" b="1" dirty="0"/>
              <a:t>Russell 1000 Value Index </a:t>
            </a:r>
            <a:r>
              <a:rPr lang="en-US" sz="800" dirty="0"/>
              <a:t>measures the performance of those Russell 1000 Index companies with lower price-to-book ratios and lower forecasted growth values. </a:t>
            </a:r>
            <a:r>
              <a:rPr lang="en-US" sz="800" b="1" dirty="0"/>
              <a:t>Russell 1000 Growth Index </a:t>
            </a:r>
            <a:r>
              <a:rPr lang="en-US" sz="800" dirty="0"/>
              <a:t>measures the performance of those Russell 1000 Index companies with higher price-to-book ratios and higher forecasted growth values. </a:t>
            </a:r>
            <a:r>
              <a:rPr lang="en-US" sz="800" b="1" dirty="0"/>
              <a:t>Russell 2000 Index </a:t>
            </a:r>
            <a:r>
              <a:rPr lang="en-US" sz="800" dirty="0"/>
              <a:t>is an index measuring the performance of approximately 2,000 smallest-cap American companies in the Russell 3000 Index, which is made up of 3,000 of the largest U.S. stocks. It is a market-cap-weighted index. </a:t>
            </a:r>
            <a:r>
              <a:rPr lang="en-US" sz="800" b="1" dirty="0"/>
              <a:t>Bloomberg U.S. Aggregate Bond Index </a:t>
            </a:r>
            <a:r>
              <a:rPr lang="en-US" sz="800" dirty="0"/>
              <a:t>provides a measure of the performance of the U.S. dollar-denominated investment-grade bond market, which includes investment-grade government bonds, investment-grade corporate bonds, mortgage pass-through securities, commercial mortgage-backed securities, and asset-backed securities that are publicly for sale in the United States. </a:t>
            </a:r>
            <a:r>
              <a:rPr lang="en-US" sz="800" b="1" dirty="0"/>
              <a:t>Bloomberg USD High-Yield Corporate Bond Index </a:t>
            </a:r>
            <a:r>
              <a:rPr lang="en-US" sz="800" dirty="0"/>
              <a:t>is a rules-based, market-value-weighted index engineered to measure publicly issued non-investment grade USD fixed-rate, taxable and corporate bonds. </a:t>
            </a:r>
            <a:r>
              <a:rPr lang="en-US" sz="800" b="1" dirty="0"/>
              <a:t>Bloomberg U.S. Corporate Index </a:t>
            </a:r>
            <a:r>
              <a:rPr lang="en-US" sz="800" dirty="0"/>
              <a:t>is a broad-based benchmark that measures the investment grade, fixed-rate, taxable corporate bond market.</a:t>
            </a:r>
          </a:p>
          <a:p>
            <a:pPr marL="0" indent="0" algn="just">
              <a:lnSpc>
                <a:spcPct val="100000"/>
              </a:lnSpc>
              <a:spcBef>
                <a:spcPts val="0"/>
              </a:spcBef>
              <a:buNone/>
            </a:pPr>
            <a:endParaRPr lang="en-US" sz="800" dirty="0"/>
          </a:p>
          <a:p>
            <a:pPr marL="0" indent="0" algn="just">
              <a:lnSpc>
                <a:spcPct val="100000"/>
              </a:lnSpc>
              <a:spcBef>
                <a:spcPts val="0"/>
              </a:spcBef>
              <a:buNone/>
            </a:pPr>
            <a:endParaRPr lang="en-US" sz="900" dirty="0"/>
          </a:p>
        </p:txBody>
      </p:sp>
    </p:spTree>
    <p:extLst>
      <p:ext uri="{BB962C8B-B14F-4D97-AF65-F5344CB8AC3E}">
        <p14:creationId xmlns:p14="http://schemas.microsoft.com/office/powerpoint/2010/main" val="2547882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10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2556E63-D093-425B-A78E-49109BA546C1}"/>
              </a:ext>
            </a:extLst>
          </p:cNvPr>
          <p:cNvSpPr>
            <a:spLocks noGrp="1"/>
          </p:cNvSpPr>
          <p:nvPr>
            <p:ph type="body" sz="quarter" idx="15"/>
          </p:nvPr>
        </p:nvSpPr>
        <p:spPr/>
        <p:txBody>
          <a:bodyPr/>
          <a:lstStyle/>
          <a:p>
            <a:r>
              <a:rPr lang="en-US" dirty="0"/>
              <a:t>2022 Forecast and Results</a:t>
            </a:r>
          </a:p>
        </p:txBody>
      </p:sp>
      <p:sp>
        <p:nvSpPr>
          <p:cNvPr id="9" name="Text Placeholder 8">
            <a:extLst>
              <a:ext uri="{FF2B5EF4-FFF2-40B4-BE49-F238E27FC236}">
                <a16:creationId xmlns:a16="http://schemas.microsoft.com/office/drawing/2014/main" id="{27D65806-3932-4AF3-BDFA-CE1D064B009F}"/>
              </a:ext>
            </a:extLst>
          </p:cNvPr>
          <p:cNvSpPr>
            <a:spLocks noGrp="1"/>
          </p:cNvSpPr>
          <p:nvPr>
            <p:ph type="body" sz="quarter" idx="12"/>
          </p:nvPr>
        </p:nvSpPr>
        <p:spPr/>
        <p:txBody>
          <a:bodyPr/>
          <a:lstStyle/>
          <a:p>
            <a:r>
              <a:rPr lang="en-US" dirty="0"/>
              <a:t>What we got right:</a:t>
            </a:r>
          </a:p>
        </p:txBody>
      </p:sp>
      <p:sp>
        <p:nvSpPr>
          <p:cNvPr id="4" name="Text Placeholder 3">
            <a:extLst>
              <a:ext uri="{FF2B5EF4-FFF2-40B4-BE49-F238E27FC236}">
                <a16:creationId xmlns:a16="http://schemas.microsoft.com/office/drawing/2014/main" id="{DFBC0A7C-3410-4648-B3CA-622CE52E465D}"/>
              </a:ext>
            </a:extLst>
          </p:cNvPr>
          <p:cNvSpPr>
            <a:spLocks noGrp="1"/>
          </p:cNvSpPr>
          <p:nvPr>
            <p:ph type="body" sz="quarter" idx="13"/>
          </p:nvPr>
        </p:nvSpPr>
        <p:spPr/>
        <p:txBody>
          <a:bodyPr/>
          <a:lstStyle/>
          <a:p>
            <a:r>
              <a:rPr lang="en-US" dirty="0"/>
              <a:t>What we missed:</a:t>
            </a:r>
          </a:p>
        </p:txBody>
      </p:sp>
      <p:sp>
        <p:nvSpPr>
          <p:cNvPr id="12" name="Content Placeholder 11">
            <a:extLst>
              <a:ext uri="{FF2B5EF4-FFF2-40B4-BE49-F238E27FC236}">
                <a16:creationId xmlns:a16="http://schemas.microsoft.com/office/drawing/2014/main" id="{B7EA18CB-5C60-4787-BE76-7B85FE250395}"/>
              </a:ext>
            </a:extLst>
          </p:cNvPr>
          <p:cNvSpPr>
            <a:spLocks noGrp="1"/>
          </p:cNvSpPr>
          <p:nvPr>
            <p:ph sz="quarter" idx="17"/>
          </p:nvPr>
        </p:nvSpPr>
        <p:spPr/>
        <p:txBody>
          <a:bodyPr/>
          <a:lstStyle/>
          <a:p>
            <a:r>
              <a:rPr lang="en-US" dirty="0"/>
              <a:t>Expected a correction of 20%</a:t>
            </a:r>
          </a:p>
          <a:p>
            <a:r>
              <a:rPr lang="en-US" dirty="0"/>
              <a:t>Recommended reducing any overweight in equities back to           long-term target</a:t>
            </a:r>
          </a:p>
          <a:p>
            <a:r>
              <a:rPr lang="en-US" dirty="0"/>
              <a:t>Did not suggest buying on the dips</a:t>
            </a:r>
          </a:p>
          <a:p>
            <a:r>
              <a:rPr lang="en-US" dirty="0"/>
              <a:t>Large-cap over Small-cap</a:t>
            </a:r>
          </a:p>
          <a:p>
            <a:r>
              <a:rPr lang="en-US" dirty="0"/>
              <a:t>Blend of defensive and risk-on equities</a:t>
            </a:r>
          </a:p>
          <a:p>
            <a:pPr marL="0" indent="0">
              <a:buNone/>
            </a:pPr>
            <a:endParaRPr lang="en-US" dirty="0"/>
          </a:p>
        </p:txBody>
      </p:sp>
      <p:sp>
        <p:nvSpPr>
          <p:cNvPr id="13" name="Content Placeholder 12">
            <a:extLst>
              <a:ext uri="{FF2B5EF4-FFF2-40B4-BE49-F238E27FC236}">
                <a16:creationId xmlns:a16="http://schemas.microsoft.com/office/drawing/2014/main" id="{860A6794-C8D0-47AB-BFF6-C6B36CBDA503}"/>
              </a:ext>
            </a:extLst>
          </p:cNvPr>
          <p:cNvSpPr>
            <a:spLocks noGrp="1"/>
          </p:cNvSpPr>
          <p:nvPr>
            <p:ph sz="quarter" idx="18"/>
          </p:nvPr>
        </p:nvSpPr>
        <p:spPr/>
        <p:txBody>
          <a:bodyPr/>
          <a:lstStyle/>
          <a:p>
            <a:r>
              <a:rPr lang="en-US" dirty="0"/>
              <a:t>Duration of the correction</a:t>
            </a:r>
          </a:p>
          <a:p>
            <a:r>
              <a:rPr lang="en-US" dirty="0"/>
              <a:t>Inflation was stickier than we anticipated</a:t>
            </a:r>
          </a:p>
        </p:txBody>
      </p:sp>
    </p:spTree>
    <p:extLst>
      <p:ext uri="{BB962C8B-B14F-4D97-AF65-F5344CB8AC3E}">
        <p14:creationId xmlns:p14="http://schemas.microsoft.com/office/powerpoint/2010/main" val="205740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C3B030-7F9D-45B1-AA2E-B4ABA5FFE413}"/>
              </a:ext>
            </a:extLst>
          </p:cNvPr>
          <p:cNvSpPr>
            <a:spLocks noGrp="1"/>
          </p:cNvSpPr>
          <p:nvPr>
            <p:ph type="body" sz="quarter" idx="12"/>
          </p:nvPr>
        </p:nvSpPr>
        <p:spPr>
          <a:xfrm>
            <a:off x="634622" y="1345289"/>
            <a:ext cx="10972799" cy="461457"/>
          </a:xfrm>
        </p:spPr>
        <p:txBody>
          <a:bodyPr/>
          <a:lstStyle/>
          <a:p>
            <a:r>
              <a:rPr lang="en-US" dirty="0"/>
              <a:t>Expected Environment</a:t>
            </a:r>
          </a:p>
        </p:txBody>
      </p:sp>
      <p:sp>
        <p:nvSpPr>
          <p:cNvPr id="4" name="Text Placeholder 3">
            <a:extLst>
              <a:ext uri="{FF2B5EF4-FFF2-40B4-BE49-F238E27FC236}">
                <a16:creationId xmlns:a16="http://schemas.microsoft.com/office/drawing/2014/main" id="{A9999EBB-DEC5-49CF-B187-3016D8AA468E}"/>
              </a:ext>
            </a:extLst>
          </p:cNvPr>
          <p:cNvSpPr>
            <a:spLocks noGrp="1"/>
          </p:cNvSpPr>
          <p:nvPr>
            <p:ph type="body" sz="quarter" idx="16"/>
          </p:nvPr>
        </p:nvSpPr>
        <p:spPr>
          <a:xfrm>
            <a:off x="1970395" y="4491944"/>
            <a:ext cx="8318760" cy="1509325"/>
          </a:xfrm>
        </p:spPr>
        <p:txBody>
          <a:bodyPr/>
          <a:lstStyle/>
          <a:p>
            <a:pPr marL="0" marR="0">
              <a:spcBef>
                <a:spcPts val="300"/>
              </a:spcBef>
              <a:spcAft>
                <a:spcPts val="0"/>
              </a:spcAft>
            </a:pPr>
            <a:r>
              <a:rPr lang="en-US" b="1" kern="1200" dirty="0">
                <a:solidFill>
                  <a:srgbClr val="5D5D5F"/>
                </a:solidFill>
                <a:effectLst/>
                <a:latin typeface="Arial" panose="020B0604020202020204" pitchFamily="34" charset="0"/>
                <a:ea typeface="+mn-ea"/>
              </a:rPr>
              <a:t>Optimistic Case: </a:t>
            </a:r>
            <a:r>
              <a:rPr lang="en-US" kern="1200" dirty="0">
                <a:solidFill>
                  <a:srgbClr val="5D5D5F"/>
                </a:solidFill>
                <a:effectLst/>
                <a:latin typeface="Arial" panose="020B0604020202020204" pitchFamily="34" charset="0"/>
                <a:ea typeface="+mn-ea"/>
              </a:rPr>
              <a:t>Based on a P/E of 19.5x on a consensus 2024 earnings of $250.</a:t>
            </a:r>
            <a:endParaRPr lang="en-US" dirty="0">
              <a:effectLst/>
              <a:latin typeface="Times New Roman" panose="02020603050405020304" pitchFamily="18" charset="0"/>
              <a:ea typeface="Times New Roman" panose="02020603050405020304" pitchFamily="18" charset="0"/>
            </a:endParaRPr>
          </a:p>
          <a:p>
            <a:pPr marL="0" marR="0">
              <a:spcBef>
                <a:spcPts val="300"/>
              </a:spcBef>
              <a:spcAft>
                <a:spcPts val="0"/>
              </a:spcAft>
            </a:pPr>
            <a:r>
              <a:rPr lang="en-US" b="1" kern="1200" dirty="0">
                <a:solidFill>
                  <a:srgbClr val="5D5D5F"/>
                </a:solidFill>
                <a:effectLst/>
                <a:latin typeface="Arial" panose="020B0604020202020204" pitchFamily="34" charset="0"/>
                <a:ea typeface="+mn-ea"/>
              </a:rPr>
              <a:t>Base Case: </a:t>
            </a:r>
            <a:r>
              <a:rPr lang="en-US" kern="1200" dirty="0">
                <a:solidFill>
                  <a:srgbClr val="5D5D5F"/>
                </a:solidFill>
                <a:effectLst/>
                <a:latin typeface="Arial" panose="020B0604020202020204" pitchFamily="34" charset="0"/>
                <a:ea typeface="+mn-ea"/>
              </a:rPr>
              <a:t>Based on a P/E of 18x on a consensus 2024 earnings of $250.</a:t>
            </a:r>
            <a:endParaRPr lang="en-US" dirty="0">
              <a:effectLst/>
              <a:latin typeface="Times New Roman" panose="02020603050405020304" pitchFamily="18" charset="0"/>
              <a:ea typeface="Times New Roman" panose="02020603050405020304" pitchFamily="18" charset="0"/>
            </a:endParaRPr>
          </a:p>
          <a:p>
            <a:pPr marL="0" marR="0">
              <a:spcBef>
                <a:spcPts val="300"/>
              </a:spcBef>
              <a:spcAft>
                <a:spcPts val="0"/>
              </a:spcAft>
            </a:pPr>
            <a:r>
              <a:rPr lang="en-US" b="1" kern="1200" dirty="0">
                <a:solidFill>
                  <a:srgbClr val="5D5D5F"/>
                </a:solidFill>
                <a:effectLst/>
                <a:latin typeface="Arial" panose="020B0604020202020204" pitchFamily="34" charset="0"/>
                <a:ea typeface="+mn-ea"/>
              </a:rPr>
              <a:t>Disappointing Case: </a:t>
            </a:r>
            <a:r>
              <a:rPr lang="en-US" kern="1200" dirty="0">
                <a:solidFill>
                  <a:srgbClr val="5D5D5F"/>
                </a:solidFill>
                <a:effectLst/>
                <a:latin typeface="Arial" panose="020B0604020202020204" pitchFamily="34" charset="0"/>
                <a:ea typeface="+mn-ea"/>
              </a:rPr>
              <a:t>Based on a P/E of 17x on a disappointing 10% hit to 2023 consensus earnings ($230) to $207.</a:t>
            </a:r>
            <a:endParaRPr lang="en-US" dirty="0">
              <a:effectLst/>
              <a:latin typeface="Times New Roman" panose="02020603050405020304" pitchFamily="18" charset="0"/>
              <a:ea typeface="Times New Roman" panose="02020603050405020304" pitchFamily="18" charset="0"/>
            </a:endParaRPr>
          </a:p>
          <a:p>
            <a:pPr marL="0" marR="0">
              <a:spcBef>
                <a:spcPts val="300"/>
              </a:spcBef>
              <a:spcAft>
                <a:spcPts val="0"/>
              </a:spcAft>
            </a:pPr>
            <a:r>
              <a:rPr lang="en-US" b="1" kern="1200" dirty="0">
                <a:solidFill>
                  <a:srgbClr val="5D5D5F"/>
                </a:solidFill>
                <a:effectLst/>
                <a:latin typeface="Arial" panose="020B0604020202020204" pitchFamily="34" charset="0"/>
                <a:ea typeface="+mn-ea"/>
              </a:rPr>
              <a:t>Pessimistic Case: </a:t>
            </a:r>
            <a:r>
              <a:rPr lang="en-US" kern="1200" dirty="0">
                <a:solidFill>
                  <a:srgbClr val="5D5D5F"/>
                </a:solidFill>
                <a:effectLst/>
                <a:latin typeface="Arial" panose="020B0604020202020204" pitchFamily="34" charset="0"/>
                <a:ea typeface="+mn-ea"/>
              </a:rPr>
              <a:t>Based on a lower 16x P/E on a 10% decline from 2022 earnings of $218 down to $196. </a:t>
            </a:r>
            <a:endParaRPr lang="en-US" dirty="0">
              <a:effectLst/>
              <a:latin typeface="Times New Roman" panose="02020603050405020304" pitchFamily="18" charset="0"/>
              <a:ea typeface="Times New Roman" panose="02020603050405020304" pitchFamily="18" charset="0"/>
            </a:endParaRPr>
          </a:p>
          <a:p>
            <a:pPr marL="0" marR="0">
              <a:spcBef>
                <a:spcPts val="300"/>
              </a:spcBef>
              <a:spcAft>
                <a:spcPts val="0"/>
              </a:spcAft>
            </a:pPr>
            <a:r>
              <a:rPr lang="en-US" kern="1200" dirty="0">
                <a:solidFill>
                  <a:srgbClr val="5D5D5F"/>
                </a:solidFill>
                <a:effectLst/>
                <a:latin typeface="Arial" panose="020B0604020202020204" pitchFamily="34" charset="0"/>
                <a:ea typeface="+mn-ea"/>
              </a:rPr>
              <a:t>IMPORTANT: The target return expectations regarding the likelihood of various investment outcomes are hypothetical in nature, do not reflect actual investment results, and are not guarantees of future results. </a:t>
            </a:r>
            <a:endParaRPr lang="en-US" dirty="0">
              <a:effectLst/>
              <a:latin typeface="Times New Roman" panose="02020603050405020304" pitchFamily="18" charset="0"/>
              <a:ea typeface="Times New Roman" panose="02020603050405020304" pitchFamily="18" charset="0"/>
            </a:endParaRPr>
          </a:p>
          <a:p>
            <a:pPr marL="0" marR="0">
              <a:spcBef>
                <a:spcPts val="300"/>
              </a:spcBef>
              <a:spcAft>
                <a:spcPts val="0"/>
              </a:spcAft>
            </a:pPr>
            <a:r>
              <a:rPr lang="en-US" kern="1200" dirty="0">
                <a:solidFill>
                  <a:srgbClr val="5D5D5F"/>
                </a:solidFill>
                <a:effectLst/>
                <a:latin typeface="Arial" panose="020B0604020202020204" pitchFamily="34" charset="0"/>
                <a:ea typeface="+mn-ea"/>
              </a:rPr>
              <a:t>These target return expectations are for the next 12 months through December 2023. For the scenarios outlined above, the price return is determined using a starting level of 3,839, the closing price for the S&amp;P 500 on Dec. 30,</a:t>
            </a:r>
            <a:r>
              <a:rPr lang="en-US" kern="1200" baseline="30000" dirty="0">
                <a:solidFill>
                  <a:srgbClr val="5D5D5F"/>
                </a:solidFill>
                <a:effectLst/>
                <a:latin typeface="Arial" panose="020B0604020202020204" pitchFamily="34" charset="0"/>
                <a:ea typeface="+mn-ea"/>
              </a:rPr>
              <a:t> </a:t>
            </a:r>
            <a:r>
              <a:rPr lang="en-US" kern="1200" dirty="0">
                <a:solidFill>
                  <a:srgbClr val="5D5D5F"/>
                </a:solidFill>
                <a:effectLst/>
                <a:latin typeface="Arial" panose="020B0604020202020204" pitchFamily="34" charset="0"/>
                <a:ea typeface="+mn-ea"/>
              </a:rPr>
              <a:t>2022, and the total return is incorporating the impact of dividends; we are using a flat 2% expected dividend, and the actual dividend yield will vary. Consensus earnings projections are based on information obtained from FactSet. The environment set forth above is an estimate based upon research and formulation of estimates. There is no guarantee that any claims made will come to pass. Individuals cannot invest directly in an index. Index returns do not include the impact of trading costs or advisory and other fees. Scenarios are subject to change at the firm’s discretion with no notice to you.</a:t>
            </a:r>
            <a:endParaRPr lang="en-US"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4737DF45-F133-4CB1-9BAA-F4EEC6507483}"/>
              </a:ext>
            </a:extLst>
          </p:cNvPr>
          <p:cNvSpPr>
            <a:spLocks noGrp="1"/>
          </p:cNvSpPr>
          <p:nvPr>
            <p:ph type="body" sz="quarter" idx="15"/>
          </p:nvPr>
        </p:nvSpPr>
        <p:spPr/>
        <p:txBody>
          <a:bodyPr/>
          <a:lstStyle/>
          <a:p>
            <a:r>
              <a:rPr lang="en-US" dirty="0"/>
              <a:t>2023 Base Case</a:t>
            </a:r>
          </a:p>
        </p:txBody>
      </p:sp>
      <p:sp>
        <p:nvSpPr>
          <p:cNvPr id="5" name="Content Placeholder 4">
            <a:extLst>
              <a:ext uri="{FF2B5EF4-FFF2-40B4-BE49-F238E27FC236}">
                <a16:creationId xmlns:a16="http://schemas.microsoft.com/office/drawing/2014/main" id="{9E09D189-10B7-4C9E-9DC0-6A5306290171}"/>
              </a:ext>
            </a:extLst>
          </p:cNvPr>
          <p:cNvSpPr>
            <a:spLocks noGrp="1"/>
          </p:cNvSpPr>
          <p:nvPr>
            <p:ph sz="quarter" idx="18"/>
          </p:nvPr>
        </p:nvSpPr>
        <p:spPr>
          <a:xfrm>
            <a:off x="655692" y="1703177"/>
            <a:ext cx="10948166" cy="1052583"/>
          </a:xfrm>
        </p:spPr>
        <p:txBody>
          <a:bodyPr/>
          <a:lstStyle/>
          <a:p>
            <a:r>
              <a:rPr lang="en-US" sz="2000" dirty="0"/>
              <a:t>GDP growth is in a range of -1% to +1.5%.</a:t>
            </a:r>
          </a:p>
          <a:p>
            <a:r>
              <a:rPr lang="en-US" sz="2000" dirty="0"/>
              <a:t>Federal Reserve continues to raise short term rates up to a range of 4.75%-5.25%. Longer-term rates settle in a range of 3%-4%.</a:t>
            </a:r>
          </a:p>
        </p:txBody>
      </p:sp>
      <p:graphicFrame>
        <p:nvGraphicFramePr>
          <p:cNvPr id="10" name="Table 9">
            <a:extLst>
              <a:ext uri="{FF2B5EF4-FFF2-40B4-BE49-F238E27FC236}">
                <a16:creationId xmlns:a16="http://schemas.microsoft.com/office/drawing/2014/main" id="{677BFE78-40B6-491A-B371-043C895974BD}"/>
              </a:ext>
            </a:extLst>
          </p:cNvPr>
          <p:cNvGraphicFramePr>
            <a:graphicFrameLocks noGrp="1"/>
          </p:cNvGraphicFramePr>
          <p:nvPr>
            <p:extLst>
              <p:ext uri="{D42A27DB-BD31-4B8C-83A1-F6EECF244321}">
                <p14:modId xmlns:p14="http://schemas.microsoft.com/office/powerpoint/2010/main" val="914299511"/>
              </p:ext>
            </p:extLst>
          </p:nvPr>
        </p:nvGraphicFramePr>
        <p:xfrm>
          <a:off x="1961641" y="2805187"/>
          <a:ext cx="8318760" cy="1637330"/>
        </p:xfrm>
        <a:graphic>
          <a:graphicData uri="http://schemas.openxmlformats.org/drawingml/2006/table">
            <a:tbl>
              <a:tblPr firstRow="1" bandRow="1">
                <a:tableStyleId>{7DF18680-E054-41AD-8BC1-D1AEF772440D}</a:tableStyleId>
              </a:tblPr>
              <a:tblGrid>
                <a:gridCol w="1852124">
                  <a:extLst>
                    <a:ext uri="{9D8B030D-6E8A-4147-A177-3AD203B41FA5}">
                      <a16:colId xmlns:a16="http://schemas.microsoft.com/office/drawing/2014/main" val="20000"/>
                    </a:ext>
                  </a:extLst>
                </a:gridCol>
                <a:gridCol w="1475380">
                  <a:extLst>
                    <a:ext uri="{9D8B030D-6E8A-4147-A177-3AD203B41FA5}">
                      <a16:colId xmlns:a16="http://schemas.microsoft.com/office/drawing/2014/main" val="20001"/>
                    </a:ext>
                  </a:extLst>
                </a:gridCol>
                <a:gridCol w="1663752">
                  <a:extLst>
                    <a:ext uri="{9D8B030D-6E8A-4147-A177-3AD203B41FA5}">
                      <a16:colId xmlns:a16="http://schemas.microsoft.com/office/drawing/2014/main" val="20002"/>
                    </a:ext>
                  </a:extLst>
                </a:gridCol>
                <a:gridCol w="1663752">
                  <a:extLst>
                    <a:ext uri="{9D8B030D-6E8A-4147-A177-3AD203B41FA5}">
                      <a16:colId xmlns:a16="http://schemas.microsoft.com/office/drawing/2014/main" val="20003"/>
                    </a:ext>
                  </a:extLst>
                </a:gridCol>
                <a:gridCol w="1663752">
                  <a:extLst>
                    <a:ext uri="{9D8B030D-6E8A-4147-A177-3AD203B41FA5}">
                      <a16:colId xmlns:a16="http://schemas.microsoft.com/office/drawing/2014/main" val="20004"/>
                    </a:ext>
                  </a:extLst>
                </a:gridCol>
              </a:tblGrid>
              <a:tr h="327466">
                <a:tc>
                  <a:txBody>
                    <a:bodyPr/>
                    <a:lstStyle/>
                    <a:p>
                      <a:r>
                        <a:rPr lang="en-US" sz="1400" u="none" dirty="0"/>
                        <a:t>Market Scenarios</a:t>
                      </a:r>
                      <a:endParaRPr lang="en-US" sz="1400" b="1" u="none"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u="none" dirty="0"/>
                        <a:t>Probability</a:t>
                      </a:r>
                      <a:endParaRPr lang="en-US" sz="1400" b="1" u="none"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u="none" dirty="0"/>
                        <a:t>S&amp;P Level</a:t>
                      </a:r>
                      <a:endParaRPr lang="en-US" sz="1400" b="1" u="none"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u="none" dirty="0"/>
                        <a:t>Price Return</a:t>
                      </a:r>
                      <a:endParaRPr lang="en-US" sz="1400" b="1" u="none"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u="none" dirty="0"/>
                        <a:t>Total Return</a:t>
                      </a:r>
                      <a:endParaRPr lang="en-US" sz="1400" b="1" u="none" dirty="0">
                        <a:solidFill>
                          <a:schemeClr val="tx1"/>
                        </a:solidFill>
                        <a:latin typeface="Arial" panose="020B0604020202020204" pitchFamily="34" charset="0"/>
                        <a:cs typeface="Arial" panose="020B0604020202020204" pitchFamily="34" charset="0"/>
                      </a:endParaRPr>
                    </a:p>
                  </a:txBody>
                  <a:tcPr marL="58732" marR="58732" marT="29366" marB="29366" anchor="ctr"/>
                </a:tc>
                <a:extLst>
                  <a:ext uri="{0D108BD9-81ED-4DB2-BD59-A6C34878D82A}">
                    <a16:rowId xmlns:a16="http://schemas.microsoft.com/office/drawing/2014/main" val="10000"/>
                  </a:ext>
                </a:extLst>
              </a:tr>
              <a:tr h="327466">
                <a:tc>
                  <a:txBody>
                    <a:bodyPr/>
                    <a:lstStyle/>
                    <a:p>
                      <a:r>
                        <a:rPr lang="en-US" sz="1400" dirty="0"/>
                        <a:t>Optimistic</a:t>
                      </a:r>
                      <a:r>
                        <a:rPr lang="en-US" sz="1400" baseline="0" dirty="0"/>
                        <a:t> case</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dirty="0"/>
                        <a:t>10%</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dirty="0"/>
                        <a:t>4875</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baseline="0" dirty="0">
                          <a:solidFill>
                            <a:schemeClr val="tx1"/>
                          </a:solidFill>
                        </a:rPr>
                        <a:t>27%</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dirty="0">
                          <a:solidFill>
                            <a:schemeClr val="tx1"/>
                          </a:solidFill>
                        </a:rPr>
                        <a:t>29%</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extLst>
                  <a:ext uri="{0D108BD9-81ED-4DB2-BD59-A6C34878D82A}">
                    <a16:rowId xmlns:a16="http://schemas.microsoft.com/office/drawing/2014/main" val="10001"/>
                  </a:ext>
                </a:extLst>
              </a:tr>
              <a:tr h="327466">
                <a:tc>
                  <a:txBody>
                    <a:bodyPr/>
                    <a:lstStyle/>
                    <a:p>
                      <a:r>
                        <a:rPr lang="en-US" sz="1400" b="1" dirty="0">
                          <a:solidFill>
                            <a:schemeClr val="accent3"/>
                          </a:solidFill>
                        </a:rPr>
                        <a:t>Base case</a:t>
                      </a:r>
                      <a:endParaRPr lang="en-US" sz="1400" b="1" dirty="0">
                        <a:solidFill>
                          <a:schemeClr val="accent3"/>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b="1" dirty="0">
                          <a:solidFill>
                            <a:schemeClr val="accent3"/>
                          </a:solidFill>
                        </a:rPr>
                        <a:t>60%</a:t>
                      </a:r>
                      <a:endParaRPr lang="en-US" sz="1400" b="1" dirty="0">
                        <a:solidFill>
                          <a:schemeClr val="accent3"/>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b="1" dirty="0">
                          <a:solidFill>
                            <a:schemeClr val="accent3"/>
                          </a:solidFill>
                        </a:rPr>
                        <a:t>4500</a:t>
                      </a:r>
                      <a:endParaRPr lang="en-US" sz="1400" b="1" dirty="0">
                        <a:solidFill>
                          <a:schemeClr val="accent3"/>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b="1" dirty="0">
                          <a:solidFill>
                            <a:schemeClr val="accent3"/>
                          </a:solidFill>
                        </a:rPr>
                        <a:t> 17%</a:t>
                      </a:r>
                      <a:endParaRPr lang="en-US" sz="1400" b="1" dirty="0">
                        <a:solidFill>
                          <a:schemeClr val="accent3"/>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b="1" dirty="0">
                          <a:solidFill>
                            <a:schemeClr val="accent3"/>
                          </a:solidFill>
                        </a:rPr>
                        <a:t>19%</a:t>
                      </a:r>
                      <a:endParaRPr lang="en-US" sz="1400" b="1" dirty="0">
                        <a:solidFill>
                          <a:schemeClr val="accent3"/>
                        </a:solidFill>
                        <a:latin typeface="Arial" panose="020B0604020202020204" pitchFamily="34" charset="0"/>
                        <a:cs typeface="Arial" panose="020B0604020202020204" pitchFamily="34" charset="0"/>
                      </a:endParaRPr>
                    </a:p>
                  </a:txBody>
                  <a:tcPr marL="58732" marR="58732" marT="29366" marB="29366" anchor="ctr"/>
                </a:tc>
                <a:extLst>
                  <a:ext uri="{0D108BD9-81ED-4DB2-BD59-A6C34878D82A}">
                    <a16:rowId xmlns:a16="http://schemas.microsoft.com/office/drawing/2014/main" val="10002"/>
                  </a:ext>
                </a:extLst>
              </a:tr>
              <a:tr h="327466">
                <a:tc>
                  <a:txBody>
                    <a:bodyPr/>
                    <a:lstStyle/>
                    <a:p>
                      <a:r>
                        <a:rPr lang="en-US" sz="1400" dirty="0"/>
                        <a:t>Disappointing case</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dirty="0"/>
                        <a:t>20%</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dirty="0"/>
                        <a:t>3520</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dirty="0">
                          <a:solidFill>
                            <a:schemeClr val="tx1"/>
                          </a:solidFill>
                        </a:rPr>
                        <a:t>-8%</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dirty="0">
                          <a:solidFill>
                            <a:schemeClr val="tx1"/>
                          </a:solidFill>
                        </a:rPr>
                        <a:t>-6%</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extLst>
                  <a:ext uri="{0D108BD9-81ED-4DB2-BD59-A6C34878D82A}">
                    <a16:rowId xmlns:a16="http://schemas.microsoft.com/office/drawing/2014/main" val="10003"/>
                  </a:ext>
                </a:extLst>
              </a:tr>
              <a:tr h="327466">
                <a:tc>
                  <a:txBody>
                    <a:bodyPr/>
                    <a:lstStyle/>
                    <a:p>
                      <a:r>
                        <a:rPr lang="en-US" sz="1400" dirty="0"/>
                        <a:t>Pessimistic case</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dirty="0"/>
                        <a:t>10%</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dirty="0"/>
                        <a:t>3140</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dirty="0">
                          <a:solidFill>
                            <a:schemeClr val="tx1"/>
                          </a:solidFill>
                        </a:rPr>
                        <a:t>-18%</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tc>
                  <a:txBody>
                    <a:bodyPr/>
                    <a:lstStyle/>
                    <a:p>
                      <a:pPr algn="ctr"/>
                      <a:r>
                        <a:rPr lang="en-US" sz="1400" dirty="0">
                          <a:solidFill>
                            <a:schemeClr val="tx1"/>
                          </a:solidFill>
                        </a:rPr>
                        <a:t>-16%</a:t>
                      </a:r>
                      <a:endParaRPr lang="en-US" sz="1400" b="0" dirty="0">
                        <a:solidFill>
                          <a:schemeClr val="tx1"/>
                        </a:solidFill>
                        <a:latin typeface="Arial" panose="020B0604020202020204" pitchFamily="34" charset="0"/>
                        <a:cs typeface="Arial" panose="020B0604020202020204" pitchFamily="34" charset="0"/>
                      </a:endParaRPr>
                    </a:p>
                  </a:txBody>
                  <a:tcPr marL="58732" marR="58732" marT="29366" marB="29366" anchor="ct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221B4297-275A-49C6-8438-59139E2BEB73}"/>
              </a:ext>
            </a:extLst>
          </p:cNvPr>
          <p:cNvSpPr txBox="1"/>
          <p:nvPr/>
        </p:nvSpPr>
        <p:spPr>
          <a:xfrm>
            <a:off x="634622" y="6175394"/>
            <a:ext cx="9676015" cy="230832"/>
          </a:xfrm>
          <a:prstGeom prst="rect">
            <a:avLst/>
          </a:prstGeom>
          <a:noFill/>
        </p:spPr>
        <p:txBody>
          <a:bodyPr wrap="square" rtlCol="0">
            <a:spAutoFit/>
          </a:bodyPr>
          <a:lstStyle/>
          <a:p>
            <a:r>
              <a:rPr lang="en-US" sz="900" dirty="0"/>
              <a:t>Source: Mariner Equity Team</a:t>
            </a:r>
          </a:p>
        </p:txBody>
      </p:sp>
    </p:spTree>
    <p:extLst>
      <p:ext uri="{BB962C8B-B14F-4D97-AF65-F5344CB8AC3E}">
        <p14:creationId xmlns:p14="http://schemas.microsoft.com/office/powerpoint/2010/main" val="310122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8B4315-F010-1B13-EE4A-F7062F586242}"/>
              </a:ext>
            </a:extLst>
          </p:cNvPr>
          <p:cNvSpPr>
            <a:spLocks noGrp="1"/>
          </p:cNvSpPr>
          <p:nvPr>
            <p:ph type="body" sz="quarter" idx="15"/>
          </p:nvPr>
        </p:nvSpPr>
        <p:spPr/>
        <p:txBody>
          <a:bodyPr/>
          <a:lstStyle/>
          <a:p>
            <a:r>
              <a:rPr lang="en-US" dirty="0"/>
              <a:t>Fundamentals, Valuation and </a:t>
            </a:r>
            <a:r>
              <a:rPr lang="en-US" dirty="0" err="1"/>
              <a:t>Technicals</a:t>
            </a:r>
            <a:endParaRPr lang="en-US" dirty="0"/>
          </a:p>
        </p:txBody>
      </p:sp>
      <p:sp>
        <p:nvSpPr>
          <p:cNvPr id="3" name="Text Placeholder 2">
            <a:extLst>
              <a:ext uri="{FF2B5EF4-FFF2-40B4-BE49-F238E27FC236}">
                <a16:creationId xmlns:a16="http://schemas.microsoft.com/office/drawing/2014/main" id="{2C8642D6-1462-0615-FA39-F5D794F0BCF8}"/>
              </a:ext>
            </a:extLst>
          </p:cNvPr>
          <p:cNvSpPr>
            <a:spLocks noGrp="1"/>
          </p:cNvSpPr>
          <p:nvPr>
            <p:ph type="body" sz="quarter" idx="16"/>
          </p:nvPr>
        </p:nvSpPr>
        <p:spPr/>
        <p:txBody>
          <a:bodyPr/>
          <a:lstStyle/>
          <a:p>
            <a:r>
              <a:rPr lang="en-US" dirty="0"/>
              <a:t>Overall, our indicators are neutral/positive. Despite negative market action, </a:t>
            </a:r>
            <a:br>
              <a:rPr lang="en-US" dirty="0"/>
            </a:br>
            <a:r>
              <a:rPr lang="en-US" dirty="0"/>
              <a:t>the data is still constructive.</a:t>
            </a:r>
          </a:p>
        </p:txBody>
      </p:sp>
      <p:sp>
        <p:nvSpPr>
          <p:cNvPr id="5" name="Text Placeholder 4">
            <a:extLst>
              <a:ext uri="{FF2B5EF4-FFF2-40B4-BE49-F238E27FC236}">
                <a16:creationId xmlns:a16="http://schemas.microsoft.com/office/drawing/2014/main" id="{E37F4B51-BA1E-EBCC-EF9E-B9C738ED2DEB}"/>
              </a:ext>
            </a:extLst>
          </p:cNvPr>
          <p:cNvSpPr>
            <a:spLocks noGrp="1"/>
          </p:cNvSpPr>
          <p:nvPr>
            <p:ph type="body" sz="quarter" idx="18"/>
          </p:nvPr>
        </p:nvSpPr>
        <p:spPr/>
        <p:txBody>
          <a:bodyPr/>
          <a:lstStyle/>
          <a:p>
            <a:r>
              <a:rPr lang="en-US" dirty="0"/>
              <a:t>Metrics are ranked positive, neutral or negative based solely on the firm’s interpretation of market data, are subject to change at the firm’s discretion with no notice to you and are not a guarantee of future results. They are presented for information purposes only and do not take into account any individual personal, financial or tax considerations, nor are they intended to be personal legal or investment advice or a solicitation to buy or sell any security or engage in a particular investment strategy or market sector.</a:t>
            </a:r>
          </a:p>
        </p:txBody>
      </p:sp>
      <p:graphicFrame>
        <p:nvGraphicFramePr>
          <p:cNvPr id="8" name="Table 7">
            <a:extLst>
              <a:ext uri="{FF2B5EF4-FFF2-40B4-BE49-F238E27FC236}">
                <a16:creationId xmlns:a16="http://schemas.microsoft.com/office/drawing/2014/main" id="{35373385-4EEA-FFF6-CFBC-8FA8D01B4950}"/>
              </a:ext>
            </a:extLst>
          </p:cNvPr>
          <p:cNvGraphicFramePr>
            <a:graphicFrameLocks noGrp="1"/>
          </p:cNvGraphicFramePr>
          <p:nvPr>
            <p:extLst>
              <p:ext uri="{D42A27DB-BD31-4B8C-83A1-F6EECF244321}">
                <p14:modId xmlns:p14="http://schemas.microsoft.com/office/powerpoint/2010/main" val="821203258"/>
              </p:ext>
            </p:extLst>
          </p:nvPr>
        </p:nvGraphicFramePr>
        <p:xfrm>
          <a:off x="2028825" y="1609175"/>
          <a:ext cx="7130415" cy="4450857"/>
        </p:xfrm>
        <a:graphic>
          <a:graphicData uri="http://schemas.openxmlformats.org/drawingml/2006/table">
            <a:tbl>
              <a:tblPr firstRow="1" bandRow="1">
                <a:tableStyleId>{7DF18680-E054-41AD-8BC1-D1AEF772440D}</a:tableStyleId>
              </a:tblPr>
              <a:tblGrid>
                <a:gridCol w="4900761">
                  <a:extLst>
                    <a:ext uri="{9D8B030D-6E8A-4147-A177-3AD203B41FA5}">
                      <a16:colId xmlns:a16="http://schemas.microsoft.com/office/drawing/2014/main" val="975597375"/>
                    </a:ext>
                  </a:extLst>
                </a:gridCol>
                <a:gridCol w="2229654">
                  <a:extLst>
                    <a:ext uri="{9D8B030D-6E8A-4147-A177-3AD203B41FA5}">
                      <a16:colId xmlns:a16="http://schemas.microsoft.com/office/drawing/2014/main" val="2481900962"/>
                    </a:ext>
                  </a:extLst>
                </a:gridCol>
              </a:tblGrid>
              <a:tr h="162114">
                <a:tc>
                  <a:txBody>
                    <a:bodyPr/>
                    <a:lstStyle/>
                    <a:p>
                      <a:pPr algn="l" fontAlgn="b"/>
                      <a:endParaRPr lang="en-US" sz="1000" b="1" i="0" u="none" strike="noStrike" dirty="0">
                        <a:solidFill>
                          <a:schemeClr val="bg1"/>
                        </a:solidFill>
                        <a:effectLst/>
                        <a:latin typeface="+mn-lt"/>
                      </a:endParaRPr>
                    </a:p>
                  </a:txBody>
                  <a:tcPr marL="36576" marR="18288" marT="18288" marB="18288" anchor="ctr"/>
                </a:tc>
                <a:tc>
                  <a:txBody>
                    <a:bodyPr/>
                    <a:lstStyle/>
                    <a:p>
                      <a:pPr algn="ctr" fontAlgn="b"/>
                      <a:r>
                        <a:rPr lang="en-US" sz="1200" u="none" strike="noStrike" dirty="0">
                          <a:effectLst/>
                        </a:rPr>
                        <a:t>Rating</a:t>
                      </a:r>
                      <a:endParaRPr lang="en-US" sz="1200" b="1" i="0" u="none" strike="noStrike" dirty="0">
                        <a:solidFill>
                          <a:schemeClr val="bg1"/>
                        </a:solidFill>
                        <a:effectLst/>
                        <a:latin typeface="+mn-lt"/>
                      </a:endParaRPr>
                    </a:p>
                  </a:txBody>
                  <a:tcPr marL="36576" marR="18288" marT="18288" marB="18288" anchor="ctr"/>
                </a:tc>
                <a:extLst>
                  <a:ext uri="{0D108BD9-81ED-4DB2-BD59-A6C34878D82A}">
                    <a16:rowId xmlns:a16="http://schemas.microsoft.com/office/drawing/2014/main" val="3667285750"/>
                  </a:ext>
                </a:extLst>
              </a:tr>
              <a:tr h="218914">
                <a:tc>
                  <a:txBody>
                    <a:bodyPr/>
                    <a:lstStyle/>
                    <a:p>
                      <a:pPr algn="l" fontAlgn="b"/>
                      <a:r>
                        <a:rPr lang="en-US" sz="1200" u="none" strike="noStrike" dirty="0">
                          <a:solidFill>
                            <a:schemeClr val="bg1"/>
                          </a:solidFill>
                          <a:effectLst/>
                        </a:rPr>
                        <a:t>Fundamentals: Data that impacts revenues and earnings</a:t>
                      </a:r>
                      <a:endParaRPr lang="en-US" sz="1200" b="1" i="0" u="none" strike="noStrike" dirty="0">
                        <a:solidFill>
                          <a:schemeClr val="bg1"/>
                        </a:solidFill>
                        <a:effectLst/>
                        <a:latin typeface="+mn-lt"/>
                      </a:endParaRPr>
                    </a:p>
                  </a:txBody>
                  <a:tcPr marL="36576" marR="18288" marT="18288" marB="18288" anchor="ctr">
                    <a:solidFill>
                      <a:schemeClr val="tx1">
                        <a:lumMod val="90000"/>
                        <a:lumOff val="10000"/>
                      </a:schemeClr>
                    </a:solidFill>
                  </a:tcPr>
                </a:tc>
                <a:tc>
                  <a:txBody>
                    <a:bodyPr/>
                    <a:lstStyle/>
                    <a:p>
                      <a:pPr algn="ctr" fontAlgn="b"/>
                      <a:r>
                        <a:rPr lang="en-US" sz="1200" u="none" strike="noStrike" dirty="0">
                          <a:solidFill>
                            <a:schemeClr val="bg1"/>
                          </a:solidFill>
                          <a:effectLst/>
                        </a:rPr>
                        <a:t>Neutral</a:t>
                      </a:r>
                      <a:endParaRPr lang="en-US" sz="1200" b="1" i="0" u="none" strike="noStrike" dirty="0">
                        <a:solidFill>
                          <a:schemeClr val="bg1"/>
                        </a:solidFill>
                        <a:effectLst/>
                        <a:latin typeface="+mj-lt"/>
                      </a:endParaRPr>
                    </a:p>
                  </a:txBody>
                  <a:tcPr marL="36576" marR="9525" marT="9525" marB="0" anchor="ctr">
                    <a:solidFill>
                      <a:schemeClr val="tx1">
                        <a:lumMod val="90000"/>
                        <a:lumOff val="10000"/>
                      </a:schemeClr>
                    </a:solidFill>
                  </a:tcPr>
                </a:tc>
                <a:extLst>
                  <a:ext uri="{0D108BD9-81ED-4DB2-BD59-A6C34878D82A}">
                    <a16:rowId xmlns:a16="http://schemas.microsoft.com/office/drawing/2014/main" val="178254783"/>
                  </a:ext>
                </a:extLst>
              </a:tr>
              <a:tr h="218914">
                <a:tc>
                  <a:txBody>
                    <a:bodyPr/>
                    <a:lstStyle/>
                    <a:p>
                      <a:pPr algn="l" fontAlgn="b"/>
                      <a:r>
                        <a:rPr lang="en-US" sz="1000" u="none" strike="noStrike" dirty="0">
                          <a:effectLst/>
                        </a:rPr>
                        <a:t>Economic Trends</a:t>
                      </a:r>
                      <a:endParaRPr lang="en-US" sz="1000" b="0" i="0" u="none" strike="noStrike" dirty="0">
                        <a:solidFill>
                          <a:schemeClr val="tx1"/>
                        </a:solidFill>
                        <a:effectLst/>
                        <a:latin typeface="+mn-lt"/>
                      </a:endParaRPr>
                    </a:p>
                  </a:txBody>
                  <a:tcPr marL="274320"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dirty="0">
                          <a:solidFill>
                            <a:schemeClr val="accent2"/>
                          </a:solidFill>
                        </a:rPr>
                        <a:t>O</a:t>
                      </a:r>
                      <a:endParaRPr lang="en-US" sz="1400" b="1" i="0" u="none" strike="noStrike" kern="1200" dirty="0">
                        <a:solidFill>
                          <a:schemeClr val="accent2"/>
                        </a:solidFill>
                        <a:effectLst/>
                        <a:latin typeface="+mn-lt"/>
                        <a:ea typeface="+mn-ea"/>
                        <a:cs typeface="+mn-cs"/>
                      </a:endParaRPr>
                    </a:p>
                  </a:txBody>
                  <a:tcPr marL="36576" marR="9525" marT="9525" marB="0" anchor="ctr"/>
                </a:tc>
                <a:extLst>
                  <a:ext uri="{0D108BD9-81ED-4DB2-BD59-A6C34878D82A}">
                    <a16:rowId xmlns:a16="http://schemas.microsoft.com/office/drawing/2014/main" val="3566765832"/>
                  </a:ext>
                </a:extLst>
              </a:tr>
              <a:tr h="218914">
                <a:tc>
                  <a:txBody>
                    <a:bodyPr/>
                    <a:lstStyle/>
                    <a:p>
                      <a:pPr algn="l" fontAlgn="b"/>
                      <a:r>
                        <a:rPr lang="en-US" sz="1000" u="none" strike="noStrike" dirty="0">
                          <a:effectLst/>
                        </a:rPr>
                        <a:t>Earnings Trends</a:t>
                      </a:r>
                      <a:endParaRPr lang="en-US" sz="1000" b="0" i="0" u="none" strike="noStrike" dirty="0">
                        <a:solidFill>
                          <a:schemeClr val="tx1"/>
                        </a:solidFill>
                        <a:effectLst/>
                        <a:latin typeface="+mn-lt"/>
                      </a:endParaRPr>
                    </a:p>
                  </a:txBody>
                  <a:tcPr marL="274320"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dirty="0">
                          <a:solidFill>
                            <a:schemeClr val="accent2"/>
                          </a:solidFill>
                        </a:rPr>
                        <a:t>O</a:t>
                      </a:r>
                      <a:r>
                        <a:rPr lang="en-US" sz="1400" b="1" dirty="0">
                          <a:solidFill>
                            <a:schemeClr val="tx1"/>
                          </a:solidFill>
                        </a:rPr>
                        <a:t>/</a:t>
                      </a:r>
                      <a:r>
                        <a:rPr kumimoji="0" lang="en-US" sz="1400" b="1" u="none" strike="noStrike" kern="1200" cap="none" spc="0" normalizeH="0" baseline="0" noProof="0" dirty="0">
                          <a:ln>
                            <a:noFill/>
                          </a:ln>
                          <a:solidFill>
                            <a:srgbClr val="570041"/>
                          </a:solidFill>
                          <a:effectLst/>
                          <a:uLnTx/>
                          <a:uFillTx/>
                        </a:rPr>
                        <a:t>–</a:t>
                      </a:r>
                      <a:endParaRPr lang="en-US" sz="1400" dirty="0"/>
                    </a:p>
                  </a:txBody>
                  <a:tcPr marL="36576" marR="9525" marT="9525" marB="0" anchor="ctr"/>
                </a:tc>
                <a:extLst>
                  <a:ext uri="{0D108BD9-81ED-4DB2-BD59-A6C34878D82A}">
                    <a16:rowId xmlns:a16="http://schemas.microsoft.com/office/drawing/2014/main" val="2598810713"/>
                  </a:ext>
                </a:extLst>
              </a:tr>
              <a:tr h="218914">
                <a:tc>
                  <a:txBody>
                    <a:bodyPr/>
                    <a:lstStyle/>
                    <a:p>
                      <a:pPr algn="l" fontAlgn="b"/>
                      <a:r>
                        <a:rPr lang="en-US" sz="1000" u="none" strike="noStrike" dirty="0">
                          <a:effectLst/>
                        </a:rPr>
                        <a:t>Federal Reserve Policy</a:t>
                      </a:r>
                      <a:endParaRPr lang="en-US" sz="1000" b="0" i="0" u="none" strike="noStrike" dirty="0">
                        <a:solidFill>
                          <a:schemeClr val="tx1"/>
                        </a:solidFill>
                        <a:effectLst/>
                        <a:latin typeface="+mn-lt"/>
                      </a:endParaRPr>
                    </a:p>
                  </a:txBody>
                  <a:tcPr marL="274320"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dirty="0">
                          <a:solidFill>
                            <a:schemeClr val="accent2"/>
                          </a:solidFill>
                        </a:rPr>
                        <a:t>O</a:t>
                      </a:r>
                      <a:endParaRPr lang="en-US" sz="1400" b="1" i="0" u="none" strike="noStrike" kern="1200" dirty="0">
                        <a:solidFill>
                          <a:schemeClr val="accent2"/>
                        </a:solidFill>
                        <a:effectLst/>
                        <a:latin typeface="+mn-lt"/>
                        <a:ea typeface="+mn-ea"/>
                        <a:cs typeface="+mn-cs"/>
                      </a:endParaRPr>
                    </a:p>
                  </a:txBody>
                  <a:tcPr marL="36576" marR="9525" marT="9525" marB="0" anchor="ctr"/>
                </a:tc>
                <a:extLst>
                  <a:ext uri="{0D108BD9-81ED-4DB2-BD59-A6C34878D82A}">
                    <a16:rowId xmlns:a16="http://schemas.microsoft.com/office/drawing/2014/main" val="590579758"/>
                  </a:ext>
                </a:extLst>
              </a:tr>
              <a:tr h="218914">
                <a:tc>
                  <a:txBody>
                    <a:bodyPr/>
                    <a:lstStyle/>
                    <a:p>
                      <a:pPr algn="l" fontAlgn="b"/>
                      <a:r>
                        <a:rPr lang="en-US" sz="1000" u="none" strike="noStrike" dirty="0">
                          <a:effectLst/>
                        </a:rPr>
                        <a:t>Interest Rate Trends</a:t>
                      </a:r>
                      <a:endParaRPr lang="en-US" sz="1000" b="0" i="0" u="none" strike="noStrike" dirty="0">
                        <a:solidFill>
                          <a:schemeClr val="tx1"/>
                        </a:solidFill>
                        <a:effectLst/>
                        <a:latin typeface="+mn-lt"/>
                      </a:endParaRPr>
                    </a:p>
                  </a:txBody>
                  <a:tcPr marL="274320"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dirty="0">
                          <a:solidFill>
                            <a:schemeClr val="accent2"/>
                          </a:solidFill>
                        </a:rPr>
                        <a:t>O</a:t>
                      </a:r>
                      <a:endParaRPr lang="en-US" sz="1400" b="1" i="0" u="none" strike="noStrike" kern="1200" dirty="0">
                        <a:solidFill>
                          <a:schemeClr val="accent2"/>
                        </a:solidFill>
                        <a:effectLst/>
                        <a:latin typeface="+mn-lt"/>
                        <a:ea typeface="+mn-ea"/>
                        <a:cs typeface="+mn-cs"/>
                      </a:endParaRPr>
                    </a:p>
                  </a:txBody>
                  <a:tcPr marL="36576" marR="9525" marT="9525" marB="0" anchor="ctr"/>
                </a:tc>
                <a:extLst>
                  <a:ext uri="{0D108BD9-81ED-4DB2-BD59-A6C34878D82A}">
                    <a16:rowId xmlns:a16="http://schemas.microsoft.com/office/drawing/2014/main" val="2386517462"/>
                  </a:ext>
                </a:extLst>
              </a:tr>
              <a:tr h="218914">
                <a:tc>
                  <a:txBody>
                    <a:bodyPr/>
                    <a:lstStyle/>
                    <a:p>
                      <a:pPr algn="l" fontAlgn="b"/>
                      <a:r>
                        <a:rPr lang="en-US" sz="1000" u="none" strike="noStrike" dirty="0">
                          <a:effectLst/>
                        </a:rPr>
                        <a:t>Real Rates</a:t>
                      </a:r>
                      <a:endParaRPr lang="en-US" sz="1000" b="0" i="0" u="none" strike="noStrike" dirty="0">
                        <a:solidFill>
                          <a:schemeClr val="tx1"/>
                        </a:solidFill>
                        <a:effectLst/>
                        <a:latin typeface="+mn-lt"/>
                      </a:endParaRPr>
                    </a:p>
                  </a:txBody>
                  <a:tcPr marL="274320" marR="18288" marT="18288" marB="18288" anchor="ctr"/>
                </a:tc>
                <a:tc>
                  <a:txBody>
                    <a:bodyPr/>
                    <a:lstStyle/>
                    <a:p>
                      <a:pPr algn="ctr" fontAlgn="b"/>
                      <a:r>
                        <a:rPr lang="en-US" sz="1400" b="1" u="none" strike="noStrike" dirty="0">
                          <a:solidFill>
                            <a:schemeClr val="accent3"/>
                          </a:solidFill>
                          <a:effectLst/>
                        </a:rPr>
                        <a:t>+</a:t>
                      </a:r>
                      <a:endParaRPr lang="en-US" sz="1400" b="1" i="0" u="none" strike="noStrike" dirty="0">
                        <a:solidFill>
                          <a:schemeClr val="accent3"/>
                        </a:solidFill>
                        <a:effectLst/>
                        <a:latin typeface="+mj-lt"/>
                      </a:endParaRPr>
                    </a:p>
                  </a:txBody>
                  <a:tcPr marL="36576" marR="9525" marT="9525" marB="0" anchor="ctr"/>
                </a:tc>
                <a:extLst>
                  <a:ext uri="{0D108BD9-81ED-4DB2-BD59-A6C34878D82A}">
                    <a16:rowId xmlns:a16="http://schemas.microsoft.com/office/drawing/2014/main" val="1622860262"/>
                  </a:ext>
                </a:extLst>
              </a:tr>
              <a:tr h="218914">
                <a:tc>
                  <a:txBody>
                    <a:bodyPr/>
                    <a:lstStyle/>
                    <a:p>
                      <a:pPr algn="l" fontAlgn="b"/>
                      <a:r>
                        <a:rPr lang="en-US" sz="1000" u="none" strike="noStrike" dirty="0">
                          <a:effectLst/>
                        </a:rPr>
                        <a:t>M&amp;A/IPO activity</a:t>
                      </a:r>
                      <a:endParaRPr lang="en-US" sz="1000" b="0" i="0" u="none" strike="noStrike" dirty="0">
                        <a:solidFill>
                          <a:schemeClr val="tx1"/>
                        </a:solidFill>
                        <a:effectLst/>
                        <a:latin typeface="+mn-lt"/>
                      </a:endParaRPr>
                    </a:p>
                  </a:txBody>
                  <a:tcPr marL="274320" marR="18288" marT="18288" marB="18288" anchor="ctr"/>
                </a:tc>
                <a:tc>
                  <a:txBody>
                    <a:bodyPr/>
                    <a:lstStyle/>
                    <a:p>
                      <a:pPr algn="ctr" fontAlgn="ctr"/>
                      <a:r>
                        <a:rPr lang="en-US" sz="1400" b="1" dirty="0">
                          <a:solidFill>
                            <a:schemeClr val="accent2"/>
                          </a:solidFill>
                        </a:rPr>
                        <a:t>O</a:t>
                      </a:r>
                      <a:endParaRPr lang="en-US" sz="1400" b="1" i="0" u="none" strike="noStrike" dirty="0">
                        <a:solidFill>
                          <a:schemeClr val="accent2"/>
                        </a:solidFill>
                        <a:effectLst/>
                        <a:latin typeface="+mj-lt"/>
                      </a:endParaRPr>
                    </a:p>
                  </a:txBody>
                  <a:tcPr marL="36576" marR="9525" marT="9525" marB="0" anchor="ctr"/>
                </a:tc>
                <a:extLst>
                  <a:ext uri="{0D108BD9-81ED-4DB2-BD59-A6C34878D82A}">
                    <a16:rowId xmlns:a16="http://schemas.microsoft.com/office/drawing/2014/main" val="2329388386"/>
                  </a:ext>
                </a:extLst>
              </a:tr>
              <a:tr h="218914">
                <a:tc>
                  <a:txBody>
                    <a:bodyPr/>
                    <a:lstStyle/>
                    <a:p>
                      <a:pPr algn="l" fontAlgn="b"/>
                      <a:r>
                        <a:rPr lang="en-US" sz="1000" u="none" strike="noStrike" dirty="0">
                          <a:effectLst/>
                        </a:rPr>
                        <a:t>Credit Spreads</a:t>
                      </a:r>
                      <a:endParaRPr lang="en-US" sz="1000" b="0" i="0" u="none" strike="noStrike" dirty="0">
                        <a:solidFill>
                          <a:schemeClr val="tx1"/>
                        </a:solidFill>
                        <a:effectLst/>
                        <a:latin typeface="+mn-lt"/>
                      </a:endParaRPr>
                    </a:p>
                  </a:txBody>
                  <a:tcPr marL="274320" marR="18288" marT="18288" marB="18288" anchor="ctr"/>
                </a:tc>
                <a:tc>
                  <a:txBody>
                    <a:bodyPr/>
                    <a:lstStyle/>
                    <a:p>
                      <a:pPr algn="ctr" fontAlgn="b"/>
                      <a:r>
                        <a:rPr lang="en-US" sz="1400" b="1" u="none" strike="noStrike" dirty="0">
                          <a:solidFill>
                            <a:schemeClr val="accent3"/>
                          </a:solidFill>
                          <a:effectLst/>
                        </a:rPr>
                        <a:t>+</a:t>
                      </a:r>
                      <a:endParaRPr lang="en-US" sz="1400" b="1" i="0" u="none" strike="noStrike" dirty="0">
                        <a:solidFill>
                          <a:schemeClr val="accent3"/>
                        </a:solidFill>
                        <a:effectLst/>
                        <a:latin typeface="+mj-lt"/>
                      </a:endParaRPr>
                    </a:p>
                  </a:txBody>
                  <a:tcPr marL="36576" marR="9525" marT="9525" marB="0" anchor="ctr"/>
                </a:tc>
                <a:extLst>
                  <a:ext uri="{0D108BD9-81ED-4DB2-BD59-A6C34878D82A}">
                    <a16:rowId xmlns:a16="http://schemas.microsoft.com/office/drawing/2014/main" val="1981463439"/>
                  </a:ext>
                </a:extLst>
              </a:tr>
              <a:tr h="218914">
                <a:tc>
                  <a:txBody>
                    <a:bodyPr/>
                    <a:lstStyle/>
                    <a:p>
                      <a:pPr algn="l" fontAlgn="b"/>
                      <a:r>
                        <a:rPr lang="en-US" sz="1200" u="none" strike="noStrike" dirty="0">
                          <a:solidFill>
                            <a:schemeClr val="bg1"/>
                          </a:solidFill>
                          <a:effectLst/>
                        </a:rPr>
                        <a:t>Valuation: How expensive stocks are</a:t>
                      </a:r>
                      <a:endParaRPr lang="en-US" sz="1200" b="1" i="0" u="none" strike="noStrike" dirty="0">
                        <a:solidFill>
                          <a:schemeClr val="bg1"/>
                        </a:solidFill>
                        <a:effectLst/>
                        <a:latin typeface="+mn-lt"/>
                      </a:endParaRPr>
                    </a:p>
                  </a:txBody>
                  <a:tcPr marL="36576" marR="18288" marT="18288" marB="18288" anchor="ctr">
                    <a:solidFill>
                      <a:schemeClr val="tx1">
                        <a:lumMod val="90000"/>
                        <a:lumOff val="10000"/>
                      </a:schemeClr>
                    </a:solidFill>
                  </a:tcPr>
                </a:tc>
                <a:tc>
                  <a:txBody>
                    <a:bodyPr/>
                    <a:lstStyle/>
                    <a:p>
                      <a:pPr algn="ctr" fontAlgn="ctr"/>
                      <a:r>
                        <a:rPr lang="en-US" sz="1200" u="none" strike="noStrike" dirty="0">
                          <a:solidFill>
                            <a:schemeClr val="bg1"/>
                          </a:solidFill>
                          <a:effectLst/>
                        </a:rPr>
                        <a:t>Neutral</a:t>
                      </a:r>
                      <a:endParaRPr lang="en-US" sz="1200" b="1" i="0" u="none" strike="noStrike" dirty="0">
                        <a:solidFill>
                          <a:schemeClr val="bg1"/>
                        </a:solidFill>
                        <a:effectLst/>
                        <a:latin typeface="+mj-lt"/>
                      </a:endParaRPr>
                    </a:p>
                  </a:txBody>
                  <a:tcPr marL="36576" marR="9525" marT="9525" marB="0" anchor="ctr">
                    <a:solidFill>
                      <a:schemeClr val="tx1">
                        <a:lumMod val="90000"/>
                        <a:lumOff val="10000"/>
                      </a:schemeClr>
                    </a:solidFill>
                  </a:tcPr>
                </a:tc>
                <a:extLst>
                  <a:ext uri="{0D108BD9-81ED-4DB2-BD59-A6C34878D82A}">
                    <a16:rowId xmlns:a16="http://schemas.microsoft.com/office/drawing/2014/main" val="3238406019"/>
                  </a:ext>
                </a:extLst>
              </a:tr>
              <a:tr h="218914">
                <a:tc>
                  <a:txBody>
                    <a:bodyPr/>
                    <a:lstStyle/>
                    <a:p>
                      <a:pPr algn="l" fontAlgn="b"/>
                      <a:r>
                        <a:rPr lang="en-US" sz="1000" u="none" strike="noStrike" dirty="0">
                          <a:effectLst/>
                        </a:rPr>
                        <a:t>Price Earnings</a:t>
                      </a:r>
                      <a:endParaRPr lang="en-US" sz="1000" b="0" i="0" u="none" strike="noStrike" dirty="0">
                        <a:solidFill>
                          <a:schemeClr val="tx1"/>
                        </a:solidFill>
                        <a:effectLst/>
                        <a:latin typeface="+mn-lt"/>
                      </a:endParaRPr>
                    </a:p>
                  </a:txBody>
                  <a:tcPr marL="274320" marR="18288" marT="18288" marB="18288" anchor="ctr"/>
                </a:tc>
                <a:tc>
                  <a:txBody>
                    <a:bodyPr/>
                    <a:lstStyle/>
                    <a:p>
                      <a:pPr algn="ctr" fontAlgn="ctr"/>
                      <a:r>
                        <a:rPr lang="en-US" sz="1400" b="1" dirty="0">
                          <a:solidFill>
                            <a:schemeClr val="accent2"/>
                          </a:solidFill>
                        </a:rPr>
                        <a:t>O</a:t>
                      </a:r>
                      <a:endParaRPr lang="en-US" sz="1400" b="1" i="0" u="none" strike="noStrike" kern="1200" dirty="0">
                        <a:solidFill>
                          <a:schemeClr val="accent2"/>
                        </a:solidFill>
                        <a:effectLst/>
                        <a:latin typeface="+mn-lt"/>
                        <a:ea typeface="+mn-ea"/>
                        <a:cs typeface="+mn-cs"/>
                      </a:endParaRPr>
                    </a:p>
                  </a:txBody>
                  <a:tcPr marL="36576" marR="9525" marT="9525" marB="0" anchor="ctr"/>
                </a:tc>
                <a:extLst>
                  <a:ext uri="{0D108BD9-81ED-4DB2-BD59-A6C34878D82A}">
                    <a16:rowId xmlns:a16="http://schemas.microsoft.com/office/drawing/2014/main" val="3883571780"/>
                  </a:ext>
                </a:extLst>
              </a:tr>
              <a:tr h="218914">
                <a:tc>
                  <a:txBody>
                    <a:bodyPr/>
                    <a:lstStyle/>
                    <a:p>
                      <a:pPr algn="l" fontAlgn="b"/>
                      <a:r>
                        <a:rPr lang="en-US" sz="1000" u="none" strike="noStrike" dirty="0">
                          <a:effectLst/>
                        </a:rPr>
                        <a:t>Dividend Yields vs. Interest Rates</a:t>
                      </a:r>
                      <a:endParaRPr lang="en-US" sz="1000" b="0" i="0" u="none" strike="noStrike" dirty="0">
                        <a:solidFill>
                          <a:schemeClr val="tx1"/>
                        </a:solidFill>
                        <a:effectLst/>
                        <a:latin typeface="+mn-lt"/>
                      </a:endParaRPr>
                    </a:p>
                  </a:txBody>
                  <a:tcPr marL="274320" marR="18288" marT="18288" marB="18288" anchor="ctr"/>
                </a:tc>
                <a:tc>
                  <a:txBody>
                    <a:bodyPr/>
                    <a:lstStyle/>
                    <a:p>
                      <a:pPr algn="ctr" fontAlgn="ctr"/>
                      <a:r>
                        <a:rPr lang="en-US" sz="1400" b="1" dirty="0">
                          <a:solidFill>
                            <a:schemeClr val="accent2"/>
                          </a:solidFill>
                        </a:rPr>
                        <a:t>O</a:t>
                      </a:r>
                      <a:endParaRPr lang="en-US" sz="1400" b="1" i="0" u="none" strike="noStrike" kern="1200" dirty="0">
                        <a:solidFill>
                          <a:schemeClr val="accent2"/>
                        </a:solidFill>
                        <a:effectLst/>
                        <a:latin typeface="+mn-lt"/>
                        <a:ea typeface="+mn-ea"/>
                        <a:cs typeface="+mn-cs"/>
                      </a:endParaRPr>
                    </a:p>
                  </a:txBody>
                  <a:tcPr marL="36576" marR="9525" marT="9525" marB="0" anchor="ctr"/>
                </a:tc>
                <a:extLst>
                  <a:ext uri="{0D108BD9-81ED-4DB2-BD59-A6C34878D82A}">
                    <a16:rowId xmlns:a16="http://schemas.microsoft.com/office/drawing/2014/main" val="434895087"/>
                  </a:ext>
                </a:extLst>
              </a:tr>
              <a:tr h="218914">
                <a:tc>
                  <a:txBody>
                    <a:bodyPr/>
                    <a:lstStyle/>
                    <a:p>
                      <a:pPr algn="l" fontAlgn="b"/>
                      <a:r>
                        <a:rPr lang="en-US" sz="1000" u="none" strike="noStrike" dirty="0">
                          <a:effectLst/>
                        </a:rPr>
                        <a:t>Price to Sales</a:t>
                      </a:r>
                      <a:endParaRPr lang="en-US" sz="1000" b="0" i="0" u="none" strike="noStrike" dirty="0">
                        <a:solidFill>
                          <a:schemeClr val="tx1"/>
                        </a:solidFill>
                        <a:effectLst/>
                        <a:latin typeface="+mn-lt"/>
                      </a:endParaRPr>
                    </a:p>
                  </a:txBody>
                  <a:tcPr marL="274320" marR="18288" marT="18288" marB="18288" anchor="ctr"/>
                </a:tc>
                <a:tc>
                  <a:txBody>
                    <a:bodyPr/>
                    <a:lstStyle/>
                    <a:p>
                      <a:pPr algn="ctr" fontAlgn="ctr"/>
                      <a:r>
                        <a:rPr lang="en-US" sz="1400" b="1" dirty="0">
                          <a:solidFill>
                            <a:schemeClr val="accent2"/>
                          </a:solidFill>
                        </a:rPr>
                        <a:t>O</a:t>
                      </a:r>
                      <a:endParaRPr lang="en-US" sz="1400" b="1" i="0" u="none" strike="noStrike" dirty="0">
                        <a:solidFill>
                          <a:schemeClr val="accent2"/>
                        </a:solidFill>
                        <a:effectLst/>
                        <a:latin typeface="+mj-lt"/>
                      </a:endParaRPr>
                    </a:p>
                  </a:txBody>
                  <a:tcPr marL="36576" marR="9525" marT="9525" marB="0" anchor="ctr"/>
                </a:tc>
                <a:extLst>
                  <a:ext uri="{0D108BD9-81ED-4DB2-BD59-A6C34878D82A}">
                    <a16:rowId xmlns:a16="http://schemas.microsoft.com/office/drawing/2014/main" val="2343954529"/>
                  </a:ext>
                </a:extLst>
              </a:tr>
              <a:tr h="218914">
                <a:tc>
                  <a:txBody>
                    <a:bodyPr/>
                    <a:lstStyle/>
                    <a:p>
                      <a:pPr algn="l" fontAlgn="b"/>
                      <a:r>
                        <a:rPr lang="en-US" sz="1000" u="none" strike="noStrike" dirty="0">
                          <a:effectLst/>
                        </a:rPr>
                        <a:t>Earnings Yield to Bond Yield</a:t>
                      </a:r>
                      <a:endParaRPr lang="en-US" sz="1000" b="0" i="0" u="none" strike="noStrike" dirty="0">
                        <a:solidFill>
                          <a:schemeClr val="tx1"/>
                        </a:solidFill>
                        <a:effectLst/>
                        <a:latin typeface="+mn-lt"/>
                      </a:endParaRPr>
                    </a:p>
                  </a:txBody>
                  <a:tcPr marL="274320" marR="18288" marT="18288" marB="18288" anchor="ctr"/>
                </a:tc>
                <a:tc>
                  <a:txBody>
                    <a:bodyPr/>
                    <a:lstStyle/>
                    <a:p>
                      <a:pPr algn="ctr" fontAlgn="ctr"/>
                      <a:r>
                        <a:rPr lang="en-US" sz="1400" b="1" dirty="0">
                          <a:solidFill>
                            <a:schemeClr val="accent2"/>
                          </a:solidFill>
                        </a:rPr>
                        <a:t>O</a:t>
                      </a:r>
                      <a:endParaRPr lang="en-US" sz="1400" b="1" i="0" u="none" strike="noStrike" kern="1200" dirty="0">
                        <a:solidFill>
                          <a:schemeClr val="accent2"/>
                        </a:solidFill>
                        <a:effectLst/>
                        <a:latin typeface="+mn-lt"/>
                        <a:ea typeface="+mn-ea"/>
                        <a:cs typeface="+mn-cs"/>
                      </a:endParaRPr>
                    </a:p>
                  </a:txBody>
                  <a:tcPr marL="36576" marR="9525" marT="9525" marB="0" anchor="ctr"/>
                </a:tc>
                <a:extLst>
                  <a:ext uri="{0D108BD9-81ED-4DB2-BD59-A6C34878D82A}">
                    <a16:rowId xmlns:a16="http://schemas.microsoft.com/office/drawing/2014/main" val="17209940"/>
                  </a:ext>
                </a:extLst>
              </a:tr>
              <a:tr h="218914">
                <a:tc>
                  <a:txBody>
                    <a:bodyPr/>
                    <a:lstStyle/>
                    <a:p>
                      <a:pPr algn="l" fontAlgn="b"/>
                      <a:r>
                        <a:rPr lang="en-US" sz="1200" u="none" strike="noStrike" dirty="0">
                          <a:solidFill>
                            <a:schemeClr val="bg1"/>
                          </a:solidFill>
                          <a:effectLst/>
                        </a:rPr>
                        <a:t>Technical Price Trends: Quality of trend in market</a:t>
                      </a:r>
                      <a:endParaRPr lang="en-US" sz="1200" b="1" i="0" u="none" strike="noStrike" dirty="0">
                        <a:solidFill>
                          <a:schemeClr val="bg1"/>
                        </a:solidFill>
                        <a:effectLst/>
                        <a:latin typeface="+mn-lt"/>
                      </a:endParaRPr>
                    </a:p>
                  </a:txBody>
                  <a:tcPr marL="36576" marR="18288" marT="18288" marB="18288" anchor="ctr">
                    <a:solidFill>
                      <a:schemeClr val="tx1">
                        <a:lumMod val="90000"/>
                        <a:lumOff val="10000"/>
                      </a:schemeClr>
                    </a:solidFill>
                  </a:tcPr>
                </a:tc>
                <a:tc>
                  <a:txBody>
                    <a:bodyPr/>
                    <a:lstStyle/>
                    <a:p>
                      <a:pPr marL="0" marR="0" lvl="0" indent="0" algn="ctr" defTabSz="403400" rtl="0" eaLnBrk="1" fontAlgn="b" latinLnBrk="0" hangingPunct="1">
                        <a:lnSpc>
                          <a:spcPct val="100000"/>
                        </a:lnSpc>
                        <a:spcBef>
                          <a:spcPts val="0"/>
                        </a:spcBef>
                        <a:spcAft>
                          <a:spcPts val="0"/>
                        </a:spcAft>
                        <a:buClrTx/>
                        <a:buSzTx/>
                        <a:buFontTx/>
                        <a:buNone/>
                        <a:tabLst/>
                        <a:defRPr/>
                      </a:pPr>
                      <a:r>
                        <a:rPr lang="en-US" sz="1200" u="none" strike="noStrike" kern="1200" dirty="0">
                          <a:solidFill>
                            <a:schemeClr val="bg1"/>
                          </a:solidFill>
                          <a:effectLst/>
                        </a:rPr>
                        <a:t>Neutral</a:t>
                      </a:r>
                      <a:endParaRPr lang="en-US" sz="1200" b="1" i="0" u="none" strike="noStrike" kern="1200" dirty="0">
                        <a:solidFill>
                          <a:schemeClr val="bg1"/>
                        </a:solidFill>
                        <a:effectLst/>
                        <a:latin typeface="+mn-lt"/>
                        <a:ea typeface="+mn-ea"/>
                        <a:cs typeface="+mn-cs"/>
                      </a:endParaRPr>
                    </a:p>
                  </a:txBody>
                  <a:tcPr marL="36576" marR="9525" marT="9525" marB="0" anchor="ctr">
                    <a:solidFill>
                      <a:schemeClr val="tx1">
                        <a:lumMod val="90000"/>
                        <a:lumOff val="10000"/>
                      </a:schemeClr>
                    </a:solidFill>
                  </a:tcPr>
                </a:tc>
                <a:extLst>
                  <a:ext uri="{0D108BD9-81ED-4DB2-BD59-A6C34878D82A}">
                    <a16:rowId xmlns:a16="http://schemas.microsoft.com/office/drawing/2014/main" val="337661499"/>
                  </a:ext>
                </a:extLst>
              </a:tr>
              <a:tr h="218914">
                <a:tc>
                  <a:txBody>
                    <a:bodyPr/>
                    <a:lstStyle/>
                    <a:p>
                      <a:pPr algn="l" fontAlgn="b"/>
                      <a:r>
                        <a:rPr lang="en-US" sz="1000" u="none" strike="noStrike" dirty="0">
                          <a:effectLst/>
                        </a:rPr>
                        <a:t>Advance/Decline</a:t>
                      </a:r>
                      <a:endParaRPr lang="en-US" sz="1000" b="0" i="0" u="none" strike="noStrike" dirty="0">
                        <a:solidFill>
                          <a:schemeClr val="tx1"/>
                        </a:solidFill>
                        <a:effectLst/>
                        <a:latin typeface="+mn-lt"/>
                      </a:endParaRPr>
                    </a:p>
                  </a:txBody>
                  <a:tcPr marL="274320" marR="18288" marT="18288" marB="18288" anchor="ctr"/>
                </a:tc>
                <a:tc>
                  <a:txBody>
                    <a:bodyPr/>
                    <a:lstStyle/>
                    <a:p>
                      <a:pPr algn="ctr" fontAlgn="ctr"/>
                      <a:r>
                        <a:rPr lang="en-US" sz="1400" b="1" dirty="0">
                          <a:solidFill>
                            <a:schemeClr val="accent2"/>
                          </a:solidFill>
                        </a:rPr>
                        <a:t>O</a:t>
                      </a:r>
                      <a:endParaRPr lang="en-US" sz="1400" b="1" i="0" u="none" strike="noStrike" kern="1200" dirty="0">
                        <a:solidFill>
                          <a:schemeClr val="accent2"/>
                        </a:solidFill>
                        <a:effectLst/>
                        <a:latin typeface="+mn-lt"/>
                        <a:ea typeface="+mn-ea"/>
                        <a:cs typeface="+mn-cs"/>
                      </a:endParaRPr>
                    </a:p>
                  </a:txBody>
                  <a:tcPr marL="36576" marR="9525" marT="9525" marB="0" anchor="ctr"/>
                </a:tc>
                <a:extLst>
                  <a:ext uri="{0D108BD9-81ED-4DB2-BD59-A6C34878D82A}">
                    <a16:rowId xmlns:a16="http://schemas.microsoft.com/office/drawing/2014/main" val="955029207"/>
                  </a:ext>
                </a:extLst>
              </a:tr>
              <a:tr h="218914">
                <a:tc>
                  <a:txBody>
                    <a:bodyPr/>
                    <a:lstStyle/>
                    <a:p>
                      <a:pPr algn="l" fontAlgn="b"/>
                      <a:r>
                        <a:rPr lang="en-US" sz="1000" u="none" strike="noStrike" dirty="0">
                          <a:effectLst/>
                        </a:rPr>
                        <a:t>Stocks above 200-day MA</a:t>
                      </a:r>
                      <a:endParaRPr lang="en-US" sz="1000" b="0" i="0" u="none" strike="noStrike" dirty="0">
                        <a:solidFill>
                          <a:schemeClr val="tx1"/>
                        </a:solidFill>
                        <a:effectLst/>
                        <a:latin typeface="+mn-lt"/>
                      </a:endParaRPr>
                    </a:p>
                  </a:txBody>
                  <a:tcPr marL="274320" marR="18288" marT="18288" marB="18288" anchor="ctr"/>
                </a:tc>
                <a:tc>
                  <a:txBody>
                    <a:bodyPr/>
                    <a:lstStyle/>
                    <a:p>
                      <a:pPr algn="ctr" fontAlgn="ctr"/>
                      <a:r>
                        <a:rPr lang="en-US" sz="1400" b="1" dirty="0">
                          <a:solidFill>
                            <a:schemeClr val="accent2"/>
                          </a:solidFill>
                        </a:rPr>
                        <a:t>O</a:t>
                      </a:r>
                      <a:endParaRPr lang="en-US" sz="1400" b="1" i="0" u="none" strike="noStrike" kern="1200" dirty="0">
                        <a:solidFill>
                          <a:schemeClr val="accent2"/>
                        </a:solidFill>
                        <a:effectLst/>
                        <a:latin typeface="+mn-lt"/>
                        <a:ea typeface="+mn-ea"/>
                        <a:cs typeface="+mn-cs"/>
                      </a:endParaRPr>
                    </a:p>
                  </a:txBody>
                  <a:tcPr marL="36576" marR="9525" marT="9525" marB="0" anchor="ctr"/>
                </a:tc>
                <a:extLst>
                  <a:ext uri="{0D108BD9-81ED-4DB2-BD59-A6C34878D82A}">
                    <a16:rowId xmlns:a16="http://schemas.microsoft.com/office/drawing/2014/main" val="2973965146"/>
                  </a:ext>
                </a:extLst>
              </a:tr>
              <a:tr h="218914">
                <a:tc>
                  <a:txBody>
                    <a:bodyPr/>
                    <a:lstStyle/>
                    <a:p>
                      <a:pPr algn="l" fontAlgn="b"/>
                      <a:r>
                        <a:rPr lang="en-US" sz="1000" u="none" strike="noStrike" dirty="0">
                          <a:effectLst/>
                        </a:rPr>
                        <a:t>Sentiment</a:t>
                      </a:r>
                      <a:endParaRPr lang="en-US" sz="1000" b="0" i="0" u="none" strike="noStrike" dirty="0">
                        <a:solidFill>
                          <a:schemeClr val="tx1"/>
                        </a:solidFill>
                        <a:effectLst/>
                        <a:latin typeface="+mn-lt"/>
                      </a:endParaRPr>
                    </a:p>
                  </a:txBody>
                  <a:tcPr marL="274320" marR="18288" marT="18288" marB="18288" anchor="ctr"/>
                </a:tc>
                <a:tc>
                  <a:txBody>
                    <a:bodyPr/>
                    <a:lstStyle/>
                    <a:p>
                      <a:pPr algn="ctr" fontAlgn="b"/>
                      <a:r>
                        <a:rPr lang="en-US" sz="1400" b="1" u="none" strike="noStrike" kern="1200" dirty="0">
                          <a:solidFill>
                            <a:schemeClr val="accent3"/>
                          </a:solidFill>
                          <a:effectLst/>
                        </a:rPr>
                        <a:t>+</a:t>
                      </a:r>
                      <a:endParaRPr lang="en-US" sz="1400" b="1" i="0" u="none" strike="noStrike" kern="1200" dirty="0">
                        <a:solidFill>
                          <a:schemeClr val="accent3"/>
                        </a:solidFill>
                        <a:effectLst/>
                        <a:latin typeface="+mn-lt"/>
                        <a:ea typeface="+mn-ea"/>
                        <a:cs typeface="+mn-cs"/>
                      </a:endParaRPr>
                    </a:p>
                  </a:txBody>
                  <a:tcPr marL="36576" marR="9525" marT="9525" marB="0" anchor="ctr"/>
                </a:tc>
                <a:extLst>
                  <a:ext uri="{0D108BD9-81ED-4DB2-BD59-A6C34878D82A}">
                    <a16:rowId xmlns:a16="http://schemas.microsoft.com/office/drawing/2014/main" val="695534489"/>
                  </a:ext>
                </a:extLst>
              </a:tr>
              <a:tr h="229758">
                <a:tc>
                  <a:txBody>
                    <a:bodyPr/>
                    <a:lstStyle/>
                    <a:p>
                      <a:pPr algn="l" fontAlgn="b"/>
                      <a:r>
                        <a:rPr lang="en-US" sz="1000" u="none" strike="noStrike" dirty="0">
                          <a:effectLst/>
                        </a:rPr>
                        <a:t>Long-Term Trend</a:t>
                      </a:r>
                      <a:endParaRPr lang="en-US" sz="1000" b="0" i="0" u="none" strike="noStrike" dirty="0">
                        <a:solidFill>
                          <a:schemeClr val="tx1"/>
                        </a:solidFill>
                        <a:effectLst/>
                        <a:latin typeface="+mn-lt"/>
                      </a:endParaRPr>
                    </a:p>
                  </a:txBody>
                  <a:tcPr marL="274320" marR="18288" marT="18288" marB="18288" anchor="ctr"/>
                </a:tc>
                <a:tc>
                  <a:txBody>
                    <a:bodyPr/>
                    <a:lstStyle/>
                    <a:p>
                      <a:pPr algn="ctr" fontAlgn="ctr"/>
                      <a:r>
                        <a:rPr lang="en-US" sz="1400" b="1" dirty="0">
                          <a:solidFill>
                            <a:schemeClr val="accent2"/>
                          </a:solidFill>
                        </a:rPr>
                        <a:t>O</a:t>
                      </a:r>
                      <a:endParaRPr lang="en-US" sz="1400" b="1" i="0" u="none" strike="noStrike" kern="1200" dirty="0">
                        <a:solidFill>
                          <a:schemeClr val="accent2"/>
                        </a:solidFill>
                        <a:effectLst/>
                        <a:latin typeface="+mn-lt"/>
                        <a:ea typeface="+mn-ea"/>
                        <a:cs typeface="+mn-cs"/>
                      </a:endParaRPr>
                    </a:p>
                  </a:txBody>
                  <a:tcPr marL="36576" marR="9525" marT="9525" marB="0" anchor="ctr"/>
                </a:tc>
                <a:extLst>
                  <a:ext uri="{0D108BD9-81ED-4DB2-BD59-A6C34878D82A}">
                    <a16:rowId xmlns:a16="http://schemas.microsoft.com/office/drawing/2014/main" val="940544589"/>
                  </a:ext>
                </a:extLst>
              </a:tr>
              <a:tr h="218914">
                <a:tc>
                  <a:txBody>
                    <a:bodyPr/>
                    <a:lstStyle/>
                    <a:p>
                      <a:pPr algn="l" fontAlgn="b"/>
                      <a:r>
                        <a:rPr lang="en-US" sz="1000" u="none" strike="noStrike" dirty="0">
                          <a:effectLst/>
                        </a:rPr>
                        <a:t>Sector/Individual Stock Trends</a:t>
                      </a:r>
                      <a:endParaRPr lang="en-US" sz="1000" b="0" i="0" u="none" strike="noStrike" dirty="0">
                        <a:solidFill>
                          <a:schemeClr val="tx1"/>
                        </a:solidFill>
                        <a:effectLst/>
                        <a:latin typeface="+mn-lt"/>
                      </a:endParaRPr>
                    </a:p>
                  </a:txBody>
                  <a:tcPr marL="274320"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dirty="0">
                          <a:solidFill>
                            <a:schemeClr val="accent2"/>
                          </a:solidFill>
                        </a:rPr>
                        <a:t>O</a:t>
                      </a:r>
                      <a:endParaRPr lang="en-US" sz="1400" b="1" i="0" u="none" strike="noStrike" kern="1200" dirty="0">
                        <a:solidFill>
                          <a:schemeClr val="accent3"/>
                        </a:solidFill>
                        <a:effectLst/>
                        <a:latin typeface="+mn-lt"/>
                        <a:ea typeface="+mn-ea"/>
                        <a:cs typeface="+mn-cs"/>
                      </a:endParaRPr>
                    </a:p>
                  </a:txBody>
                  <a:tcPr marL="36576" marR="9525" marT="9525" marB="0" anchor="ctr"/>
                </a:tc>
                <a:extLst>
                  <a:ext uri="{0D108BD9-81ED-4DB2-BD59-A6C34878D82A}">
                    <a16:rowId xmlns:a16="http://schemas.microsoft.com/office/drawing/2014/main" val="3345584501"/>
                  </a:ext>
                </a:extLst>
              </a:tr>
            </a:tbl>
          </a:graphicData>
        </a:graphic>
      </p:graphicFrame>
      <p:graphicFrame>
        <p:nvGraphicFramePr>
          <p:cNvPr id="9" name="Table 7">
            <a:extLst>
              <a:ext uri="{FF2B5EF4-FFF2-40B4-BE49-F238E27FC236}">
                <a16:creationId xmlns:a16="http://schemas.microsoft.com/office/drawing/2014/main" id="{C5774191-B95F-2817-0C84-14701C3E6EA7}"/>
              </a:ext>
            </a:extLst>
          </p:cNvPr>
          <p:cNvGraphicFramePr>
            <a:graphicFrameLocks noGrp="1"/>
          </p:cNvGraphicFramePr>
          <p:nvPr>
            <p:extLst>
              <p:ext uri="{D42A27DB-BD31-4B8C-83A1-F6EECF244321}">
                <p14:modId xmlns:p14="http://schemas.microsoft.com/office/powerpoint/2010/main" val="129916256"/>
              </p:ext>
            </p:extLst>
          </p:nvPr>
        </p:nvGraphicFramePr>
        <p:xfrm>
          <a:off x="9599748" y="3248561"/>
          <a:ext cx="1573350" cy="1112520"/>
        </p:xfrm>
        <a:graphic>
          <a:graphicData uri="http://schemas.openxmlformats.org/drawingml/2006/table">
            <a:tbl>
              <a:tblPr firstRow="1" bandRow="1">
                <a:tableStyleId>{2D5ABB26-0587-4C30-8999-92F81FD0307C}</a:tableStyleId>
              </a:tblPr>
              <a:tblGrid>
                <a:gridCol w="336732">
                  <a:extLst>
                    <a:ext uri="{9D8B030D-6E8A-4147-A177-3AD203B41FA5}">
                      <a16:colId xmlns:a16="http://schemas.microsoft.com/office/drawing/2014/main" val="1977670519"/>
                    </a:ext>
                  </a:extLst>
                </a:gridCol>
                <a:gridCol w="1236618">
                  <a:extLst>
                    <a:ext uri="{9D8B030D-6E8A-4147-A177-3AD203B41FA5}">
                      <a16:colId xmlns:a16="http://schemas.microsoft.com/office/drawing/2014/main" val="1362336312"/>
                    </a:ext>
                  </a:extLst>
                </a:gridCol>
              </a:tblGrid>
              <a:tr h="370840">
                <a:tc>
                  <a:txBody>
                    <a:bodyPr/>
                    <a:lstStyle/>
                    <a:p>
                      <a:pPr algn="ctr"/>
                      <a:r>
                        <a:rPr kumimoji="0" lang="en-US" sz="1800" b="1" i="0" u="none" strike="noStrike" kern="1200" cap="none" spc="0" normalizeH="0" baseline="0" noProof="0" dirty="0">
                          <a:ln>
                            <a:noFill/>
                          </a:ln>
                          <a:solidFill>
                            <a:srgbClr val="7C9C6B"/>
                          </a:solidFill>
                          <a:effectLst/>
                          <a:uLnTx/>
                          <a:uFillTx/>
                          <a:latin typeface="+mn-lt"/>
                          <a:ea typeface="+mn-ea"/>
                          <a:cs typeface="+mn-cs"/>
                        </a:rPr>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82829"/>
                          </a:solidFill>
                          <a:effectLst/>
                          <a:uLnTx/>
                          <a:uFillTx/>
                          <a:latin typeface="+mn-lt"/>
                          <a:ea typeface="+mn-ea"/>
                          <a:cs typeface="+mn-cs"/>
                        </a:rPr>
                        <a:t>Positive</a:t>
                      </a:r>
                    </a:p>
                  </a:txBody>
                  <a:tcPr/>
                </a:tc>
                <a:extLst>
                  <a:ext uri="{0D108BD9-81ED-4DB2-BD59-A6C34878D82A}">
                    <a16:rowId xmlns:a16="http://schemas.microsoft.com/office/drawing/2014/main" val="573275586"/>
                  </a:ext>
                </a:extLst>
              </a:tr>
              <a:tr h="370840">
                <a:tc>
                  <a:txBody>
                    <a:bodyPr/>
                    <a:lstStyle/>
                    <a:p>
                      <a:pPr algn="ctr"/>
                      <a:r>
                        <a:rPr kumimoji="0" lang="en-US" sz="1800" b="1" i="0" u="none" strike="noStrike" kern="1200" cap="none" spc="0" normalizeH="0" baseline="0" noProof="0" dirty="0">
                          <a:ln>
                            <a:noFill/>
                          </a:ln>
                          <a:solidFill>
                            <a:srgbClr val="E9C81C"/>
                          </a:solidFill>
                          <a:effectLst/>
                          <a:uLnTx/>
                          <a:uFillTx/>
                          <a:latin typeface="+mn-lt"/>
                          <a:ea typeface="+mn-ea"/>
                          <a:cs typeface="+mn-cs"/>
                        </a:rPr>
                        <a:t>O</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82829"/>
                          </a:solidFill>
                          <a:effectLst/>
                          <a:uLnTx/>
                          <a:uFillTx/>
                          <a:latin typeface="+mn-lt"/>
                          <a:ea typeface="+mn-ea"/>
                          <a:cs typeface="+mn-cs"/>
                        </a:rPr>
                        <a:t>Neutral</a:t>
                      </a:r>
                    </a:p>
                  </a:txBody>
                  <a:tcPr/>
                </a:tc>
                <a:extLst>
                  <a:ext uri="{0D108BD9-81ED-4DB2-BD59-A6C34878D82A}">
                    <a16:rowId xmlns:a16="http://schemas.microsoft.com/office/drawing/2014/main" val="2871666090"/>
                  </a:ext>
                </a:extLst>
              </a:tr>
              <a:tr h="370840">
                <a:tc>
                  <a:txBody>
                    <a:bodyPr/>
                    <a:lstStyle/>
                    <a:p>
                      <a:pPr algn="ctr"/>
                      <a:r>
                        <a:rPr kumimoji="0" lang="en-US" sz="1800" b="1" i="0" u="none" strike="noStrike" kern="1200" cap="none" spc="0" normalizeH="0" baseline="0" noProof="0" dirty="0">
                          <a:ln>
                            <a:noFill/>
                          </a:ln>
                          <a:solidFill>
                            <a:srgbClr val="570041"/>
                          </a:solidFill>
                          <a:effectLst/>
                          <a:uLnTx/>
                          <a:uFillTx/>
                          <a:latin typeface="+mn-lt"/>
                          <a:ea typeface="+mn-ea"/>
                          <a:cs typeface="+mn-cs"/>
                        </a:rPr>
                        <a:t>–</a:t>
                      </a:r>
                      <a:endParaRPr lang="en-US" dirty="0"/>
                    </a:p>
                  </a:txBody>
                  <a:tcPr/>
                </a:tc>
                <a:tc>
                  <a:txBody>
                    <a:bodyPr/>
                    <a:lstStyle/>
                    <a:p>
                      <a:r>
                        <a:rPr kumimoji="0" lang="en-US" sz="1800" b="0" i="0" u="none" strike="noStrike" kern="1200" cap="none" spc="0" normalizeH="0" baseline="0" noProof="0" dirty="0">
                          <a:ln>
                            <a:noFill/>
                          </a:ln>
                          <a:solidFill>
                            <a:srgbClr val="282829"/>
                          </a:solidFill>
                          <a:effectLst/>
                          <a:uLnTx/>
                          <a:uFillTx/>
                          <a:latin typeface="+mn-lt"/>
                          <a:ea typeface="+mn-ea"/>
                          <a:cs typeface="+mn-cs"/>
                        </a:rPr>
                        <a:t>Negative</a:t>
                      </a:r>
                      <a:endParaRPr lang="en-US" dirty="0"/>
                    </a:p>
                  </a:txBody>
                  <a:tcPr/>
                </a:tc>
                <a:extLst>
                  <a:ext uri="{0D108BD9-81ED-4DB2-BD59-A6C34878D82A}">
                    <a16:rowId xmlns:a16="http://schemas.microsoft.com/office/drawing/2014/main" val="1988179772"/>
                  </a:ext>
                </a:extLst>
              </a:tr>
            </a:tbl>
          </a:graphicData>
        </a:graphic>
      </p:graphicFrame>
    </p:spTree>
    <p:extLst>
      <p:ext uri="{BB962C8B-B14F-4D97-AF65-F5344CB8AC3E}">
        <p14:creationId xmlns:p14="http://schemas.microsoft.com/office/powerpoint/2010/main" val="207659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C28085-6815-42BC-98A3-460AB8A52796}"/>
              </a:ext>
            </a:extLst>
          </p:cNvPr>
          <p:cNvSpPr>
            <a:spLocks noGrp="1"/>
          </p:cNvSpPr>
          <p:nvPr>
            <p:ph type="body" sz="quarter" idx="15"/>
          </p:nvPr>
        </p:nvSpPr>
        <p:spPr/>
        <p:txBody>
          <a:bodyPr/>
          <a:lstStyle/>
          <a:p>
            <a:r>
              <a:rPr lang="en-US" dirty="0"/>
              <a:t>Current Wall of Worry Items</a:t>
            </a:r>
          </a:p>
        </p:txBody>
      </p:sp>
      <p:sp>
        <p:nvSpPr>
          <p:cNvPr id="4" name="Text Placeholder 3">
            <a:extLst>
              <a:ext uri="{FF2B5EF4-FFF2-40B4-BE49-F238E27FC236}">
                <a16:creationId xmlns:a16="http://schemas.microsoft.com/office/drawing/2014/main" id="{7A51CE16-3DB5-40ED-80DF-8B7886F5E5F9}"/>
              </a:ext>
            </a:extLst>
          </p:cNvPr>
          <p:cNvSpPr>
            <a:spLocks noGrp="1"/>
          </p:cNvSpPr>
          <p:nvPr>
            <p:ph type="body" sz="quarter" idx="12"/>
          </p:nvPr>
        </p:nvSpPr>
        <p:spPr>
          <a:xfrm>
            <a:off x="609599" y="1709367"/>
            <a:ext cx="5263167" cy="737741"/>
          </a:xfrm>
        </p:spPr>
        <p:txBody>
          <a:bodyPr/>
          <a:lstStyle/>
          <a:p>
            <a:r>
              <a:rPr lang="en-US" dirty="0"/>
              <a:t>Current risk factors:</a:t>
            </a:r>
          </a:p>
        </p:txBody>
      </p:sp>
      <p:sp>
        <p:nvSpPr>
          <p:cNvPr id="5" name="Text Placeholder 4">
            <a:extLst>
              <a:ext uri="{FF2B5EF4-FFF2-40B4-BE49-F238E27FC236}">
                <a16:creationId xmlns:a16="http://schemas.microsoft.com/office/drawing/2014/main" id="{2EC52650-AA25-4FF3-9E81-A4BF29D39C03}"/>
              </a:ext>
            </a:extLst>
          </p:cNvPr>
          <p:cNvSpPr>
            <a:spLocks noGrp="1"/>
          </p:cNvSpPr>
          <p:nvPr>
            <p:ph type="body" sz="quarter" idx="13"/>
          </p:nvPr>
        </p:nvSpPr>
        <p:spPr>
          <a:xfrm>
            <a:off x="6091716" y="1709367"/>
            <a:ext cx="5473513" cy="737741"/>
          </a:xfrm>
        </p:spPr>
        <p:txBody>
          <a:bodyPr/>
          <a:lstStyle/>
          <a:p>
            <a:r>
              <a:rPr lang="en-US" dirty="0"/>
              <a:t>What we focus on:</a:t>
            </a:r>
          </a:p>
        </p:txBody>
      </p:sp>
      <p:sp>
        <p:nvSpPr>
          <p:cNvPr id="6" name="Content Placeholder 5">
            <a:extLst>
              <a:ext uri="{FF2B5EF4-FFF2-40B4-BE49-F238E27FC236}">
                <a16:creationId xmlns:a16="http://schemas.microsoft.com/office/drawing/2014/main" id="{1FC75EBA-F13D-4F00-A437-996225EDB501}"/>
              </a:ext>
            </a:extLst>
          </p:cNvPr>
          <p:cNvSpPr>
            <a:spLocks noGrp="1"/>
          </p:cNvSpPr>
          <p:nvPr>
            <p:ph sz="quarter" idx="17"/>
          </p:nvPr>
        </p:nvSpPr>
        <p:spPr>
          <a:xfrm>
            <a:off x="631060" y="2447108"/>
            <a:ext cx="5241706" cy="3235149"/>
          </a:xfrm>
        </p:spPr>
        <p:txBody>
          <a:bodyPr/>
          <a:lstStyle/>
          <a:p>
            <a:pPr>
              <a:spcAft>
                <a:spcPts val="600"/>
              </a:spcAft>
            </a:pPr>
            <a:r>
              <a:rPr lang="en-US" dirty="0"/>
              <a:t>Inflation</a:t>
            </a:r>
          </a:p>
          <a:p>
            <a:pPr>
              <a:spcAft>
                <a:spcPts val="600"/>
              </a:spcAft>
            </a:pPr>
            <a:r>
              <a:rPr lang="en-US" dirty="0"/>
              <a:t>Federal Reserve Policy Mistake</a:t>
            </a:r>
          </a:p>
          <a:p>
            <a:pPr>
              <a:spcAft>
                <a:spcPts val="600"/>
              </a:spcAft>
            </a:pPr>
            <a:r>
              <a:rPr lang="en-US" dirty="0">
                <a:solidFill>
                  <a:srgbClr val="282829"/>
                </a:solidFill>
              </a:rPr>
              <a:t>Weakening Economic Data</a:t>
            </a:r>
            <a:endParaRPr lang="en-US" dirty="0"/>
          </a:p>
          <a:p>
            <a:pPr>
              <a:spcAft>
                <a:spcPts val="600"/>
              </a:spcAft>
            </a:pPr>
            <a:r>
              <a:rPr lang="en-US" dirty="0"/>
              <a:t>Geopolitical Tension</a:t>
            </a:r>
          </a:p>
          <a:p>
            <a:pPr>
              <a:spcAft>
                <a:spcPts val="600"/>
              </a:spcAft>
            </a:pPr>
            <a:r>
              <a:rPr lang="en-US" dirty="0"/>
              <a:t>Debt Ceiling Debates</a:t>
            </a:r>
          </a:p>
          <a:p>
            <a:pPr>
              <a:spcAft>
                <a:spcPts val="600"/>
              </a:spcAft>
            </a:pPr>
            <a:r>
              <a:rPr lang="en-US" dirty="0"/>
              <a:t>China-Economy and Covid-19 Policy</a:t>
            </a:r>
          </a:p>
        </p:txBody>
      </p:sp>
      <p:sp>
        <p:nvSpPr>
          <p:cNvPr id="7" name="Content Placeholder 6">
            <a:extLst>
              <a:ext uri="{FF2B5EF4-FFF2-40B4-BE49-F238E27FC236}">
                <a16:creationId xmlns:a16="http://schemas.microsoft.com/office/drawing/2014/main" id="{296E94AA-5F80-4DB6-AF17-183B3F45A490}"/>
              </a:ext>
            </a:extLst>
          </p:cNvPr>
          <p:cNvSpPr>
            <a:spLocks noGrp="1"/>
          </p:cNvSpPr>
          <p:nvPr>
            <p:ph sz="quarter" idx="18"/>
          </p:nvPr>
        </p:nvSpPr>
        <p:spPr>
          <a:xfrm>
            <a:off x="6096001" y="2447108"/>
            <a:ext cx="5473520" cy="3235149"/>
          </a:xfrm>
        </p:spPr>
        <p:txBody>
          <a:bodyPr/>
          <a:lstStyle/>
          <a:p>
            <a:pPr>
              <a:spcAft>
                <a:spcPts val="600"/>
              </a:spcAft>
            </a:pPr>
            <a:r>
              <a:rPr lang="en-US" dirty="0"/>
              <a:t>Economic growth</a:t>
            </a:r>
          </a:p>
          <a:p>
            <a:pPr>
              <a:spcAft>
                <a:spcPts val="600"/>
              </a:spcAft>
            </a:pPr>
            <a:r>
              <a:rPr lang="en-US" dirty="0"/>
              <a:t>Employment</a:t>
            </a:r>
          </a:p>
          <a:p>
            <a:pPr>
              <a:spcAft>
                <a:spcPts val="600"/>
              </a:spcAft>
            </a:pPr>
            <a:r>
              <a:rPr lang="en-US" dirty="0"/>
              <a:t>Earnings</a:t>
            </a:r>
          </a:p>
          <a:p>
            <a:pPr>
              <a:spcAft>
                <a:spcPts val="600"/>
              </a:spcAft>
            </a:pPr>
            <a:r>
              <a:rPr lang="en-US" dirty="0"/>
              <a:t>Interest rates</a:t>
            </a:r>
          </a:p>
          <a:p>
            <a:pPr>
              <a:spcAft>
                <a:spcPts val="600"/>
              </a:spcAft>
            </a:pPr>
            <a:r>
              <a:rPr lang="en-US" dirty="0"/>
              <a:t>Credit spreads</a:t>
            </a:r>
          </a:p>
          <a:p>
            <a:pPr>
              <a:spcAft>
                <a:spcPts val="600"/>
              </a:spcAft>
            </a:pPr>
            <a:endParaRPr lang="en-US" dirty="0"/>
          </a:p>
        </p:txBody>
      </p:sp>
    </p:spTree>
    <p:extLst>
      <p:ext uri="{BB962C8B-B14F-4D97-AF65-F5344CB8AC3E}">
        <p14:creationId xmlns:p14="http://schemas.microsoft.com/office/powerpoint/2010/main" val="393487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28DF8880-607E-E74E-E031-3ABEB16AF27A}"/>
              </a:ext>
            </a:extLst>
          </p:cNvPr>
          <p:cNvPicPr>
            <a:picLocks noChangeAspect="1"/>
          </p:cNvPicPr>
          <p:nvPr/>
        </p:nvPicPr>
        <p:blipFill rotWithShape="1">
          <a:blip r:embed="rId2">
            <a:extLst>
              <a:ext uri="{28A0092B-C50C-407E-A947-70E740481C1C}">
                <a14:useLocalDpi xmlns:a14="http://schemas.microsoft.com/office/drawing/2010/main" val="0"/>
              </a:ext>
            </a:extLst>
          </a:blip>
          <a:srcRect b="11102"/>
          <a:stretch/>
        </p:blipFill>
        <p:spPr>
          <a:xfrm>
            <a:off x="1750552" y="1477838"/>
            <a:ext cx="8690896" cy="4846320"/>
          </a:xfrm>
          <a:prstGeom prst="rect">
            <a:avLst/>
          </a:prstGeom>
        </p:spPr>
      </p:pic>
      <p:sp>
        <p:nvSpPr>
          <p:cNvPr id="2" name="Text Placeholder 1">
            <a:extLst>
              <a:ext uri="{FF2B5EF4-FFF2-40B4-BE49-F238E27FC236}">
                <a16:creationId xmlns:a16="http://schemas.microsoft.com/office/drawing/2014/main" id="{964886F3-575B-43F3-A4AB-75F1F88D38AA}"/>
              </a:ext>
            </a:extLst>
          </p:cNvPr>
          <p:cNvSpPr>
            <a:spLocks noGrp="1"/>
          </p:cNvSpPr>
          <p:nvPr>
            <p:ph type="body" sz="quarter" idx="15"/>
          </p:nvPr>
        </p:nvSpPr>
        <p:spPr/>
        <p:txBody>
          <a:bodyPr/>
          <a:lstStyle/>
          <a:p>
            <a:r>
              <a:rPr lang="en-US" dirty="0"/>
              <a:t>Inflation</a:t>
            </a:r>
          </a:p>
        </p:txBody>
      </p:sp>
      <p:sp>
        <p:nvSpPr>
          <p:cNvPr id="3" name="Text Placeholder 2">
            <a:extLst>
              <a:ext uri="{FF2B5EF4-FFF2-40B4-BE49-F238E27FC236}">
                <a16:creationId xmlns:a16="http://schemas.microsoft.com/office/drawing/2014/main" id="{61462749-9F22-4EC1-81A8-A0ADADB69BB2}"/>
              </a:ext>
            </a:extLst>
          </p:cNvPr>
          <p:cNvSpPr>
            <a:spLocks noGrp="1"/>
          </p:cNvSpPr>
          <p:nvPr>
            <p:ph type="body" sz="quarter" idx="16"/>
          </p:nvPr>
        </p:nvSpPr>
        <p:spPr>
          <a:xfrm>
            <a:off x="610116" y="761698"/>
            <a:ext cx="11168027" cy="551858"/>
          </a:xfrm>
        </p:spPr>
        <p:txBody>
          <a:bodyPr/>
          <a:lstStyle/>
          <a:p>
            <a:r>
              <a:rPr lang="en-US" dirty="0"/>
              <a:t>There are several parallels that can be drawn between the current environment and that of the early 1950s.</a:t>
            </a:r>
          </a:p>
        </p:txBody>
      </p:sp>
      <p:sp>
        <p:nvSpPr>
          <p:cNvPr id="4" name="Text Placeholder 3">
            <a:extLst>
              <a:ext uri="{FF2B5EF4-FFF2-40B4-BE49-F238E27FC236}">
                <a16:creationId xmlns:a16="http://schemas.microsoft.com/office/drawing/2014/main" id="{2F330D90-0943-4F93-A96E-DA747CE2BD4E}"/>
              </a:ext>
            </a:extLst>
          </p:cNvPr>
          <p:cNvSpPr>
            <a:spLocks noGrp="1"/>
          </p:cNvSpPr>
          <p:nvPr>
            <p:ph type="body" sz="quarter" idx="17"/>
          </p:nvPr>
        </p:nvSpPr>
        <p:spPr/>
        <p:txBody>
          <a:bodyPr/>
          <a:lstStyle/>
          <a:p>
            <a:r>
              <a:rPr lang="en-US" dirty="0"/>
              <a:t>Source: Federal Reserve Economic Data (FRED), Haver Analytics, CEA Calculations; </a:t>
            </a:r>
            <a:r>
              <a:rPr lang="en-US" dirty="0" err="1"/>
              <a:t>whitehouse.gov</a:t>
            </a:r>
            <a:endParaRPr lang="en-US" dirty="0"/>
          </a:p>
        </p:txBody>
      </p:sp>
    </p:spTree>
    <p:extLst>
      <p:ext uri="{BB962C8B-B14F-4D97-AF65-F5344CB8AC3E}">
        <p14:creationId xmlns:p14="http://schemas.microsoft.com/office/powerpoint/2010/main" val="47488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F574EA-2289-4A9A-8E68-1A171CAC05EB}"/>
              </a:ext>
            </a:extLst>
          </p:cNvPr>
          <p:cNvSpPr>
            <a:spLocks noGrp="1"/>
          </p:cNvSpPr>
          <p:nvPr>
            <p:ph type="body" sz="quarter" idx="15"/>
          </p:nvPr>
        </p:nvSpPr>
        <p:spPr/>
        <p:txBody>
          <a:bodyPr/>
          <a:lstStyle/>
          <a:p>
            <a:r>
              <a:rPr lang="en-US" dirty="0"/>
              <a:t>CPI Versus PCE</a:t>
            </a:r>
          </a:p>
        </p:txBody>
      </p:sp>
      <p:sp>
        <p:nvSpPr>
          <p:cNvPr id="3" name="Text Placeholder 2">
            <a:extLst>
              <a:ext uri="{FF2B5EF4-FFF2-40B4-BE49-F238E27FC236}">
                <a16:creationId xmlns:a16="http://schemas.microsoft.com/office/drawing/2014/main" id="{3FE67AF4-B246-4329-8579-B1A416870A05}"/>
              </a:ext>
            </a:extLst>
          </p:cNvPr>
          <p:cNvSpPr>
            <a:spLocks noGrp="1"/>
          </p:cNvSpPr>
          <p:nvPr>
            <p:ph type="body" sz="quarter" idx="16"/>
          </p:nvPr>
        </p:nvSpPr>
        <p:spPr/>
        <p:txBody>
          <a:bodyPr/>
          <a:lstStyle/>
          <a:p>
            <a:r>
              <a:rPr lang="en-US" dirty="0"/>
              <a:t>The public tends to focus on headline CPI year-over-year growth, while the Fed’s preferred inflation measure is Core PCE.</a:t>
            </a:r>
          </a:p>
        </p:txBody>
      </p:sp>
      <p:sp>
        <p:nvSpPr>
          <p:cNvPr id="4" name="Text Placeholder 3">
            <a:extLst>
              <a:ext uri="{FF2B5EF4-FFF2-40B4-BE49-F238E27FC236}">
                <a16:creationId xmlns:a16="http://schemas.microsoft.com/office/drawing/2014/main" id="{5CBBD95B-9599-4530-BB87-03D44F9A201B}"/>
              </a:ext>
            </a:extLst>
          </p:cNvPr>
          <p:cNvSpPr>
            <a:spLocks noGrp="1"/>
          </p:cNvSpPr>
          <p:nvPr>
            <p:ph type="body" sz="quarter" idx="17"/>
          </p:nvPr>
        </p:nvSpPr>
        <p:spPr/>
        <p:txBody>
          <a:bodyPr/>
          <a:lstStyle/>
          <a:p>
            <a:r>
              <a:rPr lang="en-US" dirty="0"/>
              <a:t>Source: FactSet</a:t>
            </a:r>
          </a:p>
        </p:txBody>
      </p:sp>
      <p:pic>
        <p:nvPicPr>
          <p:cNvPr id="7" name="Picture 6">
            <a:extLst>
              <a:ext uri="{FF2B5EF4-FFF2-40B4-BE49-F238E27FC236}">
                <a16:creationId xmlns:a16="http://schemas.microsoft.com/office/drawing/2014/main" id="{2B609E2B-0A73-412D-86C1-433C817D7BE6}"/>
              </a:ext>
            </a:extLst>
          </p:cNvPr>
          <p:cNvPicPr>
            <a:picLocks noChangeAspect="1"/>
          </p:cNvPicPr>
          <p:nvPr/>
        </p:nvPicPr>
        <p:blipFill>
          <a:blip r:embed="rId2"/>
          <a:stretch>
            <a:fillRect/>
          </a:stretch>
        </p:blipFill>
        <p:spPr>
          <a:xfrm>
            <a:off x="624979" y="1440973"/>
            <a:ext cx="10938264" cy="4876159"/>
          </a:xfrm>
          <a:prstGeom prst="rect">
            <a:avLst/>
          </a:prstGeom>
        </p:spPr>
      </p:pic>
    </p:spTree>
    <p:extLst>
      <p:ext uri="{BB962C8B-B14F-4D97-AF65-F5344CB8AC3E}">
        <p14:creationId xmlns:p14="http://schemas.microsoft.com/office/powerpoint/2010/main" val="896083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A1AA79-8108-41F2-BE6E-5057C6341D38}"/>
              </a:ext>
            </a:extLst>
          </p:cNvPr>
          <p:cNvSpPr>
            <a:spLocks noGrp="1"/>
          </p:cNvSpPr>
          <p:nvPr>
            <p:ph type="body" sz="quarter" idx="15"/>
          </p:nvPr>
        </p:nvSpPr>
        <p:spPr/>
        <p:txBody>
          <a:bodyPr/>
          <a:lstStyle/>
          <a:p>
            <a:r>
              <a:rPr lang="en-US" dirty="0"/>
              <a:t>Inflation Can Calm Quickly</a:t>
            </a:r>
          </a:p>
        </p:txBody>
      </p:sp>
      <p:sp>
        <p:nvSpPr>
          <p:cNvPr id="3" name="Text Placeholder 2">
            <a:extLst>
              <a:ext uri="{FF2B5EF4-FFF2-40B4-BE49-F238E27FC236}">
                <a16:creationId xmlns:a16="http://schemas.microsoft.com/office/drawing/2014/main" id="{5282778F-B0C8-4466-8220-9FC1AF58D9F8}"/>
              </a:ext>
            </a:extLst>
          </p:cNvPr>
          <p:cNvSpPr>
            <a:spLocks noGrp="1"/>
          </p:cNvSpPr>
          <p:nvPr>
            <p:ph type="body" sz="quarter" idx="16"/>
          </p:nvPr>
        </p:nvSpPr>
        <p:spPr/>
        <p:txBody>
          <a:bodyPr/>
          <a:lstStyle/>
          <a:p>
            <a:r>
              <a:rPr lang="en-US" dirty="0"/>
              <a:t>Historically, inflation has calmed rather quickly after peaking. The market also tends to perform well the 12-months after inflation peaks.</a:t>
            </a:r>
          </a:p>
        </p:txBody>
      </p:sp>
      <p:sp>
        <p:nvSpPr>
          <p:cNvPr id="4" name="Text Placeholder 3">
            <a:extLst>
              <a:ext uri="{FF2B5EF4-FFF2-40B4-BE49-F238E27FC236}">
                <a16:creationId xmlns:a16="http://schemas.microsoft.com/office/drawing/2014/main" id="{F3C6D21E-4D4C-46E8-9888-01952940A38F}"/>
              </a:ext>
            </a:extLst>
          </p:cNvPr>
          <p:cNvSpPr>
            <a:spLocks noGrp="1"/>
          </p:cNvSpPr>
          <p:nvPr>
            <p:ph type="body" sz="quarter" idx="17"/>
          </p:nvPr>
        </p:nvSpPr>
        <p:spPr>
          <a:xfrm>
            <a:off x="1898469" y="6182524"/>
            <a:ext cx="9680756" cy="399335"/>
          </a:xfrm>
        </p:spPr>
        <p:txBody>
          <a:bodyPr/>
          <a:lstStyle/>
          <a:p>
            <a:r>
              <a:rPr lang="en-US" sz="700" dirty="0"/>
              <a:t>Source: Strategas – The S&amp;P 500 Index is unmanaged and cannot be directly invested into. Past performance does not guarantee future results. Investing involves risk and the potential to lose principal.</a:t>
            </a:r>
          </a:p>
        </p:txBody>
      </p:sp>
      <p:pic>
        <p:nvPicPr>
          <p:cNvPr id="6" name="Picture 5">
            <a:extLst>
              <a:ext uri="{FF2B5EF4-FFF2-40B4-BE49-F238E27FC236}">
                <a16:creationId xmlns:a16="http://schemas.microsoft.com/office/drawing/2014/main" id="{827D3615-C220-47C5-9484-CCDDAFFA19D4}"/>
              </a:ext>
            </a:extLst>
          </p:cNvPr>
          <p:cNvPicPr>
            <a:picLocks noChangeAspect="1"/>
          </p:cNvPicPr>
          <p:nvPr/>
        </p:nvPicPr>
        <p:blipFill>
          <a:blip r:embed="rId2"/>
          <a:stretch>
            <a:fillRect/>
          </a:stretch>
        </p:blipFill>
        <p:spPr>
          <a:xfrm>
            <a:off x="2746685" y="1420630"/>
            <a:ext cx="6510526" cy="2440022"/>
          </a:xfrm>
          <a:prstGeom prst="rect">
            <a:avLst/>
          </a:prstGeom>
        </p:spPr>
      </p:pic>
      <p:pic>
        <p:nvPicPr>
          <p:cNvPr id="8" name="Picture 7">
            <a:extLst>
              <a:ext uri="{FF2B5EF4-FFF2-40B4-BE49-F238E27FC236}">
                <a16:creationId xmlns:a16="http://schemas.microsoft.com/office/drawing/2014/main" id="{DF1E8F3B-A48A-481F-AAF4-48A0A3471B0D}"/>
              </a:ext>
            </a:extLst>
          </p:cNvPr>
          <p:cNvPicPr>
            <a:picLocks noChangeAspect="1"/>
          </p:cNvPicPr>
          <p:nvPr/>
        </p:nvPicPr>
        <p:blipFill>
          <a:blip r:embed="rId3"/>
          <a:stretch>
            <a:fillRect/>
          </a:stretch>
        </p:blipFill>
        <p:spPr>
          <a:xfrm>
            <a:off x="2746685" y="3998454"/>
            <a:ext cx="6510526" cy="2383738"/>
          </a:xfrm>
          <a:prstGeom prst="rect">
            <a:avLst/>
          </a:prstGeom>
        </p:spPr>
      </p:pic>
    </p:spTree>
    <p:extLst>
      <p:ext uri="{BB962C8B-B14F-4D97-AF65-F5344CB8AC3E}">
        <p14:creationId xmlns:p14="http://schemas.microsoft.com/office/powerpoint/2010/main" val="4057577190"/>
      </p:ext>
    </p:extLst>
  </p:cSld>
  <p:clrMapOvr>
    <a:masterClrMapping/>
  </p:clrMapOvr>
</p:sld>
</file>

<file path=ppt/theme/theme1.xml><?xml version="1.0" encoding="utf-8"?>
<a:theme xmlns:a="http://schemas.openxmlformats.org/drawingml/2006/main" name="2_Office Theme">
  <a:themeElements>
    <a:clrScheme name="MWA Colors">
      <a:dk1>
        <a:srgbClr val="282829"/>
      </a:dk1>
      <a:lt1>
        <a:sysClr val="window" lastClr="FFFFFF"/>
      </a:lt1>
      <a:dk2>
        <a:srgbClr val="005DA6"/>
      </a:dk2>
      <a:lt2>
        <a:srgbClr val="00A0DD"/>
      </a:lt2>
      <a:accent1>
        <a:srgbClr val="570041"/>
      </a:accent1>
      <a:accent2>
        <a:srgbClr val="E9C81C"/>
      </a:accent2>
      <a:accent3>
        <a:srgbClr val="7C9C6B"/>
      </a:accent3>
      <a:accent4>
        <a:srgbClr val="7C0058"/>
      </a:accent4>
      <a:accent5>
        <a:srgbClr val="00A0DD"/>
      </a:accent5>
      <a:accent6>
        <a:srgbClr val="282829"/>
      </a:accent6>
      <a:hlink>
        <a:srgbClr val="005DA6"/>
      </a:hlink>
      <a:folHlink>
        <a:srgbClr val="00A0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MWA Colors">
      <a:dk1>
        <a:srgbClr val="282829"/>
      </a:dk1>
      <a:lt1>
        <a:sysClr val="window" lastClr="FFFFFF"/>
      </a:lt1>
      <a:dk2>
        <a:srgbClr val="005DA6"/>
      </a:dk2>
      <a:lt2>
        <a:srgbClr val="00A0DD"/>
      </a:lt2>
      <a:accent1>
        <a:srgbClr val="570041"/>
      </a:accent1>
      <a:accent2>
        <a:srgbClr val="E9C81C"/>
      </a:accent2>
      <a:accent3>
        <a:srgbClr val="7C9C6B"/>
      </a:accent3>
      <a:accent4>
        <a:srgbClr val="7C0058"/>
      </a:accent4>
      <a:accent5>
        <a:srgbClr val="00A0DD"/>
      </a:accent5>
      <a:accent6>
        <a:srgbClr val="282829"/>
      </a:accent6>
      <a:hlink>
        <a:srgbClr val="005DA6"/>
      </a:hlink>
      <a:folHlink>
        <a:srgbClr val="00A0D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3600</Words>
  <Application>Microsoft Office PowerPoint</Application>
  <PresentationFormat>Widescreen</PresentationFormat>
  <Paragraphs>252</Paragraphs>
  <Slides>27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Times New Roman</vt:lpstr>
      <vt:lpstr>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Weidler</dc:creator>
  <cp:lastModifiedBy>Fatt King</cp:lastModifiedBy>
  <cp:revision>42</cp:revision>
  <dcterms:created xsi:type="dcterms:W3CDTF">2022-12-14T18:18:01Z</dcterms:created>
  <dcterms:modified xsi:type="dcterms:W3CDTF">2023-01-29T00:12:10Z</dcterms:modified>
</cp:coreProperties>
</file>