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87" r:id="rId11"/>
    <p:sldId id="289" r:id="rId12"/>
    <p:sldId id="273" r:id="rId13"/>
    <p:sldId id="271" r:id="rId14"/>
    <p:sldId id="264" r:id="rId15"/>
    <p:sldId id="265" r:id="rId16"/>
    <p:sldId id="270" r:id="rId17"/>
    <p:sldId id="276" r:id="rId18"/>
    <p:sldId id="290" r:id="rId19"/>
    <p:sldId id="269" r:id="rId20"/>
    <p:sldId id="268" r:id="rId21"/>
    <p:sldId id="278" r:id="rId22"/>
    <p:sldId id="266" r:id="rId23"/>
    <p:sldId id="277" r:id="rId24"/>
    <p:sldId id="267" r:id="rId25"/>
    <p:sldId id="279" r:id="rId26"/>
    <p:sldId id="281" r:id="rId27"/>
    <p:sldId id="280" r:id="rId28"/>
    <p:sldId id="282" r:id="rId29"/>
    <p:sldId id="284" r:id="rId30"/>
    <p:sldId id="283" r:id="rId31"/>
    <p:sldId id="288" r:id="rId32"/>
    <p:sldId id="285" r:id="rId33"/>
    <p:sldId id="274" r:id="rId34"/>
    <p:sldId id="286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696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0F72-441F-4F4D-B468-25C967C6C33D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9F0F-8777-6543-8BA5-5FD1CCD9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0F72-441F-4F4D-B468-25C967C6C33D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9F0F-8777-6543-8BA5-5FD1CCD9BE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0F72-441F-4F4D-B468-25C967C6C33D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9F0F-8777-6543-8BA5-5FD1CCD9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0F72-441F-4F4D-B468-25C967C6C33D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9F0F-8777-6543-8BA5-5FD1CCD9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0F72-441F-4F4D-B468-25C967C6C33D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9F0F-8777-6543-8BA5-5FD1CCD9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0F72-441F-4F4D-B468-25C967C6C33D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9F0F-8777-6543-8BA5-5FD1CCD9BE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0F72-441F-4F4D-B468-25C967C6C33D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9F0F-8777-6543-8BA5-5FD1CCD9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0F72-441F-4F4D-B468-25C967C6C33D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9F0F-8777-6543-8BA5-5FD1CCD9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0F72-441F-4F4D-B468-25C967C6C33D}" type="datetimeFigureOut">
              <a:rPr lang="en-US" smtClean="0"/>
              <a:t>5/5/14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9F0F-8777-6543-8BA5-5FD1CCD9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0F72-441F-4F4D-B468-25C967C6C33D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9F0F-8777-6543-8BA5-5FD1CCD9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0F72-441F-4F4D-B468-25C967C6C33D}" type="datetimeFigureOut">
              <a:rPr lang="en-US" smtClean="0"/>
              <a:t>5/5/14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9F0F-8777-6543-8BA5-5FD1CCD9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0F72-441F-4F4D-B468-25C967C6C33D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9F0F-8777-6543-8BA5-5FD1CCD9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2610F72-441F-4F4D-B468-25C967C6C33D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7F39F0F-8777-6543-8BA5-5FD1CCD9BE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806257"/>
            <a:ext cx="6498158" cy="1724867"/>
          </a:xfrm>
        </p:spPr>
        <p:txBody>
          <a:bodyPr/>
          <a:lstStyle/>
          <a:p>
            <a:r>
              <a:rPr lang="en-US" dirty="0" smtClean="0"/>
              <a:t>Video Codecs for Production and Post-Production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8394" y="3757332"/>
            <a:ext cx="6592685" cy="916641"/>
          </a:xfrm>
        </p:spPr>
        <p:txBody>
          <a:bodyPr>
            <a:normAutofit fontScale="92500"/>
          </a:bodyPr>
          <a:lstStyle/>
          <a:p>
            <a:r>
              <a:rPr lang="en-US" sz="2000" b="1" dirty="0" smtClean="0"/>
              <a:t>Edward </a:t>
            </a:r>
            <a:r>
              <a:rPr lang="en-US" sz="2000" b="1" dirty="0" smtClean="0"/>
              <a:t>Reuss</a:t>
            </a:r>
          </a:p>
          <a:p>
            <a:r>
              <a:rPr lang="en-US" sz="2000" b="1" dirty="0" smtClean="0"/>
              <a:t>Co-chair SMPTE Technical Committee TC-10E Essence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3291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</a:t>
            </a:r>
            <a:r>
              <a:rPr lang="en-US" dirty="0" smtClean="0"/>
              <a:t>Chrominance</a:t>
            </a:r>
            <a:br>
              <a:rPr lang="en-US" dirty="0" smtClean="0"/>
            </a:br>
            <a:r>
              <a:rPr lang="en-US" dirty="0" smtClean="0"/>
              <a:t>Sub-sampling: YCbCr (YUV)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Chrominance </a:t>
            </a:r>
            <a:r>
              <a:rPr lang="en-US" dirty="0" smtClean="0"/>
              <a:t>subsampling represented by factors of 4</a:t>
            </a:r>
          </a:p>
          <a:p>
            <a:pPr lvl="1"/>
            <a:r>
              <a:rPr lang="en-US" dirty="0" smtClean="0"/>
              <a:t>4:4:4 </a:t>
            </a:r>
            <a:r>
              <a:rPr lang="en-US" dirty="0"/>
              <a:t>–</a:t>
            </a:r>
            <a:r>
              <a:rPr lang="en-US" dirty="0" smtClean="0"/>
              <a:t> Equal sampling for Y, </a:t>
            </a:r>
            <a:r>
              <a:rPr lang="en-US" dirty="0" err="1" smtClean="0"/>
              <a:t>Cb</a:t>
            </a:r>
            <a:r>
              <a:rPr lang="en-US" dirty="0" smtClean="0"/>
              <a:t> and Cr (No sub-</a:t>
            </a:r>
            <a:r>
              <a:rPr lang="en-US" dirty="0" smtClean="0"/>
              <a:t>sampling)</a:t>
            </a:r>
            <a:endParaRPr lang="en-US" dirty="0" smtClean="0"/>
          </a:p>
          <a:p>
            <a:pPr lvl="1"/>
            <a:r>
              <a:rPr lang="en-US" dirty="0" smtClean="0"/>
              <a:t>4:2:2 – </a:t>
            </a:r>
            <a:r>
              <a:rPr lang="en-US" dirty="0" err="1" smtClean="0"/>
              <a:t>Cb</a:t>
            </a:r>
            <a:r>
              <a:rPr lang="en-US" dirty="0" smtClean="0"/>
              <a:t> &amp; Cr sample every other Y sample (Horizontal only)</a:t>
            </a:r>
          </a:p>
          <a:p>
            <a:pPr lvl="1"/>
            <a:r>
              <a:rPr lang="en-US" dirty="0" smtClean="0"/>
              <a:t>4:1:1 – </a:t>
            </a:r>
            <a:r>
              <a:rPr lang="en-US" dirty="0" err="1" smtClean="0"/>
              <a:t>Cb</a:t>
            </a:r>
            <a:r>
              <a:rPr lang="en-US" dirty="0" smtClean="0"/>
              <a:t> &amp; Cr sample every 4</a:t>
            </a:r>
            <a:r>
              <a:rPr lang="en-US" baseline="30000" dirty="0" smtClean="0"/>
              <a:t>th</a:t>
            </a:r>
            <a:r>
              <a:rPr lang="en-US" dirty="0" smtClean="0"/>
              <a:t> Y sample (Horizontal only)</a:t>
            </a:r>
          </a:p>
          <a:p>
            <a:pPr lvl="1"/>
            <a:r>
              <a:rPr lang="en-US" dirty="0" smtClean="0"/>
              <a:t>4:2:0 – </a:t>
            </a:r>
            <a:r>
              <a:rPr lang="en-US" dirty="0" err="1" smtClean="0"/>
              <a:t>Cb</a:t>
            </a:r>
            <a:r>
              <a:rPr lang="en-US" dirty="0" smtClean="0"/>
              <a:t> &amp; Cr sample every other Y sample (Both Horizontal &amp; Vertical dimensions)</a:t>
            </a:r>
          </a:p>
          <a:p>
            <a:pPr lvl="1"/>
            <a:r>
              <a:rPr lang="en-US" dirty="0" smtClean="0"/>
              <a:t>4:1:0 – </a:t>
            </a:r>
            <a:r>
              <a:rPr lang="en-US" dirty="0" err="1" smtClean="0"/>
              <a:t>Cb</a:t>
            </a:r>
            <a:r>
              <a:rPr lang="en-US" dirty="0" smtClean="0"/>
              <a:t> &amp; Cr sample every 4</a:t>
            </a:r>
            <a:r>
              <a:rPr lang="en-US" baseline="30000" dirty="0" smtClean="0"/>
              <a:t>th</a:t>
            </a:r>
            <a:r>
              <a:rPr lang="en-US" dirty="0" smtClean="0"/>
              <a:t> Y sample (Both Horizontal &amp; vertical dimensions)</a:t>
            </a:r>
          </a:p>
          <a:p>
            <a:r>
              <a:rPr lang="en-US" dirty="0" smtClean="0"/>
              <a:t>Commonly referred to as “Uncompressed”</a:t>
            </a:r>
          </a:p>
          <a:p>
            <a:pPr lvl="1"/>
            <a:r>
              <a:rPr lang="en-US" dirty="0" smtClean="0"/>
              <a:t>Technically incorrect (Except for 4:4:4)</a:t>
            </a:r>
            <a:endParaRPr lang="en-US" dirty="0" smtClean="0"/>
          </a:p>
          <a:p>
            <a:r>
              <a:rPr lang="en-US" dirty="0" smtClean="0"/>
              <a:t>SDI </a:t>
            </a:r>
            <a:r>
              <a:rPr lang="en-US" dirty="0"/>
              <a:t>– </a:t>
            </a:r>
            <a:r>
              <a:rPr lang="en-US" dirty="0" smtClean="0"/>
              <a:t>ST 259 SDTV, ST 274 &amp; ST 296 HDTV, ST 2036 UHDTV</a:t>
            </a:r>
          </a:p>
          <a:p>
            <a:r>
              <a:rPr lang="en-US" dirty="0" smtClean="0"/>
              <a:t>ITU</a:t>
            </a:r>
            <a:r>
              <a:rPr lang="en-US" dirty="0" smtClean="0"/>
              <a:t>-R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BT.601 SDTV, BT.709 HDTV, BT.2020 UHDTV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89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</a:t>
            </a:r>
            <a:r>
              <a:rPr lang="en-US" dirty="0" err="1" smtClean="0"/>
              <a:t>Luma</a:t>
            </a:r>
            <a:r>
              <a:rPr lang="en-US" dirty="0" smtClean="0"/>
              <a:t>-Chroma</a:t>
            </a:r>
            <a:br>
              <a:rPr lang="en-US" dirty="0" smtClean="0"/>
            </a:br>
            <a:r>
              <a:rPr lang="en-US" dirty="0" smtClean="0"/>
              <a:t>Co-siting</a:t>
            </a:r>
            <a:endParaRPr lang="en-US" dirty="0"/>
          </a:p>
        </p:txBody>
      </p:sp>
      <p:pic>
        <p:nvPicPr>
          <p:cNvPr id="4" name="Content Placeholder 3" descr="Chroma Cositi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38" r="-23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2443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Volume Reduction in RGB to YCbCr Conversion</a:t>
            </a:r>
            <a:endParaRPr lang="en-US" dirty="0"/>
          </a:p>
        </p:txBody>
      </p:sp>
      <p:pic>
        <p:nvPicPr>
          <p:cNvPr id="6" name="Content Placeholder 5" descr="Poynton_RGB_to_YCbCr_Volume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r="256"/>
          <a:stretch>
            <a:fillRect/>
          </a:stretch>
        </p:blipFill>
        <p:spPr>
          <a:xfrm>
            <a:off x="1993327" y="1693169"/>
            <a:ext cx="5327165" cy="4788528"/>
          </a:xfrm>
        </p:spPr>
      </p:pic>
    </p:spTree>
    <p:extLst>
      <p:ext uri="{BB962C8B-B14F-4D97-AF65-F5344CB8AC3E}">
        <p14:creationId xmlns:p14="http://schemas.microsoft.com/office/powerpoint/2010/main" val="3649376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1629"/>
            <a:ext cx="8042276" cy="1336956"/>
          </a:xfrm>
        </p:spPr>
        <p:txBody>
          <a:bodyPr/>
          <a:lstStyle/>
          <a:p>
            <a:r>
              <a:rPr lang="en-US" dirty="0" smtClean="0"/>
              <a:t>Transform-based Video Compression</a:t>
            </a:r>
            <a:endParaRPr lang="en-US" dirty="0"/>
          </a:p>
        </p:txBody>
      </p:sp>
      <p:pic>
        <p:nvPicPr>
          <p:cNvPr id="9" name="Content Placeholder 8" descr="Video Compression Block Diagr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601" b="-180601"/>
          <a:stretch>
            <a:fillRect/>
          </a:stretch>
        </p:blipFill>
        <p:spPr>
          <a:xfrm>
            <a:off x="549275" y="1600200"/>
            <a:ext cx="8042275" cy="4343400"/>
          </a:xfrm>
        </p:spPr>
      </p:pic>
    </p:spTree>
    <p:extLst>
      <p:ext uri="{BB962C8B-B14F-4D97-AF65-F5344CB8AC3E}">
        <p14:creationId xmlns:p14="http://schemas.microsoft.com/office/powerpoint/2010/main" val="2371346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2-D Image </a:t>
            </a:r>
            <a:r>
              <a:rPr lang="en-US" dirty="0" smtClean="0"/>
              <a:t>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Convert an image into a format that permits separating the fine detail from the large forms</a:t>
            </a:r>
          </a:p>
          <a:p>
            <a:r>
              <a:rPr lang="en-US" dirty="0" smtClean="0"/>
              <a:t>Permits quantizing the fine details more than the large forms to reduce the compressed bitstream while minimally impacting the perceived image quality</a:t>
            </a:r>
          </a:p>
          <a:p>
            <a:r>
              <a:rPr lang="en-US" dirty="0" smtClean="0"/>
              <a:t>Two Transform Types for Image Compression</a:t>
            </a:r>
          </a:p>
          <a:p>
            <a:pPr lvl="1"/>
            <a:r>
              <a:rPr lang="en-US" dirty="0" err="1" smtClean="0"/>
              <a:t>Macroblock</a:t>
            </a:r>
            <a:r>
              <a:rPr lang="en-US" dirty="0" smtClean="0"/>
              <a:t> Transforms</a:t>
            </a:r>
          </a:p>
          <a:p>
            <a:pPr lvl="1"/>
            <a:r>
              <a:rPr lang="en-US" dirty="0" smtClean="0"/>
              <a:t>Whole Image Transforms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94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Macroblock</a:t>
            </a:r>
            <a:r>
              <a:rPr lang="en-US" dirty="0" smtClean="0"/>
              <a:t> Transforms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Image decomposed into rows or mosaics of </a:t>
            </a:r>
            <a:r>
              <a:rPr lang="en-US" dirty="0" err="1" smtClean="0"/>
              <a:t>macroblocks</a:t>
            </a:r>
            <a:endParaRPr lang="en-US" dirty="0" smtClean="0"/>
          </a:p>
          <a:p>
            <a:r>
              <a:rPr lang="en-US" dirty="0" smtClean="0"/>
              <a:t>Early codecs used rows of </a:t>
            </a:r>
            <a:r>
              <a:rPr lang="en-US" dirty="0" err="1" smtClean="0"/>
              <a:t>macroblocks</a:t>
            </a:r>
            <a:r>
              <a:rPr lang="en-US" dirty="0" smtClean="0"/>
              <a:t> all </a:t>
            </a:r>
            <a:r>
              <a:rPr lang="en-US" dirty="0" smtClean="0"/>
              <a:t>16x16 </a:t>
            </a:r>
            <a:r>
              <a:rPr lang="en-US" dirty="0" smtClean="0"/>
              <a:t>samples in size</a:t>
            </a:r>
          </a:p>
          <a:p>
            <a:pPr lvl="1"/>
            <a:r>
              <a:rPr lang="en-US" dirty="0" smtClean="0"/>
              <a:t>MPEG-1, MPEG-2 </a:t>
            </a:r>
            <a:r>
              <a:rPr lang="en-US" dirty="0"/>
              <a:t>(</a:t>
            </a:r>
            <a:r>
              <a:rPr lang="en-US" dirty="0" smtClean="0"/>
              <a:t>H</a:t>
            </a:r>
            <a:r>
              <a:rPr lang="en-US" dirty="0" smtClean="0"/>
              <a:t>.</a:t>
            </a:r>
            <a:r>
              <a:rPr lang="en-US" dirty="0" smtClean="0"/>
              <a:t>262), </a:t>
            </a:r>
            <a:r>
              <a:rPr lang="en-US" dirty="0" smtClean="0"/>
              <a:t>VC-1 (Blu-Ray), VC-3 (</a:t>
            </a:r>
            <a:r>
              <a:rPr lang="en-US" dirty="0" err="1" smtClean="0"/>
              <a:t>DNxHD</a:t>
            </a:r>
            <a:r>
              <a:rPr lang="en-US" dirty="0" smtClean="0"/>
              <a:t>), VC-4, DV, </a:t>
            </a:r>
            <a:r>
              <a:rPr lang="en-US" dirty="0" err="1" smtClean="0"/>
              <a:t>DVCPro</a:t>
            </a:r>
            <a:r>
              <a:rPr lang="en-US" dirty="0" smtClean="0"/>
              <a:t>, </a:t>
            </a:r>
            <a:r>
              <a:rPr lang="en-US" dirty="0" err="1" smtClean="0"/>
              <a:t>DVCam</a:t>
            </a:r>
            <a:r>
              <a:rPr lang="en-US" dirty="0" smtClean="0"/>
              <a:t>, QuickTime, </a:t>
            </a:r>
            <a:r>
              <a:rPr lang="en-US" dirty="0" err="1" smtClean="0"/>
              <a:t>ProRes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Recent codecs allow variable size </a:t>
            </a:r>
            <a:r>
              <a:rPr lang="en-US" dirty="0" err="1" smtClean="0"/>
              <a:t>macroblocks</a:t>
            </a:r>
            <a:r>
              <a:rPr lang="en-US" dirty="0" smtClean="0"/>
              <a:t>, “Coding Tree Block” (CTB) </a:t>
            </a:r>
            <a:r>
              <a:rPr lang="en-US" dirty="0" smtClean="0"/>
              <a:t>within an image, following the contents of the image</a:t>
            </a:r>
          </a:p>
          <a:p>
            <a:pPr lvl="1"/>
            <a:r>
              <a:rPr lang="en-US" dirty="0" smtClean="0"/>
              <a:t>Any rectangle in powers of 4 samples from 4x4 up to 64x64 samples</a:t>
            </a:r>
          </a:p>
          <a:p>
            <a:pPr lvl="1"/>
            <a:r>
              <a:rPr lang="en-US" dirty="0" smtClean="0"/>
              <a:t>DCT size from 4x4 to 32x32</a:t>
            </a:r>
            <a:endParaRPr lang="en-US" dirty="0" smtClean="0"/>
          </a:p>
          <a:p>
            <a:pPr lvl="1"/>
            <a:r>
              <a:rPr lang="en-US" dirty="0" smtClean="0"/>
              <a:t>H</a:t>
            </a:r>
            <a:r>
              <a:rPr lang="en-US" dirty="0" smtClean="0"/>
              <a:t>.264, H.265</a:t>
            </a:r>
          </a:p>
          <a:p>
            <a:r>
              <a:rPr lang="en-US" dirty="0" smtClean="0"/>
              <a:t>Normally </a:t>
            </a:r>
            <a:r>
              <a:rPr lang="en-US" smtClean="0"/>
              <a:t>use Discrete Cosine </a:t>
            </a:r>
            <a:r>
              <a:rPr lang="en-US" dirty="0" smtClean="0"/>
              <a:t>Transform (DCT)</a:t>
            </a:r>
            <a:endParaRPr lang="en-US" dirty="0" smtClean="0"/>
          </a:p>
          <a:p>
            <a:r>
              <a:rPr lang="en-US" dirty="0" err="1" smtClean="0"/>
              <a:t>Macroblocks</a:t>
            </a:r>
            <a:r>
              <a:rPr lang="en-US" dirty="0" smtClean="0"/>
              <a:t> </a:t>
            </a:r>
            <a:r>
              <a:rPr lang="en-US" dirty="0" smtClean="0"/>
              <a:t>separate the image into regions that maximize the efficiency of the entropy encoding on that portion of the 2D transformed </a:t>
            </a:r>
            <a:r>
              <a:rPr lang="en-US" dirty="0" smtClean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338952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Tree Block Partitioning of an Image</a:t>
            </a:r>
            <a:endParaRPr lang="en-US" dirty="0"/>
          </a:p>
        </p:txBody>
      </p:sp>
      <p:pic>
        <p:nvPicPr>
          <p:cNvPr id="4" name="Content Placeholder 3" descr="CBU_Partitio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4904"/>
          <a:stretch/>
        </p:blipFill>
        <p:spPr/>
      </p:pic>
    </p:spTree>
    <p:extLst>
      <p:ext uri="{BB962C8B-B14F-4D97-AF65-F5344CB8AC3E}">
        <p14:creationId xmlns:p14="http://schemas.microsoft.com/office/powerpoint/2010/main" val="108108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CTB Partitioned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07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Quantization &amp;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the LSBs of the “fine detail” coefficients to zero</a:t>
            </a:r>
          </a:p>
          <a:p>
            <a:r>
              <a:rPr lang="en-US" dirty="0" smtClean="0"/>
              <a:t>Hides the image artifacts due to quantization</a:t>
            </a:r>
          </a:p>
          <a:p>
            <a:r>
              <a:rPr lang="en-US" dirty="0" smtClean="0"/>
              <a:t>Scale the quantized values to reduce the number of bits required to describe the quantized coefficients</a:t>
            </a:r>
          </a:p>
          <a:p>
            <a:r>
              <a:rPr lang="en-US" dirty="0" smtClean="0"/>
              <a:t>Main method for controlling the amount of compression applied to the video images</a:t>
            </a:r>
          </a:p>
          <a:p>
            <a:r>
              <a:rPr lang="en-US" dirty="0" smtClean="0"/>
              <a:t>Trade-off between compression ratio and decoded image 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48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Minimizes the bit redundancy of the transformed coefficients, similar to “zip” file </a:t>
            </a:r>
            <a:r>
              <a:rPr lang="en-US" dirty="0" smtClean="0"/>
              <a:t>compression</a:t>
            </a:r>
            <a:endParaRPr lang="en-US" dirty="0" smtClean="0"/>
          </a:p>
          <a:p>
            <a:r>
              <a:rPr lang="en-US" dirty="0" smtClean="0"/>
              <a:t>Variable </a:t>
            </a:r>
            <a:r>
              <a:rPr lang="en-US" dirty="0"/>
              <a:t>L</a:t>
            </a:r>
            <a:r>
              <a:rPr lang="en-US" dirty="0" smtClean="0"/>
              <a:t>ength &amp; Huffman </a:t>
            </a:r>
            <a:r>
              <a:rPr lang="en-US" dirty="0" smtClean="0"/>
              <a:t>encoding</a:t>
            </a:r>
          </a:p>
          <a:p>
            <a:pPr lvl="1"/>
            <a:r>
              <a:rPr lang="en-US" dirty="0" smtClean="0"/>
              <a:t>Simple and </a:t>
            </a:r>
            <a:r>
              <a:rPr lang="en-US" dirty="0" smtClean="0"/>
              <a:t>fast</a:t>
            </a:r>
          </a:p>
          <a:p>
            <a:pPr lvl="1"/>
            <a:r>
              <a:rPr lang="en-US" dirty="0" smtClean="0"/>
              <a:t>H.262 and H.264</a:t>
            </a:r>
            <a:endParaRPr lang="en-US" dirty="0" smtClean="0"/>
          </a:p>
          <a:p>
            <a:r>
              <a:rPr lang="en-US" dirty="0" smtClean="0"/>
              <a:t>Arithmetic encoding</a:t>
            </a:r>
          </a:p>
          <a:p>
            <a:pPr lvl="1"/>
            <a:r>
              <a:rPr lang="en-US" dirty="0" smtClean="0"/>
              <a:t>Better compression efficiency (~5 to 10%)</a:t>
            </a:r>
          </a:p>
          <a:p>
            <a:pPr lvl="1"/>
            <a:r>
              <a:rPr lang="en-US" dirty="0" smtClean="0"/>
              <a:t>More </a:t>
            </a:r>
            <a:r>
              <a:rPr lang="en-US" dirty="0" smtClean="0"/>
              <a:t>complex - Slower</a:t>
            </a:r>
            <a:endParaRPr lang="en-US" dirty="0" smtClean="0"/>
          </a:p>
          <a:p>
            <a:pPr lvl="1"/>
            <a:r>
              <a:rPr lang="en-US" dirty="0" smtClean="0"/>
              <a:t>More power </a:t>
            </a:r>
            <a:r>
              <a:rPr lang="en-US" dirty="0" smtClean="0"/>
              <a:t>consumption</a:t>
            </a:r>
          </a:p>
          <a:p>
            <a:pPr lvl="1"/>
            <a:r>
              <a:rPr lang="en-US" dirty="0" smtClean="0"/>
              <a:t>H.264 (optional) and H.265 (required)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6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Level Concepts</a:t>
            </a:r>
          </a:p>
          <a:p>
            <a:r>
              <a:rPr lang="en-US" dirty="0" smtClean="0"/>
              <a:t>Production &amp; Post Workflows vs. Consumer Distribution</a:t>
            </a:r>
          </a:p>
          <a:p>
            <a:r>
              <a:rPr lang="en-US" dirty="0" smtClean="0"/>
              <a:t>Low Resolution Chroma Channels</a:t>
            </a:r>
          </a:p>
          <a:p>
            <a:r>
              <a:rPr lang="en-US" dirty="0" smtClean="0"/>
              <a:t>Image Transformation</a:t>
            </a:r>
          </a:p>
          <a:p>
            <a:pPr lvl="1"/>
            <a:r>
              <a:rPr lang="en-US" dirty="0" err="1" smtClean="0"/>
              <a:t>Macroblock</a:t>
            </a:r>
            <a:r>
              <a:rPr lang="en-US" dirty="0" smtClean="0"/>
              <a:t>-Based Transform Compression</a:t>
            </a:r>
          </a:p>
          <a:p>
            <a:pPr lvl="1"/>
            <a:r>
              <a:rPr lang="en-US" dirty="0" smtClean="0"/>
              <a:t>Whole Image-Based Transform Compression</a:t>
            </a:r>
          </a:p>
          <a:p>
            <a:r>
              <a:rPr lang="en-US" dirty="0" smtClean="0"/>
              <a:t>What’s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63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</a:t>
            </a:r>
            <a:r>
              <a:rPr lang="en-US" dirty="0" err="1" smtClean="0"/>
              <a:t>macroblock</a:t>
            </a:r>
            <a:r>
              <a:rPr lang="en-US" dirty="0" smtClean="0"/>
              <a:t> codecs use </a:t>
            </a:r>
            <a:r>
              <a:rPr lang="en-US" dirty="0"/>
              <a:t>sub-sampled </a:t>
            </a:r>
            <a:r>
              <a:rPr lang="en-US" dirty="0" smtClean="0"/>
              <a:t>(</a:t>
            </a:r>
            <a:r>
              <a:rPr lang="en-US" dirty="0"/>
              <a:t>YCbCr)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Reduces </a:t>
            </a:r>
            <a:r>
              <a:rPr lang="en-US" dirty="0" smtClean="0"/>
              <a:t>the required bit rate before applying video compression</a:t>
            </a:r>
          </a:p>
          <a:p>
            <a:pPr lvl="1"/>
            <a:r>
              <a:rPr lang="en-US" dirty="0" smtClean="0"/>
              <a:t>4:2:0 for consumer distribution</a:t>
            </a:r>
          </a:p>
          <a:p>
            <a:pPr lvl="2"/>
            <a:r>
              <a:rPr lang="en-US" dirty="0" smtClean="0"/>
              <a:t>Lowest compressed bit rate</a:t>
            </a:r>
          </a:p>
          <a:p>
            <a:pPr lvl="2"/>
            <a:r>
              <a:rPr lang="en-US" dirty="0" smtClean="0"/>
              <a:t>Usually </a:t>
            </a:r>
            <a:r>
              <a:rPr lang="en-US" dirty="0" smtClean="0"/>
              <a:t>8 bits per </a:t>
            </a:r>
            <a:r>
              <a:rPr lang="en-US" dirty="0" smtClean="0"/>
              <a:t>component sample</a:t>
            </a:r>
            <a:endParaRPr lang="en-US" dirty="0" smtClean="0"/>
          </a:p>
          <a:p>
            <a:pPr lvl="1"/>
            <a:r>
              <a:rPr lang="en-US" dirty="0" smtClean="0"/>
              <a:t>4:2:2 for production workflows</a:t>
            </a:r>
          </a:p>
          <a:p>
            <a:pPr lvl="2"/>
            <a:r>
              <a:rPr lang="en-US" dirty="0" smtClean="0"/>
              <a:t>Higher compressed bit rate</a:t>
            </a:r>
            <a:endParaRPr lang="en-US" dirty="0" smtClean="0"/>
          </a:p>
          <a:p>
            <a:pPr lvl="2"/>
            <a:r>
              <a:rPr lang="en-US" dirty="0" smtClean="0"/>
              <a:t>4</a:t>
            </a:r>
            <a:r>
              <a:rPr lang="en-US" dirty="0" smtClean="0"/>
              <a:t>:2:2 is more robust against multiple encode-decode concatenation losses</a:t>
            </a:r>
          </a:p>
          <a:p>
            <a:pPr lvl="2"/>
            <a:r>
              <a:rPr lang="en-US" dirty="0" smtClean="0"/>
              <a:t>8 or 10 bits per </a:t>
            </a:r>
            <a:r>
              <a:rPr lang="en-US" dirty="0" smtClean="0"/>
              <a:t>component sample</a:t>
            </a:r>
            <a:endParaRPr lang="en-US" dirty="0"/>
          </a:p>
          <a:p>
            <a:pPr lvl="1"/>
            <a:r>
              <a:rPr lang="en-US" dirty="0" smtClean="0"/>
              <a:t>4:4:4 reserved for very high image quality production workflows</a:t>
            </a:r>
          </a:p>
          <a:p>
            <a:pPr lvl="2"/>
            <a:r>
              <a:rPr lang="en-US" dirty="0" smtClean="0"/>
              <a:t>highest compressed bit rate</a:t>
            </a:r>
          </a:p>
          <a:p>
            <a:pPr lvl="2"/>
            <a:r>
              <a:rPr lang="en-US" dirty="0" smtClean="0"/>
              <a:t>10 or 12 bits per component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51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Macroblock</a:t>
            </a:r>
            <a:r>
              <a:rPr lang="en-US" dirty="0" smtClean="0"/>
              <a:t> Transform Codecs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9174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Motion Picture Experts Group</a:t>
            </a:r>
          </a:p>
          <a:p>
            <a:pPr lvl="1"/>
            <a:r>
              <a:rPr lang="en-US" dirty="0" smtClean="0"/>
              <a:t>H.262 (MPEG-2) – Uses Variable Length Coding VLC</a:t>
            </a:r>
          </a:p>
          <a:p>
            <a:pPr lvl="1"/>
            <a:r>
              <a:rPr lang="en-US" dirty="0" smtClean="0"/>
              <a:t>H.264 (MPEG-4) AVC – Uses CAVLC or Arithmetic Coding (CABAC)</a:t>
            </a:r>
          </a:p>
          <a:p>
            <a:pPr lvl="1"/>
            <a:r>
              <a:rPr lang="en-US" dirty="0" smtClean="0"/>
              <a:t>H.265 (MPEG-5) HEVC – Uses Arithmetic Coding only (CABAC)</a:t>
            </a:r>
          </a:p>
          <a:p>
            <a:r>
              <a:rPr lang="en-US" dirty="0" smtClean="0"/>
              <a:t>Constrained version of MPEG-2</a:t>
            </a:r>
          </a:p>
          <a:p>
            <a:pPr lvl="1"/>
            <a:r>
              <a:rPr lang="en-US" dirty="0"/>
              <a:t>VC-1 (SMPTE ST 421M</a:t>
            </a:r>
            <a:r>
              <a:rPr lang="en-US" dirty="0" smtClean="0"/>
              <a:t>) 4:2:0 Used for </a:t>
            </a:r>
            <a:r>
              <a:rPr lang="en-US" dirty="0" err="1" smtClean="0"/>
              <a:t>BluRay</a:t>
            </a:r>
            <a:r>
              <a:rPr lang="en-US" dirty="0" smtClean="0"/>
              <a:t>, WMV9</a:t>
            </a:r>
          </a:p>
          <a:p>
            <a:pPr lvl="1"/>
            <a:r>
              <a:rPr lang="en-US" dirty="0" smtClean="0"/>
              <a:t>VC-3 (SMPTE ST 2019) Avid </a:t>
            </a:r>
            <a:r>
              <a:rPr lang="en-US" dirty="0" err="1" smtClean="0"/>
              <a:t>DNxHD</a:t>
            </a:r>
            <a:endParaRPr lang="en-US" dirty="0" smtClean="0"/>
          </a:p>
          <a:p>
            <a:pPr lvl="1"/>
            <a:r>
              <a:rPr lang="en-US" dirty="0" smtClean="0"/>
              <a:t>VC-4 (SMPTE ST 2058) Extensions to VC-1 for 4:2:2 &amp; 4:4:4</a:t>
            </a:r>
          </a:p>
          <a:p>
            <a:pPr lvl="1"/>
            <a:r>
              <a:rPr lang="en-US" dirty="0" smtClean="0"/>
              <a:t>Apple </a:t>
            </a:r>
            <a:r>
              <a:rPr lang="en-US" dirty="0" err="1" smtClean="0"/>
              <a:t>ProRes</a:t>
            </a:r>
            <a:r>
              <a:rPr lang="en-US" dirty="0" smtClean="0"/>
              <a:t> (4:2:2 &amp; 4:4:4)</a:t>
            </a:r>
          </a:p>
          <a:p>
            <a:pPr lvl="1"/>
            <a:r>
              <a:rPr lang="en-US" dirty="0" smtClean="0"/>
              <a:t>Various DV camera formats</a:t>
            </a:r>
          </a:p>
          <a:p>
            <a:r>
              <a:rPr lang="en-US" dirty="0" smtClean="0"/>
              <a:t>AVC-Intra Formats – Constrained versions of H.264</a:t>
            </a:r>
          </a:p>
          <a:p>
            <a:pPr lvl="1"/>
            <a:r>
              <a:rPr lang="en-US" dirty="0" smtClean="0"/>
              <a:t>Adobe Premiere Pro</a:t>
            </a:r>
          </a:p>
          <a:p>
            <a:pPr lvl="1"/>
            <a:r>
              <a:rPr lang="en-US" dirty="0" smtClean="0"/>
              <a:t>Various camera formats (GoPro Hero 3, etc.)</a:t>
            </a:r>
          </a:p>
          <a:p>
            <a:r>
              <a:rPr lang="en-US" dirty="0" smtClean="0"/>
              <a:t>VP9 – Google - YouTube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8 bit superblocks up to 32x32, 4:2:0, 4:2:2 &amp; 4:4:4</a:t>
            </a:r>
          </a:p>
          <a:p>
            <a:pPr lvl="1"/>
            <a:r>
              <a:rPr lang="en-US" dirty="0" smtClean="0"/>
              <a:t>License free open source</a:t>
            </a:r>
          </a:p>
        </p:txBody>
      </p:sp>
    </p:spTree>
    <p:extLst>
      <p:ext uri="{BB962C8B-B14F-4D97-AF65-F5344CB8AC3E}">
        <p14:creationId xmlns:p14="http://schemas.microsoft.com/office/powerpoint/2010/main" val="2782776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Image Transforms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183924" cy="4343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Wavelet Transforms used to separate the image into Low Frequency and High Frequency </a:t>
            </a:r>
            <a:r>
              <a:rPr lang="en-US" dirty="0"/>
              <a:t>coefficient </a:t>
            </a:r>
            <a:r>
              <a:rPr lang="en-US" dirty="0" smtClean="0"/>
              <a:t>sub-</a:t>
            </a:r>
            <a:r>
              <a:rPr lang="en-US" dirty="0" smtClean="0"/>
              <a:t>bands</a:t>
            </a:r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eparate high </a:t>
            </a:r>
            <a:r>
              <a:rPr lang="en-US" dirty="0" smtClean="0"/>
              <a:t>spatial frequency elements from </a:t>
            </a:r>
            <a:r>
              <a:rPr lang="en-US" dirty="0" smtClean="0"/>
              <a:t>low </a:t>
            </a:r>
            <a:r>
              <a:rPr lang="en-US" dirty="0" smtClean="0"/>
              <a:t>frequency elements</a:t>
            </a:r>
          </a:p>
          <a:p>
            <a:r>
              <a:rPr lang="en-US" dirty="0" smtClean="0"/>
              <a:t>A 2D transform generates four sub-bands: LL, HL, LH and HH</a:t>
            </a:r>
          </a:p>
          <a:p>
            <a:r>
              <a:rPr lang="en-US" dirty="0" smtClean="0"/>
              <a:t>Transform the LL sub-band recursively into four more sub-bands 2 to 6 times</a:t>
            </a:r>
          </a:p>
          <a:p>
            <a:r>
              <a:rPr lang="en-US" dirty="0" smtClean="0"/>
              <a:t>Quantize the samples in each sub-band to different bit resolutions</a:t>
            </a:r>
          </a:p>
          <a:p>
            <a:pPr lvl="1"/>
            <a:r>
              <a:rPr lang="en-US" dirty="0" smtClean="0"/>
              <a:t>Minimize the perceived decoded image degradation</a:t>
            </a:r>
          </a:p>
          <a:p>
            <a:r>
              <a:rPr lang="en-US" dirty="0" smtClean="0"/>
              <a:t>Entropy encode the sub-band coefficient arrays &amp; assemble the bitstream</a:t>
            </a:r>
          </a:p>
          <a:p>
            <a:r>
              <a:rPr lang="en-US" dirty="0" smtClean="0"/>
              <a:t>JPEG 2000 (ISO/IEC 15444), VC-2 (BBC Dirac), VC-5 (CineForm</a:t>
            </a:r>
            <a:r>
              <a:rPr lang="en-US" dirty="0" smtClean="0"/>
              <a:t>), REDCODE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7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2-D Wavelet Image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070839"/>
              </p:ext>
            </p:extLst>
          </p:nvPr>
        </p:nvGraphicFramePr>
        <p:xfrm>
          <a:off x="549275" y="1600201"/>
          <a:ext cx="4089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Document" r:id="rId3" imgW="4089400" imgH="4114800" progId="Word.Document.12">
                  <p:embed/>
                </p:oleObj>
              </mc:Choice>
              <mc:Fallback>
                <p:oleObj name="Document" r:id="rId3" imgW="4089400" imgH="411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275" y="1600201"/>
                        <a:ext cx="40894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027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Multi-Level Wavelet Coefficient Transform</a:t>
            </a:r>
            <a:endParaRPr lang="en-US" dirty="0"/>
          </a:p>
        </p:txBody>
      </p:sp>
      <p:pic>
        <p:nvPicPr>
          <p:cNvPr id="5" name="Content Placeholder 4" descr="Jpeg2000_2-level_wavelet_transform-lichtenstei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80" r="-42580"/>
          <a:stretch>
            <a:fillRect/>
          </a:stretch>
        </p:blipFill>
        <p:spPr>
          <a:xfrm>
            <a:off x="3333910" y="1722753"/>
            <a:ext cx="6933415" cy="3744536"/>
          </a:xfr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565682"/>
              </p:ext>
            </p:extLst>
          </p:nvPr>
        </p:nvGraphicFramePr>
        <p:xfrm>
          <a:off x="324459" y="2015871"/>
          <a:ext cx="45085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Document" r:id="rId4" imgW="4508500" imgH="3124200" progId="Word.Document.12">
                  <p:embed/>
                </p:oleObj>
              </mc:Choice>
              <mc:Fallback>
                <p:oleObj name="Document" r:id="rId4" imgW="4508500" imgH="312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459" y="2015871"/>
                        <a:ext cx="4508500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515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Wavelet-Based Codecs</a:t>
            </a:r>
            <a:br>
              <a:rPr lang="en-US" dirty="0" smtClean="0"/>
            </a:br>
            <a:r>
              <a:rPr lang="en-US" dirty="0"/>
              <a:t>JPEG 2000 (ISO-IEC 15444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51003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Excellent Image quality</a:t>
            </a:r>
          </a:p>
          <a:p>
            <a:r>
              <a:rPr lang="en-US" dirty="0" smtClean="0"/>
              <a:t>Very good image compression – but very complicated</a:t>
            </a:r>
          </a:p>
          <a:p>
            <a:r>
              <a:rPr lang="en-US" dirty="0" smtClean="0"/>
              <a:t>Used by Digital Cinema Industry for distributing feature films for theaters with digital cinema projectors</a:t>
            </a:r>
          </a:p>
          <a:p>
            <a:r>
              <a:rPr lang="en-US" dirty="0" smtClean="0"/>
              <a:t>Choice of two wavelet transforms</a:t>
            </a:r>
          </a:p>
          <a:p>
            <a:pPr lvl="1"/>
            <a:r>
              <a:rPr lang="en-US" dirty="0" err="1" smtClean="0"/>
              <a:t>Lossy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Irreversible Cohen-</a:t>
            </a:r>
            <a:r>
              <a:rPr lang="en-US" dirty="0" err="1" smtClean="0"/>
              <a:t>Daubechies</a:t>
            </a:r>
            <a:r>
              <a:rPr lang="en-US" dirty="0" smtClean="0"/>
              <a:t>-</a:t>
            </a:r>
            <a:r>
              <a:rPr lang="en-US" dirty="0" err="1" smtClean="0"/>
              <a:t>Feauveau</a:t>
            </a:r>
            <a:r>
              <a:rPr lang="en-US" dirty="0" smtClean="0"/>
              <a:t> 9/7</a:t>
            </a:r>
          </a:p>
          <a:p>
            <a:pPr lvl="2"/>
            <a:r>
              <a:rPr lang="en-US" dirty="0" smtClean="0"/>
              <a:t>Excellent sub-band filter properties – High MTF</a:t>
            </a:r>
          </a:p>
          <a:p>
            <a:pPr lvl="2"/>
            <a:r>
              <a:rPr lang="en-US" dirty="0" smtClean="0"/>
              <a:t>High number of filter coefficients make it slow &amp; power hungry</a:t>
            </a:r>
          </a:p>
          <a:p>
            <a:pPr lvl="2"/>
            <a:r>
              <a:rPr lang="en-US" dirty="0" smtClean="0"/>
              <a:t>Best performance uses floating point implementation</a:t>
            </a:r>
          </a:p>
          <a:p>
            <a:pPr lvl="2"/>
            <a:r>
              <a:rPr lang="en-US" dirty="0" smtClean="0"/>
              <a:t>Slow &amp; power hungry</a:t>
            </a:r>
          </a:p>
          <a:p>
            <a:pPr lvl="1"/>
            <a:r>
              <a:rPr lang="en-US" dirty="0" smtClean="0"/>
              <a:t>Lossless:</a:t>
            </a:r>
          </a:p>
          <a:p>
            <a:pPr lvl="2"/>
            <a:r>
              <a:rPr lang="en-US" dirty="0" smtClean="0"/>
              <a:t>Reversible </a:t>
            </a:r>
            <a:r>
              <a:rPr lang="en-US" dirty="0" err="1" smtClean="0"/>
              <a:t>biorthogonal</a:t>
            </a:r>
            <a:r>
              <a:rPr lang="en-US" dirty="0" smtClean="0"/>
              <a:t> Cohen</a:t>
            </a:r>
            <a:r>
              <a:rPr lang="en-US" dirty="0"/>
              <a:t>-</a:t>
            </a:r>
            <a:r>
              <a:rPr lang="en-US" dirty="0" err="1"/>
              <a:t>Daubechies</a:t>
            </a:r>
            <a:r>
              <a:rPr lang="en-US" dirty="0"/>
              <a:t>-</a:t>
            </a:r>
            <a:r>
              <a:rPr lang="en-US" dirty="0" err="1"/>
              <a:t>Feauveau</a:t>
            </a:r>
            <a:r>
              <a:rPr lang="en-US" dirty="0"/>
              <a:t> </a:t>
            </a:r>
            <a:r>
              <a:rPr lang="en-US" dirty="0" smtClean="0"/>
              <a:t>5/3</a:t>
            </a:r>
          </a:p>
        </p:txBody>
      </p:sp>
    </p:spTree>
    <p:extLst>
      <p:ext uri="{BB962C8B-B14F-4D97-AF65-F5344CB8AC3E}">
        <p14:creationId xmlns:p14="http://schemas.microsoft.com/office/powerpoint/2010/main" val="3361157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Wavelet-Based Codecs</a:t>
            </a:r>
            <a:br>
              <a:rPr lang="en-US" dirty="0" smtClean="0"/>
            </a:br>
            <a:r>
              <a:rPr lang="en-US" dirty="0"/>
              <a:t>JPEG 2000 (ISO-IEC 15444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5100337"/>
          </a:xfrm>
        </p:spPr>
        <p:txBody>
          <a:bodyPr>
            <a:normAutofit/>
          </a:bodyPr>
          <a:lstStyle/>
          <a:p>
            <a:r>
              <a:rPr lang="en-US" dirty="0" smtClean="0"/>
              <a:t>Arithmetic Entropy Encoding (Binary MQ)</a:t>
            </a:r>
          </a:p>
          <a:p>
            <a:pPr lvl="1"/>
            <a:r>
              <a:rPr lang="en-US" dirty="0" smtClean="0"/>
              <a:t>Encodes on each plane of the significant bits</a:t>
            </a:r>
          </a:p>
          <a:p>
            <a:pPr lvl="1"/>
            <a:r>
              <a:rPr lang="en-US" dirty="0" smtClean="0"/>
              <a:t>Preceded by a 3-pass quantization optimization process</a:t>
            </a:r>
          </a:p>
          <a:p>
            <a:pPr lvl="2"/>
            <a:r>
              <a:rPr lang="en-US" dirty="0" smtClean="0"/>
              <a:t>Optimizes image quality for a specified level of quantization</a:t>
            </a:r>
          </a:p>
          <a:p>
            <a:pPr lvl="2"/>
            <a:r>
              <a:rPr lang="en-US" dirty="0" smtClean="0"/>
              <a:t>Complex, slow &amp; power hungry</a:t>
            </a:r>
          </a:p>
          <a:p>
            <a:r>
              <a:rPr lang="en-US" dirty="0" smtClean="0"/>
              <a:t>Code stream definition provides many options for tiles &amp; image structure</a:t>
            </a:r>
          </a:p>
          <a:p>
            <a:pPr lvl="1"/>
            <a:r>
              <a:rPr lang="en-US" dirty="0" smtClean="0"/>
              <a:t>Complex to specify the code stream in the encoder</a:t>
            </a:r>
          </a:p>
          <a:p>
            <a:pPr lvl="1"/>
            <a:r>
              <a:rPr lang="en-US" dirty="0" smtClean="0"/>
              <a:t>Complex to parse in the decoder</a:t>
            </a:r>
          </a:p>
          <a:p>
            <a:pPr lvl="1"/>
            <a:r>
              <a:rPr lang="en-US" dirty="0" smtClean="0"/>
              <a:t>Complex, slow &amp; power hungry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3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Wavelet-Based Codecs</a:t>
            </a:r>
            <a:br>
              <a:rPr lang="en-US" dirty="0" smtClean="0"/>
            </a:br>
            <a:r>
              <a:rPr lang="en-US" dirty="0" smtClean="0"/>
              <a:t>SMPTE </a:t>
            </a:r>
            <a:r>
              <a:rPr lang="en-US" dirty="0"/>
              <a:t>ST 2042 VC-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Supports RGB, and 4:4:4, 4:2:2 &amp; 4:2:0 YCbCr</a:t>
            </a:r>
          </a:p>
          <a:p>
            <a:r>
              <a:rPr lang="en-US" dirty="0" smtClean="0"/>
              <a:t>Dirac wavelet transform</a:t>
            </a:r>
          </a:p>
          <a:p>
            <a:pPr lvl="1"/>
            <a:r>
              <a:rPr lang="en-US" dirty="0" smtClean="0"/>
              <a:t>Dirac Pro uses either 2 level </a:t>
            </a:r>
            <a:r>
              <a:rPr lang="en-US" dirty="0" err="1" smtClean="0"/>
              <a:t>Harr</a:t>
            </a:r>
            <a:r>
              <a:rPr lang="en-US" dirty="0" smtClean="0"/>
              <a:t> Transform</a:t>
            </a:r>
          </a:p>
          <a:p>
            <a:pPr lvl="2"/>
            <a:r>
              <a:rPr lang="en-US" dirty="0" smtClean="0"/>
              <a:t>Simple &amp; fast</a:t>
            </a:r>
          </a:p>
          <a:p>
            <a:pPr lvl="1"/>
            <a:r>
              <a:rPr lang="en-US" dirty="0" smtClean="0"/>
              <a:t>Or </a:t>
            </a:r>
            <a:r>
              <a:rPr lang="en-US" dirty="0" err="1" smtClean="0"/>
              <a:t>LeGall</a:t>
            </a:r>
            <a:r>
              <a:rPr lang="en-US" dirty="0" smtClean="0"/>
              <a:t> 5/3 Transform</a:t>
            </a:r>
          </a:p>
          <a:p>
            <a:pPr lvl="2"/>
            <a:r>
              <a:rPr lang="en-US" dirty="0"/>
              <a:t>Similar to CDF 5/3 from JPEG 2000</a:t>
            </a:r>
          </a:p>
          <a:p>
            <a:pPr lvl="2"/>
            <a:r>
              <a:rPr lang="en-US" dirty="0" smtClean="0"/>
              <a:t>Better compression, but more complex &amp; slower</a:t>
            </a:r>
          </a:p>
          <a:p>
            <a:r>
              <a:rPr lang="en-US" dirty="0" smtClean="0"/>
              <a:t>Choice of </a:t>
            </a:r>
            <a:r>
              <a:rPr lang="en-US" dirty="0" err="1" smtClean="0"/>
              <a:t>exp-Golomb</a:t>
            </a:r>
            <a:r>
              <a:rPr lang="en-US" dirty="0" smtClean="0"/>
              <a:t> VLC or arithmetic coding</a:t>
            </a:r>
          </a:p>
          <a:p>
            <a:pPr lvl="1"/>
            <a:r>
              <a:rPr lang="en-US" dirty="0" smtClean="0"/>
              <a:t>Permits either efficient compression or low latency</a:t>
            </a:r>
          </a:p>
          <a:p>
            <a:r>
              <a:rPr lang="en-US" dirty="0" smtClean="0"/>
              <a:t>Developed and used in the BBC (Tim Borer)</a:t>
            </a:r>
          </a:p>
          <a:p>
            <a:r>
              <a:rPr lang="en-US" dirty="0" smtClean="0"/>
              <a:t>Open Source – No license fees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75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63245"/>
            <a:ext cx="8042276" cy="1336956"/>
          </a:xfrm>
        </p:spPr>
        <p:txBody>
          <a:bodyPr/>
          <a:lstStyle/>
          <a:p>
            <a:r>
              <a:rPr lang="en-US" dirty="0" smtClean="0"/>
              <a:t>Wavelet-Based Codecs</a:t>
            </a:r>
            <a:br>
              <a:rPr lang="en-US" dirty="0" smtClean="0"/>
            </a:br>
            <a:r>
              <a:rPr lang="en-US" dirty="0"/>
              <a:t>SMPTE ST 2073 VC-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34679"/>
            <a:ext cx="8042276" cy="41089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Designed for high speed encoding &amp; decoding</a:t>
            </a:r>
            <a:endParaRPr lang="en-US" dirty="0"/>
          </a:p>
          <a:p>
            <a:r>
              <a:rPr lang="en-US" dirty="0" smtClean="0"/>
              <a:t>Camera Acquisition &amp; Post Production</a:t>
            </a:r>
          </a:p>
          <a:p>
            <a:pPr lvl="1"/>
            <a:r>
              <a:rPr lang="en-US" dirty="0" smtClean="0"/>
              <a:t>High speed</a:t>
            </a:r>
          </a:p>
          <a:p>
            <a:pPr lvl="2"/>
            <a:r>
              <a:rPr lang="en-US" dirty="0" smtClean="0"/>
              <a:t>“Time is money” for studios &amp; post houses</a:t>
            </a:r>
          </a:p>
          <a:p>
            <a:pPr lvl="1"/>
            <a:r>
              <a:rPr lang="en-US" dirty="0" smtClean="0"/>
              <a:t>Modest increase in compressed file size is acceptable</a:t>
            </a:r>
          </a:p>
          <a:p>
            <a:pPr lvl="2"/>
            <a:r>
              <a:rPr lang="en-US" dirty="0" smtClean="0"/>
              <a:t>Cheap high capacity storage</a:t>
            </a:r>
          </a:p>
          <a:p>
            <a:r>
              <a:rPr lang="en-US" dirty="0" smtClean="0"/>
              <a:t>Based on CineForm Codec – Purchased by GoPro in 2011</a:t>
            </a:r>
          </a:p>
          <a:p>
            <a:pPr lvl="1"/>
            <a:r>
              <a:rPr lang="en-US" dirty="0" smtClean="0"/>
              <a:t>GoPro Studio 2.0 editing application ingests H.264 from camera &amp; transcodes to CineForm internally</a:t>
            </a:r>
          </a:p>
        </p:txBody>
      </p:sp>
    </p:spTree>
    <p:extLst>
      <p:ext uri="{BB962C8B-B14F-4D97-AF65-F5344CB8AC3E}">
        <p14:creationId xmlns:p14="http://schemas.microsoft.com/office/powerpoint/2010/main" val="1524484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63245"/>
            <a:ext cx="8042276" cy="1336956"/>
          </a:xfrm>
        </p:spPr>
        <p:txBody>
          <a:bodyPr/>
          <a:lstStyle/>
          <a:p>
            <a:r>
              <a:rPr lang="en-US" dirty="0" smtClean="0"/>
              <a:t>Wavelet-Based Codecs</a:t>
            </a:r>
            <a:br>
              <a:rPr lang="en-US" dirty="0" smtClean="0"/>
            </a:br>
            <a:r>
              <a:rPr lang="en-US" dirty="0"/>
              <a:t>SMPTE ST 2073 VC-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34679"/>
            <a:ext cx="8042276" cy="442793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Supports:</a:t>
            </a:r>
          </a:p>
          <a:p>
            <a:pPr lvl="1"/>
            <a:r>
              <a:rPr lang="en-US" dirty="0" smtClean="0"/>
              <a:t>RGB, 4:4:4, 4:2:2, 4:2:0, 4:1:1 or 4:1:0 YCbCr</a:t>
            </a:r>
          </a:p>
          <a:p>
            <a:pPr lvl="1"/>
            <a:r>
              <a:rPr lang="en-US" dirty="0" smtClean="0"/>
              <a:t>RGGB Bayer RAW, other Color Filter Array Formats</a:t>
            </a:r>
          </a:p>
          <a:p>
            <a:pPr lvl="1"/>
            <a:r>
              <a:rPr lang="en-US" dirty="0" smtClean="0"/>
              <a:t>8 to 24 bit sample resolution</a:t>
            </a:r>
          </a:p>
          <a:p>
            <a:pPr lvl="1"/>
            <a:r>
              <a:rPr lang="en-US" dirty="0" smtClean="0"/>
              <a:t>Embedded metadata formats – several standardized formats</a:t>
            </a:r>
          </a:p>
          <a:p>
            <a:pPr lvl="2"/>
            <a:r>
              <a:rPr lang="en-US" dirty="0" smtClean="0"/>
              <a:t>Critical for camera acquisition applications</a:t>
            </a:r>
          </a:p>
          <a:p>
            <a:pPr lvl="1"/>
            <a:r>
              <a:rPr lang="en-US" dirty="0" smtClean="0"/>
              <a:t>Composited Layers implemented in the image repacking process</a:t>
            </a:r>
          </a:p>
          <a:p>
            <a:pPr lvl="2"/>
            <a:r>
              <a:rPr lang="en-US" dirty="0" smtClean="0"/>
              <a:t>3-D &amp; multi-camera, tiled images, HDR, mattes, subtitles &amp; overlays</a:t>
            </a:r>
          </a:p>
          <a:p>
            <a:r>
              <a:rPr lang="en-US" dirty="0" smtClean="0"/>
              <a:t>2/6 reversible wavelet transform</a:t>
            </a:r>
          </a:p>
          <a:p>
            <a:pPr lvl="1"/>
            <a:r>
              <a:rPr lang="en-US" dirty="0" smtClean="0"/>
              <a:t>Simple implementation – Shifts &amp; Adds: Very fast, Low power</a:t>
            </a:r>
          </a:p>
          <a:p>
            <a:r>
              <a:rPr lang="en-US" dirty="0" smtClean="0"/>
              <a:t>Run-length &amp; Huffman Entropy </a:t>
            </a:r>
            <a:r>
              <a:rPr lang="en-US" dirty="0"/>
              <a:t>C</a:t>
            </a:r>
            <a:r>
              <a:rPr lang="en-US" dirty="0" smtClean="0"/>
              <a:t>oding</a:t>
            </a:r>
          </a:p>
          <a:p>
            <a:pPr lvl="1"/>
            <a:r>
              <a:rPr lang="en-US" dirty="0" smtClean="0"/>
              <a:t>Simple, fast</a:t>
            </a:r>
          </a:p>
          <a:p>
            <a:pPr lvl="1"/>
            <a:r>
              <a:rPr lang="en-US" dirty="0" smtClean="0"/>
              <a:t>Lower compression efficiency</a:t>
            </a:r>
          </a:p>
          <a:p>
            <a:pPr lvl="1"/>
            <a:r>
              <a:rPr lang="en-US" dirty="0" smtClean="0"/>
              <a:t>Larger compressed file sizes: 5 to 15%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VC-5 Lowpass Wavelet Fil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52" y="4888480"/>
            <a:ext cx="1596631" cy="545986"/>
          </a:xfrm>
          <a:prstGeom prst="rect">
            <a:avLst/>
          </a:prstGeom>
        </p:spPr>
      </p:pic>
      <p:pic>
        <p:nvPicPr>
          <p:cNvPr id="5" name="Picture 4" descr="VC-5 Highpass Wavelet Fil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51" y="5503756"/>
            <a:ext cx="2134408" cy="9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9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6271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Separate an image into “Orthogonal” components</a:t>
            </a:r>
          </a:p>
          <a:p>
            <a:pPr lvl="1"/>
            <a:r>
              <a:rPr lang="en-US" dirty="0" smtClean="0"/>
              <a:t>Red, Green, Blue (RGB)</a:t>
            </a:r>
          </a:p>
          <a:p>
            <a:pPr lvl="1"/>
            <a:r>
              <a:rPr lang="en-US" dirty="0" smtClean="0"/>
              <a:t>Luminance, Blue Hue, Red Hue (YCbCr)</a:t>
            </a:r>
          </a:p>
          <a:p>
            <a:pPr lvl="1"/>
            <a:r>
              <a:rPr lang="en-US" dirty="0" smtClean="0"/>
              <a:t>Optional Alpha component for subtitles, etc.</a:t>
            </a:r>
            <a:endParaRPr lang="en-US" dirty="0"/>
          </a:p>
          <a:p>
            <a:r>
              <a:rPr lang="en-US" dirty="0" smtClean="0"/>
              <a:t>Compress the individual components</a:t>
            </a:r>
          </a:p>
          <a:p>
            <a:r>
              <a:rPr lang="en-US" dirty="0" smtClean="0"/>
              <a:t>Generate a standardized </a:t>
            </a:r>
            <a:r>
              <a:rPr lang="en-US" dirty="0" smtClean="0"/>
              <a:t>bitstream</a:t>
            </a:r>
          </a:p>
          <a:p>
            <a:pPr lvl="1"/>
            <a:r>
              <a:rPr lang="en-US" dirty="0" smtClean="0"/>
              <a:t>Standards define the bitstream and decoder operation</a:t>
            </a:r>
          </a:p>
          <a:p>
            <a:pPr lvl="1"/>
            <a:r>
              <a:rPr lang="en-US" dirty="0" smtClean="0"/>
              <a:t>Encoders must generate a bitstream that meets the decoder’s requirements</a:t>
            </a:r>
            <a:endParaRPr lang="en-US" dirty="0" smtClean="0"/>
          </a:p>
          <a:p>
            <a:r>
              <a:rPr lang="en-US" dirty="0" smtClean="0"/>
              <a:t>Transmit or store the bitstream</a:t>
            </a:r>
          </a:p>
          <a:p>
            <a:r>
              <a:rPr lang="en-US" dirty="0" smtClean="0"/>
              <a:t>Decode the bitstream</a:t>
            </a:r>
          </a:p>
          <a:p>
            <a:r>
              <a:rPr lang="en-US" dirty="0" smtClean="0"/>
              <a:t>Decompress the components</a:t>
            </a:r>
          </a:p>
          <a:p>
            <a:r>
              <a:rPr lang="en-US" dirty="0" smtClean="0"/>
              <a:t>Regenerate the original image from the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69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Wavelet-Based Codecs</a:t>
            </a:r>
            <a:br>
              <a:rPr lang="en-US" dirty="0" smtClean="0"/>
            </a:br>
            <a:r>
              <a:rPr lang="en-US" dirty="0" smtClean="0"/>
              <a:t>REDCODE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Proprietary RAW Image Format for the RED ONE series of Digital Cinema Cameras</a:t>
            </a:r>
          </a:p>
          <a:p>
            <a:r>
              <a:rPr lang="en-US" dirty="0" smtClean="0"/>
              <a:t>Compressed RAW Bayer Sensor Image Data (RGGB)</a:t>
            </a:r>
          </a:p>
          <a:p>
            <a:r>
              <a:rPr lang="en-US" dirty="0" smtClean="0"/>
              <a:t>JPEG 2000 Video Compression/Decompression</a:t>
            </a:r>
          </a:p>
          <a:p>
            <a:pPr lvl="1"/>
            <a:r>
              <a:rPr lang="en-US" dirty="0" err="1" smtClean="0"/>
              <a:t>Lossy</a:t>
            </a:r>
            <a:r>
              <a:rPr lang="en-US" dirty="0" smtClean="0"/>
              <a:t> irreversible 9/7 CDF wavelet transform</a:t>
            </a:r>
            <a:endParaRPr lang="en-US" dirty="0"/>
          </a:p>
          <a:p>
            <a:r>
              <a:rPr lang="en-US" dirty="0" smtClean="0"/>
              <a:t>Decompress and </a:t>
            </a:r>
            <a:r>
              <a:rPr lang="en-US" dirty="0" err="1" smtClean="0"/>
              <a:t>Demosaic</a:t>
            </a:r>
            <a:r>
              <a:rPr lang="en-US" dirty="0" smtClean="0"/>
              <a:t> Bayer RGGB to RGB Pixels to view an Image</a:t>
            </a:r>
          </a:p>
          <a:p>
            <a:r>
              <a:rPr lang="en-US" dirty="0" smtClean="0"/>
              <a:t>Compression Ratios: 7.5 to 1, up to 12 to 1</a:t>
            </a:r>
          </a:p>
        </p:txBody>
      </p:sp>
    </p:spTree>
    <p:extLst>
      <p:ext uri="{BB962C8B-B14F-4D97-AF65-F5344CB8AC3E}">
        <p14:creationId xmlns:p14="http://schemas.microsoft.com/office/powerpoint/2010/main" val="370837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Bayer Array De-mosaic to a Pixel Array</a:t>
            </a:r>
            <a:endParaRPr lang="en-US" dirty="0"/>
          </a:p>
        </p:txBody>
      </p:sp>
      <p:pic>
        <p:nvPicPr>
          <p:cNvPr id="5" name="Content Placeholder 4" descr="Bayer to Pixels Demosai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10" b="-2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577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629"/>
            <a:ext cx="8960988" cy="1336956"/>
          </a:xfrm>
        </p:spPr>
        <p:txBody>
          <a:bodyPr/>
          <a:lstStyle/>
          <a:p>
            <a:r>
              <a:rPr lang="en-US" dirty="0" smtClean="0"/>
              <a:t>What’s Next?</a:t>
            </a:r>
            <a:br>
              <a:rPr lang="en-US" dirty="0" smtClean="0"/>
            </a:br>
            <a:r>
              <a:rPr lang="en-US" dirty="0" smtClean="0"/>
              <a:t>High EOTF &amp; Wide Color Gamut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34679"/>
            <a:ext cx="8042276" cy="433972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High Electro-Optical Transfer Function (EOTF)</a:t>
            </a:r>
          </a:p>
          <a:p>
            <a:pPr lvl="1"/>
            <a:r>
              <a:rPr lang="en-US" dirty="0" smtClean="0"/>
              <a:t>Up to 10,000 nits (candelas/m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Conventional TV display is 100 nits</a:t>
            </a:r>
          </a:p>
          <a:p>
            <a:pPr lvl="1"/>
            <a:r>
              <a:rPr lang="en-US" dirty="0" smtClean="0"/>
              <a:t>Applications:</a:t>
            </a:r>
          </a:p>
          <a:p>
            <a:pPr lvl="2"/>
            <a:r>
              <a:rPr lang="en-US" dirty="0" smtClean="0"/>
              <a:t>Specular reflections: sunlight on metallic or glass surfaces</a:t>
            </a:r>
          </a:p>
          <a:p>
            <a:pPr lvl="2"/>
            <a:r>
              <a:rPr lang="en-US" dirty="0" smtClean="0"/>
              <a:t>Interior scenes without over-exposed exteriors</a:t>
            </a:r>
          </a:p>
          <a:p>
            <a:pPr lvl="2"/>
            <a:r>
              <a:rPr lang="en-US" dirty="0" smtClean="0"/>
              <a:t>NOT for intensely bright scenes: Avg. brightness still ~100 nits</a:t>
            </a:r>
          </a:p>
          <a:p>
            <a:r>
              <a:rPr lang="en-US" dirty="0" smtClean="0"/>
              <a:t>Wide Color Gamut</a:t>
            </a:r>
          </a:p>
          <a:p>
            <a:pPr lvl="1"/>
            <a:r>
              <a:rPr lang="en-US" dirty="0" smtClean="0"/>
              <a:t>Television: </a:t>
            </a:r>
          </a:p>
          <a:p>
            <a:pPr lvl="2"/>
            <a:r>
              <a:rPr lang="en-US" dirty="0" smtClean="0"/>
              <a:t>ITU-T Rec. BT.2020 UHDTV</a:t>
            </a:r>
          </a:p>
          <a:p>
            <a:pPr lvl="2"/>
            <a:r>
              <a:rPr lang="en-US" dirty="0" smtClean="0"/>
              <a:t>SMPTE ST 2036-1 UHDTV Parameters for Program Production (Proposed revision)</a:t>
            </a:r>
          </a:p>
          <a:p>
            <a:pPr lvl="1"/>
            <a:r>
              <a:rPr lang="en-US" dirty="0" smtClean="0"/>
              <a:t>Digital Cinema:</a:t>
            </a:r>
          </a:p>
          <a:p>
            <a:pPr lvl="2"/>
            <a:r>
              <a:rPr lang="en-US" dirty="0" smtClean="0"/>
              <a:t>ACES</a:t>
            </a:r>
            <a:endParaRPr lang="en-US" dirty="0"/>
          </a:p>
          <a:p>
            <a:pPr lvl="2"/>
            <a:r>
              <a:rPr lang="en-US" dirty="0" smtClean="0"/>
              <a:t>High Luminance Differential XYZ</a:t>
            </a:r>
          </a:p>
        </p:txBody>
      </p:sp>
    </p:spTree>
    <p:extLst>
      <p:ext uri="{BB962C8B-B14F-4D97-AF65-F5344CB8AC3E}">
        <p14:creationId xmlns:p14="http://schemas.microsoft.com/office/powerpoint/2010/main" val="232701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93606"/>
            <a:ext cx="8042276" cy="1336956"/>
          </a:xfrm>
        </p:spPr>
        <p:txBody>
          <a:bodyPr/>
          <a:lstStyle/>
          <a:p>
            <a:r>
              <a:rPr lang="en-US" dirty="0" smtClean="0"/>
              <a:t>Compare HDTV &amp; UHDTV Color Spaces</a:t>
            </a:r>
            <a:endParaRPr lang="en-US" dirty="0"/>
          </a:p>
        </p:txBody>
      </p:sp>
      <p:pic>
        <p:nvPicPr>
          <p:cNvPr id="4" name="Content Placeholder 3" descr="500px-CIExy1931_Rec_2020_and_Rec_709.svg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6" r="-112647"/>
          <a:stretch/>
        </p:blipFill>
        <p:spPr>
          <a:xfrm>
            <a:off x="424800" y="1589431"/>
            <a:ext cx="8042275" cy="4022185"/>
          </a:xfrm>
        </p:spPr>
      </p:pic>
      <p:sp>
        <p:nvSpPr>
          <p:cNvPr id="6" name="TextBox 5"/>
          <p:cNvSpPr txBox="1"/>
          <p:nvPr/>
        </p:nvSpPr>
        <p:spPr>
          <a:xfrm>
            <a:off x="4603972" y="2187504"/>
            <a:ext cx="3863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HDTV: </a:t>
            </a:r>
            <a:r>
              <a:rPr lang="en-US" sz="2000" dirty="0" smtClean="0"/>
              <a:t>ITU-T Rec. BT.709</a:t>
            </a:r>
          </a:p>
          <a:p>
            <a:endParaRPr lang="en-US" sz="2000" b="1" dirty="0"/>
          </a:p>
          <a:p>
            <a:r>
              <a:rPr lang="en-US" sz="2000" b="1" dirty="0" smtClean="0"/>
              <a:t>UHDTV: </a:t>
            </a:r>
            <a:r>
              <a:rPr lang="en-US" sz="2000" dirty="0" smtClean="0"/>
              <a:t>ITU-T Rec. BT.2020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12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78" y="832907"/>
            <a:ext cx="9020522" cy="1336956"/>
          </a:xfrm>
        </p:spPr>
        <p:txBody>
          <a:bodyPr/>
          <a:lstStyle/>
          <a:p>
            <a:r>
              <a:rPr lang="en-US" dirty="0" smtClean="0"/>
              <a:t>What’s Next?</a:t>
            </a:r>
            <a:br>
              <a:rPr lang="en-US" dirty="0" smtClean="0"/>
            </a:br>
            <a:r>
              <a:rPr lang="en-US" dirty="0" smtClean="0"/>
              <a:t>High </a:t>
            </a:r>
            <a:r>
              <a:rPr lang="en-US" dirty="0"/>
              <a:t>Dynamic </a:t>
            </a:r>
            <a:r>
              <a:rPr lang="en-US" dirty="0" smtClean="0"/>
              <a:t>Range &amp; </a:t>
            </a:r>
            <a:br>
              <a:rPr lang="en-US" dirty="0" smtClean="0"/>
            </a:br>
            <a:r>
              <a:rPr lang="en-US" dirty="0" smtClean="0"/>
              <a:t>High Frame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310992"/>
            <a:ext cx="8042276" cy="39325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High Dynamic Range (HDR)</a:t>
            </a:r>
          </a:p>
          <a:p>
            <a:pPr lvl="1"/>
            <a:r>
              <a:rPr lang="en-US" dirty="0" smtClean="0"/>
              <a:t>Necessary to support High EOTF and Wide Color Gamut</a:t>
            </a:r>
          </a:p>
          <a:p>
            <a:pPr lvl="1"/>
            <a:r>
              <a:rPr lang="en-US" dirty="0" smtClean="0"/>
              <a:t>Television: 12 bits</a:t>
            </a:r>
          </a:p>
          <a:p>
            <a:pPr lvl="2"/>
            <a:r>
              <a:rPr lang="en-US" dirty="0" smtClean="0"/>
              <a:t>ITU-T Rec. BT.2020 UHDTV</a:t>
            </a:r>
          </a:p>
          <a:p>
            <a:pPr lvl="2"/>
            <a:r>
              <a:rPr lang="en-US" dirty="0"/>
              <a:t>SMPTE ST 2036-1 </a:t>
            </a:r>
            <a:r>
              <a:rPr lang="en-US" dirty="0" smtClean="0"/>
              <a:t>UHDTV </a:t>
            </a:r>
            <a:r>
              <a:rPr lang="en-US" dirty="0"/>
              <a:t>(Proposed revision)</a:t>
            </a:r>
          </a:p>
          <a:p>
            <a:pPr lvl="1"/>
            <a:r>
              <a:rPr lang="en-US" dirty="0" smtClean="0"/>
              <a:t>Digital Cinema: 12 to 24 bits integer</a:t>
            </a:r>
          </a:p>
          <a:p>
            <a:pPr lvl="2"/>
            <a:r>
              <a:rPr lang="en-US" dirty="0" smtClean="0"/>
              <a:t>Some DC applications use short float format</a:t>
            </a:r>
          </a:p>
          <a:p>
            <a:r>
              <a:rPr lang="en-US" dirty="0" smtClean="0"/>
              <a:t>High Frame Rate</a:t>
            </a:r>
          </a:p>
          <a:p>
            <a:pPr lvl="1"/>
            <a:r>
              <a:rPr lang="en-US" dirty="0" smtClean="0"/>
              <a:t>Television: 100 </a:t>
            </a:r>
            <a:r>
              <a:rPr lang="en-US" dirty="0"/>
              <a:t>&amp; 120 </a:t>
            </a:r>
            <a:r>
              <a:rPr lang="en-US" dirty="0" smtClean="0"/>
              <a:t>fps: ITU-T BT.2020, SMPTE ST 2036 UHDTV (Proposed)</a:t>
            </a:r>
          </a:p>
          <a:p>
            <a:pPr lvl="2"/>
            <a:r>
              <a:rPr lang="en-US" dirty="0" smtClean="0"/>
              <a:t>Potentially </a:t>
            </a:r>
            <a:r>
              <a:rPr lang="en-US" dirty="0"/>
              <a:t>up to 300 fps</a:t>
            </a:r>
            <a:endParaRPr lang="en-US" dirty="0" smtClean="0"/>
          </a:p>
          <a:p>
            <a:pPr lvl="1"/>
            <a:r>
              <a:rPr lang="en-US" dirty="0" smtClean="0"/>
              <a:t>Digital Cinema: 48, 72 &amp; 96 fps</a:t>
            </a:r>
          </a:p>
          <a:p>
            <a:pPr lvl="1"/>
            <a:r>
              <a:rPr lang="en-US" dirty="0" smtClean="0"/>
              <a:t>More data, but motion encodes more efficiently</a:t>
            </a:r>
          </a:p>
          <a:p>
            <a:pPr lvl="2"/>
            <a:r>
              <a:rPr lang="en-US" dirty="0" smtClean="0"/>
              <a:t>Especially with smaller shutter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2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going to look fantastic</a:t>
            </a:r>
          </a:p>
          <a:p>
            <a:r>
              <a:rPr lang="en-US" dirty="0" smtClean="0"/>
              <a:t>It’s really cool</a:t>
            </a:r>
          </a:p>
          <a:p>
            <a:r>
              <a:rPr lang="en-US" dirty="0" smtClean="0"/>
              <a:t>Lots of things are happening</a:t>
            </a:r>
          </a:p>
          <a:p>
            <a:r>
              <a:rPr lang="en-US" dirty="0" smtClean="0"/>
              <a:t>Lots of work to do</a:t>
            </a:r>
          </a:p>
          <a:p>
            <a:r>
              <a:rPr lang="en-US" dirty="0" smtClean="0"/>
              <a:t>Lots of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5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Workflow</a:t>
            </a:r>
            <a:endParaRPr lang="en-US" dirty="0"/>
          </a:p>
        </p:txBody>
      </p:sp>
      <p:pic>
        <p:nvPicPr>
          <p:cNvPr id="6" name="Content Placeholder 5" descr="Hig Level Workflow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89" b="-324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302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Consumer Distribution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Very high compression ratios – very low bit rates</a:t>
            </a:r>
          </a:p>
          <a:p>
            <a:r>
              <a:rPr lang="en-US" dirty="0" smtClean="0"/>
              <a:t>Simple (inexpensive) decode </a:t>
            </a:r>
            <a:r>
              <a:rPr lang="en-US" dirty="0" smtClean="0"/>
              <a:t>implementation with small buffers</a:t>
            </a:r>
            <a:endParaRPr lang="en-US" dirty="0" smtClean="0"/>
          </a:p>
          <a:p>
            <a:pPr lvl="1"/>
            <a:r>
              <a:rPr lang="en-US" dirty="0" smtClean="0"/>
              <a:t>Encode may be complex to generate efficient </a:t>
            </a:r>
            <a:r>
              <a:rPr lang="en-US" dirty="0" err="1" smtClean="0"/>
              <a:t>bitstreams</a:t>
            </a:r>
            <a:endParaRPr lang="en-US" dirty="0" smtClean="0"/>
          </a:p>
          <a:p>
            <a:pPr lvl="1"/>
            <a:r>
              <a:rPr lang="en-US" dirty="0" smtClean="0"/>
              <a:t>Requires Reference Decoder Buffer Model (RDBM)</a:t>
            </a:r>
          </a:p>
          <a:p>
            <a:pPr lvl="2"/>
            <a:r>
              <a:rPr lang="en-US" dirty="0" smtClean="0"/>
              <a:t>“Leaky bucket” buffer model - Transport Stream &amp; Elementary Stream</a:t>
            </a:r>
          </a:p>
          <a:p>
            <a:pPr lvl="2"/>
            <a:r>
              <a:rPr lang="en-US" dirty="0" smtClean="0"/>
              <a:t>Encoded bitstream must always satisfy the RDBM &amp; PCR to PTS timing</a:t>
            </a:r>
            <a:endParaRPr lang="en-US" dirty="0"/>
          </a:p>
          <a:p>
            <a:r>
              <a:rPr lang="en-US" dirty="0" smtClean="0"/>
              <a:t>Long </a:t>
            </a:r>
            <a:r>
              <a:rPr lang="en-US" dirty="0" err="1" smtClean="0"/>
              <a:t>GoP</a:t>
            </a:r>
            <a:r>
              <a:rPr lang="en-US" dirty="0" smtClean="0"/>
              <a:t> sequences of predicted frames to reduce bit rate</a:t>
            </a:r>
          </a:p>
          <a:p>
            <a:pPr lvl="1"/>
            <a:r>
              <a:rPr lang="en-US" dirty="0" smtClean="0"/>
              <a:t>Typically 12 to 24 frame “Closed </a:t>
            </a:r>
            <a:r>
              <a:rPr lang="en-US" dirty="0" err="1" smtClean="0"/>
              <a:t>GoP</a:t>
            </a:r>
            <a:r>
              <a:rPr lang="en-US" dirty="0" smtClean="0"/>
              <a:t>” starting with a single I frame”</a:t>
            </a:r>
          </a:p>
          <a:p>
            <a:pPr lvl="1"/>
            <a:r>
              <a:rPr lang="en-US" dirty="0" smtClean="0"/>
              <a:t>Tradeoff time to start decode &amp; length of decode errors, versus bit rate</a:t>
            </a:r>
          </a:p>
          <a:p>
            <a:r>
              <a:rPr lang="en-US" dirty="0" smtClean="0"/>
              <a:t>Latency is not an issue – Usually unidirectional</a:t>
            </a:r>
          </a:p>
          <a:p>
            <a:r>
              <a:rPr lang="en-US" dirty="0"/>
              <a:t>Normally </a:t>
            </a:r>
            <a:r>
              <a:rPr lang="en-US" dirty="0" smtClean="0"/>
              <a:t>use 8 bit </a:t>
            </a:r>
            <a:r>
              <a:rPr lang="en-US" dirty="0"/>
              <a:t>4:2:0 YCbCr image </a:t>
            </a:r>
            <a:r>
              <a:rPr lang="en-US" dirty="0" smtClean="0"/>
              <a:t>formats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3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Production &amp; Post Workflows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305874" cy="457420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High decoded image quality</a:t>
            </a:r>
          </a:p>
          <a:p>
            <a:r>
              <a:rPr lang="en-US" dirty="0" smtClean="0"/>
              <a:t>Minimum image degradation over multiple compress-decompress cycles</a:t>
            </a:r>
          </a:p>
          <a:p>
            <a:pPr lvl="1"/>
            <a:r>
              <a:rPr lang="en-US" dirty="0" smtClean="0"/>
              <a:t>“Concatenation losses”</a:t>
            </a:r>
            <a:endParaRPr lang="en-US" dirty="0"/>
          </a:p>
          <a:p>
            <a:r>
              <a:rPr lang="en-US" dirty="0" smtClean="0"/>
              <a:t>Real-Time Workflows</a:t>
            </a:r>
          </a:p>
          <a:p>
            <a:pPr lvl="1"/>
            <a:r>
              <a:rPr lang="en-US" dirty="0" smtClean="0"/>
              <a:t>Real-Time requires Low latency – Bidirectional ENG &amp; DSNG contribution links</a:t>
            </a:r>
          </a:p>
          <a:p>
            <a:pPr lvl="1"/>
            <a:r>
              <a:rPr lang="en-US" dirty="0" smtClean="0"/>
              <a:t>Sub-frame latency requires encoding on horizontal strips “tiles” of each frame</a:t>
            </a:r>
            <a:endParaRPr lang="en-US" dirty="0" smtClean="0"/>
          </a:p>
          <a:p>
            <a:r>
              <a:rPr lang="en-US" dirty="0" smtClean="0"/>
              <a:t>File-Based Workflows</a:t>
            </a:r>
          </a:p>
          <a:p>
            <a:pPr lvl="1"/>
            <a:r>
              <a:rPr lang="en-US" dirty="0" smtClean="0"/>
              <a:t>Fast </a:t>
            </a:r>
            <a:r>
              <a:rPr lang="en-US" dirty="0" smtClean="0"/>
              <a:t>encoding &amp; decoding – “Time is money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Relaxed decode buffer requirement – available frame buffer memory</a:t>
            </a:r>
            <a:endParaRPr lang="en-US" dirty="0" smtClean="0"/>
          </a:p>
          <a:p>
            <a:pPr lvl="1"/>
            <a:r>
              <a:rPr lang="en-US" dirty="0" smtClean="0"/>
              <a:t>Frame-by-frame editing – “I frame” only</a:t>
            </a:r>
          </a:p>
          <a:p>
            <a:pPr lvl="2"/>
            <a:r>
              <a:rPr lang="en-US" dirty="0" smtClean="0"/>
              <a:t>No predicted frames – “P frame” or “B frame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Image </a:t>
            </a:r>
            <a:r>
              <a:rPr lang="en-US" dirty="0" smtClean="0"/>
              <a:t>Formats:</a:t>
            </a:r>
          </a:p>
          <a:p>
            <a:pPr lvl="1"/>
            <a:r>
              <a:rPr lang="en-US" dirty="0" smtClean="0"/>
              <a:t>RGB or YCbCr: (4:2:2 or 4:4:4)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ecently Bayer – Color Filter Array (CFA) </a:t>
            </a:r>
            <a:r>
              <a:rPr lang="en-US" dirty="0" smtClean="0"/>
              <a:t>format “Camera RAW”</a:t>
            </a:r>
            <a:endParaRPr lang="en-US" dirty="0" smtClean="0"/>
          </a:p>
          <a:p>
            <a:pPr lvl="1"/>
            <a:r>
              <a:rPr lang="en-US" dirty="0" smtClean="0"/>
              <a:t>8, 10 or </a:t>
            </a:r>
            <a:r>
              <a:rPr lang="en-US" dirty="0" smtClean="0"/>
              <a:t>12 </a:t>
            </a:r>
            <a:r>
              <a:rPr lang="en-US" dirty="0" smtClean="0"/>
              <a:t>bits per component </a:t>
            </a:r>
            <a:r>
              <a:rPr lang="en-US" dirty="0" smtClean="0"/>
              <a:t>sample (16 bit for some Bayer RAW formats)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608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333"/>
            <a:ext cx="8042276" cy="1336956"/>
          </a:xfrm>
        </p:spPr>
        <p:txBody>
          <a:bodyPr/>
          <a:lstStyle/>
          <a:p>
            <a:r>
              <a:rPr lang="en-US" dirty="0" smtClean="0"/>
              <a:t>Low Resolution Chrominance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23689"/>
            <a:ext cx="8042276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Humans perceive luminance(shades of grey) with greater spatial resolution than colors</a:t>
            </a:r>
          </a:p>
          <a:p>
            <a:pPr lvl="1"/>
            <a:r>
              <a:rPr lang="en-US" dirty="0" smtClean="0"/>
              <a:t>Green is the highest resolution</a:t>
            </a:r>
            <a:endParaRPr lang="en-US" dirty="0"/>
          </a:p>
          <a:p>
            <a:pPr lvl="1"/>
            <a:r>
              <a:rPr lang="en-US" dirty="0" smtClean="0"/>
              <a:t>Red and Blue are the least </a:t>
            </a:r>
          </a:p>
          <a:p>
            <a:pPr lvl="2"/>
            <a:r>
              <a:rPr lang="en-US" dirty="0" smtClean="0"/>
              <a:t>Especially Blue</a:t>
            </a:r>
          </a:p>
          <a:p>
            <a:r>
              <a:rPr lang="en-US" dirty="0" smtClean="0"/>
              <a:t>Transform RGB signals to </a:t>
            </a:r>
            <a:r>
              <a:rPr lang="en-US" dirty="0" smtClean="0"/>
              <a:t>YCbCr (</a:t>
            </a:r>
            <a:r>
              <a:rPr lang="en-US" dirty="0" err="1" smtClean="0"/>
              <a:t>a.k.a</a:t>
            </a:r>
            <a:r>
              <a:rPr lang="en-US" dirty="0" smtClean="0"/>
              <a:t> YUV)</a:t>
            </a:r>
            <a:endParaRPr lang="en-US" dirty="0" smtClean="0"/>
          </a:p>
          <a:p>
            <a:pPr lvl="1"/>
            <a:r>
              <a:rPr lang="en-US" dirty="0" smtClean="0"/>
              <a:t>Y = Luminance “Black &amp; White”</a:t>
            </a:r>
          </a:p>
          <a:p>
            <a:pPr lvl="2"/>
            <a:r>
              <a:rPr lang="en-US" dirty="0" smtClean="0"/>
              <a:t>Y = 0 makes black, Y = 1 (limit) makes white</a:t>
            </a:r>
          </a:p>
          <a:p>
            <a:pPr lvl="1"/>
            <a:r>
              <a:rPr lang="en-US" dirty="0" err="1" smtClean="0"/>
              <a:t>Cb</a:t>
            </a:r>
            <a:r>
              <a:rPr lang="en-US" dirty="0" smtClean="0"/>
              <a:t> = Blue hue (Color Difference: Yellow to Blue)</a:t>
            </a:r>
          </a:p>
          <a:p>
            <a:pPr lvl="1"/>
            <a:r>
              <a:rPr lang="en-US" dirty="0" smtClean="0"/>
              <a:t>Cr = Red Hue (Color Difference: Cyan to Red)</a:t>
            </a:r>
          </a:p>
          <a:p>
            <a:pPr lvl="2"/>
            <a:r>
              <a:rPr lang="en-US" dirty="0" err="1" smtClean="0"/>
              <a:t>Cb</a:t>
            </a:r>
            <a:r>
              <a:rPr lang="en-US" dirty="0" smtClean="0"/>
              <a:t> = 0 and Cr = 0 makes Black &amp; White</a:t>
            </a:r>
          </a:p>
          <a:p>
            <a:pPr lvl="2"/>
            <a:r>
              <a:rPr lang="en-US" dirty="0" err="1" smtClean="0"/>
              <a:t>Cb</a:t>
            </a:r>
            <a:r>
              <a:rPr lang="en-US" dirty="0" smtClean="0"/>
              <a:t> = -limit and Cr = -limit makes green</a:t>
            </a:r>
          </a:p>
          <a:p>
            <a:pPr lvl="2"/>
            <a:r>
              <a:rPr lang="en-US" dirty="0" err="1" smtClean="0"/>
              <a:t>Cb</a:t>
            </a:r>
            <a:r>
              <a:rPr lang="en-US" dirty="0" smtClean="0"/>
              <a:t> = +limit and Cr = +limit makes magenta</a:t>
            </a:r>
          </a:p>
        </p:txBody>
      </p:sp>
    </p:spTree>
    <p:extLst>
      <p:ext uri="{BB962C8B-B14F-4D97-AF65-F5344CB8AC3E}">
        <p14:creationId xmlns:p14="http://schemas.microsoft.com/office/powerpoint/2010/main" val="369553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Chrominance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NTSC, PAL – Red &amp; Blue chroma QAM modulated on a chroma subcarrier</a:t>
            </a:r>
          </a:p>
          <a:p>
            <a:r>
              <a:rPr lang="en-US" dirty="0" smtClean="0"/>
              <a:t>SECAM – Red &amp; Blue chroma FM modulated on </a:t>
            </a:r>
            <a:r>
              <a:rPr lang="en-US" dirty="0" smtClean="0"/>
              <a:t>a subcarrier, sequencing red or blue on alternate lines</a:t>
            </a:r>
            <a:endParaRPr lang="en-US" dirty="0" smtClean="0"/>
          </a:p>
          <a:p>
            <a:r>
              <a:rPr lang="en-US" dirty="0" smtClean="0"/>
              <a:t>Bandwidth of the chroma signals &lt; </a:t>
            </a:r>
            <a:r>
              <a:rPr lang="en-US" dirty="0" err="1" smtClean="0"/>
              <a:t>luma</a:t>
            </a:r>
            <a:r>
              <a:rPr lang="en-US" dirty="0" smtClean="0"/>
              <a:t> </a:t>
            </a:r>
            <a:r>
              <a:rPr lang="en-US" dirty="0" smtClean="0"/>
              <a:t>signal</a:t>
            </a:r>
          </a:p>
          <a:p>
            <a:pPr lvl="1"/>
            <a:r>
              <a:rPr lang="en-US" dirty="0" smtClean="0"/>
              <a:t>NTSC (RS-170, </a:t>
            </a:r>
            <a:r>
              <a:rPr lang="en-US" dirty="0" err="1" smtClean="0"/>
              <a:t>a.k.a</a:t>
            </a:r>
            <a:r>
              <a:rPr lang="en-US" dirty="0" smtClean="0"/>
              <a:t> SMPTE ST 170M-2004):</a:t>
            </a:r>
          </a:p>
          <a:p>
            <a:pPr lvl="2"/>
            <a:r>
              <a:rPr lang="en-US" dirty="0" err="1" smtClean="0"/>
              <a:t>Luma</a:t>
            </a:r>
            <a:r>
              <a:rPr lang="en-US" dirty="0" smtClean="0"/>
              <a:t> = 4.2 MHz</a:t>
            </a:r>
          </a:p>
          <a:p>
            <a:pPr lvl="2"/>
            <a:r>
              <a:rPr lang="en-US" dirty="0" smtClean="0"/>
              <a:t>Red-Cyan “I” = 1.5 MHz</a:t>
            </a:r>
          </a:p>
          <a:p>
            <a:pPr lvl="2"/>
            <a:r>
              <a:rPr lang="en-US" dirty="0" smtClean="0"/>
              <a:t>Blue-Yellow “Q” = 0.6 MHz</a:t>
            </a:r>
            <a:endParaRPr lang="en-US" dirty="0" smtClean="0"/>
          </a:p>
          <a:p>
            <a:r>
              <a:rPr lang="en-US" dirty="0" smtClean="0"/>
              <a:t>Compatible with </a:t>
            </a:r>
            <a:r>
              <a:rPr lang="en-US" dirty="0" smtClean="0"/>
              <a:t>legacy B</a:t>
            </a:r>
            <a:r>
              <a:rPr lang="en-US" dirty="0" smtClean="0"/>
              <a:t>&amp;W televisions during </a:t>
            </a:r>
            <a:r>
              <a:rPr lang="en-US" dirty="0" smtClean="0"/>
              <a:t>the transition from B&amp;W to color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352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Chrominance </a:t>
            </a:r>
            <a:r>
              <a:rPr lang="en-US" dirty="0" smtClean="0"/>
              <a:t>Compression: YCbCr (YUV)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luminance (Y) at full spatial resolution – Every pixel</a:t>
            </a:r>
          </a:p>
          <a:p>
            <a:pPr lvl="1"/>
            <a:r>
              <a:rPr lang="en-US" dirty="0" smtClean="0"/>
              <a:t>Unsigned number: 0 is black, Max value is white</a:t>
            </a:r>
          </a:p>
          <a:p>
            <a:r>
              <a:rPr lang="en-US" dirty="0" smtClean="0"/>
              <a:t>Sample chrominance (</a:t>
            </a:r>
            <a:r>
              <a:rPr lang="en-US" dirty="0" err="1" smtClean="0"/>
              <a:t>Cb</a:t>
            </a:r>
            <a:r>
              <a:rPr lang="en-US" dirty="0" smtClean="0"/>
              <a:t> &amp; Cr) at reduced spatial resolution</a:t>
            </a:r>
          </a:p>
          <a:p>
            <a:pPr lvl="1"/>
            <a:r>
              <a:rPr lang="en-US" dirty="0" smtClean="0"/>
              <a:t>Signed numbers</a:t>
            </a:r>
          </a:p>
          <a:p>
            <a:pPr lvl="1"/>
            <a:r>
              <a:rPr lang="en-US" dirty="0" smtClean="0"/>
              <a:t>Chroma hues are similar to the analog </a:t>
            </a:r>
            <a:r>
              <a:rPr lang="en-US" dirty="0" smtClean="0"/>
              <a:t>equivalents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4572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15082</TotalTime>
  <Words>2384</Words>
  <Application>Microsoft Macintosh PowerPoint</Application>
  <PresentationFormat>On-screen Show (4:3)</PresentationFormat>
  <Paragraphs>275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Breeze</vt:lpstr>
      <vt:lpstr>Microsoft Word Document</vt:lpstr>
      <vt:lpstr>Video Codecs for Production and Post-Production</vt:lpstr>
      <vt:lpstr>Agenda</vt:lpstr>
      <vt:lpstr>High Level Concepts</vt:lpstr>
      <vt:lpstr>High-Level Workflow</vt:lpstr>
      <vt:lpstr>Consumer Distribution</vt:lpstr>
      <vt:lpstr>Production &amp; Post Workflows</vt:lpstr>
      <vt:lpstr>Low Resolution Chrominance</vt:lpstr>
      <vt:lpstr>Analog Chrominance Compression</vt:lpstr>
      <vt:lpstr>Digital Chrominance Compression: YCbCr (YUV)</vt:lpstr>
      <vt:lpstr>Digital Chrominance Sub-sampling: YCbCr (YUV)</vt:lpstr>
      <vt:lpstr>Image Luma-Chroma Co-siting</vt:lpstr>
      <vt:lpstr>Color Volume Reduction in RGB to YCbCr Conversion</vt:lpstr>
      <vt:lpstr>Transform-based Video Compression</vt:lpstr>
      <vt:lpstr>2-D Image Transformation</vt:lpstr>
      <vt:lpstr>Macroblock Transforms</vt:lpstr>
      <vt:lpstr>Coding Tree Block Partitioning of an Image</vt:lpstr>
      <vt:lpstr>CTB Partitioned Image</vt:lpstr>
      <vt:lpstr>Quantization &amp; Scaling</vt:lpstr>
      <vt:lpstr>Entropy Encoding</vt:lpstr>
      <vt:lpstr>Most macroblock codecs use sub-sampled (YCbCr) </vt:lpstr>
      <vt:lpstr>Macroblock Transform Codecs</vt:lpstr>
      <vt:lpstr>Whole Image Transforms</vt:lpstr>
      <vt:lpstr>2-D Wavelet Image Transformation</vt:lpstr>
      <vt:lpstr>Multi-Level Wavelet Coefficient Transform</vt:lpstr>
      <vt:lpstr>Wavelet-Based Codecs JPEG 2000 (ISO-IEC 15444)</vt:lpstr>
      <vt:lpstr>Wavelet-Based Codecs JPEG 2000 (ISO-IEC 15444)</vt:lpstr>
      <vt:lpstr>Wavelet-Based Codecs SMPTE ST 2042 VC-2</vt:lpstr>
      <vt:lpstr>Wavelet-Based Codecs SMPTE ST 2073 VC-5</vt:lpstr>
      <vt:lpstr>Wavelet-Based Codecs SMPTE ST 2073 VC-5</vt:lpstr>
      <vt:lpstr>Wavelet-Based Codecs REDCODE</vt:lpstr>
      <vt:lpstr>Bayer Array De-mosaic to a Pixel Array</vt:lpstr>
      <vt:lpstr>What’s Next? High EOTF &amp; Wide Color Gamut</vt:lpstr>
      <vt:lpstr>Compare HDTV &amp; UHDTV Color Spaces</vt:lpstr>
      <vt:lpstr>What’s Next? High Dynamic Range &amp;  High Frame Rate</vt:lpstr>
      <vt:lpstr>Future of Video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Codecs for Production and Post-Production</dc:title>
  <dc:creator>E R</dc:creator>
  <cp:lastModifiedBy>E R</cp:lastModifiedBy>
  <cp:revision>177</cp:revision>
  <dcterms:created xsi:type="dcterms:W3CDTF">2014-05-04T21:03:47Z</dcterms:created>
  <dcterms:modified xsi:type="dcterms:W3CDTF">2014-05-15T15:59:44Z</dcterms:modified>
</cp:coreProperties>
</file>