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546" r:id="rId2"/>
    <p:sldId id="551" r:id="rId3"/>
    <p:sldId id="552" r:id="rId4"/>
    <p:sldId id="553" r:id="rId5"/>
    <p:sldId id="554" r:id="rId6"/>
    <p:sldId id="555" r:id="rId7"/>
    <p:sldId id="569" r:id="rId8"/>
    <p:sldId id="566" r:id="rId9"/>
    <p:sldId id="570" r:id="rId10"/>
    <p:sldId id="558" r:id="rId11"/>
    <p:sldId id="572" r:id="rId12"/>
    <p:sldId id="571" r:id="rId13"/>
    <p:sldId id="559" r:id="rId14"/>
    <p:sldId id="561" r:id="rId15"/>
    <p:sldId id="564" r:id="rId16"/>
  </p:sldIdLst>
  <p:sldSz cx="9144000" cy="6858000" type="screen4x3"/>
  <p:notesSz cx="7067550" cy="10198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1C1C1C"/>
    <a:srgbClr val="808080"/>
    <a:srgbClr val="00FFFF"/>
    <a:srgbClr val="FF0000"/>
    <a:srgbClr val="66FF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6697" autoAdjust="0"/>
  </p:normalViewPr>
  <p:slideViewPr>
    <p:cSldViewPr snapToGrid="0">
      <p:cViewPr varScale="1">
        <p:scale>
          <a:sx n="95" d="100"/>
          <a:sy n="95" d="100"/>
        </p:scale>
        <p:origin x="-1080" y="-78"/>
      </p:cViewPr>
      <p:guideLst>
        <p:guide orient="horz" pos="16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60" y="-84"/>
      </p:cViewPr>
      <p:guideLst>
        <p:guide orient="horz" pos="3212"/>
        <p:guide pos="222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22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>
            <a:lvl1pPr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3675" y="0"/>
            <a:ext cx="30622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>
            <a:lvl1pPr algn="r"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65175"/>
            <a:ext cx="5099050" cy="382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843463"/>
            <a:ext cx="565467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6925"/>
            <a:ext cx="30622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55" tIns="49327" rIns="98655" bIns="49327" numCol="1" anchor="b" anchorCtr="0" compatLnSpc="1">
            <a:prstTxWarp prst="textNoShape">
              <a:avLst/>
            </a:prstTxWarp>
          </a:bodyPr>
          <a:lstStyle>
            <a:lvl1pPr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3675" y="9686925"/>
            <a:ext cx="30622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55" tIns="49327" rIns="98655" bIns="49327" numCol="1" anchor="b" anchorCtr="0" compatLnSpc="1">
            <a:prstTxWarp prst="textNoShape">
              <a:avLst/>
            </a:prstTxWarp>
          </a:bodyPr>
          <a:lstStyle>
            <a:lvl1pPr algn="r"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fld id="{1AAE47DB-CFA5-45F0-9A7C-FAC6A06923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84051-CEEA-4D73-AFD8-17D894EDA484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For </a:t>
            </a:r>
            <a:r>
              <a:rPr lang="en-US" u="sng" smtClean="0">
                <a:latin typeface="Verdana" pitchFamily="34" charset="0"/>
              </a:rPr>
              <a:t>place data</a:t>
            </a:r>
            <a:r>
              <a:rPr lang="en-US" smtClean="0">
                <a:latin typeface="Verdana" pitchFamily="34" charset="0"/>
              </a:rPr>
              <a:t>, Location sensor(s) used to determine location, prefetch indexes of recognized images in remote database. </a:t>
            </a:r>
            <a:r>
              <a:rPr lang="en-US" u="sng" smtClean="0">
                <a:latin typeface="Verdana" pitchFamily="34" charset="0"/>
              </a:rPr>
              <a:t>For objects,</a:t>
            </a:r>
            <a:r>
              <a:rPr lang="en-US" smtClean="0">
                <a:latin typeface="Verdana" pitchFamily="34" charset="0"/>
              </a:rPr>
              <a:t> local data cache synched periodically</a:t>
            </a:r>
          </a:p>
          <a:p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91EFF-2C0C-416C-B7D8-19295A0FAE40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MAR system uses GPS data and live camera input to correctly recognize landmark, augment live video with a thumbnail and text from wikipedia page. Orientation sensor is used to pin the icon to the object location in image and direction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1B5D4-0E42-4A29-9FF1-7EF3DAF98EEF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8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l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6163" y="538163"/>
            <a:ext cx="12906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20938" y="3651250"/>
            <a:ext cx="6265862" cy="457200"/>
          </a:xfrm>
        </p:spPr>
        <p:txBody>
          <a:bodyPr wrap="none" anchor="b">
            <a:spAutoFit/>
          </a:bodyPr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6650" y="4478338"/>
            <a:ext cx="6280150" cy="457200"/>
          </a:xfrm>
        </p:spPr>
        <p:txBody>
          <a:bodyPr wrap="none">
            <a:spAutoFit/>
          </a:bodyPr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6877-84E2-424E-B718-695D973F95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73050"/>
            <a:ext cx="2058987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2615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6CBD-6AFF-47CC-947D-4CF3CD8EA7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A36E-BE31-494F-A01C-42A649AE0F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98E-B19B-440B-ADCD-8FA5583108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1600"/>
            <a:ext cx="4041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71600"/>
            <a:ext cx="40433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B633-B959-45CB-8830-4C87D10D6F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E4D8-08E9-446A-A81F-1293AA3364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30B7-006B-48B8-BEC1-8A5D708EF3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72F5-A1FC-4790-A5D0-53D7E7E71C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A1A8-DDD3-4B84-81A5-F3B7B6231D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1F425-39B7-489E-ACA6-E66B8AB4B4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6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white">
          <a:xfrm>
            <a:off x="3175" y="6029325"/>
            <a:ext cx="9140825" cy="828675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375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57938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FFFFFF"/>
                </a:solidFill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Picture 8" descr="Intel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9875" y="6169025"/>
            <a:ext cx="8112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5400" y="66294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FFFFFF"/>
                </a:solidFill>
                <a:ea typeface="SimSun" pitchFamily="2" charset="-122"/>
              </a:defRPr>
            </a:lvl1pPr>
          </a:lstStyle>
          <a:p>
            <a:pPr>
              <a:defRPr/>
            </a:pPr>
            <a:fld id="{B6B9D685-607A-4E10-82C8-92637D262F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6063" indent="-244475" algn="l" rtl="0" eaLnBrk="0" fontAlgn="base" hangingPunct="0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571500" indent="-3238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725488" indent="-1524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36650" indent="-4095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regmedia.co.uk/2007/11/06/hp_mediasmart_server.jpg&amp;imgrefurl=http://www.theregister.co.uk/2007/11/06/microsoft_ships_windows_home_server/&amp;h=396&amp;w=318&amp;sz=12&amp;hl=en&amp;start=7&amp;tbnid=7pwKH0MtU7f1GM:&amp;tbnh=124&amp;tbnw=100&amp;prev=/images?q=server&amp;hl=en&amp;rls=GGLD,GGLD:2005-12,GGLD:e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ywu37\My%20Documents\Yi_Wu\Document\Ppt\Conference\IEEE_NATEA2009\IM_Earth-texture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0788" y="1296988"/>
            <a:ext cx="5724525" cy="1293812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/>
              <a:t>Wiki-Reality: </a:t>
            </a:r>
            <a:br>
              <a:rPr lang="en-US" sz="2800" dirty="0" smtClean="0"/>
            </a:br>
            <a:r>
              <a:rPr lang="en-US" sz="2800" dirty="0" smtClean="0"/>
              <a:t>Augmenting Reality with </a:t>
            </a:r>
            <a:br>
              <a:rPr lang="en-US" sz="2800" dirty="0" smtClean="0"/>
            </a:br>
            <a:r>
              <a:rPr lang="en-US" sz="2800" dirty="0" smtClean="0"/>
              <a:t>Community Driven Websites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00475" y="4519613"/>
            <a:ext cx="5173663" cy="1281112"/>
          </a:xfrm>
        </p:spPr>
        <p:txBody>
          <a:bodyPr/>
          <a:lstStyle/>
          <a:p>
            <a:pPr marL="0" indent="225425" eaLnBrk="1" hangingPunct="1">
              <a:lnSpc>
                <a:spcPct val="150000"/>
              </a:lnSpc>
              <a:spcBef>
                <a:spcPct val="0"/>
              </a:spcBef>
            </a:pPr>
            <a:endParaRPr lang="en-US" sz="2000" smtClean="0"/>
          </a:p>
          <a:p>
            <a:pPr marL="0" indent="225425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Speaker: Yi Wu</a:t>
            </a:r>
          </a:p>
          <a:p>
            <a:pPr marL="0" indent="225425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600" smtClean="0"/>
              <a:t>Intel Labs/vision and image processing research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973388"/>
            <a:ext cx="2043113" cy="13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 rot="-1980000">
            <a:off x="3490913" y="4149725"/>
            <a:ext cx="1604962" cy="376238"/>
          </a:xfrm>
          <a:prstGeom prst="leftRightArrow">
            <a:avLst>
              <a:gd name="adj1" fmla="val 50000"/>
              <a:gd name="adj2" fmla="val 5585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225" y="4603750"/>
            <a:ext cx="1504950" cy="188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113213" y="5934075"/>
            <a:ext cx="5030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Collaborators: Douglas Gray, Igor Kozintsev, Horst Haussecker</a:t>
            </a:r>
          </a:p>
          <a:p>
            <a:endParaRPr lang="en-US" sz="1800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Feature, Indexing and Matching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SURF (64d) features extracted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Bay et al. from ECCV 2006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Code optimization: multithreading, vectorization and descriptor quantization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Indexed with a scalable vocabulary tree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Nister &amp; Stewenious from CVPR 2006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Hierarchical k-means clustering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9D3FA-E549-467F-99E0-0D23842DB475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Page/Location ↔ Image Graph</a:t>
            </a:r>
            <a:endParaRPr lang="en-US" dirty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88425" y="6929438"/>
            <a:ext cx="415925" cy="304800"/>
          </a:xfrm>
          <a:noFill/>
        </p:spPr>
        <p:txBody>
          <a:bodyPr/>
          <a:lstStyle/>
          <a:p>
            <a:fld id="{AEC29E4A-29B8-41F5-AB35-876D31D2BC2E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  <p:pic>
        <p:nvPicPr>
          <p:cNvPr id="27651" name="Picture 15" descr="793px-Schloss_Charlottenburg_2005_2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1257300"/>
            <a:ext cx="16732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7" descr="800px-Berlin_reichstag_C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3148013"/>
            <a:ext cx="16954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8" descr="800px-Brandenburger_Tor_abend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0" y="3081338"/>
            <a:ext cx="16891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9" descr="800px-Brandenburger_Tor_DRI_filter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4613" y="5699125"/>
            <a:ext cx="1370012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0" descr="Berlin_Mitte_by_nigh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4000" y="804863"/>
            <a:ext cx="1279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1" descr="Brandenburg_Gate_1961-08-1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1388" y="3708400"/>
            <a:ext cx="1524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3" descr="Friedrich_Zweite_Al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3563" y="4776788"/>
            <a:ext cx="13430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5" descr="Reichtagskuppel_Berlin_aufdemdach_200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2225" y="1279525"/>
            <a:ext cx="12874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5"/>
          <p:cNvSpPr txBox="1">
            <a:spLocks noChangeArrowheads="1"/>
          </p:cNvSpPr>
          <p:nvPr/>
        </p:nvSpPr>
        <p:spPr bwMode="auto">
          <a:xfrm>
            <a:off x="3114675" y="1892300"/>
            <a:ext cx="2887663" cy="3651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wrap="none" lIns="99000" tIns="69876" rIns="99000" bIns="54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200">
                <a:solidFill>
                  <a:srgbClr val="000000"/>
                </a:solidFill>
              </a:rPr>
              <a:t>Berlin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>
            <a:off x="2189163" y="2028825"/>
            <a:ext cx="914400" cy="1588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 flipV="1">
            <a:off x="2070100" y="2246313"/>
            <a:ext cx="1119188" cy="11938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Text Box 6"/>
          <p:cNvSpPr txBox="1">
            <a:spLocks noChangeArrowheads="1"/>
          </p:cNvSpPr>
          <p:nvPr/>
        </p:nvSpPr>
        <p:spPr bwMode="auto">
          <a:xfrm>
            <a:off x="4632325" y="4727575"/>
            <a:ext cx="1858963" cy="3651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wrap="none" lIns="99000" tIns="69876" rIns="99000" bIns="54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1200">
                <a:solidFill>
                  <a:srgbClr val="000000"/>
                </a:solidFill>
              </a:rPr>
              <a:t>Brandenburg Gate</a:t>
            </a:r>
          </a:p>
        </p:txBody>
      </p:sp>
      <p:sp>
        <p:nvSpPr>
          <p:cNvPr id="27663" name="Line 10"/>
          <p:cNvSpPr>
            <a:spLocks noChangeShapeType="1"/>
          </p:cNvSpPr>
          <p:nvPr/>
        </p:nvSpPr>
        <p:spPr bwMode="auto">
          <a:xfrm flipH="1" flipV="1">
            <a:off x="3509963" y="2135188"/>
            <a:ext cx="908050" cy="90805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10"/>
          <p:cNvSpPr>
            <a:spLocks noChangeShapeType="1"/>
          </p:cNvSpPr>
          <p:nvPr/>
        </p:nvSpPr>
        <p:spPr bwMode="auto">
          <a:xfrm flipH="1">
            <a:off x="3730625" y="1644650"/>
            <a:ext cx="1338263" cy="42545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10"/>
          <p:cNvSpPr>
            <a:spLocks noChangeShapeType="1"/>
          </p:cNvSpPr>
          <p:nvPr/>
        </p:nvSpPr>
        <p:spPr bwMode="auto">
          <a:xfrm flipV="1">
            <a:off x="2441575" y="2216150"/>
            <a:ext cx="923925" cy="2566988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10"/>
          <p:cNvSpPr>
            <a:spLocks noChangeShapeType="1"/>
          </p:cNvSpPr>
          <p:nvPr/>
        </p:nvSpPr>
        <p:spPr bwMode="auto">
          <a:xfrm>
            <a:off x="4600575" y="4240213"/>
            <a:ext cx="746125" cy="544512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10"/>
          <p:cNvSpPr>
            <a:spLocks noChangeShapeType="1"/>
          </p:cNvSpPr>
          <p:nvPr/>
        </p:nvSpPr>
        <p:spPr bwMode="auto">
          <a:xfrm flipH="1" flipV="1">
            <a:off x="5368925" y="4967288"/>
            <a:ext cx="439738" cy="709612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10"/>
          <p:cNvSpPr>
            <a:spLocks noChangeShapeType="1"/>
          </p:cNvSpPr>
          <p:nvPr/>
        </p:nvSpPr>
        <p:spPr bwMode="auto">
          <a:xfrm flipH="1">
            <a:off x="5894388" y="4357688"/>
            <a:ext cx="1339850" cy="42545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10"/>
          <p:cNvSpPr>
            <a:spLocks noChangeShapeType="1"/>
          </p:cNvSpPr>
          <p:nvPr/>
        </p:nvSpPr>
        <p:spPr bwMode="auto">
          <a:xfrm>
            <a:off x="3424238" y="1668463"/>
            <a:ext cx="44450" cy="320675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Text Box 15"/>
          <p:cNvSpPr txBox="1">
            <a:spLocks noChangeArrowheads="1"/>
          </p:cNvSpPr>
          <p:nvPr/>
        </p:nvSpPr>
        <p:spPr bwMode="auto">
          <a:xfrm>
            <a:off x="6858000" y="2601913"/>
            <a:ext cx="2286000" cy="3651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lIns="99000" tIns="69876" rIns="99000" bIns="54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200">
                <a:solidFill>
                  <a:srgbClr val="000000"/>
                </a:solidFill>
              </a:rPr>
              <a:t>Geo-Tag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H="1" flipV="1">
            <a:off x="3913188" y="2143125"/>
            <a:ext cx="2897187" cy="592138"/>
          </a:xfrm>
          <a:prstGeom prst="line">
            <a:avLst/>
          </a:prstGeom>
          <a:noFill/>
          <a:ln w="1836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>
            <a:off x="5521325" y="2919413"/>
            <a:ext cx="1420813" cy="1746250"/>
          </a:xfrm>
          <a:prstGeom prst="line">
            <a:avLst/>
          </a:prstGeom>
          <a:noFill/>
          <a:ln w="1836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73" name="Rectangle 42"/>
          <p:cNvSpPr>
            <a:spLocks noChangeArrowheads="1"/>
          </p:cNvSpPr>
          <p:nvPr/>
        </p:nvSpPr>
        <p:spPr bwMode="auto">
          <a:xfrm>
            <a:off x="3584575" y="2992438"/>
            <a:ext cx="1814513" cy="1301750"/>
          </a:xfrm>
          <a:prstGeom prst="rect">
            <a:avLst/>
          </a:prstGeom>
          <a:noFill/>
          <a:ln w="28575" algn="ctr">
            <a:solidFill>
              <a:srgbClr val="080808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Selection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Page relevance is determined with</a:t>
            </a:r>
          </a:p>
          <a:p>
            <a:pPr lvl="4">
              <a:buFont typeface="Verdana" pitchFamily="34" charset="0"/>
              <a:buChar char="—"/>
            </a:pPr>
            <a:r>
              <a:rPr lang="en-US" smtClean="0"/>
              <a:t>Number of references to that page that are found in the top n results</a:t>
            </a:r>
          </a:p>
          <a:p>
            <a:pPr lvl="4">
              <a:buFont typeface="Verdana" pitchFamily="34" charset="0"/>
              <a:buChar char="—"/>
            </a:pPr>
            <a:r>
              <a:rPr lang="en-US" smtClean="0"/>
              <a:t>Divided by the number of images in the page</a:t>
            </a:r>
          </a:p>
          <a:p>
            <a:pPr lvl="4">
              <a:buFont typeface="Verdana" pitchFamily="34" charset="0"/>
              <a:buChar char="—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Generally favors more specific pages</a:t>
            </a:r>
          </a:p>
          <a:p>
            <a:pPr lvl="3">
              <a:buFont typeface="Arial" charset="0"/>
              <a:buChar char="•"/>
            </a:pPr>
            <a:r>
              <a:rPr lang="en-US" i="1" smtClean="0"/>
              <a:t>“Brandenburg Gate”</a:t>
            </a:r>
            <a:r>
              <a:rPr lang="en-US" smtClean="0"/>
              <a:t> (3 out of 3 images) rather than </a:t>
            </a:r>
            <a:r>
              <a:rPr lang="en-US" i="1" smtClean="0"/>
              <a:t>“Berlin”  </a:t>
            </a:r>
            <a:r>
              <a:rPr lang="en-US" smtClean="0"/>
              <a:t>(1 out of 6 images)</a:t>
            </a:r>
          </a:p>
          <a:p>
            <a:pPr lvl="3">
              <a:buFont typeface="Arial" charset="0"/>
              <a:buChar char="•"/>
            </a:pPr>
            <a:endParaRPr lang="en-US" smtClean="0"/>
          </a:p>
          <a:p>
            <a:pPr>
              <a:buFontTx/>
              <a:buChar char="•"/>
            </a:pPr>
            <a:endParaRPr lang="en-US" i="1" smtClean="0"/>
          </a:p>
          <a:p>
            <a:pPr lvl="3">
              <a:buFont typeface="Arial" charset="0"/>
              <a:buChar char="•"/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D3DFE-5A0B-477C-823B-9C65CF6C4FFC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Prototype MID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FB6664-061C-4B82-8254-C76A9A595FB1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1217613"/>
            <a:ext cx="8077200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4763" y="6246813"/>
            <a:ext cx="415925" cy="304800"/>
          </a:xfrm>
          <a:noFill/>
        </p:spPr>
        <p:txBody>
          <a:bodyPr/>
          <a:lstStyle/>
          <a:p>
            <a:fld id="{3EE947A1-A644-4C1C-B3EB-C51D97C27442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  <p:grpSp>
        <p:nvGrpSpPr>
          <p:cNvPr id="30723" name="Group 17"/>
          <p:cNvGrpSpPr>
            <a:grpSpLocks/>
          </p:cNvGrpSpPr>
          <p:nvPr/>
        </p:nvGrpSpPr>
        <p:grpSpPr bwMode="auto">
          <a:xfrm>
            <a:off x="757238" y="809625"/>
            <a:ext cx="6867525" cy="5014913"/>
            <a:chOff x="360" y="576"/>
            <a:chExt cx="4992" cy="3529"/>
          </a:xfrm>
        </p:grpSpPr>
        <p:pic>
          <p:nvPicPr>
            <p:cNvPr id="30726" name="Picture 10" descr="img3"/>
            <p:cNvPicPr>
              <a:picLocks noChangeAspect="1" noChangeArrowheads="1"/>
            </p:cNvPicPr>
            <p:nvPr/>
          </p:nvPicPr>
          <p:blipFill>
            <a:blip r:embed="rId3">
              <a:lum bright="24000" contrast="-8000"/>
            </a:blip>
            <a:srcRect/>
            <a:stretch>
              <a:fillRect/>
            </a:stretch>
          </p:blipFill>
          <p:spPr bwMode="auto">
            <a:xfrm>
              <a:off x="360" y="576"/>
              <a:ext cx="4992" cy="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11" descr="sf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" y="960"/>
              <a:ext cx="3336" cy="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12" descr="img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" y="2304"/>
              <a:ext cx="230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Text Box 13"/>
            <p:cNvSpPr txBox="1">
              <a:spLocks noChangeArrowheads="1"/>
            </p:cNvSpPr>
            <p:nvPr/>
          </p:nvSpPr>
          <p:spPr bwMode="auto">
            <a:xfrm>
              <a:off x="4631" y="3207"/>
              <a:ext cx="625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>
                  <a:latin typeface="Arial" charset="0"/>
                </a:rPr>
                <a:t>Top 5 image matches. Users can click on the top match to open related wikipage in the web browser</a:t>
              </a:r>
            </a:p>
          </p:txBody>
        </p:sp>
        <p:sp>
          <p:nvSpPr>
            <p:cNvPr id="30730" name="Oval 15"/>
            <p:cNvSpPr>
              <a:spLocks noChangeArrowheads="1"/>
            </p:cNvSpPr>
            <p:nvPr/>
          </p:nvSpPr>
          <p:spPr bwMode="auto">
            <a:xfrm>
              <a:off x="360" y="3408"/>
              <a:ext cx="960" cy="240"/>
            </a:xfrm>
            <a:prstGeom prst="ellips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6"/>
            <p:cNvSpPr>
              <a:spLocks noChangeShapeType="1"/>
            </p:cNvSpPr>
            <p:nvPr/>
          </p:nvSpPr>
          <p:spPr bwMode="auto">
            <a:xfrm flipH="1" flipV="1">
              <a:off x="2424" y="2400"/>
              <a:ext cx="720" cy="48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220663" y="5945188"/>
            <a:ext cx="8415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60000"/>
              </a:spcBef>
              <a:buClr>
                <a:srgbClr val="000080"/>
              </a:buClr>
              <a:buSzPct val="45000"/>
              <a:buFont typeface="Wingdings" pitchFamily="2" charset="2"/>
              <a:buNone/>
            </a:pPr>
            <a:r>
              <a:rPr lang="en-US" sz="1600"/>
              <a:t>Response time is within a couple of seconds, depending on network connectivity</a:t>
            </a:r>
          </a:p>
          <a:p>
            <a:endParaRPr lang="en-US" sz="1600"/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571500" y="2260600"/>
            <a:ext cx="212090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Live video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 Video</a:t>
            </a:r>
            <a:endParaRPr lang="en-US" dirty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0A0ED4-BE88-4E2B-9DFC-992B104D2694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smtClean="0">
                <a:solidFill>
                  <a:srgbClr val="FFFF00"/>
                </a:solidFill>
              </a:rPr>
              <a:t>What is the best way to use what we have to access what we want?</a:t>
            </a:r>
            <a:endParaRPr lang="en-US" sz="2400" smtClean="0">
              <a:solidFill>
                <a:srgbClr val="FFFF00"/>
              </a:solidFill>
            </a:endParaRPr>
          </a:p>
          <a:p>
            <a:r>
              <a:rPr lang="en-US" smtClean="0"/>
              <a:t>We have:</a:t>
            </a:r>
            <a:endParaRPr lang="en-US" sz="2000" smtClean="0"/>
          </a:p>
          <a:p>
            <a:pPr lvl="1"/>
            <a:r>
              <a:rPr lang="en-US" smtClean="0"/>
              <a:t>Mobile devices facing UI challenges … (lack of keyboard, mouse limits, small screen size, etc.)</a:t>
            </a:r>
          </a:p>
          <a:p>
            <a:pPr lvl="1"/>
            <a:r>
              <a:rPr lang="en-US" smtClean="0"/>
              <a:t>Mobile devices with an abundance of sensors with nothing to do... (Camera, GPS, accelerometers, 3G, etc.)</a:t>
            </a:r>
          </a:p>
          <a:p>
            <a:pPr lvl="1"/>
            <a:r>
              <a:rPr lang="en-US" smtClean="0"/>
              <a:t>A plethora of data from the net, indexed only by text... (Wikipedia, Wikitravel, Yelp, etc.)</a:t>
            </a:r>
          </a:p>
          <a:p>
            <a:r>
              <a:rPr lang="en-US" smtClean="0"/>
              <a:t>We want:</a:t>
            </a:r>
            <a:endParaRPr lang="en-US" sz="2000" smtClean="0"/>
          </a:p>
          <a:p>
            <a:pPr lvl="1"/>
            <a:r>
              <a:rPr lang="en-US" smtClean="0"/>
              <a:t>Easy access to the relevant information</a:t>
            </a:r>
          </a:p>
          <a:p>
            <a:pPr lvl="1"/>
            <a:r>
              <a:rPr lang="en-US" smtClean="0"/>
              <a:t>Augment the reality in front of my eyes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88DDE-E40F-4137-A5D9-24307F9F1250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Previous/Existing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Just a tiny sample...</a:t>
            </a:r>
            <a:endParaRPr lang="en-US" sz="2000" smtClean="0"/>
          </a:p>
          <a:p>
            <a:pPr lvl="1"/>
            <a:r>
              <a:rPr lang="en-US" smtClean="0"/>
              <a:t>A Touring Machine, Feiner et al. 1997</a:t>
            </a:r>
          </a:p>
          <a:p>
            <a:pPr lvl="1"/>
            <a:r>
              <a:rPr lang="da-DK" smtClean="0"/>
              <a:t>Websigns, Pradhan et al. 2001</a:t>
            </a:r>
          </a:p>
          <a:p>
            <a:pPr lvl="1"/>
            <a:r>
              <a:rPr lang="nb-NO" smtClean="0"/>
              <a:t>SnapToTell, Lim et al. 2004</a:t>
            </a:r>
          </a:p>
          <a:p>
            <a:pPr lvl="1"/>
            <a:r>
              <a:rPr lang="en-US" smtClean="0"/>
              <a:t>Various Nokia Projects, Takacs, Quack et al. 2008 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Hard to deploy in a large scale due to the pain of maintaining database up to date</a:t>
            </a:r>
          </a:p>
          <a:p>
            <a:r>
              <a:rPr lang="en-US" smtClean="0">
                <a:solidFill>
                  <a:srgbClr val="FF0000"/>
                </a:solidFill>
              </a:rPr>
              <a:t>Internet data get refreshed everyday</a:t>
            </a:r>
            <a:endParaRPr lang="en-US" sz="2000" smtClean="0">
              <a:solidFill>
                <a:srgbClr val="FF0000"/>
              </a:solidFill>
            </a:endParaRPr>
          </a:p>
          <a:p>
            <a:endParaRPr lang="en-US" smtClean="0"/>
          </a:p>
          <a:p>
            <a:endParaRPr lang="en-US" sz="2000" smtClean="0"/>
          </a:p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B3787-9AB5-4A93-9034-493A0F923165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Scenario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0D02D6-CE55-4061-9E0C-5A3E0DC981D3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sp>
        <p:nvSpPr>
          <p:cNvPr id="19460" name="Slide Number Placeholder 5"/>
          <p:cNvSpPr txBox="1">
            <a:spLocks noGrp="1"/>
          </p:cNvSpPr>
          <p:nvPr/>
        </p:nvSpPr>
        <p:spPr bwMode="auto">
          <a:xfrm>
            <a:off x="6146800" y="5702300"/>
            <a:ext cx="1935163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defTabSz="4572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8E8720A0-8A2F-4E65-899C-7177E42BE66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572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596900" y="1238250"/>
            <a:ext cx="7485063" cy="394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marL="431800" indent="-323850" defTabSz="457200" hangingPunct="0">
              <a:spcBef>
                <a:spcPct val="600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/>
              <a:t>You are wandering around Marseille, France and you see this building.  What is it?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2330450"/>
            <a:ext cx="4681537" cy="305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393825" y="5508625"/>
            <a:ext cx="2828925" cy="323850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lIns="99000" tIns="69876" rIns="99000" bIns="5400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Tourist photo from Flickr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85750" y="1208088"/>
            <a:ext cx="8386763" cy="5043487"/>
            <a:chOff x="0" y="1008"/>
            <a:chExt cx="6403" cy="3576"/>
          </a:xfrm>
        </p:grpSpPr>
        <p:grpSp>
          <p:nvGrpSpPr>
            <p:cNvPr id="19465" name="Group 6"/>
            <p:cNvGrpSpPr>
              <a:grpSpLocks/>
            </p:cNvGrpSpPr>
            <p:nvPr/>
          </p:nvGrpSpPr>
          <p:grpSpPr bwMode="auto">
            <a:xfrm>
              <a:off x="2" y="1008"/>
              <a:ext cx="6401" cy="3379"/>
              <a:chOff x="2" y="1008"/>
              <a:chExt cx="6401" cy="3379"/>
            </a:xfrm>
          </p:grpSpPr>
          <p:pic>
            <p:nvPicPr>
              <p:cNvPr id="19467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" y="1008"/>
                <a:ext cx="6349" cy="33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9468" name="Text Box 8"/>
              <p:cNvSpPr txBox="1">
                <a:spLocks noChangeArrowheads="1"/>
              </p:cNvSpPr>
              <p:nvPr/>
            </p:nvSpPr>
            <p:spPr bwMode="auto">
              <a:xfrm>
                <a:off x="720" y="2754"/>
                <a:ext cx="3743" cy="391"/>
              </a:xfrm>
              <a:prstGeom prst="rect">
                <a:avLst/>
              </a:prstGeom>
              <a:solidFill>
                <a:srgbClr val="E6E6E6">
                  <a:alpha val="74901"/>
                </a:srgbClr>
              </a:solidFill>
              <a:ln w="18360">
                <a:noFill/>
                <a:round/>
                <a:headEnd/>
                <a:tailEnd/>
              </a:ln>
            </p:spPr>
            <p:txBody>
              <a:bodyPr wrap="none" lIns="99000" tIns="85752" rIns="99000" bIns="54000"/>
              <a:lstStyle/>
              <a:p>
                <a:pPr defTabSz="45720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</a:pPr>
                <a:r>
                  <a:rPr lang="en-US" sz="3600">
                    <a:solidFill>
                      <a:srgbClr val="000000"/>
                    </a:solidFill>
                    <a:latin typeface="Arial" charset="0"/>
                  </a:rPr>
                  <a:t>The Answer is on Wikipedia!</a:t>
                </a:r>
              </a:p>
            </p:txBody>
          </p:sp>
          <p:sp>
            <p:nvSpPr>
              <p:cNvPr id="19469" name="Oval 9"/>
              <p:cNvSpPr>
                <a:spLocks noChangeArrowheads="1"/>
              </p:cNvSpPr>
              <p:nvPr/>
            </p:nvSpPr>
            <p:spPr bwMode="auto">
              <a:xfrm>
                <a:off x="4987" y="2190"/>
                <a:ext cx="1417" cy="1296"/>
              </a:xfrm>
              <a:prstGeom prst="ellipse">
                <a:avLst/>
              </a:prstGeom>
              <a:noFill/>
              <a:ln w="1836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0" y="3721"/>
              <a:ext cx="6336" cy="864"/>
            </a:xfrm>
            <a:prstGeom prst="ellipse">
              <a:avLst/>
            </a:prstGeom>
            <a:noFill/>
            <a:ln w="1836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A7322-82E7-4ED1-99C7-8B70631259EF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20483" name="Oval 10"/>
          <p:cNvSpPr>
            <a:spLocks noChangeArrowheads="1"/>
          </p:cNvSpPr>
          <p:nvPr/>
        </p:nvSpPr>
        <p:spPr bwMode="auto">
          <a:xfrm>
            <a:off x="796925" y="4044950"/>
            <a:ext cx="1339850" cy="1017588"/>
          </a:xfrm>
          <a:prstGeom prst="ellipse">
            <a:avLst/>
          </a:prstGeom>
          <a:solidFill>
            <a:srgbClr val="66FFFF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sz="1600"/>
              <a:t>Internet User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388" y="1679575"/>
            <a:ext cx="160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13"/>
          <p:cNvSpPr>
            <a:spLocks noChangeArrowheads="1"/>
          </p:cNvSpPr>
          <p:nvPr/>
        </p:nvSpPr>
        <p:spPr bwMode="auto">
          <a:xfrm>
            <a:off x="7086600" y="3890963"/>
            <a:ext cx="1339850" cy="1016000"/>
          </a:xfrm>
          <a:prstGeom prst="ellipse">
            <a:avLst/>
          </a:prstGeom>
          <a:solidFill>
            <a:srgbClr val="66FFFF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sz="1600"/>
              <a:t>Mobile device</a:t>
            </a:r>
          </a:p>
          <a:p>
            <a:pPr algn="ctr" eaLnBrk="0" hangingPunct="0"/>
            <a:r>
              <a:rPr lang="en-US" sz="1600"/>
              <a:t>User</a:t>
            </a:r>
          </a:p>
        </p:txBody>
      </p:sp>
      <p:sp>
        <p:nvSpPr>
          <p:cNvPr id="20486" name="Left-Right Arrow 14"/>
          <p:cNvSpPr>
            <a:spLocks noChangeArrowheads="1"/>
          </p:cNvSpPr>
          <p:nvPr/>
        </p:nvSpPr>
        <p:spPr bwMode="auto">
          <a:xfrm>
            <a:off x="1952625" y="1800225"/>
            <a:ext cx="1565275" cy="328613"/>
          </a:xfrm>
          <a:prstGeom prst="leftRightArrow">
            <a:avLst>
              <a:gd name="adj1" fmla="val 50000"/>
              <a:gd name="adj2" fmla="val 50081"/>
            </a:avLst>
          </a:prstGeom>
          <a:solidFill>
            <a:srgbClr val="66FFFF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en-US"/>
          </a:p>
        </p:txBody>
      </p:sp>
      <p:sp>
        <p:nvSpPr>
          <p:cNvPr id="20487" name="Up-Down Arrow 15"/>
          <p:cNvSpPr>
            <a:spLocks noChangeArrowheads="1"/>
          </p:cNvSpPr>
          <p:nvPr/>
        </p:nvSpPr>
        <p:spPr bwMode="auto">
          <a:xfrm>
            <a:off x="1279525" y="2435225"/>
            <a:ext cx="373063" cy="1587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6FFFF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en-US"/>
          </a:p>
        </p:txBody>
      </p:sp>
      <p:sp>
        <p:nvSpPr>
          <p:cNvPr id="20488" name="Up-Down Arrow 16"/>
          <p:cNvSpPr>
            <a:spLocks noChangeArrowheads="1"/>
          </p:cNvSpPr>
          <p:nvPr/>
        </p:nvSpPr>
        <p:spPr bwMode="auto">
          <a:xfrm>
            <a:off x="7512050" y="2273300"/>
            <a:ext cx="373063" cy="1587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6FFFF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en-US"/>
          </a:p>
        </p:txBody>
      </p:sp>
      <p:sp>
        <p:nvSpPr>
          <p:cNvPr id="20489" name="Left-Right Arrow 17"/>
          <p:cNvSpPr>
            <a:spLocks noChangeArrowheads="1"/>
          </p:cNvSpPr>
          <p:nvPr/>
        </p:nvSpPr>
        <p:spPr bwMode="auto">
          <a:xfrm>
            <a:off x="5683250" y="1790700"/>
            <a:ext cx="1214438" cy="330200"/>
          </a:xfrm>
          <a:prstGeom prst="leftRightArrow">
            <a:avLst>
              <a:gd name="adj1" fmla="val 50000"/>
              <a:gd name="adj2" fmla="val 49805"/>
            </a:avLst>
          </a:prstGeom>
          <a:solidFill>
            <a:srgbClr val="66FFFF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en-US"/>
          </a:p>
        </p:txBody>
      </p:sp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1449388"/>
            <a:ext cx="84296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Rectangle 21"/>
          <p:cNvSpPr/>
          <p:nvPr/>
        </p:nvSpPr>
        <p:spPr bwMode="auto">
          <a:xfrm>
            <a:off x="1973263" y="3125788"/>
            <a:ext cx="1830387" cy="10477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Automated </a:t>
            </a: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Wikipedia crawling</a:t>
            </a: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script extracting geo-tagged Wiki pages </a:t>
            </a:r>
            <a:r>
              <a:rPr lang="en-US" sz="1100">
                <a:solidFill>
                  <a:srgbClr val="002060"/>
                </a:solidFill>
              </a:rPr>
              <a:t>and pictures</a:t>
            </a:r>
            <a:endParaRPr lang="en-US" sz="1100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 bwMode="auto">
          <a:xfrm rot="16200000" flipV="1">
            <a:off x="2140744" y="2378869"/>
            <a:ext cx="704850" cy="7889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3" name="Text Box 5"/>
          <p:cNvSpPr txBox="1">
            <a:spLocks noChangeArrowheads="1"/>
          </p:cNvSpPr>
          <p:nvPr/>
        </p:nvSpPr>
        <p:spPr bwMode="auto">
          <a:xfrm>
            <a:off x="3270250" y="2560638"/>
            <a:ext cx="2187575" cy="554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200"/>
              <a:t>~ 150k photos with</a:t>
            </a:r>
          </a:p>
          <a:p>
            <a:pPr algn="ctr" eaLnBrk="0" hangingPunct="0"/>
            <a:r>
              <a:rPr lang="en-US" sz="1200"/>
              <a:t>geo-location tags &amp;</a:t>
            </a:r>
          </a:p>
          <a:p>
            <a:pPr algn="ctr" eaLnBrk="0" hangingPunct="0"/>
            <a:r>
              <a:rPr lang="en-US" sz="1200"/>
              <a:t>linked Wiki-pages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818063" y="3160713"/>
            <a:ext cx="1830387" cy="10477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Developed location</a:t>
            </a: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based data query &amp;</a:t>
            </a: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hierarchical </a:t>
            </a:r>
            <a:r>
              <a:rPr lang="en-US" sz="1100" dirty="0" err="1">
                <a:solidFill>
                  <a:srgbClr val="002060"/>
                </a:solidFill>
              </a:rPr>
              <a:t>kmeans</a:t>
            </a:r>
            <a:endParaRPr lang="en-US" sz="1100" dirty="0">
              <a:solidFill>
                <a:srgbClr val="002060"/>
              </a:solidFill>
            </a:endParaRP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indexing structure</a:t>
            </a: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002060"/>
                </a:solidFill>
              </a:rPr>
              <a:t>for fast data access using visual features</a:t>
            </a: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 bwMode="auto">
          <a:xfrm rot="16200000" flipV="1">
            <a:off x="5082381" y="2510632"/>
            <a:ext cx="695325" cy="604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6" name="Text Box 5"/>
          <p:cNvSpPr txBox="1">
            <a:spLocks noChangeArrowheads="1"/>
          </p:cNvSpPr>
          <p:nvPr/>
        </p:nvSpPr>
        <p:spPr bwMode="auto">
          <a:xfrm>
            <a:off x="5060950" y="1543050"/>
            <a:ext cx="2185988" cy="739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endParaRPr lang="en-US" sz="1200"/>
          </a:p>
          <a:p>
            <a:pPr algn="ctr" eaLnBrk="0" hangingPunct="0"/>
            <a:endParaRPr lang="en-US" sz="1200"/>
          </a:p>
          <a:p>
            <a:pPr algn="ctr" eaLnBrk="0" hangingPunct="0"/>
            <a:endParaRPr lang="en-US" sz="1200"/>
          </a:p>
          <a:p>
            <a:pPr algn="ctr" eaLnBrk="0" hangingPunct="0"/>
            <a:endParaRPr lang="en-US" sz="1200"/>
          </a:p>
        </p:txBody>
      </p:sp>
      <p:sp>
        <p:nvSpPr>
          <p:cNvPr id="20497" name="TextBox 35"/>
          <p:cNvSpPr txBox="1">
            <a:spLocks noChangeArrowheads="1"/>
          </p:cNvSpPr>
          <p:nvPr/>
        </p:nvSpPr>
        <p:spPr bwMode="auto">
          <a:xfrm>
            <a:off x="5699125" y="1470025"/>
            <a:ext cx="966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wireless link</a:t>
            </a:r>
          </a:p>
          <a:p>
            <a:endParaRPr lang="en-US"/>
          </a:p>
        </p:txBody>
      </p:sp>
      <p:pic>
        <p:nvPicPr>
          <p:cNvPr id="20498" name="Picture 2" descr="http://tbn0.google.com/images?q=tbn:7pwKH0MtU7f1GM:http://regmedia.co.uk/2007/11/06/hp_mediasmart_ser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2025" y="1293813"/>
            <a:ext cx="952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lowchart: Magnetic Disk 54"/>
          <p:cNvSpPr>
            <a:spLocks noChangeArrowheads="1"/>
          </p:cNvSpPr>
          <p:nvPr/>
        </p:nvSpPr>
        <p:spPr bwMode="auto">
          <a:xfrm>
            <a:off x="4659313" y="1524000"/>
            <a:ext cx="1001712" cy="755650"/>
          </a:xfrm>
          <a:prstGeom prst="flowChartMagneticDisk">
            <a:avLst/>
          </a:prstGeom>
          <a:solidFill>
            <a:schemeClr val="accent1"/>
          </a:solidFill>
          <a:ln w="28575" algn="ctr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DB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Collection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Images are in pages which have geo-tags...</a:t>
            </a:r>
          </a:p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41A31-45BA-4A73-836F-A4EAFE1DF008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1901825"/>
            <a:ext cx="859313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6986588" y="2297113"/>
            <a:ext cx="1916112" cy="474662"/>
          </a:xfrm>
          <a:prstGeom prst="ellipse">
            <a:avLst/>
          </a:prstGeom>
          <a:noFill/>
          <a:ln w="28575" algn="ctr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Distribution</a:t>
            </a:r>
            <a:endParaRPr lang="en-US" dirty="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1FE0-0AF8-4C12-83F7-B712CC93D607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  <p:pic>
        <p:nvPicPr>
          <p:cNvPr id="5" name="IM_Earth-textur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500" y="1177925"/>
            <a:ext cx="7875588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7"/>
          <p:cNvSpPr>
            <a:spLocks noChangeArrowheads="1"/>
          </p:cNvSpPr>
          <p:nvPr/>
        </p:nvSpPr>
        <p:spPr bwMode="auto">
          <a:xfrm>
            <a:off x="4022725" y="1644650"/>
            <a:ext cx="1266825" cy="1311275"/>
          </a:xfrm>
          <a:prstGeom prst="rect">
            <a:avLst/>
          </a:prstGeom>
          <a:solidFill>
            <a:schemeClr val="bg2">
              <a:alpha val="20000"/>
            </a:schemeClr>
          </a:solidFill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Partition between Client and Server</a:t>
            </a:r>
            <a:endParaRPr lang="en-US" dirty="0"/>
          </a:p>
        </p:txBody>
      </p:sp>
      <p:sp>
        <p:nvSpPr>
          <p:cNvPr id="23555" name="AutoShape 142"/>
          <p:cNvSpPr>
            <a:spLocks noChangeArrowheads="1"/>
          </p:cNvSpPr>
          <p:nvPr/>
        </p:nvSpPr>
        <p:spPr bwMode="auto">
          <a:xfrm>
            <a:off x="1500188" y="1447800"/>
            <a:ext cx="1506537" cy="1550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1689100" y="1792288"/>
            <a:ext cx="749300" cy="511175"/>
            <a:chOff x="670" y="2598"/>
            <a:chExt cx="472" cy="322"/>
          </a:xfrm>
        </p:grpSpPr>
        <p:sp>
          <p:nvSpPr>
            <p:cNvPr id="23658" name="Rectangle 13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solidFill>
              <a:srgbClr val="F0B3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Rectangle 14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1860550" y="1895475"/>
            <a:ext cx="523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Acquire </a:t>
            </a:r>
            <a:endParaRPr lang="en-US"/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1903413" y="2046288"/>
            <a:ext cx="390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image</a:t>
            </a:r>
            <a:endParaRPr lang="en-US"/>
          </a:p>
        </p:txBody>
      </p: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4164013" y="1851025"/>
            <a:ext cx="927100" cy="952500"/>
            <a:chOff x="1432" y="2598"/>
            <a:chExt cx="584" cy="600"/>
          </a:xfrm>
        </p:grpSpPr>
        <p:grpSp>
          <p:nvGrpSpPr>
            <p:cNvPr id="23648" name="Group 19"/>
            <p:cNvGrpSpPr>
              <a:grpSpLocks/>
            </p:cNvGrpSpPr>
            <p:nvPr/>
          </p:nvGrpSpPr>
          <p:grpSpPr bwMode="auto">
            <a:xfrm>
              <a:off x="1432" y="2598"/>
              <a:ext cx="473" cy="322"/>
              <a:chOff x="1432" y="2598"/>
              <a:chExt cx="473" cy="322"/>
            </a:xfrm>
          </p:grpSpPr>
          <p:sp>
            <p:nvSpPr>
              <p:cNvPr id="23656" name="Rectangle 20"/>
              <p:cNvSpPr>
                <a:spLocks noChangeArrowheads="1"/>
              </p:cNvSpPr>
              <p:nvPr/>
            </p:nvSpPr>
            <p:spPr bwMode="auto">
              <a:xfrm>
                <a:off x="1432" y="2598"/>
                <a:ext cx="473" cy="322"/>
              </a:xfrm>
              <a:prstGeom prst="rect">
                <a:avLst/>
              </a:prstGeom>
              <a:solidFill>
                <a:srgbClr val="A6CA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7" name="Rectangle 21"/>
              <p:cNvSpPr>
                <a:spLocks noChangeArrowheads="1"/>
              </p:cNvSpPr>
              <p:nvPr/>
            </p:nvSpPr>
            <p:spPr bwMode="auto">
              <a:xfrm>
                <a:off x="1432" y="2598"/>
                <a:ext cx="473" cy="322"/>
              </a:xfrm>
              <a:prstGeom prst="rect">
                <a:avLst/>
              </a:prstGeom>
              <a:noFill/>
              <a:ln w="41275" cap="rnd">
                <a:solidFill>
                  <a:srgbClr val="0860A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49" name="Rectangle 22"/>
            <p:cNvSpPr>
              <a:spLocks noChangeArrowheads="1"/>
            </p:cNvSpPr>
            <p:nvPr/>
          </p:nvSpPr>
          <p:spPr bwMode="auto">
            <a:xfrm>
              <a:off x="1548" y="2663"/>
              <a:ext cx="3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Extract </a:t>
              </a:r>
              <a:endParaRPr lang="en-US"/>
            </a:p>
          </p:txBody>
        </p:sp>
        <p:sp>
          <p:nvSpPr>
            <p:cNvPr id="23650" name="Rectangle 23"/>
            <p:cNvSpPr>
              <a:spLocks noChangeArrowheads="1"/>
            </p:cNvSpPr>
            <p:nvPr/>
          </p:nvSpPr>
          <p:spPr bwMode="auto">
            <a:xfrm>
              <a:off x="1526" y="2758"/>
              <a:ext cx="3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features</a:t>
              </a:r>
              <a:endParaRPr lang="en-US"/>
            </a:p>
          </p:txBody>
        </p:sp>
        <p:grpSp>
          <p:nvGrpSpPr>
            <p:cNvPr id="23651" name="Group 24"/>
            <p:cNvGrpSpPr>
              <a:grpSpLocks/>
            </p:cNvGrpSpPr>
            <p:nvPr/>
          </p:nvGrpSpPr>
          <p:grpSpPr bwMode="auto">
            <a:xfrm>
              <a:off x="1544" y="2877"/>
              <a:ext cx="472" cy="321"/>
              <a:chOff x="1544" y="2877"/>
              <a:chExt cx="472" cy="321"/>
            </a:xfrm>
          </p:grpSpPr>
          <p:sp>
            <p:nvSpPr>
              <p:cNvPr id="23654" name="Rectangle 25"/>
              <p:cNvSpPr>
                <a:spLocks noChangeArrowheads="1"/>
              </p:cNvSpPr>
              <p:nvPr/>
            </p:nvSpPr>
            <p:spPr bwMode="auto">
              <a:xfrm>
                <a:off x="1544" y="2877"/>
                <a:ext cx="472" cy="321"/>
              </a:xfrm>
              <a:prstGeom prst="rect">
                <a:avLst/>
              </a:prstGeom>
              <a:solidFill>
                <a:srgbClr val="A6CA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" name="Rectangle 26"/>
              <p:cNvSpPr>
                <a:spLocks noChangeArrowheads="1"/>
              </p:cNvSpPr>
              <p:nvPr/>
            </p:nvSpPr>
            <p:spPr bwMode="auto">
              <a:xfrm>
                <a:off x="1544" y="2877"/>
                <a:ext cx="472" cy="321"/>
              </a:xfrm>
              <a:prstGeom prst="rect">
                <a:avLst/>
              </a:prstGeom>
              <a:noFill/>
              <a:ln w="41275" cap="rnd">
                <a:solidFill>
                  <a:srgbClr val="0860A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52" name="Rectangle 27"/>
            <p:cNvSpPr>
              <a:spLocks noChangeArrowheads="1"/>
            </p:cNvSpPr>
            <p:nvPr/>
          </p:nvSpPr>
          <p:spPr bwMode="auto">
            <a:xfrm>
              <a:off x="1674" y="2942"/>
              <a:ext cx="28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Image </a:t>
              </a:r>
              <a:endParaRPr lang="en-US"/>
            </a:p>
          </p:txBody>
        </p:sp>
        <p:sp>
          <p:nvSpPr>
            <p:cNvPr id="23653" name="Rectangle 28"/>
            <p:cNvSpPr>
              <a:spLocks noChangeArrowheads="1"/>
            </p:cNvSpPr>
            <p:nvPr/>
          </p:nvSpPr>
          <p:spPr bwMode="auto">
            <a:xfrm>
              <a:off x="1678" y="3037"/>
              <a:ext cx="2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match</a:t>
              </a:r>
              <a:endParaRPr lang="en-US"/>
            </a:p>
          </p:txBody>
        </p:sp>
      </p:grpSp>
      <p:grpSp>
        <p:nvGrpSpPr>
          <p:cNvPr id="23560" name="Group 52"/>
          <p:cNvGrpSpPr>
            <a:grpSpLocks/>
          </p:cNvGrpSpPr>
          <p:nvPr/>
        </p:nvGrpSpPr>
        <p:grpSpPr bwMode="auto">
          <a:xfrm>
            <a:off x="1689100" y="1792288"/>
            <a:ext cx="749300" cy="511175"/>
            <a:chOff x="670" y="2598"/>
            <a:chExt cx="472" cy="322"/>
          </a:xfrm>
        </p:grpSpPr>
        <p:sp>
          <p:nvSpPr>
            <p:cNvPr id="23646" name="Rectangle 53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solidFill>
              <a:srgbClr val="F0B3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Rectangle 54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1" name="Rectangle 55"/>
          <p:cNvSpPr>
            <a:spLocks noChangeArrowheads="1"/>
          </p:cNvSpPr>
          <p:nvPr/>
        </p:nvSpPr>
        <p:spPr bwMode="auto">
          <a:xfrm>
            <a:off x="1860550" y="1895475"/>
            <a:ext cx="4318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Acquire</a:t>
            </a:r>
            <a:r>
              <a:rPr lang="en-US" sz="1000">
                <a:solidFill>
                  <a:srgbClr val="0860A8"/>
                </a:solidFill>
              </a:rPr>
              <a:t> </a:t>
            </a:r>
            <a:endParaRPr lang="en-US"/>
          </a:p>
        </p:txBody>
      </p:sp>
      <p:sp>
        <p:nvSpPr>
          <p:cNvPr id="23562" name="Rectangle 56"/>
          <p:cNvSpPr>
            <a:spLocks noChangeArrowheads="1"/>
          </p:cNvSpPr>
          <p:nvPr/>
        </p:nvSpPr>
        <p:spPr bwMode="auto">
          <a:xfrm>
            <a:off x="1903413" y="2046288"/>
            <a:ext cx="3143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image</a:t>
            </a:r>
            <a:endParaRPr lang="en-US" sz="1800"/>
          </a:p>
        </p:txBody>
      </p:sp>
      <p:grpSp>
        <p:nvGrpSpPr>
          <p:cNvPr id="23563" name="Group 58"/>
          <p:cNvGrpSpPr>
            <a:grpSpLocks/>
          </p:cNvGrpSpPr>
          <p:nvPr/>
        </p:nvGrpSpPr>
        <p:grpSpPr bwMode="auto">
          <a:xfrm>
            <a:off x="4164013" y="1851025"/>
            <a:ext cx="750887" cy="511175"/>
            <a:chOff x="1432" y="2598"/>
            <a:chExt cx="473" cy="322"/>
          </a:xfrm>
        </p:grpSpPr>
        <p:sp>
          <p:nvSpPr>
            <p:cNvPr id="23644" name="Rectangle 59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solidFill>
              <a:srgbClr val="A6C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Rectangle 60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4" name="Rectangle 61"/>
          <p:cNvSpPr>
            <a:spLocks noChangeArrowheads="1"/>
          </p:cNvSpPr>
          <p:nvPr/>
        </p:nvSpPr>
        <p:spPr bwMode="auto">
          <a:xfrm>
            <a:off x="4348163" y="1954213"/>
            <a:ext cx="498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Extract </a:t>
            </a:r>
            <a:endParaRPr lang="en-US"/>
          </a:p>
        </p:txBody>
      </p:sp>
      <p:sp>
        <p:nvSpPr>
          <p:cNvPr id="23565" name="Rectangle 62"/>
          <p:cNvSpPr>
            <a:spLocks noChangeArrowheads="1"/>
          </p:cNvSpPr>
          <p:nvPr/>
        </p:nvSpPr>
        <p:spPr bwMode="auto">
          <a:xfrm>
            <a:off x="4313238" y="2105025"/>
            <a:ext cx="525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features</a:t>
            </a:r>
            <a:endParaRPr lang="en-US"/>
          </a:p>
        </p:txBody>
      </p:sp>
      <p:grpSp>
        <p:nvGrpSpPr>
          <p:cNvPr id="23566" name="Group 63"/>
          <p:cNvGrpSpPr>
            <a:grpSpLocks/>
          </p:cNvGrpSpPr>
          <p:nvPr/>
        </p:nvGrpSpPr>
        <p:grpSpPr bwMode="auto">
          <a:xfrm>
            <a:off x="4341813" y="2293938"/>
            <a:ext cx="749300" cy="509587"/>
            <a:chOff x="1544" y="2877"/>
            <a:chExt cx="472" cy="321"/>
          </a:xfrm>
        </p:grpSpPr>
        <p:sp>
          <p:nvSpPr>
            <p:cNvPr id="23642" name="Rectangle 64"/>
            <p:cNvSpPr>
              <a:spLocks noChangeArrowheads="1"/>
            </p:cNvSpPr>
            <p:nvPr/>
          </p:nvSpPr>
          <p:spPr bwMode="auto">
            <a:xfrm>
              <a:off x="1544" y="2877"/>
              <a:ext cx="472" cy="321"/>
            </a:xfrm>
            <a:prstGeom prst="rect">
              <a:avLst/>
            </a:prstGeom>
            <a:solidFill>
              <a:srgbClr val="A6C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Rectangle 65"/>
            <p:cNvSpPr>
              <a:spLocks noChangeArrowheads="1"/>
            </p:cNvSpPr>
            <p:nvPr/>
          </p:nvSpPr>
          <p:spPr bwMode="auto">
            <a:xfrm>
              <a:off x="1544" y="2877"/>
              <a:ext cx="472" cy="321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7" name="Rectangle 66"/>
          <p:cNvSpPr>
            <a:spLocks noChangeArrowheads="1"/>
          </p:cNvSpPr>
          <p:nvPr/>
        </p:nvSpPr>
        <p:spPr bwMode="auto">
          <a:xfrm>
            <a:off x="4548188" y="2397125"/>
            <a:ext cx="454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Image </a:t>
            </a:r>
            <a:endParaRPr lang="en-US"/>
          </a:p>
        </p:txBody>
      </p:sp>
      <p:sp>
        <p:nvSpPr>
          <p:cNvPr id="23568" name="Rectangle 67"/>
          <p:cNvSpPr>
            <a:spLocks noChangeArrowheads="1"/>
          </p:cNvSpPr>
          <p:nvPr/>
        </p:nvSpPr>
        <p:spPr bwMode="auto">
          <a:xfrm>
            <a:off x="4554538" y="2547938"/>
            <a:ext cx="398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match</a:t>
            </a:r>
            <a:endParaRPr lang="en-US"/>
          </a:p>
        </p:txBody>
      </p:sp>
      <p:grpSp>
        <p:nvGrpSpPr>
          <p:cNvPr id="23569" name="Group 74"/>
          <p:cNvGrpSpPr>
            <a:grpSpLocks/>
          </p:cNvGrpSpPr>
          <p:nvPr/>
        </p:nvGrpSpPr>
        <p:grpSpPr bwMode="auto">
          <a:xfrm>
            <a:off x="4164013" y="1851025"/>
            <a:ext cx="750887" cy="511175"/>
            <a:chOff x="1432" y="2598"/>
            <a:chExt cx="473" cy="322"/>
          </a:xfrm>
        </p:grpSpPr>
        <p:sp>
          <p:nvSpPr>
            <p:cNvPr id="23640" name="Rectangle 75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solidFill>
              <a:srgbClr val="A6C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Rectangle 76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0" name="Rectangle 77"/>
          <p:cNvSpPr>
            <a:spLocks noChangeArrowheads="1"/>
          </p:cNvSpPr>
          <p:nvPr/>
        </p:nvSpPr>
        <p:spPr bwMode="auto">
          <a:xfrm>
            <a:off x="4348163" y="1954213"/>
            <a:ext cx="498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Extract </a:t>
            </a:r>
            <a:endParaRPr lang="en-US"/>
          </a:p>
        </p:txBody>
      </p:sp>
      <p:sp>
        <p:nvSpPr>
          <p:cNvPr id="23571" name="Rectangle 78"/>
          <p:cNvSpPr>
            <a:spLocks noChangeArrowheads="1"/>
          </p:cNvSpPr>
          <p:nvPr/>
        </p:nvSpPr>
        <p:spPr bwMode="auto">
          <a:xfrm>
            <a:off x="4313238" y="2105025"/>
            <a:ext cx="525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features</a:t>
            </a:r>
            <a:endParaRPr lang="en-US"/>
          </a:p>
        </p:txBody>
      </p:sp>
      <p:grpSp>
        <p:nvGrpSpPr>
          <p:cNvPr id="23572" name="Group 79"/>
          <p:cNvGrpSpPr>
            <a:grpSpLocks/>
          </p:cNvGrpSpPr>
          <p:nvPr/>
        </p:nvGrpSpPr>
        <p:grpSpPr bwMode="auto">
          <a:xfrm>
            <a:off x="4341813" y="2293938"/>
            <a:ext cx="749300" cy="509587"/>
            <a:chOff x="1544" y="2877"/>
            <a:chExt cx="472" cy="321"/>
          </a:xfrm>
        </p:grpSpPr>
        <p:sp>
          <p:nvSpPr>
            <p:cNvPr id="23638" name="Rectangle 80"/>
            <p:cNvSpPr>
              <a:spLocks noChangeArrowheads="1"/>
            </p:cNvSpPr>
            <p:nvPr/>
          </p:nvSpPr>
          <p:spPr bwMode="auto">
            <a:xfrm>
              <a:off x="1544" y="2877"/>
              <a:ext cx="472" cy="321"/>
            </a:xfrm>
            <a:prstGeom prst="rect">
              <a:avLst/>
            </a:prstGeom>
            <a:solidFill>
              <a:srgbClr val="A6C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Rectangle 81"/>
            <p:cNvSpPr>
              <a:spLocks noChangeArrowheads="1"/>
            </p:cNvSpPr>
            <p:nvPr/>
          </p:nvSpPr>
          <p:spPr bwMode="auto">
            <a:xfrm>
              <a:off x="1544" y="2877"/>
              <a:ext cx="472" cy="321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Rectangle 82"/>
          <p:cNvSpPr>
            <a:spLocks noChangeArrowheads="1"/>
          </p:cNvSpPr>
          <p:nvPr/>
        </p:nvSpPr>
        <p:spPr bwMode="auto">
          <a:xfrm>
            <a:off x="4548188" y="2397125"/>
            <a:ext cx="454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Image </a:t>
            </a:r>
            <a:endParaRPr lang="en-US"/>
          </a:p>
        </p:txBody>
      </p:sp>
      <p:sp>
        <p:nvSpPr>
          <p:cNvPr id="23574" name="Rectangle 83"/>
          <p:cNvSpPr>
            <a:spLocks noChangeArrowheads="1"/>
          </p:cNvSpPr>
          <p:nvPr/>
        </p:nvSpPr>
        <p:spPr bwMode="auto">
          <a:xfrm>
            <a:off x="4554538" y="2547938"/>
            <a:ext cx="398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match</a:t>
            </a:r>
            <a:endParaRPr lang="en-US"/>
          </a:p>
        </p:txBody>
      </p:sp>
      <p:sp>
        <p:nvSpPr>
          <p:cNvPr id="23575" name="Text Box 146"/>
          <p:cNvSpPr txBox="1">
            <a:spLocks noChangeArrowheads="1"/>
          </p:cNvSpPr>
          <p:nvPr/>
        </p:nvSpPr>
        <p:spPr bwMode="auto">
          <a:xfrm>
            <a:off x="1579563" y="1512888"/>
            <a:ext cx="1368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000066"/>
                </a:solidFill>
                <a:latin typeface="Neo Sans Intel Medium"/>
              </a:rPr>
              <a:t>Mobile Client</a:t>
            </a:r>
          </a:p>
        </p:txBody>
      </p:sp>
      <p:grpSp>
        <p:nvGrpSpPr>
          <p:cNvPr id="23576" name="Group 52"/>
          <p:cNvGrpSpPr>
            <a:grpSpLocks/>
          </p:cNvGrpSpPr>
          <p:nvPr/>
        </p:nvGrpSpPr>
        <p:grpSpPr bwMode="auto">
          <a:xfrm>
            <a:off x="1695450" y="2376488"/>
            <a:ext cx="749300" cy="579437"/>
            <a:chOff x="670" y="2598"/>
            <a:chExt cx="472" cy="322"/>
          </a:xfrm>
        </p:grpSpPr>
        <p:sp>
          <p:nvSpPr>
            <p:cNvPr id="23636" name="Rectangle 53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solidFill>
              <a:srgbClr val="F0B3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Rectangle 54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7" name="Rectangle 55"/>
          <p:cNvSpPr>
            <a:spLocks noChangeArrowheads="1"/>
          </p:cNvSpPr>
          <p:nvPr/>
        </p:nvSpPr>
        <p:spPr bwMode="auto">
          <a:xfrm>
            <a:off x="1808163" y="2457450"/>
            <a:ext cx="4318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Acquire</a:t>
            </a:r>
            <a:r>
              <a:rPr lang="en-US" sz="1000">
                <a:solidFill>
                  <a:srgbClr val="0860A8"/>
                </a:solidFill>
              </a:rPr>
              <a:t> </a:t>
            </a:r>
            <a:endParaRPr lang="en-US"/>
          </a:p>
        </p:txBody>
      </p:sp>
      <p:sp>
        <p:nvSpPr>
          <p:cNvPr id="23578" name="Rectangle 56"/>
          <p:cNvSpPr>
            <a:spLocks noChangeArrowheads="1"/>
          </p:cNvSpPr>
          <p:nvPr/>
        </p:nvSpPr>
        <p:spPr bwMode="auto">
          <a:xfrm>
            <a:off x="1851025" y="2608263"/>
            <a:ext cx="3667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Senso</a:t>
            </a:r>
            <a:r>
              <a:rPr lang="en-US" sz="1000">
                <a:solidFill>
                  <a:srgbClr val="0860A8"/>
                </a:solidFill>
              </a:rPr>
              <a:t>r</a:t>
            </a:r>
            <a:endParaRPr lang="en-US"/>
          </a:p>
        </p:txBody>
      </p:sp>
      <p:sp>
        <p:nvSpPr>
          <p:cNvPr id="23579" name="Rectangle 56"/>
          <p:cNvSpPr>
            <a:spLocks noChangeArrowheads="1"/>
          </p:cNvSpPr>
          <p:nvPr/>
        </p:nvSpPr>
        <p:spPr bwMode="auto">
          <a:xfrm>
            <a:off x="1922463" y="2752725"/>
            <a:ext cx="2270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data</a:t>
            </a:r>
            <a:endParaRPr lang="en-US" sz="1800"/>
          </a:p>
        </p:txBody>
      </p:sp>
      <p:sp>
        <p:nvSpPr>
          <p:cNvPr id="23580" name="AutoShape 15"/>
          <p:cNvSpPr>
            <a:spLocks noChangeArrowheads="1"/>
          </p:cNvSpPr>
          <p:nvPr/>
        </p:nvSpPr>
        <p:spPr bwMode="auto">
          <a:xfrm>
            <a:off x="6181725" y="2751138"/>
            <a:ext cx="1938338" cy="165576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/>
              <a:t>       Database/Server</a:t>
            </a:r>
          </a:p>
        </p:txBody>
      </p:sp>
      <p:sp>
        <p:nvSpPr>
          <p:cNvPr id="23581" name="Rectangle 137"/>
          <p:cNvSpPr>
            <a:spLocks noChangeArrowheads="1"/>
          </p:cNvSpPr>
          <p:nvPr/>
        </p:nvSpPr>
        <p:spPr bwMode="auto">
          <a:xfrm>
            <a:off x="4079875" y="4319588"/>
            <a:ext cx="1266825" cy="1311275"/>
          </a:xfrm>
          <a:prstGeom prst="rect">
            <a:avLst/>
          </a:prstGeom>
          <a:solidFill>
            <a:schemeClr val="bg2">
              <a:alpha val="20000"/>
            </a:schemeClr>
          </a:solidFill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82" name="Group 18"/>
          <p:cNvGrpSpPr>
            <a:grpSpLocks/>
          </p:cNvGrpSpPr>
          <p:nvPr/>
        </p:nvGrpSpPr>
        <p:grpSpPr bwMode="auto">
          <a:xfrm>
            <a:off x="4221163" y="4527550"/>
            <a:ext cx="968375" cy="952500"/>
            <a:chOff x="1432" y="2598"/>
            <a:chExt cx="610" cy="600"/>
          </a:xfrm>
        </p:grpSpPr>
        <p:grpSp>
          <p:nvGrpSpPr>
            <p:cNvPr id="23626" name="Group 19"/>
            <p:cNvGrpSpPr>
              <a:grpSpLocks/>
            </p:cNvGrpSpPr>
            <p:nvPr/>
          </p:nvGrpSpPr>
          <p:grpSpPr bwMode="auto">
            <a:xfrm>
              <a:off x="1432" y="2598"/>
              <a:ext cx="473" cy="322"/>
              <a:chOff x="1432" y="2598"/>
              <a:chExt cx="473" cy="322"/>
            </a:xfrm>
          </p:grpSpPr>
          <p:sp>
            <p:nvSpPr>
              <p:cNvPr id="23634" name="Rectangle 20"/>
              <p:cNvSpPr>
                <a:spLocks noChangeArrowheads="1"/>
              </p:cNvSpPr>
              <p:nvPr/>
            </p:nvSpPr>
            <p:spPr bwMode="auto">
              <a:xfrm>
                <a:off x="1432" y="2598"/>
                <a:ext cx="473" cy="322"/>
              </a:xfrm>
              <a:prstGeom prst="rect">
                <a:avLst/>
              </a:prstGeom>
              <a:solidFill>
                <a:srgbClr val="A6CA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Rectangle 21"/>
              <p:cNvSpPr>
                <a:spLocks noChangeArrowheads="1"/>
              </p:cNvSpPr>
              <p:nvPr/>
            </p:nvSpPr>
            <p:spPr bwMode="auto">
              <a:xfrm>
                <a:off x="1432" y="2598"/>
                <a:ext cx="473" cy="322"/>
              </a:xfrm>
              <a:prstGeom prst="rect">
                <a:avLst/>
              </a:prstGeom>
              <a:noFill/>
              <a:ln w="41275" cap="rnd">
                <a:solidFill>
                  <a:srgbClr val="0860A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27" name="Rectangle 22"/>
            <p:cNvSpPr>
              <a:spLocks noChangeArrowheads="1"/>
            </p:cNvSpPr>
            <p:nvPr/>
          </p:nvSpPr>
          <p:spPr bwMode="auto">
            <a:xfrm>
              <a:off x="1548" y="2663"/>
              <a:ext cx="3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Extract </a:t>
              </a:r>
              <a:endParaRPr lang="en-US"/>
            </a:p>
          </p:txBody>
        </p:sp>
        <p:sp>
          <p:nvSpPr>
            <p:cNvPr id="23628" name="Rectangle 23"/>
            <p:cNvSpPr>
              <a:spLocks noChangeArrowheads="1"/>
            </p:cNvSpPr>
            <p:nvPr/>
          </p:nvSpPr>
          <p:spPr bwMode="auto">
            <a:xfrm>
              <a:off x="1526" y="2758"/>
              <a:ext cx="3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features</a:t>
              </a:r>
              <a:endParaRPr lang="en-US"/>
            </a:p>
          </p:txBody>
        </p:sp>
        <p:grpSp>
          <p:nvGrpSpPr>
            <p:cNvPr id="23629" name="Group 24"/>
            <p:cNvGrpSpPr>
              <a:grpSpLocks/>
            </p:cNvGrpSpPr>
            <p:nvPr/>
          </p:nvGrpSpPr>
          <p:grpSpPr bwMode="auto">
            <a:xfrm>
              <a:off x="1544" y="2877"/>
              <a:ext cx="472" cy="321"/>
              <a:chOff x="1544" y="2877"/>
              <a:chExt cx="472" cy="321"/>
            </a:xfrm>
          </p:grpSpPr>
          <p:sp>
            <p:nvSpPr>
              <p:cNvPr id="23632" name="Rectangle 25"/>
              <p:cNvSpPr>
                <a:spLocks noChangeArrowheads="1"/>
              </p:cNvSpPr>
              <p:nvPr/>
            </p:nvSpPr>
            <p:spPr bwMode="auto">
              <a:xfrm>
                <a:off x="1544" y="2877"/>
                <a:ext cx="472" cy="321"/>
              </a:xfrm>
              <a:prstGeom prst="rect">
                <a:avLst/>
              </a:prstGeom>
              <a:solidFill>
                <a:srgbClr val="A6CA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Rectangle 26"/>
              <p:cNvSpPr>
                <a:spLocks noChangeArrowheads="1"/>
              </p:cNvSpPr>
              <p:nvPr/>
            </p:nvSpPr>
            <p:spPr bwMode="auto">
              <a:xfrm>
                <a:off x="1544" y="2877"/>
                <a:ext cx="472" cy="321"/>
              </a:xfrm>
              <a:prstGeom prst="rect">
                <a:avLst/>
              </a:prstGeom>
              <a:noFill/>
              <a:ln w="41275" cap="rnd">
                <a:solidFill>
                  <a:srgbClr val="0860A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30" name="Rectangle 27"/>
            <p:cNvSpPr>
              <a:spLocks noChangeArrowheads="1"/>
            </p:cNvSpPr>
            <p:nvPr/>
          </p:nvSpPr>
          <p:spPr bwMode="auto">
            <a:xfrm>
              <a:off x="1614" y="2942"/>
              <a:ext cx="4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Download </a:t>
              </a:r>
              <a:endParaRPr lang="en-US"/>
            </a:p>
          </p:txBody>
        </p:sp>
        <p:sp>
          <p:nvSpPr>
            <p:cNvPr id="23631" name="Rectangle 28"/>
            <p:cNvSpPr>
              <a:spLocks noChangeArrowheads="1"/>
            </p:cNvSpPr>
            <p:nvPr/>
          </p:nvSpPr>
          <p:spPr bwMode="auto">
            <a:xfrm>
              <a:off x="1678" y="3037"/>
              <a:ext cx="1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860A8"/>
                  </a:solidFill>
                </a:rPr>
                <a:t>data</a:t>
              </a:r>
            </a:p>
          </p:txBody>
        </p:sp>
      </p:grpSp>
      <p:grpSp>
        <p:nvGrpSpPr>
          <p:cNvPr id="23583" name="Group 58"/>
          <p:cNvGrpSpPr>
            <a:grpSpLocks/>
          </p:cNvGrpSpPr>
          <p:nvPr/>
        </p:nvGrpSpPr>
        <p:grpSpPr bwMode="auto">
          <a:xfrm>
            <a:off x="4221163" y="4527550"/>
            <a:ext cx="750887" cy="511175"/>
            <a:chOff x="1432" y="2598"/>
            <a:chExt cx="473" cy="322"/>
          </a:xfrm>
        </p:grpSpPr>
        <p:sp>
          <p:nvSpPr>
            <p:cNvPr id="23624" name="Rectangle 59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solidFill>
              <a:srgbClr val="A6C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Rectangle 60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4" name="Rectangle 61"/>
          <p:cNvSpPr>
            <a:spLocks noChangeArrowheads="1"/>
          </p:cNvSpPr>
          <p:nvPr/>
        </p:nvSpPr>
        <p:spPr bwMode="auto">
          <a:xfrm>
            <a:off x="4405313" y="4630738"/>
            <a:ext cx="498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Extract </a:t>
            </a:r>
            <a:endParaRPr lang="en-US"/>
          </a:p>
        </p:txBody>
      </p:sp>
      <p:sp>
        <p:nvSpPr>
          <p:cNvPr id="23585" name="Rectangle 62"/>
          <p:cNvSpPr>
            <a:spLocks noChangeArrowheads="1"/>
          </p:cNvSpPr>
          <p:nvPr/>
        </p:nvSpPr>
        <p:spPr bwMode="auto">
          <a:xfrm>
            <a:off x="4370388" y="4781550"/>
            <a:ext cx="525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features</a:t>
            </a:r>
            <a:endParaRPr lang="en-US"/>
          </a:p>
        </p:txBody>
      </p:sp>
      <p:grpSp>
        <p:nvGrpSpPr>
          <p:cNvPr id="23586" name="Group 74"/>
          <p:cNvGrpSpPr>
            <a:grpSpLocks/>
          </p:cNvGrpSpPr>
          <p:nvPr/>
        </p:nvGrpSpPr>
        <p:grpSpPr bwMode="auto">
          <a:xfrm>
            <a:off x="4221163" y="4527550"/>
            <a:ext cx="750887" cy="511175"/>
            <a:chOff x="1432" y="2598"/>
            <a:chExt cx="473" cy="322"/>
          </a:xfrm>
        </p:grpSpPr>
        <p:sp>
          <p:nvSpPr>
            <p:cNvPr id="23622" name="Rectangle 75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solidFill>
              <a:srgbClr val="A6C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Rectangle 76"/>
            <p:cNvSpPr>
              <a:spLocks noChangeArrowheads="1"/>
            </p:cNvSpPr>
            <p:nvPr/>
          </p:nvSpPr>
          <p:spPr bwMode="auto">
            <a:xfrm>
              <a:off x="1432" y="2598"/>
              <a:ext cx="473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7" name="Rectangle 77"/>
          <p:cNvSpPr>
            <a:spLocks noChangeArrowheads="1"/>
          </p:cNvSpPr>
          <p:nvPr/>
        </p:nvSpPr>
        <p:spPr bwMode="auto">
          <a:xfrm>
            <a:off x="4303713" y="4630738"/>
            <a:ext cx="7016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Rendering </a:t>
            </a:r>
            <a:endParaRPr lang="en-US"/>
          </a:p>
        </p:txBody>
      </p:sp>
      <p:sp>
        <p:nvSpPr>
          <p:cNvPr id="23588" name="Rectangle 82"/>
          <p:cNvSpPr>
            <a:spLocks noChangeArrowheads="1"/>
          </p:cNvSpPr>
          <p:nvPr/>
        </p:nvSpPr>
        <p:spPr bwMode="auto">
          <a:xfrm>
            <a:off x="4605338" y="5073650"/>
            <a:ext cx="460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 </a:t>
            </a:r>
            <a:endParaRPr lang="en-US"/>
          </a:p>
        </p:txBody>
      </p:sp>
      <p:sp>
        <p:nvSpPr>
          <p:cNvPr id="23589" name="Line 132"/>
          <p:cNvSpPr>
            <a:spLocks noChangeShapeType="1"/>
          </p:cNvSpPr>
          <p:nvPr/>
        </p:nvSpPr>
        <p:spPr bwMode="auto">
          <a:xfrm>
            <a:off x="2808288" y="1985963"/>
            <a:ext cx="0" cy="6842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133"/>
          <p:cNvSpPr>
            <a:spLocks noChangeShapeType="1"/>
          </p:cNvSpPr>
          <p:nvPr/>
        </p:nvSpPr>
        <p:spPr bwMode="auto">
          <a:xfrm flipH="1">
            <a:off x="2447925" y="2670175"/>
            <a:ext cx="360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134"/>
          <p:cNvSpPr>
            <a:spLocks noChangeShapeType="1"/>
          </p:cNvSpPr>
          <p:nvPr/>
        </p:nvSpPr>
        <p:spPr bwMode="auto">
          <a:xfrm flipH="1">
            <a:off x="2447925" y="1985963"/>
            <a:ext cx="360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AutoShape 142"/>
          <p:cNvSpPr>
            <a:spLocks noChangeArrowheads="1"/>
          </p:cNvSpPr>
          <p:nvPr/>
        </p:nvSpPr>
        <p:spPr bwMode="auto">
          <a:xfrm>
            <a:off x="1512888" y="4256088"/>
            <a:ext cx="1506537" cy="1550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grpSp>
        <p:nvGrpSpPr>
          <p:cNvPr id="23593" name="Group 12"/>
          <p:cNvGrpSpPr>
            <a:grpSpLocks/>
          </p:cNvGrpSpPr>
          <p:nvPr/>
        </p:nvGrpSpPr>
        <p:grpSpPr bwMode="auto">
          <a:xfrm>
            <a:off x="1703388" y="4600575"/>
            <a:ext cx="749300" cy="511175"/>
            <a:chOff x="670" y="2598"/>
            <a:chExt cx="472" cy="322"/>
          </a:xfrm>
        </p:grpSpPr>
        <p:sp>
          <p:nvSpPr>
            <p:cNvPr id="23620" name="Rectangle 13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solidFill>
              <a:srgbClr val="F0B3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Rectangle 14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4" name="Rectangle 15"/>
          <p:cNvSpPr>
            <a:spLocks noChangeArrowheads="1"/>
          </p:cNvSpPr>
          <p:nvPr/>
        </p:nvSpPr>
        <p:spPr bwMode="auto">
          <a:xfrm>
            <a:off x="1874838" y="4703763"/>
            <a:ext cx="523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Acquire </a:t>
            </a:r>
            <a:endParaRPr lang="en-US"/>
          </a:p>
        </p:txBody>
      </p:sp>
      <p:sp>
        <p:nvSpPr>
          <p:cNvPr id="23595" name="Rectangle 16"/>
          <p:cNvSpPr>
            <a:spLocks noChangeArrowheads="1"/>
          </p:cNvSpPr>
          <p:nvPr/>
        </p:nvSpPr>
        <p:spPr bwMode="auto">
          <a:xfrm>
            <a:off x="1917700" y="4854575"/>
            <a:ext cx="390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860A8"/>
                </a:solidFill>
              </a:rPr>
              <a:t>image</a:t>
            </a:r>
            <a:endParaRPr lang="en-US"/>
          </a:p>
        </p:txBody>
      </p:sp>
      <p:grpSp>
        <p:nvGrpSpPr>
          <p:cNvPr id="23596" name="Group 52"/>
          <p:cNvGrpSpPr>
            <a:grpSpLocks/>
          </p:cNvGrpSpPr>
          <p:nvPr/>
        </p:nvGrpSpPr>
        <p:grpSpPr bwMode="auto">
          <a:xfrm>
            <a:off x="1703388" y="4600575"/>
            <a:ext cx="749300" cy="511175"/>
            <a:chOff x="670" y="2598"/>
            <a:chExt cx="472" cy="322"/>
          </a:xfrm>
        </p:grpSpPr>
        <p:sp>
          <p:nvSpPr>
            <p:cNvPr id="23618" name="Rectangle 53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solidFill>
              <a:srgbClr val="F0B3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Rectangle 54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7" name="Rectangle 55"/>
          <p:cNvSpPr>
            <a:spLocks noChangeArrowheads="1"/>
          </p:cNvSpPr>
          <p:nvPr/>
        </p:nvSpPr>
        <p:spPr bwMode="auto">
          <a:xfrm>
            <a:off x="1947863" y="4703763"/>
            <a:ext cx="279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Track</a:t>
            </a:r>
            <a:endParaRPr lang="en-US"/>
          </a:p>
        </p:txBody>
      </p:sp>
      <p:sp>
        <p:nvSpPr>
          <p:cNvPr id="23598" name="Rectangle 56"/>
          <p:cNvSpPr>
            <a:spLocks noChangeArrowheads="1"/>
          </p:cNvSpPr>
          <p:nvPr/>
        </p:nvSpPr>
        <p:spPr bwMode="auto">
          <a:xfrm>
            <a:off x="1917700" y="4854575"/>
            <a:ext cx="314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image</a:t>
            </a:r>
            <a:endParaRPr lang="en-US" sz="1800"/>
          </a:p>
        </p:txBody>
      </p:sp>
      <p:sp>
        <p:nvSpPr>
          <p:cNvPr id="23599" name="Text Box 146"/>
          <p:cNvSpPr txBox="1">
            <a:spLocks noChangeArrowheads="1"/>
          </p:cNvSpPr>
          <p:nvPr/>
        </p:nvSpPr>
        <p:spPr bwMode="auto">
          <a:xfrm>
            <a:off x="1593850" y="4321175"/>
            <a:ext cx="13668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000066"/>
                </a:solidFill>
                <a:latin typeface="Neo Sans Intel Medium"/>
              </a:rPr>
              <a:t>Mobile Client</a:t>
            </a:r>
          </a:p>
        </p:txBody>
      </p:sp>
      <p:grpSp>
        <p:nvGrpSpPr>
          <p:cNvPr id="23600" name="Group 52"/>
          <p:cNvGrpSpPr>
            <a:grpSpLocks/>
          </p:cNvGrpSpPr>
          <p:nvPr/>
        </p:nvGrpSpPr>
        <p:grpSpPr bwMode="auto">
          <a:xfrm>
            <a:off x="1708150" y="5184775"/>
            <a:ext cx="749300" cy="425450"/>
            <a:chOff x="670" y="2598"/>
            <a:chExt cx="472" cy="322"/>
          </a:xfrm>
        </p:grpSpPr>
        <p:sp>
          <p:nvSpPr>
            <p:cNvPr id="23616" name="Rectangle 53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solidFill>
              <a:srgbClr val="F0B3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Rectangle 54"/>
            <p:cNvSpPr>
              <a:spLocks noChangeArrowheads="1"/>
            </p:cNvSpPr>
            <p:nvPr/>
          </p:nvSpPr>
          <p:spPr bwMode="auto">
            <a:xfrm>
              <a:off x="670" y="2598"/>
              <a:ext cx="472" cy="322"/>
            </a:xfrm>
            <a:prstGeom prst="rect">
              <a:avLst/>
            </a:prstGeom>
            <a:noFill/>
            <a:ln w="41275" cap="rnd">
              <a:solidFill>
                <a:srgbClr val="0860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1" name="Rectangle 55"/>
          <p:cNvSpPr>
            <a:spLocks noChangeArrowheads="1"/>
          </p:cNvSpPr>
          <p:nvPr/>
        </p:nvSpPr>
        <p:spPr bwMode="auto">
          <a:xfrm>
            <a:off x="1946275" y="5265738"/>
            <a:ext cx="2857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Data</a:t>
            </a:r>
            <a:r>
              <a:rPr lang="en-US" sz="1000">
                <a:solidFill>
                  <a:srgbClr val="0860A8"/>
                </a:solidFill>
              </a:rPr>
              <a:t> </a:t>
            </a:r>
            <a:endParaRPr lang="en-US"/>
          </a:p>
        </p:txBody>
      </p:sp>
      <p:sp>
        <p:nvSpPr>
          <p:cNvPr id="23602" name="Rectangle 56"/>
          <p:cNvSpPr>
            <a:spLocks noChangeArrowheads="1"/>
          </p:cNvSpPr>
          <p:nvPr/>
        </p:nvSpPr>
        <p:spPr bwMode="auto">
          <a:xfrm>
            <a:off x="1865313" y="5416550"/>
            <a:ext cx="3952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860A8"/>
                </a:solidFill>
              </a:rPr>
              <a:t>Overlay</a:t>
            </a:r>
            <a:endParaRPr lang="en-US"/>
          </a:p>
        </p:txBody>
      </p:sp>
      <p:sp>
        <p:nvSpPr>
          <p:cNvPr id="23603" name="Line 132"/>
          <p:cNvSpPr>
            <a:spLocks noChangeShapeType="1"/>
          </p:cNvSpPr>
          <p:nvPr/>
        </p:nvSpPr>
        <p:spPr bwMode="auto">
          <a:xfrm>
            <a:off x="2822575" y="4792663"/>
            <a:ext cx="0" cy="6842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Line 133"/>
          <p:cNvSpPr>
            <a:spLocks noChangeShapeType="1"/>
          </p:cNvSpPr>
          <p:nvPr/>
        </p:nvSpPr>
        <p:spPr bwMode="auto">
          <a:xfrm flipH="1">
            <a:off x="2462213" y="5476875"/>
            <a:ext cx="360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Line 134"/>
          <p:cNvSpPr>
            <a:spLocks noChangeShapeType="1"/>
          </p:cNvSpPr>
          <p:nvPr/>
        </p:nvSpPr>
        <p:spPr bwMode="auto">
          <a:xfrm flipH="1">
            <a:off x="2462213" y="4792663"/>
            <a:ext cx="360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606" name="Straight Arrow Connector 525"/>
          <p:cNvCxnSpPr>
            <a:cxnSpLocks noChangeShapeType="1"/>
            <a:endCxn id="23553" idx="1"/>
          </p:cNvCxnSpPr>
          <p:nvPr/>
        </p:nvCxnSpPr>
        <p:spPr bwMode="auto">
          <a:xfrm flipV="1">
            <a:off x="2824163" y="2300288"/>
            <a:ext cx="1198562" cy="19050"/>
          </a:xfrm>
          <a:prstGeom prst="straightConnector1">
            <a:avLst/>
          </a:prstGeom>
          <a:noFill/>
          <a:ln w="50800" algn="ctr">
            <a:solidFill>
              <a:schemeClr val="tx1">
                <a:alpha val="50195"/>
              </a:schemeClr>
            </a:solidFill>
            <a:round/>
            <a:headEnd/>
            <a:tailEnd type="arrow" w="med" len="med"/>
          </a:ln>
        </p:spPr>
      </p:cxnSp>
      <p:cxnSp>
        <p:nvCxnSpPr>
          <p:cNvPr id="23607" name="Straight Arrow Connector 527"/>
          <p:cNvCxnSpPr>
            <a:cxnSpLocks noChangeShapeType="1"/>
          </p:cNvCxnSpPr>
          <p:nvPr/>
        </p:nvCxnSpPr>
        <p:spPr bwMode="auto">
          <a:xfrm rot="10800000">
            <a:off x="2852738" y="5099050"/>
            <a:ext cx="1200150" cy="6350"/>
          </a:xfrm>
          <a:prstGeom prst="straightConnector1">
            <a:avLst/>
          </a:prstGeom>
          <a:noFill/>
          <a:ln w="50800" algn="ctr">
            <a:solidFill>
              <a:schemeClr val="tx1">
                <a:alpha val="50195"/>
              </a:schemeClr>
            </a:solidFill>
            <a:round/>
            <a:headEnd/>
            <a:tailEnd type="arrow" w="med" len="med"/>
          </a:ln>
        </p:spPr>
      </p:cxnSp>
      <p:cxnSp>
        <p:nvCxnSpPr>
          <p:cNvPr id="23608" name="Straight Arrow Connector 529"/>
          <p:cNvCxnSpPr>
            <a:cxnSpLocks noChangeShapeType="1"/>
            <a:stCxn id="23553" idx="3"/>
          </p:cNvCxnSpPr>
          <p:nvPr/>
        </p:nvCxnSpPr>
        <p:spPr bwMode="auto">
          <a:xfrm>
            <a:off x="5289550" y="2300288"/>
            <a:ext cx="892175" cy="1006475"/>
          </a:xfrm>
          <a:prstGeom prst="straightConnector1">
            <a:avLst/>
          </a:prstGeom>
          <a:noFill/>
          <a:ln w="50800" algn="ctr">
            <a:solidFill>
              <a:schemeClr val="tx1">
                <a:alpha val="50195"/>
              </a:schemeClr>
            </a:solidFill>
            <a:round/>
            <a:headEnd/>
            <a:tailEnd type="arrow" w="med" len="med"/>
          </a:ln>
        </p:spPr>
      </p:cxnSp>
      <p:cxnSp>
        <p:nvCxnSpPr>
          <p:cNvPr id="23609" name="Straight Arrow Connector 531"/>
          <p:cNvCxnSpPr>
            <a:cxnSpLocks noChangeShapeType="1"/>
            <a:endCxn id="23581" idx="3"/>
          </p:cNvCxnSpPr>
          <p:nvPr/>
        </p:nvCxnSpPr>
        <p:spPr bwMode="auto">
          <a:xfrm rot="5400000">
            <a:off x="5175250" y="3983038"/>
            <a:ext cx="1163637" cy="820738"/>
          </a:xfrm>
          <a:prstGeom prst="straightConnector1">
            <a:avLst/>
          </a:prstGeom>
          <a:noFill/>
          <a:ln w="50800" algn="ctr">
            <a:solidFill>
              <a:schemeClr val="tx1">
                <a:alpha val="50195"/>
              </a:schemeClr>
            </a:solidFill>
            <a:round/>
            <a:headEnd/>
            <a:tailEnd type="arrow" w="med" len="med"/>
          </a:ln>
        </p:spPr>
      </p:cxnSp>
      <p:sp>
        <p:nvSpPr>
          <p:cNvPr id="533" name="Oval 532"/>
          <p:cNvSpPr/>
          <p:nvPr/>
        </p:nvSpPr>
        <p:spPr bwMode="auto">
          <a:xfrm>
            <a:off x="434928" y="1332247"/>
            <a:ext cx="4373525" cy="408290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sz="4000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Data capture</a:t>
            </a:r>
          </a:p>
          <a:p>
            <a:pPr>
              <a:defRPr/>
            </a:pPr>
            <a:r>
              <a:rPr lang="en-US" dirty="0">
                <a:cs typeface="+mn-cs"/>
              </a:rPr>
              <a:t>and display</a:t>
            </a:r>
          </a:p>
          <a:p>
            <a:pPr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534" name="Oval 533"/>
          <p:cNvSpPr/>
          <p:nvPr/>
        </p:nvSpPr>
        <p:spPr bwMode="auto">
          <a:xfrm>
            <a:off x="4247849" y="1519886"/>
            <a:ext cx="4373525" cy="408290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Visual Retrieval, </a:t>
            </a:r>
          </a:p>
          <a:p>
            <a:pPr>
              <a:defRPr/>
            </a:pPr>
            <a:r>
              <a:rPr lang="en-US" dirty="0">
                <a:cs typeface="+mn-cs"/>
              </a:rPr>
              <a:t>Augmentation</a:t>
            </a:r>
          </a:p>
          <a:p>
            <a:pPr>
              <a:defRPr/>
            </a:pPr>
            <a:r>
              <a:rPr lang="en-US" dirty="0">
                <a:cs typeface="+mn-cs"/>
              </a:rPr>
              <a:t>and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pitchFamily="2" charset="-122"/>
              </a:rPr>
              <a:t>Geo-indexing Algorithm</a:t>
            </a:r>
            <a:br>
              <a:rPr lang="en-US" altLang="zh-CN" dirty="0" smtClean="0">
                <a:ea typeface="SimSun" pitchFamily="2" charset="-122"/>
              </a:rPr>
            </a:br>
            <a:endParaRPr lang="en-US" dirty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7286A3-3A6F-4C18-8C49-6C5677573494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/>
              <a:t>Hierarchical Spatial Indexing</a:t>
            </a:r>
          </a:p>
          <a:p>
            <a:pPr lvl="2" eaLnBrk="1" hangingPunct="1"/>
            <a:r>
              <a:rPr lang="en-US" sz="2000" smtClean="0"/>
              <a:t>Points are indexed at multiple levels</a:t>
            </a:r>
          </a:p>
          <a:p>
            <a:pPr lvl="2" eaLnBrk="1" hangingPunct="1"/>
            <a:r>
              <a:rPr lang="en-US" sz="2000" smtClean="0"/>
              <a:t>Allows for efficient retrieval from very large databases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/>
          <a:srcRect l="3867" t="52666" r="61401" b="14334"/>
          <a:stretch>
            <a:fillRect/>
          </a:stretch>
        </p:blipFill>
        <p:spPr bwMode="auto">
          <a:xfrm>
            <a:off x="1808163" y="2911475"/>
            <a:ext cx="4764087" cy="2828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5605" name="Line 7"/>
          <p:cNvSpPr>
            <a:spLocks noChangeShapeType="1"/>
          </p:cNvSpPr>
          <p:nvPr/>
        </p:nvSpPr>
        <p:spPr bwMode="auto">
          <a:xfrm flipV="1">
            <a:off x="1795463" y="4306888"/>
            <a:ext cx="4776787" cy="11112"/>
          </a:xfrm>
          <a:prstGeom prst="line">
            <a:avLst/>
          </a:prstGeom>
          <a:noFill/>
          <a:ln w="28575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4064000" y="2911475"/>
            <a:ext cx="0" cy="2827338"/>
          </a:xfrm>
          <a:prstGeom prst="line">
            <a:avLst/>
          </a:prstGeom>
          <a:noFill/>
          <a:ln w="28575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5272088" y="2898775"/>
            <a:ext cx="0" cy="1408113"/>
          </a:xfrm>
          <a:prstGeom prst="line">
            <a:avLst/>
          </a:prstGeom>
          <a:noFill/>
          <a:ln w="28575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>
            <a:off x="4057650" y="3584575"/>
            <a:ext cx="2514600" cy="0"/>
          </a:xfrm>
          <a:prstGeom prst="line">
            <a:avLst/>
          </a:prstGeom>
          <a:noFill/>
          <a:ln w="28575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3932238" y="4078288"/>
            <a:ext cx="112712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1C1C1C"/>
                </a:solidFill>
              </a:rPr>
              <a:t>0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4084638" y="4079875"/>
            <a:ext cx="112712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1C1C1C"/>
                </a:solidFill>
              </a:rPr>
              <a:t>1</a:t>
            </a:r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3935413" y="4332288"/>
            <a:ext cx="112712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1C1C1C"/>
                </a:solidFill>
              </a:rPr>
              <a:t>2</a:t>
            </a: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4083050" y="4332288"/>
            <a:ext cx="112713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1C1C1C"/>
                </a:solidFill>
              </a:rPr>
              <a:t>3</a:t>
            </a:r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5137150" y="3349625"/>
            <a:ext cx="112713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5289550" y="3351213"/>
            <a:ext cx="112713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5140325" y="3603625"/>
            <a:ext cx="112713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5616" name="Text Box 18"/>
          <p:cNvSpPr txBox="1">
            <a:spLocks noChangeArrowheads="1"/>
          </p:cNvSpPr>
          <p:nvPr/>
        </p:nvSpPr>
        <p:spPr bwMode="auto">
          <a:xfrm>
            <a:off x="5287963" y="3603625"/>
            <a:ext cx="112712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>
            <a:off x="5905500" y="3579813"/>
            <a:ext cx="4763" cy="727075"/>
          </a:xfrm>
          <a:prstGeom prst="line">
            <a:avLst/>
          </a:prstGeom>
          <a:noFill/>
          <a:ln w="28575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>
            <a:off x="5262563" y="3941763"/>
            <a:ext cx="1300162" cy="0"/>
          </a:xfrm>
          <a:prstGeom prst="line">
            <a:avLst/>
          </a:prstGeom>
          <a:noFill/>
          <a:ln w="28575">
            <a:solidFill>
              <a:srgbClr val="080808">
                <a:alpha val="50195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5648325" y="3706813"/>
            <a:ext cx="225425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5924550" y="3708400"/>
            <a:ext cx="225425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5621" name="Text Box 23"/>
          <p:cNvSpPr txBox="1">
            <a:spLocks noChangeArrowheads="1"/>
          </p:cNvSpPr>
          <p:nvPr/>
        </p:nvSpPr>
        <p:spPr bwMode="auto">
          <a:xfrm>
            <a:off x="5665788" y="3956050"/>
            <a:ext cx="225425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5622" name="Text Box 24"/>
          <p:cNvSpPr txBox="1">
            <a:spLocks noChangeArrowheads="1"/>
          </p:cNvSpPr>
          <p:nvPr/>
        </p:nvSpPr>
        <p:spPr bwMode="auto">
          <a:xfrm>
            <a:off x="5922963" y="3956050"/>
            <a:ext cx="225425" cy="212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31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_intel_only">
  <a:themeElements>
    <a:clrScheme name="blue_intel_only 1">
      <a:dk1>
        <a:srgbClr val="FF5C00"/>
      </a:dk1>
      <a:lt1>
        <a:srgbClr val="FFFFFF"/>
      </a:lt1>
      <a:dk2>
        <a:srgbClr val="0C2E86"/>
      </a:dk2>
      <a:lt2>
        <a:srgbClr val="F5E647"/>
      </a:lt2>
      <a:accent1>
        <a:srgbClr val="A6CAE1"/>
      </a:accent1>
      <a:accent2>
        <a:srgbClr val="567EB9"/>
      </a:accent2>
      <a:accent3>
        <a:srgbClr val="AAADC3"/>
      </a:accent3>
      <a:accent4>
        <a:srgbClr val="DADADA"/>
      </a:accent4>
      <a:accent5>
        <a:srgbClr val="D0E1EE"/>
      </a:accent5>
      <a:accent6>
        <a:srgbClr val="4D72A7"/>
      </a:accent6>
      <a:hlink>
        <a:srgbClr val="0860A8"/>
      </a:hlink>
      <a:folHlink>
        <a:srgbClr val="AA014C"/>
      </a:folHlink>
    </a:clrScheme>
    <a:fontScheme name="blu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FF"/>
        </a:solidFill>
        <a:ln w="28575" cap="flat" cmpd="sng" algn="ctr">
          <a:solidFill>
            <a:srgbClr val="080808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FF"/>
        </a:solidFill>
        <a:ln w="28575" cap="flat" cmpd="sng" algn="ctr">
          <a:solidFill>
            <a:srgbClr val="080808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ue_intel_only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intel_only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IntelBlue</Template>
  <TotalTime>54476</TotalTime>
  <Words>531</Words>
  <Application>Microsoft Office PowerPoint</Application>
  <PresentationFormat>On-screen Show (4:3)</PresentationFormat>
  <Paragraphs>154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Verdana</vt:lpstr>
      <vt:lpstr>Arial</vt:lpstr>
      <vt:lpstr>Times</vt:lpstr>
      <vt:lpstr>SimSun</vt:lpstr>
      <vt:lpstr>Times New Roman</vt:lpstr>
      <vt:lpstr>Wingdings</vt:lpstr>
      <vt:lpstr>Neo Sans Intel Medium</vt:lpstr>
      <vt:lpstr>Symbol</vt:lpstr>
      <vt:lpstr>blue_intel_only</vt:lpstr>
      <vt:lpstr>blue_intel_only</vt:lpstr>
      <vt:lpstr>Wiki-Reality:  Augmenting Reality with  Community Driven Websites</vt:lpstr>
      <vt:lpstr>Motivation </vt:lpstr>
      <vt:lpstr>Previous/Existing Work </vt:lpstr>
      <vt:lpstr>Example Scenario </vt:lpstr>
      <vt:lpstr>System Overview </vt:lpstr>
      <vt:lpstr>Data Collection </vt:lpstr>
      <vt:lpstr>Data Distribution</vt:lpstr>
      <vt:lpstr>Partition between Client and Server</vt:lpstr>
      <vt:lpstr>Geo-indexing Algorithm </vt:lpstr>
      <vt:lpstr>Visual Feature, Indexing and Matching</vt:lpstr>
      <vt:lpstr>The Page/Location ↔ Image Graph</vt:lpstr>
      <vt:lpstr>Page Selection</vt:lpstr>
      <vt:lpstr>Prototype MID</vt:lpstr>
      <vt:lpstr>User Interface</vt:lpstr>
      <vt:lpstr>Demo Video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C3PO Context aware Composible Computing PlatfOrm</dc:title>
  <dc:creator>Lakshman Krishnamurthy</dc:creator>
  <cp:lastModifiedBy>ywu37</cp:lastModifiedBy>
  <cp:revision>1862</cp:revision>
  <dcterms:created xsi:type="dcterms:W3CDTF">2006-08-24T05:44:34Z</dcterms:created>
  <dcterms:modified xsi:type="dcterms:W3CDTF">2009-07-18T18:28:03Z</dcterms:modified>
</cp:coreProperties>
</file>