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8"/>
  </p:notesMasterIdLst>
  <p:sldIdLst>
    <p:sldId id="261" r:id="rId3"/>
    <p:sldId id="343" r:id="rId4"/>
    <p:sldId id="344" r:id="rId5"/>
    <p:sldId id="345" r:id="rId6"/>
    <p:sldId id="346" r:id="rId7"/>
    <p:sldId id="351" r:id="rId8"/>
    <p:sldId id="368" r:id="rId9"/>
    <p:sldId id="348" r:id="rId10"/>
    <p:sldId id="354" r:id="rId11"/>
    <p:sldId id="353" r:id="rId12"/>
    <p:sldId id="359" r:id="rId13"/>
    <p:sldId id="360" r:id="rId14"/>
    <p:sldId id="361" r:id="rId15"/>
    <p:sldId id="365" r:id="rId16"/>
    <p:sldId id="355" r:id="rId17"/>
    <p:sldId id="366" r:id="rId18"/>
    <p:sldId id="367" r:id="rId19"/>
    <p:sldId id="356" r:id="rId20"/>
    <p:sldId id="357" r:id="rId21"/>
    <p:sldId id="358" r:id="rId22"/>
    <p:sldId id="369" r:id="rId23"/>
    <p:sldId id="347" r:id="rId24"/>
    <p:sldId id="349" r:id="rId25"/>
    <p:sldId id="364" r:id="rId26"/>
    <p:sldId id="36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4CF32FA-173D-4462-B8EF-01696E9621B9}">
          <p14:sldIdLst>
            <p14:sldId id="261"/>
            <p14:sldId id="343"/>
            <p14:sldId id="344"/>
            <p14:sldId id="345"/>
            <p14:sldId id="346"/>
            <p14:sldId id="351"/>
            <p14:sldId id="368"/>
            <p14:sldId id="348"/>
            <p14:sldId id="354"/>
            <p14:sldId id="353"/>
            <p14:sldId id="359"/>
            <p14:sldId id="360"/>
            <p14:sldId id="361"/>
            <p14:sldId id="365"/>
            <p14:sldId id="355"/>
            <p14:sldId id="366"/>
            <p14:sldId id="367"/>
            <p14:sldId id="356"/>
            <p14:sldId id="357"/>
            <p14:sldId id="358"/>
            <p14:sldId id="369"/>
            <p14:sldId id="347"/>
            <p14:sldId id="349"/>
            <p14:sldId id="364"/>
            <p14:sldId id="3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1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6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3D7C8-21B8-4628-883E-C13F992D57B5}" type="datetimeFigureOut">
              <a:rPr lang="en-US" smtClean="0"/>
              <a:t>10/12/2019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91F71-43D9-44CC-8630-1EE5388F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401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363511-796F-4000-AA78-36D3487DD0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821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C5C10E-1257-40C8-ABD6-F7DC867B60D6}" type="datetime1">
              <a:rPr lang="en-US" smtClean="0"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C6D21-CF2E-49F0-B987-41C564858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1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38355"/>
            <a:ext cx="2057400" cy="548780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38355"/>
            <a:ext cx="6019800" cy="548780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C2E90B-2FA8-40DE-945C-021A77CFEAA1}" type="datetime1">
              <a:rPr lang="en-US" smtClean="0"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1800" y="2166944"/>
            <a:ext cx="8001000" cy="42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+mj-lt"/>
              <a:buNone/>
              <a:defRPr/>
            </a:pPr>
            <a:endParaRPr lang="en-US" sz="1500" smtClean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609606"/>
            <a:ext cx="7772400" cy="1470025"/>
          </a:xfrm>
        </p:spPr>
        <p:txBody>
          <a:bodyPr/>
          <a:lstStyle>
            <a:lvl1pPr>
              <a:defRPr sz="2800" baseline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F5712-C02D-4C7A-8330-7DEA1D0520FC}" type="datetime1">
              <a:rPr lang="en-US" smtClean="0"/>
              <a:t>10/12/2019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7010400" y="49604"/>
            <a:ext cx="21336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66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4841" y="1149050"/>
            <a:ext cx="7556485" cy="497711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92460" y="128114"/>
            <a:ext cx="8451541" cy="892818"/>
          </a:xfrm>
          <a:prstGeom prst="rect">
            <a:avLst/>
          </a:prstGeom>
        </p:spPr>
        <p:txBody>
          <a:bodyPr/>
          <a:lstStyle>
            <a:lvl1pPr>
              <a:defRPr sz="2800" b="1" baseline="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29"/>
          <p:cNvSpPr txBox="1">
            <a:spLocks/>
          </p:cNvSpPr>
          <p:nvPr userDrawn="1"/>
        </p:nvSpPr>
        <p:spPr>
          <a:xfrm>
            <a:off x="7319420" y="4"/>
            <a:ext cx="18245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DF9B88-521B-43C6-96DC-21C5E40B7FF1}" type="slidenum">
              <a:rPr lang="en-US" sz="1200" smtClean="0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160546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460" y="128114"/>
            <a:ext cx="8451541" cy="892818"/>
          </a:xfrm>
          <a:prstGeom prst="rect">
            <a:avLst/>
          </a:prstGeom>
        </p:spPr>
        <p:txBody>
          <a:bodyPr/>
          <a:lstStyle>
            <a:lvl1pPr>
              <a:defRPr sz="2800" b="1" baseline="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00AC82-E12F-44F6-9343-ECB1E8890645}" type="datetime1">
              <a:rPr lang="en-US" smtClean="0"/>
              <a:t>10/12/2019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6"/>
          </p:nvPr>
        </p:nvSpPr>
        <p:spPr>
          <a:xfrm>
            <a:off x="7319420" y="4"/>
            <a:ext cx="1824581" cy="365125"/>
          </a:xfrm>
        </p:spPr>
        <p:txBody>
          <a:bodyPr/>
          <a:lstStyle/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38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05000"/>
            <a:ext cx="8077200" cy="4191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4603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164C6D21-CF2E-49F0-B987-41C5648583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97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340" y="2130427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614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FAF5-7347-4759-B803-F1F88FDCAB5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619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840" y="1166801"/>
            <a:ext cx="755648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4840" y="2507701"/>
            <a:ext cx="7556485" cy="3618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DA1CF-22B9-4349-8CD4-0EC1E91490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64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8924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8924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26958-F66B-4980-9222-649E2C3296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51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316" y="354875"/>
            <a:ext cx="755648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4839" y="1600202"/>
            <a:ext cx="3776053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4170" y="1600202"/>
            <a:ext cx="3752631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1BF4-ED54-4D3B-9F79-EA04821B4C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00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839" y="257721"/>
            <a:ext cx="761196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4840" y="1535113"/>
            <a:ext cx="383851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4839" y="2174875"/>
            <a:ext cx="3838511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8868" y="1535113"/>
            <a:ext cx="37179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68868" y="2174875"/>
            <a:ext cx="3717933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75FB1-89E4-4DA8-9CD2-696D478D832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3B710B-BC3C-4C6E-B5D7-E4970A1E9E63}" type="datetime1">
              <a:rPr lang="en-US" smtClean="0"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C6D21-CF2E-49F0-B987-41C5648583B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lide Number Placeholder 29"/>
          <p:cNvSpPr txBox="1">
            <a:spLocks/>
          </p:cNvSpPr>
          <p:nvPr userDrawn="1"/>
        </p:nvSpPr>
        <p:spPr>
          <a:xfrm>
            <a:off x="7319420" y="4"/>
            <a:ext cx="18245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342472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839" y="1166801"/>
            <a:ext cx="755648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D5CB8-2EF1-4356-A864-2C958AD43C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97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65788-7C38-446E-9329-2EB7012835D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381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839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953" y="273052"/>
            <a:ext cx="4363372" cy="58531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4839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EF14-2D4A-4EC6-BF80-B87BBBC8DEC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0790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136D-4647-4012-82B8-5082E587BE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4093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05000"/>
            <a:ext cx="8077200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85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2EBD8B-4132-4215-863B-C85224E0B75F}" type="datetime1">
              <a:rPr lang="en-US" smtClean="0"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1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AC5EA0-3D39-44BE-81F8-F863BE177EC7}" type="datetime1">
              <a:rPr lang="en-US" smtClean="0"/>
              <a:t>10/12/2019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9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0F54F6-5ACB-4F5C-A7F5-2EC8A890EBCC}" type="datetime1">
              <a:rPr lang="en-US" smtClean="0"/>
              <a:t>10/12/2019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383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D67DFA-DD7B-49A2-9488-35DB3C1D4987}" type="datetime1">
              <a:rPr lang="en-US" smtClean="0"/>
              <a:t>10/12/2019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4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C754E4-C845-4433-B038-DE5FB3101BE2}" type="datetime1">
              <a:rPr lang="en-US" smtClean="0"/>
              <a:t>10/12/2019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57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595225"/>
            <a:ext cx="3008313" cy="83987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95223"/>
            <a:ext cx="5111750" cy="55309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1"/>
            </a:lvl1pPr>
            <a:lvl2pPr marL="342891" indent="0">
              <a:buNone/>
              <a:defRPr sz="900"/>
            </a:lvl2pPr>
            <a:lvl3pPr marL="685783" indent="0">
              <a:buNone/>
              <a:defRPr sz="751"/>
            </a:lvl3pPr>
            <a:lvl4pPr marL="1028674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1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AD428C-2C95-4F09-8531-E3410373C26C}" type="datetime1">
              <a:rPr lang="en-US" smtClean="0"/>
              <a:t>10/12/2019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6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1"/>
            </a:lvl1pPr>
            <a:lvl2pPr marL="342891" indent="0">
              <a:buNone/>
              <a:defRPr sz="900"/>
            </a:lvl2pPr>
            <a:lvl3pPr marL="685783" indent="0">
              <a:buNone/>
              <a:defRPr sz="751"/>
            </a:lvl3pPr>
            <a:lvl4pPr marL="1028674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1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80DD7E-C36F-46EE-82EF-D8A9FBC09EC0}" type="datetime1">
              <a:rPr lang="en-US" smtClean="0"/>
              <a:t>10/12/2019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F9B88-521B-43C6-96DC-21C5E40B7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6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199"/>
            <a:ext cx="8229600" cy="8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Headline Line One</a:t>
            </a:r>
            <a:br>
              <a:rPr lang="en-US" dirty="0"/>
            </a:br>
            <a:r>
              <a:rPr lang="en-US" dirty="0"/>
              <a:t>Headline Line Two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3022606"/>
            <a:ext cx="8229600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02F45BF1-6CEE-4CED-9AE5-BBF66AD885D3}" type="datetime1">
              <a:rPr lang="en-US" smtClean="0"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572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460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E2DF9B88-521B-43C6-96DC-21C5E40B7FF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57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85" r:id="rId14"/>
  </p:sldLayoutIdLst>
  <p:hf hdr="0" ftr="0" dt="0"/>
  <p:txStyles>
    <p:titleStyle>
      <a:lvl1pPr algn="ctr" defTabSz="342891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5pPr>
      <a:lvl6pPr marL="342891"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6pPr>
      <a:lvl7pPr marL="685783"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7pPr>
      <a:lvl8pPr marL="1028674"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8pPr>
      <a:lvl9pPr marL="1371566" algn="ctr" defTabSz="342891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257168" indent="-257168" algn="l" defTabSz="342891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557199" indent="-214308" algn="l" defTabSz="342891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857229" indent="-171446" algn="l" defTabSz="342891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200121" indent="-171446" algn="l" defTabSz="342891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051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1543012" indent="-171446" algn="l" defTabSz="342891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751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1885904" indent="-171446" algn="l" defTabSz="3428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3428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3428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4840" y="6356352"/>
            <a:ext cx="20666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FD5EFC8-4326-4FCD-8AB0-CCF4106B99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6566" y="6356352"/>
            <a:ext cx="32070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9419" y="8220"/>
            <a:ext cx="18245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89E8C0-6C91-4610-ADB0-BAF86EDF82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074840" y="900200"/>
            <a:ext cx="7556485" cy="106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Headline Line One</a:t>
            </a:r>
            <a:br>
              <a:rPr lang="en-US" dirty="0" smtClean="0"/>
            </a:br>
            <a:r>
              <a:rPr lang="en-US" dirty="0" smtClean="0"/>
              <a:t>Headline Line Two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074840" y="3022898"/>
            <a:ext cx="7556485" cy="3103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" cy="6858000"/>
          </a:xfrm>
          <a:prstGeom prst="rect">
            <a:avLst/>
          </a:prstGeom>
        </p:spPr>
      </p:pic>
      <p:pic>
        <p:nvPicPr>
          <p:cNvPr id="11" name="Picture 2" descr="AEL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" y="6525302"/>
            <a:ext cx="652528" cy="31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31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7" Type="http://schemas.openxmlformats.org/officeDocument/2006/relationships/image" Target="../media/image630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7.png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139083" y="1226926"/>
            <a:ext cx="7466768" cy="1368087"/>
          </a:xfrm>
        </p:spPr>
        <p:txBody>
          <a:bodyPr/>
          <a:lstStyle/>
          <a:p>
            <a:r>
              <a:rPr lang="en-US" b="1" dirty="0"/>
              <a:t>Passive Sensors and Antennas Using Stretchable Conductors</a:t>
            </a:r>
            <a:endParaRPr lang="en-US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425388" y="3036470"/>
            <a:ext cx="7337612" cy="22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en-US" sz="2000" b="1" dirty="0" smtClean="0">
                <a:solidFill>
                  <a:srgbClr val="CC0000"/>
                </a:solidFill>
                <a:cs typeface="Arial" panose="020B0604020202020204" pitchFamily="34" charset="0"/>
              </a:rPr>
              <a:t>Jacob </a:t>
            </a:r>
            <a:r>
              <a:rPr lang="en-US" sz="2000" b="1" dirty="0">
                <a:solidFill>
                  <a:srgbClr val="CC0000"/>
                </a:solidFill>
                <a:cs typeface="Arial" panose="020B0604020202020204" pitchFamily="34" charset="0"/>
              </a:rPr>
              <a:t>J. </a:t>
            </a:r>
            <a:r>
              <a:rPr lang="en-US" sz="2000" b="1" dirty="0" smtClean="0">
                <a:solidFill>
                  <a:srgbClr val="CC0000"/>
                </a:solidFill>
                <a:cs typeface="Arial" panose="020B0604020202020204" pitchFamily="34" charset="0"/>
              </a:rPr>
              <a:t>Adams</a:t>
            </a:r>
            <a:endParaRPr lang="en-US" sz="2000" b="1" dirty="0">
              <a:solidFill>
                <a:srgbClr val="CC0000"/>
              </a:solidFill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rgbClr val="CC0000"/>
                </a:solidFill>
                <a:cs typeface="Arial" panose="020B0604020202020204" pitchFamily="34" charset="0"/>
              </a:rPr>
              <a:t>Department of Electrical and Computer Engineering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rgbClr val="CC0000"/>
                </a:solidFill>
                <a:cs typeface="Arial" panose="020B0604020202020204" pitchFamily="34" charset="0"/>
              </a:rPr>
              <a:t>North Carolina State University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4315" y="6410227"/>
            <a:ext cx="422950" cy="44777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907265" y="6398727"/>
            <a:ext cx="4294022" cy="44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Antennas and Electromagnetics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Lab (AEL)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8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6289" y="1040281"/>
            <a:ext cx="2489759" cy="442706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/>
        </p:nvSpPr>
        <p:spPr bwMode="auto">
          <a:xfrm>
            <a:off x="419587" y="577838"/>
            <a:ext cx="8556461" cy="740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lc="http://schemas.openxmlformats.org/drawingml/2006/lockedCanvas"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/>
                <a:ea typeface="ＭＳ Ｐゴシック" charset="0"/>
                <a:cs typeface="Arial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Lightweight, flexible and mechanically reconfigurable antennas?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267677" y="1399269"/>
            <a:ext cx="57405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 VHF and below,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antennas must be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physically large to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efficient long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wavelength resonance.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Operators often carry or fabricate multiple antennas for different frequencies and pattern characteristics.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“Trim to tune”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– antenna may only be good for one time use and extra wire, connectors, etc. must be carried.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0937" y="5391188"/>
            <a:ext cx="2978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53 lbs. field expedient antenna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kit (Radio Reconnaissance Technologies,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Inc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38" y="4291993"/>
            <a:ext cx="3429000" cy="235071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64742" y="4590969"/>
            <a:ext cx="2934669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Topologies</a:t>
            </a:r>
            <a:endParaRPr lang="en-US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Half-wave dipole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Monopole over 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Loop</a:t>
            </a:r>
            <a:endParaRPr lang="en-US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Yagi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Vee or sloping </a:t>
            </a:r>
            <a:r>
              <a:rPr lang="en-US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vee</a:t>
            </a:r>
            <a:endParaRPr lang="en-US" sz="1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48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Ultrastretchable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9B88-521B-43C6-96DC-21C5E40B7FF1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5" y="3302174"/>
            <a:ext cx="4248951" cy="35558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525" y="1193886"/>
            <a:ext cx="7181488" cy="13716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9081" y="3191771"/>
            <a:ext cx="4024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Connecting the stretchable fiber to rigid RF connectors is a challenge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99" t="2650" r="11029" b="4949"/>
          <a:stretch/>
        </p:blipFill>
        <p:spPr>
          <a:xfrm>
            <a:off x="5153025" y="3887627"/>
            <a:ext cx="3719123" cy="297037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00025" y="27617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Wire dipole can be stretched by ~550%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Tunable from 330 MHz to 1350 MHz</a:t>
            </a:r>
          </a:p>
        </p:txBody>
      </p:sp>
    </p:spTree>
    <p:extLst>
      <p:ext uri="{BB962C8B-B14F-4D97-AF65-F5344CB8AC3E}">
        <p14:creationId xmlns:p14="http://schemas.microsoft.com/office/powerpoint/2010/main" val="222280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98"/>
            <a:ext cx="8229600" cy="838201"/>
          </a:xfrm>
        </p:spPr>
        <p:txBody>
          <a:bodyPr/>
          <a:lstStyle/>
          <a:p>
            <a:pPr algn="l"/>
            <a:r>
              <a:rPr lang="en-US" dirty="0" smtClean="0"/>
              <a:t>SEBS/</a:t>
            </a:r>
            <a:r>
              <a:rPr lang="en-US" dirty="0" err="1" smtClean="0"/>
              <a:t>EGaIn</a:t>
            </a:r>
            <a:r>
              <a:rPr lang="en-US" dirty="0" smtClean="0"/>
              <a:t> dipole has nearly identical performance to a solid copper antenna.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9B88-521B-43C6-96DC-21C5E40B7FF1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80235"/>
            <a:ext cx="9144000" cy="347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8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412" y="585074"/>
            <a:ext cx="8229600" cy="838201"/>
          </a:xfrm>
        </p:spPr>
        <p:txBody>
          <a:bodyPr/>
          <a:lstStyle/>
          <a:p>
            <a:pPr algn="l"/>
            <a:r>
              <a:rPr lang="en-US" dirty="0" smtClean="0"/>
              <a:t>A more directive and tunable full-wave loop can be made using the same approach.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9B88-521B-43C6-96DC-21C5E40B7FF1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0787" y="3417800"/>
            <a:ext cx="22425" cy="22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35" t="6695" r="10671" b="10130"/>
          <a:stretch/>
        </p:blipFill>
        <p:spPr>
          <a:xfrm>
            <a:off x="796321" y="1597185"/>
            <a:ext cx="2390240" cy="2708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1262" y="1829941"/>
            <a:ext cx="5482738" cy="46034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63934" y="1461569"/>
            <a:ext cx="9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E-plane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534101" y="1460609"/>
            <a:ext cx="9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H-plane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71"/>
          <a:stretch/>
        </p:blipFill>
        <p:spPr>
          <a:xfrm>
            <a:off x="287909" y="4455301"/>
            <a:ext cx="3170891" cy="240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07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2430"/>
            <a:ext cx="8229600" cy="583762"/>
          </a:xfrm>
        </p:spPr>
        <p:txBody>
          <a:bodyPr/>
          <a:lstStyle/>
          <a:p>
            <a:pPr algn="l"/>
            <a:r>
              <a:rPr lang="en-US" dirty="0" smtClean="0"/>
              <a:t>Growing interest in microfluidics for reconfigurable microwave electronics in recent years.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63"/>
          <a:stretch/>
        </p:blipFill>
        <p:spPr>
          <a:xfrm>
            <a:off x="457200" y="3699143"/>
            <a:ext cx="2794184" cy="2544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3784" y="6304002"/>
            <a:ext cx="377486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Saghati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J. S.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Batra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J.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Kameoka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and K.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Entesari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“Miniature and reconfigurable </a:t>
            </a:r>
            <a:r>
              <a:rPr lang="en-U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cpw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folded slot antennas employing liquid-metal capacitive loading,”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IEEE 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T-AP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91190" y="1814644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What makes microfluidics interesting for RF electronics?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Wide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range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reconfigurable states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Compatible with flexible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Improved linearity and power handling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840"/>
          <a:stretch/>
        </p:blipFill>
        <p:spPr>
          <a:xfrm>
            <a:off x="513105" y="1406917"/>
            <a:ext cx="3195783" cy="174572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22016" y="3118870"/>
            <a:ext cx="43824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Li and N.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Behdad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Fluidically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tunable frequency selective/phase shifting surfaces for high-power microwave applications,”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IEEE 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T-AP,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2012.</a:t>
            </a:r>
            <a:endParaRPr lang="en-US" sz="1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862"/>
          <a:stretch/>
        </p:blipFill>
        <p:spPr>
          <a:xfrm>
            <a:off x="4191940" y="4514734"/>
            <a:ext cx="4952060" cy="172900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922523" y="6380946"/>
            <a:ext cx="42406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A.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Gheethan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M. C. Jo, R.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Guldiken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and G.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Mumcu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“Microfluidic based </a:t>
            </a:r>
            <a:r>
              <a:rPr lang="en-U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-band beam-scanning focal plane array,”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IEEE 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AWPL,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04" y="1387410"/>
            <a:ext cx="8560308" cy="547058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399" y="535686"/>
            <a:ext cx="7848600" cy="838200"/>
          </a:xfrm>
        </p:spPr>
        <p:txBody>
          <a:bodyPr/>
          <a:lstStyle/>
          <a:p>
            <a:pPr algn="l"/>
            <a:r>
              <a:rPr lang="en-US" dirty="0" smtClean="0"/>
              <a:t>Thin, proximity coupled patch antenna -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frequency </a:t>
            </a:r>
            <a:r>
              <a:rPr lang="en-US" dirty="0"/>
              <a:t>and polarization reconfigurable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627167"/>
            <a:ext cx="61991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Bharambe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“Planar, multifunctional 3D printed antennas using liquid metal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parasitics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,”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IEEE Access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 2019.</a:t>
            </a:r>
            <a:endParaRPr lang="en-US" sz="7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13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04630" y="4044906"/>
            <a:ext cx="3926164" cy="24142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97561" y="1169213"/>
            <a:ext cx="3956647" cy="273734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8930" y="4048528"/>
            <a:ext cx="3865199" cy="268247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7565" y="1301468"/>
            <a:ext cx="3865199" cy="2743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5507" y="499640"/>
            <a:ext cx="8906607" cy="838200"/>
          </a:xfrm>
        </p:spPr>
        <p:txBody>
          <a:bodyPr/>
          <a:lstStyle/>
          <a:p>
            <a:r>
              <a:rPr lang="en-US" sz="2200" dirty="0" smtClean="0"/>
              <a:t>Dual channels produce independent resonances at 4 and 6 GHz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758771" y="1519148"/>
            <a:ext cx="2133600" cy="365125"/>
          </a:xfrm>
        </p:spPr>
        <p:txBody>
          <a:bodyPr/>
          <a:lstStyle/>
          <a:p>
            <a:fld id="{164C6D21-CF2E-49F0-B987-41C5648583BD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2" descr="illustration_collage"/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6129" y="1256690"/>
            <a:ext cx="1540010" cy="132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illustration_collage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75622" y="1833820"/>
            <a:ext cx="1457326" cy="1364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llustration_collage"/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6129" y="4591523"/>
            <a:ext cx="1540010" cy="1426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illustration_collage"/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25246" y="4676605"/>
            <a:ext cx="1457326" cy="1426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4797561" y="6401787"/>
            <a:ext cx="3865199" cy="329213"/>
          </a:xfrm>
          <a:prstGeom prst="rect">
            <a:avLst/>
          </a:prstGeom>
        </p:spPr>
      </p:pic>
      <p:sp>
        <p:nvSpPr>
          <p:cNvPr id="2" name="Arc 1"/>
          <p:cNvSpPr/>
          <p:nvPr/>
        </p:nvSpPr>
        <p:spPr>
          <a:xfrm>
            <a:off x="3490545" y="4946163"/>
            <a:ext cx="500672" cy="501162"/>
          </a:xfrm>
          <a:prstGeom prst="arc">
            <a:avLst>
              <a:gd name="adj1" fmla="val 16199759"/>
              <a:gd name="adj2" fmla="val 0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6207369" y="5326665"/>
            <a:ext cx="347252" cy="437181"/>
          </a:xfrm>
          <a:prstGeom prst="arc">
            <a:avLst>
              <a:gd name="adj1" fmla="val 16199759"/>
              <a:gd name="adj2" fmla="val 0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3"/>
          <p:cNvSpPr txBox="1">
            <a:spLocks/>
          </p:cNvSpPr>
          <p:nvPr/>
        </p:nvSpPr>
        <p:spPr>
          <a:xfrm>
            <a:off x="7010400" y="4603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000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4C6D21-CF2E-49F0-B987-41C5648583B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6627167"/>
            <a:ext cx="61991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Bharambe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“Planar, multifunctional 3D printed antennas using liquid metal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parasitics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,”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IEEE Access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 2019.</a:t>
            </a:r>
            <a:endParaRPr lang="en-US" sz="7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70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6672" y="514815"/>
            <a:ext cx="8889696" cy="838200"/>
          </a:xfrm>
        </p:spPr>
        <p:txBody>
          <a:bodyPr/>
          <a:lstStyle/>
          <a:p>
            <a:r>
              <a:rPr lang="en-US" sz="2200" dirty="0" smtClean="0"/>
              <a:t>Patterns show &gt;5 </a:t>
            </a:r>
            <a:r>
              <a:rPr lang="en-US" sz="2200" dirty="0" err="1" smtClean="0"/>
              <a:t>dBi</a:t>
            </a:r>
            <a:r>
              <a:rPr lang="en-US" sz="2200" dirty="0" smtClean="0"/>
              <a:t> gain and polarization diversity &gt;14 </a:t>
            </a:r>
            <a:r>
              <a:rPr lang="en-US" sz="2200" dirty="0" err="1" smtClean="0"/>
              <a:t>dB.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532096"/>
            <a:ext cx="4541520" cy="49195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50080" y="1647162"/>
            <a:ext cx="4693921" cy="50076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627167"/>
            <a:ext cx="61991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Bharambe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“Planar, multifunctional 3D printed antennas using liquid metal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parasitics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,”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IEEE Access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 2019.</a:t>
            </a:r>
            <a:endParaRPr lang="en-US" sz="7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71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42260"/>
            <a:ext cx="9144000" cy="765545"/>
          </a:xfrm>
        </p:spPr>
        <p:txBody>
          <a:bodyPr/>
          <a:lstStyle/>
          <a:p>
            <a:r>
              <a:rPr lang="en-US" dirty="0" smtClean="0"/>
              <a:t>2D beam steering using liquid metal </a:t>
            </a:r>
            <a:r>
              <a:rPr lang="en-US" dirty="0" err="1" smtClean="0"/>
              <a:t>parasitics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pPr/>
              <a:t>18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1438903"/>
            <a:ext cx="8190845" cy="5326747"/>
            <a:chOff x="393173" y="1444752"/>
            <a:chExt cx="8190845" cy="532674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3173" y="1679945"/>
              <a:ext cx="8190845" cy="5091554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5797296" y="1444752"/>
              <a:ext cx="2679192" cy="1819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361176" y="2151522"/>
              <a:ext cx="2222842" cy="1819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963093" y="2027230"/>
            <a:ext cx="31809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Beam steering with a single driven element.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Reduced scan loss in a scanned array.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for very wideband (10:1) operation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627167"/>
            <a:ext cx="61991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Bharambe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“Planar 2D Beam Steering Antenna Using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Liquid Metal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Parasitics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,” in review.</a:t>
            </a:r>
            <a:endParaRPr lang="en-US" sz="7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56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497126"/>
            <a:ext cx="8229600" cy="838200"/>
          </a:xfrm>
        </p:spPr>
        <p:txBody>
          <a:bodyPr/>
          <a:lstStyle/>
          <a:p>
            <a:r>
              <a:rPr lang="en-US" dirty="0" smtClean="0"/>
              <a:t>H-plane tilt via a quasi-Yagi mode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239" t="34682"/>
          <a:stretch/>
        </p:blipFill>
        <p:spPr>
          <a:xfrm>
            <a:off x="396356" y="1335326"/>
            <a:ext cx="2899389" cy="29668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934" y="1421290"/>
            <a:ext cx="2918747" cy="2930636"/>
          </a:xfrm>
          <a:prstGeom prst="rect">
            <a:avLst/>
          </a:prstGeom>
        </p:spPr>
      </p:pic>
      <p:pic>
        <p:nvPicPr>
          <p:cNvPr id="4098" name="Picture 2" descr="https://lh3.googleusercontent.com/s48ZSeCY6J5knZsWQPi6m4_nGJKbCEnnD5DOGLz80Rv7MmDFtdY6Rv_-6SbbS-5k7xYYI3zBXQ0MyzxFzd3eQPbW5xHb3rVL5xaiOXYPs-iaAxvpt-EKRZQhv0gtQOPUpX0hplJeWM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182" y="4451688"/>
            <a:ext cx="2953563" cy="196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lh3.googleusercontent.com/-8U7Yvc1rk9JVEij6-iG86r2WICoMhsheZsZhmvEbSxdCUKoZm3ftbHANxE7-CPcAc3Kb5MilHiiRlphaDrxyjcAScnVb7srCkye2hWXueEIByMVcCmEuRkaR5p3Ww9WqLjLL4M5IU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1676" y="4437890"/>
            <a:ext cx="2688904" cy="198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lh5.googleusercontent.com/7vUXtGbdTKCFPYLt02KYfHMVvzxtCqJygmuUUjVfVUnCblJT73fFhT2lPTrv9MSV7BFvlr_vAWXt5U2CGhawufzKEm30pGfLrMsMyKgfb1hbsMh24ucS45uSxa9poeaArfxNmxRvmx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497" y="4437890"/>
            <a:ext cx="2534503" cy="198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93799" y="6425123"/>
            <a:ext cx="162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14970" y="6425123"/>
            <a:ext cx="162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8600" y="6442726"/>
            <a:ext cx="162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501570" y="1335326"/>
            <a:ext cx="0" cy="552267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800681" y="1686278"/>
                <a:ext cx="191421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±</m:t>
                    </m:r>
                  </m:oMath>
                </a14:m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tilt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&gt;7 dB pattern diversity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681" y="1686278"/>
                <a:ext cx="1914212" cy="1200329"/>
              </a:xfrm>
              <a:prstGeom prst="rect">
                <a:avLst/>
              </a:prstGeom>
              <a:blipFill>
                <a:blip r:embed="rId7"/>
                <a:stretch>
                  <a:fillRect l="-2229" t="-3046" r="-2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810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6168"/>
            <a:ext cx="8229600" cy="4580002"/>
          </a:xfrm>
        </p:spPr>
        <p:txBody>
          <a:bodyPr/>
          <a:lstStyle/>
          <a:p>
            <a:pPr>
              <a:lnSpc>
                <a:spcPct val="250000"/>
              </a:lnSpc>
            </a:pPr>
            <a:r>
              <a:rPr lang="en-US" sz="2400" dirty="0" smtClean="0"/>
              <a:t>Antennas &amp; Sensors Using Silver Nanowires</a:t>
            </a:r>
          </a:p>
          <a:p>
            <a:pPr>
              <a:lnSpc>
                <a:spcPct val="250000"/>
              </a:lnSpc>
            </a:pPr>
            <a:r>
              <a:rPr lang="en-US" sz="2400" dirty="0" err="1" smtClean="0"/>
              <a:t>Ultrastretchable</a:t>
            </a:r>
            <a:r>
              <a:rPr lang="en-US" sz="2400" dirty="0" smtClean="0"/>
              <a:t> Wires for Reconfigurable Antennas</a:t>
            </a:r>
          </a:p>
          <a:p>
            <a:pPr>
              <a:lnSpc>
                <a:spcPct val="250000"/>
              </a:lnSpc>
            </a:pPr>
            <a:r>
              <a:rPr lang="en-US" sz="2400" dirty="0" smtClean="0"/>
              <a:t>Textile Antennas on Nonwovens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256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1125" y="1289229"/>
            <a:ext cx="3044223" cy="306228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497126"/>
            <a:ext cx="8229600" cy="838200"/>
          </a:xfrm>
        </p:spPr>
        <p:txBody>
          <a:bodyPr/>
          <a:lstStyle/>
          <a:p>
            <a:r>
              <a:rPr lang="en-US" dirty="0" smtClean="0"/>
              <a:t>E-plane tilt using four parasitic elements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098" name="Picture 2" descr="https://lh3.googleusercontent.com/s48ZSeCY6J5knZsWQPi6m4_nGJKbCEnnD5DOGLz80Rv7MmDFtdY6Rv_-6SbbS-5k7xYYI3zBXQ0MyzxFzd3eQPbW5xHb3rVL5xaiOXYPs-iaAxvpt-EKRZQhv0gtQOPUpX0hplJeWM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182" y="4451688"/>
            <a:ext cx="2953563" cy="196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200015" y="6488668"/>
            <a:ext cx="162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RDRD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8600" y="6442726"/>
            <a:ext cx="162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501570" y="1335326"/>
            <a:ext cx="0" cy="552267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43" y="1233233"/>
            <a:ext cx="3085502" cy="3131060"/>
          </a:xfrm>
          <a:prstGeom prst="rect">
            <a:avLst/>
          </a:prstGeom>
        </p:spPr>
      </p:pic>
      <p:pic>
        <p:nvPicPr>
          <p:cNvPr id="5122" name="Picture 2" descr="https://lh6.googleusercontent.com/hdrBPdelB2QvQAhRhlbHFxETMsYbH4xLYBIPM9TeGkTdLE9iBG0aPPdSZFsEGPuz-yrwAhhM6IvN0wuHwyQlKDwmsrlIhu6q4Z-ZPSMH-cyPF3OEPV4biy32iqHOk3MY8mm4NORs1H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4376" y="4248048"/>
            <a:ext cx="2185747" cy="22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800680" y="1686278"/>
                <a:ext cx="21944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±</m:t>
                    </m:r>
                  </m:oMath>
                </a14:m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tilt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&gt;16 dB pattern diversity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680" y="1686278"/>
                <a:ext cx="2194463" cy="1200329"/>
              </a:xfrm>
              <a:prstGeom prst="rect">
                <a:avLst/>
              </a:prstGeom>
              <a:blipFill>
                <a:blip r:embed="rId6"/>
                <a:stretch>
                  <a:fillRect l="-1944" t="-3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040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6168"/>
            <a:ext cx="8229600" cy="4580002"/>
          </a:xfrm>
        </p:spPr>
        <p:txBody>
          <a:bodyPr/>
          <a:lstStyle/>
          <a:p>
            <a:pPr>
              <a:lnSpc>
                <a:spcPct val="250000"/>
              </a:lnSpc>
            </a:pP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Antennas &amp; Sensors Using Silver Nanowires</a:t>
            </a:r>
          </a:p>
          <a:p>
            <a:pPr>
              <a:lnSpc>
                <a:spcPct val="250000"/>
              </a:lnSpc>
            </a:pPr>
            <a:r>
              <a:rPr lang="en-US" sz="2400" dirty="0" err="1" smtClean="0">
                <a:solidFill>
                  <a:schemeClr val="bg1">
                    <a:lumMod val="85000"/>
                  </a:schemeClr>
                </a:solidFill>
              </a:rPr>
              <a:t>Ultrastretchable</a:t>
            </a: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 Wires for Reconfigurable Antennas</a:t>
            </a:r>
          </a:p>
          <a:p>
            <a:pPr>
              <a:lnSpc>
                <a:spcPct val="250000"/>
              </a:lnSpc>
            </a:pPr>
            <a:r>
              <a:rPr lang="en-US" sz="2400" dirty="0" smtClean="0"/>
              <a:t>Textile Antennas on Nonwovens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103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Durable, washable planar antennas on textiles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22</a:t>
            </a:fld>
            <a:endParaRPr lang="en-US"/>
          </a:p>
        </p:txBody>
      </p:sp>
      <p:pic>
        <p:nvPicPr>
          <p:cNvPr id="1028" name="Picture 4" descr="https://iopscience.iop.org/0964-1726/27/4/045008/downloadHRFigure/figure/smsaaaf91f2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67374" y="4060955"/>
            <a:ext cx="3276411" cy="255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0793" y="1550832"/>
            <a:ext cx="40994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Nonwoven dielectric with polyurethane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encapsulant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is highly breathable and water repellent.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Screen printed conductive ink penetrates nonwoven fibers.</a:t>
            </a:r>
          </a:p>
        </p:txBody>
      </p:sp>
      <p:pic>
        <p:nvPicPr>
          <p:cNvPr id="1030" name="Picture 6" descr="https://iopscience.iop.org/0964-1726/27/4/045008/downloadHRFigure/figure/smsaaaf91f7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793" y="3803381"/>
            <a:ext cx="3944442" cy="221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6611779"/>
            <a:ext cx="603885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Shahariar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., “Porous textile antenna designs for improved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wearability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,"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Smart Materials and Structures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2018.</a:t>
            </a:r>
          </a:p>
        </p:txBody>
      </p:sp>
      <p:pic>
        <p:nvPicPr>
          <p:cNvPr id="14" name="Picture 2" descr="https://iopscience.iop.org/0964-1726/27/4/045008/downloadHRFigure/figure/smsaaaf91f10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24349" y="1269358"/>
            <a:ext cx="4819651" cy="22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opscience.iop.org/0964-1726/27/4/045008/downloadHRFigure/figure/smsaaaf91f11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0262" y="3610128"/>
            <a:ext cx="1332085" cy="267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7855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7787"/>
            <a:ext cx="8229600" cy="838201"/>
          </a:xfrm>
        </p:spPr>
        <p:txBody>
          <a:bodyPr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nonwoven-PU structure quickly wicks moisture,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drying quickly.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23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168810" y="3820697"/>
            <a:ext cx="6908390" cy="2951578"/>
            <a:chOff x="1168810" y="1515647"/>
            <a:chExt cx="6908390" cy="2951578"/>
          </a:xfrm>
        </p:grpSpPr>
        <p:pic>
          <p:nvPicPr>
            <p:cNvPr id="3074" name="Picture 2" descr="https://iopscience.iop.org/0964-1726/27/4/045008/downloadHRFigure/figure/smsaaaf91f10"/>
            <p:cNvPicPr>
              <a:picLocks noChangeAspect="1" noChangeArrowheads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68810" y="1753960"/>
              <a:ext cx="6908390" cy="2713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333625" y="1515647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Solid antenna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91200" y="1515647"/>
              <a:ext cx="1819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Porous antenna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52475" y="1544723"/>
            <a:ext cx="73247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example, the porous antenna’s operating frequency shifts much less and dries more quickly than one covered by solid conductors.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Beneficial for applications where water saturation is problematic.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Material properties and response time potentially tunable for passive or active sensing.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36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2C605-4958-CF43-AA48-80339EFDB0AF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66699" y="718050"/>
            <a:ext cx="8420101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 kern="1200">
                <a:solidFill>
                  <a:schemeClr val="tx1"/>
                </a:solidFill>
                <a:latin typeface="Arial"/>
                <a:ea typeface="ＭＳ Ｐゴシック" charset="0"/>
                <a:cs typeface="Arial"/>
              </a:defRPr>
            </a:lvl1pPr>
            <a:lvl2pPr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6224"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2449"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38673"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84897" algn="ctr" defTabSz="446224" rtl="0" eaLnBrk="1" fontAlgn="base" hangingPunct="1">
              <a:spcBef>
                <a:spcPct val="0"/>
              </a:spcBef>
              <a:spcAft>
                <a:spcPct val="0"/>
              </a:spcAft>
              <a:defRPr sz="3123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9630" y="1858189"/>
            <a:ext cx="84518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r>
              <a:rPr 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Several approaches for stretchable conductors and antennas were presented and applications in strain and moisture sensing were discussed.</a:t>
            </a:r>
          </a:p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endParaRPr 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r>
              <a:rPr 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Embedding silver nanowires or conductive flakes can produce viable microwave antennas but have limited conductivity.</a:t>
            </a:r>
          </a:p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endParaRPr 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r>
              <a:rPr 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Liquid metal “wires” exhibit the favorable electrical properties of the metal and favorable mechanical properties of the encasing elastomer.</a:t>
            </a:r>
          </a:p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endParaRPr 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>
              <a:spcBef>
                <a:spcPts val="0"/>
              </a:spcBef>
              <a:spcAft>
                <a:spcPts val="150"/>
              </a:spcAft>
              <a:buFont typeface="Symbol" panose="05050102010706020507" pitchFamily="18" charset="2"/>
              <a:buChar char=""/>
              <a:tabLst>
                <a:tab pos="2743200" algn="ctr"/>
                <a:tab pos="5486400" algn="r"/>
              </a:tabLst>
            </a:pPr>
            <a:r>
              <a:rPr 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These </a:t>
            </a:r>
            <a:r>
              <a:rPr lang="en-US" sz="2000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ultrastretchable</a:t>
            </a:r>
            <a:r>
              <a:rPr 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wires can be fabricated for a variety of length scales to create antennas with multiple degrees of reconfigurability and superior versatility compared to electronic reconfiguration.</a:t>
            </a: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20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1866" y="1592409"/>
            <a:ext cx="7403538" cy="4684566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u="sng" dirty="0" smtClean="0"/>
              <a:t>Students</a:t>
            </a:r>
          </a:p>
          <a:p>
            <a:r>
              <a:rPr lang="en-US" sz="2000" dirty="0" smtClean="0"/>
              <a:t>Clifford </a:t>
            </a:r>
            <a:r>
              <a:rPr lang="en-US" sz="2000" dirty="0" err="1" smtClean="0"/>
              <a:t>Muchler</a:t>
            </a:r>
            <a:endParaRPr lang="en-US" sz="2000" dirty="0" smtClean="0"/>
          </a:p>
          <a:p>
            <a:r>
              <a:rPr lang="en-US" sz="2000" dirty="0" err="1" smtClean="0"/>
              <a:t>Vivek</a:t>
            </a:r>
            <a:r>
              <a:rPr lang="en-US" sz="2000" dirty="0" smtClean="0"/>
              <a:t> </a:t>
            </a:r>
            <a:r>
              <a:rPr lang="en-US" sz="2000" dirty="0" err="1" smtClean="0"/>
              <a:t>Bharambe</a:t>
            </a:r>
            <a:endParaRPr lang="en-US" sz="2000" dirty="0" smtClean="0"/>
          </a:p>
          <a:p>
            <a:r>
              <a:rPr lang="en-US" sz="2000" dirty="0" smtClean="0"/>
              <a:t>Dr. </a:t>
            </a:r>
            <a:r>
              <a:rPr lang="en-US" sz="2000" dirty="0" err="1" smtClean="0"/>
              <a:t>Dishit</a:t>
            </a:r>
            <a:r>
              <a:rPr lang="en-US" sz="2000" dirty="0" smtClean="0"/>
              <a:t> Parekh</a:t>
            </a:r>
          </a:p>
          <a:p>
            <a:r>
              <a:rPr lang="en-US" sz="2000" dirty="0" smtClean="0"/>
              <a:t>Dr. Hasan </a:t>
            </a:r>
            <a:r>
              <a:rPr lang="en-US" sz="2000" dirty="0" err="1" smtClean="0"/>
              <a:t>Shahariar</a:t>
            </a:r>
            <a:endParaRPr lang="en-US" sz="2000" dirty="0" smtClean="0"/>
          </a:p>
          <a:p>
            <a:r>
              <a:rPr lang="en-US" sz="2000" dirty="0" err="1" smtClean="0"/>
              <a:t>Lingnan</a:t>
            </a:r>
            <a:r>
              <a:rPr lang="en-US" sz="2000" dirty="0" smtClean="0"/>
              <a:t> Song</a:t>
            </a:r>
          </a:p>
          <a:p>
            <a:r>
              <a:rPr lang="en-US" sz="2000" dirty="0" smtClean="0"/>
              <a:t>Dr. Amanda Mills </a:t>
            </a:r>
            <a:r>
              <a:rPr lang="en-US" sz="2000" dirty="0"/>
              <a:t>(Myers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Dr. Ying Liu</a:t>
            </a:r>
          </a:p>
          <a:p>
            <a:r>
              <a:rPr lang="en-US" sz="2000" dirty="0" smtClean="0"/>
              <a:t>Dr. Ishan </a:t>
            </a:r>
            <a:r>
              <a:rPr lang="en-US" sz="2000" dirty="0" err="1" smtClean="0"/>
              <a:t>Joshipura</a:t>
            </a:r>
            <a:endParaRPr lang="en-US" sz="2000" dirty="0" smtClean="0"/>
          </a:p>
          <a:p>
            <a:r>
              <a:rPr lang="en-US" sz="2000" dirty="0" err="1"/>
              <a:t>Jinwoo</a:t>
            </a:r>
            <a:r>
              <a:rPr lang="en-US" sz="2000" dirty="0"/>
              <a:t> Ma</a:t>
            </a:r>
          </a:p>
          <a:p>
            <a:r>
              <a:rPr lang="en-US" sz="2000" dirty="0" smtClean="0"/>
              <a:t>Dr. Yusuke Mukai</a:t>
            </a:r>
          </a:p>
          <a:p>
            <a:pPr marL="0" indent="0">
              <a:buNone/>
            </a:pPr>
            <a:endParaRPr lang="en-US" sz="2000" u="sng" dirty="0" smtClean="0"/>
          </a:p>
          <a:p>
            <a:pPr marL="0" indent="0">
              <a:buNone/>
            </a:pPr>
            <a:r>
              <a:rPr lang="en-US" sz="2000" u="sng" dirty="0" smtClean="0"/>
              <a:t>Collaborators</a:t>
            </a:r>
            <a:endParaRPr lang="en-US" sz="2000" dirty="0" smtClean="0"/>
          </a:p>
          <a:p>
            <a:r>
              <a:rPr lang="en-US" sz="2000" dirty="0" smtClean="0"/>
              <a:t>Dr. Michael Dickey</a:t>
            </a:r>
          </a:p>
          <a:p>
            <a:r>
              <a:rPr lang="en-US" sz="2000" dirty="0" smtClean="0"/>
              <a:t>Dr. Yong Xu</a:t>
            </a:r>
          </a:p>
          <a:p>
            <a:r>
              <a:rPr lang="en-US" sz="2000" dirty="0"/>
              <a:t>Dr. Jesse </a:t>
            </a:r>
            <a:r>
              <a:rPr lang="en-US" sz="2000" dirty="0" err="1"/>
              <a:t>Jur</a:t>
            </a:r>
            <a:endParaRPr lang="en-US" sz="2000" dirty="0"/>
          </a:p>
          <a:p>
            <a:r>
              <a:rPr lang="en-US" sz="2000" dirty="0" smtClean="0"/>
              <a:t>Dr. </a:t>
            </a:r>
            <a:r>
              <a:rPr lang="en-US" sz="2000" dirty="0" err="1" smtClean="0"/>
              <a:t>Minyoung</a:t>
            </a:r>
            <a:r>
              <a:rPr lang="en-US" sz="2000" dirty="0" smtClean="0"/>
              <a:t> Suh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479571"/>
          </a:xfrm>
        </p:spPr>
        <p:txBody>
          <a:bodyPr/>
          <a:lstStyle/>
          <a:p>
            <a:r>
              <a:rPr lang="en-US" dirty="0" smtClean="0"/>
              <a:t>Acknowledgments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Picture 2" descr="http://research.chem.psu.edu/awcgroup/images/ARO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0947" y="5118636"/>
            <a:ext cx="1707929" cy="169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inda.org/membership-GDC/logos/1502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3176" y="4739556"/>
            <a:ext cx="2344455" cy="114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29025" y="5946603"/>
            <a:ext cx="2348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Bahnschrift Light SemiCondensed" panose="020B0502040204020203" pitchFamily="34" charset="0"/>
              </a:rPr>
              <a:t>Southeastern Center for Electrical Engineering Education</a:t>
            </a:r>
            <a:endParaRPr lang="en-US" sz="16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58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8152"/>
            <a:ext cx="8229600" cy="816773"/>
          </a:xfrm>
        </p:spPr>
        <p:txBody>
          <a:bodyPr/>
          <a:lstStyle/>
          <a:p>
            <a:pPr algn="l"/>
            <a:r>
              <a:rPr lang="en-US" dirty="0" smtClean="0"/>
              <a:t>My group has collaborated to integrate new materials into </a:t>
            </a:r>
            <a:r>
              <a:rPr lang="en-US" dirty="0"/>
              <a:t>RF/microwave </a:t>
            </a:r>
            <a:r>
              <a:rPr lang="en-US" dirty="0" smtClean="0"/>
              <a:t>systems over the past ten years.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3</a:t>
            </a:fld>
            <a:endParaRPr lang="en-US"/>
          </a:p>
        </p:txBody>
      </p:sp>
      <p:pic>
        <p:nvPicPr>
          <p:cNvPr id="1026" name="Picture 2" descr="https://pubs.acs.org/na101/home/literatum/publisher/achs/journals/content/aamick/2014/aamick.2014.6.issue-6/am405972e/production/images/large/am-2013-05972e_0008.jpeg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9965" y="1991185"/>
            <a:ext cx="2153279" cy="182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ol-prod-cdn.literatumonline.com/cms/attachment/e97cf0b7-34fc-40c7-94c9-5f70c22495f5/mcont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225" y="1796465"/>
            <a:ext cx="2600760" cy="206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iopscience.iop.org/0964-1726/27/4/045008/downloadHRFigure/figure/smsaaaf91f11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68"/>
          <a:stretch/>
        </p:blipFill>
        <p:spPr bwMode="auto">
          <a:xfrm>
            <a:off x="6966633" y="2195531"/>
            <a:ext cx="2111041" cy="20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354" y="3895631"/>
            <a:ext cx="2476500" cy="22250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E040ED-E898-4A42-B2DD-3D571713A9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794" y="3796273"/>
            <a:ext cx="2502982" cy="1881189"/>
          </a:xfrm>
          <a:prstGeom prst="rect">
            <a:avLst/>
          </a:prstGeom>
        </p:spPr>
      </p:pic>
      <p:pic>
        <p:nvPicPr>
          <p:cNvPr id="1034" name="Picture 10" descr="https://journals.sagepub.com/na101/home/literatum/publisher/sage/journals/content/trjc/2019/trjc_89_14/0040517518801202/20190610/images/large/10.1177_0040517518801202-fig4.jpeg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44049" y="4493755"/>
            <a:ext cx="2033625" cy="162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997" y="1390195"/>
            <a:ext cx="307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3D printed materials [1], [2]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3" y="3863736"/>
            <a:ext cx="1615425" cy="256950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936516" y="1415443"/>
            <a:ext cx="3073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Flexible/stretchable conductors [3]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72274" y="1796465"/>
            <a:ext cx="246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Textile antennas [4, 5]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62100" y="6120671"/>
            <a:ext cx="7677149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J. J.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Adams 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“Conformal printing of electrically small antennas onto three-dimensional surfaces," </a:t>
            </a:r>
            <a:r>
              <a:rPr lang="en-US" sz="850" i="1" dirty="0">
                <a:latin typeface="Arial" panose="020B0604020202020204" pitchFamily="34" charset="0"/>
                <a:cs typeface="Arial" panose="020B0604020202020204" pitchFamily="34" charset="0"/>
              </a:rPr>
              <a:t>Advanced Materials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2011.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[2]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US" sz="8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Bharambe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“Liquid metal-filled 3D antenna array structure with an integrated feeding network," </a:t>
            </a:r>
            <a:r>
              <a:rPr lang="en-US" sz="850" i="1" dirty="0">
                <a:latin typeface="Arial" panose="020B0604020202020204" pitchFamily="34" charset="0"/>
                <a:cs typeface="Arial" panose="020B0604020202020204" pitchFamily="34" charset="0"/>
              </a:rPr>
              <a:t>IEEE Antennas and </a:t>
            </a:r>
            <a:r>
              <a:rPr lang="en-US" sz="85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Wirel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5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Propag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Lett.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, 2018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[3]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L.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Song 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“Stretchable and reversibly deformable radio frequency antennas based on silver nanowires,” </a:t>
            </a:r>
            <a:r>
              <a:rPr lang="en-US" sz="850" i="1" dirty="0">
                <a:latin typeface="Arial" panose="020B0604020202020204" pitchFamily="34" charset="0"/>
                <a:cs typeface="Arial" panose="020B0604020202020204" pitchFamily="34" charset="0"/>
              </a:rPr>
              <a:t>ACS Applied Materials &amp; Interfaces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2014. 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[4]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H. </a:t>
            </a:r>
            <a:r>
              <a:rPr lang="en-US" sz="8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Shahariar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“Porous textile antenna designs for improved </a:t>
            </a:r>
            <a:r>
              <a:rPr lang="en-US" sz="850" dirty="0" err="1">
                <a:latin typeface="Arial" panose="020B0604020202020204" pitchFamily="34" charset="0"/>
                <a:cs typeface="Arial" panose="020B0604020202020204" pitchFamily="34" charset="0"/>
              </a:rPr>
              <a:t>wearability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," </a:t>
            </a:r>
            <a:r>
              <a:rPr lang="en-US" sz="850" i="1" dirty="0">
                <a:latin typeface="Arial" panose="020B0604020202020204" pitchFamily="34" charset="0"/>
                <a:cs typeface="Arial" panose="020B0604020202020204" pitchFamily="34" charset="0"/>
              </a:rPr>
              <a:t>Smart Materials and Structures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[5] Y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Mukai 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, “Effect of bending and padding on the electromagnetic performance of a laser-cut fabric patch antenna,” </a:t>
            </a:r>
            <a:r>
              <a:rPr lang="en-US" sz="850" i="1" dirty="0" smtClean="0">
                <a:latin typeface="Arial" panose="020B0604020202020204" pitchFamily="34" charset="0"/>
                <a:cs typeface="Arial" panose="020B0604020202020204" pitchFamily="34" charset="0"/>
              </a:rPr>
              <a:t>Textile </a:t>
            </a:r>
            <a:r>
              <a:rPr lang="en-US" sz="850" i="1" dirty="0">
                <a:latin typeface="Arial" panose="020B0604020202020204" pitchFamily="34" charset="0"/>
                <a:cs typeface="Arial" panose="020B0604020202020204" pitchFamily="34" charset="0"/>
              </a:rPr>
              <a:t>Research Journal</a:t>
            </a:r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2019.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960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10" y="573439"/>
            <a:ext cx="7416790" cy="838201"/>
          </a:xfrm>
        </p:spPr>
        <p:txBody>
          <a:bodyPr/>
          <a:lstStyle/>
          <a:p>
            <a:pPr algn="l"/>
            <a:r>
              <a:rPr lang="en-US" dirty="0" smtClean="0"/>
              <a:t>Stretchable &amp; deformable antenna using silver nanowires (</a:t>
            </a:r>
            <a:r>
              <a:rPr lang="en-US" dirty="0" err="1" smtClean="0"/>
              <a:t>AgNW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 descr="https://pubs.acs.org/na101/home/literatum/publisher/achs/journals/content/aamick/2014/aamick.2014.6.issue-6/am405972e/production/images/large/am-2013-05972e_0001.jpeg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410" y="1797648"/>
            <a:ext cx="2882890" cy="417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ubs.acs.org/na101/home/literatum/publisher/achs/journals/content/aamick/2014/aamick.2014.6.issue-6/am405972e/production/images/large/am-2013-05972e_0008.jpe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9279" y="1469668"/>
            <a:ext cx="4254500" cy="18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127500" y="3495675"/>
            <a:ext cx="4924423" cy="3322708"/>
            <a:chOff x="3822699" y="3044710"/>
            <a:chExt cx="5473699" cy="3773673"/>
          </a:xfrm>
        </p:grpSpPr>
        <p:pic>
          <p:nvPicPr>
            <p:cNvPr id="1028" name="Picture 4" descr="https://pubs.acs.org/na101/home/literatum/publisher/achs/journals/content/aamick/2014/aamick.2014.6.issue-6/am405972e/production/images/large/am-2013-05972e_0009.jpe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2699" y="3099611"/>
              <a:ext cx="5473699" cy="3718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90975" y="3044710"/>
              <a:ext cx="333895" cy="33352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endParaRPr lang="en-US" sz="135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-5</a:t>
              </a: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endParaRPr lang="en-US" sz="135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-10</a:t>
              </a: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endParaRPr lang="en-US" sz="135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-15</a:t>
              </a: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endParaRPr lang="en-US" sz="135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-20</a:t>
              </a: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endParaRPr lang="en-US" sz="135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-25</a:t>
              </a: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endParaRPr lang="en-US" sz="135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ts val="1300"/>
                </a:lnSpc>
                <a:spcBef>
                  <a:spcPts val="450"/>
                </a:spcBef>
              </a:pPr>
              <a:r>
                <a:rPr lang="en-US" sz="13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-30</a:t>
              </a:r>
              <a:endParaRPr lang="en-US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6218219"/>
            <a:ext cx="41275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 Song 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“Stretchable and reversibly deformable radio frequency antennas based on silver nanowires,” 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ACS Applied Materials &amp; Interfaces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2014. </a:t>
            </a:r>
          </a:p>
        </p:txBody>
      </p:sp>
    </p:spTree>
    <p:extLst>
      <p:ext uri="{BB962C8B-B14F-4D97-AF65-F5344CB8AC3E}">
        <p14:creationId xmlns:p14="http://schemas.microsoft.com/office/powerpoint/2010/main" val="18950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Wireless strain sensing using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AgNW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antennas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5</a:t>
            </a:fld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85" r="8901"/>
          <a:stretch/>
        </p:blipFill>
        <p:spPr>
          <a:xfrm>
            <a:off x="9264" y="3782284"/>
            <a:ext cx="4288702" cy="296331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48" r="7300"/>
          <a:stretch/>
        </p:blipFill>
        <p:spPr>
          <a:xfrm>
            <a:off x="4599748" y="3791809"/>
            <a:ext cx="4276041" cy="2929808"/>
          </a:xfrm>
          <a:prstGeom prst="rect">
            <a:avLst/>
          </a:prstGeom>
        </p:spPr>
      </p:pic>
      <p:sp>
        <p:nvSpPr>
          <p:cNvPr id="41" name="Right Arrow 40"/>
          <p:cNvSpPr/>
          <p:nvPr/>
        </p:nvSpPr>
        <p:spPr>
          <a:xfrm rot="15119853">
            <a:off x="3203769" y="5327587"/>
            <a:ext cx="749405" cy="145032"/>
          </a:xfrm>
          <a:prstGeom prst="rightArrow">
            <a:avLst/>
          </a:prstGeom>
          <a:solidFill>
            <a:srgbClr val="CC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ight Arrow 42"/>
          <p:cNvSpPr/>
          <p:nvPr/>
        </p:nvSpPr>
        <p:spPr>
          <a:xfrm rot="14452361">
            <a:off x="5865455" y="5134328"/>
            <a:ext cx="680531" cy="150643"/>
          </a:xfrm>
          <a:prstGeom prst="rightArrow">
            <a:avLst/>
          </a:prstGeom>
          <a:solidFill>
            <a:srgbClr val="CC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6388" y="1359805"/>
            <a:ext cx="3089449" cy="2264992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6448246" y="5433006"/>
            <a:ext cx="1708999" cy="923010"/>
            <a:chOff x="11592064" y="9673025"/>
            <a:chExt cx="3220807" cy="1739518"/>
          </a:xfrm>
        </p:grpSpPr>
        <p:grpSp>
          <p:nvGrpSpPr>
            <p:cNvPr id="26" name="Group 25"/>
            <p:cNvGrpSpPr/>
            <p:nvPr/>
          </p:nvGrpSpPr>
          <p:grpSpPr>
            <a:xfrm>
              <a:off x="11909423" y="9673025"/>
              <a:ext cx="2286000" cy="731520"/>
              <a:chOff x="53432" y="1997979"/>
              <a:chExt cx="9090568" cy="3823396"/>
            </a:xfrm>
          </p:grpSpPr>
          <p:sp>
            <p:nvSpPr>
              <p:cNvPr id="30" name="Cube 29"/>
              <p:cNvSpPr/>
              <p:nvPr/>
            </p:nvSpPr>
            <p:spPr>
              <a:xfrm>
                <a:off x="53432" y="1997979"/>
                <a:ext cx="9090568" cy="3823396"/>
              </a:xfrm>
              <a:prstGeom prst="cube">
                <a:avLst>
                  <a:gd name="adj" fmla="val 77349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Cube 30"/>
              <p:cNvSpPr/>
              <p:nvPr/>
            </p:nvSpPr>
            <p:spPr>
              <a:xfrm>
                <a:off x="418804" y="2129316"/>
                <a:ext cx="8361574" cy="2670541"/>
              </a:xfrm>
              <a:prstGeom prst="cube">
                <a:avLst>
                  <a:gd name="adj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Cube 31"/>
              <p:cNvSpPr/>
              <p:nvPr/>
            </p:nvSpPr>
            <p:spPr>
              <a:xfrm>
                <a:off x="1346313" y="4538767"/>
                <a:ext cx="679947" cy="392422"/>
              </a:xfrm>
              <a:prstGeom prst="cube">
                <a:avLst>
                  <a:gd name="adj" fmla="val 99999"/>
                </a:avLst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Cube 32"/>
              <p:cNvSpPr/>
              <p:nvPr/>
            </p:nvSpPr>
            <p:spPr>
              <a:xfrm>
                <a:off x="1709936" y="4244426"/>
                <a:ext cx="1164939" cy="700734"/>
              </a:xfrm>
              <a:prstGeom prst="cube">
                <a:avLst>
                  <a:gd name="adj" fmla="val 10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Cube 33"/>
              <p:cNvSpPr/>
              <p:nvPr/>
            </p:nvSpPr>
            <p:spPr>
              <a:xfrm>
                <a:off x="727684" y="4236504"/>
                <a:ext cx="1164939" cy="700734"/>
              </a:xfrm>
              <a:prstGeom prst="cube">
                <a:avLst>
                  <a:gd name="adj" fmla="val 10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1592064" y="10517469"/>
              <a:ext cx="3220807" cy="895074"/>
              <a:chOff x="11603857" y="10668995"/>
              <a:chExt cx="3220807" cy="895074"/>
            </a:xfrm>
          </p:grpSpPr>
          <p:sp>
            <p:nvSpPr>
              <p:cNvPr id="28" name="Left-Right Arrow 27"/>
              <p:cNvSpPr/>
              <p:nvPr/>
            </p:nvSpPr>
            <p:spPr>
              <a:xfrm>
                <a:off x="12112475" y="10668995"/>
                <a:ext cx="1437940" cy="197217"/>
              </a:xfrm>
              <a:prstGeom prst="leftRightArrow">
                <a:avLst/>
              </a:prstGeom>
              <a:solidFill>
                <a:srgbClr val="CC0000"/>
              </a:solidFill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603857" y="10926026"/>
                <a:ext cx="3220807" cy="638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Width Strain</a:t>
                </a: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1619506" y="5307222"/>
            <a:ext cx="1807603" cy="997274"/>
            <a:chOff x="27334505" y="10140425"/>
            <a:chExt cx="3406635" cy="1879480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34505" y="10140425"/>
              <a:ext cx="2067245" cy="1188719"/>
            </a:xfrm>
            <a:prstGeom prst="rect">
              <a:avLst/>
            </a:prstGeom>
          </p:spPr>
        </p:pic>
        <p:sp>
          <p:nvSpPr>
            <p:cNvPr id="37" name="Up-Down Arrow 36"/>
            <p:cNvSpPr/>
            <p:nvPr/>
          </p:nvSpPr>
          <p:spPr>
            <a:xfrm>
              <a:off x="29137452" y="10231780"/>
              <a:ext cx="196752" cy="1236362"/>
            </a:xfrm>
            <a:prstGeom prst="upDownArrow">
              <a:avLst/>
            </a:prstGeom>
            <a:solidFill>
              <a:srgbClr val="CC0000"/>
            </a:solidFill>
            <a:ln w="22225">
              <a:solidFill>
                <a:schemeClr val="tx1"/>
              </a:solidFill>
            </a:ln>
            <a:scene3d>
              <a:camera prst="orthographicFront">
                <a:rot lat="0" lon="0" rev="18900000"/>
              </a:camera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503636" y="11381860"/>
              <a:ext cx="3237504" cy="638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Length Strain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381000" y="1613237"/>
            <a:ext cx="50101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Offset-fed patch excites two modes with different resonant frequency.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Modes are sensitive to dimensional changes in orthogonal directions.</a:t>
            </a:r>
          </a:p>
        </p:txBody>
      </p:sp>
    </p:spTree>
    <p:extLst>
      <p:ext uri="{BB962C8B-B14F-4D97-AF65-F5344CB8AC3E}">
        <p14:creationId xmlns:p14="http://schemas.microsoft.com/office/powerpoint/2010/main" val="418989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Wireless strain sensing using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AgNW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antennas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31" r="7707"/>
          <a:stretch/>
        </p:blipFill>
        <p:spPr>
          <a:xfrm>
            <a:off x="5152911" y="3982549"/>
            <a:ext cx="4033165" cy="24807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59" r="7600"/>
          <a:stretch/>
        </p:blipFill>
        <p:spPr>
          <a:xfrm>
            <a:off x="474247" y="3982549"/>
            <a:ext cx="4097753" cy="25068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58" r="7920"/>
          <a:stretch/>
        </p:blipFill>
        <p:spPr>
          <a:xfrm>
            <a:off x="5152911" y="1295400"/>
            <a:ext cx="3949012" cy="24245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10" y="1599758"/>
            <a:ext cx="49244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Frequency deviation is calibrated to a linear model that accounts for cross-directional strain dependence.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Strain states up to 15% were measured and frequency response data were used to identify the state with good accuracy.</a:t>
            </a:r>
          </a:p>
        </p:txBody>
      </p:sp>
    </p:spTree>
    <p:extLst>
      <p:ext uri="{BB962C8B-B14F-4D97-AF65-F5344CB8AC3E}">
        <p14:creationId xmlns:p14="http://schemas.microsoft.com/office/powerpoint/2010/main" val="2151700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6168"/>
            <a:ext cx="8229600" cy="4580002"/>
          </a:xfrm>
        </p:spPr>
        <p:txBody>
          <a:bodyPr/>
          <a:lstStyle/>
          <a:p>
            <a:pPr>
              <a:lnSpc>
                <a:spcPct val="250000"/>
              </a:lnSpc>
            </a:pP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Antennas &amp; Sensors Using Silver Nanowires</a:t>
            </a:r>
          </a:p>
          <a:p>
            <a:pPr>
              <a:lnSpc>
                <a:spcPct val="250000"/>
              </a:lnSpc>
            </a:pPr>
            <a:r>
              <a:rPr lang="en-US" sz="2400" dirty="0" err="1" smtClean="0"/>
              <a:t>Ultrastretchable</a:t>
            </a:r>
            <a:r>
              <a:rPr lang="en-US" sz="2400" dirty="0" smtClean="0"/>
              <a:t> Wires for Reconfigurable Antennas</a:t>
            </a:r>
          </a:p>
          <a:p>
            <a:pPr>
              <a:lnSpc>
                <a:spcPct val="250000"/>
              </a:lnSpc>
            </a:pPr>
            <a:r>
              <a:rPr lang="en-US" sz="2400" dirty="0" smtClean="0"/>
              <a:t>Textile Antennas on Nonwovens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33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Recent Approaches for Stretchable Conductors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C6D21-CF2E-49F0-B987-41C5648583BD}" type="slidenum">
              <a:rPr lang="en-US" smtClean="0"/>
              <a:t>8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99322" y="1219201"/>
            <a:ext cx="8830359" cy="5067300"/>
            <a:chOff x="0" y="1295400"/>
            <a:chExt cx="9115414" cy="52308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295400"/>
              <a:ext cx="9115414" cy="523087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685617" y="1733857"/>
              <a:ext cx="371475" cy="2381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914649" y="2347474"/>
              <a:ext cx="493016" cy="4156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Garamond" panose="02020404030301010803" pitchFamily="18" charset="0"/>
                  <a:cs typeface="Times New Roman" panose="02020603050405020304" pitchFamily="18" charset="0"/>
                </a:rPr>
                <a:t>[1]</a:t>
              </a:r>
              <a:endParaRPr lang="en-US" sz="1400" dirty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42971" y="3168941"/>
              <a:ext cx="482107" cy="2381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182880" bIns="0" rtlCol="0" anchor="ctr" anchorCtr="1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Garamond" panose="02020404030301010803" pitchFamily="18" charset="0"/>
                  <a:cs typeface="Times New Roman" panose="02020603050405020304" pitchFamily="18" charset="0"/>
                </a:rPr>
                <a:t>[2]</a:t>
              </a:r>
              <a:endParaRPr lang="en-US" sz="1400" dirty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sz="14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940869" y="3991965"/>
              <a:ext cx="469376" cy="4167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Garamond" panose="02020404030301010803" pitchFamily="18" charset="0"/>
                  <a:cs typeface="Times New Roman" panose="02020603050405020304" pitchFamily="18" charset="0"/>
                </a:rPr>
                <a:t>[3]</a:t>
              </a:r>
              <a:endParaRPr lang="en-US" sz="1400" dirty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sz="16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5057775"/>
              <a:ext cx="371475" cy="2381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452687" y="5895976"/>
              <a:ext cx="371475" cy="2381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78858" y="6268209"/>
            <a:ext cx="76771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[1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] D. Gray,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., “High-Conductivity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Elastomeric Electronics,”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Adv. Mater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vol. 16, no. 5, pp. 393–397,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2004</a:t>
            </a:r>
          </a:p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2] J. </a:t>
            </a:r>
            <a:r>
              <a:rPr lang="en-US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Suikkola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“Screen-Printing Fabrication and Characterization of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Stretchable Electronics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,”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Sci. Rep.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2016.</a:t>
            </a:r>
            <a:endParaRPr lang="en-US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[3] R. Ma </a:t>
            </a:r>
            <a:r>
              <a:rPr lang="en-US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“Knitted fabrics made from highly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conductive stretchable 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fibers,”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Nano Lett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., 2014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733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Ultrastretchable</a:t>
            </a:r>
            <a:r>
              <a:rPr lang="en-US" dirty="0" smtClean="0"/>
              <a:t>” Wires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9B88-521B-43C6-96DC-21C5E40B7FF1}" type="slidenum">
              <a:rPr lang="en-US" smtClean="0"/>
              <a:t>9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01048" y="1528714"/>
            <a:ext cx="5448300" cy="3203166"/>
            <a:chOff x="38100" y="-249592"/>
            <a:chExt cx="9067800" cy="533647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100" y="2438399"/>
              <a:ext cx="9067800" cy="264847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100" y="-249592"/>
              <a:ext cx="9067800" cy="2687991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0" y="6611779"/>
            <a:ext cx="9144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S.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Zhu 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Ultrastretchable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Fibers with Metallic Conductivity Using a Liquid Metal Alloy Core,”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Adv. 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Funct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. Mater.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vol. 23, no. 18, pp. 2308–2314, May 2013. </a:t>
            </a:r>
          </a:p>
        </p:txBody>
      </p:sp>
      <p:pic>
        <p:nvPicPr>
          <p:cNvPr id="8" name="Picture 2" descr="X:\Documents\Outlines\Published\2011 EGaIn Fibers\Figures\Figure 5\Figure 5_5.tif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1225" y="1235676"/>
            <a:ext cx="3152775" cy="2477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5250" y="4965195"/>
            <a:ext cx="6695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Hollow elastomeric (SEBS) fibers filled with a liquid metal 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EGaIn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Compared to stretchable conductors based on metal films or conductive particles (flakes or nanowires) in a polymer matrix, the liquid metal maintains a consistently higher conductivity over strain.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Technique lends the electrical properties of the liquid metal and the mechanical properties of the elastomer.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34127" y="3654433"/>
            <a:ext cx="2951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RF resistance scales more favorably than DC resistance due to skin effect.</a:t>
            </a:r>
          </a:p>
        </p:txBody>
      </p:sp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500" y="4309815"/>
            <a:ext cx="2476500" cy="222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26802"/>
      </p:ext>
    </p:extLst>
  </p:cSld>
  <p:clrMapOvr>
    <a:masterClrMapping/>
  </p:clrMapOvr>
</p:sld>
</file>

<file path=ppt/theme/theme1.xml><?xml version="1.0" encoding="utf-8"?>
<a:theme xmlns:a="http://schemas.openxmlformats.org/drawingml/2006/main" name="class slides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lass slides theme" id="{FA11C837-AACF-49B6-9164-E070F34C5DA1}" vid="{EF237B41-0C4B-4D92-823A-BD3C8E587790}"/>
    </a:ext>
  </a:extLst>
</a:theme>
</file>

<file path=ppt/theme/theme2.xml><?xml version="1.0" encoding="utf-8"?>
<a:theme xmlns:a="http://schemas.openxmlformats.org/drawingml/2006/main" name="NCSU-vertical-left-top-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10449</TotalTime>
  <Words>1340</Words>
  <Application>Microsoft Office PowerPoint</Application>
  <PresentationFormat>On-screen Show (4:3)</PresentationFormat>
  <Paragraphs>180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MS PGothic</vt:lpstr>
      <vt:lpstr>SimSun</vt:lpstr>
      <vt:lpstr>SimSun</vt:lpstr>
      <vt:lpstr>Arial</vt:lpstr>
      <vt:lpstr>Bahnschrift Light SemiCondensed</vt:lpstr>
      <vt:lpstr>Calibri</vt:lpstr>
      <vt:lpstr>Cambria Math</vt:lpstr>
      <vt:lpstr>Garamond</vt:lpstr>
      <vt:lpstr>Symbol</vt:lpstr>
      <vt:lpstr>Times New Roman</vt:lpstr>
      <vt:lpstr>class slides theme</vt:lpstr>
      <vt:lpstr>NCSU-vertical-left-top-logo</vt:lpstr>
      <vt:lpstr>Passive Sensors and Antennas Using Stretchable Conductors</vt:lpstr>
      <vt:lpstr>Outline</vt:lpstr>
      <vt:lpstr>My group has collaborated to integrate new materials into RF/microwave systems over the past ten years.</vt:lpstr>
      <vt:lpstr>Stretchable &amp; deformable antenna using silver nanowires (AgNW)</vt:lpstr>
      <vt:lpstr>Wireless strain sensing using AgNW antennas</vt:lpstr>
      <vt:lpstr>Wireless strain sensing using AgNW antennas</vt:lpstr>
      <vt:lpstr>Outline</vt:lpstr>
      <vt:lpstr>Recent Approaches for Stretchable Conductors</vt:lpstr>
      <vt:lpstr>“Ultrastretchable” Wires</vt:lpstr>
      <vt:lpstr>PowerPoint Presentation</vt:lpstr>
      <vt:lpstr>Ultrastretchable dipole</vt:lpstr>
      <vt:lpstr>SEBS/EGaIn dipole has nearly identical performance to a solid copper antenna.</vt:lpstr>
      <vt:lpstr>A more directive and tunable full-wave loop can be made using the same approach.</vt:lpstr>
      <vt:lpstr>Growing interest in microfluidics for reconfigurable microwave electronics in recent years.</vt:lpstr>
      <vt:lpstr>Thin, proximity coupled patch antenna - frequency and polarization reconfigurable</vt:lpstr>
      <vt:lpstr>Dual channels produce independent resonances at 4 and 6 GHz</vt:lpstr>
      <vt:lpstr>Patterns show &gt;5 dBi gain and polarization diversity &gt;14 dB.</vt:lpstr>
      <vt:lpstr>2D beam steering using liquid metal parasitics</vt:lpstr>
      <vt:lpstr>H-plane tilt via a quasi-Yagi mode</vt:lpstr>
      <vt:lpstr>E-plane tilt using four parasitic elements</vt:lpstr>
      <vt:lpstr>Outline</vt:lpstr>
      <vt:lpstr>Durable, washable planar antennas on textiles</vt:lpstr>
      <vt:lpstr>The nonwoven-PU structure quickly wicks moisture, drying quickly.</vt:lpstr>
      <vt:lpstr>PowerPoint Presentation</vt:lpstr>
      <vt:lpstr>Acknowledgments</vt:lpstr>
    </vt:vector>
  </TitlesOfParts>
  <Company>North Carolina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Antennas and Electromagnetics Lab at NC State: Research Highlights</dc:title>
  <dc:creator>Jacob Adams</dc:creator>
  <cp:lastModifiedBy>Torres, Omar (LARC-D319)</cp:lastModifiedBy>
  <cp:revision>407</cp:revision>
  <dcterms:created xsi:type="dcterms:W3CDTF">2017-06-22T17:16:32Z</dcterms:created>
  <dcterms:modified xsi:type="dcterms:W3CDTF">2019-10-12T20:47:35Z</dcterms:modified>
</cp:coreProperties>
</file>