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7315200" cy="96012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CD519731-D669-94DD-AA05-CA28B424D5CA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81BE79CD-5326-94C1-6CD7-87CE55B98070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BE8C958A-406C-BC01-B1BC-921D649D925C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76427203 w 120000"/>
              <a:gd name="T3" fmla="*/ 0 h 120000"/>
              <a:gd name="T4" fmla="*/ 276427203 w 120000"/>
              <a:gd name="T5" fmla="*/ 87484752 h 120000"/>
              <a:gd name="T6" fmla="*/ 0 w 120000"/>
              <a:gd name="T7" fmla="*/ 8748475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6E3F1A6C-72AB-262D-B6CE-8EAC694689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A30EF88A-3440-5767-17B2-B5122B70BF4E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79D6AD7C-019B-52D7-4B69-43D6639BA708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CCE816C-363B-4032-9637-8067EE9EA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0;p1:notes">
            <a:extLst>
              <a:ext uri="{FF2B5EF4-FFF2-40B4-BE49-F238E27FC236}">
                <a16:creationId xmlns:a16="http://schemas.microsoft.com/office/drawing/2014/main" id="{001545A1-7A94-91F0-B111-4C534FBCA1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01;p1:notes">
            <a:extLst>
              <a:ext uri="{FF2B5EF4-FFF2-40B4-BE49-F238E27FC236}">
                <a16:creationId xmlns:a16="http://schemas.microsoft.com/office/drawing/2014/main" id="{350EADB2-784F-B74B-AE38-5B6E3E87A68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44;p9:notes">
            <a:extLst>
              <a:ext uri="{FF2B5EF4-FFF2-40B4-BE49-F238E27FC236}">
                <a16:creationId xmlns:a16="http://schemas.microsoft.com/office/drawing/2014/main" id="{4B93E8D7-5ABD-E693-9E58-03C015160D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Google Shape;145;p9:notes">
            <a:extLst>
              <a:ext uri="{FF2B5EF4-FFF2-40B4-BE49-F238E27FC236}">
                <a16:creationId xmlns:a16="http://schemas.microsoft.com/office/drawing/2014/main" id="{BB238389-606A-DDE9-E60A-C9D54E9AA9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53;p10:notes">
            <a:extLst>
              <a:ext uri="{FF2B5EF4-FFF2-40B4-BE49-F238E27FC236}">
                <a16:creationId xmlns:a16="http://schemas.microsoft.com/office/drawing/2014/main" id="{D1ED005B-2015-C965-BC84-6503CA31D0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Google Shape;154;p10:notes">
            <a:extLst>
              <a:ext uri="{FF2B5EF4-FFF2-40B4-BE49-F238E27FC236}">
                <a16:creationId xmlns:a16="http://schemas.microsoft.com/office/drawing/2014/main" id="{58858C1E-6D2B-73AF-81CD-9B8909B051E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62;p11:notes">
            <a:extLst>
              <a:ext uri="{FF2B5EF4-FFF2-40B4-BE49-F238E27FC236}">
                <a16:creationId xmlns:a16="http://schemas.microsoft.com/office/drawing/2014/main" id="{75F345AD-9247-3482-3D90-6E214C183E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Google Shape;163;p11:notes">
            <a:extLst>
              <a:ext uri="{FF2B5EF4-FFF2-40B4-BE49-F238E27FC236}">
                <a16:creationId xmlns:a16="http://schemas.microsoft.com/office/drawing/2014/main" id="{7EAA5FA8-AE41-2252-5EF4-B46D9B64105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71;p12:notes">
            <a:extLst>
              <a:ext uri="{FF2B5EF4-FFF2-40B4-BE49-F238E27FC236}">
                <a16:creationId xmlns:a16="http://schemas.microsoft.com/office/drawing/2014/main" id="{767C0669-8078-EEF7-BCD6-5C8C4BDC26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Google Shape;172;p12:notes">
            <a:extLst>
              <a:ext uri="{FF2B5EF4-FFF2-40B4-BE49-F238E27FC236}">
                <a16:creationId xmlns:a16="http://schemas.microsoft.com/office/drawing/2014/main" id="{38E15799-EAE0-57DA-8B0B-1956B307DE0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80;p13:notes">
            <a:extLst>
              <a:ext uri="{FF2B5EF4-FFF2-40B4-BE49-F238E27FC236}">
                <a16:creationId xmlns:a16="http://schemas.microsoft.com/office/drawing/2014/main" id="{AF3D5B2D-D61A-B1A7-A6CA-0D54EB98A8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Google Shape;181;p13:notes">
            <a:extLst>
              <a:ext uri="{FF2B5EF4-FFF2-40B4-BE49-F238E27FC236}">
                <a16:creationId xmlns:a16="http://schemas.microsoft.com/office/drawing/2014/main" id="{B1D91C2E-1781-389D-8ACD-FB4CA7913B7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89;g2600fbc0c6e_1_0:notes">
            <a:extLst>
              <a:ext uri="{FF2B5EF4-FFF2-40B4-BE49-F238E27FC236}">
                <a16:creationId xmlns:a16="http://schemas.microsoft.com/office/drawing/2014/main" id="{40287313-9982-9A13-5A1C-EE7D55D36D0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43011" name="Google Shape;190;g2600fbc0c6e_1_0:notes">
            <a:extLst>
              <a:ext uri="{FF2B5EF4-FFF2-40B4-BE49-F238E27FC236}">
                <a16:creationId xmlns:a16="http://schemas.microsoft.com/office/drawing/2014/main" id="{0B4BB6B8-7C93-1DD2-832A-0EDB03C67D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Google Shape;191;g2600fbc0c6e_1_0:notes">
            <a:extLst>
              <a:ext uri="{FF2B5EF4-FFF2-40B4-BE49-F238E27FC236}">
                <a16:creationId xmlns:a16="http://schemas.microsoft.com/office/drawing/2014/main" id="{6D06D100-DDAF-CA8A-7365-F91883DD3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300"/>
              <a:buFont typeface="Calibri" panose="020F0502020204030204" pitchFamily="34" charset="0"/>
              <a:buNone/>
            </a:pPr>
            <a:fld id="{D717A489-61EC-41A7-819A-40A206799D22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buSzPts val="1300"/>
                <a:buFont typeface="Calibri" panose="020F0502020204030204" pitchFamily="34" charset="0"/>
                <a:buNone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200;p14:notes">
            <a:extLst>
              <a:ext uri="{FF2B5EF4-FFF2-40B4-BE49-F238E27FC236}">
                <a16:creationId xmlns:a16="http://schemas.microsoft.com/office/drawing/2014/main" id="{EDB5527E-9760-469D-EB98-256085C1F5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Google Shape;201;p14:notes">
            <a:extLst>
              <a:ext uri="{FF2B5EF4-FFF2-40B4-BE49-F238E27FC236}">
                <a16:creationId xmlns:a16="http://schemas.microsoft.com/office/drawing/2014/main" id="{ED8A5675-BAC3-C87A-647F-DE9374E0DC5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209;p15:notes">
            <a:extLst>
              <a:ext uri="{FF2B5EF4-FFF2-40B4-BE49-F238E27FC236}">
                <a16:creationId xmlns:a16="http://schemas.microsoft.com/office/drawing/2014/main" id="{D7D0545C-A407-32F4-0B32-BEBDEFA2EA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Google Shape;210;p15:notes">
            <a:extLst>
              <a:ext uri="{FF2B5EF4-FFF2-40B4-BE49-F238E27FC236}">
                <a16:creationId xmlns:a16="http://schemas.microsoft.com/office/drawing/2014/main" id="{EB5F1447-54F6-1A8C-9383-C996B84D317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74;p2:notes">
            <a:extLst>
              <a:ext uri="{FF2B5EF4-FFF2-40B4-BE49-F238E27FC236}">
                <a16:creationId xmlns:a16="http://schemas.microsoft.com/office/drawing/2014/main" id="{2BFFE59C-A0B2-023F-9628-93AB5CF80B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Google Shape;75;p2:notes">
            <a:extLst>
              <a:ext uri="{FF2B5EF4-FFF2-40B4-BE49-F238E27FC236}">
                <a16:creationId xmlns:a16="http://schemas.microsoft.com/office/drawing/2014/main" id="{08893459-2CC8-71E6-E96D-0A9AE52AD7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83;g2600fbc0c6e_1_10:notes">
            <a:extLst>
              <a:ext uri="{FF2B5EF4-FFF2-40B4-BE49-F238E27FC236}">
                <a16:creationId xmlns:a16="http://schemas.microsoft.com/office/drawing/2014/main" id="{0D059D3C-647D-71AA-D7A8-2C84CB8F8A1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8435" name="Google Shape;84;g2600fbc0c6e_1_10:notes">
            <a:extLst>
              <a:ext uri="{FF2B5EF4-FFF2-40B4-BE49-F238E27FC236}">
                <a16:creationId xmlns:a16="http://schemas.microsoft.com/office/drawing/2014/main" id="{566879E5-5DD3-8DAE-5A1B-02E689174B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Google Shape;85;g2600fbc0c6e_1_10:notes">
            <a:extLst>
              <a:ext uri="{FF2B5EF4-FFF2-40B4-BE49-F238E27FC236}">
                <a16:creationId xmlns:a16="http://schemas.microsoft.com/office/drawing/2014/main" id="{D797D893-BD10-8DC3-3FFD-2B067EAC6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300"/>
              <a:buFont typeface="Calibri" panose="020F0502020204030204" pitchFamily="34" charset="0"/>
              <a:buNone/>
            </a:pPr>
            <a:fld id="{840EC5C0-D4CD-442F-97BF-F4C7DCD2E1AB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buSzPts val="1300"/>
                <a:buFont typeface="Calibri" panose="020F0502020204030204" pitchFamily="34" charset="0"/>
                <a:buNone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92;p3:notes">
            <a:extLst>
              <a:ext uri="{FF2B5EF4-FFF2-40B4-BE49-F238E27FC236}">
                <a16:creationId xmlns:a16="http://schemas.microsoft.com/office/drawing/2014/main" id="{BD9099B0-039C-8113-EADC-1CB5899FA2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Google Shape;93;p3:notes">
            <a:extLst>
              <a:ext uri="{FF2B5EF4-FFF2-40B4-BE49-F238E27FC236}">
                <a16:creationId xmlns:a16="http://schemas.microsoft.com/office/drawing/2014/main" id="{495790A8-27C9-0D0D-FB1B-232562C46C7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98;p4:notes">
            <a:extLst>
              <a:ext uri="{FF2B5EF4-FFF2-40B4-BE49-F238E27FC236}">
                <a16:creationId xmlns:a16="http://schemas.microsoft.com/office/drawing/2014/main" id="{23971DBE-D4AC-78E8-84AA-A27F19FA21E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Google Shape;99;p4:notes">
            <a:extLst>
              <a:ext uri="{FF2B5EF4-FFF2-40B4-BE49-F238E27FC236}">
                <a16:creationId xmlns:a16="http://schemas.microsoft.com/office/drawing/2014/main" id="{257C13F0-06D0-D79A-1943-F74FF9310EC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04;p5:notes">
            <a:extLst>
              <a:ext uri="{FF2B5EF4-FFF2-40B4-BE49-F238E27FC236}">
                <a16:creationId xmlns:a16="http://schemas.microsoft.com/office/drawing/2014/main" id="{F6F07485-8372-1AE9-10B2-825050803F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Google Shape;105;p5:notes">
            <a:extLst>
              <a:ext uri="{FF2B5EF4-FFF2-40B4-BE49-F238E27FC236}">
                <a16:creationId xmlns:a16="http://schemas.microsoft.com/office/drawing/2014/main" id="{B85BEF09-0E71-3F13-D5B2-8ECF4942937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13;p6:notes">
            <a:extLst>
              <a:ext uri="{FF2B5EF4-FFF2-40B4-BE49-F238E27FC236}">
                <a16:creationId xmlns:a16="http://schemas.microsoft.com/office/drawing/2014/main" id="{24E8698D-6E96-CE70-29A4-2C6B9454DA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Google Shape;114;p6:notes">
            <a:extLst>
              <a:ext uri="{FF2B5EF4-FFF2-40B4-BE49-F238E27FC236}">
                <a16:creationId xmlns:a16="http://schemas.microsoft.com/office/drawing/2014/main" id="{7CA89F9A-FB40-9288-5F86-0E05D8E160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22;p7:notes">
            <a:extLst>
              <a:ext uri="{FF2B5EF4-FFF2-40B4-BE49-F238E27FC236}">
                <a16:creationId xmlns:a16="http://schemas.microsoft.com/office/drawing/2014/main" id="{92A8248E-D2F9-95E8-34C0-B103B8C9FC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Google Shape;123;p7:notes">
            <a:extLst>
              <a:ext uri="{FF2B5EF4-FFF2-40B4-BE49-F238E27FC236}">
                <a16:creationId xmlns:a16="http://schemas.microsoft.com/office/drawing/2014/main" id="{3BBDF6B0-FF9C-F6B4-288C-0D5538CDCE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31;p8:notes">
            <a:extLst>
              <a:ext uri="{FF2B5EF4-FFF2-40B4-BE49-F238E27FC236}">
                <a16:creationId xmlns:a16="http://schemas.microsoft.com/office/drawing/2014/main" id="{C9BED040-C9E5-EFF1-37D2-57A8397F65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Google Shape;132;p8:notes">
            <a:extLst>
              <a:ext uri="{FF2B5EF4-FFF2-40B4-BE49-F238E27FC236}">
                <a16:creationId xmlns:a16="http://schemas.microsoft.com/office/drawing/2014/main" id="{9B8C6323-22BA-5950-9028-77A948C6C1D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D64FA37F-18D3-B363-027C-6773B2E90E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925FEF41-5F98-E6E2-9440-36DE874070C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72358BB0-F18E-4F87-7DBD-83CE57F9B6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7C28CEF3-4034-51C6-970A-578FAA9807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C90EC75E-C12A-0455-6901-E0390DAD7BD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86B6-FA09-4690-88B4-C8F80CCD2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0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1">
  <p:cSld name="Title Only Blank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>
            <a:noAutofit/>
          </a:bodyPr>
          <a:lstStyle>
            <a:lvl1pPr marL="457200" marR="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Arial"/>
              <a:buChar char="▸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08FA3C0-0122-3B66-8F65-D54E511DB79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514350" y="6205538"/>
            <a:ext cx="647700" cy="365125"/>
          </a:xfrm>
        </p:spPr>
        <p:txBody>
          <a:bodyPr spcFirstLastPara="1" lIns="121900" tIns="60925" rIns="121900" bIns="60925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BBAE7BD3-C2CE-4DC2-8A3C-09AF87E3F47F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57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40;p6">
            <a:extLst>
              <a:ext uri="{FF2B5EF4-FFF2-40B4-BE49-F238E27FC236}">
                <a16:creationId xmlns:a16="http://schemas.microsoft.com/office/drawing/2014/main" id="{16AAC28A-E166-18E7-EE70-14E343DEE4B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 spcFirstLastPara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000"/>
              <a:buFont typeface="Calibri"/>
              <a:buNone/>
              <a:defRPr/>
            </a:lvl9pPr>
          </a:lstStyle>
          <a:p>
            <a:pPr>
              <a:defRPr/>
            </a:pPr>
            <a:fld id="{C0843D01-0F8D-4128-9785-6742C87D40D7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12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33F3E37D-BAFD-8779-01C6-0CE966E68B6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11293BF0-2F9E-B724-D7A7-4D32DC28D3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A588316F-9B6A-A0BF-8C57-0C10EB9E5C8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62D6BBF4-F358-449A-D426-A8A955275A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C7C4B756-62B3-B830-0504-3DA3721E59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915E-2EAC-4B6D-B5B1-427290B02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21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8D290780-D796-D13C-FC50-86FE2E8A5FF2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624F66CA-3ED2-B7D3-E3A3-7596131ED5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CCFBFE7C-97EF-3197-4D81-2665DC2C64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C9F0DCEE-00B9-00BB-A900-913C6F948E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B6E6BF60-2460-B658-2A76-54BC561FCF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C7899ED7-77CB-23E7-8D90-67B1BE7B86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645E38C9-A19F-7F54-7016-6A1724344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13820513-5CAD-6A7E-FAEE-23BDB92ED99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ED05-F8B0-46D1-83F4-551AD4A24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72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B95B37F3-71B9-7A29-B7C1-87CE86767A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926FD308-D834-4CE6-EBA9-E04E41FC9D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14C07B6B-DDED-DBE5-EF00-A22D5E55FD3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60FD-64F0-4692-BCFB-E9F268132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6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2994699F-6C34-F054-2BAD-117027C0DA9B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34F2C2E4-51A3-D4C8-6EB9-6B98D417F2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5C786CAD-59FC-4992-3FBD-EAE6FAAF5AD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CFFA37D0-3DC7-0503-636E-ED13A4A709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25A8EFCC-4CAB-2A60-A1F4-FB91C5B4E5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C2C9ADE9-3CDA-DDE6-B767-B276E73C5E6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05D1D-D5B4-4FB8-A191-CFAC5BDC1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7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F08F0B48-61E8-5A9C-DA7F-8A81A5B9BCBF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059F20A4-5758-2B04-BFEE-1A44F84A40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105AD6ED-23DB-4950-EBAC-07830ECC50D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3AE048D7-F56D-2406-4C13-90645CE468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9D661079-AD45-6FEA-0290-1EFEF05AA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79A602AD-9572-A80F-D646-A779E235067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91F0-F074-448A-9C3C-4BA6E294F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2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9CCDA7C7-361E-E1B9-B0CB-265C10D8A86E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6A5A0CC1-1947-AFBC-3DF0-CAE4BABD50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6033559E-27D1-5BFF-157B-2BD1326ED2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ECFBDA4C-4CAB-4ADD-7786-91F290E907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B3C3F477-5083-FC90-5FB5-DCD8EF47AE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0B0FC7AD-00FA-F495-5367-DD5CC0B4C0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1E97-B02D-480B-A597-7C11E945E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41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5C3009E9-B746-C622-E9C7-90070C47F7A0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423C7022-97E2-106C-1709-3432FBA695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A90D2428-1AD9-A04C-CD98-E4A668994E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C3E5DF64-05D6-D139-52F3-8E845863A4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F0DBF9C5-39A4-E0B0-1096-28AE8F0C33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FE027C18-CD28-1926-612A-ED8358858AF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D695A-0EC6-4C9A-B1B7-C0EB54484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29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4EF81BA8-E722-772B-7E2F-BF2A4F1D00D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1BDE-D2ED-447E-8D60-69517CF9F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32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44B97430-32F0-E82D-15FF-A2467C4FF0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FCB13831-868A-5E54-14D1-F1888696731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3B87AECA-71BC-9777-1AE2-D2204B8628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CDF24AB7-69EA-F6F9-B93A-721B05C3627E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4C4BA232-F388-4B65-9C55-B11CB01DD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14" r:id="rId9"/>
    <p:sldLayoutId id="2147483723" r:id="rId10"/>
    <p:sldLayoutId id="214748372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.l.walter@ieee.org" TargetMode="External"/><Relationship Id="rId2" Type="http://schemas.openxmlformats.org/officeDocument/2006/relationships/hyperlink" Target="mailto:v.sharoff@ieee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tinez.t.c@iee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.vtools.iee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3;p1">
            <a:extLst>
              <a:ext uri="{FF2B5EF4-FFF2-40B4-BE49-F238E27FC236}">
                <a16:creationId xmlns:a16="http://schemas.microsoft.com/office/drawing/2014/main" id="{73EA6B07-2292-C452-2630-411A299CAFE8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11–13 AUG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CA5FFF1E-72E3-30A9-3BEF-CE189BE6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Google Shape;71;p11">
            <a:extLst>
              <a:ext uri="{FF2B5EF4-FFF2-40B4-BE49-F238E27FC236}">
                <a16:creationId xmlns:a16="http://schemas.microsoft.com/office/drawing/2014/main" id="{91FCB5E9-75A2-8707-36B0-D981FDF2EC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155950"/>
            <a:ext cx="1703388" cy="1035050"/>
          </a:xfrm>
          <a:prstGeom prst="rect">
            <a:avLst/>
          </a:prstGeom>
          <a:noFill/>
          <a:ln w="9525">
            <a:solidFill>
              <a:srgbClr val="0066A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Google Shape;72;p11">
            <a:extLst>
              <a:ext uri="{FF2B5EF4-FFF2-40B4-BE49-F238E27FC236}">
                <a16:creationId xmlns:a16="http://schemas.microsoft.com/office/drawing/2014/main" id="{4AD274BE-0B7B-535A-B947-831961FB8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387850"/>
            <a:ext cx="6094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solidFill>
                  <a:srgbClr val="38761D"/>
                </a:solidFill>
              </a:rPr>
              <a:t>vTools Engage</a:t>
            </a:r>
            <a:endParaRPr lang="en-US" altLang="en-US"/>
          </a:p>
          <a:p>
            <a:endParaRPr lang="en-US" altLang="en-US" sz="2000"/>
          </a:p>
          <a:p>
            <a:r>
              <a:rPr lang="en-US" altLang="en-US" sz="1600">
                <a:solidFill>
                  <a:srgbClr val="00629B"/>
                </a:solidFill>
              </a:rPr>
              <a:t>Vera Sharoff and Aubrey Walter</a:t>
            </a:r>
            <a:endParaRPr lang="en-US" altLang="en-US"/>
          </a:p>
          <a:p>
            <a:r>
              <a:rPr lang="en-US" altLang="en-US" sz="1600">
                <a:solidFill>
                  <a:srgbClr val="00629B"/>
                </a:solidFill>
              </a:rPr>
              <a:t>IEEE MGA Information Management</a:t>
            </a:r>
            <a:endParaRPr lang="en-US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>
            <a:extLst>
              <a:ext uri="{FF2B5EF4-FFF2-40B4-BE49-F238E27FC236}">
                <a16:creationId xmlns:a16="http://schemas.microsoft.com/office/drawing/2014/main" id="{43E5BF97-F0A4-849F-34DC-93F98C5FA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1313"/>
            <a:ext cx="10515600" cy="1039812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Retention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747" name="Google Shape;149;p20">
            <a:extLst>
              <a:ext uri="{FF2B5EF4-FFF2-40B4-BE49-F238E27FC236}">
                <a16:creationId xmlns:a16="http://schemas.microsoft.com/office/drawing/2014/main" id="{18DFF99A-8636-31E0-3680-E6420E14352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2AE90348-3AC8-4E3B-A410-A2C132926FC5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10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1748" name="Google Shape;151;p20">
            <a:extLst>
              <a:ext uri="{FF2B5EF4-FFF2-40B4-BE49-F238E27FC236}">
                <a16:creationId xmlns:a16="http://schemas.microsoft.com/office/drawing/2014/main" id="{2F69D24D-37B8-F2FD-F757-522D89F66C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249363"/>
            <a:ext cx="10075862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>
            <a:extLst>
              <a:ext uri="{FF2B5EF4-FFF2-40B4-BE49-F238E27FC236}">
                <a16:creationId xmlns:a16="http://schemas.microsoft.com/office/drawing/2014/main" id="{ADC52649-E7B8-882F-8A72-21843FA87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Members</a:t>
            </a:r>
          </a:p>
        </p:txBody>
      </p:sp>
      <p:sp>
        <p:nvSpPr>
          <p:cNvPr id="33795" name="Google Shape;158;p21">
            <a:extLst>
              <a:ext uri="{FF2B5EF4-FFF2-40B4-BE49-F238E27FC236}">
                <a16:creationId xmlns:a16="http://schemas.microsoft.com/office/drawing/2014/main" id="{396B3F84-AF2C-C5B6-56EC-DE458A4398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FC355E8B-B1C8-406A-871C-868EB9826838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11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3796" name="Google Shape;160;p21">
            <a:extLst>
              <a:ext uri="{FF2B5EF4-FFF2-40B4-BE49-F238E27FC236}">
                <a16:creationId xmlns:a16="http://schemas.microsoft.com/office/drawing/2014/main" id="{58609967-CF19-C3BD-E952-7B7B8131C6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90650"/>
            <a:ext cx="788193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>
            <a:extLst>
              <a:ext uri="{FF2B5EF4-FFF2-40B4-BE49-F238E27FC236}">
                <a16:creationId xmlns:a16="http://schemas.microsoft.com/office/drawing/2014/main" id="{C713A25C-C3CD-87B2-396A-80FDE1B7DD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Network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843" name="Google Shape;167;p22">
            <a:extLst>
              <a:ext uri="{FF2B5EF4-FFF2-40B4-BE49-F238E27FC236}">
                <a16:creationId xmlns:a16="http://schemas.microsoft.com/office/drawing/2014/main" id="{4716BB5D-B89D-89AE-40A3-7C45BCC222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398E3601-6919-4518-85B8-CDD2631B755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12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5844" name="Google Shape;169;p22">
            <a:extLst>
              <a:ext uri="{FF2B5EF4-FFF2-40B4-BE49-F238E27FC236}">
                <a16:creationId xmlns:a16="http://schemas.microsoft.com/office/drawing/2014/main" id="{A41030C7-595E-4FCA-1072-4C61957A2D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422400"/>
            <a:ext cx="1007745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>
            <a:extLst>
              <a:ext uri="{FF2B5EF4-FFF2-40B4-BE49-F238E27FC236}">
                <a16:creationId xmlns:a16="http://schemas.microsoft.com/office/drawing/2014/main" id="{CF6F8B5F-13D9-12AA-A89F-342CE83988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Add a Network Contact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891" name="Google Shape;176;p23">
            <a:extLst>
              <a:ext uri="{FF2B5EF4-FFF2-40B4-BE49-F238E27FC236}">
                <a16:creationId xmlns:a16="http://schemas.microsoft.com/office/drawing/2014/main" id="{88AB4FEA-868D-DD49-94D4-40846F509B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02002618-F6B3-442D-911A-5D9A5AA19625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13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7892" name="Google Shape;178;p23">
            <a:extLst>
              <a:ext uri="{FF2B5EF4-FFF2-40B4-BE49-F238E27FC236}">
                <a16:creationId xmlns:a16="http://schemas.microsoft.com/office/drawing/2014/main" id="{39141EAD-E37D-82BE-5DCA-3BF861D0AC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481138"/>
            <a:ext cx="93313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>
            <a:extLst>
              <a:ext uri="{FF2B5EF4-FFF2-40B4-BE49-F238E27FC236}">
                <a16:creationId xmlns:a16="http://schemas.microsoft.com/office/drawing/2014/main" id="{B09CC2F9-80F5-9659-C5D4-8BA10C7E45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Actions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939" name="Google Shape;185;p24">
            <a:extLst>
              <a:ext uri="{FF2B5EF4-FFF2-40B4-BE49-F238E27FC236}">
                <a16:creationId xmlns:a16="http://schemas.microsoft.com/office/drawing/2014/main" id="{7A30313C-8094-7199-CF12-927429BA39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CAE41FC3-89BC-4176-B58A-B94E22D06910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14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9940" name="Google Shape;187;p24">
            <a:extLst>
              <a:ext uri="{FF2B5EF4-FFF2-40B4-BE49-F238E27FC236}">
                <a16:creationId xmlns:a16="http://schemas.microsoft.com/office/drawing/2014/main" id="{47C87D49-8495-B322-752F-38DE6090B3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455738"/>
            <a:ext cx="1007586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CF258261-7F8D-F5A5-857D-481AC25A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4338"/>
            <a:ext cx="108077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>
            <a:extLst>
              <a:ext uri="{FF2B5EF4-FFF2-40B4-BE49-F238E27FC236}">
                <a16:creationId xmlns:a16="http://schemas.microsoft.com/office/drawing/2014/main" id="{8AC5CF57-EE6C-8C9F-DA86-20B7E6548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6045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Viewing an Individual Member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035" name="Google Shape;205;p26">
            <a:extLst>
              <a:ext uri="{FF2B5EF4-FFF2-40B4-BE49-F238E27FC236}">
                <a16:creationId xmlns:a16="http://schemas.microsoft.com/office/drawing/2014/main" id="{01EC326A-8D6C-E8FE-F066-2A05D8B0A4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332891FE-0D71-49E2-BD49-53F67CCA1A0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16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4036" name="Google Shape;207;p26">
            <a:extLst>
              <a:ext uri="{FF2B5EF4-FFF2-40B4-BE49-F238E27FC236}">
                <a16:creationId xmlns:a16="http://schemas.microsoft.com/office/drawing/2014/main" id="{09C3DE9F-F550-463C-B03D-A6C9233D16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425575"/>
            <a:ext cx="7126287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>
            <a:extLst>
              <a:ext uri="{FF2B5EF4-FFF2-40B4-BE49-F238E27FC236}">
                <a16:creationId xmlns:a16="http://schemas.microsoft.com/office/drawing/2014/main" id="{9E192AE5-B275-1F1E-6A41-DA67DD67A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Log an Interaction/Note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083" name="Google Shape;214;p27">
            <a:extLst>
              <a:ext uri="{FF2B5EF4-FFF2-40B4-BE49-F238E27FC236}">
                <a16:creationId xmlns:a16="http://schemas.microsoft.com/office/drawing/2014/main" id="{73DE7C66-3845-BDDF-ADC3-53EADFECD2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78D4ADF0-3F80-41C3-90E2-47E9FEB50CD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17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6084" name="Google Shape;216;p27">
            <a:extLst>
              <a:ext uri="{FF2B5EF4-FFF2-40B4-BE49-F238E27FC236}">
                <a16:creationId xmlns:a16="http://schemas.microsoft.com/office/drawing/2014/main" id="{2E4397D8-2FED-BF9C-A83A-6B20D9CC48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412875"/>
            <a:ext cx="91217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EEC382C-4AAF-13D7-47B7-5DB0DE3E2F3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19150" y="1544638"/>
            <a:ext cx="9344025" cy="20780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8131" name="Text Placeholder 5">
            <a:extLst>
              <a:ext uri="{FF2B5EF4-FFF2-40B4-BE49-F238E27FC236}">
                <a16:creationId xmlns:a16="http://schemas.microsoft.com/office/drawing/2014/main" id="{038F5573-905D-B220-F32D-D7FD516082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19150" y="3919538"/>
            <a:ext cx="9344025" cy="1500187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2F98769-8568-4B43-E5E6-30B3E057A7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9DF2127-6103-4D76-A55B-848E11FE3B7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18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D2084545-535B-092B-FF20-B3665A5789A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19150" y="1544638"/>
            <a:ext cx="9344025" cy="20780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vTools Contacts</a:t>
            </a:r>
          </a:p>
        </p:txBody>
      </p:sp>
      <p:sp>
        <p:nvSpPr>
          <p:cNvPr id="49155" name="Text Placeholder 5">
            <a:extLst>
              <a:ext uri="{FF2B5EF4-FFF2-40B4-BE49-F238E27FC236}">
                <a16:creationId xmlns:a16="http://schemas.microsoft.com/office/drawing/2014/main" id="{50B915BB-534C-B905-2B5A-A729FDEACD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-131763" y="5062538"/>
            <a:ext cx="9344026" cy="2252662"/>
          </a:xfrm>
        </p:spPr>
        <p:txBody>
          <a:bodyPr/>
          <a:lstStyle/>
          <a:p>
            <a:pPr algn="l"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Vera Sharoff -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v.sharoff@ieee.org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vTools - Aubrey Walter –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a.l.walter@ieee.org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eNotice – Terence Martinez Jr. –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martinez.t.c@ieee.org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ct val="0"/>
              </a:spcAft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C63F73A7-C318-3E9A-B776-4A5365E387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2AA5883-9618-4448-9FD8-C331343CE714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19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77;p12">
            <a:extLst>
              <a:ext uri="{FF2B5EF4-FFF2-40B4-BE49-F238E27FC236}">
                <a16:creationId xmlns:a16="http://schemas.microsoft.com/office/drawing/2014/main" id="{F9F986F4-AF8B-3D5B-35AF-068F13049E5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555625"/>
            <a:ext cx="10515600" cy="5540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vTools ENGAGE</a:t>
            </a:r>
          </a:p>
        </p:txBody>
      </p:sp>
      <p:sp>
        <p:nvSpPr>
          <p:cNvPr id="15363" name="Google Shape;78;p12">
            <a:extLst>
              <a:ext uri="{FF2B5EF4-FFF2-40B4-BE49-F238E27FC236}">
                <a16:creationId xmlns:a16="http://schemas.microsoft.com/office/drawing/2014/main" id="{2A654389-1540-BBCD-EA9B-75D9CE9408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38200" y="1536700"/>
            <a:ext cx="5918200" cy="4851400"/>
          </a:xfrm>
        </p:spPr>
        <p:txBody>
          <a:bodyPr/>
          <a:lstStyle/>
          <a:p>
            <a:pPr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 u="sng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https://engage.vtools.ieee.org/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Launched in December 2022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vTools Engage is an interactive relationship management solution that captures data for IEEE members and non-members. 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Supports Regions and Sections 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 enables volunteers to engage, track, and retain members, convert non-members to members, and provide volunteers the information they need to offer the best programs possible.</a:t>
            </a:r>
          </a:p>
        </p:txBody>
      </p:sp>
      <p:sp>
        <p:nvSpPr>
          <p:cNvPr id="15364" name="Google Shape;79;p12">
            <a:extLst>
              <a:ext uri="{FF2B5EF4-FFF2-40B4-BE49-F238E27FC236}">
                <a16:creationId xmlns:a16="http://schemas.microsoft.com/office/drawing/2014/main" id="{A2DBAF12-7C36-411D-BE48-676DE70CFF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39A810C8-0121-4A9F-8778-0A08ED9315BC}" type="slidenum">
              <a:rPr lang="en-US" altLang="en-US" sz="1200" smtClean="0">
                <a:solidFill>
                  <a:srgbClr val="0066A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</a:t>
            </a:fld>
            <a:endParaRPr lang="en-US" altLang="en-US" sz="1200">
              <a:solidFill>
                <a:srgbClr val="0066A1"/>
              </a:solidFill>
            </a:endParaRPr>
          </a:p>
        </p:txBody>
      </p:sp>
      <p:sp>
        <p:nvSpPr>
          <p:cNvPr id="15365" name="Google Shape;80;p12">
            <a:extLst>
              <a:ext uri="{FF2B5EF4-FFF2-40B4-BE49-F238E27FC236}">
                <a16:creationId xmlns:a16="http://schemas.microsoft.com/office/drawing/2014/main" id="{47412AD1-108E-5AA7-D5DF-7385101277CE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838200" y="752475"/>
            <a:ext cx="10515600" cy="357188"/>
          </a:xfrm>
        </p:spPr>
        <p:txBody>
          <a:bodyPr/>
          <a:lstStyle/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vTools Customer Relationship Management (CRM) system</a:t>
            </a:r>
          </a:p>
        </p:txBody>
      </p:sp>
      <p:pic>
        <p:nvPicPr>
          <p:cNvPr id="15366" name="Google Shape;81;p12">
            <a:extLst>
              <a:ext uri="{FF2B5EF4-FFF2-40B4-BE49-F238E27FC236}">
                <a16:creationId xmlns:a16="http://schemas.microsoft.com/office/drawing/2014/main" id="{88878494-CC58-6915-1325-07828A6FD4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2003425"/>
            <a:ext cx="50688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87;p13">
            <a:extLst>
              <a:ext uri="{FF2B5EF4-FFF2-40B4-BE49-F238E27FC236}">
                <a16:creationId xmlns:a16="http://schemas.microsoft.com/office/drawing/2014/main" id="{A5BBD9A1-D688-E73D-0FE8-D122ACA30BA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555625"/>
            <a:ext cx="10515600" cy="5540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vTools ENGAGE</a:t>
            </a:r>
          </a:p>
        </p:txBody>
      </p:sp>
      <p:sp>
        <p:nvSpPr>
          <p:cNvPr id="17411" name="Google Shape;88;p13">
            <a:extLst>
              <a:ext uri="{FF2B5EF4-FFF2-40B4-BE49-F238E27FC236}">
                <a16:creationId xmlns:a16="http://schemas.microsoft.com/office/drawing/2014/main" id="{318A6EBB-29C4-60D0-CF0F-46859FF6B7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38200" y="1695450"/>
            <a:ext cx="10515600" cy="43910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Engagement Scores are now visible next to people’s names. </a:t>
            </a:r>
          </a:p>
          <a:p>
            <a:pPr lvl="1" indent="-36830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2200"/>
              <a:buFont typeface="Arial" panose="020B0604020202020204" pitchFamily="34" charset="0"/>
              <a:buChar char="▸"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Click on the “eye” icon to view lists and see the corresponding engagement scores.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Customization in emails, like eNotice, is now available. </a:t>
            </a:r>
          </a:p>
          <a:p>
            <a:pPr lvl="1" indent="-3683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200"/>
              <a:buFont typeface="Arial" panose="020B0604020202020204" pitchFamily="34" charset="0"/>
              <a:buChar char="▸"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E.g., being able to pull in &lt;First Name&gt;&lt;Last Name&gt;.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a CC to the OU Chair (or other ExCom) on emails sent from the platform.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When viewing lists, there is now a search box at the top of the screen that will allow you to search on any value on the page (name, status, engagement score, etc.).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▸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Email stats, like in eNotice, are now visible, e.g., who opened, clicked, etc.</a:t>
            </a:r>
          </a:p>
        </p:txBody>
      </p:sp>
      <p:sp>
        <p:nvSpPr>
          <p:cNvPr id="17412" name="Google Shape;89;p13">
            <a:extLst>
              <a:ext uri="{FF2B5EF4-FFF2-40B4-BE49-F238E27FC236}">
                <a16:creationId xmlns:a16="http://schemas.microsoft.com/office/drawing/2014/main" id="{8E39FDF6-BFBE-65B6-9DE3-BDE7EEB132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DB06563F-7600-46DF-84FF-C57A1827B4F3}" type="slidenum">
              <a:rPr lang="en-US" altLang="en-US" sz="1200" smtClean="0">
                <a:solidFill>
                  <a:srgbClr val="0066A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3</a:t>
            </a:fld>
            <a:endParaRPr lang="en-US" altLang="en-US" sz="1200">
              <a:solidFill>
                <a:srgbClr val="0066A1"/>
              </a:solidFill>
            </a:endParaRPr>
          </a:p>
        </p:txBody>
      </p:sp>
      <p:sp>
        <p:nvSpPr>
          <p:cNvPr id="17413" name="Google Shape;90;p13">
            <a:extLst>
              <a:ext uri="{FF2B5EF4-FFF2-40B4-BE49-F238E27FC236}">
                <a16:creationId xmlns:a16="http://schemas.microsoft.com/office/drawing/2014/main" id="{BBF34A58-18C5-12DD-F7FC-98CE7E50A0C9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838200" y="771525"/>
            <a:ext cx="10515600" cy="355600"/>
          </a:xfrm>
        </p:spPr>
        <p:txBody>
          <a:bodyPr/>
          <a:lstStyle/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New Features as of 27 July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5;p14">
            <a:extLst>
              <a:ext uri="{FF2B5EF4-FFF2-40B4-BE49-F238E27FC236}">
                <a16:creationId xmlns:a16="http://schemas.microsoft.com/office/drawing/2014/main" id="{578EC8BA-6B19-7102-57F3-3E621CC114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hangingPunct="0">
              <a:buClr>
                <a:srgbClr val="00629B"/>
              </a:buClr>
              <a:buSzPts val="1000"/>
              <a:buFont typeface="Calibri" panose="020F0502020204030204" pitchFamily="34" charset="0"/>
              <a:buNone/>
            </a:pPr>
            <a:fld id="{2BCAFCD2-F574-493E-9F35-CF040C4F60B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eaLnBrk="0" hangingPunct="0">
                <a:buClr>
                  <a:srgbClr val="00629B"/>
                </a:buClr>
                <a:buSzPts val="1000"/>
                <a:buFont typeface="Calibri" panose="020F0502020204030204" pitchFamily="34" charset="0"/>
                <a:buNone/>
              </a:pPr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9459" name="Google Shape;96;p14">
            <a:extLst>
              <a:ext uri="{FF2B5EF4-FFF2-40B4-BE49-F238E27FC236}">
                <a16:creationId xmlns:a16="http://schemas.microsoft.com/office/drawing/2014/main" id="{79A3DC82-07F4-589C-34B9-CC6B424803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96938"/>
            <a:ext cx="99393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01;p15">
            <a:extLst>
              <a:ext uri="{FF2B5EF4-FFF2-40B4-BE49-F238E27FC236}">
                <a16:creationId xmlns:a16="http://schemas.microsoft.com/office/drawing/2014/main" id="{14AC8A66-86A3-CC7B-3432-EC303E9EA4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hangingPunct="0">
              <a:buClr>
                <a:srgbClr val="00629B"/>
              </a:buClr>
              <a:buSzPts val="1000"/>
              <a:buFont typeface="Calibri" panose="020F0502020204030204" pitchFamily="34" charset="0"/>
              <a:buNone/>
            </a:pPr>
            <a:fld id="{026516D0-B1C9-4A8B-9CA6-541495B5A0B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eaLnBrk="0" hangingPunct="0">
                <a:buClr>
                  <a:srgbClr val="00629B"/>
                </a:buClr>
                <a:buSzPts val="1000"/>
                <a:buFont typeface="Calibri" panose="020F0502020204030204" pitchFamily="34" charset="0"/>
                <a:buNone/>
              </a:pPr>
              <a:t>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1507" name="Google Shape;102;p15">
            <a:extLst>
              <a:ext uri="{FF2B5EF4-FFF2-40B4-BE49-F238E27FC236}">
                <a16:creationId xmlns:a16="http://schemas.microsoft.com/office/drawing/2014/main" id="{1A56CC4F-C41F-B24B-7A10-2B0C3DA5AD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12825"/>
            <a:ext cx="10983912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AB7F2778-158C-0349-965C-0E441B7F9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Quick Actions/Home Page</a:t>
            </a:r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BE6C316A-5097-B6AC-42FB-2AA845FC50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4038" y="1690688"/>
            <a:ext cx="4776787" cy="433705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This is the “</a:t>
            </a:r>
            <a:r>
              <a:rPr lang="en-US" sz="2000" b="1" i="1" dirty="0"/>
              <a:t>home</a:t>
            </a:r>
            <a:r>
              <a:rPr lang="en-US" sz="2000" dirty="0"/>
              <a:t>” page for Engage. Here, you will be able to take the following quick actions: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Welcome ## New Members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Remind ## to Renew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Reach out to ## Members in Arrears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Note: If the count for any of these categories is ‘0’ (zero), then the quick action will not show.</a:t>
            </a:r>
            <a:endParaRPr lang="en-US" dirty="0"/>
          </a:p>
        </p:txBody>
      </p:sp>
      <p:sp>
        <p:nvSpPr>
          <p:cNvPr id="23556" name="Google Shape;109;p16">
            <a:extLst>
              <a:ext uri="{FF2B5EF4-FFF2-40B4-BE49-F238E27FC236}">
                <a16:creationId xmlns:a16="http://schemas.microsoft.com/office/drawing/2014/main" id="{39139103-B32C-53DA-7D02-B4A2537B0D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EB06FF64-49CB-4624-9304-4FD38D5088B3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3557" name="Google Shape;111;p16">
            <a:extLst>
              <a:ext uri="{FF2B5EF4-FFF2-40B4-BE49-F238E27FC236}">
                <a16:creationId xmlns:a16="http://schemas.microsoft.com/office/drawing/2014/main" id="{1D82C6CB-2C1B-DF38-5565-51491E27C5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287463"/>
            <a:ext cx="67119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>
            <a:extLst>
              <a:ext uri="{FF2B5EF4-FFF2-40B4-BE49-F238E27FC236}">
                <a16:creationId xmlns:a16="http://schemas.microsoft.com/office/drawing/2014/main" id="{98D5084A-D362-5B3B-BE15-03AEA6FD6E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Engagement</a:t>
            </a:r>
          </a:p>
        </p:txBody>
      </p:sp>
      <p:sp>
        <p:nvSpPr>
          <p:cNvPr id="25603" name="Google Shape;118;p17">
            <a:extLst>
              <a:ext uri="{FF2B5EF4-FFF2-40B4-BE49-F238E27FC236}">
                <a16:creationId xmlns:a16="http://schemas.microsoft.com/office/drawing/2014/main" id="{4B94C828-654F-2C50-98B9-6E70526ED5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878F4246-E455-452D-BD24-203DE2CC291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7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5604" name="Google Shape;120;p17">
            <a:extLst>
              <a:ext uri="{FF2B5EF4-FFF2-40B4-BE49-F238E27FC236}">
                <a16:creationId xmlns:a16="http://schemas.microsoft.com/office/drawing/2014/main" id="{C259E09C-A3A6-995D-05E6-702738099D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428750"/>
            <a:ext cx="10075863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>
            <a:extLst>
              <a:ext uri="{FF2B5EF4-FFF2-40B4-BE49-F238E27FC236}">
                <a16:creationId xmlns:a16="http://schemas.microsoft.com/office/drawing/2014/main" id="{C35F721E-FF0F-DE61-30FA-EE727EBCD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Recruitment</a:t>
            </a:r>
            <a:endParaRPr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1" name="Google Shape;127;p18">
            <a:extLst>
              <a:ext uri="{FF2B5EF4-FFF2-40B4-BE49-F238E27FC236}">
                <a16:creationId xmlns:a16="http://schemas.microsoft.com/office/drawing/2014/main" id="{6E1D4C40-B97A-BE8B-11BA-6350F2DB50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352A25C0-5489-4FE6-913E-682E7CBEEE8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8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7652" name="Google Shape;129;p18">
            <a:extLst>
              <a:ext uri="{FF2B5EF4-FFF2-40B4-BE49-F238E27FC236}">
                <a16:creationId xmlns:a16="http://schemas.microsoft.com/office/drawing/2014/main" id="{A12667BA-D832-3D7A-3728-C0B2775FA7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397000"/>
            <a:ext cx="915987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34;p19">
            <a:extLst>
              <a:ext uri="{FF2B5EF4-FFF2-40B4-BE49-F238E27FC236}">
                <a16:creationId xmlns:a16="http://schemas.microsoft.com/office/drawing/2014/main" id="{DF58A6B4-6763-502A-9ED2-23EBE92311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Google Shape;135;p19">
            <a:extLst>
              <a:ext uri="{FF2B5EF4-FFF2-40B4-BE49-F238E27FC236}">
                <a16:creationId xmlns:a16="http://schemas.microsoft.com/office/drawing/2014/main" id="{878C9098-882A-6B74-3232-CAFA63446C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39433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Google Shape;136;p19">
            <a:extLst>
              <a:ext uri="{FF2B5EF4-FFF2-40B4-BE49-F238E27FC236}">
                <a16:creationId xmlns:a16="http://schemas.microsoft.com/office/drawing/2014/main" id="{5B1B12AA-E28A-AB03-CA77-2C04E2849A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fld id="{19ECE808-E927-48D3-9C28-3F4DA6419D6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t>9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7" name="Google Shape;137;p19">
            <a:extLst>
              <a:ext uri="{FF2B5EF4-FFF2-40B4-BE49-F238E27FC236}">
                <a16:creationId xmlns:a16="http://schemas.microsoft.com/office/drawing/2014/main" id="{DC9573C9-E265-A9BD-15FF-A332AC1776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8200" y="1106488"/>
            <a:ext cx="10515600" cy="357187"/>
          </a:xfrm>
        </p:spPr>
        <p:txBody>
          <a:bodyPr>
            <a:normAutofit fontScale="85000" lnSpcReduction="20000"/>
          </a:bodyPr>
          <a:lstStyle/>
          <a:p>
            <a:pPr marL="0" indent="0">
              <a:buSzPct val="68627"/>
              <a:defRPr/>
            </a:pPr>
            <a:endParaRPr/>
          </a:p>
        </p:txBody>
      </p:sp>
      <p:pic>
        <p:nvPicPr>
          <p:cNvPr id="29702" name="Google Shape;138;p19">
            <a:extLst>
              <a:ext uri="{FF2B5EF4-FFF2-40B4-BE49-F238E27FC236}">
                <a16:creationId xmlns:a16="http://schemas.microsoft.com/office/drawing/2014/main" id="{50E87E6C-2F86-0141-F27E-EBBB912AE0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42900"/>
            <a:ext cx="643731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Google Shape;139;p19">
            <a:extLst>
              <a:ext uri="{FF2B5EF4-FFF2-40B4-BE49-F238E27FC236}">
                <a16:creationId xmlns:a16="http://schemas.microsoft.com/office/drawing/2014/main" id="{D8782E21-664C-7B71-3F1E-2A64E6D20F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7388"/>
            <a:ext cx="6881813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Google Shape;140;p19">
            <a:extLst>
              <a:ext uri="{FF2B5EF4-FFF2-40B4-BE49-F238E27FC236}">
                <a16:creationId xmlns:a16="http://schemas.microsoft.com/office/drawing/2014/main" id="{F4DA37CB-8CDB-D38F-73F5-E5E0A5558FA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463675"/>
            <a:ext cx="63658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5" name="Google Shape;141;p19">
            <a:extLst>
              <a:ext uri="{FF2B5EF4-FFF2-40B4-BE49-F238E27FC236}">
                <a16:creationId xmlns:a16="http://schemas.microsoft.com/office/drawing/2014/main" id="{B12FD7EB-DE00-7189-2E48-A90728E39FD2}"/>
              </a:ext>
            </a:extLst>
          </p:cNvPr>
          <p:cNvCxnSpPr>
            <a:cxnSpLocks noChangeShapeType="1"/>
            <a:endCxn id="29704" idx="0"/>
          </p:cNvCxnSpPr>
          <p:nvPr/>
        </p:nvCxnSpPr>
        <p:spPr bwMode="auto">
          <a:xfrm>
            <a:off x="6635750" y="669925"/>
            <a:ext cx="1535113" cy="793750"/>
          </a:xfrm>
          <a:prstGeom prst="bentConnector2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6" name="Google Shape;142;p19">
            <a:extLst>
              <a:ext uri="{FF2B5EF4-FFF2-40B4-BE49-F238E27FC236}">
                <a16:creationId xmlns:a16="http://schemas.microsoft.com/office/drawing/2014/main" id="{D0E8310B-D0C0-5926-293E-ADC9BE6924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96969" y="5163344"/>
            <a:ext cx="896938" cy="450850"/>
          </a:xfrm>
          <a:prstGeom prst="bentConnector3">
            <a:avLst>
              <a:gd name="adj1" fmla="val 100019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391</Words>
  <Application>Microsoft Office PowerPoint</Application>
  <PresentationFormat>Widescreen</PresentationFormat>
  <Paragraphs>62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Open Sans</vt:lpstr>
      <vt:lpstr>Noto Sans Symbols</vt:lpstr>
      <vt:lpstr>Courier New</vt:lpstr>
      <vt:lpstr>Arial</vt:lpstr>
      <vt:lpstr>Calibri</vt:lpstr>
      <vt:lpstr>Office Theme</vt:lpstr>
      <vt:lpstr>PowerPoint Presentation</vt:lpstr>
      <vt:lpstr>vTools ENGAGE</vt:lpstr>
      <vt:lpstr>vTools ENGAGE</vt:lpstr>
      <vt:lpstr>PowerPoint Presentation</vt:lpstr>
      <vt:lpstr>PowerPoint Presentation</vt:lpstr>
      <vt:lpstr>Quick Actions/Home Page</vt:lpstr>
      <vt:lpstr>Engagement</vt:lpstr>
      <vt:lpstr>Recruitment</vt:lpstr>
      <vt:lpstr>PowerPoint Presentation</vt:lpstr>
      <vt:lpstr>Retention</vt:lpstr>
      <vt:lpstr>Members</vt:lpstr>
      <vt:lpstr>Network</vt:lpstr>
      <vt:lpstr>Add a Network Contact</vt:lpstr>
      <vt:lpstr>Actions</vt:lpstr>
      <vt:lpstr>PowerPoint Presentation</vt:lpstr>
      <vt:lpstr>Viewing an Individual Member</vt:lpstr>
      <vt:lpstr>Log an Interaction/Note</vt:lpstr>
      <vt:lpstr>Questions?</vt:lpstr>
      <vt:lpstr>vTools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7</cp:revision>
  <dcterms:created xsi:type="dcterms:W3CDTF">2022-10-04T13:41:59Z</dcterms:created>
  <dcterms:modified xsi:type="dcterms:W3CDTF">2023-08-11T01:30:51Z</dcterms:modified>
</cp:coreProperties>
</file>