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8" r:id="rId4"/>
    <p:sldId id="269" r:id="rId5"/>
    <p:sldId id="286" r:id="rId6"/>
    <p:sldId id="282" r:id="rId7"/>
    <p:sldId id="280" r:id="rId8"/>
    <p:sldId id="271" r:id="rId9"/>
    <p:sldId id="283" r:id="rId10"/>
    <p:sldId id="273" r:id="rId11"/>
    <p:sldId id="274" r:id="rId12"/>
    <p:sldId id="284" r:id="rId13"/>
    <p:sldId id="285" r:id="rId14"/>
    <p:sldId id="279" r:id="rId15"/>
  </p:sldIdLst>
  <p:sldSz cx="12192000" cy="6858000"/>
  <p:notesSz cx="7315200" cy="9601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98DA7112-57F6-0E75-EC9A-F596463C0645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8F3F9716-715B-5597-2200-2B11BBD3955C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Google Shape;5;n">
            <a:extLst>
              <a:ext uri="{FF2B5EF4-FFF2-40B4-BE49-F238E27FC236}">
                <a16:creationId xmlns:a16="http://schemas.microsoft.com/office/drawing/2014/main" id="{AB4CBB64-44BE-A846-3D0B-9C877CC86A46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Google Shape;6;n">
            <a:extLst>
              <a:ext uri="{FF2B5EF4-FFF2-40B4-BE49-F238E27FC236}">
                <a16:creationId xmlns:a16="http://schemas.microsoft.com/office/drawing/2014/main" id="{8D294DE4-8485-82B7-230A-FF221FBEB8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58341CFD-259D-AFE9-FE9D-CE037430CAFB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07DB1AB4-16D9-5193-4F8C-D513337D9D35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0A6B55AB-BDF9-46A6-8FB8-A76D31A42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0;p1:notes">
            <a:extLst>
              <a:ext uri="{FF2B5EF4-FFF2-40B4-BE49-F238E27FC236}">
                <a16:creationId xmlns:a16="http://schemas.microsoft.com/office/drawing/2014/main" id="{7492F32A-6E52-0E5D-97CB-EB03582DC6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01;p1:notes">
            <a:extLst>
              <a:ext uri="{FF2B5EF4-FFF2-40B4-BE49-F238E27FC236}">
                <a16:creationId xmlns:a16="http://schemas.microsoft.com/office/drawing/2014/main" id="{7C898422-DC8F-E93E-3116-9AB5807C8A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82;p11:notes">
            <a:extLst>
              <a:ext uri="{FF2B5EF4-FFF2-40B4-BE49-F238E27FC236}">
                <a16:creationId xmlns:a16="http://schemas.microsoft.com/office/drawing/2014/main" id="{444682FB-0432-D169-316F-000D5D7C77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95" name="Google Shape;183;p11:notes">
            <a:extLst>
              <a:ext uri="{FF2B5EF4-FFF2-40B4-BE49-F238E27FC236}">
                <a16:creationId xmlns:a16="http://schemas.microsoft.com/office/drawing/2014/main" id="{2E39E3AF-523A-E36B-D64F-E3C388D9DC8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82;p11:notes">
            <a:extLst>
              <a:ext uri="{FF2B5EF4-FFF2-40B4-BE49-F238E27FC236}">
                <a16:creationId xmlns:a16="http://schemas.microsoft.com/office/drawing/2014/main" id="{375238D0-8475-EE82-F033-0953346B1C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843" name="Google Shape;183;p11:notes">
            <a:extLst>
              <a:ext uri="{FF2B5EF4-FFF2-40B4-BE49-F238E27FC236}">
                <a16:creationId xmlns:a16="http://schemas.microsoft.com/office/drawing/2014/main" id="{BCF1E11C-D97A-99ED-5E1B-8BC63D950EB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82;p11:notes">
            <a:extLst>
              <a:ext uri="{FF2B5EF4-FFF2-40B4-BE49-F238E27FC236}">
                <a16:creationId xmlns:a16="http://schemas.microsoft.com/office/drawing/2014/main" id="{D6A0DDDD-D1B4-0128-C606-2254C21F1D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891" name="Google Shape;183;p11:notes">
            <a:extLst>
              <a:ext uri="{FF2B5EF4-FFF2-40B4-BE49-F238E27FC236}">
                <a16:creationId xmlns:a16="http://schemas.microsoft.com/office/drawing/2014/main" id="{2B605C2B-8472-0752-BB7B-641AA76C63B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82;p11:notes">
            <a:extLst>
              <a:ext uri="{FF2B5EF4-FFF2-40B4-BE49-F238E27FC236}">
                <a16:creationId xmlns:a16="http://schemas.microsoft.com/office/drawing/2014/main" id="{71B767FD-ABDD-8321-C1F0-F393930AA99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39" name="Google Shape;183;p11:notes">
            <a:extLst>
              <a:ext uri="{FF2B5EF4-FFF2-40B4-BE49-F238E27FC236}">
                <a16:creationId xmlns:a16="http://schemas.microsoft.com/office/drawing/2014/main" id="{6309A729-8DFD-B4A3-8821-45DC3E70487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2;p11:notes">
            <a:extLst>
              <a:ext uri="{FF2B5EF4-FFF2-40B4-BE49-F238E27FC236}">
                <a16:creationId xmlns:a16="http://schemas.microsoft.com/office/drawing/2014/main" id="{9DF149DB-8E05-D12D-D412-09219E72BF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183;p11:notes">
            <a:extLst>
              <a:ext uri="{FF2B5EF4-FFF2-40B4-BE49-F238E27FC236}">
                <a16:creationId xmlns:a16="http://schemas.microsoft.com/office/drawing/2014/main" id="{4F93F607-76E4-2EF3-6AFD-D75A6F853D8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82;p11:notes">
            <a:extLst>
              <a:ext uri="{FF2B5EF4-FFF2-40B4-BE49-F238E27FC236}">
                <a16:creationId xmlns:a16="http://schemas.microsoft.com/office/drawing/2014/main" id="{5979DB09-64BD-D738-3177-E0E63C57AD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83;p11:notes">
            <a:extLst>
              <a:ext uri="{FF2B5EF4-FFF2-40B4-BE49-F238E27FC236}">
                <a16:creationId xmlns:a16="http://schemas.microsoft.com/office/drawing/2014/main" id="{3BBF0C25-29C2-49C7-6D5B-A039A2E1A0E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82;p11:notes">
            <a:extLst>
              <a:ext uri="{FF2B5EF4-FFF2-40B4-BE49-F238E27FC236}">
                <a16:creationId xmlns:a16="http://schemas.microsoft.com/office/drawing/2014/main" id="{042964B4-3252-7C21-E65C-4C7829ADD6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Google Shape;183;p11:notes">
            <a:extLst>
              <a:ext uri="{FF2B5EF4-FFF2-40B4-BE49-F238E27FC236}">
                <a16:creationId xmlns:a16="http://schemas.microsoft.com/office/drawing/2014/main" id="{8E545B90-683D-E17E-753E-2DDE2C5843C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82;p11:notes">
            <a:extLst>
              <a:ext uri="{FF2B5EF4-FFF2-40B4-BE49-F238E27FC236}">
                <a16:creationId xmlns:a16="http://schemas.microsoft.com/office/drawing/2014/main" id="{AE63500B-B9FF-E5AC-C38A-40FC8DBD37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55" name="Google Shape;183;p11:notes">
            <a:extLst>
              <a:ext uri="{FF2B5EF4-FFF2-40B4-BE49-F238E27FC236}">
                <a16:creationId xmlns:a16="http://schemas.microsoft.com/office/drawing/2014/main" id="{0E3D3FD7-FF87-D021-25C4-E1BC5FD8BD9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82;p11:notes">
            <a:extLst>
              <a:ext uri="{FF2B5EF4-FFF2-40B4-BE49-F238E27FC236}">
                <a16:creationId xmlns:a16="http://schemas.microsoft.com/office/drawing/2014/main" id="{368CCB3C-2928-6677-50AE-C022D6178C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3" name="Google Shape;183;p11:notes">
            <a:extLst>
              <a:ext uri="{FF2B5EF4-FFF2-40B4-BE49-F238E27FC236}">
                <a16:creationId xmlns:a16="http://schemas.microsoft.com/office/drawing/2014/main" id="{89241B24-2B45-BF56-84F7-100B397B54D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82;p11:notes">
            <a:extLst>
              <a:ext uri="{FF2B5EF4-FFF2-40B4-BE49-F238E27FC236}">
                <a16:creationId xmlns:a16="http://schemas.microsoft.com/office/drawing/2014/main" id="{14FAB620-CA3E-9B06-7EFB-211522E551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651" name="Google Shape;183;p11:notes">
            <a:extLst>
              <a:ext uri="{FF2B5EF4-FFF2-40B4-BE49-F238E27FC236}">
                <a16:creationId xmlns:a16="http://schemas.microsoft.com/office/drawing/2014/main" id="{10B7BC9F-92AD-F591-8748-84F58A7BE76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82;p11:notes">
            <a:extLst>
              <a:ext uri="{FF2B5EF4-FFF2-40B4-BE49-F238E27FC236}">
                <a16:creationId xmlns:a16="http://schemas.microsoft.com/office/drawing/2014/main" id="{89624B83-38EF-05EC-9D92-EAA08352E8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99" name="Google Shape;183;p11:notes">
            <a:extLst>
              <a:ext uri="{FF2B5EF4-FFF2-40B4-BE49-F238E27FC236}">
                <a16:creationId xmlns:a16="http://schemas.microsoft.com/office/drawing/2014/main" id="{C693D75C-1A5B-0035-48BB-C548FDAEF5C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82;p11:notes">
            <a:extLst>
              <a:ext uri="{FF2B5EF4-FFF2-40B4-BE49-F238E27FC236}">
                <a16:creationId xmlns:a16="http://schemas.microsoft.com/office/drawing/2014/main" id="{F4C8127C-CE4D-0EF4-0E0E-CDC2410826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747" name="Google Shape;183;p11:notes">
            <a:extLst>
              <a:ext uri="{FF2B5EF4-FFF2-40B4-BE49-F238E27FC236}">
                <a16:creationId xmlns:a16="http://schemas.microsoft.com/office/drawing/2014/main" id="{07B1FF4B-D30D-D506-580B-DFCE48D231B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3F76C48A-7514-417F-7CCC-3A7346BE908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207DF1C2-AD1F-18F4-F134-AD478942C5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CAF7C5B4-80D7-72E0-5896-7E259A6081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1E087A83-B219-757D-E9D5-68C98D0E92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3E76B821-E745-2DB3-8A7F-48CD2DB6280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C629-7220-497F-A756-D03062D1E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6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C8136E57-7A97-72B7-D94F-E0DF5BB3D910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7B91038D-74F9-FBF9-C50A-CD09E9853C4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24600429-DDD7-1729-E4DD-3FF286FF770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5FEA7707-551E-F9D1-CF43-ED5565A793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30718E7E-12BD-AA95-6E27-E58B68EC3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2ED2A6DC-92A2-AD2F-4308-A0D949ACB87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19C8-6233-4907-94E1-1311BD5A2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87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2771B26A-6158-22DB-43B1-C53F4DB56CF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7EDC-21AA-4F7D-BF55-940DE0224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3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14">
            <a:extLst>
              <a:ext uri="{FF2B5EF4-FFF2-40B4-BE49-F238E27FC236}">
                <a16:creationId xmlns:a16="http://schemas.microsoft.com/office/drawing/2014/main" id="{916BB6CB-9B7E-DB59-3123-65D9F76CC227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26;p14" descr="Logo, icon&#10;&#10;Description automatically generated">
            <a:extLst>
              <a:ext uri="{FF2B5EF4-FFF2-40B4-BE49-F238E27FC236}">
                <a16:creationId xmlns:a16="http://schemas.microsoft.com/office/drawing/2014/main" id="{9F011792-B9DA-756D-C81E-997280EE859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27;p14" descr="Logo&#10;&#10;Description automatically generated">
            <a:extLst>
              <a:ext uri="{FF2B5EF4-FFF2-40B4-BE49-F238E27FC236}">
                <a16:creationId xmlns:a16="http://schemas.microsoft.com/office/drawing/2014/main" id="{20895686-A168-D493-6036-AEA3299F4CF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8;p14">
            <a:extLst>
              <a:ext uri="{FF2B5EF4-FFF2-40B4-BE49-F238E27FC236}">
                <a16:creationId xmlns:a16="http://schemas.microsoft.com/office/drawing/2014/main" id="{D70EBF37-0EE5-48C8-6B68-D0522354C1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FCFF5E02-1081-02DF-E824-C04E9FD360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" name="Google Shape;29;p14">
            <a:extLst>
              <a:ext uri="{FF2B5EF4-FFF2-40B4-BE49-F238E27FC236}">
                <a16:creationId xmlns:a16="http://schemas.microsoft.com/office/drawing/2014/main" id="{F120BDC6-21A5-233C-B95B-68C2BCDC32D8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C233-3C52-40D8-8AB9-AE03E1BFF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04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0E04A3B3-35A3-E942-8D75-445A49FAF8CB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03F4027A-7BD7-18CC-5081-4E07CC6DC2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BF8DF4F5-3F7D-743A-8B1F-370EFE49B5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0B54CD6D-1A85-8D5E-7923-038ABFB916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1FB68546-70C1-A421-FB64-0C3D677DC6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399E0922-3773-28DC-31DC-070F9E765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7CCE3613-B50C-4202-2F8B-9DD4716F1A1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3ED5-2301-4613-B200-41182680D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77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24FA946D-54F3-CDE6-A965-99F90A8BDC4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CC766BF9-7C1F-8F80-3133-10DA920668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EAF90359-4E20-8553-B14A-3639D9144AA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A3EE117E-B5F3-2D50-B725-E852501CBA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B4BA0C84-D4DD-BEAF-035B-3BF4DA4C67E4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582F-CD4C-48B8-9A17-866F63220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54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C1630DB3-1540-EE3B-DEF6-3E5DED05ACA9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E2D33ABC-B271-43CE-B44C-5D70636A4A1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C951F0E8-9A86-321D-1DAA-324D163B9C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8F0D7C5E-2766-BA5D-54DE-135ECC1EEF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EAFF5A35-6F6E-E5DB-7D46-27BD4F7766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DCC618EB-1668-5D7B-FC2E-7E21165D29B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65A39AB-D1AB-EC24-CFEC-118ED48B36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66451C1B-CED3-0346-EF4E-147B72D4EA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8521-7E4E-48AE-AD91-C7157AC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5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8CEC8787-717E-A074-B957-9CACC67C59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0BF046CC-BEAB-F3AD-09CD-372B54B274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0C0C67DA-4674-1B7B-AB91-7ECDB33B81E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0BB6-FC1E-480D-845C-3200AD5E7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47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DB770094-D21A-511F-7171-51DB6135CF23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57F3FD04-F8A7-064F-1DF6-F1E1ADC6FA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D323D318-20E1-A4BA-20EE-36311A39C4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39BB613E-7582-0283-3081-8DE0EF89F6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B8F1D5CA-FE4D-7A10-960F-D51E2B36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9DB8DB13-5DB3-7D98-448B-9E3059ED65D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9DC1C-E029-46A6-8E0F-77305DF9B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5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301CA553-81EC-583B-CA74-1B7A3A759A9C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042A4F17-F2F9-9B77-AB3D-0D17A1DE4B1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6590B286-408A-C9E2-1CB4-A1E6BA85D23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7D6D88FD-F392-3F1F-BCC0-B1C0D2AF83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BD54ADA5-D012-7E90-4FFF-938C189B2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021CB9CC-DF70-836B-EA25-1A871C51A69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A73B-539C-485D-8759-8CC52F8C2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9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FC4BC987-F650-CEC7-4F68-B9E272E0EF0B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7A4A1AEF-618A-381B-351A-26318D286AE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C8236364-2325-1835-F9BB-A9971FBB25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5036C207-25F9-46DB-F407-EAC84E024A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BA1D5868-DE55-0D38-078B-B4B5B88444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9361FEFD-2C65-7720-6F66-524B8D09A18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9463-133D-42EB-97BE-4B2122A58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10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12465BD2-6993-F999-7633-4E63A16A3B1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F1483784-A94F-821F-1A7F-1B7EA0E90C9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33DC347D-758B-7320-000C-F637B8004E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A18DDED3-925D-B180-1185-B986A4172EC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BB0FA8F-526F-49BF-BAAA-4DD7FFEE8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b.ieee.org/vtools/blog/kbtopic/vot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.kung.us@ieee.org" TargetMode="External"/><Relationship Id="rId5" Type="http://schemas.openxmlformats.org/officeDocument/2006/relationships/hyperlink" Target="https://mga.ieee.org/board-committees/operations-manual" TargetMode="External"/><Relationship Id="rId4" Type="http://schemas.openxmlformats.org/officeDocument/2006/relationships/hyperlink" Target="https://kb.ieee.org/vtools/blog/kbtopic/nomination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ga.ieee.org/board-committees/operations-manu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ga.ieee.org/resources-operations/geographic-unit/geographic-unit-election-pilo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minations.vtools.iee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b.ieee.org/vtools/blog/kbtopic/nomination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oting.vtools.ieee.org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3;p1">
            <a:extLst>
              <a:ext uri="{FF2B5EF4-FFF2-40B4-BE49-F238E27FC236}">
                <a16:creationId xmlns:a16="http://schemas.microsoft.com/office/drawing/2014/main" id="{EE024E6A-B48A-046D-2D93-495B6BA5CED5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Region 3 Meeting </a:t>
            </a:r>
            <a:r>
              <a:rPr lang="en-US" altLang="en-US">
                <a:solidFill>
                  <a:srgbClr val="7030A0"/>
                </a:solidFill>
                <a:latin typeface="Open Sans" pitchFamily="34" charset="0"/>
                <a:cs typeface="Open Sans" pitchFamily="34" charset="0"/>
                <a:sym typeface="Open Sans" pitchFamily="34" charset="0"/>
              </a:rPr>
              <a:t>|</a:t>
            </a: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Ottawa, Canada </a:t>
            </a:r>
            <a:r>
              <a:rPr lang="en-US" altLang="en-US">
                <a:solidFill>
                  <a:srgbClr val="772583"/>
                </a:solidFill>
                <a:latin typeface="Open Sans" pitchFamily="34" charset="0"/>
                <a:cs typeface="Open Sans" pitchFamily="34" charset="0"/>
                <a:sym typeface="Open Sans" pitchFamily="34" charset="0"/>
              </a:rPr>
              <a:t>|</a:t>
            </a: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 11–13 AUG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EC48E65A-F178-3564-F9B6-5CA9819F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86;p11">
            <a:extLst>
              <a:ext uri="{FF2B5EF4-FFF2-40B4-BE49-F238E27FC236}">
                <a16:creationId xmlns:a16="http://schemas.microsoft.com/office/drawing/2014/main" id="{8A680525-FF8A-C3AA-73AA-79F02F26671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vTools Elections - Ballot</a:t>
            </a:r>
          </a:p>
        </p:txBody>
      </p:sp>
      <p:sp>
        <p:nvSpPr>
          <p:cNvPr id="30723" name="Google Shape;187;p11">
            <a:extLst>
              <a:ext uri="{FF2B5EF4-FFF2-40B4-BE49-F238E27FC236}">
                <a16:creationId xmlns:a16="http://schemas.microsoft.com/office/drawing/2014/main" id="{1E839D32-873D-A3FE-1715-0497DDF81A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DDB975B-C50C-4116-9066-4161372132F4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10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24" name="Text Placeholder 2">
            <a:extLst>
              <a:ext uri="{FF2B5EF4-FFF2-40B4-BE49-F238E27FC236}">
                <a16:creationId xmlns:a16="http://schemas.microsoft.com/office/drawing/2014/main" id="{69C5D326-DAA7-9896-3A24-928903790F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1F41121E-3BF9-DA8C-4F42-854FC27D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076325"/>
            <a:ext cx="5651500" cy="3028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BE88B710-CED0-8ADB-E2F3-3AFD7919A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405063"/>
            <a:ext cx="5672138" cy="3600450"/>
          </a:xfrm>
          <a:prstGeom prst="rect">
            <a:avLst/>
          </a:prstGeom>
          <a:noFill/>
          <a:ln w="9525">
            <a:solidFill>
              <a:srgbClr val="418A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9C94D4-5125-BCC4-6153-7B6BE3B7AE16}"/>
              </a:ext>
            </a:extLst>
          </p:cNvPr>
          <p:cNvSpPr/>
          <p:nvPr/>
        </p:nvSpPr>
        <p:spPr>
          <a:xfrm>
            <a:off x="392113" y="2590800"/>
            <a:ext cx="1163637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56AFD1-27AC-5E68-29F5-36A2789CA4F5}"/>
              </a:ext>
            </a:extLst>
          </p:cNvPr>
          <p:cNvSpPr/>
          <p:nvPr/>
        </p:nvSpPr>
        <p:spPr>
          <a:xfrm>
            <a:off x="8535988" y="3987800"/>
            <a:ext cx="3200400" cy="88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34882D-FA2A-B063-ECBF-0FE614463586}"/>
              </a:ext>
            </a:extLst>
          </p:cNvPr>
          <p:cNvSpPr/>
          <p:nvPr/>
        </p:nvSpPr>
        <p:spPr>
          <a:xfrm>
            <a:off x="5953125" y="3343275"/>
            <a:ext cx="24765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7F2EDD-FC90-B29A-2212-242E6CD969A5}"/>
              </a:ext>
            </a:extLst>
          </p:cNvPr>
          <p:cNvSpPr/>
          <p:nvPr/>
        </p:nvSpPr>
        <p:spPr>
          <a:xfrm>
            <a:off x="1649413" y="2671763"/>
            <a:ext cx="1546225" cy="617537"/>
          </a:xfrm>
          <a:prstGeom prst="roundRect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Bio, statement, 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86;p11">
            <a:extLst>
              <a:ext uri="{FF2B5EF4-FFF2-40B4-BE49-F238E27FC236}">
                <a16:creationId xmlns:a16="http://schemas.microsoft.com/office/drawing/2014/main" id="{0B3EDF8C-74F2-E102-D11F-E37CCE6BB19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vTools Elections - Management</a:t>
            </a:r>
          </a:p>
        </p:txBody>
      </p:sp>
      <p:sp>
        <p:nvSpPr>
          <p:cNvPr id="32771" name="Google Shape;187;p11">
            <a:extLst>
              <a:ext uri="{FF2B5EF4-FFF2-40B4-BE49-F238E27FC236}">
                <a16:creationId xmlns:a16="http://schemas.microsoft.com/office/drawing/2014/main" id="{637B9E54-0B05-E658-4186-7BC468267D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2DE0EE8-2B19-44C4-B5DC-09CF610CFA9B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11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772" name="Text Placeholder 2">
            <a:extLst>
              <a:ext uri="{FF2B5EF4-FFF2-40B4-BE49-F238E27FC236}">
                <a16:creationId xmlns:a16="http://schemas.microsoft.com/office/drawing/2014/main" id="{B4FF40AF-A860-584D-7FB2-192950D423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2773" name="Picture 2">
            <a:extLst>
              <a:ext uri="{FF2B5EF4-FFF2-40B4-BE49-F238E27FC236}">
                <a16:creationId xmlns:a16="http://schemas.microsoft.com/office/drawing/2014/main" id="{14F45F4E-20E9-A767-83E7-7FF75FC3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1268413"/>
            <a:ext cx="7705725" cy="476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D8600E-7924-CB4B-6D33-C4B999B2CA18}"/>
              </a:ext>
            </a:extLst>
          </p:cNvPr>
          <p:cNvSpPr/>
          <p:nvPr/>
        </p:nvSpPr>
        <p:spPr>
          <a:xfrm>
            <a:off x="2619375" y="2305050"/>
            <a:ext cx="1114425" cy="1123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5FBFD9-32E0-0AA9-872D-CD0E1CA82AB3}"/>
              </a:ext>
            </a:extLst>
          </p:cNvPr>
          <p:cNvSpPr/>
          <p:nvPr/>
        </p:nvSpPr>
        <p:spPr>
          <a:xfrm>
            <a:off x="2513013" y="4629150"/>
            <a:ext cx="94615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2">
            <a:extLst>
              <a:ext uri="{FF2B5EF4-FFF2-40B4-BE49-F238E27FC236}">
                <a16:creationId xmlns:a16="http://schemas.microsoft.com/office/drawing/2014/main" id="{61B5C96C-47FD-9150-4DFE-B2BC89E4D9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4819" name="Picture 9">
            <a:extLst>
              <a:ext uri="{FF2B5EF4-FFF2-40B4-BE49-F238E27FC236}">
                <a16:creationId xmlns:a16="http://schemas.microsoft.com/office/drawing/2014/main" id="{387B1264-5057-1F66-CCE4-964CF198C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2325688"/>
            <a:ext cx="566896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Google Shape;186;p11">
            <a:extLst>
              <a:ext uri="{FF2B5EF4-FFF2-40B4-BE49-F238E27FC236}">
                <a16:creationId xmlns:a16="http://schemas.microsoft.com/office/drawing/2014/main" id="{C93E3DC7-6FFF-447F-72E2-F69DE8E4101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vTools Elections - Results</a:t>
            </a:r>
          </a:p>
        </p:txBody>
      </p:sp>
      <p:sp>
        <p:nvSpPr>
          <p:cNvPr id="34821" name="Google Shape;187;p11">
            <a:extLst>
              <a:ext uri="{FF2B5EF4-FFF2-40B4-BE49-F238E27FC236}">
                <a16:creationId xmlns:a16="http://schemas.microsoft.com/office/drawing/2014/main" id="{8662B731-CD16-572A-D8E8-480F504C14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322147E-147C-42A6-AB58-C0F38D3DD70C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4822" name="Picture 2">
            <a:extLst>
              <a:ext uri="{FF2B5EF4-FFF2-40B4-BE49-F238E27FC236}">
                <a16:creationId xmlns:a16="http://schemas.microsoft.com/office/drawing/2014/main" id="{A5E00B09-BB1B-5D4C-E65A-FCFF6B22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152525"/>
            <a:ext cx="564038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7B3B289-1DCA-C8CD-DE89-2FCFA86AEED3}"/>
              </a:ext>
            </a:extLst>
          </p:cNvPr>
          <p:cNvSpPr/>
          <p:nvPr/>
        </p:nvSpPr>
        <p:spPr>
          <a:xfrm>
            <a:off x="3268663" y="3136900"/>
            <a:ext cx="2714625" cy="1077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783C1F-4B9C-60B1-26D5-AB7741B6E965}"/>
              </a:ext>
            </a:extLst>
          </p:cNvPr>
          <p:cNvSpPr/>
          <p:nvPr/>
        </p:nvSpPr>
        <p:spPr>
          <a:xfrm>
            <a:off x="6705600" y="2917825"/>
            <a:ext cx="2381250" cy="438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86;p11">
            <a:extLst>
              <a:ext uri="{FF2B5EF4-FFF2-40B4-BE49-F238E27FC236}">
                <a16:creationId xmlns:a16="http://schemas.microsoft.com/office/drawing/2014/main" id="{CED5526A-BFFB-57FB-689E-3AC56D3C6C8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Success</a:t>
            </a:r>
          </a:p>
        </p:txBody>
      </p:sp>
      <p:sp>
        <p:nvSpPr>
          <p:cNvPr id="36867" name="Google Shape;187;p11">
            <a:extLst>
              <a:ext uri="{FF2B5EF4-FFF2-40B4-BE49-F238E27FC236}">
                <a16:creationId xmlns:a16="http://schemas.microsoft.com/office/drawing/2014/main" id="{EBE39057-1805-B3F8-9E4E-0CE6897689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E6AEF38-555B-41BB-B9B3-82FF5422FFF6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6868" name="Text Placeholder 2">
            <a:extLst>
              <a:ext uri="{FF2B5EF4-FFF2-40B4-BE49-F238E27FC236}">
                <a16:creationId xmlns:a16="http://schemas.microsoft.com/office/drawing/2014/main" id="{22532A81-D711-87C7-8150-10A994BE5A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6869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4EA28B1-FDA1-B399-FFBF-2F992D9E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68288"/>
            <a:ext cx="7016750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A95035-159F-95F9-2C81-C669365E0C1B}"/>
              </a:ext>
            </a:extLst>
          </p:cNvPr>
          <p:cNvSpPr/>
          <p:nvPr/>
        </p:nvSpPr>
        <p:spPr>
          <a:xfrm>
            <a:off x="8350250" y="4565650"/>
            <a:ext cx="1065213" cy="339725"/>
          </a:xfrm>
          <a:prstGeom prst="roundRect">
            <a:avLst/>
          </a:prstGeom>
          <a:solidFill>
            <a:srgbClr val="418AB3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bg1"/>
                </a:solidFill>
              </a:rPr>
              <a:t>Election begins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42000-221E-4D09-B6E3-8023B3792EAB}"/>
              </a:ext>
            </a:extLst>
          </p:cNvPr>
          <p:cNvCxnSpPr>
            <a:cxnSpLocks/>
          </p:cNvCxnSpPr>
          <p:nvPr/>
        </p:nvCxnSpPr>
        <p:spPr>
          <a:xfrm>
            <a:off x="9415463" y="4735513"/>
            <a:ext cx="598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EA9C59-0123-88C3-F4B5-D7D0119116E6}"/>
              </a:ext>
            </a:extLst>
          </p:cNvPr>
          <p:cNvSpPr/>
          <p:nvPr/>
        </p:nvSpPr>
        <p:spPr>
          <a:xfrm>
            <a:off x="10013950" y="4064000"/>
            <a:ext cx="2084388" cy="1273175"/>
          </a:xfrm>
          <a:prstGeom prst="roundRect">
            <a:avLst>
              <a:gd name="adj" fmla="val 6188"/>
            </a:avLst>
          </a:prstGeom>
          <a:solidFill>
            <a:srgbClr val="418AB3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Tellers Committee reports results to Section Chair</a:t>
            </a:r>
          </a:p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Section Chair informs each candidate of results</a:t>
            </a:r>
          </a:p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E-Notice of results to Section</a:t>
            </a:r>
          </a:p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Secretary reports to EEE (</a:t>
            </a:r>
            <a:r>
              <a:rPr lang="en-US" sz="900" dirty="0" err="1">
                <a:solidFill>
                  <a:schemeClr val="bg1"/>
                </a:solidFill>
              </a:rPr>
              <a:t>vTools</a:t>
            </a:r>
            <a:r>
              <a:rPr lang="en-US" sz="9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" name="Picture 2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BC0866FB-18D4-77FD-9983-63CEFF4C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3719513"/>
            <a:ext cx="9159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86;p11">
            <a:extLst>
              <a:ext uri="{FF2B5EF4-FFF2-40B4-BE49-F238E27FC236}">
                <a16:creationId xmlns:a16="http://schemas.microsoft.com/office/drawing/2014/main" id="{7FEFB6A4-983C-08F2-774B-E6368B563FF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Additional Resources</a:t>
            </a:r>
          </a:p>
        </p:txBody>
      </p:sp>
      <p:sp>
        <p:nvSpPr>
          <p:cNvPr id="38915" name="Google Shape;187;p11">
            <a:extLst>
              <a:ext uri="{FF2B5EF4-FFF2-40B4-BE49-F238E27FC236}">
                <a16:creationId xmlns:a16="http://schemas.microsoft.com/office/drawing/2014/main" id="{6B7218DC-4AE7-E287-47D9-C5DBCCC090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96FD35F-CBC3-4ADC-B660-67B5FB70FE4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916" name="Text Placeholder 2">
            <a:extLst>
              <a:ext uri="{FF2B5EF4-FFF2-40B4-BE49-F238E27FC236}">
                <a16:creationId xmlns:a16="http://schemas.microsoft.com/office/drawing/2014/main" id="{9EAFD185-317D-816C-C9AA-0E905E6C2D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vTools Elections: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https://kb.ieee.org/vtools/blog/kbtopic/voting/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vTools Nominations: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4"/>
              </a:rPr>
              <a:t>https://kb.ieee.org/vtools/blog/kbtopic/nominations/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MGA Operations Manual: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5"/>
              </a:rPr>
              <a:t>https://mga.ieee.org/board-committees/operations-manual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Contact info:  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6"/>
              </a:rPr>
              <a:t>p.kung.us@ieee.org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C12813E-04F9-3DD1-4432-2FB1D7EAB28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 b="1">
                <a:solidFill>
                  <a:srgbClr val="00629B"/>
                </a:solidFill>
                <a:latin typeface="Open Sans" pitchFamily="34" charset="0"/>
                <a:cs typeface="Arial" panose="020B0604020202020204" pitchFamily="34" charset="0"/>
                <a:sym typeface="Open Sans" pitchFamily="34" charset="0"/>
              </a:rPr>
              <a:t>vTools Elections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DF99D0D8-C473-964C-4C4B-55867D7AB2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Section (Officer) Elections</a:t>
            </a:r>
          </a:p>
          <a:p>
            <a:pPr eaLnBrk="1" hangingPunct="1">
              <a:spcAft>
                <a:spcPct val="0"/>
              </a:spcAft>
            </a:pPr>
            <a:endParaRPr lang="en-US" altLang="en-US">
              <a:solidFill>
                <a:srgbClr val="3A383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vTools Nominations (*new*)</a:t>
            </a:r>
          </a:p>
          <a:p>
            <a:pPr eaLnBrk="1" hangingPunct="1">
              <a:spcAft>
                <a:spcPct val="0"/>
              </a:spcAft>
            </a:pPr>
            <a:endParaRPr lang="en-US" altLang="en-US">
              <a:solidFill>
                <a:srgbClr val="3A383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vTools Elections</a:t>
            </a:r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id="{4B0D734C-7A6C-3E43-E8CF-BF1D0E6D376D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solidFill>
                <a:srgbClr val="3A383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>
              <a:solidFill>
                <a:srgbClr val="3A383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2C78361E-E828-179A-78F9-E1AA9E790D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3392C1A-9956-42D8-8964-766AFA80D13D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86;p11">
            <a:extLst>
              <a:ext uri="{FF2B5EF4-FFF2-40B4-BE49-F238E27FC236}">
                <a16:creationId xmlns:a16="http://schemas.microsoft.com/office/drawing/2014/main" id="{AFD13761-BAC5-69FA-8BA4-211181547F2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Section Elections</a:t>
            </a:r>
          </a:p>
        </p:txBody>
      </p:sp>
      <p:sp>
        <p:nvSpPr>
          <p:cNvPr id="16387" name="Google Shape;187;p11">
            <a:extLst>
              <a:ext uri="{FF2B5EF4-FFF2-40B4-BE49-F238E27FC236}">
                <a16:creationId xmlns:a16="http://schemas.microsoft.com/office/drawing/2014/main" id="{AE816F81-257B-CDE5-DD6D-5ACA93BFDC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1D4815D-CCCB-46BD-BB75-0CFD0EABCE1B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DF3C03E1-AE20-F58A-BC68-3E2133683A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Must conform to MGA Operations Manual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https://mga.ieee.org/board-committees/operations-manual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Key Elements: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- Section Officers (Section 9.5.F) – terms and eligibility 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 Section Nominating Committee (Section 9.5.G)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 Section Election Process (Section 9.5.H)</a:t>
            </a: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C2149FAA-D82E-F3B7-64C8-4EEC34F20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3"/>
          <a:stretch>
            <a:fillRect/>
          </a:stretch>
        </p:blipFill>
        <p:spPr bwMode="auto">
          <a:xfrm>
            <a:off x="4748213" y="349250"/>
            <a:ext cx="7229475" cy="226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86;p11">
            <a:extLst>
              <a:ext uri="{FF2B5EF4-FFF2-40B4-BE49-F238E27FC236}">
                <a16:creationId xmlns:a16="http://schemas.microsoft.com/office/drawing/2014/main" id="{AB6F7DA9-570D-D6EE-A5D6-EFE13B4AE3C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 sz="2200">
                <a:latin typeface="Open Sans" pitchFamily="34" charset="0"/>
                <a:cs typeface="Open Sans" pitchFamily="34" charset="0"/>
                <a:sym typeface="Open Sans" pitchFamily="34" charset="0"/>
              </a:rPr>
              <a:t>MGA Manual </a:t>
            </a:r>
            <a:br>
              <a:rPr lang="en-US" altLang="en-US" sz="2200">
                <a:latin typeface="Open Sans" pitchFamily="34" charset="0"/>
                <a:cs typeface="Open Sans" pitchFamily="34" charset="0"/>
                <a:sym typeface="Open Sans" pitchFamily="34" charset="0"/>
              </a:rPr>
            </a:b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Timeline</a:t>
            </a:r>
            <a:endParaRPr lang="en-US" altLang="en-US" sz="2200">
              <a:latin typeface="Open Sans" pitchFamily="34" charset="0"/>
              <a:cs typeface="Open Sans" pitchFamily="34" charset="0"/>
              <a:sym typeface="Open Sans" pitchFamily="34" charset="0"/>
            </a:endParaRPr>
          </a:p>
        </p:txBody>
      </p:sp>
      <p:sp>
        <p:nvSpPr>
          <p:cNvPr id="18435" name="Google Shape;187;p11">
            <a:extLst>
              <a:ext uri="{FF2B5EF4-FFF2-40B4-BE49-F238E27FC236}">
                <a16:creationId xmlns:a16="http://schemas.microsoft.com/office/drawing/2014/main" id="{DA8A4DD1-ED4A-D431-341C-0A900EEB4C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8F09021-616F-418B-8723-4FA6455E8B1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6" name="Text Placeholder 2">
            <a:extLst>
              <a:ext uri="{FF2B5EF4-FFF2-40B4-BE49-F238E27FC236}">
                <a16:creationId xmlns:a16="http://schemas.microsoft.com/office/drawing/2014/main" id="{EB79BA5F-2EE4-77EF-0AF9-B2312BBC10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8437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377248C-65A6-0FCC-C275-F2BA45A8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68288"/>
            <a:ext cx="7016750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594A68-D31F-A422-169A-CE09A87F8067}"/>
              </a:ext>
            </a:extLst>
          </p:cNvPr>
          <p:cNvSpPr/>
          <p:nvPr/>
        </p:nvSpPr>
        <p:spPr>
          <a:xfrm>
            <a:off x="2978150" y="3402013"/>
            <a:ext cx="1201738" cy="338137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@6 months before election date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0F356E-98E9-65E4-689B-04FAC300FA8E}"/>
              </a:ext>
            </a:extLst>
          </p:cNvPr>
          <p:cNvSpPr/>
          <p:nvPr/>
        </p:nvSpPr>
        <p:spPr>
          <a:xfrm>
            <a:off x="4051300" y="4905375"/>
            <a:ext cx="698500" cy="338138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Duration: 1 month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CD41AD-3811-A030-B6E2-29BEEEE4FE58}"/>
              </a:ext>
            </a:extLst>
          </p:cNvPr>
          <p:cNvSpPr/>
          <p:nvPr/>
        </p:nvSpPr>
        <p:spPr>
          <a:xfrm>
            <a:off x="4765675" y="3195638"/>
            <a:ext cx="825500" cy="339725"/>
          </a:xfrm>
          <a:prstGeom prst="roundRect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>
                <a:solidFill>
                  <a:schemeClr val="tx1"/>
                </a:solidFill>
              </a:rPr>
              <a:t>2~3 for each position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0F31D9-92D3-9CA9-1C16-66C8AE1BFE03}"/>
              </a:ext>
            </a:extLst>
          </p:cNvPr>
          <p:cNvSpPr/>
          <p:nvPr/>
        </p:nvSpPr>
        <p:spPr>
          <a:xfrm>
            <a:off x="5715000" y="3259138"/>
            <a:ext cx="1323975" cy="339725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@ &gt;6 weeks before election date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F0D12A-8784-FF49-5500-298520E1CCA2}"/>
              </a:ext>
            </a:extLst>
          </p:cNvPr>
          <p:cNvSpPr/>
          <p:nvPr/>
        </p:nvSpPr>
        <p:spPr>
          <a:xfrm>
            <a:off x="5568950" y="5006975"/>
            <a:ext cx="1841500" cy="338138"/>
          </a:xfrm>
          <a:prstGeom prst="roundRect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>
                <a:solidFill>
                  <a:schemeClr val="tx1"/>
                </a:solidFill>
              </a:rPr>
              <a:t>Signatures from 2% of eligible voters (&lt;30k voters), or 600+1% marginal rate.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AED2DD-84B3-9F93-71E4-7BF606E26C8C}"/>
              </a:ext>
            </a:extLst>
          </p:cNvPr>
          <p:cNvSpPr/>
          <p:nvPr/>
        </p:nvSpPr>
        <p:spPr>
          <a:xfrm>
            <a:off x="5767388" y="5308600"/>
            <a:ext cx="1285875" cy="338138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ends &gt;28 days before election date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684E2B-412D-F3A0-D9DC-68582B839CED}"/>
              </a:ext>
            </a:extLst>
          </p:cNvPr>
          <p:cNvSpPr/>
          <p:nvPr/>
        </p:nvSpPr>
        <p:spPr>
          <a:xfrm>
            <a:off x="8585200" y="3130550"/>
            <a:ext cx="1323975" cy="338138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@ &gt;2 weeks before election date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94C424-DF53-2A24-3AD9-C8AB420E65A1}"/>
              </a:ext>
            </a:extLst>
          </p:cNvPr>
          <p:cNvSpPr/>
          <p:nvPr/>
        </p:nvSpPr>
        <p:spPr>
          <a:xfrm>
            <a:off x="8350250" y="4565650"/>
            <a:ext cx="1065213" cy="339725"/>
          </a:xfrm>
          <a:prstGeom prst="roundRect">
            <a:avLst/>
          </a:prstGeom>
          <a:solidFill>
            <a:srgbClr val="418AB3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bg1"/>
                </a:solidFill>
              </a:rPr>
              <a:t>Election begins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6402EC-1D03-7A5E-433E-2DFE2B3A7CE1}"/>
              </a:ext>
            </a:extLst>
          </p:cNvPr>
          <p:cNvSpPr/>
          <p:nvPr/>
        </p:nvSpPr>
        <p:spPr>
          <a:xfrm>
            <a:off x="8780463" y="4868863"/>
            <a:ext cx="712787" cy="339725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Duration: 1 month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A35283-12A7-8DCC-8F52-8C9DB4093BE3}"/>
              </a:ext>
            </a:extLst>
          </p:cNvPr>
          <p:cNvCxnSpPr>
            <a:cxnSpLocks/>
          </p:cNvCxnSpPr>
          <p:nvPr/>
        </p:nvCxnSpPr>
        <p:spPr>
          <a:xfrm>
            <a:off x="9415463" y="4735513"/>
            <a:ext cx="598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E64BF3-596C-4136-DD55-4084110EF77D}"/>
              </a:ext>
            </a:extLst>
          </p:cNvPr>
          <p:cNvSpPr/>
          <p:nvPr/>
        </p:nvSpPr>
        <p:spPr>
          <a:xfrm>
            <a:off x="10013950" y="4064000"/>
            <a:ext cx="2084388" cy="1273175"/>
          </a:xfrm>
          <a:prstGeom prst="roundRect">
            <a:avLst>
              <a:gd name="adj" fmla="val 6188"/>
            </a:avLst>
          </a:prstGeom>
          <a:solidFill>
            <a:srgbClr val="418AB3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Tellers Committee reports results to Section Chair</a:t>
            </a:r>
          </a:p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Section Chair informs each candidate of results</a:t>
            </a:r>
          </a:p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E-Notice of results to Section</a:t>
            </a:r>
          </a:p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Secretary reports to EEE (</a:t>
            </a:r>
            <a:r>
              <a:rPr lang="en-US" sz="900" dirty="0" err="1">
                <a:solidFill>
                  <a:schemeClr val="bg1"/>
                </a:solidFill>
              </a:rPr>
              <a:t>vTools</a:t>
            </a:r>
            <a:r>
              <a:rPr lang="en-US" sz="9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449" name="TextBox 1">
            <a:extLst>
              <a:ext uri="{FF2B5EF4-FFF2-40B4-BE49-F238E27FC236}">
                <a16:creationId xmlns:a16="http://schemas.microsoft.com/office/drawing/2014/main" id="{2A89A7FA-54B7-65EB-A670-C224A161A2AC}"/>
              </a:ext>
            </a:extLst>
          </p:cNvPr>
          <p:cNvSpPr txBox="1">
            <a:spLocks noChangeArrowheads="1"/>
          </p:cNvSpPr>
          <p:nvPr/>
        </p:nvSpPr>
        <p:spPr bwMode="auto">
          <a:xfrm rot="2147667">
            <a:off x="7780338" y="1406525"/>
            <a:ext cx="4852987" cy="401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 MGA Operations Manual (29 June 2023)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86;p11">
            <a:extLst>
              <a:ext uri="{FF2B5EF4-FFF2-40B4-BE49-F238E27FC236}">
                <a16:creationId xmlns:a16="http://schemas.microsoft.com/office/drawing/2014/main" id="{BDB25F67-34A2-5BFE-CF9E-830C3BAF417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 sz="2200">
                <a:latin typeface="Open Sans" pitchFamily="34" charset="0"/>
                <a:cs typeface="Open Sans" pitchFamily="34" charset="0"/>
                <a:sym typeface="Open Sans" pitchFamily="34" charset="0"/>
              </a:rPr>
              <a:t>Shortened</a:t>
            </a:r>
            <a:b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</a:b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Timeline</a:t>
            </a:r>
          </a:p>
        </p:txBody>
      </p:sp>
      <p:sp>
        <p:nvSpPr>
          <p:cNvPr id="20483" name="Google Shape;187;p11">
            <a:extLst>
              <a:ext uri="{FF2B5EF4-FFF2-40B4-BE49-F238E27FC236}">
                <a16:creationId xmlns:a16="http://schemas.microsoft.com/office/drawing/2014/main" id="{99FBB84B-9001-9707-F471-B3C51A785F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7A095C5-E466-449D-9636-9DADECFE260D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5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4" name="Text Placeholder 2">
            <a:extLst>
              <a:ext uri="{FF2B5EF4-FFF2-40B4-BE49-F238E27FC236}">
                <a16:creationId xmlns:a16="http://schemas.microsoft.com/office/drawing/2014/main" id="{36C4F6B2-661C-1976-7D43-673F07E1B47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0485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5C6C20C-30A7-E4D3-F0C1-913100A4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68288"/>
            <a:ext cx="7016750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494753-64C8-2B00-6365-AC10997B4F6A}"/>
              </a:ext>
            </a:extLst>
          </p:cNvPr>
          <p:cNvSpPr/>
          <p:nvPr/>
        </p:nvSpPr>
        <p:spPr>
          <a:xfrm>
            <a:off x="2938463" y="3402013"/>
            <a:ext cx="1241425" cy="338137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</a:rPr>
              <a:t>@ ~</a:t>
            </a:r>
            <a:r>
              <a:rPr lang="en-US" sz="900" b="1" u="sng" dirty="0">
                <a:solidFill>
                  <a:schemeClr val="tx1"/>
                </a:solidFill>
              </a:rPr>
              <a:t>3 months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before election date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144D00-42B3-846D-190F-7DA6E541E2CC}"/>
              </a:ext>
            </a:extLst>
          </p:cNvPr>
          <p:cNvSpPr/>
          <p:nvPr/>
        </p:nvSpPr>
        <p:spPr>
          <a:xfrm>
            <a:off x="4051300" y="4905375"/>
            <a:ext cx="698500" cy="338138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Duration: 1 month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631E39-7636-FE36-3572-647EDA4BECBA}"/>
              </a:ext>
            </a:extLst>
          </p:cNvPr>
          <p:cNvSpPr/>
          <p:nvPr/>
        </p:nvSpPr>
        <p:spPr>
          <a:xfrm>
            <a:off x="4765675" y="3195638"/>
            <a:ext cx="825500" cy="339725"/>
          </a:xfrm>
          <a:prstGeom prst="roundRect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>
                <a:solidFill>
                  <a:schemeClr val="tx1"/>
                </a:solidFill>
              </a:rPr>
              <a:t>2~3 for each position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2591AF-AFD8-CCE5-ACCE-DFEC42AF2169}"/>
              </a:ext>
            </a:extLst>
          </p:cNvPr>
          <p:cNvSpPr/>
          <p:nvPr/>
        </p:nvSpPr>
        <p:spPr>
          <a:xfrm>
            <a:off x="5715000" y="3259138"/>
            <a:ext cx="1323975" cy="339725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</a:rPr>
              <a:t>@ &gt; ~</a:t>
            </a:r>
            <a:r>
              <a:rPr lang="en-US" sz="900" b="1" u="sng" dirty="0">
                <a:solidFill>
                  <a:schemeClr val="tx1"/>
                </a:solidFill>
              </a:rPr>
              <a:t>8 weeks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before election date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24A73A-BB85-F79D-E7C2-B7B937971F07}"/>
              </a:ext>
            </a:extLst>
          </p:cNvPr>
          <p:cNvSpPr/>
          <p:nvPr/>
        </p:nvSpPr>
        <p:spPr>
          <a:xfrm>
            <a:off x="5568950" y="5006975"/>
            <a:ext cx="1841500" cy="338138"/>
          </a:xfrm>
          <a:prstGeom prst="roundRect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>
                <a:solidFill>
                  <a:schemeClr val="tx1"/>
                </a:solidFill>
              </a:rPr>
              <a:t>Signatures from 2% of eligible voters (&lt;30k voters), or 600+1% marginal rate.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5FCE7F-C62D-8CB3-8BA7-E837B78C2A30}"/>
              </a:ext>
            </a:extLst>
          </p:cNvPr>
          <p:cNvSpPr/>
          <p:nvPr/>
        </p:nvSpPr>
        <p:spPr>
          <a:xfrm>
            <a:off x="5767388" y="5308600"/>
            <a:ext cx="1285875" cy="338138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Ends </a:t>
            </a:r>
            <a:r>
              <a:rPr lang="en-US" sz="900" b="1" dirty="0">
                <a:solidFill>
                  <a:schemeClr val="tx1"/>
                </a:solidFill>
              </a:rPr>
              <a:t>@ &gt; ~</a:t>
            </a:r>
            <a:r>
              <a:rPr lang="en-US" sz="900" b="1" u="sng" dirty="0">
                <a:solidFill>
                  <a:schemeClr val="tx1"/>
                </a:solidFill>
              </a:rPr>
              <a:t>6 weeks</a:t>
            </a:r>
            <a:r>
              <a:rPr lang="en-US" sz="900" dirty="0">
                <a:solidFill>
                  <a:schemeClr val="tx1"/>
                </a:solidFill>
              </a:rPr>
              <a:t> before election date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FD3982-68E3-2F2B-7B89-C7AE532AF6F2}"/>
              </a:ext>
            </a:extLst>
          </p:cNvPr>
          <p:cNvSpPr/>
          <p:nvPr/>
        </p:nvSpPr>
        <p:spPr>
          <a:xfrm>
            <a:off x="8585200" y="3130550"/>
            <a:ext cx="1323975" cy="338138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</a:rPr>
              <a:t>@ &gt;</a:t>
            </a:r>
            <a:r>
              <a:rPr lang="en-US" sz="900" b="1" u="sng" dirty="0">
                <a:solidFill>
                  <a:schemeClr val="tx1"/>
                </a:solidFill>
              </a:rPr>
              <a:t>1 week</a:t>
            </a:r>
            <a:r>
              <a:rPr lang="en-US" sz="900" dirty="0">
                <a:solidFill>
                  <a:schemeClr val="tx1"/>
                </a:solidFill>
              </a:rPr>
              <a:t> before election date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9A879F-63CE-C0AB-2D85-E33F167AFCDC}"/>
              </a:ext>
            </a:extLst>
          </p:cNvPr>
          <p:cNvSpPr/>
          <p:nvPr/>
        </p:nvSpPr>
        <p:spPr>
          <a:xfrm>
            <a:off x="8350250" y="4565650"/>
            <a:ext cx="1065213" cy="339725"/>
          </a:xfrm>
          <a:prstGeom prst="roundRect">
            <a:avLst/>
          </a:prstGeom>
          <a:solidFill>
            <a:srgbClr val="418AB3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bg1"/>
                </a:solidFill>
              </a:rPr>
              <a:t>Election begins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50B4AA-81DA-97AB-D3B2-3F0343564F84}"/>
              </a:ext>
            </a:extLst>
          </p:cNvPr>
          <p:cNvSpPr/>
          <p:nvPr/>
        </p:nvSpPr>
        <p:spPr>
          <a:xfrm>
            <a:off x="8780463" y="4868863"/>
            <a:ext cx="712787" cy="339725"/>
          </a:xfrm>
          <a:prstGeom prst="round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Duration: </a:t>
            </a:r>
            <a:r>
              <a:rPr lang="en-US" sz="900" b="1" u="sng" dirty="0">
                <a:solidFill>
                  <a:schemeClr val="tx1"/>
                </a:solidFill>
              </a:rPr>
              <a:t>1 week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66D90B-D274-2C40-051A-3B76089FC88E}"/>
              </a:ext>
            </a:extLst>
          </p:cNvPr>
          <p:cNvCxnSpPr>
            <a:cxnSpLocks/>
          </p:cNvCxnSpPr>
          <p:nvPr/>
        </p:nvCxnSpPr>
        <p:spPr>
          <a:xfrm>
            <a:off x="9415463" y="4735513"/>
            <a:ext cx="598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F9F694-574E-869D-F061-4832E6F29B89}"/>
              </a:ext>
            </a:extLst>
          </p:cNvPr>
          <p:cNvSpPr/>
          <p:nvPr/>
        </p:nvSpPr>
        <p:spPr>
          <a:xfrm>
            <a:off x="10013950" y="4064000"/>
            <a:ext cx="2084388" cy="1273175"/>
          </a:xfrm>
          <a:prstGeom prst="roundRect">
            <a:avLst>
              <a:gd name="adj" fmla="val 6188"/>
            </a:avLst>
          </a:prstGeom>
          <a:solidFill>
            <a:srgbClr val="418AB3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Tellers Committee reports results to Section Chair</a:t>
            </a:r>
          </a:p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Section Chair informs each candidate of results</a:t>
            </a:r>
          </a:p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E-Notice of results to Section</a:t>
            </a:r>
          </a:p>
          <a:p>
            <a:pPr marL="57150" indent="-571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bg1"/>
                </a:solidFill>
              </a:rPr>
              <a:t>Secretary reports to EEE (</a:t>
            </a:r>
            <a:r>
              <a:rPr lang="en-US" sz="900" dirty="0" err="1">
                <a:solidFill>
                  <a:schemeClr val="bg1"/>
                </a:solidFill>
              </a:rPr>
              <a:t>vTools</a:t>
            </a:r>
            <a:r>
              <a:rPr lang="en-US" sz="9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497" name="TextBox 1">
            <a:extLst>
              <a:ext uri="{FF2B5EF4-FFF2-40B4-BE49-F238E27FC236}">
                <a16:creationId xmlns:a16="http://schemas.microsoft.com/office/drawing/2014/main" id="{49E469CA-AAF3-DAB6-02FC-8C4C83ECBC71}"/>
              </a:ext>
            </a:extLst>
          </p:cNvPr>
          <p:cNvSpPr txBox="1">
            <a:spLocks noChangeArrowheads="1"/>
          </p:cNvSpPr>
          <p:nvPr/>
        </p:nvSpPr>
        <p:spPr bwMode="auto">
          <a:xfrm rot="2147667">
            <a:off x="7459663" y="1231900"/>
            <a:ext cx="5207000" cy="862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Shortened Timeline Pilot for remainder of 2023</a:t>
            </a:r>
          </a:p>
          <a:p>
            <a:pPr algn="ctr"/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(requires Section to actively participate in Pilot)</a:t>
            </a:r>
          </a:p>
          <a:p>
            <a:pPr algn="ctr"/>
            <a:r>
              <a:rPr lang="en-US" altLang="en-US" sz="1000">
                <a:hlinkClick r:id="rId4"/>
              </a:rPr>
              <a:t>https://mga.ieee.org/resources-operations/geographic-unit/geographic-unit-election-pilot</a:t>
            </a:r>
            <a:endParaRPr lang="en-US" altLang="en-US" sz="10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86;p11">
            <a:extLst>
              <a:ext uri="{FF2B5EF4-FFF2-40B4-BE49-F238E27FC236}">
                <a16:creationId xmlns:a16="http://schemas.microsoft.com/office/drawing/2014/main" id="{ED1FB57F-C265-6041-3564-54EC09E76AF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vTools Nominations</a:t>
            </a:r>
          </a:p>
        </p:txBody>
      </p:sp>
      <p:sp>
        <p:nvSpPr>
          <p:cNvPr id="22531" name="Google Shape;187;p11">
            <a:extLst>
              <a:ext uri="{FF2B5EF4-FFF2-40B4-BE49-F238E27FC236}">
                <a16:creationId xmlns:a16="http://schemas.microsoft.com/office/drawing/2014/main" id="{4190BDA0-5ADA-CBFA-36C8-9F403EDE59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715A41B-9C4D-47A2-8197-0D963BFB03C7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6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2" name="Text Placeholder 2">
            <a:extLst>
              <a:ext uri="{FF2B5EF4-FFF2-40B4-BE49-F238E27FC236}">
                <a16:creationId xmlns:a16="http://schemas.microsoft.com/office/drawing/2014/main" id="{996879D4-1BED-3C9F-E39D-9FBD59B878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http://nominations.vtools.ieee.org/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(sign-in required)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60148D66-C544-3004-00C4-B8603C4CE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604963"/>
            <a:ext cx="7300913" cy="3648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86;p11">
            <a:extLst>
              <a:ext uri="{FF2B5EF4-FFF2-40B4-BE49-F238E27FC236}">
                <a16:creationId xmlns:a16="http://schemas.microsoft.com/office/drawing/2014/main" id="{5AC8F9AB-99F2-3252-698B-CD64BDBA396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vTools Nominations</a:t>
            </a:r>
          </a:p>
        </p:txBody>
      </p:sp>
      <p:sp>
        <p:nvSpPr>
          <p:cNvPr id="24579" name="Google Shape;187;p11">
            <a:extLst>
              <a:ext uri="{FF2B5EF4-FFF2-40B4-BE49-F238E27FC236}">
                <a16:creationId xmlns:a16="http://schemas.microsoft.com/office/drawing/2014/main" id="{C205F4C9-E628-2DB3-2E0E-F2D4A93365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2B59E9D-75A8-4B3E-9AC3-702AE7161FA2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0" name="Text Placeholder 2">
            <a:extLst>
              <a:ext uri="{FF2B5EF4-FFF2-40B4-BE49-F238E27FC236}">
                <a16:creationId xmlns:a16="http://schemas.microsoft.com/office/drawing/2014/main" id="{E5CF21E0-DF59-29B3-7CCC-6868FD72FA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Currently: 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https://kb.ieee.org/vtools/blog/kbtopic/nominations/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 contact MGA staff</a:t>
            </a:r>
          </a:p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537C2D68-B6D4-09B6-C409-885140A53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278063"/>
            <a:ext cx="5643563" cy="3130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86;p11">
            <a:extLst>
              <a:ext uri="{FF2B5EF4-FFF2-40B4-BE49-F238E27FC236}">
                <a16:creationId xmlns:a16="http://schemas.microsoft.com/office/drawing/2014/main" id="{141A45DF-1229-6A84-2654-965BA0EC639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vTools Elections - Dashboard</a:t>
            </a:r>
          </a:p>
        </p:txBody>
      </p:sp>
      <p:sp>
        <p:nvSpPr>
          <p:cNvPr id="26627" name="Google Shape;187;p11">
            <a:extLst>
              <a:ext uri="{FF2B5EF4-FFF2-40B4-BE49-F238E27FC236}">
                <a16:creationId xmlns:a16="http://schemas.microsoft.com/office/drawing/2014/main" id="{48D22879-CCE4-50F7-300A-9F984ADCD4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E65E367-BC72-4CC2-8A7E-23920E23AC6C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28" name="Text Placeholder 2">
            <a:extLst>
              <a:ext uri="{FF2B5EF4-FFF2-40B4-BE49-F238E27FC236}">
                <a16:creationId xmlns:a16="http://schemas.microsoft.com/office/drawing/2014/main" id="{51EFA44C-C100-8663-5021-9A18E5D99A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http://voting.vtools.ieee.org/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(sign-in required)</a:t>
            </a:r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8E4F5B02-9406-B627-66A7-AFFD9D33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63513"/>
            <a:ext cx="5681663" cy="2305050"/>
          </a:xfrm>
          <a:prstGeom prst="rect">
            <a:avLst/>
          </a:prstGeom>
          <a:noFill/>
          <a:ln w="9525">
            <a:solidFill>
              <a:srgbClr val="418A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C0F4B6B-9BCD-A2A5-99DB-E866C147C615}"/>
              </a:ext>
            </a:extLst>
          </p:cNvPr>
          <p:cNvSpPr/>
          <p:nvPr/>
        </p:nvSpPr>
        <p:spPr>
          <a:xfrm rot="9215106">
            <a:off x="10439400" y="1198563"/>
            <a:ext cx="3810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6" name="Picture 3">
            <a:extLst>
              <a:ext uri="{FF2B5EF4-FFF2-40B4-BE49-F238E27FC236}">
                <a16:creationId xmlns:a16="http://schemas.microsoft.com/office/drawing/2014/main" id="{F4E4B3C0-B82A-E4D8-16D6-182351B7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671638"/>
            <a:ext cx="5649913" cy="2382837"/>
          </a:xfrm>
          <a:prstGeom prst="rect">
            <a:avLst/>
          </a:prstGeom>
          <a:noFill/>
          <a:ln w="9525">
            <a:solidFill>
              <a:srgbClr val="418A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4F3C20D3-3E56-E034-2B1C-AC46F04E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071938"/>
            <a:ext cx="5686425" cy="2547937"/>
          </a:xfrm>
          <a:prstGeom prst="rect">
            <a:avLst/>
          </a:prstGeom>
          <a:noFill/>
          <a:ln w="9525">
            <a:solidFill>
              <a:srgbClr val="418A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7">
            <a:extLst>
              <a:ext uri="{FF2B5EF4-FFF2-40B4-BE49-F238E27FC236}">
                <a16:creationId xmlns:a16="http://schemas.microsoft.com/office/drawing/2014/main" id="{8A0D12D6-69AC-18AD-783F-F7F2AB4C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881313"/>
            <a:ext cx="5638800" cy="2900362"/>
          </a:xfrm>
          <a:prstGeom prst="rect">
            <a:avLst/>
          </a:prstGeom>
          <a:noFill/>
          <a:ln w="9525">
            <a:solidFill>
              <a:srgbClr val="418A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1985DF0-72A3-922E-A348-C96F083AF917}"/>
              </a:ext>
            </a:extLst>
          </p:cNvPr>
          <p:cNvSpPr/>
          <p:nvPr/>
        </p:nvSpPr>
        <p:spPr>
          <a:xfrm rot="9215106">
            <a:off x="7367588" y="3313113"/>
            <a:ext cx="3810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86;p11">
            <a:extLst>
              <a:ext uri="{FF2B5EF4-FFF2-40B4-BE49-F238E27FC236}">
                <a16:creationId xmlns:a16="http://schemas.microsoft.com/office/drawing/2014/main" id="{A93EDCAE-405D-233E-1A26-20B09B93878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itchFamily="34" charset="0"/>
              <a:buNone/>
            </a:pPr>
            <a:r>
              <a:rPr lang="en-US" altLang="en-US">
                <a:latin typeface="Open Sans" pitchFamily="34" charset="0"/>
                <a:cs typeface="Open Sans" pitchFamily="34" charset="0"/>
                <a:sym typeface="Open Sans" pitchFamily="34" charset="0"/>
              </a:rPr>
              <a:t>vTools Elections - Ballot</a:t>
            </a:r>
          </a:p>
        </p:txBody>
      </p:sp>
      <p:sp>
        <p:nvSpPr>
          <p:cNvPr id="28675" name="Google Shape;187;p11">
            <a:extLst>
              <a:ext uri="{FF2B5EF4-FFF2-40B4-BE49-F238E27FC236}">
                <a16:creationId xmlns:a16="http://schemas.microsoft.com/office/drawing/2014/main" id="{826FC328-4AC6-ABD8-B0CA-6EAAD3D94F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56C8F7C-43EA-48DC-A07A-B22334357353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9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676" name="Text Placeholder 2">
            <a:extLst>
              <a:ext uri="{FF2B5EF4-FFF2-40B4-BE49-F238E27FC236}">
                <a16:creationId xmlns:a16="http://schemas.microsoft.com/office/drawing/2014/main" id="{0628DDB0-C699-20FE-07B0-6AD02113CA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7" name="Picture 7">
            <a:extLst>
              <a:ext uri="{FF2B5EF4-FFF2-40B4-BE49-F238E27FC236}">
                <a16:creationId xmlns:a16="http://schemas.microsoft.com/office/drawing/2014/main" id="{EB87C929-E4C4-A767-CB14-344BE05B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249238"/>
            <a:ext cx="5638800" cy="2900362"/>
          </a:xfrm>
          <a:prstGeom prst="rect">
            <a:avLst/>
          </a:prstGeom>
          <a:noFill/>
          <a:ln w="9525">
            <a:solidFill>
              <a:srgbClr val="418A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3B9CAB1-E230-FC6C-B381-C0CA69B43067}"/>
              </a:ext>
            </a:extLst>
          </p:cNvPr>
          <p:cNvSpPr/>
          <p:nvPr/>
        </p:nvSpPr>
        <p:spPr>
          <a:xfrm rot="9215106">
            <a:off x="11526838" y="1544638"/>
            <a:ext cx="3810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6CB84-3DC5-B49F-F0CC-651822B7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479550"/>
            <a:ext cx="7273925" cy="505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C1A4FF3-9DED-A62A-79B1-97B5E06350F3}"/>
              </a:ext>
            </a:extLst>
          </p:cNvPr>
          <p:cNvSpPr/>
          <p:nvPr/>
        </p:nvSpPr>
        <p:spPr>
          <a:xfrm>
            <a:off x="4059238" y="3825875"/>
            <a:ext cx="2127250" cy="554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8FBBD0-94E4-F76A-2413-04A738D64089}"/>
              </a:ext>
            </a:extLst>
          </p:cNvPr>
          <p:cNvSpPr/>
          <p:nvPr/>
        </p:nvSpPr>
        <p:spPr>
          <a:xfrm>
            <a:off x="392113" y="3863975"/>
            <a:ext cx="2127250" cy="554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BB09EC-6837-2BF4-08B5-2CAC66442F72}"/>
              </a:ext>
            </a:extLst>
          </p:cNvPr>
          <p:cNvSpPr/>
          <p:nvPr/>
        </p:nvSpPr>
        <p:spPr>
          <a:xfrm>
            <a:off x="454025" y="4759325"/>
            <a:ext cx="7175500" cy="1849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496</Words>
  <Application>Microsoft Office PowerPoint</Application>
  <PresentationFormat>Widescreen</PresentationFormat>
  <Paragraphs>89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Open Sans</vt:lpstr>
      <vt:lpstr>Calibri</vt:lpstr>
      <vt:lpstr>Arial</vt:lpstr>
      <vt:lpstr>Office Theme</vt:lpstr>
      <vt:lpstr>PowerPoint Presentation</vt:lpstr>
      <vt:lpstr>vTools Elections</vt:lpstr>
      <vt:lpstr>Section Elections</vt:lpstr>
      <vt:lpstr>MGA Manual  Timeline</vt:lpstr>
      <vt:lpstr>Shortened Timeline</vt:lpstr>
      <vt:lpstr>vTools Nominations</vt:lpstr>
      <vt:lpstr>vTools Nominations</vt:lpstr>
      <vt:lpstr>vTools Elections - Dashboard</vt:lpstr>
      <vt:lpstr>vTools Elections - Ballot</vt:lpstr>
      <vt:lpstr>vTools Elections - Ballot</vt:lpstr>
      <vt:lpstr>vTools Elections - Management</vt:lpstr>
      <vt:lpstr>vTools Elections - Results</vt:lpstr>
      <vt:lpstr>Success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24</cp:revision>
  <dcterms:created xsi:type="dcterms:W3CDTF">2022-10-04T13:41:59Z</dcterms:created>
  <dcterms:modified xsi:type="dcterms:W3CDTF">2023-08-11T16:19:19Z</dcterms:modified>
</cp:coreProperties>
</file>