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8"/>
  </p:notesMasterIdLst>
  <p:handoutMasterIdLst>
    <p:handoutMasterId r:id="rId59"/>
  </p:handoutMasterIdLst>
  <p:sldIdLst>
    <p:sldId id="261" r:id="rId2"/>
    <p:sldId id="418" r:id="rId3"/>
    <p:sldId id="361" r:id="rId4"/>
    <p:sldId id="411" r:id="rId5"/>
    <p:sldId id="358" r:id="rId6"/>
    <p:sldId id="393" r:id="rId7"/>
    <p:sldId id="413" r:id="rId8"/>
    <p:sldId id="394" r:id="rId9"/>
    <p:sldId id="395" r:id="rId10"/>
    <p:sldId id="396" r:id="rId11"/>
    <p:sldId id="397" r:id="rId12"/>
    <p:sldId id="398" r:id="rId13"/>
    <p:sldId id="399" r:id="rId14"/>
    <p:sldId id="400" r:id="rId15"/>
    <p:sldId id="401" r:id="rId16"/>
    <p:sldId id="410" r:id="rId17"/>
    <p:sldId id="391" r:id="rId18"/>
    <p:sldId id="392" r:id="rId19"/>
    <p:sldId id="409" r:id="rId20"/>
    <p:sldId id="402" r:id="rId21"/>
    <p:sldId id="426" r:id="rId22"/>
    <p:sldId id="428" r:id="rId23"/>
    <p:sldId id="403" r:id="rId24"/>
    <p:sldId id="427" r:id="rId25"/>
    <p:sldId id="404" r:id="rId26"/>
    <p:sldId id="412" r:id="rId27"/>
    <p:sldId id="405" r:id="rId28"/>
    <p:sldId id="406" r:id="rId29"/>
    <p:sldId id="407" r:id="rId30"/>
    <p:sldId id="408" r:id="rId31"/>
    <p:sldId id="308" r:id="rId32"/>
    <p:sldId id="370" r:id="rId33"/>
    <p:sldId id="371" r:id="rId34"/>
    <p:sldId id="372" r:id="rId35"/>
    <p:sldId id="373" r:id="rId36"/>
    <p:sldId id="374" r:id="rId37"/>
    <p:sldId id="375" r:id="rId38"/>
    <p:sldId id="376" r:id="rId39"/>
    <p:sldId id="414" r:id="rId40"/>
    <p:sldId id="415" r:id="rId41"/>
    <p:sldId id="416" r:id="rId42"/>
    <p:sldId id="417" r:id="rId43"/>
    <p:sldId id="309" r:id="rId44"/>
    <p:sldId id="281" r:id="rId45"/>
    <p:sldId id="365" r:id="rId46"/>
    <p:sldId id="366" r:id="rId47"/>
    <p:sldId id="367" r:id="rId48"/>
    <p:sldId id="368" r:id="rId49"/>
    <p:sldId id="369" r:id="rId50"/>
    <p:sldId id="419" r:id="rId51"/>
    <p:sldId id="420" r:id="rId52"/>
    <p:sldId id="421" r:id="rId53"/>
    <p:sldId id="422" r:id="rId54"/>
    <p:sldId id="423" r:id="rId55"/>
    <p:sldId id="424" r:id="rId56"/>
    <p:sldId id="425" r:id="rId57"/>
  </p:sldIdLst>
  <p:sldSz cx="12192000" cy="6858000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2D49"/>
    <a:srgbClr val="FAB040"/>
    <a:srgbClr val="F98E00"/>
    <a:srgbClr val="FF9933"/>
    <a:srgbClr val="989898"/>
    <a:srgbClr val="979797"/>
    <a:srgbClr val="0C2A49"/>
    <a:srgbClr val="0E2A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54" autoAdjust="0"/>
    <p:restoredTop sz="94660"/>
  </p:normalViewPr>
  <p:slideViewPr>
    <p:cSldViewPr>
      <p:cViewPr varScale="1">
        <p:scale>
          <a:sx n="124" d="100"/>
          <a:sy n="124" d="100"/>
        </p:scale>
        <p:origin x="324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33" tIns="48317" rIns="96633" bIns="48317" rtlCol="0"/>
          <a:lstStyle>
            <a:lvl1pPr algn="l" eaLnBrk="1" hangingPunct="1">
              <a:defRPr sz="1300">
                <a:latin typeface="Calibri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wrap="square" lIns="96633" tIns="48317" rIns="96633" bIns="4831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7301DBA8-D918-42C8-B2BD-A4B13C2CC168}" type="datetimeFigureOut">
              <a:rPr lang="en-US"/>
              <a:pPr>
                <a:defRPr/>
              </a:pPr>
              <a:t>11/30/2018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33" tIns="48317" rIns="96633" bIns="48317" rtlCol="0" anchor="b"/>
          <a:lstStyle>
            <a:lvl1pPr algn="l" eaLnBrk="1" hangingPunct="1">
              <a:defRPr sz="1300">
                <a:latin typeface="Calibri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6633" tIns="48317" rIns="96633" bIns="4831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2F288F8B-951E-48E0-B239-83932F67CC9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33" tIns="48317" rIns="96633" bIns="48317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wrap="square" lIns="96633" tIns="48317" rIns="96633" bIns="4831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86E82EA-F6A8-4EFA-AAF2-8C3DF194EECD}" type="datetimeFigureOut">
              <a:rPr lang="en-US"/>
              <a:pPr>
                <a:defRPr/>
              </a:pPr>
              <a:t>11/30/2018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3" tIns="48317" rIns="96633" bIns="48317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6633" tIns="48317" rIns="96633" bIns="48317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33" tIns="48317" rIns="96633" bIns="48317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6633" tIns="48317" rIns="96633" bIns="4831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D75D728-95E6-44DE-A82B-40AF0A16C7E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410640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466797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50709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18983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152401"/>
            <a:ext cx="10160000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en-US" altLang="en-US" dirty="0" smtClean="0"/>
              <a:t>Insert Headline</a:t>
            </a:r>
          </a:p>
        </p:txBody>
      </p:sp>
    </p:spTree>
    <p:extLst>
      <p:ext uri="{BB962C8B-B14F-4D97-AF65-F5344CB8AC3E}">
        <p14:creationId xmlns:p14="http://schemas.microsoft.com/office/powerpoint/2010/main" val="358749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0"/>
            <a:ext cx="1117600" cy="6858000"/>
          </a:xfrm>
          <a:prstGeom prst="rect">
            <a:avLst/>
          </a:prstGeom>
          <a:solidFill>
            <a:srgbClr val="FAB040"/>
          </a:solidFill>
          <a:ln>
            <a:noFill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/>
        </p:spPr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6" name="Picture 11" descr="WindesLogo_FullColor.png"/>
          <p:cNvPicPr preferRelativeResize="0"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0375" y="6129338"/>
            <a:ext cx="10636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Placeholder 2"/>
          <p:cNvSpPr>
            <a:spLocks noGrp="1"/>
          </p:cNvSpPr>
          <p:nvPr>
            <p:ph idx="1"/>
          </p:nvPr>
        </p:nvSpPr>
        <p:spPr bwMode="auto">
          <a:xfrm>
            <a:off x="1422400" y="1447800"/>
            <a:ext cx="102616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en-US" altLang="en-US" noProof="0" dirty="0" smtClean="0"/>
              <a:t>Click to edit Master text styles</a:t>
            </a:r>
          </a:p>
          <a:p>
            <a:pPr lvl="1"/>
            <a:r>
              <a:rPr lang="en-US" altLang="en-US" noProof="0" dirty="0" smtClean="0"/>
              <a:t>Second level</a:t>
            </a:r>
          </a:p>
          <a:p>
            <a:pPr lvl="2"/>
            <a:r>
              <a:rPr lang="en-US" altLang="en-US" noProof="0" dirty="0" smtClean="0"/>
              <a:t>Third level</a:t>
            </a:r>
          </a:p>
          <a:p>
            <a:pPr lvl="3"/>
            <a:r>
              <a:rPr lang="en-US" altLang="en-US" noProof="0" dirty="0" smtClean="0"/>
              <a:t>Fourth level</a:t>
            </a:r>
          </a:p>
          <a:p>
            <a:pPr lvl="4"/>
            <a:r>
              <a:rPr lang="en-US" altLang="en-US" noProof="0" dirty="0" smtClean="0"/>
              <a:t>Fifth level</a:t>
            </a: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 bwMode="auto">
          <a:xfrm>
            <a:off x="1422400" y="152401"/>
            <a:ext cx="10160000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en-US" altLang="en-US" dirty="0" smtClean="0"/>
              <a:t>Insert Headline</a:t>
            </a:r>
          </a:p>
        </p:txBody>
      </p:sp>
    </p:spTree>
    <p:extLst>
      <p:ext uri="{BB962C8B-B14F-4D97-AF65-F5344CB8AC3E}">
        <p14:creationId xmlns:p14="http://schemas.microsoft.com/office/powerpoint/2010/main" val="1209615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 userDrawn="1"/>
        </p:nvSpPr>
        <p:spPr bwMode="auto">
          <a:xfrm>
            <a:off x="0" y="838200"/>
            <a:ext cx="12192000" cy="6019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3" name="Rectangle 2"/>
          <p:cNvSpPr>
            <a:spLocks noChangeArrowheads="1"/>
          </p:cNvSpPr>
          <p:nvPr userDrawn="1"/>
        </p:nvSpPr>
        <p:spPr bwMode="auto">
          <a:xfrm>
            <a:off x="0" y="4038600"/>
            <a:ext cx="12192000" cy="2819400"/>
          </a:xfrm>
          <a:prstGeom prst="rect">
            <a:avLst/>
          </a:prstGeom>
          <a:solidFill>
            <a:srgbClr val="142D49"/>
          </a:solidFill>
          <a:ln>
            <a:noFill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/>
        </p:spPr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4" name="Right Triangle 3"/>
          <p:cNvSpPr>
            <a:spLocks noChangeArrowheads="1"/>
          </p:cNvSpPr>
          <p:nvPr userDrawn="1"/>
        </p:nvSpPr>
        <p:spPr bwMode="auto">
          <a:xfrm flipV="1">
            <a:off x="0" y="4038600"/>
            <a:ext cx="12192000" cy="685800"/>
          </a:xfrm>
          <a:prstGeom prst="rtTriangle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5" name="TextBox 16"/>
          <p:cNvSpPr txBox="1">
            <a:spLocks noChangeArrowheads="1"/>
          </p:cNvSpPr>
          <p:nvPr userDrawn="1"/>
        </p:nvSpPr>
        <p:spPr bwMode="auto">
          <a:xfrm>
            <a:off x="-152400" y="5067300"/>
            <a:ext cx="3860800" cy="13335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algn="ctr" eaLnBrk="1" hangingPunct="1">
              <a:spcAft>
                <a:spcPts val="800"/>
              </a:spcAft>
              <a:defRPr/>
            </a:pP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Landmark Square</a:t>
            </a:r>
          </a:p>
          <a:p>
            <a:pPr algn="ctr" eaLnBrk="1" hangingPunct="1">
              <a:defRPr/>
            </a:pPr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111 West Ocean Blvd.</a:t>
            </a:r>
          </a:p>
          <a:p>
            <a:pPr algn="ctr" eaLnBrk="1" hangingPunct="1">
              <a:defRPr/>
            </a:pPr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Twenty-Second Floor</a:t>
            </a:r>
          </a:p>
          <a:p>
            <a:pPr algn="ctr" eaLnBrk="1" hangingPunct="1">
              <a:defRPr/>
            </a:pPr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Long Beach, CA 90802</a:t>
            </a:r>
          </a:p>
          <a:p>
            <a:pPr algn="ctr" eaLnBrk="1" hangingPunct="1">
              <a:defRPr/>
            </a:pPr>
            <a:endParaRPr lang="en-US" sz="1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17"/>
          <p:cNvSpPr txBox="1">
            <a:spLocks noChangeArrowheads="1"/>
          </p:cNvSpPr>
          <p:nvPr userDrawn="1"/>
        </p:nvSpPr>
        <p:spPr bwMode="auto">
          <a:xfrm>
            <a:off x="3098800" y="5076825"/>
            <a:ext cx="3149600" cy="1087438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algn="ctr" eaLnBrk="1" hangingPunct="1">
              <a:spcAft>
                <a:spcPts val="800"/>
              </a:spcAft>
              <a:defRPr/>
            </a:pP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Von Karman Towers</a:t>
            </a:r>
            <a:endParaRPr lang="en-US" sz="1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18201 Von Karman Avenue</a:t>
            </a:r>
          </a:p>
          <a:p>
            <a:pPr algn="ctr" eaLnBrk="1" hangingPunct="1">
              <a:defRPr/>
            </a:pPr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Suite 1060</a:t>
            </a:r>
          </a:p>
          <a:p>
            <a:pPr algn="ctr" eaLnBrk="1" hangingPunct="1">
              <a:defRPr/>
            </a:pPr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Irvine, CA 92612</a:t>
            </a:r>
            <a:endParaRPr lang="en-US" sz="1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18"/>
          <p:cNvSpPr txBox="1">
            <a:spLocks noChangeArrowheads="1"/>
          </p:cNvSpPr>
          <p:nvPr userDrawn="1"/>
        </p:nvSpPr>
        <p:spPr bwMode="auto">
          <a:xfrm>
            <a:off x="8483600" y="5067300"/>
            <a:ext cx="3860800" cy="108743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algn="ctr" eaLnBrk="1" hangingPunct="1">
              <a:spcAft>
                <a:spcPts val="800"/>
              </a:spcAft>
              <a:defRPr/>
            </a:pP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Figueroa at Wilshire</a:t>
            </a:r>
            <a:endParaRPr lang="en-US" sz="1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601 South Figueroa Street</a:t>
            </a:r>
          </a:p>
          <a:p>
            <a:pPr algn="ctr" eaLnBrk="1" hangingPunct="1">
              <a:defRPr/>
            </a:pPr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Suite 4050</a:t>
            </a:r>
          </a:p>
          <a:p>
            <a:pPr algn="ctr" eaLnBrk="1" hangingPunct="1">
              <a:defRPr/>
            </a:pPr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Angeles, CA 90017</a:t>
            </a:r>
          </a:p>
        </p:txBody>
      </p:sp>
      <p:sp>
        <p:nvSpPr>
          <p:cNvPr id="8" name="TextBox 19"/>
          <p:cNvSpPr txBox="1">
            <a:spLocks noChangeArrowheads="1"/>
          </p:cNvSpPr>
          <p:nvPr userDrawn="1"/>
        </p:nvSpPr>
        <p:spPr bwMode="auto">
          <a:xfrm>
            <a:off x="4165600" y="6367463"/>
            <a:ext cx="3860800" cy="3079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algn="ctr" eaLnBrk="1" hangingPunct="1">
              <a:defRPr/>
            </a:pPr>
            <a:r>
              <a:rPr lang="en-US" sz="1400" dirty="0" smtClean="0">
                <a:solidFill>
                  <a:srgbClr val="F98E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www.windes.com</a:t>
            </a:r>
          </a:p>
        </p:txBody>
      </p:sp>
      <p:sp>
        <p:nvSpPr>
          <p:cNvPr id="9" name="Rectangle 2"/>
          <p:cNvSpPr txBox="1">
            <a:spLocks noChangeArrowheads="1"/>
          </p:cNvSpPr>
          <p:nvPr userDrawn="1"/>
        </p:nvSpPr>
        <p:spPr bwMode="auto">
          <a:xfrm>
            <a:off x="0" y="0"/>
            <a:ext cx="12192000" cy="1295400"/>
          </a:xfrm>
          <a:prstGeom prst="rect">
            <a:avLst/>
          </a:prstGeom>
          <a:solidFill>
            <a:srgbClr val="0C2A4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0" tIns="91440" bIns="9144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endParaRPr lang="en-US" altLang="en-US" dirty="0" smtClean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>
              <a:defRPr/>
            </a:pPr>
            <a:r>
              <a:rPr lang="en-US" altLang="en-US" sz="3200" dirty="0" smtClean="0">
                <a:solidFill>
                  <a:srgbClr val="FFFFFF"/>
                </a:solidFill>
                <a:latin typeface="Arial" panose="020B0604020202020204" pitchFamily="34" charset="0"/>
              </a:rPr>
              <a:t>Contact Information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-152400" y="3657600"/>
            <a:ext cx="124968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Box 17"/>
          <p:cNvSpPr txBox="1">
            <a:spLocks noChangeArrowheads="1"/>
          </p:cNvSpPr>
          <p:nvPr userDrawn="1"/>
        </p:nvSpPr>
        <p:spPr bwMode="auto">
          <a:xfrm>
            <a:off x="5842000" y="5084762"/>
            <a:ext cx="3149600" cy="1087438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algn="ctr" eaLnBrk="1" hangingPunct="1">
              <a:spcAft>
                <a:spcPts val="800"/>
              </a:spcAft>
              <a:defRPr/>
            </a:pP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Century Centre</a:t>
            </a:r>
            <a:endParaRPr lang="en-US" sz="1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2603 Main Street</a:t>
            </a:r>
          </a:p>
          <a:p>
            <a:pPr algn="ctr" eaLnBrk="1" hangingPunct="1">
              <a:defRPr/>
            </a:pPr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Suite 600</a:t>
            </a:r>
          </a:p>
          <a:p>
            <a:pPr algn="ctr" eaLnBrk="1" hangingPunct="1">
              <a:defRPr/>
            </a:pPr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Irvine, CA 92614</a:t>
            </a:r>
            <a:endParaRPr lang="en-US" sz="1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7583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42D4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812800" y="1066800"/>
            <a:ext cx="5588000" cy="1371600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3000">
                <a:solidFill>
                  <a:schemeClr val="bg1"/>
                </a:solidFill>
                <a:latin typeface="Corbel"/>
                <a:cs typeface="Corbe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200400"/>
            <a:ext cx="10363200" cy="2209800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98528530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AB0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812800" y="1066800"/>
            <a:ext cx="5588000" cy="1371600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3000">
                <a:solidFill>
                  <a:schemeClr val="bg1"/>
                </a:solidFill>
                <a:latin typeface="Corbel"/>
                <a:cs typeface="Corbe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200400"/>
            <a:ext cx="10363200" cy="2209800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2180370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152401"/>
            <a:ext cx="10160000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en-US" altLang="en-US" dirty="0" smtClean="0"/>
              <a:t>Insert Headline</a:t>
            </a:r>
          </a:p>
        </p:txBody>
      </p:sp>
      <p:sp>
        <p:nvSpPr>
          <p:cNvPr id="4" name="Text Placeholder 2"/>
          <p:cNvSpPr>
            <a:spLocks noGrp="1"/>
          </p:cNvSpPr>
          <p:nvPr>
            <p:ph idx="1"/>
          </p:nvPr>
        </p:nvSpPr>
        <p:spPr bwMode="auto">
          <a:xfrm>
            <a:off x="609600" y="1447800"/>
            <a:ext cx="109728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en-US" altLang="en-US" noProof="0" dirty="0" smtClean="0"/>
              <a:t>Click to edit Master text styles</a:t>
            </a:r>
          </a:p>
          <a:p>
            <a:pPr lvl="1"/>
            <a:r>
              <a:rPr lang="en-US" altLang="en-US" noProof="0" dirty="0" smtClean="0"/>
              <a:t>Second level</a:t>
            </a:r>
          </a:p>
          <a:p>
            <a:pPr lvl="2"/>
            <a:r>
              <a:rPr lang="en-US" altLang="en-US" noProof="0" dirty="0" smtClean="0"/>
              <a:t>Third level</a:t>
            </a:r>
          </a:p>
          <a:p>
            <a:pPr lvl="3"/>
            <a:r>
              <a:rPr lang="en-US" altLang="en-US" noProof="0" dirty="0" smtClean="0"/>
              <a:t>Fourth level</a:t>
            </a:r>
          </a:p>
          <a:p>
            <a:pPr lvl="4"/>
            <a:r>
              <a:rPr lang="en-US" altLang="en-US" noProof="0" dirty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13712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152400"/>
            <a:ext cx="10160000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Insert Headline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447800"/>
            <a:ext cx="109728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2" name="Line 35"/>
          <p:cNvSpPr>
            <a:spLocks noChangeShapeType="1"/>
          </p:cNvSpPr>
          <p:nvPr userDrawn="1"/>
        </p:nvSpPr>
        <p:spPr bwMode="gray">
          <a:xfrm>
            <a:off x="0" y="1143000"/>
            <a:ext cx="12192000" cy="0"/>
          </a:xfrm>
          <a:prstGeom prst="line">
            <a:avLst/>
          </a:prstGeom>
          <a:noFill/>
          <a:ln w="28575" cmpd="sng">
            <a:solidFill>
              <a:srgbClr val="142D49"/>
            </a:solidFill>
            <a:round/>
            <a:headEnd/>
            <a:tailEnd/>
          </a:ln>
          <a:ex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ln>
                <a:solidFill>
                  <a:schemeClr val="tx1"/>
                </a:solidFill>
              </a:ln>
              <a:latin typeface="Calibri" charset="0"/>
              <a:ea typeface="MS PGothic" charset="0"/>
              <a:cs typeface="MS PGothic" charset="0"/>
            </a:endParaRPr>
          </a:p>
        </p:txBody>
      </p:sp>
      <p:pic>
        <p:nvPicPr>
          <p:cNvPr id="1029" name="Picture 11" descr="WindesLogo_FullColor.png"/>
          <p:cNvPicPr preferRelativeResize="0">
            <a:picLocks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8775" y="6300788"/>
            <a:ext cx="10636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11"/>
          <p:cNvSpPr txBox="1">
            <a:spLocks noChangeArrowheads="1"/>
          </p:cNvSpPr>
          <p:nvPr userDrawn="1"/>
        </p:nvSpPr>
        <p:spPr bwMode="auto">
          <a:xfrm>
            <a:off x="11798300" y="6529388"/>
            <a:ext cx="469900" cy="168275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ctr">
            <a:spAutoFit/>
          </a:bodyPr>
          <a:lstStyle>
            <a:lvl1pPr defTabSz="820738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820738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820738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820738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820738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defRPr/>
            </a:pPr>
            <a:fld id="{50FC6ACE-259E-4DF5-AB35-A7DC00856673}" type="slidenum">
              <a:rPr lang="en-US" altLang="en-US" sz="1100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altLang="en-US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29" r:id="rId1"/>
    <p:sldLayoutId id="2147484527" r:id="rId2"/>
    <p:sldLayoutId id="2147484530" r:id="rId3"/>
    <p:sldLayoutId id="2147484531" r:id="rId4"/>
    <p:sldLayoutId id="2147484532" r:id="rId5"/>
    <p:sldLayoutId id="2147484533" r:id="rId6"/>
    <p:sldLayoutId id="2147484528" r:id="rId7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 cap="small">
          <a:solidFill>
            <a:srgbClr val="0C2A49"/>
          </a:solidFill>
          <a:latin typeface="Corbel"/>
          <a:ea typeface="MS PGothic" pitchFamily="34" charset="-128"/>
          <a:cs typeface="Corbel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C2A49"/>
          </a:solidFill>
          <a:latin typeface="Corbel" charset="0"/>
          <a:ea typeface="MS PGothic" pitchFamily="34" charset="-128"/>
          <a:cs typeface="Corbel" panose="020B0503020204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C2A49"/>
          </a:solidFill>
          <a:latin typeface="Corbel" charset="0"/>
          <a:ea typeface="MS PGothic" pitchFamily="34" charset="-128"/>
          <a:cs typeface="Corbel" panose="020B0503020204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C2A49"/>
          </a:solidFill>
          <a:latin typeface="Corbel" charset="0"/>
          <a:ea typeface="MS PGothic" pitchFamily="34" charset="-128"/>
          <a:cs typeface="Corbel" panose="020B0503020204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C2A49"/>
          </a:solidFill>
          <a:latin typeface="Corbel" charset="0"/>
          <a:ea typeface="MS PGothic" pitchFamily="34" charset="-128"/>
          <a:cs typeface="Corbel" panose="020B0503020204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Helvetica" charset="0"/>
          <a:ea typeface="Helvetica" charset="0"/>
          <a:cs typeface="Helvetic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Helvetica" charset="0"/>
          <a:ea typeface="Helvetica" charset="0"/>
          <a:cs typeface="Helvetic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Helvetica" charset="0"/>
          <a:ea typeface="Helvetica" charset="0"/>
          <a:cs typeface="Helvetic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Helvetica" charset="0"/>
          <a:ea typeface="Helvetica" charset="0"/>
          <a:cs typeface="Helvetic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142D49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MS PGothic" pitchFamily="34" charset="-128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142D49"/>
        </a:buClr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anose="020B0604020202020204" pitchFamily="34" charset="0"/>
          <a:ea typeface="Helvetica" charset="0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142D49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Helvetica" charset="0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142D49"/>
        </a:buClr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Arial" panose="020B0604020202020204" pitchFamily="34" charset="0"/>
          <a:ea typeface="Helvetica" charset="0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142D49"/>
        </a:buClr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Arial" panose="020B0604020202020204" pitchFamily="34" charset="0"/>
          <a:ea typeface="Helvetica" charset="0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rhenderson@windes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1295400"/>
            <a:ext cx="12192000" cy="1981200"/>
          </a:xfrm>
          <a:prstGeom prst="rect">
            <a:avLst/>
          </a:prstGeom>
          <a:solidFill>
            <a:srgbClr val="142D49"/>
          </a:solidFill>
          <a:ln>
            <a:noFill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457200" y="1752600"/>
            <a:ext cx="11049000" cy="1066800"/>
          </a:xfrm>
          <a:prstGeom prst="rect">
            <a:avLst/>
          </a:prstGeom>
        </p:spPr>
        <p:txBody>
          <a:bodyPr anchor="ctr"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charset="0"/>
              <a:buNone/>
              <a:defRPr sz="3200" b="1" kern="1200" cap="small">
                <a:solidFill>
                  <a:schemeClr val="bg1"/>
                </a:solidFill>
                <a:latin typeface="Corbel"/>
                <a:ea typeface="MS PGothic" pitchFamily="34" charset="-128"/>
                <a:cs typeface="Corbel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Helvetica"/>
                <a:ea typeface="Helvetica" charset="0"/>
                <a:cs typeface="Helvetica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Helvetica"/>
                <a:ea typeface="Helvetica" charset="0"/>
                <a:cs typeface="Helvetica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Helvetica"/>
                <a:ea typeface="Helvetica" charset="0"/>
                <a:cs typeface="Helvetica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Helvetica"/>
                <a:ea typeface="Helvetica" charset="0"/>
                <a:cs typeface="Helvetica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4000" dirty="0" smtClean="0"/>
              <a:t>Think Tax Reform Won’t Impact your Business?  Think Again!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000" dirty="0" smtClean="0">
                <a:solidFill>
                  <a:srgbClr val="FAB040"/>
                </a:solidFill>
              </a:rPr>
              <a:t>November 29, 2018</a:t>
            </a:r>
            <a:endParaRPr lang="en-US" sz="2000" dirty="0">
              <a:solidFill>
                <a:srgbClr val="FAB04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3582988"/>
            <a:ext cx="12192000" cy="147732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spcAft>
                <a:spcPts val="600"/>
              </a:spcAft>
              <a:defRPr/>
            </a:pPr>
            <a:r>
              <a:rPr lang="en-US" sz="2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Presented by:</a:t>
            </a:r>
          </a:p>
          <a:p>
            <a:pPr algn="ctr">
              <a:spcAft>
                <a:spcPts val="600"/>
              </a:spcAft>
              <a:defRPr/>
            </a:pPr>
            <a:endParaRPr lang="en-US" sz="8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600"/>
              </a:spcAft>
              <a:defRPr/>
            </a:pPr>
            <a:r>
              <a:rPr lang="en-US" sz="2500" dirty="0" smtClean="0">
                <a:solidFill>
                  <a:srgbClr val="142D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Robert B. Henderson II, CPA, MST</a:t>
            </a:r>
            <a:endParaRPr lang="en-US" sz="2500" dirty="0">
              <a:solidFill>
                <a:srgbClr val="142D4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endParaRPr lang="en-US" sz="2000" b="1" dirty="0"/>
          </a:p>
        </p:txBody>
      </p:sp>
      <p:pic>
        <p:nvPicPr>
          <p:cNvPr id="9221" name="Picture 12" descr="WindesLogo_FullColor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3200" y="5943600"/>
            <a:ext cx="1395413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160000" cy="868363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>
                <a:latin typeface="Corbel" pitchFamily="34" charset="0"/>
                <a:cs typeface="Corbel" pitchFamily="34" charset="0"/>
              </a:rPr>
              <a:t>Businesses</a:t>
            </a:r>
          </a:p>
        </p:txBody>
      </p:sp>
      <p:sp>
        <p:nvSpPr>
          <p:cNvPr id="16387" name="TextBox 2"/>
          <p:cNvSpPr txBox="1">
            <a:spLocks noChangeArrowheads="1"/>
          </p:cNvSpPr>
          <p:nvPr/>
        </p:nvSpPr>
        <p:spPr bwMode="auto">
          <a:xfrm>
            <a:off x="609600" y="1524000"/>
            <a:ext cx="10160000" cy="4048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indent="341313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indent="0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/>
            </a:pPr>
            <a:r>
              <a:rPr lang="en-US" altLang="en-US" sz="2400" dirty="0">
                <a:ea typeface="MS PGothic" panose="020B0600070205080204" pitchFamily="34" charset="-128"/>
              </a:rPr>
              <a:t>Business interest deduction </a:t>
            </a:r>
            <a:r>
              <a:rPr lang="en-US" altLang="en-US" sz="2400" dirty="0" smtClean="0">
                <a:ea typeface="MS PGothic" panose="020B0600070205080204" pitchFamily="34" charset="-128"/>
              </a:rPr>
              <a:t>limitation</a:t>
            </a:r>
          </a:p>
          <a:p>
            <a:pPr marL="0" lvl="1" indent="0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/>
            </a:pPr>
            <a:endParaRPr lang="en-US" altLang="en-US" sz="800" dirty="0">
              <a:ea typeface="MS PGothic" panose="020B0600070205080204" pitchFamily="34" charset="-128"/>
            </a:endParaRPr>
          </a:p>
          <a:p>
            <a:pPr marL="801688" lvl="2" indent="-344488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altLang="en-US" dirty="0">
                <a:ea typeface="MS PGothic" panose="020B0600070205080204" pitchFamily="34" charset="-128"/>
              </a:rPr>
              <a:t>Tax deduction on net interest (interest expense – interest income) is limited to 30% of adjusted taxable </a:t>
            </a:r>
            <a:r>
              <a:rPr lang="en-US" altLang="en-US" dirty="0" smtClean="0">
                <a:ea typeface="MS PGothic" panose="020B0600070205080204" pitchFamily="34" charset="-128"/>
              </a:rPr>
              <a:t>income</a:t>
            </a:r>
          </a:p>
          <a:p>
            <a:pPr marL="457200" lvl="2" indent="0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/>
            </a:pPr>
            <a:endParaRPr lang="en-US" altLang="en-US" sz="800" dirty="0">
              <a:ea typeface="MS PGothic" panose="020B0600070205080204" pitchFamily="34" charset="-128"/>
            </a:endParaRPr>
          </a:p>
          <a:p>
            <a:pPr marL="798513" lvl="3" indent="-344488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altLang="en-US" dirty="0" smtClean="0">
                <a:ea typeface="MS PGothic" panose="020B0600070205080204" pitchFamily="34" charset="-128"/>
              </a:rPr>
              <a:t>Adjusted taxable income:</a:t>
            </a:r>
          </a:p>
          <a:p>
            <a:pPr marL="454025" lvl="3" indent="0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/>
            </a:pPr>
            <a:endParaRPr lang="en-US" altLang="en-US" sz="800" dirty="0" smtClean="0">
              <a:ea typeface="MS PGothic" panose="020B0600070205080204" pitchFamily="34" charset="-128"/>
            </a:endParaRPr>
          </a:p>
          <a:p>
            <a:pPr marL="1716088" lvl="4" indent="-344488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SzPct val="75000"/>
              <a:buFont typeface="Arial" panose="020B0604020202020204" pitchFamily="34" charset="0"/>
              <a:buChar char="•"/>
              <a:defRPr/>
            </a:pPr>
            <a:r>
              <a:rPr lang="en-US" altLang="en-US" dirty="0" smtClean="0">
                <a:ea typeface="MS PGothic" panose="020B0600070205080204" pitchFamily="34" charset="-128"/>
              </a:rPr>
              <a:t>2018 – 2021: Roughly equivalent to EBITDA (without depreciation, amortization or depletion)</a:t>
            </a:r>
          </a:p>
          <a:p>
            <a:pPr marL="1716088" lvl="4" indent="-344488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SzPct val="75000"/>
              <a:buFont typeface="Arial" panose="020B0604020202020204" pitchFamily="34" charset="0"/>
              <a:buChar char="•"/>
              <a:defRPr/>
            </a:pPr>
            <a:r>
              <a:rPr lang="en-US" altLang="en-US" dirty="0" smtClean="0">
                <a:ea typeface="MS PGothic" panose="020B0600070205080204" pitchFamily="34" charset="-128"/>
              </a:rPr>
              <a:t>2022 and forward: Roughly equivalent to EBIT </a:t>
            </a:r>
          </a:p>
          <a:p>
            <a:pPr marL="1371600" lvl="4" indent="0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SzPct val="75000"/>
              <a:buFont typeface="Arial" panose="020B0604020202020204" pitchFamily="34" charset="0"/>
              <a:buNone/>
              <a:defRPr/>
            </a:pPr>
            <a:endParaRPr lang="en-US" altLang="en-US" sz="800" dirty="0" smtClean="0">
              <a:ea typeface="MS PGothic" panose="020B0600070205080204" pitchFamily="34" charset="-128"/>
            </a:endParaRPr>
          </a:p>
          <a:p>
            <a:pPr marL="801688" lvl="4" indent="-344488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altLang="en-US" dirty="0" smtClean="0">
                <a:ea typeface="MS PGothic" panose="020B0600070205080204" pitchFamily="34" charset="-128"/>
              </a:rPr>
              <a:t>Unused interest expense can be carried forward indefinitely</a:t>
            </a:r>
          </a:p>
          <a:p>
            <a:pPr marL="457200" lvl="4" indent="0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/>
            </a:pPr>
            <a:endParaRPr lang="en-US" altLang="en-US" sz="800" dirty="0" smtClean="0">
              <a:ea typeface="MS PGothic" panose="020B0600070205080204" pitchFamily="34" charset="-128"/>
            </a:endParaRPr>
          </a:p>
          <a:p>
            <a:pPr marL="801688" lvl="4" indent="-344488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altLang="en-US" dirty="0" smtClean="0">
                <a:ea typeface="MS PGothic" panose="020B0600070205080204" pitchFamily="34" charset="-128"/>
              </a:rPr>
              <a:t>Exceptions: Utilities, electing real estate, and businesses with average annual gross receipts $25 million or less</a:t>
            </a:r>
            <a:endParaRPr lang="en-US" altLang="en-US" sz="1800" dirty="0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160000" cy="868363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>
                <a:latin typeface="Corbel" pitchFamily="34" charset="0"/>
                <a:cs typeface="Corbel" pitchFamily="34" charset="0"/>
              </a:rPr>
              <a:t>Businesses</a:t>
            </a:r>
          </a:p>
        </p:txBody>
      </p:sp>
      <p:sp>
        <p:nvSpPr>
          <p:cNvPr id="16387" name="TextBox 2"/>
          <p:cNvSpPr txBox="1">
            <a:spLocks noChangeArrowheads="1"/>
          </p:cNvSpPr>
          <p:nvPr/>
        </p:nvSpPr>
        <p:spPr bwMode="auto">
          <a:xfrm>
            <a:off x="609600" y="1676400"/>
            <a:ext cx="10160000" cy="415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indent="341313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indent="-228600" eaLnBrk="1" hangingPunct="1">
              <a:spcBef>
                <a:spcPct val="0"/>
              </a:spcBef>
              <a:spcAft>
                <a:spcPts val="1200"/>
              </a:spcAft>
              <a:buClrTx/>
              <a:buFont typeface="Arial" panose="020B0604020202020204" pitchFamily="34" charset="0"/>
              <a:buNone/>
              <a:defRPr/>
            </a:pPr>
            <a:r>
              <a:rPr lang="en-US" altLang="en-US" sz="2400" dirty="0" smtClean="0">
                <a:ea typeface="MS PGothic" panose="020B0600070205080204" pitchFamily="34" charset="-128"/>
              </a:rPr>
              <a:t>Business interest deduction limitation (continued)</a:t>
            </a:r>
          </a:p>
          <a:p>
            <a:pPr marL="0" lvl="1" indent="-228600" eaLnBrk="1" hangingPunct="1">
              <a:spcBef>
                <a:spcPct val="0"/>
              </a:spcBef>
              <a:spcAft>
                <a:spcPts val="1200"/>
              </a:spcAft>
              <a:buClrTx/>
              <a:buFont typeface="Arial" panose="020B0604020202020204" pitchFamily="34" charset="0"/>
              <a:buNone/>
              <a:defRPr/>
            </a:pPr>
            <a:endParaRPr lang="en-US" altLang="en-US" sz="800" dirty="0" smtClean="0">
              <a:ea typeface="MS PGothic" panose="020B0600070205080204" pitchFamily="34" charset="-128"/>
            </a:endParaRPr>
          </a:p>
          <a:p>
            <a:pPr marL="798513" lvl="3" indent="-344488" eaLnBrk="1" hangingPunct="1">
              <a:spcBef>
                <a:spcPct val="0"/>
              </a:spcBef>
              <a:spcAft>
                <a:spcPts val="120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altLang="en-US" sz="2200" dirty="0">
                <a:ea typeface="MS PGothic" panose="020B0600070205080204" pitchFamily="34" charset="-128"/>
              </a:rPr>
              <a:t>Exceptions: Real property trade or business can elect out of this rule if they use ADS to depreciate applicable real property used in a trade or business (40 years for nonresidential, 30 years for residential and 20 years for qualified improvements)</a:t>
            </a:r>
          </a:p>
          <a:p>
            <a:pPr marL="914400" lvl="2" indent="0" eaLnBrk="1" hangingPunct="1">
              <a:spcBef>
                <a:spcPct val="0"/>
              </a:spcBef>
              <a:spcAft>
                <a:spcPts val="1200"/>
              </a:spcAft>
              <a:buClrTx/>
              <a:buFont typeface="Arial" panose="020B0604020202020204" pitchFamily="34" charset="0"/>
              <a:buNone/>
              <a:defRPr/>
            </a:pPr>
            <a:endParaRPr lang="en-US" altLang="en-US" sz="2200" dirty="0" smtClean="0">
              <a:ea typeface="MS PGothic" panose="020B0600070205080204" pitchFamily="34" charset="-128"/>
            </a:endParaRPr>
          </a:p>
          <a:p>
            <a:pPr lvl="1" eaLnBrk="1" hangingPunct="1">
              <a:spcBef>
                <a:spcPct val="0"/>
              </a:spcBef>
              <a:spcAft>
                <a:spcPts val="1200"/>
              </a:spcAft>
              <a:buClrTx/>
              <a:buFont typeface="Wingdings" panose="05000000000000000000" pitchFamily="2" charset="2"/>
              <a:buChar char="§"/>
              <a:defRPr/>
            </a:pPr>
            <a:endParaRPr lang="en-US" altLang="en-US" sz="2400" dirty="0" smtClean="0">
              <a:ea typeface="MS PGothic" panose="020B0600070205080204" pitchFamily="34" charset="-128"/>
            </a:endParaRPr>
          </a:p>
          <a:p>
            <a:pPr lvl="1" eaLnBrk="1" hangingPunct="1">
              <a:spcBef>
                <a:spcPct val="0"/>
              </a:spcBef>
              <a:spcAft>
                <a:spcPts val="1200"/>
              </a:spcAft>
              <a:buClrTx/>
              <a:buFont typeface="Wingdings" panose="05000000000000000000" pitchFamily="2" charset="2"/>
              <a:buChar char="§"/>
              <a:defRPr/>
            </a:pPr>
            <a:endParaRPr lang="en-US" altLang="en-US" sz="2000" dirty="0" smtClean="0">
              <a:ea typeface="MS PGothic" panose="020B0600070205080204" pitchFamily="34" charset="-128"/>
            </a:endParaRP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endParaRPr lang="en-US" altLang="en-US" sz="1800" dirty="0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160000" cy="868363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>
                <a:latin typeface="Corbel" pitchFamily="34" charset="0"/>
                <a:cs typeface="Corbel" pitchFamily="34" charset="0"/>
              </a:rPr>
              <a:t>Businesses</a:t>
            </a:r>
          </a:p>
        </p:txBody>
      </p:sp>
      <p:sp>
        <p:nvSpPr>
          <p:cNvPr id="37891" name="TextBox 2"/>
          <p:cNvSpPr txBox="1">
            <a:spLocks noChangeArrowheads="1"/>
          </p:cNvSpPr>
          <p:nvPr/>
        </p:nvSpPr>
        <p:spPr bwMode="auto">
          <a:xfrm>
            <a:off x="609600" y="1371600"/>
            <a:ext cx="10160000" cy="4544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indent="341313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2pPr>
            <a:lvl3pPr marL="1258888" indent="-344488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/>
            </a:pPr>
            <a:r>
              <a:rPr lang="en-US" altLang="en-US" sz="2400" dirty="0" smtClean="0"/>
              <a:t>Deductions repealed</a:t>
            </a:r>
          </a:p>
          <a:p>
            <a:pPr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/>
            </a:pPr>
            <a:endParaRPr lang="en-US" altLang="en-US" sz="1200" dirty="0" smtClean="0"/>
          </a:p>
          <a:p>
            <a:pPr marL="573088" lvl="1" indent="-341313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altLang="en-US" sz="1600" dirty="0" smtClean="0">
                <a:ea typeface="MS PGothic" panose="020B0600070205080204" pitchFamily="34" charset="-128"/>
              </a:rPr>
              <a:t>Section 199 (domestic production activity) deduction</a:t>
            </a:r>
          </a:p>
          <a:p>
            <a:pPr marL="231775" lvl="1" indent="0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/>
            </a:pPr>
            <a:endParaRPr lang="en-US" altLang="en-US" sz="1600" dirty="0" smtClean="0">
              <a:ea typeface="MS PGothic" panose="020B0600070205080204" pitchFamily="34" charset="-128"/>
            </a:endParaRPr>
          </a:p>
          <a:p>
            <a:pPr marL="573088" lvl="1" indent="-341313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altLang="en-US" sz="1600" dirty="0" smtClean="0">
                <a:ea typeface="MS PGothic" panose="020B0600070205080204" pitchFamily="34" charset="-128"/>
              </a:rPr>
              <a:t>Local lobbying expenses deduction (IRC Section 162(e))</a:t>
            </a:r>
          </a:p>
          <a:p>
            <a:pPr marL="231775" lvl="1" indent="0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/>
            </a:pPr>
            <a:endParaRPr lang="en-US" altLang="en-US" sz="1600" dirty="0" smtClean="0">
              <a:ea typeface="MS PGothic" panose="020B0600070205080204" pitchFamily="34" charset="-128"/>
            </a:endParaRPr>
          </a:p>
          <a:p>
            <a:pPr marL="573088" lvl="1" indent="-341313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altLang="en-US" sz="1600" dirty="0" smtClean="0">
                <a:ea typeface="MS PGothic" panose="020B0600070205080204" pitchFamily="34" charset="-128"/>
              </a:rPr>
              <a:t>Employee achievement awards exclusion (IRC Section 74(c) and 274(j))</a:t>
            </a:r>
          </a:p>
          <a:p>
            <a:pPr marL="231775" lvl="1" indent="0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/>
            </a:pPr>
            <a:endParaRPr lang="en-US" altLang="en-US" sz="1600" dirty="0" smtClean="0">
              <a:ea typeface="MS PGothic" panose="020B0600070205080204" pitchFamily="34" charset="-128"/>
            </a:endParaRPr>
          </a:p>
          <a:p>
            <a:pPr marL="573088" lvl="1" indent="-341313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altLang="en-US" sz="1600" dirty="0" smtClean="0">
                <a:ea typeface="MS PGothic" panose="020B0600070205080204" pitchFamily="34" charset="-128"/>
              </a:rPr>
              <a:t>Meals and entertainment expenses – Entertainment expenses are 100% disallowed and all meals are limited to 50% (including meals that were 100% tax deduction under the old laws) for taxable years beginning after December 31, 2017</a:t>
            </a:r>
          </a:p>
          <a:p>
            <a:pPr marL="231775" lvl="1" indent="0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/>
            </a:pPr>
            <a:endParaRPr lang="en-US" altLang="en-US" sz="1600" dirty="0" smtClean="0">
              <a:ea typeface="MS PGothic" panose="020B0600070205080204" pitchFamily="34" charset="-128"/>
            </a:endParaRPr>
          </a:p>
          <a:p>
            <a:pPr marL="573088" lvl="1" indent="-341313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altLang="en-US" sz="1600" dirty="0" smtClean="0"/>
              <a:t>Tax deduction on transportation fringe benefits (e.g., parking and mass transit) provided to employees are disallowed, but the exclusion from income for such benefits received by an employee is retained</a:t>
            </a:r>
            <a:endParaRPr lang="en-US" altLang="en-US" sz="2000" dirty="0" smtClean="0">
              <a:ea typeface="MS PGothic" panose="020B0600070205080204" pitchFamily="34" charset="-128"/>
            </a:endParaRP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endParaRPr lang="en-US" altLang="en-US" sz="1800" dirty="0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160000" cy="868363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>
                <a:latin typeface="Corbel" pitchFamily="34" charset="0"/>
                <a:cs typeface="Corbel" pitchFamily="34" charset="0"/>
              </a:rPr>
              <a:t>Businesses</a:t>
            </a:r>
          </a:p>
        </p:txBody>
      </p:sp>
      <p:sp>
        <p:nvSpPr>
          <p:cNvPr id="38915" name="TextBox 2"/>
          <p:cNvSpPr txBox="1">
            <a:spLocks noChangeArrowheads="1"/>
          </p:cNvSpPr>
          <p:nvPr/>
        </p:nvSpPr>
        <p:spPr bwMode="auto">
          <a:xfrm>
            <a:off x="685800" y="1447800"/>
            <a:ext cx="10083800" cy="5110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indent="341313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2pPr>
            <a:lvl3pPr marL="1258888" indent="-344488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/>
            </a:pPr>
            <a:r>
              <a:rPr lang="en-US" altLang="en-US" sz="2400" dirty="0" smtClean="0"/>
              <a:t>Tax credits</a:t>
            </a:r>
          </a:p>
          <a:p>
            <a:pPr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/>
            </a:pPr>
            <a:endParaRPr lang="en-US" altLang="en-US" sz="1000" dirty="0" smtClean="0"/>
          </a:p>
          <a:p>
            <a:pPr lvl="1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altLang="en-US" sz="1600" dirty="0" smtClean="0">
                <a:ea typeface="MS PGothic" panose="020B0600070205080204" pitchFamily="34" charset="-128"/>
              </a:rPr>
              <a:t>Research and development (R&amp;D) credit – no change</a:t>
            </a:r>
          </a:p>
          <a:p>
            <a:pPr lvl="1" indent="0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/>
            </a:pPr>
            <a:endParaRPr lang="en-US" altLang="en-US" sz="1600" dirty="0" smtClean="0">
              <a:ea typeface="MS PGothic" panose="020B0600070205080204" pitchFamily="34" charset="-128"/>
            </a:endParaRPr>
          </a:p>
          <a:p>
            <a:pPr lvl="1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altLang="en-US" sz="1600" dirty="0" smtClean="0"/>
              <a:t>Low income housing credit – no change</a:t>
            </a:r>
          </a:p>
          <a:p>
            <a:pPr lvl="1" indent="0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/>
            </a:pPr>
            <a:endParaRPr lang="en-US" altLang="en-US" sz="1600" dirty="0" smtClean="0"/>
          </a:p>
          <a:p>
            <a:pPr lvl="1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altLang="en-US" sz="1600" dirty="0" smtClean="0"/>
              <a:t>Employer-provided child care credit – no change</a:t>
            </a:r>
          </a:p>
          <a:p>
            <a:pPr lvl="1" indent="0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/>
            </a:pPr>
            <a:endParaRPr lang="en-US" altLang="en-US" sz="1600" dirty="0" smtClean="0"/>
          </a:p>
          <a:p>
            <a:pPr lvl="1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altLang="en-US" sz="1600" dirty="0" smtClean="0"/>
              <a:t>Work opportunity tax credit – no change</a:t>
            </a:r>
          </a:p>
          <a:p>
            <a:pPr lvl="1" indent="0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/>
            </a:pPr>
            <a:endParaRPr lang="en-US" altLang="en-US" sz="1600" dirty="0" smtClean="0"/>
          </a:p>
          <a:p>
            <a:pPr lvl="1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altLang="en-US" sz="1600" dirty="0" smtClean="0"/>
              <a:t>New markets tax credit – no change</a:t>
            </a:r>
          </a:p>
          <a:p>
            <a:pPr lvl="1" indent="0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/>
            </a:pPr>
            <a:endParaRPr lang="en-US" altLang="en-US" sz="1600" dirty="0" smtClean="0"/>
          </a:p>
          <a:p>
            <a:pPr lvl="1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altLang="en-US" sz="1600" dirty="0" smtClean="0"/>
              <a:t>Rehab credit – retained for historical buildings except for pre-1936 buildings</a:t>
            </a:r>
          </a:p>
          <a:p>
            <a:pPr lvl="1" indent="0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/>
            </a:pPr>
            <a:endParaRPr lang="en-US" altLang="en-US" sz="1600" dirty="0" smtClean="0"/>
          </a:p>
          <a:p>
            <a:pPr lvl="1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altLang="en-US" sz="1600" dirty="0" smtClean="0"/>
              <a:t>Orphan drug credit – reduced from 50% to 25%</a:t>
            </a:r>
          </a:p>
          <a:p>
            <a:pPr lvl="1" indent="0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/>
            </a:pPr>
            <a:endParaRPr lang="en-US" altLang="en-US" sz="1600" dirty="0" smtClean="0"/>
          </a:p>
          <a:p>
            <a:pPr lvl="1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altLang="en-US" sz="1600" dirty="0" smtClean="0">
                <a:ea typeface="MS PGothic" panose="020B0600070205080204" pitchFamily="34" charset="-128"/>
              </a:rPr>
              <a:t>Employer-paid family or medical leave – </a:t>
            </a:r>
            <a:r>
              <a:rPr lang="en-US" altLang="en-US" sz="1600" b="1" dirty="0" smtClean="0">
                <a:ea typeface="MS PGothic" panose="020B0600070205080204" pitchFamily="34" charset="-128"/>
              </a:rPr>
              <a:t>NEW!</a:t>
            </a:r>
            <a:endParaRPr lang="en-US" altLang="en-US" sz="1800" dirty="0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160000" cy="868363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>
                <a:latin typeface="Corbel" pitchFamily="34" charset="0"/>
                <a:cs typeface="Corbel" pitchFamily="34" charset="0"/>
              </a:rPr>
              <a:t>Businesses</a:t>
            </a:r>
          </a:p>
        </p:txBody>
      </p:sp>
      <p:sp>
        <p:nvSpPr>
          <p:cNvPr id="36867" name="TextBox 2"/>
          <p:cNvSpPr txBox="1">
            <a:spLocks noChangeArrowheads="1"/>
          </p:cNvSpPr>
          <p:nvPr/>
        </p:nvSpPr>
        <p:spPr bwMode="auto">
          <a:xfrm>
            <a:off x="573088" y="1371600"/>
            <a:ext cx="10196512" cy="4517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indent="341313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2pPr>
            <a:lvl3pPr marL="1258888" indent="-344488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/>
            </a:pPr>
            <a:r>
              <a:rPr lang="en-US" altLang="en-US" sz="2400" dirty="0" smtClean="0"/>
              <a:t>Accounting methods</a:t>
            </a:r>
          </a:p>
          <a:p>
            <a:pPr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/>
            </a:pPr>
            <a:endParaRPr lang="en-US" altLang="en-US" sz="1050" dirty="0" smtClean="0"/>
          </a:p>
          <a:p>
            <a:pPr marL="684213" lvl="1" indent="-398463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altLang="en-US" sz="1600" dirty="0" smtClean="0">
                <a:ea typeface="MS PGothic" panose="020B0600070205080204" pitchFamily="34" charset="-128"/>
              </a:rPr>
              <a:t>C corporations can use cash method if average annual gross receipts do not exceed $25 million (increase from $5 million).</a:t>
            </a:r>
          </a:p>
          <a:p>
            <a:pPr marL="684213" lvl="1" indent="-398463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endParaRPr lang="en-US" altLang="en-US" sz="1600" dirty="0" smtClean="0">
              <a:ea typeface="MS PGothic" panose="020B0600070205080204" pitchFamily="34" charset="-128"/>
            </a:endParaRPr>
          </a:p>
          <a:p>
            <a:pPr marL="684213" lvl="1" indent="-398463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altLang="en-US" sz="1600" dirty="0" smtClean="0">
                <a:ea typeface="MS PGothic" panose="020B0600070205080204" pitchFamily="34" charset="-128"/>
              </a:rPr>
              <a:t>Not required to capitalize inventories if average annual gross receipts do not exceed $25 million and report “inventories” as non-incidental materials and supplies or conform to financial accounting treatment.</a:t>
            </a:r>
          </a:p>
          <a:p>
            <a:pPr marL="684213" lvl="1" indent="-398463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endParaRPr lang="en-US" altLang="en-US" sz="1600" dirty="0" smtClean="0">
              <a:ea typeface="MS PGothic" panose="020B0600070205080204" pitchFamily="34" charset="-128"/>
            </a:endParaRPr>
          </a:p>
          <a:p>
            <a:pPr marL="684213" lvl="1" indent="-398463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altLang="en-US" sz="1600" dirty="0" err="1" smtClean="0">
                <a:ea typeface="MS PGothic" panose="020B0600070205080204" pitchFamily="34" charset="-128"/>
              </a:rPr>
              <a:t>Unicap</a:t>
            </a:r>
            <a:r>
              <a:rPr lang="en-US" altLang="en-US" sz="1600" dirty="0" smtClean="0">
                <a:ea typeface="MS PGothic" panose="020B0600070205080204" pitchFamily="34" charset="-128"/>
              </a:rPr>
              <a:t> (Sec. 263A) –  does not apply to wholesaler or retailer if average annual gross receipts do not exceed $25 million (increase from $10 million).</a:t>
            </a:r>
          </a:p>
          <a:p>
            <a:pPr marL="684213" lvl="1" indent="-398463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endParaRPr lang="en-US" altLang="en-US" sz="1600" dirty="0" smtClean="0">
              <a:ea typeface="MS PGothic" panose="020B0600070205080204" pitchFamily="34" charset="-128"/>
            </a:endParaRPr>
          </a:p>
          <a:p>
            <a:pPr marL="684213" lvl="1" indent="-398463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altLang="en-US" sz="1600" dirty="0" smtClean="0">
                <a:ea typeface="MS PGothic" panose="020B0600070205080204" pitchFamily="34" charset="-128"/>
              </a:rPr>
              <a:t>Long-term contracts – Taxpayers are allowed to use the Completed Contract method or other permissible method if average annual gross receipts do not exceed $25 million.</a:t>
            </a:r>
            <a:endParaRPr lang="en-US" altLang="en-US" sz="2000" dirty="0" smtClean="0">
              <a:ea typeface="MS PGothic" panose="020B0600070205080204" pitchFamily="34" charset="-128"/>
            </a:endParaRP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endParaRPr lang="en-US" altLang="en-US" sz="1800" dirty="0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160000" cy="868363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>
                <a:latin typeface="Corbel" pitchFamily="34" charset="0"/>
                <a:cs typeface="Corbel" pitchFamily="34" charset="0"/>
              </a:rPr>
              <a:t>Businesses</a:t>
            </a:r>
          </a:p>
        </p:txBody>
      </p:sp>
      <p:sp>
        <p:nvSpPr>
          <p:cNvPr id="40963" name="TextBox 2"/>
          <p:cNvSpPr txBox="1">
            <a:spLocks noChangeArrowheads="1"/>
          </p:cNvSpPr>
          <p:nvPr/>
        </p:nvSpPr>
        <p:spPr bwMode="auto">
          <a:xfrm>
            <a:off x="609600" y="1524000"/>
            <a:ext cx="10160000" cy="37205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indent="341313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2pPr>
            <a:lvl3pPr marL="1258888" indent="-344488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/>
            </a:pPr>
            <a:r>
              <a:rPr lang="en-US" altLang="en-US" sz="2400" dirty="0" smtClean="0"/>
              <a:t>Other</a:t>
            </a:r>
          </a:p>
          <a:p>
            <a:pPr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/>
            </a:pPr>
            <a:endParaRPr lang="en-US" altLang="en-US" sz="1100" dirty="0" smtClean="0"/>
          </a:p>
          <a:p>
            <a:pPr marL="738188" lvl="2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altLang="en-US" sz="2200" dirty="0" smtClean="0">
                <a:ea typeface="MS PGothic" panose="020B0600070205080204" pitchFamily="34" charset="-128"/>
              </a:rPr>
              <a:t>Disposition of self-created patents and invention, model or design                          (whether or not patented), a secret formula or process is ordinary                                income and not a capital gain</a:t>
            </a:r>
          </a:p>
          <a:p>
            <a:pPr marL="738188" lvl="2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endParaRPr lang="en-US" altLang="en-US" dirty="0" smtClean="0">
              <a:ea typeface="MS PGothic" panose="020B0600070205080204" pitchFamily="34" charset="-128"/>
            </a:endParaRPr>
          </a:p>
          <a:p>
            <a:pPr marL="738188" lvl="2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altLang="en-US" sz="2200" dirty="0" smtClean="0">
                <a:ea typeface="MS PGothic" panose="020B0600070205080204" pitchFamily="34" charset="-128"/>
              </a:rPr>
              <a:t>Five-year amortization period applies to research and experimental                 expenditures incurred </a:t>
            </a:r>
            <a:r>
              <a:rPr lang="en-US" altLang="en-US" sz="2200" u="sng" dirty="0" smtClean="0">
                <a:ea typeface="MS PGothic" panose="020B0600070205080204" pitchFamily="34" charset="-128"/>
              </a:rPr>
              <a:t>after</a:t>
            </a:r>
            <a:r>
              <a:rPr lang="en-US" altLang="en-US" sz="2200" dirty="0" smtClean="0">
                <a:ea typeface="MS PGothic" panose="020B0600070205080204" pitchFamily="34" charset="-128"/>
              </a:rPr>
              <a:t> December 31, 2021, including software                    development costs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endParaRPr lang="en-US" altLang="en-US" sz="1800" dirty="0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1984375"/>
            <a:ext cx="8991600" cy="40941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6000" b="1" cap="small" dirty="0" smtClean="0">
                <a:solidFill>
                  <a:schemeClr val="bg1"/>
                </a:solidFill>
                <a:latin typeface="Corbel" panose="020B0503020204020204" pitchFamily="34" charset="0"/>
              </a:rPr>
              <a:t>C Corporation</a:t>
            </a:r>
            <a:endParaRPr lang="en-US" sz="6000" b="1" cap="small" dirty="0">
              <a:solidFill>
                <a:schemeClr val="bg1"/>
              </a:solidFill>
              <a:latin typeface="Corbel" panose="020B0503020204020204" pitchFamily="34" charset="0"/>
            </a:endParaRPr>
          </a:p>
          <a:p>
            <a:pPr>
              <a:defRPr/>
            </a:pPr>
            <a:r>
              <a:rPr lang="en-US" sz="6600" b="1" cap="small" dirty="0">
                <a:solidFill>
                  <a:schemeClr val="bg1"/>
                </a:solidFill>
                <a:latin typeface="Corbel" panose="020B0503020204020204" pitchFamily="34" charset="0"/>
              </a:rPr>
              <a:t>     </a:t>
            </a:r>
          </a:p>
          <a:p>
            <a:pPr>
              <a:defRPr/>
            </a:pPr>
            <a:endParaRPr lang="en-US" sz="7200" b="1" cap="small" dirty="0">
              <a:solidFill>
                <a:schemeClr val="bg1"/>
              </a:solidFill>
              <a:latin typeface="Corbel" panose="020B0503020204020204" pitchFamily="34" charset="0"/>
            </a:endParaRPr>
          </a:p>
          <a:p>
            <a:pPr algn="ctr">
              <a:defRPr/>
            </a:pPr>
            <a:endParaRPr lang="en-US" sz="2800" b="1" cap="small" dirty="0">
              <a:solidFill>
                <a:schemeClr val="bg1"/>
              </a:solidFill>
              <a:latin typeface="Corbel" panose="020B0503020204020204" pitchFamily="34" charset="0"/>
            </a:endParaRPr>
          </a:p>
          <a:p>
            <a:pPr algn="ctr">
              <a:defRPr/>
            </a:pPr>
            <a:endParaRPr lang="en-US" sz="2800" b="1" cap="small" dirty="0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36351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160000" cy="868363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>
                <a:latin typeface="Corbel" pitchFamily="34" charset="0"/>
                <a:cs typeface="Corbel" pitchFamily="34" charset="0"/>
              </a:rPr>
              <a:t>Businesses</a:t>
            </a:r>
          </a:p>
        </p:txBody>
      </p:sp>
      <p:sp>
        <p:nvSpPr>
          <p:cNvPr id="30723" name="TextBox 2"/>
          <p:cNvSpPr txBox="1">
            <a:spLocks noChangeArrowheads="1"/>
          </p:cNvSpPr>
          <p:nvPr/>
        </p:nvSpPr>
        <p:spPr bwMode="auto">
          <a:xfrm>
            <a:off x="609600" y="1524000"/>
            <a:ext cx="10160000" cy="458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indent="341313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2pPr>
            <a:lvl3pPr marL="1255713" indent="-341313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400" dirty="0" smtClean="0"/>
              <a:t>C Corporation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endParaRPr lang="en-US" altLang="en-US" sz="1800" dirty="0" smtClean="0"/>
          </a:p>
          <a:p>
            <a:pPr lvl="1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altLang="en-US" sz="2200" dirty="0" smtClean="0">
                <a:ea typeface="MS PGothic" panose="020B0600070205080204" pitchFamily="34" charset="-128"/>
              </a:rPr>
              <a:t>Corporate tax rates are reduced to a flat 21% rate</a:t>
            </a:r>
          </a:p>
          <a:p>
            <a:pPr lvl="1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endParaRPr lang="en-US" altLang="en-US" sz="900" dirty="0" smtClean="0">
              <a:ea typeface="MS PGothic" panose="020B0600070205080204" pitchFamily="34" charset="-128"/>
            </a:endParaRPr>
          </a:p>
          <a:p>
            <a:pPr lvl="1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altLang="en-US" sz="2200" dirty="0" smtClean="0">
                <a:ea typeface="MS PGothic" panose="020B0600070205080204" pitchFamily="34" charset="-128"/>
              </a:rPr>
              <a:t>No difference for Personal Service Corporations</a:t>
            </a:r>
          </a:p>
          <a:p>
            <a:pPr lvl="1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endParaRPr lang="en-US" altLang="en-US" sz="900" dirty="0" smtClean="0">
              <a:ea typeface="MS PGothic" panose="020B0600070205080204" pitchFamily="34" charset="-128"/>
            </a:endParaRPr>
          </a:p>
          <a:p>
            <a:pPr lvl="1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altLang="en-US" sz="2200" dirty="0" smtClean="0">
                <a:ea typeface="MS PGothic" panose="020B0600070205080204" pitchFamily="34" charset="-128"/>
              </a:rPr>
              <a:t>AMT is eliminated</a:t>
            </a:r>
          </a:p>
          <a:p>
            <a:pPr lvl="1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endParaRPr lang="en-US" altLang="en-US" sz="900" dirty="0" smtClean="0">
              <a:ea typeface="MS PGothic" panose="020B0600070205080204" pitchFamily="34" charset="-128"/>
            </a:endParaRPr>
          </a:p>
          <a:p>
            <a:pPr lvl="2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defRPr/>
            </a:pPr>
            <a:r>
              <a:rPr lang="en-US" altLang="en-US" sz="2100" dirty="0" smtClean="0">
                <a:ea typeface="MS PGothic" panose="020B0600070205080204" pitchFamily="34" charset="-128"/>
              </a:rPr>
              <a:t>Existing AMT credit can be used with no limitation</a:t>
            </a:r>
          </a:p>
          <a:p>
            <a:pPr marL="914400" lvl="2" indent="0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/>
            </a:pPr>
            <a:endParaRPr lang="en-US" altLang="en-US" sz="900" dirty="0" smtClean="0">
              <a:ea typeface="MS PGothic" panose="020B0600070205080204" pitchFamily="34" charset="-128"/>
            </a:endParaRPr>
          </a:p>
          <a:p>
            <a:pPr lvl="2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defRPr/>
            </a:pPr>
            <a:r>
              <a:rPr lang="en-US" altLang="en-US" sz="2100" dirty="0" smtClean="0">
                <a:ea typeface="MS PGothic" panose="020B0600070205080204" pitchFamily="34" charset="-128"/>
              </a:rPr>
              <a:t>If AMT credit exceeds regular tax by 50% or more, it is refundable for tax years 2018 – 2020</a:t>
            </a:r>
          </a:p>
          <a:p>
            <a:pPr marL="914400" lvl="2" indent="0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/>
            </a:pPr>
            <a:endParaRPr lang="en-US" altLang="en-US" sz="900" dirty="0" smtClean="0">
              <a:ea typeface="MS PGothic" panose="020B0600070205080204" pitchFamily="34" charset="-128"/>
            </a:endParaRPr>
          </a:p>
          <a:p>
            <a:pPr lvl="2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defRPr/>
            </a:pPr>
            <a:r>
              <a:rPr lang="en-US" altLang="en-US" sz="2100" dirty="0" smtClean="0">
                <a:ea typeface="MS PGothic" panose="020B0600070205080204" pitchFamily="34" charset="-128"/>
              </a:rPr>
              <a:t>All AMT credit is refundable in tax year 2021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endParaRPr lang="en-US" altLang="en-US" sz="1800" dirty="0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160000" cy="868363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>
                <a:latin typeface="Corbel" pitchFamily="34" charset="0"/>
                <a:cs typeface="Corbel" pitchFamily="34" charset="0"/>
              </a:rPr>
              <a:t>Businesses</a:t>
            </a:r>
          </a:p>
        </p:txBody>
      </p:sp>
      <p:sp>
        <p:nvSpPr>
          <p:cNvPr id="30723" name="TextBox 2"/>
          <p:cNvSpPr txBox="1">
            <a:spLocks noChangeArrowheads="1"/>
          </p:cNvSpPr>
          <p:nvPr/>
        </p:nvSpPr>
        <p:spPr bwMode="auto">
          <a:xfrm>
            <a:off x="609600" y="1524000"/>
            <a:ext cx="10160000" cy="477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indent="341313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2pPr>
            <a:lvl3pPr marL="1255713" indent="-341313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400" dirty="0" smtClean="0"/>
              <a:t>C Corporation – Dividend Received Deductions (DRDs)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endParaRPr lang="en-US" altLang="en-US" sz="1800" dirty="0" smtClean="0"/>
          </a:p>
          <a:p>
            <a:pPr marL="457200" indent="-457200" eaLnBrk="1" hangingPunct="1">
              <a:spcBef>
                <a:spcPct val="0"/>
              </a:spcBef>
              <a:buClrTx/>
              <a:buFont typeface="Wingdings" panose="05000000000000000000" pitchFamily="2" charset="2"/>
              <a:buChar char="§"/>
              <a:defRPr/>
            </a:pPr>
            <a:r>
              <a:rPr lang="en-US" altLang="en-US" sz="2200" dirty="0" smtClean="0"/>
              <a:t>Prior to 1/1/2018, DRDs are as follows: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endParaRPr lang="en-US" altLang="en-US" sz="2400" dirty="0" smtClean="0"/>
          </a:p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endParaRPr lang="en-US" altLang="en-US" sz="2400" dirty="0" smtClean="0"/>
          </a:p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endParaRPr lang="en-US" altLang="en-US" sz="2400" dirty="0" smtClean="0"/>
          </a:p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endParaRPr lang="en-US" altLang="en-US" sz="2400" dirty="0" smtClean="0"/>
          </a:p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endParaRPr lang="en-US" altLang="en-US" sz="2400" dirty="0" smtClean="0"/>
          </a:p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endParaRPr lang="en-US" altLang="en-US" sz="2400" dirty="0" smtClean="0"/>
          </a:p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endParaRPr lang="en-US" altLang="en-US" sz="2400" dirty="0" smtClean="0"/>
          </a:p>
          <a:p>
            <a:pPr marL="457200" indent="-457200" eaLnBrk="1" hangingPunct="1">
              <a:spcBef>
                <a:spcPct val="0"/>
              </a:spcBef>
              <a:buClrTx/>
              <a:buFont typeface="Wingdings" panose="05000000000000000000" pitchFamily="2" charset="2"/>
              <a:buChar char="§"/>
              <a:defRPr/>
            </a:pPr>
            <a:r>
              <a:rPr lang="en-US" altLang="en-US" sz="2200" dirty="0" smtClean="0"/>
              <a:t>Effective for years beginning after 12/31/17, the 70% DRD will be reduced to 50% and the 80% DRD will change to 65%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endParaRPr lang="en-US" altLang="en-US" sz="2200" dirty="0" smtClean="0">
              <a:latin typeface="Calibri" panose="020F050202020403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752600" y="2971800"/>
          <a:ext cx="8128000" cy="158436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08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Stock Ownership %</a:t>
                      </a:r>
                      <a:endParaRPr lang="en-US" sz="2000" dirty="0"/>
                    </a:p>
                  </a:txBody>
                  <a:tcPr marT="45645" marB="45645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DRD%</a:t>
                      </a:r>
                      <a:endParaRPr lang="en-US" sz="2000" dirty="0"/>
                    </a:p>
                  </a:txBody>
                  <a:tcPr marT="45645" marB="4564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08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&lt;20%</a:t>
                      </a:r>
                      <a:endParaRPr lang="en-US" sz="2000" dirty="0"/>
                    </a:p>
                  </a:txBody>
                  <a:tcPr marT="45645" marB="45645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70%</a:t>
                      </a:r>
                    </a:p>
                  </a:txBody>
                  <a:tcPr marT="45645" marB="4564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08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20% &lt; 80%</a:t>
                      </a:r>
                      <a:endParaRPr lang="en-US" sz="2000" dirty="0"/>
                    </a:p>
                  </a:txBody>
                  <a:tcPr marT="45645" marB="45645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80%</a:t>
                      </a:r>
                      <a:endParaRPr lang="en-US" sz="2000" dirty="0"/>
                    </a:p>
                  </a:txBody>
                  <a:tcPr marT="45645" marB="4564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08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&gt;80%</a:t>
                      </a:r>
                      <a:endParaRPr lang="en-US" sz="2000" dirty="0"/>
                    </a:p>
                  </a:txBody>
                  <a:tcPr marT="45645" marB="45645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100%</a:t>
                      </a:r>
                      <a:endParaRPr lang="en-US" sz="2000" dirty="0"/>
                    </a:p>
                  </a:txBody>
                  <a:tcPr marT="45645" marB="4564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1984375"/>
            <a:ext cx="12192000" cy="307776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cap="small" dirty="0" smtClean="0">
                <a:solidFill>
                  <a:schemeClr val="bg1"/>
                </a:solidFill>
                <a:latin typeface="Corbel" panose="020B0503020204020204" pitchFamily="34" charset="0"/>
              </a:rPr>
              <a:t>Pass-through Entities</a:t>
            </a:r>
            <a:r>
              <a:rPr lang="en-US" sz="6600" b="1" cap="small" dirty="0" smtClean="0">
                <a:solidFill>
                  <a:schemeClr val="bg1"/>
                </a:solidFill>
                <a:latin typeface="Corbel" panose="020B0503020204020204" pitchFamily="34" charset="0"/>
              </a:rPr>
              <a:t>  </a:t>
            </a:r>
            <a:endParaRPr lang="en-US" sz="6600" b="1" cap="small" dirty="0">
              <a:solidFill>
                <a:schemeClr val="bg1"/>
              </a:solidFill>
              <a:latin typeface="Corbel" panose="020B0503020204020204" pitchFamily="34" charset="0"/>
            </a:endParaRPr>
          </a:p>
          <a:p>
            <a:pPr>
              <a:defRPr/>
            </a:pPr>
            <a:endParaRPr lang="en-US" sz="7200" b="1" cap="small" dirty="0">
              <a:solidFill>
                <a:schemeClr val="bg1"/>
              </a:solidFill>
              <a:latin typeface="Corbel" panose="020B0503020204020204" pitchFamily="34" charset="0"/>
            </a:endParaRPr>
          </a:p>
          <a:p>
            <a:pPr algn="ctr">
              <a:defRPr/>
            </a:pPr>
            <a:endParaRPr lang="en-US" sz="2800" b="1" cap="small" dirty="0">
              <a:solidFill>
                <a:schemeClr val="bg1"/>
              </a:solidFill>
              <a:latin typeface="Corbel" panose="020B0503020204020204" pitchFamily="34" charset="0"/>
            </a:endParaRPr>
          </a:p>
          <a:p>
            <a:pPr algn="ctr">
              <a:defRPr/>
            </a:pPr>
            <a:endParaRPr lang="en-US" sz="2800" b="1" cap="small" dirty="0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28438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533400" y="170990"/>
            <a:ext cx="7620000" cy="868363"/>
          </a:xfrm>
        </p:spPr>
        <p:txBody>
          <a:bodyPr/>
          <a:lstStyle/>
          <a:p>
            <a:r>
              <a:rPr lang="en-US" dirty="0">
                <a:solidFill>
                  <a:srgbClr val="142D49"/>
                </a:solidFill>
                <a:latin typeface="Corbel" charset="0"/>
                <a:ea typeface="MS PGothic" charset="0"/>
              </a:rPr>
              <a:t>Robert B. Henderson II, CPA, MST</a:t>
            </a:r>
            <a:br>
              <a:rPr lang="en-US" dirty="0">
                <a:solidFill>
                  <a:srgbClr val="142D49"/>
                </a:solidFill>
                <a:latin typeface="Corbel" charset="0"/>
                <a:ea typeface="MS PGothic" charset="0"/>
              </a:rPr>
            </a:br>
            <a:r>
              <a:rPr lang="en-US" altLang="en-US" sz="2000" dirty="0">
                <a:solidFill>
                  <a:srgbClr val="989898"/>
                </a:solidFill>
                <a:latin typeface="Corbel" pitchFamily="34" charset="0"/>
                <a:cs typeface="Corbel" pitchFamily="34" charset="0"/>
              </a:rPr>
              <a:t>Partner, Tax &amp; Accounting Services</a:t>
            </a:r>
          </a:p>
        </p:txBody>
      </p:sp>
      <p:sp>
        <p:nvSpPr>
          <p:cNvPr id="12291" name="Content Placeholder 2"/>
          <p:cNvSpPr txBox="1">
            <a:spLocks/>
          </p:cNvSpPr>
          <p:nvPr/>
        </p:nvSpPr>
        <p:spPr bwMode="auto">
          <a:xfrm>
            <a:off x="2971800" y="1635125"/>
            <a:ext cx="8991600" cy="453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en-US" sz="1600" b="1" dirty="0">
                <a:solidFill>
                  <a:srgbClr val="142D49"/>
                </a:solidFill>
                <a:latin typeface="Arial" pitchFamily="34" charset="0"/>
                <a:cs typeface="Arial" pitchFamily="34" charset="0"/>
              </a:rPr>
              <a:t>Range of Experience</a:t>
            </a:r>
          </a:p>
          <a:p>
            <a:pPr>
              <a:defRPr/>
            </a:pPr>
            <a:endParaRPr lang="en-US" sz="800" dirty="0">
              <a:latin typeface="Arial" charset="0"/>
              <a:cs typeface="Arial" charset="0"/>
            </a:endParaRPr>
          </a:p>
          <a:p>
            <a:pPr>
              <a:defRPr/>
            </a:pPr>
            <a:r>
              <a:rPr lang="en-US" sz="1200" dirty="0">
                <a:latin typeface="Arial" charset="0"/>
              </a:rPr>
              <a:t>Rob joined Windes in 2013 and is a Partner in the firm’s Tax &amp; Accounting Services department. </a:t>
            </a:r>
          </a:p>
          <a:p>
            <a:pPr>
              <a:defRPr/>
            </a:pPr>
            <a:endParaRPr lang="en-US" sz="1200" dirty="0">
              <a:latin typeface="Arial" charset="0"/>
            </a:endParaRPr>
          </a:p>
          <a:p>
            <a:pPr>
              <a:defRPr/>
            </a:pPr>
            <a:r>
              <a:rPr lang="en-US" sz="1200" dirty="0">
                <a:latin typeface="Arial" charset="0"/>
              </a:rPr>
              <a:t>Rob specializes in providing tax advisory, accounting, and compliance services to middle market businesses and their owners with emphasis on assisting clients plan for, and manage, their </a:t>
            </a:r>
            <a:r>
              <a:rPr lang="en-US" sz="1200" dirty="0" smtClean="0">
                <a:latin typeface="Arial" charset="0"/>
              </a:rPr>
              <a:t>income </a:t>
            </a:r>
            <a:r>
              <a:rPr lang="en-US" sz="1200" dirty="0">
                <a:latin typeface="Arial" charset="0"/>
              </a:rPr>
              <a:t>tax liabilities.  </a:t>
            </a:r>
          </a:p>
          <a:p>
            <a:pPr>
              <a:defRPr/>
            </a:pPr>
            <a:endParaRPr lang="en-US" sz="1200" dirty="0">
              <a:latin typeface="Arial" charset="0"/>
            </a:endParaRPr>
          </a:p>
          <a:p>
            <a:pPr>
              <a:defRPr/>
            </a:pPr>
            <a:r>
              <a:rPr lang="en-US" sz="1200" dirty="0">
                <a:latin typeface="Arial" charset="0"/>
              </a:rPr>
              <a:t>He serves various industries, including manufacturing, resell and distribution, technology, real estate, service companies, online retailers, franchise owners, restaurant owners, as well as, high-net- worth individuals. </a:t>
            </a:r>
            <a:endParaRPr lang="en-US" sz="1200" dirty="0">
              <a:latin typeface="Arial" charset="0"/>
              <a:cs typeface="Arial" charset="0"/>
            </a:endParaRPr>
          </a:p>
          <a:p>
            <a:pPr>
              <a:spcBef>
                <a:spcPct val="50000"/>
              </a:spcBef>
              <a:defRPr/>
            </a:pPr>
            <a:endParaRPr lang="en-US" altLang="en-US" sz="1200" b="1" dirty="0">
              <a:solidFill>
                <a:srgbClr val="142D49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en-US" altLang="en-US" sz="1600" b="1" dirty="0">
                <a:solidFill>
                  <a:srgbClr val="142D49"/>
                </a:solidFill>
                <a:latin typeface="Arial" pitchFamily="34" charset="0"/>
                <a:cs typeface="Arial" pitchFamily="34" charset="0"/>
              </a:rPr>
              <a:t>Education</a:t>
            </a:r>
          </a:p>
          <a:p>
            <a:pPr>
              <a:defRPr/>
            </a:pPr>
            <a:endParaRPr lang="en-US" sz="900" dirty="0">
              <a:latin typeface="Arial" charset="0"/>
              <a:cs typeface="Arial" charset="0"/>
            </a:endParaRPr>
          </a:p>
          <a:p>
            <a:r>
              <a:rPr lang="en-US" sz="1200" dirty="0">
                <a:latin typeface="Arial" charset="0"/>
              </a:rPr>
              <a:t>Bachelor of Science, Business Administration </a:t>
            </a:r>
          </a:p>
          <a:p>
            <a:r>
              <a:rPr lang="en-US" sz="1200" i="1" dirty="0">
                <a:latin typeface="Arial" charset="0"/>
              </a:rPr>
              <a:t>San Diego State University</a:t>
            </a:r>
          </a:p>
          <a:p>
            <a:endParaRPr lang="en-US" sz="1200" dirty="0">
              <a:latin typeface="Arial" charset="0"/>
            </a:endParaRPr>
          </a:p>
          <a:p>
            <a:r>
              <a:rPr lang="en-US" sz="1200" dirty="0">
                <a:latin typeface="Arial" charset="0"/>
              </a:rPr>
              <a:t>Master of Science, Taxation </a:t>
            </a:r>
          </a:p>
          <a:p>
            <a:r>
              <a:rPr lang="en-US" sz="1200" i="1" dirty="0">
                <a:latin typeface="Arial" charset="0"/>
              </a:rPr>
              <a:t>San Diego State University</a:t>
            </a:r>
          </a:p>
          <a:p>
            <a:pPr>
              <a:defRPr/>
            </a:pPr>
            <a:endParaRPr lang="en-US" sz="1600" i="1" dirty="0">
              <a:latin typeface="Arial" charset="0"/>
              <a:cs typeface="Arial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en-US" sz="1600" b="1" dirty="0">
                <a:solidFill>
                  <a:srgbClr val="142D49"/>
                </a:solidFill>
                <a:latin typeface="Arial" charset="0"/>
                <a:cs typeface="Arial" charset="0"/>
              </a:rPr>
              <a:t>Communit</a:t>
            </a:r>
            <a:r>
              <a:rPr lang="en-US" sz="1600" b="1" spc="-150" dirty="0">
                <a:solidFill>
                  <a:srgbClr val="142D49"/>
                </a:solidFill>
                <a:latin typeface="Arial" charset="0"/>
                <a:cs typeface="Arial" charset="0"/>
              </a:rPr>
              <a:t>y </a:t>
            </a:r>
            <a:r>
              <a:rPr lang="en-US" sz="1600" b="1" dirty="0">
                <a:solidFill>
                  <a:srgbClr val="142D49"/>
                </a:solidFill>
                <a:latin typeface="Arial" charset="0"/>
                <a:cs typeface="Arial" charset="0"/>
              </a:rPr>
              <a:t>and Professional Affiliations</a:t>
            </a:r>
          </a:p>
          <a:p>
            <a:pPr>
              <a:spcAft>
                <a:spcPts val="0"/>
              </a:spcAft>
              <a:defRPr/>
            </a:pPr>
            <a:endParaRPr lang="en-US" sz="900" dirty="0">
              <a:latin typeface="Arial" charset="0"/>
              <a:cs typeface="Arial" charset="0"/>
            </a:endParaRPr>
          </a:p>
          <a:p>
            <a:pPr marL="285750" indent="-285750">
              <a:lnSpc>
                <a:spcPct val="150000"/>
              </a:lnSpc>
              <a:buFont typeface="Arial"/>
              <a:buChar char="•"/>
              <a:defRPr/>
            </a:pPr>
            <a:r>
              <a:rPr lang="en-US" sz="1200" dirty="0">
                <a:latin typeface="Arial" charset="0"/>
                <a:cs typeface="Arial" charset="0"/>
              </a:rPr>
              <a:t>American Institute of Certified Public Accountants, </a:t>
            </a:r>
            <a:r>
              <a:rPr lang="en-US" sz="1200" i="1" dirty="0">
                <a:latin typeface="Arial" charset="0"/>
                <a:cs typeface="Arial" charset="0"/>
              </a:rPr>
              <a:t>Member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  <a:defRPr/>
            </a:pPr>
            <a:r>
              <a:rPr lang="en-US" sz="1200" dirty="0">
                <a:latin typeface="Arial" charset="0"/>
                <a:cs typeface="Arial" charset="0"/>
              </a:rPr>
              <a:t>California Society of Certified Public Accountants, </a:t>
            </a:r>
            <a:r>
              <a:rPr lang="en-US" sz="1200" i="1" dirty="0">
                <a:latin typeface="Arial" charset="0"/>
                <a:cs typeface="Arial" charset="0"/>
              </a:rPr>
              <a:t>Member</a:t>
            </a:r>
          </a:p>
          <a:p>
            <a:pPr>
              <a:spcBef>
                <a:spcPct val="50000"/>
              </a:spcBef>
              <a:spcAft>
                <a:spcPts val="0"/>
              </a:spcAft>
              <a:defRPr/>
            </a:pPr>
            <a:endParaRPr lang="en-US" alt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199" name="Content Placeholder 2"/>
          <p:cNvSpPr txBox="1">
            <a:spLocks/>
          </p:cNvSpPr>
          <p:nvPr/>
        </p:nvSpPr>
        <p:spPr bwMode="auto">
          <a:xfrm>
            <a:off x="504825" y="4229100"/>
            <a:ext cx="20574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>
              <a:spcBef>
                <a:spcPct val="20000"/>
              </a:spcBef>
              <a:buClr>
                <a:srgbClr val="142D49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1pPr>
            <a:lvl2pPr defTabSz="457200">
              <a:spcBef>
                <a:spcPct val="20000"/>
              </a:spcBef>
              <a:buClr>
                <a:srgbClr val="142D49"/>
              </a:buClr>
              <a:buFont typeface="Arial" pitchFamily="34" charset="0"/>
              <a:buChar char="–"/>
              <a:defRPr>
                <a:solidFill>
                  <a:schemeClr val="tx1"/>
                </a:solidFill>
                <a:latin typeface="Arial" pitchFamily="34" charset="0"/>
                <a:ea typeface="Helvetica" pitchFamily="-84" charset="0"/>
                <a:cs typeface="Arial" pitchFamily="34" charset="0"/>
              </a:defRPr>
            </a:lvl2pPr>
            <a:lvl3pPr defTabSz="457200">
              <a:spcBef>
                <a:spcPct val="20000"/>
              </a:spcBef>
              <a:buClr>
                <a:srgbClr val="142D49"/>
              </a:buClr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Arial" pitchFamily="34" charset="0"/>
                <a:ea typeface="Helvetica" pitchFamily="-84" charset="0"/>
                <a:cs typeface="Arial" pitchFamily="34" charset="0"/>
              </a:defRPr>
            </a:lvl3pPr>
            <a:lvl4pPr defTabSz="457200">
              <a:spcBef>
                <a:spcPct val="20000"/>
              </a:spcBef>
              <a:buClr>
                <a:srgbClr val="142D49"/>
              </a:buClr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Arial" pitchFamily="34" charset="0"/>
                <a:ea typeface="Helvetica" pitchFamily="-84" charset="0"/>
                <a:cs typeface="Arial" pitchFamily="34" charset="0"/>
              </a:defRPr>
            </a:lvl4pPr>
            <a:lvl5pPr defTabSz="457200">
              <a:spcBef>
                <a:spcPct val="20000"/>
              </a:spcBef>
              <a:buClr>
                <a:srgbClr val="142D49"/>
              </a:buClr>
              <a:buFont typeface="Arial" pitchFamily="34" charset="0"/>
              <a:buChar char="»"/>
              <a:defRPr sz="1600">
                <a:solidFill>
                  <a:schemeClr val="tx1"/>
                </a:solidFill>
                <a:latin typeface="Arial" pitchFamily="34" charset="0"/>
                <a:ea typeface="Helvetica" pitchFamily="-84" charset="0"/>
                <a:cs typeface="Arial" pitchFamily="34" charset="0"/>
              </a:defRPr>
            </a:lvl5pPr>
            <a:lvl6pPr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itchFamily="34" charset="0"/>
              <a:buChar char="»"/>
              <a:defRPr sz="1600">
                <a:solidFill>
                  <a:schemeClr val="tx1"/>
                </a:solidFill>
                <a:latin typeface="Arial" pitchFamily="34" charset="0"/>
                <a:ea typeface="Helvetica" pitchFamily="-84" charset="0"/>
                <a:cs typeface="Arial" pitchFamily="34" charset="0"/>
              </a:defRPr>
            </a:lvl6pPr>
            <a:lvl7pPr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itchFamily="34" charset="0"/>
              <a:buChar char="»"/>
              <a:defRPr sz="1600">
                <a:solidFill>
                  <a:schemeClr val="tx1"/>
                </a:solidFill>
                <a:latin typeface="Arial" pitchFamily="34" charset="0"/>
                <a:ea typeface="Helvetica" pitchFamily="-84" charset="0"/>
                <a:cs typeface="Arial" pitchFamily="34" charset="0"/>
              </a:defRPr>
            </a:lvl7pPr>
            <a:lvl8pPr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itchFamily="34" charset="0"/>
              <a:buChar char="»"/>
              <a:defRPr sz="1600">
                <a:solidFill>
                  <a:schemeClr val="tx1"/>
                </a:solidFill>
                <a:latin typeface="Arial" pitchFamily="34" charset="0"/>
                <a:ea typeface="Helvetica" pitchFamily="-84" charset="0"/>
                <a:cs typeface="Arial" pitchFamily="34" charset="0"/>
              </a:defRPr>
            </a:lvl8pPr>
            <a:lvl9pPr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itchFamily="34" charset="0"/>
              <a:buChar char="»"/>
              <a:defRPr sz="1600">
                <a:solidFill>
                  <a:schemeClr val="tx1"/>
                </a:solidFill>
                <a:latin typeface="Arial" pitchFamily="34" charset="0"/>
                <a:ea typeface="Helvetica" pitchFamily="-84" charset="0"/>
                <a:cs typeface="Arial" pitchFamily="34" charset="0"/>
              </a:defRPr>
            </a:lvl9pPr>
          </a:lstStyle>
          <a:p>
            <a:pPr eaLnBrk="1" hangingPunct="1">
              <a:buClrTx/>
              <a:buFont typeface="Arial" pitchFamily="34" charset="0"/>
              <a:buNone/>
            </a:pPr>
            <a:r>
              <a:rPr lang="en-US" altLang="en-US" sz="1200" b="1" dirty="0">
                <a:solidFill>
                  <a:srgbClr val="142D49"/>
                </a:solidFill>
              </a:rPr>
              <a:t>Resident Office</a:t>
            </a:r>
          </a:p>
          <a:p>
            <a:pPr eaLnBrk="1" hangingPunct="1">
              <a:buClrTx/>
              <a:buFont typeface="Arial" pitchFamily="34" charset="0"/>
              <a:buNone/>
            </a:pPr>
            <a:r>
              <a:rPr lang="fr-FR" altLang="en-US" sz="1200" dirty="0"/>
              <a:t>18201 Von Karman Avenue  Suite 1060</a:t>
            </a:r>
          </a:p>
          <a:p>
            <a:pPr eaLnBrk="1" hangingPunct="1">
              <a:buClrTx/>
              <a:buFont typeface="Arial" pitchFamily="34" charset="0"/>
              <a:buNone/>
            </a:pPr>
            <a:r>
              <a:rPr lang="fr-FR" altLang="en-US" sz="1200" dirty="0"/>
              <a:t>Irvine, CA  92612</a:t>
            </a:r>
          </a:p>
          <a:p>
            <a:pPr eaLnBrk="1" hangingPunct="1">
              <a:buClrTx/>
              <a:buFont typeface="Arial" pitchFamily="34" charset="0"/>
              <a:buNone/>
            </a:pPr>
            <a:endParaRPr lang="en-US" altLang="en-US" sz="1200" dirty="0">
              <a:solidFill>
                <a:srgbClr val="898989"/>
              </a:solidFill>
            </a:endParaRPr>
          </a:p>
          <a:p>
            <a:pPr eaLnBrk="1" hangingPunct="1">
              <a:buClrTx/>
              <a:buFont typeface="Arial" pitchFamily="34" charset="0"/>
              <a:buNone/>
            </a:pPr>
            <a:r>
              <a:rPr lang="en-US" altLang="en-US" sz="1200" b="1" dirty="0">
                <a:solidFill>
                  <a:srgbClr val="142D49"/>
                </a:solidFill>
              </a:rPr>
              <a:t>Telephone</a:t>
            </a:r>
          </a:p>
          <a:p>
            <a:pPr eaLnBrk="1" hangingPunct="1">
              <a:buClrTx/>
              <a:buFont typeface="Arial" pitchFamily="34" charset="0"/>
              <a:buNone/>
            </a:pPr>
            <a:r>
              <a:rPr lang="en-US" altLang="en-US" sz="1200" dirty="0">
                <a:solidFill>
                  <a:srgbClr val="000000"/>
                </a:solidFill>
              </a:rPr>
              <a:t>949.271.2600</a:t>
            </a:r>
          </a:p>
          <a:p>
            <a:pPr eaLnBrk="1" hangingPunct="1">
              <a:buClrTx/>
              <a:buFont typeface="Arial" pitchFamily="34" charset="0"/>
              <a:buNone/>
            </a:pPr>
            <a:endParaRPr lang="en-US" altLang="en-US" sz="1200" dirty="0">
              <a:solidFill>
                <a:srgbClr val="898989"/>
              </a:solidFill>
            </a:endParaRPr>
          </a:p>
          <a:p>
            <a:pPr eaLnBrk="1" hangingPunct="1">
              <a:buClrTx/>
              <a:buFont typeface="Arial" pitchFamily="34" charset="0"/>
              <a:buNone/>
            </a:pPr>
            <a:r>
              <a:rPr lang="en-US" altLang="en-US" sz="1200" b="1" dirty="0">
                <a:solidFill>
                  <a:srgbClr val="142D49"/>
                </a:solidFill>
              </a:rPr>
              <a:t>Email</a:t>
            </a:r>
          </a:p>
          <a:p>
            <a:pPr eaLnBrk="1" hangingPunct="1">
              <a:buClrTx/>
              <a:buFont typeface="Arial" pitchFamily="34" charset="0"/>
              <a:buNone/>
            </a:pPr>
            <a:r>
              <a:rPr lang="en-US" altLang="en-US" sz="1200" dirty="0">
                <a:solidFill>
                  <a:srgbClr val="000000"/>
                </a:solidFill>
                <a:hlinkClick r:id="rId3"/>
              </a:rPr>
              <a:t>rhenderson@windes.com</a:t>
            </a:r>
            <a:endParaRPr lang="en-US" altLang="en-US" sz="1200" dirty="0">
              <a:solidFill>
                <a:srgbClr val="00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825" y="1447800"/>
            <a:ext cx="1776984" cy="2595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1054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160000" cy="868363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>
                <a:latin typeface="Corbel" pitchFamily="34" charset="0"/>
                <a:cs typeface="Corbel" pitchFamily="34" charset="0"/>
              </a:rPr>
              <a:t>Businesses</a:t>
            </a:r>
          </a:p>
        </p:txBody>
      </p:sp>
      <p:sp>
        <p:nvSpPr>
          <p:cNvPr id="16387" name="TextBox 2"/>
          <p:cNvSpPr txBox="1">
            <a:spLocks noChangeArrowheads="1"/>
          </p:cNvSpPr>
          <p:nvPr/>
        </p:nvSpPr>
        <p:spPr bwMode="auto">
          <a:xfrm>
            <a:off x="609600" y="1219200"/>
            <a:ext cx="10160000" cy="4817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indent="341313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Tx/>
              <a:buNone/>
              <a:defRPr/>
            </a:pPr>
            <a:r>
              <a:rPr lang="en-US" altLang="en-US" sz="2400" dirty="0" smtClean="0"/>
              <a:t>Pass-through entities – </a:t>
            </a:r>
            <a:r>
              <a:rPr lang="en-US" altLang="en-US" sz="2400" dirty="0"/>
              <a:t>n</a:t>
            </a:r>
            <a:r>
              <a:rPr lang="en-US" altLang="en-US" sz="2400" dirty="0" smtClean="0"/>
              <a:t>ew IRC Section 199A deduction</a:t>
            </a:r>
          </a:p>
          <a:p>
            <a:pPr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Tx/>
              <a:buNone/>
              <a:defRPr/>
            </a:pPr>
            <a:endParaRPr lang="en-US" altLang="en-US" sz="800" dirty="0" smtClean="0"/>
          </a:p>
          <a:p>
            <a:pPr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Tx/>
              <a:buNone/>
              <a:defRPr/>
            </a:pPr>
            <a:r>
              <a:rPr lang="en-US" altLang="en-US" sz="1600" dirty="0" smtClean="0"/>
              <a:t>In general…</a:t>
            </a:r>
          </a:p>
          <a:p>
            <a:pPr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Tx/>
              <a:buNone/>
              <a:defRPr/>
            </a:pPr>
            <a:endParaRPr lang="en-US" altLang="en-US" sz="800" dirty="0" smtClean="0"/>
          </a:p>
          <a:p>
            <a:pPr marL="573088" lvl="1" indent="-344488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altLang="en-US" sz="1600" dirty="0" smtClean="0">
                <a:ea typeface="MS PGothic" panose="020B0600070205080204" pitchFamily="34" charset="-128"/>
              </a:rPr>
              <a:t>Applies to Sole proprietorship, Partnership, S Corporation, Trust or Estates</a:t>
            </a:r>
          </a:p>
          <a:p>
            <a:pPr marL="228600" lvl="1" indent="0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None/>
              <a:defRPr/>
            </a:pPr>
            <a:endParaRPr lang="en-US" altLang="en-US" sz="800" dirty="0" smtClean="0">
              <a:ea typeface="MS PGothic" panose="020B0600070205080204" pitchFamily="34" charset="-128"/>
            </a:endParaRPr>
          </a:p>
          <a:p>
            <a:pPr marL="573088" lvl="1" indent="-344488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altLang="en-US" sz="1600" dirty="0" smtClean="0">
                <a:ea typeface="MS PGothic" panose="020B0600070205080204" pitchFamily="34" charset="-128"/>
              </a:rPr>
              <a:t>Provides a deduction up to 20% of combined Qualified Business Income (QBI) from </a:t>
            </a:r>
            <a:r>
              <a:rPr lang="en-US" altLang="en-US" sz="1600" u="sng" dirty="0" smtClean="0">
                <a:ea typeface="MS PGothic" panose="020B0600070205080204" pitchFamily="34" charset="-128"/>
              </a:rPr>
              <a:t>domestic business </a:t>
            </a:r>
            <a:r>
              <a:rPr lang="en-US" altLang="en-US" sz="1600" dirty="0" smtClean="0">
                <a:ea typeface="MS PGothic" panose="020B0600070205080204" pitchFamily="34" charset="-128"/>
              </a:rPr>
              <a:t>operated as relevant pass-through (RPE) entities</a:t>
            </a:r>
            <a:r>
              <a:rPr lang="en-US" sz="1600" dirty="0" smtClean="0"/>
              <a:t/>
            </a:r>
            <a:br>
              <a:rPr lang="en-US" sz="1600" dirty="0" smtClean="0"/>
            </a:br>
            <a:endParaRPr lang="en-US" altLang="en-US" sz="1600" dirty="0" smtClean="0">
              <a:ea typeface="MS PGothic" panose="020B0600070205080204" pitchFamily="34" charset="-128"/>
            </a:endParaRPr>
          </a:p>
          <a:p>
            <a:pPr marL="573088" lvl="1" indent="-344488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altLang="en-US" sz="1600" dirty="0" smtClean="0">
                <a:ea typeface="MS PGothic" panose="020B0600070205080204" pitchFamily="34" charset="-128"/>
              </a:rPr>
              <a:t>Provides a deduction up to 20% of combined qualified REIT Dividends and qualified PTP income.</a:t>
            </a:r>
          </a:p>
          <a:p>
            <a:pPr marL="573088" lvl="1" indent="-344488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endParaRPr lang="en-US" altLang="en-US" sz="800" dirty="0">
              <a:ea typeface="MS PGothic" panose="020B0600070205080204" pitchFamily="34" charset="-128"/>
            </a:endParaRPr>
          </a:p>
          <a:p>
            <a:pPr marL="573088" lvl="1" indent="-344488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sz="1600" dirty="0">
                <a:ea typeface="MS PGothic" panose="020B0600070205080204" pitchFamily="34" charset="-128"/>
              </a:rPr>
              <a:t>The combined deduction is then subject to an overall limitation equal to 20% of the excess of: </a:t>
            </a:r>
          </a:p>
          <a:p>
            <a:pPr lvl="2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defRPr/>
            </a:pPr>
            <a:r>
              <a:rPr lang="en-US" dirty="0">
                <a:ea typeface="MS PGothic" panose="020B0600070205080204" pitchFamily="34" charset="-128"/>
              </a:rPr>
              <a:t>Taxable income, over </a:t>
            </a:r>
          </a:p>
          <a:p>
            <a:pPr lvl="2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defRPr/>
            </a:pPr>
            <a:r>
              <a:rPr lang="en-US" dirty="0">
                <a:ea typeface="MS PGothic" panose="020B0600070205080204" pitchFamily="34" charset="-128"/>
              </a:rPr>
              <a:t>Net capital gain as determined under S1(h). </a:t>
            </a:r>
            <a:endParaRPr lang="en-US" dirty="0" smtClean="0">
              <a:ea typeface="MS PGothic" panose="020B0600070205080204" pitchFamily="34" charset="-128"/>
            </a:endParaRPr>
          </a:p>
          <a:p>
            <a:pPr marL="914400" lvl="2" indent="0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None/>
              <a:defRPr/>
            </a:pPr>
            <a:endParaRPr lang="en-US" sz="800" dirty="0"/>
          </a:p>
          <a:p>
            <a:pPr marL="573088" lvl="1" indent="-344488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sz="1600" dirty="0" smtClean="0"/>
              <a:t>20% deduction is not taken against income taxed at preferential tax rates</a:t>
            </a:r>
          </a:p>
          <a:p>
            <a:pPr marL="228600" lvl="1" indent="0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None/>
              <a:defRPr/>
            </a:pPr>
            <a:endParaRPr lang="en-US" sz="800" dirty="0" smtClean="0"/>
          </a:p>
          <a:p>
            <a:pPr marL="573088" lvl="1" indent="-344488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sz="1600" dirty="0" smtClean="0"/>
              <a:t>Expires after 2025.</a:t>
            </a:r>
            <a:endParaRPr lang="en-US" altLang="en-US" sz="800" dirty="0" smtClean="0">
              <a:ea typeface="MS PGothic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160000" cy="868363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>
                <a:latin typeface="Corbel" pitchFamily="34" charset="0"/>
                <a:cs typeface="Corbel" pitchFamily="34" charset="0"/>
              </a:rPr>
              <a:t>Businesses</a:t>
            </a:r>
          </a:p>
        </p:txBody>
      </p:sp>
      <p:sp>
        <p:nvSpPr>
          <p:cNvPr id="40963" name="TextBox 2"/>
          <p:cNvSpPr txBox="1">
            <a:spLocks noChangeArrowheads="1"/>
          </p:cNvSpPr>
          <p:nvPr/>
        </p:nvSpPr>
        <p:spPr bwMode="auto">
          <a:xfrm>
            <a:off x="609600" y="1219200"/>
            <a:ext cx="10160000" cy="3333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801688" indent="-344488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2pPr>
            <a:lvl3pPr marL="1258888" indent="-344488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/>
            </a:pPr>
            <a:r>
              <a:rPr lang="en-US" altLang="en-US" sz="2400" dirty="0"/>
              <a:t>Pass-through entities – </a:t>
            </a:r>
            <a:r>
              <a:rPr lang="en-US" altLang="en-US" sz="2400" dirty="0" smtClean="0"/>
              <a:t>new </a:t>
            </a:r>
            <a:r>
              <a:rPr lang="en-US" altLang="en-US" sz="2400" dirty="0"/>
              <a:t>IRC Section 199A </a:t>
            </a:r>
            <a:r>
              <a:rPr lang="en-US" altLang="en-US" sz="2400" dirty="0" smtClean="0"/>
              <a:t>deduction (continued)</a:t>
            </a:r>
          </a:p>
          <a:p>
            <a:pPr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Tx/>
              <a:buNone/>
              <a:defRPr/>
            </a:pPr>
            <a:endParaRPr lang="en-US" altLang="en-US" sz="900" dirty="0" smtClean="0"/>
          </a:p>
          <a:p>
            <a:pPr marL="573088" lvl="1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altLang="en-US" dirty="0" smtClean="0">
                <a:ea typeface="MS PGothic" panose="020B0600070205080204" pitchFamily="34" charset="-128"/>
              </a:rPr>
              <a:t>Must be a IRC Section 162 trade or business, other than the trade or business of performing services as an employee.</a:t>
            </a:r>
          </a:p>
          <a:p>
            <a:pPr marL="228600" lvl="1" indent="0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None/>
              <a:defRPr/>
            </a:pPr>
            <a:endParaRPr lang="en-US" altLang="en-US" sz="800" dirty="0" smtClean="0">
              <a:ea typeface="MS PGothic" panose="020B0600070205080204" pitchFamily="34" charset="-128"/>
            </a:endParaRPr>
          </a:p>
          <a:p>
            <a:pPr marL="573088" lvl="1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altLang="en-US" dirty="0" smtClean="0">
                <a:ea typeface="MS PGothic" panose="020B0600070205080204" pitchFamily="34" charset="-128"/>
              </a:rPr>
              <a:t>QBI </a:t>
            </a:r>
            <a:r>
              <a:rPr lang="en-US" altLang="en-US" dirty="0">
                <a:ea typeface="MS PGothic" panose="020B0600070205080204" pitchFamily="34" charset="-128"/>
              </a:rPr>
              <a:t>excludes certain service provider income.  Specialized Service Trade or Business (SSTB) include </a:t>
            </a:r>
            <a:r>
              <a:rPr lang="en-US" dirty="0"/>
              <a:t>medical services, law, accounting, actuarial science, performing arts, consulting, athletics, financial services and brokerage services. </a:t>
            </a:r>
            <a:endParaRPr lang="en-US" dirty="0" smtClean="0"/>
          </a:p>
          <a:p>
            <a:pPr marL="228600" lvl="1" indent="0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None/>
              <a:defRPr/>
            </a:pPr>
            <a:endParaRPr lang="en-US" sz="800" dirty="0"/>
          </a:p>
          <a:p>
            <a:pPr marL="573088" lvl="1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dirty="0" smtClean="0"/>
              <a:t>Engineers and architects qualify and were removed from the original definition of SSTB.</a:t>
            </a:r>
            <a:endParaRPr lang="en-US" dirty="0"/>
          </a:p>
          <a:p>
            <a:pPr marL="457200" lvl="1" indent="0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/>
            </a:pPr>
            <a:endParaRPr lang="en-US" altLang="en-US" sz="2000" dirty="0" smtClean="0"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57775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160000" cy="868363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>
                <a:latin typeface="Corbel" pitchFamily="34" charset="0"/>
                <a:cs typeface="Corbel" pitchFamily="34" charset="0"/>
              </a:rPr>
              <a:t>Businesses</a:t>
            </a:r>
          </a:p>
        </p:txBody>
      </p:sp>
      <p:sp>
        <p:nvSpPr>
          <p:cNvPr id="40963" name="TextBox 2"/>
          <p:cNvSpPr txBox="1">
            <a:spLocks noChangeArrowheads="1"/>
          </p:cNvSpPr>
          <p:nvPr/>
        </p:nvSpPr>
        <p:spPr bwMode="auto">
          <a:xfrm>
            <a:off x="609600" y="1219200"/>
            <a:ext cx="10160000" cy="46740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801688" indent="-344488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2pPr>
            <a:lvl3pPr marL="1258888" indent="-344488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/>
            </a:pPr>
            <a:r>
              <a:rPr lang="en-US" altLang="en-US" sz="2400" dirty="0"/>
              <a:t>Pass-through entities – </a:t>
            </a:r>
            <a:r>
              <a:rPr lang="en-US" altLang="en-US" sz="2400" dirty="0" smtClean="0"/>
              <a:t>new </a:t>
            </a:r>
            <a:r>
              <a:rPr lang="en-US" altLang="en-US" sz="2400" dirty="0"/>
              <a:t>IRC Section 199A </a:t>
            </a:r>
            <a:r>
              <a:rPr lang="en-US" altLang="en-US" sz="2400" dirty="0" smtClean="0"/>
              <a:t>deduction (continued)</a:t>
            </a:r>
          </a:p>
          <a:p>
            <a:pPr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Tx/>
              <a:buNone/>
              <a:defRPr/>
            </a:pPr>
            <a:endParaRPr lang="en-US" altLang="en-US" sz="900" dirty="0" smtClean="0"/>
          </a:p>
          <a:p>
            <a:pPr marL="573088" lvl="1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altLang="en-US" dirty="0" smtClean="0">
                <a:ea typeface="MS PGothic" panose="020B0600070205080204" pitchFamily="34" charset="-128"/>
              </a:rPr>
              <a:t>SSTB Catch-all:</a:t>
            </a:r>
          </a:p>
          <a:p>
            <a:pPr marL="573088" lvl="1" eaLnBrk="1" hangingPunct="1">
              <a:spcBef>
                <a:spcPct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endParaRPr lang="en-US" altLang="en-US" dirty="0">
              <a:ea typeface="MS PGothic" panose="020B0600070205080204" pitchFamily="34" charset="-128"/>
            </a:endParaRPr>
          </a:p>
          <a:p>
            <a:pPr marL="573088" lvl="1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dirty="0" smtClean="0">
                <a:ea typeface="MS PGothic" panose="020B0600070205080204" pitchFamily="34" charset="-128"/>
              </a:rPr>
              <a:t>A </a:t>
            </a:r>
            <a:r>
              <a:rPr lang="en-US" dirty="0">
                <a:ea typeface="MS PGothic" panose="020B0600070205080204" pitchFamily="34" charset="-128"/>
              </a:rPr>
              <a:t>business will only be a “trade or business where the principal assets of such trade </a:t>
            </a:r>
            <a:r>
              <a:rPr lang="en-US" dirty="0" smtClean="0">
                <a:ea typeface="MS PGothic" panose="020B0600070205080204" pitchFamily="34" charset="-128"/>
              </a:rPr>
              <a:t>or business </a:t>
            </a:r>
            <a:r>
              <a:rPr lang="en-US" dirty="0">
                <a:ea typeface="MS PGothic" panose="020B0600070205080204" pitchFamily="34" charset="-128"/>
              </a:rPr>
              <a:t>is the reputation or skill of one or more of its employees or owners” if: </a:t>
            </a:r>
            <a:endParaRPr lang="en-US" dirty="0" smtClean="0">
              <a:ea typeface="MS PGothic" panose="020B0600070205080204" pitchFamily="34" charset="-128"/>
            </a:endParaRPr>
          </a:p>
          <a:p>
            <a:pPr marL="228600" lvl="1" indent="0" eaLnBrk="1" hangingPunct="1">
              <a:spcBef>
                <a:spcPct val="0"/>
              </a:spcBef>
              <a:spcAft>
                <a:spcPts val="0"/>
              </a:spcAft>
              <a:buClrTx/>
              <a:buNone/>
              <a:defRPr/>
            </a:pPr>
            <a:endParaRPr lang="en-US" sz="800" dirty="0">
              <a:ea typeface="MS PGothic" panose="020B0600070205080204" pitchFamily="34" charset="-128"/>
            </a:endParaRP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a </a:t>
            </a:r>
            <a:r>
              <a:rPr lang="en-US" dirty="0"/>
              <a:t>person receives fees, compensation, or other income for endorsing products or services</a:t>
            </a:r>
            <a:r>
              <a:rPr lang="en-US" dirty="0" smtClean="0"/>
              <a:t>,</a:t>
            </a:r>
            <a:endParaRPr lang="en-US" dirty="0"/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a </a:t>
            </a:r>
            <a:r>
              <a:rPr lang="en-US" dirty="0"/>
              <a:t>person licenses or receives fees, compensation or other income for the use of an individual’s image, likeness, name, signature, voice, trademark, or other symbols associated with the individual’s identity, or </a:t>
            </a:r>
            <a:endParaRPr lang="en-US" sz="1200" dirty="0"/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a </a:t>
            </a:r>
            <a:r>
              <a:rPr lang="en-US" dirty="0"/>
              <a:t>person receives fees, compensation, or other income for appearing at an event on radio, television, or another media format. </a:t>
            </a:r>
          </a:p>
          <a:p>
            <a:pPr marL="457200" lvl="1" indent="0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/>
            </a:pPr>
            <a:endParaRPr lang="en-US" altLang="en-US" sz="2000" dirty="0" smtClean="0"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8248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160000" cy="868363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>
                <a:latin typeface="Corbel" pitchFamily="34" charset="0"/>
                <a:cs typeface="Corbel" pitchFamily="34" charset="0"/>
              </a:rPr>
              <a:t>Businesses</a:t>
            </a:r>
          </a:p>
        </p:txBody>
      </p:sp>
      <p:sp>
        <p:nvSpPr>
          <p:cNvPr id="40963" name="TextBox 2"/>
          <p:cNvSpPr txBox="1">
            <a:spLocks noChangeArrowheads="1"/>
          </p:cNvSpPr>
          <p:nvPr/>
        </p:nvSpPr>
        <p:spPr bwMode="auto">
          <a:xfrm>
            <a:off x="609600" y="1219200"/>
            <a:ext cx="10160000" cy="5245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801688" indent="-344488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2pPr>
            <a:lvl3pPr marL="1258888" indent="-344488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/>
            </a:pPr>
            <a:r>
              <a:rPr lang="en-US" altLang="en-US" sz="2400" dirty="0"/>
              <a:t>Pass-through entities – </a:t>
            </a:r>
            <a:r>
              <a:rPr lang="en-US" altLang="en-US" sz="2400" dirty="0" smtClean="0"/>
              <a:t>new </a:t>
            </a:r>
            <a:r>
              <a:rPr lang="en-US" altLang="en-US" sz="2400" dirty="0"/>
              <a:t>IRC Section 199A </a:t>
            </a:r>
            <a:r>
              <a:rPr lang="en-US" altLang="en-US" sz="2400" dirty="0" smtClean="0"/>
              <a:t>deduction (continued)</a:t>
            </a:r>
          </a:p>
          <a:p>
            <a:pPr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/>
            </a:pPr>
            <a:endParaRPr lang="en-US" altLang="en-US" sz="8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/>
              <a:t>Threshold amount: this is the </a:t>
            </a:r>
            <a:r>
              <a:rPr lang="en-US" sz="1400" u="sng" dirty="0"/>
              <a:t>dividing line</a:t>
            </a:r>
            <a:r>
              <a:rPr lang="en-US" sz="1400" dirty="0"/>
              <a:t>, below which: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Section 199A </a:t>
            </a:r>
            <a:r>
              <a:rPr lang="en-US" sz="1400" dirty="0"/>
              <a:t>will be easy to administer, but above which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Section 199A </a:t>
            </a:r>
            <a:r>
              <a:rPr lang="en-US" sz="1400" dirty="0"/>
              <a:t>will be nightmare. </a:t>
            </a:r>
          </a:p>
          <a:p>
            <a:pPr lvl="1"/>
            <a:endParaRPr lang="en-US" sz="14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/>
              <a:t>The prohibition on specified service businesses and the W-2 and property-based limitations do not apply when the owner’s taxable income (before the S199A deduction) is less than: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$315,000 in the case of MFJ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$157,500 for all other </a:t>
            </a:r>
            <a:r>
              <a:rPr lang="en-US" sz="1400" dirty="0" smtClean="0"/>
              <a:t>taxpayers</a:t>
            </a:r>
          </a:p>
          <a:p>
            <a:pPr marL="914400" lvl="2" indent="0">
              <a:buNone/>
            </a:pPr>
            <a:endParaRPr lang="en-US" sz="14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/>
              <a:t>Phase-in range: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The prohibition on specified service business and the W-2 and property based limitations are phased in over the next: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400" dirty="0"/>
              <a:t>$100,000 in the case of MFJ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400" dirty="0"/>
              <a:t>$50,000 for all other taxpayers. 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en-US" sz="14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/>
              <a:t>Thus, the prohibition and limitations </a:t>
            </a:r>
            <a:r>
              <a:rPr lang="en-US" sz="1400" u="sng" dirty="0"/>
              <a:t>apply in full </a:t>
            </a:r>
            <a:r>
              <a:rPr lang="en-US" sz="1400" dirty="0"/>
              <a:t>once taxable income exceeds: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$415,000 in the case of MFJ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$207,500 for all other taxpayers.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160000" cy="868363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>
                <a:latin typeface="Corbel" pitchFamily="34" charset="0"/>
                <a:cs typeface="Corbel" pitchFamily="34" charset="0"/>
              </a:rPr>
              <a:t>Businesses</a:t>
            </a:r>
          </a:p>
        </p:txBody>
      </p:sp>
      <p:sp>
        <p:nvSpPr>
          <p:cNvPr id="40963" name="TextBox 2"/>
          <p:cNvSpPr txBox="1">
            <a:spLocks noChangeArrowheads="1"/>
          </p:cNvSpPr>
          <p:nvPr/>
        </p:nvSpPr>
        <p:spPr bwMode="auto">
          <a:xfrm>
            <a:off x="609600" y="1219200"/>
            <a:ext cx="10160000" cy="4066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801688" indent="-344488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2pPr>
            <a:lvl3pPr marL="1258888" indent="-344488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/>
            </a:pPr>
            <a:r>
              <a:rPr lang="en-US" altLang="en-US" sz="2400" dirty="0"/>
              <a:t>Pass-through entities – </a:t>
            </a:r>
            <a:r>
              <a:rPr lang="en-US" altLang="en-US" sz="2400" dirty="0" smtClean="0"/>
              <a:t>new </a:t>
            </a:r>
            <a:r>
              <a:rPr lang="en-US" altLang="en-US" sz="2400" dirty="0"/>
              <a:t>IRC Section 199A </a:t>
            </a:r>
            <a:r>
              <a:rPr lang="en-US" altLang="en-US" sz="2400" dirty="0" smtClean="0"/>
              <a:t>deduction (continued)</a:t>
            </a:r>
          </a:p>
          <a:p>
            <a:pPr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Tx/>
              <a:buNone/>
              <a:defRPr/>
            </a:pPr>
            <a:endParaRPr lang="en-US" altLang="en-US" sz="900" dirty="0" smtClean="0"/>
          </a:p>
          <a:p>
            <a:pPr marL="628650" lvl="1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altLang="en-US" sz="1600" dirty="0">
                <a:ea typeface="MS PGothic" panose="020B0600070205080204" pitchFamily="34" charset="-128"/>
              </a:rPr>
              <a:t>When the owner’s taxable income is above the thresholds, we have to apply the SSTB rules and the W-2 and property-based </a:t>
            </a:r>
            <a:r>
              <a:rPr lang="en-US" altLang="en-US" sz="1600" dirty="0" smtClean="0">
                <a:ea typeface="MS PGothic" panose="020B0600070205080204" pitchFamily="34" charset="-128"/>
              </a:rPr>
              <a:t>limitations.</a:t>
            </a:r>
          </a:p>
          <a:p>
            <a:pPr marL="284162" lvl="1" indent="0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None/>
              <a:defRPr/>
            </a:pPr>
            <a:endParaRPr lang="en-US" altLang="en-US" sz="800" dirty="0">
              <a:ea typeface="MS PGothic" panose="020B0600070205080204" pitchFamily="34" charset="-128"/>
            </a:endParaRPr>
          </a:p>
          <a:p>
            <a:pPr marL="628650" lvl="1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altLang="en-US" sz="1600" dirty="0">
                <a:ea typeface="MS PGothic" panose="020B0600070205080204" pitchFamily="34" charset="-128"/>
              </a:rPr>
              <a:t>QBI from each entity is 20% of QBI limited to the greater of </a:t>
            </a:r>
          </a:p>
          <a:p>
            <a:pPr marL="1257300" lvl="2" indent="-457200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+mj-lt"/>
              <a:buAutoNum type="alphaLcParenR"/>
              <a:defRPr/>
            </a:pPr>
            <a:r>
              <a:rPr lang="en-US" altLang="en-US" dirty="0">
                <a:ea typeface="MS PGothic" panose="020B0600070205080204" pitchFamily="34" charset="-128"/>
              </a:rPr>
              <a:t>50% of owner’s share of W-2 wages paid by pass-through entity </a:t>
            </a:r>
            <a:r>
              <a:rPr lang="en-US" altLang="en-US" dirty="0" smtClean="0">
                <a:ea typeface="MS PGothic" panose="020B0600070205080204" pitchFamily="34" charset="-128"/>
              </a:rPr>
              <a:t>or</a:t>
            </a:r>
            <a:endParaRPr lang="en-US" altLang="en-US" dirty="0">
              <a:ea typeface="MS PGothic" panose="020B0600070205080204" pitchFamily="34" charset="-128"/>
            </a:endParaRPr>
          </a:p>
          <a:p>
            <a:pPr marL="1257300" lvl="2" indent="-457200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+mj-lt"/>
              <a:buAutoNum type="alphaLcParenR"/>
              <a:defRPr/>
            </a:pPr>
            <a:r>
              <a:rPr lang="en-US" altLang="en-US" dirty="0">
                <a:ea typeface="MS PGothic" panose="020B0600070205080204" pitchFamily="34" charset="-128"/>
              </a:rPr>
              <a:t>25% of owner’s share of W-2 wages </a:t>
            </a:r>
            <a:r>
              <a:rPr lang="en-US" altLang="en-US" i="1" dirty="0">
                <a:ea typeface="MS PGothic" panose="020B0600070205080204" pitchFamily="34" charset="-128"/>
              </a:rPr>
              <a:t>plus</a:t>
            </a:r>
            <a:r>
              <a:rPr lang="en-US" altLang="en-US" dirty="0">
                <a:ea typeface="MS PGothic" panose="020B0600070205080204" pitchFamily="34" charset="-128"/>
              </a:rPr>
              <a:t> 2.5% of the </a:t>
            </a:r>
            <a:r>
              <a:rPr lang="en-US" altLang="en-US" dirty="0" smtClean="0">
                <a:ea typeface="MS PGothic" panose="020B0600070205080204" pitchFamily="34" charset="-128"/>
              </a:rPr>
              <a:t>unadjusted basis immediately after acquisition (UBIA) </a:t>
            </a:r>
            <a:r>
              <a:rPr lang="en-US" altLang="en-US" dirty="0">
                <a:ea typeface="MS PGothic" panose="020B0600070205080204" pitchFamily="34" charset="-128"/>
              </a:rPr>
              <a:t>of qualified property </a:t>
            </a:r>
            <a:endParaRPr lang="en-US" altLang="en-US" dirty="0" smtClean="0">
              <a:ea typeface="MS PGothic" panose="020B0600070205080204" pitchFamily="34" charset="-128"/>
            </a:endParaRPr>
          </a:p>
          <a:p>
            <a:pPr marL="800100" lvl="2" indent="0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None/>
              <a:defRPr/>
            </a:pPr>
            <a:endParaRPr lang="en-US" altLang="en-US" sz="800" dirty="0" smtClean="0">
              <a:ea typeface="MS PGothic" panose="020B0600070205080204" pitchFamily="34" charset="-128"/>
            </a:endParaRPr>
          </a:p>
          <a:p>
            <a:pPr marL="628650" lvl="1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altLang="en-US" sz="1600" dirty="0" smtClean="0">
                <a:ea typeface="MS PGothic" panose="020B0600070205080204" pitchFamily="34" charset="-128"/>
              </a:rPr>
              <a:t>Deduction from taxable income: not AGI, not Schedule A deduction</a:t>
            </a:r>
          </a:p>
          <a:p>
            <a:pPr marL="628650" lvl="1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endParaRPr lang="en-US" altLang="en-US" sz="800" dirty="0" smtClean="0">
              <a:ea typeface="MS PGothic" panose="020B0600070205080204" pitchFamily="34" charset="-128"/>
            </a:endParaRPr>
          </a:p>
          <a:p>
            <a:pPr marL="628650" lvl="1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altLang="en-US" sz="1600" dirty="0" smtClean="0">
                <a:ea typeface="MS PGothic" panose="020B0600070205080204" pitchFamily="34" charset="-128"/>
              </a:rPr>
              <a:t>Only applies to income tax – not self-employment tax</a:t>
            </a:r>
          </a:p>
          <a:p>
            <a:pPr marL="628650" lvl="1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endParaRPr lang="en-US" altLang="en-US" sz="800" dirty="0" smtClean="0">
              <a:ea typeface="MS PGothic" panose="020B0600070205080204" pitchFamily="34" charset="-128"/>
            </a:endParaRPr>
          </a:p>
          <a:p>
            <a:pPr marL="628650" lvl="1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altLang="en-US" sz="1600" dirty="0" smtClean="0">
                <a:ea typeface="MS PGothic" panose="020B0600070205080204" pitchFamily="34" charset="-128"/>
              </a:rPr>
              <a:t>Carryover net negative QBI to subsequent tax year</a:t>
            </a:r>
          </a:p>
        </p:txBody>
      </p:sp>
    </p:spTree>
    <p:extLst>
      <p:ext uri="{BB962C8B-B14F-4D97-AF65-F5344CB8AC3E}">
        <p14:creationId xmlns:p14="http://schemas.microsoft.com/office/powerpoint/2010/main" val="3292221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160000" cy="868363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>
                <a:latin typeface="Corbel" pitchFamily="34" charset="0"/>
                <a:cs typeface="Corbel" pitchFamily="34" charset="0"/>
              </a:rPr>
              <a:t>Businesses</a:t>
            </a:r>
          </a:p>
        </p:txBody>
      </p:sp>
      <p:sp>
        <p:nvSpPr>
          <p:cNvPr id="44035" name="TextBox 2"/>
          <p:cNvSpPr txBox="1">
            <a:spLocks noChangeArrowheads="1"/>
          </p:cNvSpPr>
          <p:nvPr/>
        </p:nvSpPr>
        <p:spPr bwMode="auto">
          <a:xfrm>
            <a:off x="609600" y="1219200"/>
            <a:ext cx="10160000" cy="2912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801688" indent="-344488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2pPr>
            <a:lvl3pPr marL="1258888" indent="-344488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/>
            </a:pPr>
            <a:r>
              <a:rPr lang="en-US" altLang="en-US" sz="2400" dirty="0"/>
              <a:t>Pass-through entities – </a:t>
            </a:r>
            <a:r>
              <a:rPr lang="en-US" altLang="en-US" sz="2400" dirty="0" smtClean="0"/>
              <a:t>new </a:t>
            </a:r>
            <a:r>
              <a:rPr lang="en-US" altLang="en-US" sz="2400" dirty="0"/>
              <a:t>IRC Section 199A deduction </a:t>
            </a:r>
            <a:r>
              <a:rPr lang="en-US" altLang="en-US" sz="2400" dirty="0" smtClean="0"/>
              <a:t>(continued)</a:t>
            </a:r>
            <a:endParaRPr lang="en-US" altLang="en-US" sz="2400" dirty="0"/>
          </a:p>
          <a:p>
            <a:pPr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Tx/>
              <a:buNone/>
              <a:defRPr/>
            </a:pPr>
            <a:endParaRPr lang="en-US" altLang="en-US" sz="1000" dirty="0" smtClean="0"/>
          </a:p>
          <a:p>
            <a:pPr indent="-517526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altLang="en-US" sz="1600" dirty="0" smtClean="0">
                <a:ea typeface="MS PGothic" panose="020B0600070205080204" pitchFamily="34" charset="-128"/>
              </a:rPr>
              <a:t>What’s the point of the Section 199A deduction?</a:t>
            </a:r>
          </a:p>
          <a:p>
            <a:pPr indent="-517526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/>
            </a:pPr>
            <a:endParaRPr lang="en-US" altLang="en-US" sz="800" dirty="0" smtClean="0">
              <a:ea typeface="MS PGothic" panose="020B0600070205080204" pitchFamily="34" charset="-128"/>
            </a:endParaRPr>
          </a:p>
          <a:p>
            <a:pPr marL="687388" lvl="1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n-US" altLang="en-US" sz="1600" dirty="0" smtClean="0">
                <a:ea typeface="MS PGothic" panose="020B0600070205080204" pitchFamily="34" charset="-128"/>
              </a:rPr>
              <a:t>Under 2018 law, the double taxation rate on owners of C corporation is down to 39.8% (21% corporate rate; 23.8% dividend tax)</a:t>
            </a:r>
          </a:p>
          <a:p>
            <a:pPr marL="342900" lvl="1" indent="0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None/>
              <a:defRPr/>
            </a:pPr>
            <a:endParaRPr lang="en-US" altLang="en-US" sz="800" dirty="0" smtClean="0">
              <a:ea typeface="MS PGothic" panose="020B0600070205080204" pitchFamily="34" charset="-128"/>
            </a:endParaRPr>
          </a:p>
          <a:p>
            <a:pPr marL="687388" lvl="1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n-US" altLang="en-US" sz="1600" dirty="0" smtClean="0">
                <a:ea typeface="MS PGothic" panose="020B0600070205080204" pitchFamily="34" charset="-128"/>
              </a:rPr>
              <a:t>Allowing a 20% deduction will reduce the effective top rate on non-corporate business income to 29.6%</a:t>
            </a:r>
          </a:p>
          <a:p>
            <a:pPr marL="342900" lvl="1" indent="0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None/>
              <a:defRPr/>
            </a:pPr>
            <a:endParaRPr lang="en-US" altLang="en-US" sz="800" dirty="0" smtClean="0">
              <a:ea typeface="MS PGothic" panose="020B0600070205080204" pitchFamily="34" charset="-128"/>
            </a:endParaRPr>
          </a:p>
          <a:p>
            <a:pPr marL="687388" lvl="1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n-US" altLang="en-US" sz="1600" dirty="0" smtClean="0">
                <a:ea typeface="MS PGothic" panose="020B0600070205080204" pitchFamily="34" charset="-128"/>
              </a:rPr>
              <a:t>Business owners will keep a 10% advantage over C corporation shareholders; otherwise, it would have shrunk down to 0.2%.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160000" cy="868363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>
                <a:latin typeface="Corbel" pitchFamily="34" charset="0"/>
                <a:cs typeface="Corbel" pitchFamily="34" charset="0"/>
              </a:rPr>
              <a:t>Businesses</a:t>
            </a:r>
          </a:p>
        </p:txBody>
      </p:sp>
      <p:sp>
        <p:nvSpPr>
          <p:cNvPr id="44035" name="TextBox 2"/>
          <p:cNvSpPr txBox="1">
            <a:spLocks noChangeArrowheads="1"/>
          </p:cNvSpPr>
          <p:nvPr/>
        </p:nvSpPr>
        <p:spPr bwMode="auto">
          <a:xfrm>
            <a:off x="604935" y="1219200"/>
            <a:ext cx="10972800" cy="4890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801688" indent="-344488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2pPr>
            <a:lvl3pPr marL="1258888" indent="-344488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/>
            </a:pPr>
            <a:r>
              <a:rPr lang="en-US" altLang="en-US" sz="2400" dirty="0"/>
              <a:t>Pass-through entities – </a:t>
            </a:r>
            <a:r>
              <a:rPr lang="en-US" altLang="en-US" sz="2400" dirty="0" smtClean="0"/>
              <a:t>new </a:t>
            </a:r>
            <a:r>
              <a:rPr lang="en-US" altLang="en-US" sz="2400" dirty="0"/>
              <a:t>IRC Section 199A deduction </a:t>
            </a:r>
            <a:r>
              <a:rPr lang="en-US" altLang="en-US" sz="2400" dirty="0" smtClean="0"/>
              <a:t>(continued)</a:t>
            </a:r>
            <a:endParaRPr lang="en-US" altLang="en-US" sz="2400" dirty="0"/>
          </a:p>
          <a:p>
            <a:pPr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Tx/>
              <a:buNone/>
              <a:defRPr/>
            </a:pPr>
            <a:endParaRPr lang="en-US" altLang="en-US" sz="1000" dirty="0" smtClean="0"/>
          </a:p>
          <a:p>
            <a:pPr marL="628650" lvl="1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altLang="en-US" sz="2300" dirty="0" smtClean="0">
                <a:ea typeface="MS PGothic" panose="020B0600070205080204" pitchFamily="34" charset="-128"/>
              </a:rPr>
              <a:t>Planning tips</a:t>
            </a:r>
            <a:r>
              <a:rPr lang="en-US" altLang="en-US" sz="2400" dirty="0" smtClean="0">
                <a:ea typeface="MS PGothic" panose="020B0600070205080204" pitchFamily="34" charset="-128"/>
              </a:rPr>
              <a:t>:</a:t>
            </a:r>
          </a:p>
          <a:p>
            <a:pPr marL="284162" lvl="1" indent="0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/>
            </a:pPr>
            <a:endParaRPr lang="en-US" altLang="en-US" sz="1000" dirty="0" smtClean="0">
              <a:ea typeface="MS PGothic" panose="020B0600070205080204" pitchFamily="34" charset="-128"/>
            </a:endParaRPr>
          </a:p>
          <a:p>
            <a:pPr marL="1144588" lvl="2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defRPr/>
            </a:pPr>
            <a:r>
              <a:rPr lang="en-US" altLang="en-US" sz="2200" dirty="0" smtClean="0">
                <a:ea typeface="MS PGothic" panose="020B0600070205080204" pitchFamily="34" charset="-128"/>
              </a:rPr>
              <a:t>Shareholder/employee wages optimum is 28.5714% of business profits before W2 wages</a:t>
            </a:r>
          </a:p>
          <a:p>
            <a:pPr marL="800100" lvl="2" indent="0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None/>
              <a:defRPr/>
            </a:pPr>
            <a:endParaRPr lang="en-US" altLang="en-US" sz="800" dirty="0" smtClean="0">
              <a:ea typeface="MS PGothic" panose="020B0600070205080204" pitchFamily="34" charset="-128"/>
            </a:endParaRPr>
          </a:p>
          <a:p>
            <a:pPr marL="1144588" lvl="2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defRPr/>
            </a:pPr>
            <a:r>
              <a:rPr lang="en-US" altLang="en-US" sz="2200" dirty="0" smtClean="0">
                <a:ea typeface="MS PGothic" panose="020B0600070205080204" pitchFamily="34" charset="-128"/>
              </a:rPr>
              <a:t>Dial down guaranteed payments</a:t>
            </a:r>
          </a:p>
          <a:p>
            <a:pPr marL="800100" lvl="2" indent="0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/>
            </a:pPr>
            <a:endParaRPr lang="en-US" altLang="en-US" sz="800" dirty="0" smtClean="0">
              <a:ea typeface="MS PGothic" panose="020B0600070205080204" pitchFamily="34" charset="-128"/>
            </a:endParaRPr>
          </a:p>
          <a:p>
            <a:pPr marL="1144588" lvl="2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defRPr/>
            </a:pPr>
            <a:r>
              <a:rPr lang="en-US" altLang="en-US" sz="2200" dirty="0" smtClean="0">
                <a:ea typeface="MS PGothic" panose="020B0600070205080204" pitchFamily="34" charset="-128"/>
              </a:rPr>
              <a:t>Convert 1099 contractors to employees</a:t>
            </a:r>
          </a:p>
          <a:p>
            <a:pPr marL="800100" lvl="2" indent="0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/>
            </a:pPr>
            <a:endParaRPr lang="en-US" altLang="en-US" sz="800" dirty="0" smtClean="0">
              <a:ea typeface="MS PGothic" panose="020B0600070205080204" pitchFamily="34" charset="-128"/>
            </a:endParaRPr>
          </a:p>
          <a:p>
            <a:pPr marL="1144588" lvl="2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defRPr/>
            </a:pPr>
            <a:r>
              <a:rPr lang="en-US" altLang="en-US" sz="2200" dirty="0" smtClean="0">
                <a:ea typeface="MS PGothic" panose="020B0600070205080204" pitchFamily="34" charset="-128"/>
              </a:rPr>
              <a:t>Incorporate sole proprietorship as a Subchapter S corporation</a:t>
            </a:r>
          </a:p>
          <a:p>
            <a:pPr marL="800100" lvl="2" indent="0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/>
            </a:pPr>
            <a:endParaRPr lang="en-US" altLang="en-US" sz="800" dirty="0" smtClean="0">
              <a:ea typeface="MS PGothic" panose="020B0600070205080204" pitchFamily="34" charset="-128"/>
            </a:endParaRPr>
          </a:p>
          <a:p>
            <a:pPr marL="1144588" lvl="2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defRPr/>
            </a:pPr>
            <a:r>
              <a:rPr lang="en-US" altLang="en-US" sz="2200" dirty="0" smtClean="0">
                <a:ea typeface="MS PGothic" panose="020B0600070205080204" pitchFamily="34" charset="-128"/>
              </a:rPr>
              <a:t>Move an offshore entity back to US</a:t>
            </a:r>
          </a:p>
          <a:p>
            <a:pPr marL="800100" lvl="2" indent="0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/>
            </a:pPr>
            <a:endParaRPr lang="en-US" altLang="en-US" sz="800" dirty="0" smtClean="0">
              <a:ea typeface="MS PGothic" panose="020B0600070205080204" pitchFamily="34" charset="-128"/>
            </a:endParaRPr>
          </a:p>
          <a:p>
            <a:pPr marL="1144588" lvl="2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defRPr/>
            </a:pPr>
            <a:r>
              <a:rPr lang="en-US" altLang="en-US" sz="2200" dirty="0" smtClean="0">
                <a:ea typeface="MS PGothic" panose="020B0600070205080204" pitchFamily="34" charset="-128"/>
              </a:rPr>
              <a:t>Determine if aggregating businesses makes sense</a:t>
            </a:r>
            <a:endParaRPr lang="en-US" altLang="en-US" sz="2000" dirty="0" smtClean="0"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33416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160000" cy="868363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>
                <a:latin typeface="Corbel" pitchFamily="34" charset="0"/>
                <a:cs typeface="Corbel" pitchFamily="34" charset="0"/>
              </a:rPr>
              <a:t>Businesses</a:t>
            </a:r>
          </a:p>
        </p:txBody>
      </p:sp>
      <p:sp>
        <p:nvSpPr>
          <p:cNvPr id="16387" name="TextBox 2"/>
          <p:cNvSpPr txBox="1">
            <a:spLocks noChangeArrowheads="1"/>
          </p:cNvSpPr>
          <p:nvPr/>
        </p:nvSpPr>
        <p:spPr bwMode="auto">
          <a:xfrm>
            <a:off x="609600" y="1219200"/>
            <a:ext cx="10160000" cy="5544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indent="341313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Tx/>
              <a:buNone/>
              <a:defRPr/>
            </a:pPr>
            <a:r>
              <a:rPr lang="en-US" altLang="en-US" sz="2400" dirty="0" smtClean="0"/>
              <a:t>Pass-through losses </a:t>
            </a:r>
            <a:r>
              <a:rPr lang="en-US" altLang="en-US" sz="2400" dirty="0"/>
              <a:t>–</a:t>
            </a:r>
            <a:r>
              <a:rPr lang="en-US" altLang="en-US" sz="2400" dirty="0" smtClean="0"/>
              <a:t> excess business losses limitation for non-corporate taxpayers</a:t>
            </a:r>
          </a:p>
          <a:p>
            <a:pPr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Tx/>
              <a:buNone/>
              <a:defRPr/>
            </a:pPr>
            <a:endParaRPr lang="en-US" altLang="en-US" sz="1800" dirty="0" smtClean="0"/>
          </a:p>
          <a:p>
            <a:pPr marL="914400" lvl="1" indent="-457200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altLang="en-US" sz="2200" dirty="0" smtClean="0">
                <a:ea typeface="MS PGothic" panose="020B0600070205080204" pitchFamily="34" charset="-128"/>
              </a:rPr>
              <a:t>Total business loss deduction is limited to no more than</a:t>
            </a:r>
          </a:p>
          <a:p>
            <a:pPr marL="801688" lvl="1" indent="-344488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endParaRPr lang="en-US" altLang="en-US" sz="1000" dirty="0" smtClean="0">
              <a:ea typeface="MS PGothic" panose="020B0600070205080204" pitchFamily="34" charset="-128"/>
            </a:endParaRPr>
          </a:p>
          <a:p>
            <a:pPr marL="1255713" lvl="2" indent="-341313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defRPr/>
            </a:pPr>
            <a:r>
              <a:rPr lang="en-US" altLang="en-US" sz="2100" dirty="0" smtClean="0">
                <a:ea typeface="MS PGothic" panose="020B0600070205080204" pitchFamily="34" charset="-128"/>
              </a:rPr>
              <a:t>Business income and gains</a:t>
            </a:r>
          </a:p>
          <a:p>
            <a:pPr marL="1255713" lvl="5" indent="-341313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/>
            </a:pPr>
            <a:r>
              <a:rPr lang="en-US" altLang="en-US" sz="2100" dirty="0" smtClean="0">
                <a:ea typeface="MS PGothic" panose="020B0600070205080204" pitchFamily="34" charset="-128"/>
              </a:rPr>
              <a:t>			+</a:t>
            </a:r>
          </a:p>
          <a:p>
            <a:pPr marL="1255713" lvl="2" indent="-341313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defRPr/>
            </a:pPr>
            <a:r>
              <a:rPr lang="en-US" altLang="en-US" sz="2100" dirty="0" smtClean="0">
                <a:ea typeface="MS PGothic" panose="020B0600070205080204" pitchFamily="34" charset="-128"/>
              </a:rPr>
              <a:t>$500,000 (married filing jointly) or $250,000 (single)</a:t>
            </a:r>
          </a:p>
          <a:p>
            <a:pPr lvl="2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defRPr/>
            </a:pPr>
            <a:endParaRPr lang="en-US" altLang="en-US" sz="1100" dirty="0" smtClean="0">
              <a:ea typeface="MS PGothic" panose="020B0600070205080204" pitchFamily="34" charset="-128"/>
            </a:endParaRPr>
          </a:p>
          <a:p>
            <a:pPr marL="914400" lvl="2" indent="-457200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altLang="en-US" sz="2200" dirty="0" smtClean="0">
                <a:ea typeface="MS PGothic" panose="020B0600070205080204" pitchFamily="34" charset="-128"/>
              </a:rPr>
              <a:t>Limit applies at the partner / shareholder level</a:t>
            </a:r>
          </a:p>
          <a:p>
            <a:pPr marL="457200" lvl="2" indent="0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/>
            </a:pPr>
            <a:endParaRPr lang="en-US" altLang="en-US" sz="800" dirty="0" smtClean="0">
              <a:ea typeface="MS PGothic" panose="020B0600070205080204" pitchFamily="34" charset="-128"/>
            </a:endParaRPr>
          </a:p>
          <a:p>
            <a:pPr marL="914400" lvl="2" indent="-457200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altLang="en-US" sz="2200" dirty="0" smtClean="0">
                <a:ea typeface="MS PGothic" panose="020B0600070205080204" pitchFamily="34" charset="-128"/>
              </a:rPr>
              <a:t>Limit applies after passive loss rules under IRC Section 469</a:t>
            </a:r>
          </a:p>
          <a:p>
            <a:pPr marL="457200" lvl="2" indent="0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/>
            </a:pPr>
            <a:endParaRPr lang="en-US" altLang="en-US" sz="800" dirty="0" smtClean="0">
              <a:ea typeface="MS PGothic" panose="020B0600070205080204" pitchFamily="34" charset="-128"/>
            </a:endParaRPr>
          </a:p>
          <a:p>
            <a:pPr marL="914400" lvl="2" indent="-457200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altLang="en-US" sz="2200" dirty="0" smtClean="0">
                <a:ea typeface="MS PGothic" panose="020B0600070205080204" pitchFamily="34" charset="-128"/>
              </a:rPr>
              <a:t>Excess disallowed loss carried forward as NOL under IRC Section 172</a:t>
            </a:r>
          </a:p>
          <a:p>
            <a:pPr marL="801688" lvl="2" indent="-344488" eaLnBrk="1" hangingPunct="1">
              <a:spcBef>
                <a:spcPct val="0"/>
              </a:spcBef>
              <a:spcAft>
                <a:spcPts val="1200"/>
              </a:spcAft>
              <a:buClrTx/>
              <a:buFont typeface="Wingdings" panose="05000000000000000000" pitchFamily="2" charset="2"/>
              <a:buChar char="§"/>
              <a:defRPr/>
            </a:pPr>
            <a:endParaRPr lang="en-US" altLang="en-US" sz="2200" dirty="0" smtClean="0">
              <a:ea typeface="MS PGothic" panose="020B0600070205080204" pitchFamily="34" charset="-128"/>
            </a:endParaRPr>
          </a:p>
          <a:p>
            <a:pPr marL="801688" lvl="1" indent="-344488" eaLnBrk="1" hangingPunct="1">
              <a:spcBef>
                <a:spcPct val="0"/>
              </a:spcBef>
              <a:spcAft>
                <a:spcPts val="1200"/>
              </a:spcAft>
              <a:buClrTx/>
              <a:buFont typeface="Wingdings" panose="05000000000000000000" pitchFamily="2" charset="2"/>
              <a:buChar char="§"/>
              <a:defRPr/>
            </a:pPr>
            <a:endParaRPr lang="en-US" altLang="en-US" sz="2000" dirty="0" smtClean="0">
              <a:ea typeface="MS PGothic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160000" cy="868363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>
                <a:latin typeface="Corbel" pitchFamily="34" charset="0"/>
                <a:cs typeface="Corbel" pitchFamily="34" charset="0"/>
              </a:rPr>
              <a:t>Businesses</a:t>
            </a:r>
          </a:p>
        </p:txBody>
      </p:sp>
      <p:sp>
        <p:nvSpPr>
          <p:cNvPr id="52227" name="TextBox 2"/>
          <p:cNvSpPr txBox="1">
            <a:spLocks noChangeArrowheads="1"/>
          </p:cNvSpPr>
          <p:nvPr/>
        </p:nvSpPr>
        <p:spPr bwMode="auto">
          <a:xfrm>
            <a:off x="609600" y="1284287"/>
            <a:ext cx="109728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801688" indent="-344488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2pPr>
            <a:lvl3pPr marL="801688" indent="-344488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Pass-through losses - excess business losses limitation for non-corporate taxpayers continued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800" dirty="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 dirty="0"/>
          </a:p>
          <a:p>
            <a:pPr lvl="2" eaLnBrk="1" hangingPunct="1">
              <a:spcBef>
                <a:spcPct val="0"/>
              </a:spcBef>
              <a:spcAft>
                <a:spcPts val="1200"/>
              </a:spcAft>
              <a:buClrTx/>
              <a:buFont typeface="Wingdings" panose="05000000000000000000" pitchFamily="2" charset="2"/>
              <a:buChar char="§"/>
            </a:pPr>
            <a:endParaRPr lang="en-US" altLang="en-US" sz="2000" dirty="0">
              <a:ea typeface="MS PGothic" panose="020B0600070205080204" pitchFamily="34" charset="-128"/>
            </a:endParaRPr>
          </a:p>
          <a:p>
            <a:pPr lvl="1" eaLnBrk="1" hangingPunct="1">
              <a:spcBef>
                <a:spcPct val="0"/>
              </a:spcBef>
              <a:spcAft>
                <a:spcPts val="1200"/>
              </a:spcAft>
              <a:buClrTx/>
              <a:buFont typeface="Wingdings" panose="05000000000000000000" pitchFamily="2" charset="2"/>
              <a:buChar char="§"/>
            </a:pPr>
            <a:endParaRPr lang="en-US" altLang="en-US" sz="2000" dirty="0">
              <a:ea typeface="MS PGothic" panose="020B0600070205080204" pitchFamily="34" charset="-128"/>
            </a:endParaRPr>
          </a:p>
        </p:txBody>
      </p:sp>
      <p:pic>
        <p:nvPicPr>
          <p:cNvPr id="52228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0" y="2133600"/>
            <a:ext cx="6172200" cy="408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160000" cy="868363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>
                <a:latin typeface="Corbel" pitchFamily="34" charset="0"/>
                <a:cs typeface="Corbel" pitchFamily="34" charset="0"/>
              </a:rPr>
              <a:t>Businesses</a:t>
            </a:r>
          </a:p>
        </p:txBody>
      </p:sp>
      <p:sp>
        <p:nvSpPr>
          <p:cNvPr id="16387" name="TextBox 2"/>
          <p:cNvSpPr txBox="1">
            <a:spLocks noChangeArrowheads="1"/>
          </p:cNvSpPr>
          <p:nvPr/>
        </p:nvSpPr>
        <p:spPr bwMode="auto">
          <a:xfrm>
            <a:off x="609600" y="1524000"/>
            <a:ext cx="10160000" cy="4757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indent="341313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Tx/>
              <a:buNone/>
              <a:defRPr/>
            </a:pPr>
            <a:r>
              <a:rPr lang="en-US" altLang="en-US" sz="2400" dirty="0" smtClean="0"/>
              <a:t>Other Partnership provisions</a:t>
            </a:r>
          </a:p>
          <a:p>
            <a:pPr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Tx/>
              <a:buNone/>
              <a:defRPr/>
            </a:pPr>
            <a:endParaRPr lang="en-US" altLang="en-US" sz="2400" dirty="0" smtClean="0"/>
          </a:p>
          <a:p>
            <a:pPr marL="573088" lvl="1" indent="-344488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altLang="en-US" sz="2200" dirty="0" smtClean="0">
                <a:ea typeface="MS PGothic" panose="020B0600070205080204" pitchFamily="34" charset="-128"/>
              </a:rPr>
              <a:t>Carried interests</a:t>
            </a:r>
          </a:p>
          <a:p>
            <a:pPr marL="228600" lvl="1" indent="0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/>
            </a:pPr>
            <a:endParaRPr lang="en-US" altLang="en-US" sz="1600" dirty="0" smtClean="0">
              <a:ea typeface="MS PGothic" panose="020B0600070205080204" pitchFamily="34" charset="-128"/>
            </a:endParaRPr>
          </a:p>
          <a:p>
            <a:pPr marL="1200150" lvl="2" indent="-344488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defRPr/>
            </a:pPr>
            <a:r>
              <a:rPr lang="en-US" altLang="en-US" sz="2200" dirty="0" smtClean="0">
                <a:ea typeface="MS PGothic" panose="020B0600070205080204" pitchFamily="34" charset="-128"/>
              </a:rPr>
              <a:t>New holding period for long-term capital gains recognition – 3 years</a:t>
            </a:r>
          </a:p>
          <a:p>
            <a:pPr marL="573088" lvl="2" indent="-344488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/>
            </a:pPr>
            <a:endParaRPr lang="en-US" altLang="en-US" sz="2200" dirty="0" smtClean="0">
              <a:ea typeface="MS PGothic" panose="020B0600070205080204" pitchFamily="34" charset="-128"/>
            </a:endParaRPr>
          </a:p>
          <a:p>
            <a:pPr marL="573088" lvl="2" indent="-344488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altLang="en-US" sz="2200" dirty="0" smtClean="0">
                <a:ea typeface="MS PGothic" panose="020B0600070205080204" pitchFamily="34" charset="-128"/>
              </a:rPr>
              <a:t>Built-in loss upon transfer of partnership interest applies to loss greater than $250,000</a:t>
            </a:r>
          </a:p>
          <a:p>
            <a:pPr marL="573088" lvl="2" indent="-344488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/>
            </a:pPr>
            <a:endParaRPr lang="en-US" altLang="en-US" sz="2200" dirty="0" smtClean="0">
              <a:ea typeface="MS PGothic" panose="020B0600070205080204" pitchFamily="34" charset="-128"/>
            </a:endParaRPr>
          </a:p>
          <a:p>
            <a:pPr marL="573088" lvl="2" indent="-344488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altLang="en-US" sz="2200" dirty="0" smtClean="0">
                <a:ea typeface="MS PGothic" panose="020B0600070205080204" pitchFamily="34" charset="-128"/>
              </a:rPr>
              <a:t>Technical termination is repealed</a:t>
            </a:r>
          </a:p>
          <a:p>
            <a:pPr marL="801688" lvl="2" indent="-344488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endParaRPr lang="en-US" altLang="en-US" sz="2000" dirty="0" smtClean="0">
              <a:ea typeface="MS PGothic" panose="020B0600070205080204" pitchFamily="34" charset="-128"/>
            </a:endParaRPr>
          </a:p>
          <a:p>
            <a:pPr marL="801688" lvl="1" indent="-344488" eaLnBrk="1" hangingPunct="1">
              <a:spcBef>
                <a:spcPct val="0"/>
              </a:spcBef>
              <a:spcAft>
                <a:spcPts val="1200"/>
              </a:spcAft>
              <a:buClrTx/>
              <a:buFont typeface="Wingdings" panose="05000000000000000000" pitchFamily="2" charset="2"/>
              <a:buChar char="§"/>
              <a:defRPr/>
            </a:pPr>
            <a:endParaRPr lang="en-US" altLang="en-US" sz="2000" dirty="0" smtClean="0">
              <a:ea typeface="MS PGothic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706563"/>
            <a:ext cx="12192000" cy="31702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7200" b="1" cap="small" dirty="0">
                <a:solidFill>
                  <a:schemeClr val="bg1"/>
                </a:solidFill>
                <a:latin typeface="Corbel" panose="020B0503020204020204" pitchFamily="34" charset="0"/>
              </a:rPr>
              <a:t>     </a:t>
            </a:r>
            <a:r>
              <a:rPr lang="en-US" sz="6000" b="1" cap="small" dirty="0">
                <a:solidFill>
                  <a:schemeClr val="bg1"/>
                </a:solidFill>
                <a:latin typeface="Corbel" panose="020B0503020204020204" pitchFamily="34" charset="0"/>
              </a:rPr>
              <a:t>Introduction</a:t>
            </a:r>
          </a:p>
          <a:p>
            <a:pPr>
              <a:defRPr/>
            </a:pPr>
            <a:endParaRPr lang="en-US" sz="7200" b="1" cap="small" dirty="0">
              <a:solidFill>
                <a:schemeClr val="bg1"/>
              </a:solidFill>
              <a:latin typeface="Corbel" panose="020B0503020204020204" pitchFamily="34" charset="0"/>
            </a:endParaRPr>
          </a:p>
          <a:p>
            <a:pPr algn="ctr">
              <a:defRPr/>
            </a:pPr>
            <a:endParaRPr lang="en-US" sz="2800" b="1" cap="small" dirty="0">
              <a:solidFill>
                <a:schemeClr val="bg1"/>
              </a:solidFill>
              <a:latin typeface="Corbel" panose="020B0503020204020204" pitchFamily="34" charset="0"/>
            </a:endParaRPr>
          </a:p>
          <a:p>
            <a:pPr algn="ctr">
              <a:defRPr/>
            </a:pPr>
            <a:endParaRPr lang="en-US" sz="2800" b="1" cap="small" dirty="0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160000" cy="868363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>
                <a:latin typeface="Corbel" pitchFamily="34" charset="0"/>
                <a:cs typeface="Corbel" pitchFamily="34" charset="0"/>
              </a:rPr>
              <a:t>Businesses</a:t>
            </a:r>
          </a:p>
        </p:txBody>
      </p:sp>
      <p:sp>
        <p:nvSpPr>
          <p:cNvPr id="16387" name="TextBox 2"/>
          <p:cNvSpPr txBox="1">
            <a:spLocks noChangeArrowheads="1"/>
          </p:cNvSpPr>
          <p:nvPr/>
        </p:nvSpPr>
        <p:spPr bwMode="auto">
          <a:xfrm>
            <a:off x="609600" y="1524000"/>
            <a:ext cx="10160000" cy="415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indent="341313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Tx/>
              <a:buNone/>
              <a:defRPr/>
            </a:pPr>
            <a:r>
              <a:rPr lang="en-US" altLang="en-US" sz="2400" dirty="0" smtClean="0"/>
              <a:t>Other S Corporation provisions</a:t>
            </a:r>
          </a:p>
          <a:p>
            <a:pPr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Tx/>
              <a:buNone/>
              <a:defRPr/>
            </a:pPr>
            <a:endParaRPr lang="en-US" altLang="en-US" sz="1800" dirty="0" smtClean="0"/>
          </a:p>
          <a:p>
            <a:pPr marL="517525" lvl="1" indent="-344488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  <a:tabLst>
                <a:tab pos="738188" algn="l"/>
              </a:tabLst>
              <a:defRPr/>
            </a:pPr>
            <a:r>
              <a:rPr lang="en-US" altLang="en-US" sz="2200" dirty="0" smtClean="0">
                <a:ea typeface="MS PGothic" panose="020B0600070205080204" pitchFamily="34" charset="-128"/>
              </a:rPr>
              <a:t>Conversions from S corporation to C corporation</a:t>
            </a:r>
          </a:p>
          <a:p>
            <a:pPr marL="517525" lvl="1" indent="-344488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  <a:tabLst>
                <a:tab pos="738188" algn="l"/>
              </a:tabLst>
              <a:defRPr/>
            </a:pPr>
            <a:endParaRPr lang="en-US" altLang="en-US" sz="1100" dirty="0" smtClean="0">
              <a:ea typeface="MS PGothic" panose="020B0600070205080204" pitchFamily="34" charset="-128"/>
            </a:endParaRPr>
          </a:p>
          <a:p>
            <a:pPr lvl="2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defRPr/>
            </a:pPr>
            <a:r>
              <a:rPr lang="en-US" altLang="en-US" sz="2100" dirty="0" smtClean="0">
                <a:ea typeface="MS PGothic" panose="020B0600070205080204" pitchFamily="34" charset="-128"/>
              </a:rPr>
              <a:t>Special rules apply for two years, beginning with date of enactment</a:t>
            </a:r>
          </a:p>
          <a:p>
            <a:pPr lvl="2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defRPr/>
            </a:pPr>
            <a:endParaRPr lang="en-US" altLang="en-US" sz="1000" dirty="0" smtClean="0">
              <a:ea typeface="MS PGothic" panose="020B0600070205080204" pitchFamily="34" charset="-128"/>
            </a:endParaRPr>
          </a:p>
          <a:p>
            <a:pPr lvl="2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defRPr/>
            </a:pPr>
            <a:r>
              <a:rPr lang="en-US" altLang="en-US" sz="2100" dirty="0" smtClean="0">
                <a:ea typeface="MS PGothic" panose="020B0600070205080204" pitchFamily="34" charset="-128"/>
              </a:rPr>
              <a:t>Must have same owners</a:t>
            </a:r>
          </a:p>
          <a:p>
            <a:pPr marL="914400" lvl="2" indent="0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/>
            </a:pPr>
            <a:endParaRPr lang="en-US" altLang="en-US" sz="1100" dirty="0" smtClean="0">
              <a:ea typeface="MS PGothic" panose="020B0600070205080204" pitchFamily="34" charset="-128"/>
            </a:endParaRPr>
          </a:p>
          <a:p>
            <a:pPr lvl="2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defRPr/>
            </a:pPr>
            <a:r>
              <a:rPr lang="en-US" altLang="en-US" sz="2100" dirty="0" smtClean="0">
                <a:ea typeface="MS PGothic" panose="020B0600070205080204" pitchFamily="34" charset="-128"/>
              </a:rPr>
              <a:t>Distributions are deemed pro-rata from accumulated adjustment account (AAA) and earnings and profits (E&amp;P)</a:t>
            </a:r>
          </a:p>
          <a:p>
            <a:pPr marL="801688" lvl="2" indent="-344488" eaLnBrk="1" hangingPunct="1">
              <a:spcBef>
                <a:spcPct val="0"/>
              </a:spcBef>
              <a:spcAft>
                <a:spcPts val="1200"/>
              </a:spcAft>
              <a:buClrTx/>
              <a:buFont typeface="Wingdings" panose="05000000000000000000" pitchFamily="2" charset="2"/>
              <a:buChar char="§"/>
              <a:defRPr/>
            </a:pPr>
            <a:endParaRPr lang="en-US" altLang="en-US" sz="2000" dirty="0" smtClean="0">
              <a:ea typeface="MS PGothic" panose="020B0600070205080204" pitchFamily="34" charset="-128"/>
            </a:endParaRPr>
          </a:p>
          <a:p>
            <a:pPr marL="801688" lvl="1" indent="-344488" eaLnBrk="1" hangingPunct="1">
              <a:spcBef>
                <a:spcPct val="0"/>
              </a:spcBef>
              <a:spcAft>
                <a:spcPts val="1200"/>
              </a:spcAft>
              <a:buClrTx/>
              <a:buFont typeface="Wingdings" panose="05000000000000000000" pitchFamily="2" charset="2"/>
              <a:buChar char="§"/>
              <a:defRPr/>
            </a:pPr>
            <a:endParaRPr lang="en-US" altLang="en-US" sz="2000" dirty="0" smtClean="0">
              <a:ea typeface="MS PGothic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706563"/>
            <a:ext cx="12192000" cy="31702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7200" b="1" cap="small" dirty="0">
                <a:solidFill>
                  <a:schemeClr val="bg1"/>
                </a:solidFill>
                <a:latin typeface="Corbel" panose="020B0503020204020204" pitchFamily="34" charset="0"/>
              </a:rPr>
              <a:t>     </a:t>
            </a:r>
            <a:r>
              <a:rPr lang="en-US" sz="6000" b="1" cap="small" dirty="0">
                <a:solidFill>
                  <a:schemeClr val="bg1"/>
                </a:solidFill>
                <a:latin typeface="Corbel" panose="020B0503020204020204" pitchFamily="34" charset="0"/>
              </a:rPr>
              <a:t>Individuals</a:t>
            </a:r>
          </a:p>
          <a:p>
            <a:pPr>
              <a:defRPr/>
            </a:pPr>
            <a:endParaRPr lang="en-US" sz="7200" b="1" cap="small" dirty="0">
              <a:solidFill>
                <a:schemeClr val="bg1"/>
              </a:solidFill>
              <a:latin typeface="Corbel" panose="020B0503020204020204" pitchFamily="34" charset="0"/>
            </a:endParaRPr>
          </a:p>
          <a:p>
            <a:pPr algn="ctr">
              <a:defRPr/>
            </a:pPr>
            <a:endParaRPr lang="en-US" sz="2800" b="1" cap="small" dirty="0">
              <a:solidFill>
                <a:schemeClr val="bg1"/>
              </a:solidFill>
              <a:latin typeface="Corbel" panose="020B0503020204020204" pitchFamily="34" charset="0"/>
            </a:endParaRPr>
          </a:p>
          <a:p>
            <a:pPr algn="ctr">
              <a:defRPr/>
            </a:pPr>
            <a:endParaRPr lang="en-US" sz="2800" b="1" cap="small" dirty="0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160000" cy="868363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>
                <a:latin typeface="Corbel" pitchFamily="34" charset="0"/>
                <a:cs typeface="Corbel" pitchFamily="34" charset="0"/>
              </a:rPr>
              <a:t>Individuals</a:t>
            </a:r>
          </a:p>
        </p:txBody>
      </p:sp>
      <p:sp>
        <p:nvSpPr>
          <p:cNvPr id="15363" name="TextBox 2"/>
          <p:cNvSpPr txBox="1">
            <a:spLocks noChangeArrowheads="1"/>
          </p:cNvSpPr>
          <p:nvPr/>
        </p:nvSpPr>
        <p:spPr bwMode="auto">
          <a:xfrm>
            <a:off x="609600" y="1295400"/>
            <a:ext cx="10972800" cy="526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indent="341313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altLang="en-US" sz="2200" dirty="0" smtClean="0"/>
              <a:t>New tax rates and brackets</a:t>
            </a:r>
          </a:p>
          <a:p>
            <a:pPr marL="342900" indent="-342900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endParaRPr lang="en-US" altLang="en-US" sz="800" dirty="0" smtClean="0"/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n-US" altLang="en-US" sz="2000" dirty="0" smtClean="0">
                <a:ea typeface="MS PGothic" panose="020B0600070205080204" pitchFamily="34" charset="-128"/>
              </a:rPr>
              <a:t>10% retained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n-US" altLang="en-US" sz="2000" dirty="0" smtClean="0">
                <a:ea typeface="MS PGothic" panose="020B0600070205080204" pitchFamily="34" charset="-128"/>
              </a:rPr>
              <a:t>15% reduced to 12%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n-US" altLang="en-US" sz="2000" dirty="0" smtClean="0">
                <a:ea typeface="MS PGothic" panose="020B0600070205080204" pitchFamily="34" charset="-128"/>
              </a:rPr>
              <a:t>25% reduced to 22%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n-US" altLang="en-US" sz="2000" dirty="0" smtClean="0">
                <a:ea typeface="MS PGothic" panose="020B0600070205080204" pitchFamily="34" charset="-128"/>
              </a:rPr>
              <a:t>28% reduced to 24%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n-US" altLang="en-US" sz="2000" dirty="0" smtClean="0">
                <a:ea typeface="MS PGothic" panose="020B0600070205080204" pitchFamily="34" charset="-128"/>
              </a:rPr>
              <a:t>33% reduced to 32%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n-US" altLang="en-US" sz="2000" dirty="0" smtClean="0">
                <a:ea typeface="MS PGothic" panose="020B0600070205080204" pitchFamily="34" charset="-128"/>
              </a:rPr>
              <a:t>35% retained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n-US" altLang="en-US" sz="2000" dirty="0" smtClean="0">
                <a:ea typeface="MS PGothic" panose="020B0600070205080204" pitchFamily="34" charset="-128"/>
              </a:rPr>
              <a:t>39.6% reduced to 37%</a:t>
            </a:r>
          </a:p>
          <a:p>
            <a:pPr lvl="1" indent="0" eaLnBrk="1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/>
            </a:pPr>
            <a:endParaRPr lang="en-US" altLang="en-US" sz="800" dirty="0" smtClean="0">
              <a:ea typeface="MS PGothic" panose="020B0600070205080204" pitchFamily="34" charset="-128"/>
            </a:endParaRPr>
          </a:p>
          <a:p>
            <a:pPr marL="342900" lvl="1" indent="-342900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altLang="en-US" sz="2200" dirty="0" smtClean="0">
                <a:ea typeface="MS PGothic" panose="020B0600070205080204" pitchFamily="34" charset="-128"/>
              </a:rPr>
              <a:t>No change to the long-term capital gains and qualified dividend tax rates</a:t>
            </a:r>
          </a:p>
          <a:p>
            <a:pPr marL="342900" lvl="1" indent="-342900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altLang="en-US" sz="2200" dirty="0" smtClean="0">
                <a:ea typeface="MS PGothic" panose="020B0600070205080204" pitchFamily="34" charset="-128"/>
              </a:rPr>
              <a:t>No change to the 3.8% Net Investment Income tax or the additional 0.9% Medicare tax on high wage earners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160000" cy="868363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>
                <a:latin typeface="Corbel" pitchFamily="34" charset="0"/>
                <a:cs typeface="Corbel" pitchFamily="34" charset="0"/>
              </a:rPr>
              <a:t>Individuals</a:t>
            </a:r>
          </a:p>
        </p:txBody>
      </p:sp>
      <p:sp>
        <p:nvSpPr>
          <p:cNvPr id="15363" name="TextBox 2"/>
          <p:cNvSpPr txBox="1">
            <a:spLocks noChangeArrowheads="1"/>
          </p:cNvSpPr>
          <p:nvPr/>
        </p:nvSpPr>
        <p:spPr bwMode="auto">
          <a:xfrm>
            <a:off x="609600" y="1524000"/>
            <a:ext cx="9144000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indent="341313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400" dirty="0" smtClean="0"/>
              <a:t>Standard deduction increased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endParaRPr lang="en-US" altLang="en-US" sz="2400" dirty="0" smtClean="0"/>
          </a:p>
          <a:p>
            <a:pPr lvl="1" eaLnBrk="1" hangingPunct="1">
              <a:spcBef>
                <a:spcPct val="0"/>
              </a:spcBef>
              <a:spcAft>
                <a:spcPts val="120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altLang="en-US" sz="2400" dirty="0">
                <a:ea typeface="MS PGothic" panose="020B0600070205080204" pitchFamily="34" charset="-128"/>
              </a:rPr>
              <a:t>Single - $12,000</a:t>
            </a:r>
          </a:p>
          <a:p>
            <a:pPr lvl="1" eaLnBrk="1" hangingPunct="1">
              <a:spcBef>
                <a:spcPct val="0"/>
              </a:spcBef>
              <a:spcAft>
                <a:spcPts val="120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altLang="en-US" sz="2400" dirty="0" smtClean="0">
                <a:ea typeface="MS PGothic" panose="020B0600070205080204" pitchFamily="34" charset="-128"/>
              </a:rPr>
              <a:t>Married </a:t>
            </a:r>
            <a:r>
              <a:rPr lang="en-US" altLang="en-US" sz="2400" dirty="0">
                <a:ea typeface="MS PGothic" panose="020B0600070205080204" pitchFamily="34" charset="-128"/>
              </a:rPr>
              <a:t>filing jointly - $24,000</a:t>
            </a:r>
          </a:p>
          <a:p>
            <a:pPr lvl="1" eaLnBrk="1" hangingPunct="1">
              <a:spcBef>
                <a:spcPct val="0"/>
              </a:spcBef>
              <a:spcAft>
                <a:spcPts val="120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altLang="en-US" sz="2400" dirty="0" smtClean="0">
                <a:ea typeface="MS PGothic" panose="020B0600070205080204" pitchFamily="34" charset="-128"/>
              </a:rPr>
              <a:t>Head of Household - $18,000</a:t>
            </a:r>
          </a:p>
          <a:p>
            <a:pPr lvl="1" indent="0" eaLnBrk="1" hangingPunct="1">
              <a:spcBef>
                <a:spcPct val="0"/>
              </a:spcBef>
              <a:spcAft>
                <a:spcPts val="1200"/>
              </a:spcAft>
              <a:buClrTx/>
              <a:buFont typeface="Arial" panose="020B0604020202020204" pitchFamily="34" charset="0"/>
              <a:buNone/>
              <a:defRPr/>
            </a:pPr>
            <a:endParaRPr lang="en-US" altLang="en-US" sz="800" dirty="0" smtClean="0">
              <a:ea typeface="MS PGothic" panose="020B0600070205080204" pitchFamily="34" charset="-128"/>
            </a:endParaRPr>
          </a:p>
          <a:p>
            <a:pPr lvl="1" indent="-457200" eaLnBrk="1" hangingPunct="1">
              <a:spcBef>
                <a:spcPct val="0"/>
              </a:spcBef>
              <a:spcAft>
                <a:spcPts val="1200"/>
              </a:spcAft>
              <a:buClrTx/>
              <a:buFont typeface="Arial" panose="020B0604020202020204" pitchFamily="34" charset="0"/>
              <a:buNone/>
              <a:defRPr/>
            </a:pPr>
            <a:r>
              <a:rPr lang="en-US" altLang="en-US" sz="2400" dirty="0" smtClean="0">
                <a:ea typeface="MS PGothic" panose="020B0600070205080204" pitchFamily="34" charset="-128"/>
              </a:rPr>
              <a:t>Personal exemption(s) suspended through December 31, 2025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160000" cy="868363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>
                <a:latin typeface="Corbel" pitchFamily="34" charset="0"/>
                <a:cs typeface="Corbel" pitchFamily="34" charset="0"/>
              </a:rPr>
              <a:t>Individuals – Itemized deductions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8584752"/>
              </p:ext>
            </p:extLst>
          </p:nvPr>
        </p:nvGraphicFramePr>
        <p:xfrm>
          <a:off x="304800" y="1541463"/>
          <a:ext cx="11506200" cy="4325937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35653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408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67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Deductions</a:t>
                      </a:r>
                      <a:endParaRPr lang="en-US" sz="1800" dirty="0"/>
                    </a:p>
                  </a:txBody>
                  <a:tcPr marT="45666" marB="45666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New Laws</a:t>
                      </a:r>
                      <a:endParaRPr lang="en-US" sz="1800" dirty="0"/>
                    </a:p>
                  </a:txBody>
                  <a:tcPr marT="45666" marB="4566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67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Medical expenses</a:t>
                      </a:r>
                      <a:endParaRPr lang="en-US" sz="1800" dirty="0"/>
                    </a:p>
                  </a:txBody>
                  <a:tcPr marT="45666" marB="4566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kern="1200" baseline="0" dirty="0" smtClean="0"/>
                        <a:t>Retained and Adjusted Gross Income (AGI) limit reduced to 7.5% for 2017 and 2018</a:t>
                      </a:r>
                      <a:endParaRPr lang="en-US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66" marB="4566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67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State and local taxes</a:t>
                      </a:r>
                      <a:endParaRPr lang="en-US" sz="1800" dirty="0"/>
                    </a:p>
                  </a:txBody>
                  <a:tcPr marT="45666" marB="4566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kern="1200" baseline="0" dirty="0" smtClean="0"/>
                        <a:t>$10,000 limit for state income taxes and property taxes combined</a:t>
                      </a:r>
                      <a:endParaRPr lang="en-US" sz="1800" b="1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66" marB="4566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1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Mortgage interest</a:t>
                      </a:r>
                      <a:endParaRPr lang="en-US" sz="1800" dirty="0"/>
                    </a:p>
                  </a:txBody>
                  <a:tcPr marT="45666" marB="4566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kern="1200" baseline="0" dirty="0" smtClean="0"/>
                        <a:t>Capped at $750,000 in acquisition debt for debt incurred after 12/15/2017 – no deduction for “home equity indebtedness”	</a:t>
                      </a:r>
                      <a:endParaRPr lang="en-US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66" marB="45666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9446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Charitable contributions</a:t>
                      </a:r>
                      <a:endParaRPr lang="en-US" sz="1800" dirty="0"/>
                    </a:p>
                  </a:txBody>
                  <a:tcPr marT="45666" marB="45666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Limit increased from 50% of AGI to 60% of AGI for contributions to public charities</a:t>
                      </a:r>
                      <a:endParaRPr lang="en-US" sz="1800" dirty="0"/>
                    </a:p>
                  </a:txBody>
                  <a:tcPr marT="45666" marB="45666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1435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Miscellaneous</a:t>
                      </a:r>
                      <a:r>
                        <a:rPr lang="en-US" sz="1800" baseline="0" dirty="0" smtClean="0"/>
                        <a:t> itemized deductions in excess of 2% adjusted gross income (AGI)</a:t>
                      </a:r>
                      <a:endParaRPr lang="en-US" sz="1800" dirty="0"/>
                    </a:p>
                  </a:txBody>
                  <a:tcPr marT="45666" marB="45666"/>
                </a:tc>
                <a:tc>
                  <a:txBody>
                    <a:bodyPr/>
                    <a:lstStyle/>
                    <a:p>
                      <a:r>
                        <a:rPr lang="en-US" sz="1800" baseline="0" dirty="0" smtClean="0"/>
                        <a:t>Suspended through 12/31/2025 – includes professional fees, unreimbursed employee expenses, investment management fees, etc.</a:t>
                      </a:r>
                      <a:endParaRPr lang="en-US" sz="1800" dirty="0"/>
                    </a:p>
                  </a:txBody>
                  <a:tcPr marT="45666" marB="45666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001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Other miscellaneous itemized deductions</a:t>
                      </a:r>
                      <a:endParaRPr lang="en-US" sz="1800" dirty="0"/>
                    </a:p>
                  </a:txBody>
                  <a:tcPr marT="45666" marB="45666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Retained if specifically</a:t>
                      </a:r>
                      <a:r>
                        <a:rPr lang="en-US" sz="1800" baseline="0" dirty="0" smtClean="0"/>
                        <a:t> exempt from 2% AGI floor (e.g., investment interest)</a:t>
                      </a:r>
                      <a:endParaRPr lang="en-US" sz="1800" dirty="0"/>
                    </a:p>
                  </a:txBody>
                  <a:tcPr marT="45666" marB="45666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509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Personal casualty losses</a:t>
                      </a:r>
                      <a:endParaRPr lang="en-US" sz="1800" dirty="0"/>
                    </a:p>
                  </a:txBody>
                  <a:tcPr marT="45666" marB="4566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kern="1200" baseline="0" dirty="0" smtClean="0"/>
                        <a:t>Suspended unless in federally declared disaster zone	</a:t>
                      </a:r>
                      <a:endParaRPr lang="en-US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66" marB="45666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160000" cy="868363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>
                <a:latin typeface="Corbel" pitchFamily="34" charset="0"/>
                <a:cs typeface="Corbel" pitchFamily="34" charset="0"/>
              </a:rPr>
              <a:t>Individuals</a:t>
            </a:r>
          </a:p>
        </p:txBody>
      </p:sp>
      <p:sp>
        <p:nvSpPr>
          <p:cNvPr id="15363" name="TextBox 2"/>
          <p:cNvSpPr txBox="1">
            <a:spLocks noChangeArrowheads="1"/>
          </p:cNvSpPr>
          <p:nvPr/>
        </p:nvSpPr>
        <p:spPr bwMode="auto">
          <a:xfrm>
            <a:off x="609600" y="1524000"/>
            <a:ext cx="10972800" cy="454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indent="341313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400" dirty="0" smtClean="0"/>
              <a:t>Itemized deductions continued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endParaRPr lang="en-US" altLang="en-US" sz="2400" dirty="0" smtClean="0"/>
          </a:p>
          <a:p>
            <a:pPr marL="801688" lvl="1" indent="-344488" eaLnBrk="1" hangingPunct="1">
              <a:spcBef>
                <a:spcPct val="0"/>
              </a:spcBef>
              <a:spcAft>
                <a:spcPts val="120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altLang="en-US" sz="2200" dirty="0" smtClean="0">
                <a:ea typeface="MS PGothic" panose="020B0600070205080204" pitchFamily="34" charset="-128"/>
              </a:rPr>
              <a:t>3% AGI phase-out of total allowable itemized deductions is suspended through December 31, 2025</a:t>
            </a:r>
          </a:p>
          <a:p>
            <a:pPr lvl="1" eaLnBrk="1" hangingPunct="1">
              <a:spcBef>
                <a:spcPct val="0"/>
              </a:spcBef>
              <a:spcAft>
                <a:spcPts val="1200"/>
              </a:spcAft>
              <a:buClrTx/>
              <a:buFont typeface="Wingdings" panose="05000000000000000000" pitchFamily="2" charset="2"/>
              <a:buChar char="§"/>
              <a:defRPr/>
            </a:pPr>
            <a:endParaRPr lang="en-US" altLang="en-US" sz="900" dirty="0" smtClean="0">
              <a:ea typeface="MS PGothic" panose="020B0600070205080204" pitchFamily="34" charset="-128"/>
            </a:endParaRPr>
          </a:p>
          <a:p>
            <a:pPr marL="0" lvl="1" indent="0" eaLnBrk="1" hangingPunct="1">
              <a:spcBef>
                <a:spcPct val="0"/>
              </a:spcBef>
              <a:spcAft>
                <a:spcPts val="1200"/>
              </a:spcAft>
              <a:buClrTx/>
              <a:buFont typeface="Arial" panose="020B0604020202020204" pitchFamily="34" charset="0"/>
              <a:buNone/>
              <a:defRPr/>
            </a:pPr>
            <a:r>
              <a:rPr lang="en-US" altLang="en-US" sz="2400" dirty="0" smtClean="0">
                <a:ea typeface="MS PGothic" panose="020B0600070205080204" pitchFamily="34" charset="-128"/>
              </a:rPr>
              <a:t>Other deductions / income </a:t>
            </a:r>
          </a:p>
          <a:p>
            <a:pPr marL="0" lvl="1" indent="0" eaLnBrk="1" hangingPunct="1">
              <a:spcBef>
                <a:spcPct val="0"/>
              </a:spcBef>
              <a:spcAft>
                <a:spcPts val="1200"/>
              </a:spcAft>
              <a:buClrTx/>
              <a:buFont typeface="Arial" panose="020B0604020202020204" pitchFamily="34" charset="0"/>
              <a:buNone/>
              <a:defRPr/>
            </a:pPr>
            <a:endParaRPr lang="en-US" altLang="en-US" sz="800" dirty="0" smtClean="0">
              <a:ea typeface="MS PGothic" panose="020B0600070205080204" pitchFamily="34" charset="-128"/>
            </a:endParaRPr>
          </a:p>
          <a:p>
            <a:pPr marL="801688" lvl="2" indent="-344488" eaLnBrk="1" hangingPunct="1">
              <a:spcBef>
                <a:spcPct val="0"/>
              </a:spcBef>
              <a:spcAft>
                <a:spcPts val="120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altLang="en-US" sz="2200" dirty="0" smtClean="0">
                <a:ea typeface="MS PGothic" panose="020B0600070205080204" pitchFamily="34" charset="-128"/>
              </a:rPr>
              <a:t>Moving expense deduction suspended through December 31, 2025 – does not apply to active duty Armed Services members</a:t>
            </a:r>
          </a:p>
          <a:p>
            <a:pPr marL="457200" lvl="2" indent="0" eaLnBrk="1" hangingPunct="1">
              <a:spcBef>
                <a:spcPct val="0"/>
              </a:spcBef>
              <a:spcAft>
                <a:spcPts val="1200"/>
              </a:spcAft>
              <a:buClrTx/>
              <a:buFont typeface="Arial" panose="020B0604020202020204" pitchFamily="34" charset="0"/>
              <a:buNone/>
              <a:defRPr/>
            </a:pPr>
            <a:endParaRPr lang="en-US" altLang="en-US" sz="800" dirty="0" smtClean="0">
              <a:ea typeface="MS PGothic" panose="020B0600070205080204" pitchFamily="34" charset="-128"/>
            </a:endParaRPr>
          </a:p>
          <a:p>
            <a:pPr marL="801688" lvl="2" indent="-344488" eaLnBrk="1" hangingPunct="1">
              <a:spcBef>
                <a:spcPct val="0"/>
              </a:spcBef>
              <a:spcAft>
                <a:spcPts val="120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altLang="en-US" sz="2200" dirty="0" smtClean="0">
                <a:ea typeface="MS PGothic" panose="020B0600070205080204" pitchFamily="34" charset="-128"/>
              </a:rPr>
              <a:t>Alimony payment deduction and income inclusion repealed – applies to divorce or separation agreements executed after December 31, 2018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160000" cy="868363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>
                <a:latin typeface="Corbel" pitchFamily="34" charset="0"/>
                <a:cs typeface="Corbel" pitchFamily="34" charset="0"/>
              </a:rPr>
              <a:t>Individuals</a:t>
            </a:r>
          </a:p>
        </p:txBody>
      </p:sp>
      <p:sp>
        <p:nvSpPr>
          <p:cNvPr id="15363" name="TextBox 2"/>
          <p:cNvSpPr txBox="1">
            <a:spLocks noChangeArrowheads="1"/>
          </p:cNvSpPr>
          <p:nvPr/>
        </p:nvSpPr>
        <p:spPr bwMode="auto">
          <a:xfrm>
            <a:off x="609600" y="1371600"/>
            <a:ext cx="10972800" cy="4475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indent="341313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400" dirty="0" smtClean="0"/>
              <a:t>Child / education incentives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endParaRPr lang="en-US" altLang="en-US" sz="800" b="1" dirty="0" smtClean="0"/>
          </a:p>
          <a:p>
            <a:pPr marL="801688" indent="-344488">
              <a:buFont typeface="Wingdings" panose="05000000000000000000" pitchFamily="2" charset="2"/>
              <a:buChar char="§"/>
              <a:defRPr/>
            </a:pPr>
            <a:r>
              <a:rPr lang="en-US" sz="2200" dirty="0" smtClean="0"/>
              <a:t>Child tax credit increased to $2,000 </a:t>
            </a:r>
          </a:p>
          <a:p>
            <a:pPr marL="457200">
              <a:buFont typeface="Arial" panose="020B0604020202020204" pitchFamily="34" charset="0"/>
              <a:buNone/>
              <a:defRPr/>
            </a:pPr>
            <a:endParaRPr lang="en-US" sz="800" dirty="0" smtClean="0"/>
          </a:p>
          <a:p>
            <a:pPr marL="801688" indent="-344488">
              <a:buFont typeface="Wingdings" panose="05000000000000000000" pitchFamily="2" charset="2"/>
              <a:buChar char="§"/>
              <a:defRPr/>
            </a:pPr>
            <a:r>
              <a:rPr lang="en-US" altLang="en-US" sz="2200" dirty="0" smtClean="0"/>
              <a:t>Kiddie tax</a:t>
            </a:r>
          </a:p>
          <a:p>
            <a:pPr marL="457200">
              <a:buFont typeface="Arial" panose="020B0604020202020204" pitchFamily="34" charset="0"/>
              <a:buNone/>
              <a:defRPr/>
            </a:pPr>
            <a:endParaRPr lang="en-US" altLang="en-US" sz="800" dirty="0" smtClean="0"/>
          </a:p>
          <a:p>
            <a:pPr marL="1258888" lvl="1" indent="-344488">
              <a:buFont typeface="Arial" panose="020B0604020202020204" pitchFamily="34" charset="0"/>
              <a:buChar char="•"/>
              <a:defRPr/>
            </a:pPr>
            <a:r>
              <a:rPr lang="en-US" altLang="en-US" sz="2000" dirty="0" smtClean="0">
                <a:ea typeface="MS PGothic" panose="020B0600070205080204" pitchFamily="34" charset="-128"/>
              </a:rPr>
              <a:t>Tax rates applicable to estates and trusts apply</a:t>
            </a:r>
          </a:p>
          <a:p>
            <a:pPr marL="914400" lvl="1" indent="0">
              <a:buFont typeface="Arial" panose="020B0604020202020204" pitchFamily="34" charset="0"/>
              <a:buNone/>
              <a:defRPr/>
            </a:pPr>
            <a:endParaRPr lang="en-US" altLang="en-US" sz="800" dirty="0" smtClean="0">
              <a:ea typeface="MS PGothic" panose="020B0600070205080204" pitchFamily="34" charset="-128"/>
            </a:endParaRPr>
          </a:p>
          <a:p>
            <a:pPr marL="1258888" lvl="1" indent="-344488">
              <a:buFont typeface="Arial" panose="020B0604020202020204" pitchFamily="34" charset="0"/>
              <a:buChar char="•"/>
              <a:defRPr/>
            </a:pPr>
            <a:r>
              <a:rPr lang="en-US" altLang="en-US" sz="2000" dirty="0" smtClean="0">
                <a:ea typeface="MS PGothic" panose="020B0600070205080204" pitchFamily="34" charset="-128"/>
              </a:rPr>
              <a:t>Unearned income will be unaffected by the parents’ or siblings’ taxable income or tax rates</a:t>
            </a:r>
          </a:p>
          <a:p>
            <a:pPr marL="914400" lvl="1" indent="0">
              <a:buFont typeface="Arial" panose="020B0604020202020204" pitchFamily="34" charset="0"/>
              <a:buNone/>
              <a:defRPr/>
            </a:pPr>
            <a:endParaRPr lang="en-US" altLang="en-US" sz="800" dirty="0" smtClean="0">
              <a:ea typeface="MS PGothic" panose="020B0600070205080204" pitchFamily="34" charset="-128"/>
            </a:endParaRPr>
          </a:p>
          <a:p>
            <a:pPr marL="801688" lvl="1" indent="-344488">
              <a:buFont typeface="Wingdings" panose="05000000000000000000" pitchFamily="2" charset="2"/>
              <a:buChar char="§"/>
              <a:defRPr/>
            </a:pPr>
            <a:r>
              <a:rPr lang="en-US" altLang="en-US" sz="2200" dirty="0" smtClean="0">
                <a:ea typeface="MS PGothic" panose="020B0600070205080204" pitchFamily="34" charset="-128"/>
              </a:rPr>
              <a:t>Internal Revenue Code (IRC) Section 529 plans</a:t>
            </a:r>
          </a:p>
          <a:p>
            <a:pPr lvl="1" indent="0">
              <a:buFont typeface="Arial" panose="020B0604020202020204" pitchFamily="34" charset="0"/>
              <a:buNone/>
              <a:defRPr/>
            </a:pPr>
            <a:endParaRPr lang="en-US" altLang="en-US" sz="800" dirty="0" smtClean="0">
              <a:ea typeface="MS PGothic" panose="020B0600070205080204" pitchFamily="34" charset="-128"/>
            </a:endParaRPr>
          </a:p>
          <a:p>
            <a:pPr marL="1258888" lvl="1" indent="-344488">
              <a:buFont typeface="Arial" panose="020B0604020202020204" pitchFamily="34" charset="0"/>
              <a:buChar char="•"/>
              <a:defRPr/>
            </a:pPr>
            <a:r>
              <a:rPr lang="en-US" altLang="en-US" sz="2000" dirty="0" smtClean="0">
                <a:ea typeface="MS PGothic" panose="020B0600070205080204" pitchFamily="34" charset="-128"/>
              </a:rPr>
              <a:t>Elementary and high school tuition expenses now allowed (no home schooling)</a:t>
            </a:r>
          </a:p>
          <a:p>
            <a:pPr marL="914400" lvl="1" indent="0">
              <a:buFont typeface="Arial" panose="020B0604020202020204" pitchFamily="34" charset="0"/>
              <a:buNone/>
              <a:defRPr/>
            </a:pPr>
            <a:endParaRPr lang="en-US" altLang="en-US" sz="800" dirty="0" smtClean="0">
              <a:ea typeface="MS PGothic" panose="020B0600070205080204" pitchFamily="34" charset="-128"/>
            </a:endParaRPr>
          </a:p>
          <a:p>
            <a:pPr marL="1258888" lvl="1" indent="-344488">
              <a:buFont typeface="Arial" panose="020B0604020202020204" pitchFamily="34" charset="0"/>
              <a:buChar char="•"/>
              <a:defRPr/>
            </a:pPr>
            <a:r>
              <a:rPr lang="en-US" altLang="en-US" sz="2000" dirty="0" smtClean="0">
                <a:ea typeface="MS PGothic" panose="020B0600070205080204" pitchFamily="34" charset="-128"/>
              </a:rPr>
              <a:t>Distributions limited to $10,000 per year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160000" cy="868363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>
                <a:latin typeface="Corbel" pitchFamily="34" charset="0"/>
                <a:cs typeface="Corbel" pitchFamily="34" charset="0"/>
              </a:rPr>
              <a:t>Individuals</a:t>
            </a:r>
          </a:p>
        </p:txBody>
      </p:sp>
      <p:sp>
        <p:nvSpPr>
          <p:cNvPr id="15363" name="TextBox 2"/>
          <p:cNvSpPr txBox="1">
            <a:spLocks noChangeArrowheads="1"/>
          </p:cNvSpPr>
          <p:nvPr/>
        </p:nvSpPr>
        <p:spPr bwMode="auto">
          <a:xfrm>
            <a:off x="609600" y="1406525"/>
            <a:ext cx="10972800" cy="264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indent="341313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400" dirty="0" smtClean="0"/>
              <a:t>Alternative Minimum Tax (AMT)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endParaRPr lang="en-US" altLang="en-US" sz="1200" dirty="0" smtClean="0"/>
          </a:p>
          <a:p>
            <a:pPr marL="517525" indent="-344488">
              <a:buFont typeface="Wingdings" panose="05000000000000000000" pitchFamily="2" charset="2"/>
              <a:buChar char="§"/>
              <a:defRPr/>
            </a:pPr>
            <a:r>
              <a:rPr lang="en-US" sz="2200" dirty="0" smtClean="0"/>
              <a:t>Increase exemption and exemption phase-out thresholds</a:t>
            </a:r>
          </a:p>
          <a:p>
            <a:pPr marL="517525" indent="-344488">
              <a:buFont typeface="Wingdings" panose="05000000000000000000" pitchFamily="2" charset="2"/>
              <a:buChar char="§"/>
              <a:defRPr/>
            </a:pPr>
            <a:endParaRPr lang="en-US" sz="800" dirty="0" smtClean="0"/>
          </a:p>
          <a:p>
            <a:pPr marL="803275" lvl="1" indent="-344488">
              <a:buFont typeface="Arial" panose="020B0604020202020204" pitchFamily="34" charset="0"/>
              <a:buChar char="•"/>
              <a:defRPr/>
            </a:pPr>
            <a:r>
              <a:rPr lang="en-US" altLang="en-US" sz="2100" dirty="0" smtClean="0">
                <a:ea typeface="MS PGothic" panose="020B0600070205080204" pitchFamily="34" charset="-128"/>
              </a:rPr>
              <a:t>From $78,750 to $109,400 for married filing joint </a:t>
            </a:r>
          </a:p>
          <a:p>
            <a:pPr marL="458787" lvl="1" indent="0">
              <a:buFont typeface="Arial" panose="020B0604020202020204" pitchFamily="34" charset="0"/>
              <a:buNone/>
              <a:defRPr/>
            </a:pPr>
            <a:endParaRPr lang="en-US" altLang="en-US" sz="800" dirty="0" smtClean="0">
              <a:ea typeface="MS PGothic" panose="020B0600070205080204" pitchFamily="34" charset="-128"/>
            </a:endParaRPr>
          </a:p>
          <a:p>
            <a:pPr marL="803275" lvl="1" indent="-344488">
              <a:buFont typeface="Arial" panose="020B0604020202020204" pitchFamily="34" charset="0"/>
              <a:buChar char="•"/>
              <a:defRPr/>
            </a:pPr>
            <a:r>
              <a:rPr lang="en-US" altLang="en-US" sz="2100" dirty="0" smtClean="0">
                <a:ea typeface="MS PGothic" panose="020B0600070205080204" pitchFamily="34" charset="-128"/>
              </a:rPr>
              <a:t>Phase-out from $498,900 to $1,000,000 for married filing joint</a:t>
            </a:r>
          </a:p>
          <a:p>
            <a:pPr marL="914400" lvl="1" indent="0">
              <a:buFont typeface="Arial" panose="020B0604020202020204" pitchFamily="34" charset="0"/>
              <a:buNone/>
              <a:defRPr/>
            </a:pPr>
            <a:endParaRPr lang="en-US" altLang="en-US" sz="2800" dirty="0" smtClean="0">
              <a:ea typeface="MS PGothic" panose="020B0600070205080204" pitchFamily="3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09600" y="3854946"/>
            <a:ext cx="11277600" cy="3231654"/>
          </a:xfrm>
          <a:prstGeom prst="rect">
            <a:avLst/>
          </a:prstGeom>
          <a:noFill/>
        </p:spPr>
        <p:txBody>
          <a:bodyPr numCol="2">
            <a:spAutoFit/>
          </a:bodyPr>
          <a:lstStyle/>
          <a:p>
            <a:pPr marL="0" lvl="1">
              <a:buFont typeface="Arial" panose="020B0604020202020204" pitchFamily="34" charset="0"/>
              <a:buNone/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No change to the following:</a:t>
            </a:r>
          </a:p>
          <a:p>
            <a:pPr marL="0" lvl="1">
              <a:buFont typeface="Arial" panose="020B0604020202020204" pitchFamily="34" charset="0"/>
              <a:buNone/>
              <a:defRPr/>
            </a:pPr>
            <a:endParaRPr lang="en-US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9588" indent="-342900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altLang="en-US" sz="2200" dirty="0">
                <a:latin typeface="Arial" panose="020B0604020202020204" pitchFamily="34" charset="0"/>
                <a:cs typeface="Arial" panose="020B0604020202020204" pitchFamily="34" charset="0"/>
              </a:rPr>
              <a:t>Student loan interest		</a:t>
            </a:r>
          </a:p>
          <a:p>
            <a:pPr marL="509588" indent="-342900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altLang="en-US" sz="2200" dirty="0">
                <a:latin typeface="Arial" panose="020B0604020202020204" pitchFamily="34" charset="0"/>
                <a:cs typeface="Arial" panose="020B0604020202020204" pitchFamily="34" charset="0"/>
              </a:rPr>
              <a:t>Dependent care accounts</a:t>
            </a:r>
          </a:p>
          <a:p>
            <a:pPr marL="509588" indent="-342900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altLang="en-US" sz="2200" dirty="0">
                <a:latin typeface="Arial" panose="020B0604020202020204" pitchFamily="34" charset="0"/>
                <a:cs typeface="Arial" panose="020B0604020202020204" pitchFamily="34" charset="0"/>
              </a:rPr>
              <a:t>Employer-paid tuition		</a:t>
            </a:r>
          </a:p>
          <a:p>
            <a:pPr marL="166688">
              <a:spcAft>
                <a:spcPts val="600"/>
              </a:spcAft>
              <a:defRPr/>
            </a:pPr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66688">
              <a:spcAft>
                <a:spcPts val="600"/>
              </a:spcAft>
              <a:defRPr/>
            </a:pPr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9588" indent="-342900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9588" indent="-342900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66688">
              <a:spcAft>
                <a:spcPts val="600"/>
              </a:spcAft>
              <a:defRPr/>
            </a:pPr>
            <a:endParaRPr lang="en-US" alt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altLang="en-US" sz="2200" dirty="0">
                <a:latin typeface="Arial" panose="020B0604020202020204" pitchFamily="34" charset="0"/>
                <a:cs typeface="Arial" panose="020B0604020202020204" pitchFamily="34" charset="0"/>
              </a:rPr>
              <a:t>Electric car credits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altLang="en-US" sz="2200" dirty="0">
                <a:latin typeface="Arial" panose="020B0604020202020204" pitchFamily="34" charset="0"/>
                <a:cs typeface="Arial" panose="020B0604020202020204" pitchFamily="34" charset="0"/>
              </a:rPr>
              <a:t>Gain exclusion on personal principal residence sale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160000" cy="868363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>
                <a:latin typeface="Corbel" pitchFamily="34" charset="0"/>
                <a:cs typeface="Corbel" pitchFamily="34" charset="0"/>
              </a:rPr>
              <a:t>Individuals</a:t>
            </a:r>
          </a:p>
        </p:txBody>
      </p:sp>
      <p:sp>
        <p:nvSpPr>
          <p:cNvPr id="15363" name="TextBox 2"/>
          <p:cNvSpPr txBox="1">
            <a:spLocks noChangeArrowheads="1"/>
          </p:cNvSpPr>
          <p:nvPr/>
        </p:nvSpPr>
        <p:spPr bwMode="auto">
          <a:xfrm>
            <a:off x="609600" y="1603375"/>
            <a:ext cx="11201400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indent="341313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400" dirty="0" smtClean="0"/>
              <a:t>Affordable Care Act (ACA)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endParaRPr lang="en-US" altLang="en-US" sz="1600" dirty="0" smtClean="0"/>
          </a:p>
          <a:p>
            <a:pPr marL="801688" indent="-344488">
              <a:buFont typeface="Wingdings" panose="05000000000000000000" pitchFamily="2" charset="2"/>
              <a:buChar char="§"/>
              <a:defRPr/>
            </a:pPr>
            <a:r>
              <a:rPr lang="en-US" altLang="en-US" sz="2200" dirty="0" smtClean="0"/>
              <a:t>Individual mandate repealed after 2018</a:t>
            </a:r>
          </a:p>
          <a:p>
            <a:pPr marL="801688" indent="-344488">
              <a:buFont typeface="Wingdings" panose="05000000000000000000" pitchFamily="2" charset="2"/>
              <a:buChar char="§"/>
              <a:defRPr/>
            </a:pPr>
            <a:endParaRPr lang="en-US" altLang="en-US" sz="2800" dirty="0" smtClean="0"/>
          </a:p>
          <a:p>
            <a:pPr marL="457200" indent="-457200">
              <a:buFont typeface="Arial" panose="020B0604020202020204" pitchFamily="34" charset="0"/>
              <a:buNone/>
              <a:defRPr/>
            </a:pPr>
            <a:r>
              <a:rPr lang="en-US" altLang="en-US" sz="2400" dirty="0" smtClean="0"/>
              <a:t>Retirement accounts</a:t>
            </a:r>
          </a:p>
          <a:p>
            <a:pPr marL="457200" indent="-457200">
              <a:buFont typeface="Arial" panose="020B0604020202020204" pitchFamily="34" charset="0"/>
              <a:buNone/>
              <a:defRPr/>
            </a:pPr>
            <a:endParaRPr lang="en-US" altLang="en-US" sz="1200" dirty="0" smtClean="0"/>
          </a:p>
          <a:p>
            <a:pPr marL="801688" indent="-344488">
              <a:buFont typeface="Wingdings" panose="05000000000000000000" pitchFamily="2" charset="2"/>
              <a:buChar char="§"/>
              <a:defRPr/>
            </a:pPr>
            <a:r>
              <a:rPr lang="en-US" altLang="en-US" sz="2200" dirty="0" smtClean="0"/>
              <a:t>Can still convert traditional IRA to Roth IRA, but can no longer be </a:t>
            </a:r>
            <a:r>
              <a:rPr lang="en-US" altLang="en-US" sz="2200" dirty="0" err="1" smtClean="0"/>
              <a:t>recharacterized</a:t>
            </a:r>
            <a:r>
              <a:rPr lang="en-US" altLang="en-US" sz="2200" dirty="0" smtClean="0"/>
              <a:t>                          to “unwind” the conversion</a:t>
            </a:r>
          </a:p>
          <a:p>
            <a:pPr marL="801688" indent="-344488">
              <a:buFont typeface="Wingdings" panose="05000000000000000000" pitchFamily="2" charset="2"/>
              <a:buChar char="§"/>
              <a:defRPr/>
            </a:pPr>
            <a:endParaRPr lang="en-US" altLang="en-US" sz="2400" dirty="0" smtClean="0"/>
          </a:p>
          <a:p>
            <a:pPr marL="1258888" lvl="1" indent="-344488">
              <a:buFont typeface="Wingdings" panose="05000000000000000000" pitchFamily="2" charset="2"/>
              <a:buChar char="Ø"/>
              <a:defRPr/>
            </a:pPr>
            <a:endParaRPr lang="en-US" altLang="en-US" dirty="0" smtClean="0">
              <a:ea typeface="MS PGothic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160000" cy="868363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>
                <a:latin typeface="Corbel" pitchFamily="34" charset="0"/>
                <a:cs typeface="Corbel" pitchFamily="34" charset="0"/>
              </a:rPr>
              <a:t>Trusts / Estates / Gift taxes</a:t>
            </a:r>
          </a:p>
        </p:txBody>
      </p:sp>
      <p:sp>
        <p:nvSpPr>
          <p:cNvPr id="15363" name="TextBox 2"/>
          <p:cNvSpPr txBox="1">
            <a:spLocks noChangeArrowheads="1"/>
          </p:cNvSpPr>
          <p:nvPr/>
        </p:nvSpPr>
        <p:spPr bwMode="auto">
          <a:xfrm>
            <a:off x="609600" y="1600200"/>
            <a:ext cx="10972800" cy="491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indent="341313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400" dirty="0" smtClean="0"/>
              <a:t>Unified Exclusion Amount (UEA)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endParaRPr lang="en-US" altLang="en-US" sz="1800" dirty="0" smtClean="0"/>
          </a:p>
          <a:p>
            <a:pPr marL="801688" indent="-344488">
              <a:buFont typeface="Wingdings" panose="05000000000000000000" pitchFamily="2" charset="2"/>
              <a:buChar char="§"/>
              <a:defRPr/>
            </a:pPr>
            <a:r>
              <a:rPr lang="en-US" sz="2200" dirty="0" smtClean="0"/>
              <a:t>Increased to $10,000,000 and indexed for inflation</a:t>
            </a:r>
          </a:p>
          <a:p>
            <a:pPr marL="457200">
              <a:buFont typeface="Arial" panose="020B0604020202020204" pitchFamily="34" charset="0"/>
              <a:buNone/>
              <a:defRPr/>
            </a:pPr>
            <a:endParaRPr lang="en-US" sz="1600" dirty="0" smtClean="0"/>
          </a:p>
          <a:p>
            <a:pPr marL="1258888" lvl="1" indent="-344488">
              <a:buFont typeface="Arial" panose="020B0604020202020204" pitchFamily="34" charset="0"/>
              <a:buChar char="•"/>
              <a:defRPr/>
            </a:pPr>
            <a:r>
              <a:rPr lang="en-US" altLang="en-US" sz="2100" dirty="0" smtClean="0">
                <a:ea typeface="MS PGothic" panose="020B0600070205080204" pitchFamily="34" charset="-128"/>
              </a:rPr>
              <a:t>$11,200,000 in 2018 (from $5,490,000 in 2017), thus</a:t>
            </a:r>
          </a:p>
          <a:p>
            <a:pPr marL="914400" lvl="1" indent="0">
              <a:buFont typeface="Arial" panose="020B0604020202020204" pitchFamily="34" charset="0"/>
              <a:buNone/>
              <a:defRPr/>
            </a:pPr>
            <a:endParaRPr lang="en-US" altLang="en-US" sz="2100" dirty="0" smtClean="0">
              <a:ea typeface="MS PGothic" panose="020B0600070205080204" pitchFamily="34" charset="-128"/>
            </a:endParaRPr>
          </a:p>
          <a:p>
            <a:pPr marL="1258888" lvl="1" indent="-344488">
              <a:buFont typeface="Arial" panose="020B0604020202020204" pitchFamily="34" charset="0"/>
              <a:buChar char="•"/>
              <a:defRPr/>
            </a:pPr>
            <a:r>
              <a:rPr lang="en-US" altLang="en-US" sz="2100" dirty="0" smtClean="0">
                <a:ea typeface="MS PGothic" panose="020B0600070205080204" pitchFamily="34" charset="-128"/>
              </a:rPr>
              <a:t>$22,400,000 in 2018 for a married couple</a:t>
            </a:r>
          </a:p>
          <a:p>
            <a:pPr marL="914400" lvl="1" indent="0">
              <a:buFont typeface="Arial" panose="020B0604020202020204" pitchFamily="34" charset="0"/>
              <a:buNone/>
              <a:defRPr/>
            </a:pPr>
            <a:endParaRPr lang="en-US" altLang="en-US" sz="2100" dirty="0" smtClean="0">
              <a:ea typeface="MS PGothic" panose="020B0600070205080204" pitchFamily="34" charset="-128"/>
            </a:endParaRPr>
          </a:p>
          <a:p>
            <a:pPr marL="1258888" lvl="1" indent="-344488">
              <a:buFont typeface="Arial" panose="020B0604020202020204" pitchFamily="34" charset="0"/>
              <a:buChar char="•"/>
              <a:defRPr/>
            </a:pPr>
            <a:r>
              <a:rPr lang="en-US" altLang="en-US" sz="2100" dirty="0" smtClean="0">
                <a:ea typeface="MS PGothic" panose="020B0600070205080204" pitchFamily="34" charset="-128"/>
              </a:rPr>
              <a:t>40% maximum estate tax rate remains unchanged</a:t>
            </a:r>
          </a:p>
          <a:p>
            <a:pPr marL="457200">
              <a:buFont typeface="Arial" panose="020B0604020202020204" pitchFamily="34" charset="0"/>
              <a:buNone/>
              <a:defRPr/>
            </a:pPr>
            <a:endParaRPr lang="en-US" altLang="en-US" sz="2100" dirty="0" smtClean="0"/>
          </a:p>
          <a:p>
            <a:pPr eaLnBrk="1" hangingPunct="1">
              <a:spcBef>
                <a:spcPct val="0"/>
              </a:spcBef>
              <a:buClrTx/>
              <a:buFont typeface="Arial" panose="020B0604020202020204" pitchFamily="34" charset="0"/>
              <a:buNone/>
              <a:defRPr/>
            </a:pPr>
            <a:endParaRPr lang="en-US" altLang="en-US" sz="2400" dirty="0" smtClean="0"/>
          </a:p>
          <a:p>
            <a:pPr lvl="1" indent="0" eaLnBrk="1" hangingPunct="1">
              <a:spcBef>
                <a:spcPct val="0"/>
              </a:spcBef>
              <a:buClrTx/>
              <a:buFont typeface="Arial" panose="020B0604020202020204" pitchFamily="34" charset="0"/>
              <a:buNone/>
              <a:defRPr/>
            </a:pPr>
            <a:endParaRPr lang="en-US" altLang="en-US" sz="2200" dirty="0"/>
          </a:p>
          <a:p>
            <a:pPr marL="0" lvl="1" indent="0">
              <a:buFont typeface="Arial" panose="020B0604020202020204" pitchFamily="34" charset="0"/>
              <a:buNone/>
              <a:defRPr/>
            </a:pPr>
            <a:r>
              <a:rPr lang="en-US" altLang="en-US" sz="2400" dirty="0" smtClean="0">
                <a:ea typeface="MS PGothic" panose="020B0600070205080204" pitchFamily="34" charset="-128"/>
              </a:rPr>
              <a:t> </a:t>
            </a:r>
            <a:endParaRPr lang="en-US" altLang="en-US" dirty="0" smtClean="0"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60089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160000" cy="868363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>
                <a:latin typeface="Corbel" pitchFamily="34" charset="0"/>
                <a:cs typeface="Corbel" pitchFamily="34" charset="0"/>
              </a:rPr>
              <a:t>Introduction</a:t>
            </a:r>
          </a:p>
        </p:txBody>
      </p:sp>
      <p:sp>
        <p:nvSpPr>
          <p:cNvPr id="16387" name="TextBox 2"/>
          <p:cNvSpPr txBox="1">
            <a:spLocks noChangeArrowheads="1"/>
          </p:cNvSpPr>
          <p:nvPr/>
        </p:nvSpPr>
        <p:spPr bwMode="auto">
          <a:xfrm>
            <a:off x="609600" y="1371600"/>
            <a:ext cx="10160000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indent="341313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marL="801688" lvl="2" indent="-344488" eaLnBrk="1" hangingPunct="1">
              <a:spcBef>
                <a:spcPct val="0"/>
              </a:spcBef>
              <a:spcAft>
                <a:spcPts val="1200"/>
              </a:spcAft>
              <a:buClrTx/>
              <a:buFont typeface="Wingdings" panose="05000000000000000000" pitchFamily="2" charset="2"/>
              <a:buChar char="§"/>
              <a:defRPr/>
            </a:pPr>
            <a:endParaRPr lang="en-US" altLang="en-US" sz="2200" dirty="0" smtClean="0">
              <a:ea typeface="MS PGothic" panose="020B0600070205080204" pitchFamily="34" charset="-128"/>
            </a:endParaRPr>
          </a:p>
          <a:p>
            <a:pPr lvl="1" indent="0" eaLnBrk="1" hangingPunct="1">
              <a:spcBef>
                <a:spcPct val="0"/>
              </a:spcBef>
              <a:spcAft>
                <a:spcPts val="1200"/>
              </a:spcAft>
              <a:buClrTx/>
              <a:buNone/>
              <a:defRPr/>
            </a:pPr>
            <a:r>
              <a:rPr lang="en-US" altLang="en-US" sz="2000" dirty="0" smtClean="0">
                <a:ea typeface="MS PGothic" panose="020B0600070205080204" pitchFamily="34" charset="-128"/>
              </a:rPr>
              <a:t>The IRS has passed the Tax Cuts and Jobs Act, but how exactly does this impact you as an entrepreneur?  Today, we are going to provide a high-level understanding of the tax changes along with takeaways and strategies you can implement to help your business.  </a:t>
            </a:r>
            <a:br>
              <a:rPr lang="en-US" altLang="en-US" sz="2000" dirty="0" smtClean="0">
                <a:ea typeface="MS PGothic" panose="020B0600070205080204" pitchFamily="34" charset="-128"/>
              </a:rPr>
            </a:br>
            <a:endParaRPr lang="en-US" altLang="en-US" sz="2000" dirty="0" smtClean="0">
              <a:ea typeface="MS PGothic" panose="020B0600070205080204" pitchFamily="34" charset="-128"/>
            </a:endParaRPr>
          </a:p>
          <a:p>
            <a:pPr marL="1487488" lvl="2" indent="-344488" eaLnBrk="1" hangingPunct="1">
              <a:spcBef>
                <a:spcPct val="0"/>
              </a:spcBef>
              <a:spcAft>
                <a:spcPts val="120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altLang="en-US" sz="2000" dirty="0" smtClean="0">
                <a:ea typeface="MS PGothic" panose="020B0600070205080204" pitchFamily="34" charset="-128"/>
              </a:rPr>
              <a:t>General changes to all businesses.  </a:t>
            </a:r>
          </a:p>
          <a:p>
            <a:pPr marL="1487488" lvl="2" indent="-344488" eaLnBrk="1" hangingPunct="1">
              <a:spcBef>
                <a:spcPct val="0"/>
              </a:spcBef>
              <a:spcAft>
                <a:spcPts val="120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altLang="en-US" sz="2000" dirty="0" smtClean="0">
                <a:ea typeface="MS PGothic" panose="020B0600070205080204" pitchFamily="34" charset="-128"/>
              </a:rPr>
              <a:t>Changes to C corporations</a:t>
            </a:r>
          </a:p>
          <a:p>
            <a:pPr marL="1487488" lvl="2" indent="-344488" eaLnBrk="1" hangingPunct="1">
              <a:spcBef>
                <a:spcPct val="0"/>
              </a:spcBef>
              <a:spcAft>
                <a:spcPts val="120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altLang="en-US" sz="2000" dirty="0" smtClean="0">
                <a:ea typeface="MS PGothic" panose="020B0600070205080204" pitchFamily="34" charset="-128"/>
              </a:rPr>
              <a:t>Changes to Pass-through entities including LLCs</a:t>
            </a:r>
          </a:p>
          <a:p>
            <a:pPr marL="1487488" lvl="2" indent="-344488" eaLnBrk="1" hangingPunct="1">
              <a:spcBef>
                <a:spcPct val="0"/>
              </a:spcBef>
              <a:spcAft>
                <a:spcPts val="120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altLang="en-US" sz="2000" dirty="0" smtClean="0">
                <a:ea typeface="MS PGothic" panose="020B0600070205080204" pitchFamily="34" charset="-128"/>
              </a:rPr>
              <a:t>General changes to all individuals including trusts, estates and gifts</a:t>
            </a:r>
          </a:p>
          <a:p>
            <a:pPr marL="1487488" lvl="2" indent="-344488" eaLnBrk="1" hangingPunct="1">
              <a:spcBef>
                <a:spcPct val="0"/>
              </a:spcBef>
              <a:spcAft>
                <a:spcPts val="120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altLang="en-US" sz="2000" dirty="0" smtClean="0">
                <a:ea typeface="MS PGothic" panose="020B0600070205080204" pitchFamily="34" charset="-128"/>
              </a:rPr>
              <a:t>Questions &amp; Answers</a:t>
            </a:r>
          </a:p>
          <a:p>
            <a:pPr marL="801688" lvl="1" indent="-344488" eaLnBrk="1" hangingPunct="1">
              <a:spcBef>
                <a:spcPct val="0"/>
              </a:spcBef>
              <a:spcAft>
                <a:spcPts val="1200"/>
              </a:spcAft>
              <a:buClrTx/>
              <a:buFont typeface="Wingdings" panose="05000000000000000000" pitchFamily="2" charset="2"/>
              <a:buChar char="§"/>
              <a:defRPr/>
            </a:pPr>
            <a:endParaRPr lang="en-US" altLang="en-US" sz="2000" dirty="0" smtClean="0"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9158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160000" cy="868363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>
                <a:latin typeface="Corbel" pitchFamily="34" charset="0"/>
                <a:cs typeface="Corbel" pitchFamily="34" charset="0"/>
              </a:rPr>
              <a:t>Trusts / Estates / Gift taxes</a:t>
            </a:r>
          </a:p>
        </p:txBody>
      </p:sp>
      <p:sp>
        <p:nvSpPr>
          <p:cNvPr id="15363" name="TextBox 2"/>
          <p:cNvSpPr txBox="1">
            <a:spLocks noChangeArrowheads="1"/>
          </p:cNvSpPr>
          <p:nvPr/>
        </p:nvSpPr>
        <p:spPr bwMode="auto">
          <a:xfrm>
            <a:off x="609600" y="1676400"/>
            <a:ext cx="10972800" cy="404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indent="341313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 typeface="Arial" panose="020B0604020202020204" pitchFamily="34" charset="0"/>
              <a:buNone/>
              <a:defRPr/>
            </a:pPr>
            <a:r>
              <a:rPr lang="en-US" altLang="en-US" sz="2400" dirty="0" smtClean="0"/>
              <a:t>Generation-Skipping </a:t>
            </a:r>
            <a:r>
              <a:rPr lang="en-US" altLang="en-US" sz="2400" dirty="0"/>
              <a:t>Tax Exemption</a:t>
            </a:r>
          </a:p>
          <a:p>
            <a:pPr eaLnBrk="1" hangingPunct="1">
              <a:spcBef>
                <a:spcPct val="0"/>
              </a:spcBef>
              <a:buClrTx/>
              <a:buFont typeface="Arial" panose="020B0604020202020204" pitchFamily="34" charset="0"/>
              <a:buNone/>
              <a:defRPr/>
            </a:pPr>
            <a:endParaRPr lang="en-US" altLang="en-US" sz="2400" dirty="0"/>
          </a:p>
          <a:p>
            <a:pPr marL="342900" indent="-342900" eaLnBrk="1" hangingPunct="1">
              <a:spcBef>
                <a:spcPct val="0"/>
              </a:spcBef>
              <a:buClrTx/>
              <a:buFont typeface="Wingdings" panose="05000000000000000000" pitchFamily="2" charset="2"/>
              <a:buChar char="§"/>
              <a:defRPr/>
            </a:pPr>
            <a:r>
              <a:rPr lang="en-US" altLang="en-US" sz="2200" dirty="0"/>
              <a:t>Same as the Unified Exclusion </a:t>
            </a:r>
            <a:r>
              <a:rPr lang="en-US" altLang="en-US" sz="2200" dirty="0" smtClean="0"/>
              <a:t>Amount</a:t>
            </a:r>
          </a:p>
          <a:p>
            <a:pPr eaLnBrk="1" hangingPunct="1">
              <a:spcBef>
                <a:spcPct val="0"/>
              </a:spcBef>
              <a:buClrTx/>
              <a:buFont typeface="Arial" panose="020B0604020202020204" pitchFamily="34" charset="0"/>
              <a:buNone/>
              <a:defRPr/>
            </a:pPr>
            <a:endParaRPr lang="en-US" altLang="en-US" sz="2400" dirty="0"/>
          </a:p>
          <a:p>
            <a:pPr lvl="1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  <a:defRPr/>
            </a:pPr>
            <a:r>
              <a:rPr lang="en-US" altLang="en-US" sz="2100" dirty="0"/>
              <a:t>$11,200,000 per person or $22,400,000 per </a:t>
            </a:r>
            <a:r>
              <a:rPr lang="en-US" altLang="en-US" sz="2100" dirty="0" smtClean="0"/>
              <a:t>couple</a:t>
            </a:r>
          </a:p>
          <a:p>
            <a:pPr lvl="1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  <a:defRPr/>
            </a:pPr>
            <a:endParaRPr lang="en-US" altLang="en-US" sz="2100" dirty="0"/>
          </a:p>
          <a:p>
            <a:pPr lvl="1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  <a:defRPr/>
            </a:pPr>
            <a:r>
              <a:rPr lang="en-US" altLang="en-US" sz="2100" dirty="0" smtClean="0"/>
              <a:t>GST </a:t>
            </a:r>
            <a:r>
              <a:rPr lang="en-US" altLang="en-US" sz="2100" dirty="0"/>
              <a:t>tax rate remains at 40</a:t>
            </a:r>
            <a:r>
              <a:rPr lang="en-US" altLang="en-US" sz="2100" dirty="0" smtClean="0"/>
              <a:t>%</a:t>
            </a:r>
          </a:p>
          <a:p>
            <a:pPr lvl="1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  <a:defRPr/>
            </a:pPr>
            <a:endParaRPr lang="en-US" altLang="en-US" sz="2100" dirty="0"/>
          </a:p>
          <a:p>
            <a:pPr lvl="1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  <a:defRPr/>
            </a:pPr>
            <a:r>
              <a:rPr lang="en-US" altLang="en-US" sz="2100" dirty="0"/>
              <a:t>New tax act does not impose limitation on duration of trust</a:t>
            </a:r>
          </a:p>
          <a:p>
            <a:pPr marL="800100" lvl="1" indent="-342900" eaLnBrk="1" hangingPunct="1">
              <a:spcBef>
                <a:spcPct val="0"/>
              </a:spcBef>
              <a:buClrTx/>
              <a:buFont typeface="Wingdings" panose="05000000000000000000" pitchFamily="2" charset="2"/>
              <a:buChar char="§"/>
              <a:defRPr/>
            </a:pPr>
            <a:endParaRPr lang="en-US" altLang="en-US" sz="2200" dirty="0"/>
          </a:p>
          <a:p>
            <a:pPr marL="0" lvl="1" indent="0">
              <a:buFont typeface="Arial" panose="020B0604020202020204" pitchFamily="34" charset="0"/>
              <a:buNone/>
              <a:defRPr/>
            </a:pPr>
            <a:r>
              <a:rPr lang="en-US" altLang="en-US" sz="2400" dirty="0" smtClean="0">
                <a:ea typeface="MS PGothic" panose="020B0600070205080204" pitchFamily="34" charset="-128"/>
              </a:rPr>
              <a:t> </a:t>
            </a:r>
            <a:endParaRPr lang="en-US" altLang="en-US" dirty="0" smtClean="0"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82883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160000" cy="868363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>
                <a:latin typeface="Corbel" pitchFamily="34" charset="0"/>
                <a:cs typeface="Corbel" pitchFamily="34" charset="0"/>
              </a:rPr>
              <a:t>Trusts / Estates / Gift taxes</a:t>
            </a:r>
          </a:p>
        </p:txBody>
      </p:sp>
      <p:sp>
        <p:nvSpPr>
          <p:cNvPr id="15363" name="TextBox 2"/>
          <p:cNvSpPr txBox="1">
            <a:spLocks noChangeArrowheads="1"/>
          </p:cNvSpPr>
          <p:nvPr/>
        </p:nvSpPr>
        <p:spPr bwMode="auto">
          <a:xfrm>
            <a:off x="609600" y="1524000"/>
            <a:ext cx="10972800" cy="350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indent="341313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 typeface="Arial" panose="020B0604020202020204" pitchFamily="34" charset="0"/>
              <a:buNone/>
              <a:defRPr/>
            </a:pPr>
            <a:r>
              <a:rPr lang="en-US" altLang="en-US" sz="2400" dirty="0" smtClean="0"/>
              <a:t>Step-Up in Income Tax Basis at Death</a:t>
            </a:r>
          </a:p>
          <a:p>
            <a:pPr marL="1258888" lvl="1" indent="-344488">
              <a:buFont typeface="Wingdings" panose="05000000000000000000" pitchFamily="2" charset="2"/>
              <a:buChar char="§"/>
              <a:defRPr/>
            </a:pPr>
            <a:endParaRPr lang="en-US" altLang="en-US" sz="2000" dirty="0" smtClean="0">
              <a:ea typeface="MS PGothic" panose="020B0600070205080204" pitchFamily="34" charset="-128"/>
            </a:endParaRPr>
          </a:p>
          <a:p>
            <a:pPr marL="342900" lvl="1" indent="-342900">
              <a:buFont typeface="Wingdings" panose="05000000000000000000" pitchFamily="2" charset="2"/>
              <a:buChar char="§"/>
              <a:defRPr/>
            </a:pPr>
            <a:r>
              <a:rPr lang="en-US" altLang="en-US" sz="2200" dirty="0" smtClean="0">
                <a:ea typeface="MS PGothic" panose="020B0600070205080204" pitchFamily="34" charset="-128"/>
              </a:rPr>
              <a:t>The asset basis adjustment to “fair market value” at the date of death remains                   the same.</a:t>
            </a:r>
          </a:p>
          <a:p>
            <a:pPr marL="0" lvl="1" indent="0">
              <a:buFont typeface="Arial" panose="020B0604020202020204" pitchFamily="34" charset="0"/>
              <a:buNone/>
              <a:defRPr/>
            </a:pPr>
            <a:endParaRPr lang="en-US" altLang="en-US" sz="2200" dirty="0" smtClean="0">
              <a:ea typeface="MS PGothic" panose="020B0600070205080204" pitchFamily="34" charset="-128"/>
            </a:endParaRPr>
          </a:p>
          <a:p>
            <a:pPr marL="342900" lvl="1" indent="-342900">
              <a:buFont typeface="Wingdings" panose="05000000000000000000" pitchFamily="2" charset="2"/>
              <a:buChar char="§"/>
              <a:defRPr/>
            </a:pPr>
            <a:r>
              <a:rPr lang="en-US" altLang="en-US" sz="2200" dirty="0" smtClean="0">
                <a:ea typeface="MS PGothic" panose="020B0600070205080204" pitchFamily="34" charset="-128"/>
              </a:rPr>
              <a:t>May want to retain assets until death of the first spouse to utilize estate tax exemption and receive step-up in basis.</a:t>
            </a:r>
          </a:p>
          <a:p>
            <a:pPr marL="342900" lvl="1" indent="-342900">
              <a:buFont typeface="Wingdings" panose="05000000000000000000" pitchFamily="2" charset="2"/>
              <a:buChar char="§"/>
              <a:defRPr/>
            </a:pPr>
            <a:endParaRPr lang="en-US" altLang="en-US" sz="2400" dirty="0" smtClean="0">
              <a:ea typeface="MS PGothic" panose="020B0600070205080204" pitchFamily="34" charset="-128"/>
            </a:endParaRPr>
          </a:p>
          <a:p>
            <a:pPr lvl="1">
              <a:buFont typeface="Wingdings" panose="05000000000000000000" pitchFamily="2" charset="2"/>
              <a:buChar char="§"/>
              <a:defRPr/>
            </a:pPr>
            <a:endParaRPr lang="en-US" altLang="en-US" dirty="0" smtClean="0"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4353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160000" cy="868363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>
                <a:latin typeface="Corbel" pitchFamily="34" charset="0"/>
                <a:cs typeface="Corbel" pitchFamily="34" charset="0"/>
              </a:rPr>
              <a:t>Trusts / Estates / Gift taxes</a:t>
            </a:r>
          </a:p>
        </p:txBody>
      </p:sp>
      <p:sp>
        <p:nvSpPr>
          <p:cNvPr id="15363" name="TextBox 2"/>
          <p:cNvSpPr txBox="1">
            <a:spLocks noChangeArrowheads="1"/>
          </p:cNvSpPr>
          <p:nvPr/>
        </p:nvSpPr>
        <p:spPr bwMode="auto">
          <a:xfrm>
            <a:off x="609600" y="1524000"/>
            <a:ext cx="10972800" cy="399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indent="341313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400" dirty="0" smtClean="0"/>
              <a:t>Annual Gift Tax Exclusion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endParaRPr lang="en-US" altLang="en-US" sz="2400" dirty="0"/>
          </a:p>
          <a:p>
            <a:pPr marL="342900" indent="-342900" eaLnBrk="1" hangingPunct="1">
              <a:spcBef>
                <a:spcPct val="0"/>
              </a:spcBef>
              <a:buClrTx/>
              <a:buFont typeface="Wingdings" panose="05000000000000000000" pitchFamily="2" charset="2"/>
              <a:buChar char="§"/>
              <a:defRPr/>
            </a:pPr>
            <a:r>
              <a:rPr lang="en-US" altLang="en-US" sz="2200" dirty="0" smtClean="0"/>
              <a:t>Remains the same, indexed for inflation</a:t>
            </a:r>
          </a:p>
          <a:p>
            <a:pPr marL="342900" indent="-342900" eaLnBrk="1" hangingPunct="1">
              <a:spcBef>
                <a:spcPct val="0"/>
              </a:spcBef>
              <a:buClrTx/>
              <a:buFont typeface="Wingdings" panose="05000000000000000000" pitchFamily="2" charset="2"/>
              <a:buChar char="§"/>
              <a:defRPr/>
            </a:pPr>
            <a:endParaRPr lang="en-US" altLang="en-US" sz="2400" dirty="0"/>
          </a:p>
          <a:p>
            <a:pPr lvl="1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  <a:defRPr/>
            </a:pPr>
            <a:r>
              <a:rPr lang="en-US" altLang="en-US" sz="2200" dirty="0" smtClean="0"/>
              <a:t>$15,000 for 2018, per </a:t>
            </a:r>
            <a:r>
              <a:rPr lang="en-US" altLang="en-US" sz="2200" dirty="0" err="1" smtClean="0"/>
              <a:t>donee</a:t>
            </a:r>
            <a:endParaRPr lang="en-US" altLang="en-US" sz="2200" dirty="0" smtClean="0"/>
          </a:p>
          <a:p>
            <a:pPr lvl="1" indent="0" eaLnBrk="1" hangingPunct="1">
              <a:spcBef>
                <a:spcPct val="0"/>
              </a:spcBef>
              <a:buClrTx/>
              <a:buFont typeface="Arial" panose="020B0604020202020204" pitchFamily="34" charset="0"/>
              <a:buNone/>
              <a:defRPr/>
            </a:pPr>
            <a:endParaRPr lang="en-US" altLang="en-US" sz="1400" dirty="0" smtClean="0"/>
          </a:p>
          <a:p>
            <a:pPr lvl="1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  <a:defRPr/>
            </a:pPr>
            <a:r>
              <a:rPr lang="en-US" altLang="en-US" sz="2200" dirty="0" smtClean="0"/>
              <a:t>$30,000 per couple, per </a:t>
            </a:r>
            <a:r>
              <a:rPr lang="en-US" altLang="en-US" sz="2200" dirty="0" err="1" smtClean="0"/>
              <a:t>donee</a:t>
            </a:r>
            <a:endParaRPr lang="en-US" altLang="en-US" sz="2200" dirty="0" smtClean="0"/>
          </a:p>
          <a:p>
            <a:pPr marL="342900" indent="-342900" eaLnBrk="1" hangingPunct="1">
              <a:spcBef>
                <a:spcPct val="0"/>
              </a:spcBef>
              <a:buClrTx/>
              <a:buFont typeface="Wingdings" panose="05000000000000000000" pitchFamily="2" charset="2"/>
              <a:buChar char="§"/>
              <a:defRPr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400" dirty="0"/>
              <a:t>	</a:t>
            </a:r>
            <a:r>
              <a:rPr lang="en-US" altLang="en-US" sz="2400" dirty="0" smtClean="0"/>
              <a:t>	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endParaRPr lang="en-US" altLang="en-US" sz="2400" dirty="0" smtClean="0"/>
          </a:p>
          <a:p>
            <a:pPr lvl="1" indent="0">
              <a:buFont typeface="Arial" panose="020B0604020202020204" pitchFamily="34" charset="0"/>
              <a:buNone/>
              <a:defRPr/>
            </a:pPr>
            <a:endParaRPr lang="en-US" altLang="en-US" dirty="0" smtClean="0"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79349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057400"/>
            <a:ext cx="11734800" cy="31083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6000" b="1" cap="small" dirty="0">
                <a:solidFill>
                  <a:schemeClr val="bg1"/>
                </a:solidFill>
                <a:latin typeface="Corbel" panose="020B0503020204020204" pitchFamily="34" charset="0"/>
              </a:rPr>
              <a:t>Suggestions </a:t>
            </a:r>
          </a:p>
          <a:p>
            <a:pPr algn="ctr">
              <a:defRPr/>
            </a:pPr>
            <a:r>
              <a:rPr lang="en-US" sz="6000" b="1" cap="small" dirty="0">
                <a:solidFill>
                  <a:schemeClr val="bg1"/>
                </a:solidFill>
                <a:latin typeface="Corbel" panose="020B0503020204020204" pitchFamily="34" charset="0"/>
              </a:rPr>
              <a:t>for other tax topics</a:t>
            </a:r>
          </a:p>
          <a:p>
            <a:pPr algn="ctr">
              <a:defRPr/>
            </a:pPr>
            <a:endParaRPr lang="en-US" sz="3200" b="1" cap="small" dirty="0">
              <a:solidFill>
                <a:schemeClr val="bg1"/>
              </a:solidFill>
              <a:latin typeface="Corbel" panose="020B0503020204020204" pitchFamily="34" charset="0"/>
            </a:endParaRPr>
          </a:p>
          <a:p>
            <a:pPr algn="ctr">
              <a:defRPr/>
            </a:pPr>
            <a:r>
              <a:rPr lang="en-US" sz="4000" b="1" dirty="0">
                <a:solidFill>
                  <a:schemeClr val="bg1"/>
                </a:solidFill>
                <a:latin typeface="Corbel" panose="020B0503020204020204" pitchFamily="34" charset="0"/>
              </a:rPr>
              <a:t>Please send to </a:t>
            </a:r>
            <a:r>
              <a:rPr lang="en-US" sz="4000" b="1" dirty="0">
                <a:solidFill>
                  <a:srgbClr val="F98E00"/>
                </a:solidFill>
                <a:latin typeface="Corbel" panose="020B0503020204020204" pitchFamily="34" charset="0"/>
              </a:rPr>
              <a:t>info@windes.com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731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7438" y="3200400"/>
            <a:ext cx="2095500" cy="77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734" name="Rectangle 3"/>
          <p:cNvSpPr txBox="1">
            <a:spLocks noChangeArrowheads="1"/>
          </p:cNvSpPr>
          <p:nvPr/>
        </p:nvSpPr>
        <p:spPr bwMode="auto">
          <a:xfrm>
            <a:off x="4144169" y="1828800"/>
            <a:ext cx="3602038" cy="1068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"/>
              </a:spcBef>
              <a:buClrTx/>
              <a:buFontTx/>
              <a:buNone/>
            </a:pPr>
            <a:r>
              <a:rPr lang="en-US" altLang="en-US" sz="1800" b="1" dirty="0" smtClean="0"/>
              <a:t>Rob Henderson, </a:t>
            </a:r>
            <a:r>
              <a:rPr lang="en-US" altLang="en-US" sz="1800" b="1" dirty="0"/>
              <a:t>CPA, MST</a:t>
            </a:r>
          </a:p>
          <a:p>
            <a:pPr algn="ctr" eaLnBrk="1" hangingPunct="1">
              <a:spcBef>
                <a:spcPct val="5000"/>
              </a:spcBef>
              <a:buClrTx/>
              <a:buFontTx/>
              <a:buNone/>
            </a:pPr>
            <a:r>
              <a:rPr lang="en-US" altLang="en-US" sz="1400" b="1" i="1" dirty="0"/>
              <a:t>Tax &amp; Accounting Partner</a:t>
            </a:r>
          </a:p>
          <a:p>
            <a:pPr algn="ctr">
              <a:spcBef>
                <a:spcPct val="5000"/>
              </a:spcBef>
              <a:buClrTx/>
              <a:buFontTx/>
              <a:buNone/>
            </a:pPr>
            <a:r>
              <a:rPr lang="en-US" altLang="en-US" sz="1400" b="1" dirty="0"/>
              <a:t>Email: </a:t>
            </a:r>
            <a:r>
              <a:rPr lang="en-US" altLang="en-US" sz="1400" b="1" dirty="0" smtClean="0">
                <a:solidFill>
                  <a:srgbClr val="00235F"/>
                </a:solidFill>
              </a:rPr>
              <a:t>rhenderson@windes.com</a:t>
            </a:r>
            <a:endParaRPr lang="en-US" altLang="en-US" sz="1400" b="1" dirty="0">
              <a:solidFill>
                <a:srgbClr val="00235F"/>
              </a:solidFill>
            </a:endParaRPr>
          </a:p>
          <a:p>
            <a:pPr algn="ctr" eaLnBrk="1" hangingPunct="1">
              <a:spcBef>
                <a:spcPct val="5000"/>
              </a:spcBef>
              <a:buClrTx/>
              <a:buFontTx/>
              <a:buNone/>
            </a:pPr>
            <a:r>
              <a:rPr lang="en-US" altLang="en-US" sz="1400" b="1" dirty="0"/>
              <a:t>Tel: 949.271.2600</a:t>
            </a:r>
          </a:p>
          <a:p>
            <a:pPr eaLnBrk="1" hangingPunct="1">
              <a:spcBef>
                <a:spcPct val="5000"/>
              </a:spcBef>
              <a:buClrTx/>
              <a:buFontTx/>
              <a:buNone/>
            </a:pPr>
            <a:endParaRPr lang="en-US" altLang="en-US" sz="1600" b="1" dirty="0">
              <a:latin typeface="Calibri" panose="020F0502020204030204" pitchFamily="34" charset="0"/>
            </a:endParaRPr>
          </a:p>
          <a:p>
            <a:pPr lvl="1" eaLnBrk="1" hangingPunct="1">
              <a:spcBef>
                <a:spcPct val="5000"/>
              </a:spcBef>
              <a:buClrTx/>
              <a:buFontTx/>
              <a:buNone/>
            </a:pPr>
            <a:endParaRPr lang="en-US" altLang="en-US" sz="1600" b="1" dirty="0"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057400"/>
            <a:ext cx="11734800" cy="2862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6000" b="1" cap="small" dirty="0">
                <a:solidFill>
                  <a:schemeClr val="bg1"/>
                </a:solidFill>
                <a:latin typeface="Corbel" panose="020B0503020204020204" pitchFamily="34" charset="0"/>
              </a:rPr>
              <a:t>Appendix</a:t>
            </a:r>
          </a:p>
          <a:p>
            <a:pPr algn="ctr">
              <a:defRPr/>
            </a:pPr>
            <a:endParaRPr lang="en-US" sz="1600" b="1" cap="small" dirty="0">
              <a:solidFill>
                <a:schemeClr val="bg1"/>
              </a:solidFill>
              <a:latin typeface="Corbel" panose="020B0503020204020204" pitchFamily="34" charset="0"/>
            </a:endParaRPr>
          </a:p>
          <a:p>
            <a:pPr algn="ctr">
              <a:defRPr/>
            </a:pPr>
            <a:r>
              <a:rPr lang="en-US" sz="4000" b="1" cap="small" dirty="0">
                <a:solidFill>
                  <a:srgbClr val="F98E00"/>
                </a:solidFill>
                <a:latin typeface="Corbel" panose="020B0503020204020204" pitchFamily="34" charset="0"/>
              </a:rPr>
              <a:t>New Income Tax Rates &amp; Brackets</a:t>
            </a:r>
          </a:p>
          <a:p>
            <a:pPr algn="ctr">
              <a:defRPr/>
            </a:pPr>
            <a:endParaRPr lang="en-US" sz="6000" b="1" cap="small" dirty="0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668000" cy="868363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>
                <a:latin typeface="Corbel" pitchFamily="34" charset="0"/>
                <a:cs typeface="Corbel" pitchFamily="34" charset="0"/>
              </a:rPr>
              <a:t>Married Individuals Filing Jointly and surviving spouses</a:t>
            </a:r>
          </a:p>
        </p:txBody>
      </p:sp>
      <p:pic>
        <p:nvPicPr>
          <p:cNvPr id="7680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676400"/>
            <a:ext cx="10671175" cy="391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1277600" cy="868363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>
                <a:latin typeface="Corbel" pitchFamily="34" charset="0"/>
                <a:cs typeface="Corbel" pitchFamily="34" charset="0"/>
              </a:rPr>
              <a:t>Single individuals </a:t>
            </a:r>
            <a:r>
              <a:rPr lang="en-US" altLang="en-US" sz="2400" dirty="0" smtClean="0">
                <a:latin typeface="Corbel" pitchFamily="34" charset="0"/>
                <a:cs typeface="Corbel" pitchFamily="34" charset="0"/>
              </a:rPr>
              <a:t>(other than heads of households and Surviving spouses)</a:t>
            </a:r>
          </a:p>
        </p:txBody>
      </p:sp>
      <p:pic>
        <p:nvPicPr>
          <p:cNvPr id="77827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673225"/>
            <a:ext cx="10715625" cy="388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160000" cy="868363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>
                <a:latin typeface="Corbel" pitchFamily="34" charset="0"/>
                <a:cs typeface="Corbel" pitchFamily="34" charset="0"/>
              </a:rPr>
              <a:t>Heads of households</a:t>
            </a:r>
          </a:p>
        </p:txBody>
      </p:sp>
      <p:pic>
        <p:nvPicPr>
          <p:cNvPr id="78851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1676400"/>
            <a:ext cx="10896600" cy="397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160000" cy="868363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>
                <a:latin typeface="Corbel" pitchFamily="34" charset="0"/>
                <a:cs typeface="Corbel" pitchFamily="34" charset="0"/>
              </a:rPr>
              <a:t>Married filing separately</a:t>
            </a:r>
          </a:p>
        </p:txBody>
      </p:sp>
      <p:pic>
        <p:nvPicPr>
          <p:cNvPr id="79875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676400"/>
            <a:ext cx="10910888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1984375"/>
            <a:ext cx="12192000" cy="40941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cap="small" dirty="0">
                <a:solidFill>
                  <a:schemeClr val="bg1"/>
                </a:solidFill>
                <a:latin typeface="Corbel" panose="020B0503020204020204" pitchFamily="34" charset="0"/>
              </a:rPr>
              <a:t>Businesses</a:t>
            </a:r>
          </a:p>
          <a:p>
            <a:pPr>
              <a:defRPr/>
            </a:pPr>
            <a:r>
              <a:rPr lang="en-US" sz="6600" b="1" cap="small" dirty="0">
                <a:solidFill>
                  <a:schemeClr val="bg1"/>
                </a:solidFill>
                <a:latin typeface="Corbel" panose="020B0503020204020204" pitchFamily="34" charset="0"/>
              </a:rPr>
              <a:t>     </a:t>
            </a:r>
          </a:p>
          <a:p>
            <a:pPr>
              <a:defRPr/>
            </a:pPr>
            <a:endParaRPr lang="en-US" sz="7200" b="1" cap="small" dirty="0">
              <a:solidFill>
                <a:schemeClr val="bg1"/>
              </a:solidFill>
              <a:latin typeface="Corbel" panose="020B0503020204020204" pitchFamily="34" charset="0"/>
            </a:endParaRPr>
          </a:p>
          <a:p>
            <a:pPr algn="ctr">
              <a:defRPr/>
            </a:pPr>
            <a:endParaRPr lang="en-US" sz="2800" b="1" cap="small" dirty="0">
              <a:solidFill>
                <a:schemeClr val="bg1"/>
              </a:solidFill>
              <a:latin typeface="Corbel" panose="020B0503020204020204" pitchFamily="34" charset="0"/>
            </a:endParaRPr>
          </a:p>
          <a:p>
            <a:pPr algn="ctr">
              <a:defRPr/>
            </a:pPr>
            <a:endParaRPr lang="en-US" sz="2800" b="1" cap="small" dirty="0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2001838"/>
            <a:ext cx="12192000" cy="40941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cap="small" dirty="0">
                <a:solidFill>
                  <a:schemeClr val="bg1"/>
                </a:solidFill>
                <a:latin typeface="Corbel" panose="020B0503020204020204" pitchFamily="34" charset="0"/>
              </a:rPr>
              <a:t>International</a:t>
            </a:r>
          </a:p>
          <a:p>
            <a:pPr>
              <a:defRPr/>
            </a:pPr>
            <a:r>
              <a:rPr lang="en-US" sz="6600" b="1" cap="small" dirty="0">
                <a:solidFill>
                  <a:schemeClr val="bg1"/>
                </a:solidFill>
                <a:latin typeface="Corbel" panose="020B0503020204020204" pitchFamily="34" charset="0"/>
              </a:rPr>
              <a:t>     </a:t>
            </a:r>
          </a:p>
          <a:p>
            <a:pPr>
              <a:defRPr/>
            </a:pPr>
            <a:endParaRPr lang="en-US" sz="7200" b="1" cap="small" dirty="0">
              <a:solidFill>
                <a:schemeClr val="bg1"/>
              </a:solidFill>
              <a:latin typeface="Corbel" panose="020B0503020204020204" pitchFamily="34" charset="0"/>
            </a:endParaRPr>
          </a:p>
          <a:p>
            <a:pPr algn="ctr">
              <a:defRPr/>
            </a:pPr>
            <a:endParaRPr lang="en-US" sz="2800" b="1" cap="small" dirty="0">
              <a:solidFill>
                <a:schemeClr val="bg1"/>
              </a:solidFill>
              <a:latin typeface="Corbel" panose="020B0503020204020204" pitchFamily="34" charset="0"/>
            </a:endParaRPr>
          </a:p>
          <a:p>
            <a:pPr algn="ctr">
              <a:defRPr/>
            </a:pPr>
            <a:endParaRPr lang="en-US" sz="2800" b="1" cap="small" dirty="0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00601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160000" cy="868363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>
                <a:latin typeface="Corbel" pitchFamily="34" charset="0"/>
                <a:cs typeface="Corbel" pitchFamily="34" charset="0"/>
              </a:rPr>
              <a:t>International</a:t>
            </a:r>
          </a:p>
        </p:txBody>
      </p:sp>
      <p:sp>
        <p:nvSpPr>
          <p:cNvPr id="50179" name="TextBox 2"/>
          <p:cNvSpPr txBox="1">
            <a:spLocks noChangeArrowheads="1"/>
          </p:cNvSpPr>
          <p:nvPr/>
        </p:nvSpPr>
        <p:spPr bwMode="auto">
          <a:xfrm>
            <a:off x="609600" y="1524000"/>
            <a:ext cx="10972800" cy="4878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indent="341313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2pPr>
            <a:lvl3pPr marL="1258888" indent="-344488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400" dirty="0" smtClean="0"/>
              <a:t>Deferred foreign earnings transition tax (one-time tax)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endParaRPr lang="en-US" altLang="en-US" sz="2400" dirty="0" smtClean="0"/>
          </a:p>
          <a:p>
            <a:pPr lvl="1" eaLnBrk="1" hangingPunct="1">
              <a:spcBef>
                <a:spcPct val="0"/>
              </a:spcBef>
              <a:spcAft>
                <a:spcPts val="120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altLang="en-US" sz="2200" dirty="0" smtClean="0">
                <a:ea typeface="MS PGothic" panose="020B0600070205080204" pitchFamily="34" charset="-128"/>
              </a:rPr>
              <a:t>Undistributed foreign earnings at the beginning of the 2018 tax year</a:t>
            </a:r>
          </a:p>
          <a:p>
            <a:pPr lvl="1" eaLnBrk="1" hangingPunct="1">
              <a:spcBef>
                <a:spcPct val="0"/>
              </a:spcBef>
              <a:spcAft>
                <a:spcPts val="1200"/>
              </a:spcAft>
              <a:buClrTx/>
              <a:buFont typeface="Wingdings" panose="05000000000000000000" pitchFamily="2" charset="2"/>
              <a:buChar char="§"/>
              <a:defRPr/>
            </a:pPr>
            <a:endParaRPr lang="en-US" altLang="en-US" sz="800" dirty="0" smtClean="0">
              <a:ea typeface="MS PGothic" panose="020B0600070205080204" pitchFamily="34" charset="-128"/>
            </a:endParaRPr>
          </a:p>
          <a:p>
            <a:pPr marL="801688" lvl="1" indent="-344488" eaLnBrk="1" hangingPunct="1">
              <a:spcBef>
                <a:spcPct val="0"/>
              </a:spcBef>
              <a:spcAft>
                <a:spcPts val="120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altLang="en-US" sz="2200" dirty="0" smtClean="0">
                <a:ea typeface="MS PGothic" panose="020B0600070205080204" pitchFamily="34" charset="-128"/>
              </a:rPr>
              <a:t>Income tax rate at 15.5% on cash &amp; cash equivalents and 8% on other (reinvested earnings)</a:t>
            </a:r>
          </a:p>
          <a:p>
            <a:pPr lvl="1" indent="0" eaLnBrk="1" hangingPunct="1">
              <a:spcBef>
                <a:spcPct val="0"/>
              </a:spcBef>
              <a:spcAft>
                <a:spcPts val="1200"/>
              </a:spcAft>
              <a:buClrTx/>
              <a:buFont typeface="Arial" panose="020B0604020202020204" pitchFamily="34" charset="0"/>
              <a:buNone/>
              <a:defRPr/>
            </a:pPr>
            <a:endParaRPr lang="en-US" altLang="en-US" sz="800" dirty="0" smtClean="0">
              <a:ea typeface="MS PGothic" panose="020B0600070205080204" pitchFamily="34" charset="-128"/>
            </a:endParaRPr>
          </a:p>
          <a:p>
            <a:pPr lvl="1" eaLnBrk="1" hangingPunct="1">
              <a:spcBef>
                <a:spcPct val="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altLang="en-US" sz="2200" dirty="0" smtClean="0">
                <a:ea typeface="MS PGothic" panose="020B0600070205080204" pitchFamily="34" charset="-128"/>
              </a:rPr>
              <a:t>US shareholders of specific foreign corporations are subject to this tax</a:t>
            </a:r>
          </a:p>
          <a:p>
            <a:pPr lvl="1" eaLnBrk="1" hangingPunct="1">
              <a:spcBef>
                <a:spcPct val="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§"/>
              <a:defRPr/>
            </a:pPr>
            <a:endParaRPr lang="en-US" altLang="en-US" sz="800" dirty="0" smtClean="0">
              <a:ea typeface="MS PGothic" panose="020B0600070205080204" pitchFamily="34" charset="-128"/>
            </a:endParaRPr>
          </a:p>
          <a:p>
            <a:pPr lvl="2" eaLnBrk="1" hangingPunct="1">
              <a:spcBef>
                <a:spcPct val="0"/>
              </a:spcBef>
              <a:spcAft>
                <a:spcPts val="1200"/>
              </a:spcAft>
              <a:buClrTx/>
              <a:defRPr/>
            </a:pPr>
            <a:r>
              <a:rPr lang="en-US" altLang="en-US" sz="2100" dirty="0" smtClean="0">
                <a:ea typeface="MS PGothic" panose="020B0600070205080204" pitchFamily="34" charset="-128"/>
              </a:rPr>
              <a:t>US shareholder is any US person who holds at least a 10% voting interest in a specified foreign corporation</a:t>
            </a:r>
          </a:p>
          <a:p>
            <a:pPr lvl="2" eaLnBrk="1" hangingPunct="1">
              <a:spcBef>
                <a:spcPct val="0"/>
              </a:spcBef>
              <a:spcAft>
                <a:spcPts val="1200"/>
              </a:spcAft>
              <a:buClrTx/>
              <a:defRPr/>
            </a:pPr>
            <a:r>
              <a:rPr lang="en-US" altLang="en-US" sz="2100" dirty="0" smtClean="0">
                <a:ea typeface="MS PGothic" panose="020B0600070205080204" pitchFamily="34" charset="-128"/>
              </a:rPr>
              <a:t>US shareholder is not limited to “C” corporation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endParaRPr lang="en-US" altLang="en-US" sz="18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06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160000" cy="868363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>
                <a:latin typeface="Corbel" pitchFamily="34" charset="0"/>
                <a:cs typeface="Corbel" pitchFamily="34" charset="0"/>
              </a:rPr>
              <a:t>International</a:t>
            </a:r>
          </a:p>
        </p:txBody>
      </p:sp>
      <p:sp>
        <p:nvSpPr>
          <p:cNvPr id="58371" name="TextBox 2"/>
          <p:cNvSpPr txBox="1">
            <a:spLocks noChangeArrowheads="1"/>
          </p:cNvSpPr>
          <p:nvPr/>
        </p:nvSpPr>
        <p:spPr bwMode="auto">
          <a:xfrm>
            <a:off x="609600" y="1524000"/>
            <a:ext cx="10972800" cy="320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38188" indent="-4572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2pPr>
            <a:lvl3pPr marL="1258888" indent="-344488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4pPr>
            <a:lvl5pPr marL="1144588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5pPr>
            <a:lvl6pPr marL="16017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6pPr>
            <a:lvl7pPr marL="20589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7pPr>
            <a:lvl8pPr marL="25161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8pPr>
            <a:lvl9pPr marL="29733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19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Deferred foreign earnings transition tax (one-time tax)</a:t>
            </a:r>
          </a:p>
          <a:p>
            <a:pPr eaLnBrk="1" hangingPunct="1">
              <a:lnSpc>
                <a:spcPct val="119000"/>
              </a:lnSpc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  <a:p>
            <a:pPr lvl="1" eaLnBrk="1" hangingPunct="1">
              <a:lnSpc>
                <a:spcPct val="119000"/>
              </a:lnSpc>
              <a:spcBef>
                <a:spcPct val="0"/>
              </a:spcBef>
              <a:buClrTx/>
              <a:buFont typeface="Wingdings" panose="05000000000000000000" pitchFamily="2" charset="2"/>
              <a:buChar char="§"/>
            </a:pPr>
            <a:r>
              <a:rPr lang="en-US" altLang="en-US" sz="2200">
                <a:ea typeface="MS PGothic" panose="020B0600070205080204" pitchFamily="34" charset="-128"/>
              </a:rPr>
              <a:t>Specified foreign corporation are:</a:t>
            </a:r>
          </a:p>
          <a:p>
            <a:pPr lvl="1" eaLnBrk="1" hangingPunct="1">
              <a:lnSpc>
                <a:spcPct val="119000"/>
              </a:lnSpc>
              <a:spcBef>
                <a:spcPct val="0"/>
              </a:spcBef>
              <a:buClrTx/>
              <a:buFont typeface="Wingdings" panose="05000000000000000000" pitchFamily="2" charset="2"/>
              <a:buChar char="§"/>
            </a:pPr>
            <a:endParaRPr lang="en-US" altLang="en-US" sz="1200">
              <a:ea typeface="MS PGothic" panose="020B0600070205080204" pitchFamily="34" charset="-128"/>
            </a:endParaRPr>
          </a:p>
          <a:p>
            <a:pPr lvl="4" eaLnBrk="1" hangingPunct="1">
              <a:lnSpc>
                <a:spcPct val="119000"/>
              </a:lnSpc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2100">
                <a:ea typeface="MS PGothic" panose="020B0600070205080204" pitchFamily="34" charset="-128"/>
              </a:rPr>
              <a:t>Controlled foreign corporations with more than 50% US ownership</a:t>
            </a:r>
          </a:p>
          <a:p>
            <a:pPr lvl="4" eaLnBrk="1" hangingPunct="1">
              <a:lnSpc>
                <a:spcPct val="119000"/>
              </a:lnSpc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endParaRPr lang="en-US" altLang="en-US" sz="800">
              <a:ea typeface="MS PGothic" panose="020B0600070205080204" pitchFamily="34" charset="-128"/>
            </a:endParaRPr>
          </a:p>
          <a:p>
            <a:pPr lvl="4" eaLnBrk="1" hangingPunct="1">
              <a:lnSpc>
                <a:spcPct val="119000"/>
              </a:lnSpc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2100">
                <a:ea typeface="MS PGothic" panose="020B0600070205080204" pitchFamily="34" charset="-128"/>
              </a:rPr>
              <a:t>Certain foreign corporations (10%-50% US ownership)</a:t>
            </a:r>
          </a:p>
          <a:p>
            <a:pPr lvl="4" eaLnBrk="1" hangingPunct="1">
              <a:lnSpc>
                <a:spcPct val="119000"/>
              </a:lnSpc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endParaRPr lang="en-US" altLang="en-US" sz="800">
              <a:ea typeface="MS PGothic" panose="020B0600070205080204" pitchFamily="34" charset="-128"/>
            </a:endParaRPr>
          </a:p>
          <a:p>
            <a:pPr lvl="4" eaLnBrk="1" hangingPunct="1">
              <a:lnSpc>
                <a:spcPct val="119000"/>
              </a:lnSpc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2100">
                <a:ea typeface="MS PGothic" panose="020B0600070205080204" pitchFamily="34" charset="-128"/>
              </a:rPr>
              <a:t>Do not include Passive Foreign Investment </a:t>
            </a:r>
            <a:r>
              <a:rPr lang="en-US" altLang="en-US" sz="2100"/>
              <a:t>Companies (PFICs) in general</a:t>
            </a:r>
            <a:endParaRPr lang="en-US" altLang="en-US" sz="2100">
              <a:ea typeface="MS PGothic" panose="020B0600070205080204" pitchFamily="34" charset="-128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517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160000" cy="868363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>
                <a:latin typeface="Corbel" pitchFamily="34" charset="0"/>
                <a:cs typeface="Corbel" pitchFamily="34" charset="0"/>
              </a:rPr>
              <a:t>International</a:t>
            </a:r>
          </a:p>
        </p:txBody>
      </p:sp>
      <p:sp>
        <p:nvSpPr>
          <p:cNvPr id="16387" name="TextBox 2"/>
          <p:cNvSpPr txBox="1">
            <a:spLocks noChangeArrowheads="1"/>
          </p:cNvSpPr>
          <p:nvPr/>
        </p:nvSpPr>
        <p:spPr bwMode="auto">
          <a:xfrm>
            <a:off x="609600" y="1524000"/>
            <a:ext cx="11430000" cy="461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indent="341313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400" dirty="0" smtClean="0"/>
              <a:t>Deferred foreign earnings </a:t>
            </a:r>
            <a:r>
              <a:rPr lang="en-US" altLang="en-US" sz="2400" dirty="0"/>
              <a:t>transition </a:t>
            </a:r>
            <a:r>
              <a:rPr lang="en-US" altLang="en-US" sz="2400" dirty="0" smtClean="0"/>
              <a:t>tax (one-time tax)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endParaRPr lang="en-US" altLang="en-US" sz="1800" dirty="0" smtClean="0"/>
          </a:p>
          <a:p>
            <a:pPr lvl="1" eaLnBrk="1" hangingPunct="1">
              <a:spcBef>
                <a:spcPct val="0"/>
              </a:spcBef>
              <a:spcAft>
                <a:spcPts val="120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altLang="en-US" sz="2200" dirty="0" smtClean="0">
                <a:ea typeface="MS PGothic" panose="020B0600070205080204" pitchFamily="34" charset="-128"/>
              </a:rPr>
              <a:t>Payable over eight-year period</a:t>
            </a:r>
          </a:p>
          <a:p>
            <a:pPr marL="1311275" lvl="2" indent="-396875" eaLnBrk="1" hangingPunct="1">
              <a:spcBef>
                <a:spcPct val="0"/>
              </a:spcBef>
              <a:spcAft>
                <a:spcPts val="0"/>
              </a:spcAft>
              <a:buClrTx/>
              <a:defRPr/>
            </a:pPr>
            <a:r>
              <a:rPr lang="en-US" altLang="en-US" sz="2200" dirty="0" smtClean="0">
                <a:ea typeface="MS PGothic" panose="020B0600070205080204" pitchFamily="34" charset="-128"/>
              </a:rPr>
              <a:t>1</a:t>
            </a:r>
            <a:r>
              <a:rPr lang="en-US" altLang="en-US" sz="2200" baseline="30000" dirty="0" smtClean="0">
                <a:ea typeface="MS PGothic" panose="020B0600070205080204" pitchFamily="34" charset="-128"/>
              </a:rPr>
              <a:t>st</a:t>
            </a:r>
            <a:r>
              <a:rPr lang="en-US" altLang="en-US" sz="2200" dirty="0" smtClean="0">
                <a:ea typeface="MS PGothic" panose="020B0600070205080204" pitchFamily="34" charset="-128"/>
              </a:rPr>
              <a:t> 5 years		8%</a:t>
            </a:r>
          </a:p>
          <a:p>
            <a:pPr marL="1311275" lvl="2" indent="-396875" eaLnBrk="1" hangingPunct="1">
              <a:spcBef>
                <a:spcPct val="0"/>
              </a:spcBef>
              <a:spcAft>
                <a:spcPts val="0"/>
              </a:spcAft>
              <a:buClrTx/>
              <a:defRPr/>
            </a:pPr>
            <a:r>
              <a:rPr lang="en-US" altLang="en-US" sz="2200" dirty="0" smtClean="0">
                <a:ea typeface="MS PGothic" panose="020B0600070205080204" pitchFamily="34" charset="-128"/>
              </a:rPr>
              <a:t>6</a:t>
            </a:r>
            <a:r>
              <a:rPr lang="en-US" altLang="en-US" sz="2200" baseline="30000" dirty="0" smtClean="0">
                <a:ea typeface="MS PGothic" panose="020B0600070205080204" pitchFamily="34" charset="-128"/>
              </a:rPr>
              <a:t>th</a:t>
            </a:r>
            <a:r>
              <a:rPr lang="en-US" altLang="en-US" sz="2200" dirty="0" smtClean="0">
                <a:ea typeface="MS PGothic" panose="020B0600070205080204" pitchFamily="34" charset="-128"/>
              </a:rPr>
              <a:t> year		15%</a:t>
            </a:r>
          </a:p>
          <a:p>
            <a:pPr marL="1311275" lvl="2" indent="-396875" eaLnBrk="1" hangingPunct="1">
              <a:spcBef>
                <a:spcPct val="0"/>
              </a:spcBef>
              <a:spcAft>
                <a:spcPts val="0"/>
              </a:spcAft>
              <a:buClrTx/>
              <a:defRPr/>
            </a:pPr>
            <a:r>
              <a:rPr lang="en-US" altLang="en-US" sz="2200" dirty="0" smtClean="0">
                <a:ea typeface="MS PGothic" panose="020B0600070205080204" pitchFamily="34" charset="-128"/>
              </a:rPr>
              <a:t>7</a:t>
            </a:r>
            <a:r>
              <a:rPr lang="en-US" altLang="en-US" sz="2200" baseline="30000" dirty="0" smtClean="0">
                <a:ea typeface="MS PGothic" panose="020B0600070205080204" pitchFamily="34" charset="-128"/>
              </a:rPr>
              <a:t>th</a:t>
            </a:r>
            <a:r>
              <a:rPr lang="en-US" altLang="en-US" sz="2200" dirty="0" smtClean="0">
                <a:ea typeface="MS PGothic" panose="020B0600070205080204" pitchFamily="34" charset="-128"/>
              </a:rPr>
              <a:t> year		20%</a:t>
            </a:r>
          </a:p>
          <a:p>
            <a:pPr marL="1311275" lvl="2" indent="-396875" eaLnBrk="1" hangingPunct="1">
              <a:spcBef>
                <a:spcPct val="0"/>
              </a:spcBef>
              <a:spcAft>
                <a:spcPts val="0"/>
              </a:spcAft>
              <a:buClrTx/>
              <a:defRPr/>
            </a:pPr>
            <a:r>
              <a:rPr lang="en-US" altLang="en-US" sz="2200" dirty="0" smtClean="0">
                <a:ea typeface="MS PGothic" panose="020B0600070205080204" pitchFamily="34" charset="-128"/>
              </a:rPr>
              <a:t>8</a:t>
            </a:r>
            <a:r>
              <a:rPr lang="en-US" altLang="en-US" sz="2200" baseline="30000" dirty="0" smtClean="0">
                <a:ea typeface="MS PGothic" panose="020B0600070205080204" pitchFamily="34" charset="-128"/>
              </a:rPr>
              <a:t>th</a:t>
            </a:r>
            <a:r>
              <a:rPr lang="en-US" altLang="en-US" sz="2200" dirty="0" smtClean="0">
                <a:ea typeface="MS PGothic" panose="020B0600070205080204" pitchFamily="34" charset="-128"/>
              </a:rPr>
              <a:t> year		25%</a:t>
            </a:r>
          </a:p>
          <a:p>
            <a:pPr marL="1258888" lvl="2" indent="-344488" eaLnBrk="1" hangingPunct="1">
              <a:spcBef>
                <a:spcPct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Ø"/>
              <a:defRPr/>
            </a:pPr>
            <a:endParaRPr lang="en-US" altLang="en-US" sz="2000" dirty="0" smtClean="0">
              <a:ea typeface="MS PGothic" panose="020B0600070205080204" pitchFamily="34" charset="-128"/>
            </a:endParaRPr>
          </a:p>
          <a:p>
            <a:pPr marL="914400" lvl="2" indent="-112713" eaLnBrk="1" hangingPunct="1">
              <a:spcBef>
                <a:spcPct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/>
            </a:pPr>
            <a:r>
              <a:rPr lang="en-US" altLang="en-US" sz="2200" dirty="0" smtClean="0">
                <a:ea typeface="MS PGothic" panose="020B0600070205080204" pitchFamily="34" charset="-128"/>
              </a:rPr>
              <a:t>Tax must be paid by the due date of the return (without regard to any extensions).</a:t>
            </a:r>
          </a:p>
          <a:p>
            <a:pPr marL="914400" lvl="2" indent="-112713" eaLnBrk="1" hangingPunct="1">
              <a:spcBef>
                <a:spcPct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/>
            </a:pPr>
            <a:r>
              <a:rPr lang="en-US" altLang="en-US" sz="2200" dirty="0" smtClean="0">
                <a:ea typeface="MS PGothic" panose="020B0600070205080204" pitchFamily="34" charset="-128"/>
              </a:rPr>
              <a:t>Certain acceleration provision may apply</a:t>
            </a:r>
          </a:p>
          <a:p>
            <a:pPr marL="1258888" lvl="2" indent="-344488" eaLnBrk="1" hangingPunct="1">
              <a:spcBef>
                <a:spcPct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Ø"/>
              <a:defRPr/>
            </a:pPr>
            <a:endParaRPr lang="en-US" altLang="en-US" sz="2200" dirty="0" smtClean="0">
              <a:ea typeface="MS PGothic" panose="020B0600070205080204" pitchFamily="34" charset="-128"/>
            </a:endParaRPr>
          </a:p>
          <a:p>
            <a:pPr marL="801688" lvl="1" indent="-344488" eaLnBrk="1" hangingPunct="1">
              <a:spcBef>
                <a:spcPct val="0"/>
              </a:spcBef>
              <a:spcAft>
                <a:spcPts val="120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altLang="en-US" sz="2200" dirty="0" smtClean="0">
                <a:ea typeface="MS PGothic" panose="020B0600070205080204" pitchFamily="34" charset="-128"/>
              </a:rPr>
              <a:t>S corporation shareholders may elect to defer the tax (deferral not available to partnerships or individuals)</a:t>
            </a:r>
          </a:p>
        </p:txBody>
      </p:sp>
    </p:spTree>
    <p:extLst>
      <p:ext uri="{BB962C8B-B14F-4D97-AF65-F5344CB8AC3E}">
        <p14:creationId xmlns:p14="http://schemas.microsoft.com/office/powerpoint/2010/main" val="343834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160000" cy="868363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>
                <a:latin typeface="Corbel" pitchFamily="34" charset="0"/>
                <a:cs typeface="Corbel" pitchFamily="34" charset="0"/>
              </a:rPr>
              <a:t>International</a:t>
            </a:r>
          </a:p>
        </p:txBody>
      </p:sp>
      <p:sp>
        <p:nvSpPr>
          <p:cNvPr id="60419" name="TextBox 2"/>
          <p:cNvSpPr txBox="1">
            <a:spLocks noChangeArrowheads="1"/>
          </p:cNvSpPr>
          <p:nvPr/>
        </p:nvSpPr>
        <p:spPr bwMode="auto">
          <a:xfrm>
            <a:off x="609600" y="1524000"/>
            <a:ext cx="10972800" cy="423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indent="341313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2pPr>
            <a:lvl3pPr marL="1258888" indent="-344488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19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Foreign source dividends received deduction (DRD)</a:t>
            </a:r>
          </a:p>
          <a:p>
            <a:pPr eaLnBrk="1" hangingPunct="1">
              <a:lnSpc>
                <a:spcPct val="119000"/>
              </a:lnSpc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  <a:p>
            <a:pPr lvl="1" eaLnBrk="1" hangingPunct="1">
              <a:lnSpc>
                <a:spcPct val="119000"/>
              </a:lnSpc>
              <a:spcBef>
                <a:spcPct val="0"/>
              </a:spcBef>
              <a:buClrTx/>
              <a:buFont typeface="Wingdings" panose="05000000000000000000" pitchFamily="2" charset="2"/>
              <a:buChar char="§"/>
            </a:pPr>
            <a:r>
              <a:rPr lang="en-US" altLang="en-US" sz="2200">
                <a:ea typeface="MS PGothic" panose="020B0600070205080204" pitchFamily="34" charset="-128"/>
              </a:rPr>
              <a:t>100% DRD on certain foreign income</a:t>
            </a:r>
          </a:p>
          <a:p>
            <a:pPr lvl="1" eaLnBrk="1" hangingPunct="1">
              <a:lnSpc>
                <a:spcPct val="119000"/>
              </a:lnSpc>
              <a:spcBef>
                <a:spcPct val="0"/>
              </a:spcBef>
              <a:buClrTx/>
              <a:buFont typeface="Wingdings" panose="05000000000000000000" pitchFamily="2" charset="2"/>
              <a:buChar char="§"/>
            </a:pPr>
            <a:endParaRPr lang="en-US" altLang="en-US" sz="1200">
              <a:ea typeface="MS PGothic" panose="020B0600070205080204" pitchFamily="34" charset="-128"/>
            </a:endParaRPr>
          </a:p>
          <a:p>
            <a:pPr lvl="2" eaLnBrk="1" hangingPunct="1">
              <a:lnSpc>
                <a:spcPct val="119000"/>
              </a:lnSpc>
              <a:spcBef>
                <a:spcPct val="0"/>
              </a:spcBef>
              <a:buClrTx/>
            </a:pPr>
            <a:r>
              <a:rPr lang="en-US" altLang="en-US" sz="2100">
                <a:ea typeface="MS PGothic" panose="020B0600070205080204" pitchFamily="34" charset="-128"/>
              </a:rPr>
              <a:t>Must be a specified 10%-owned foreign corporation</a:t>
            </a:r>
          </a:p>
          <a:p>
            <a:pPr lvl="2" eaLnBrk="1" hangingPunct="1">
              <a:lnSpc>
                <a:spcPct val="119000"/>
              </a:lnSpc>
              <a:spcBef>
                <a:spcPct val="0"/>
              </a:spcBef>
              <a:buClrTx/>
            </a:pPr>
            <a:endParaRPr lang="en-US" altLang="en-US" sz="800">
              <a:ea typeface="MS PGothic" panose="020B0600070205080204" pitchFamily="34" charset="-128"/>
            </a:endParaRPr>
          </a:p>
          <a:p>
            <a:pPr lvl="2" eaLnBrk="1" hangingPunct="1">
              <a:lnSpc>
                <a:spcPct val="119000"/>
              </a:lnSpc>
              <a:spcBef>
                <a:spcPct val="0"/>
              </a:spcBef>
              <a:buClrTx/>
            </a:pPr>
            <a:r>
              <a:rPr lang="en-US" altLang="en-US" sz="2100">
                <a:ea typeface="MS PGothic" panose="020B0600070205080204" pitchFamily="34" charset="-128"/>
              </a:rPr>
              <a:t>Must be a U.S. shareholder who is a domestic “C” corporation (not RICs or REITs)</a:t>
            </a:r>
          </a:p>
          <a:p>
            <a:pPr lvl="2" eaLnBrk="1" hangingPunct="1">
              <a:lnSpc>
                <a:spcPct val="119000"/>
              </a:lnSpc>
              <a:spcBef>
                <a:spcPct val="0"/>
              </a:spcBef>
              <a:buClrTx/>
            </a:pPr>
            <a:endParaRPr lang="en-US" altLang="en-US" sz="800">
              <a:ea typeface="MS PGothic" panose="020B0600070205080204" pitchFamily="34" charset="-128"/>
            </a:endParaRPr>
          </a:p>
          <a:p>
            <a:pPr lvl="2" eaLnBrk="1" hangingPunct="1">
              <a:lnSpc>
                <a:spcPct val="119000"/>
              </a:lnSpc>
              <a:spcBef>
                <a:spcPct val="0"/>
              </a:spcBef>
              <a:buClrTx/>
            </a:pPr>
            <a:r>
              <a:rPr lang="en-US" altLang="en-US" sz="2100">
                <a:ea typeface="MS PGothic" panose="020B0600070205080204" pitchFamily="34" charset="-128"/>
              </a:rPr>
              <a:t>No foreign tax credit on either deemed paid foreign taxes or direct (i.e. withholding) paid foreign taxes</a:t>
            </a:r>
          </a:p>
          <a:p>
            <a:pPr lvl="2" eaLnBrk="1" hangingPunct="1">
              <a:lnSpc>
                <a:spcPct val="119000"/>
              </a:lnSpc>
              <a:spcBef>
                <a:spcPct val="0"/>
              </a:spcBef>
              <a:buClrTx/>
            </a:pPr>
            <a:endParaRPr lang="en-US" altLang="en-US" sz="800">
              <a:ea typeface="MS PGothic" panose="020B0600070205080204" pitchFamily="34" charset="-128"/>
            </a:endParaRPr>
          </a:p>
          <a:p>
            <a:pPr lvl="2" eaLnBrk="1" hangingPunct="1">
              <a:lnSpc>
                <a:spcPct val="119000"/>
              </a:lnSpc>
              <a:spcBef>
                <a:spcPct val="0"/>
              </a:spcBef>
              <a:buClrTx/>
            </a:pPr>
            <a:r>
              <a:rPr lang="en-US" altLang="en-US" sz="2100">
                <a:ea typeface="MS PGothic" panose="020B0600070205080204" pitchFamily="34" charset="-128"/>
              </a:rPr>
              <a:t>One-year holding period requirement</a:t>
            </a:r>
          </a:p>
        </p:txBody>
      </p:sp>
    </p:spTree>
    <p:extLst>
      <p:ext uri="{BB962C8B-B14F-4D97-AF65-F5344CB8AC3E}">
        <p14:creationId xmlns:p14="http://schemas.microsoft.com/office/powerpoint/2010/main" val="3324126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160000" cy="868363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>
                <a:latin typeface="Corbel" pitchFamily="34" charset="0"/>
                <a:cs typeface="Corbel" pitchFamily="34" charset="0"/>
              </a:rPr>
              <a:t>International</a:t>
            </a:r>
          </a:p>
        </p:txBody>
      </p:sp>
      <p:sp>
        <p:nvSpPr>
          <p:cNvPr id="53251" name="TextBox 2"/>
          <p:cNvSpPr txBox="1">
            <a:spLocks noChangeArrowheads="1"/>
          </p:cNvSpPr>
          <p:nvPr/>
        </p:nvSpPr>
        <p:spPr bwMode="auto">
          <a:xfrm>
            <a:off x="609600" y="1371600"/>
            <a:ext cx="10972800" cy="523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801688" indent="-344488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2pPr>
            <a:lvl3pPr marL="1258888" indent="-344488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Tx/>
              <a:buNone/>
              <a:defRPr/>
            </a:pPr>
            <a:r>
              <a:rPr lang="en-US" altLang="en-US" sz="2400" dirty="0" smtClean="0"/>
              <a:t>Foreign intangible income inclusion</a:t>
            </a:r>
          </a:p>
          <a:p>
            <a:pPr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Tx/>
              <a:buNone/>
              <a:defRPr/>
            </a:pPr>
            <a:endParaRPr lang="en-US" altLang="en-US" sz="1200" dirty="0" smtClean="0"/>
          </a:p>
          <a:p>
            <a:pPr lvl="1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altLang="en-US" sz="2200" dirty="0" smtClean="0">
                <a:ea typeface="MS PGothic" panose="020B0600070205080204" pitchFamily="34" charset="-128"/>
              </a:rPr>
              <a:t>A US shareholder of any CFC must include in gross income for a taxable year its global intangible low-taxed income (“GILTI”) in a manner similar to inclusion of Subpart F income</a:t>
            </a:r>
          </a:p>
          <a:p>
            <a:pPr marL="457200" lvl="1" indent="0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/>
            </a:pPr>
            <a:endParaRPr lang="en-US" altLang="en-US" sz="1000" dirty="0" smtClean="0">
              <a:ea typeface="MS PGothic" panose="020B0600070205080204" pitchFamily="34" charset="-128"/>
            </a:endParaRPr>
          </a:p>
          <a:p>
            <a:pPr lvl="2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defRPr/>
            </a:pPr>
            <a:r>
              <a:rPr lang="en-US" altLang="en-US" sz="2100" dirty="0" smtClean="0">
                <a:ea typeface="MS PGothic" panose="020B0600070205080204" pitchFamily="34" charset="-128"/>
              </a:rPr>
              <a:t>GILTI means the excess of the shareholder’s net CFC-tested income over the shareholder’s net deemed tangible income return</a:t>
            </a:r>
          </a:p>
          <a:p>
            <a:pPr lvl="2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defRPr/>
            </a:pPr>
            <a:r>
              <a:rPr lang="en-US" altLang="en-US" sz="2100" dirty="0" smtClean="0">
                <a:ea typeface="MS PGothic" panose="020B0600070205080204" pitchFamily="34" charset="-128"/>
              </a:rPr>
              <a:t>The shareholder’s net deemed tangible income return is an amount equal to 10% of the aggregate of the shareholder’s pro rata share of the qualified business asset investment (“QBAI”) of each CFC with respect to which it                            is a US shareholder</a:t>
            </a:r>
          </a:p>
          <a:p>
            <a:pPr lvl="2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defRPr/>
            </a:pPr>
            <a:r>
              <a:rPr lang="en-US" altLang="en-US" sz="2100" dirty="0" smtClean="0">
                <a:ea typeface="MS PGothic" panose="020B0600070205080204" pitchFamily="34" charset="-128"/>
              </a:rPr>
              <a:t>Lower corporate tax rate via deduction</a:t>
            </a:r>
          </a:p>
          <a:p>
            <a:pPr lvl="3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SzPct val="75000"/>
              <a:buFont typeface="Arial" panose="020B0604020202020204" pitchFamily="34" charset="0"/>
              <a:buChar char="−"/>
              <a:defRPr/>
            </a:pPr>
            <a:r>
              <a:rPr lang="en-US" altLang="en-US" sz="2000" dirty="0" smtClean="0">
                <a:ea typeface="MS PGothic" panose="020B0600070205080204" pitchFamily="34" charset="-128"/>
              </a:rPr>
              <a:t>GILTI	10.500% </a:t>
            </a:r>
          </a:p>
        </p:txBody>
      </p:sp>
    </p:spTree>
    <p:extLst>
      <p:ext uri="{BB962C8B-B14F-4D97-AF65-F5344CB8AC3E}">
        <p14:creationId xmlns:p14="http://schemas.microsoft.com/office/powerpoint/2010/main" val="1083273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160000" cy="868363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>
                <a:latin typeface="Corbel" pitchFamily="34" charset="0"/>
                <a:cs typeface="Corbel" pitchFamily="34" charset="0"/>
              </a:rPr>
              <a:t>International</a:t>
            </a:r>
          </a:p>
        </p:txBody>
      </p:sp>
      <p:sp>
        <p:nvSpPr>
          <p:cNvPr id="16387" name="TextBox 2"/>
          <p:cNvSpPr txBox="1">
            <a:spLocks noChangeArrowheads="1"/>
          </p:cNvSpPr>
          <p:nvPr/>
        </p:nvSpPr>
        <p:spPr bwMode="auto">
          <a:xfrm>
            <a:off x="609600" y="1371600"/>
            <a:ext cx="10972800" cy="4799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indent="341313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Tx/>
              <a:buNone/>
              <a:defRPr/>
            </a:pPr>
            <a:r>
              <a:rPr lang="en-US" altLang="en-US" sz="2400" dirty="0" smtClean="0"/>
              <a:t>Foreign tax credit (FTC) system</a:t>
            </a:r>
          </a:p>
          <a:p>
            <a:pPr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Tx/>
              <a:buNone/>
              <a:defRPr/>
            </a:pPr>
            <a:endParaRPr lang="en-US" altLang="en-US" sz="1100" dirty="0" smtClean="0"/>
          </a:p>
          <a:p>
            <a:pPr marL="801688" lvl="1" indent="-344488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altLang="en-US" sz="2200" dirty="0" smtClean="0">
                <a:ea typeface="MS PGothic" panose="020B0600070205080204" pitchFamily="34" charset="-128"/>
              </a:rPr>
              <a:t>The deemed-paid credit with respect to dividends received by a domestic corporation that owns 10% or more of the voting stock of a foreign corporation is </a:t>
            </a:r>
            <a:r>
              <a:rPr lang="en-US" altLang="en-US" sz="2200" u="sng" dirty="0" smtClean="0">
                <a:ea typeface="MS PGothic" panose="020B0600070205080204" pitchFamily="34" charset="-128"/>
              </a:rPr>
              <a:t>repealed</a:t>
            </a:r>
            <a:endParaRPr lang="en-US" altLang="en-US" sz="2200" dirty="0" smtClean="0">
              <a:ea typeface="MS PGothic" panose="020B0600070205080204" pitchFamily="34" charset="-128"/>
            </a:endParaRPr>
          </a:p>
          <a:p>
            <a:pPr marL="801688" lvl="1" indent="-344488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endParaRPr lang="en-US" altLang="en-US" sz="1600" dirty="0" smtClean="0">
              <a:ea typeface="MS PGothic" panose="020B0600070205080204" pitchFamily="34" charset="-128"/>
            </a:endParaRPr>
          </a:p>
          <a:p>
            <a:pPr marL="0" lvl="1" indent="0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/>
            </a:pPr>
            <a:r>
              <a:rPr lang="en-US" altLang="en-US" sz="2400" dirty="0" smtClean="0">
                <a:ea typeface="MS PGothic" panose="020B0600070205080204" pitchFamily="34" charset="-128"/>
              </a:rPr>
              <a:t>Separate FTC basket for foreign branches</a:t>
            </a:r>
          </a:p>
          <a:p>
            <a:pPr marL="0" lvl="1" indent="0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/>
            </a:pPr>
            <a:endParaRPr lang="en-US" altLang="en-US" sz="1000" dirty="0" smtClean="0">
              <a:ea typeface="MS PGothic" panose="020B0600070205080204" pitchFamily="34" charset="-128"/>
            </a:endParaRPr>
          </a:p>
          <a:p>
            <a:pPr marL="801688" lvl="1" indent="-344488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altLang="en-US" sz="2200" dirty="0" smtClean="0">
                <a:ea typeface="MS PGothic" panose="020B0600070205080204" pitchFamily="34" charset="-128"/>
              </a:rPr>
              <a:t>Foreign branch income is the business profits of a US person which are attributable to one or more qualified business units (QBUs) in one or more foreign countries</a:t>
            </a:r>
          </a:p>
          <a:p>
            <a:pPr marL="801688" lvl="1" indent="-344488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endParaRPr lang="en-US" altLang="en-US" sz="1200" dirty="0">
              <a:ea typeface="MS PGothic" panose="020B0600070205080204" pitchFamily="34" charset="-128"/>
            </a:endParaRPr>
          </a:p>
          <a:p>
            <a:pPr marL="0" lvl="1" indent="0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/>
            </a:pPr>
            <a:r>
              <a:rPr lang="en-US" altLang="en-US" sz="2400" dirty="0" smtClean="0">
                <a:ea typeface="MS PGothic" panose="020B0600070205080204" pitchFamily="34" charset="-128"/>
              </a:rPr>
              <a:t>Interest Charge Domestic International Sales Corporation (IC-DISC) remains</a:t>
            </a:r>
            <a:endParaRPr lang="en-US" altLang="en-US" sz="2400" dirty="0"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6093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160000" cy="868363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>
                <a:latin typeface="Corbel" pitchFamily="34" charset="0"/>
                <a:cs typeface="Corbel" pitchFamily="34" charset="0"/>
              </a:rPr>
              <a:t>Businesses</a:t>
            </a:r>
          </a:p>
        </p:txBody>
      </p:sp>
      <p:sp>
        <p:nvSpPr>
          <p:cNvPr id="30723" name="TextBox 2"/>
          <p:cNvSpPr txBox="1">
            <a:spLocks noChangeArrowheads="1"/>
          </p:cNvSpPr>
          <p:nvPr/>
        </p:nvSpPr>
        <p:spPr bwMode="auto">
          <a:xfrm>
            <a:off x="609600" y="2286000"/>
            <a:ext cx="10160000" cy="2562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indent="341313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19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/>
            </a:pPr>
            <a:endParaRPr lang="en-US" altLang="en-US" sz="800" dirty="0" smtClean="0"/>
          </a:p>
          <a:p>
            <a:pPr marL="233363" lvl="2" indent="0" algn="ctr" eaLnBrk="1" hangingPunct="1">
              <a:lnSpc>
                <a:spcPct val="119000"/>
              </a:lnSpc>
              <a:spcBef>
                <a:spcPts val="0"/>
              </a:spcBef>
              <a:spcAft>
                <a:spcPts val="0"/>
              </a:spcAft>
              <a:buClrTx/>
              <a:buNone/>
              <a:defRPr/>
            </a:pPr>
            <a:r>
              <a:rPr lang="en-US" altLang="en-US" sz="3600" dirty="0" smtClean="0">
                <a:ea typeface="MS PGothic" panose="020B0600070205080204" pitchFamily="34" charset="-128"/>
              </a:rPr>
              <a:t>Lower federal tax rates for businesses!!!</a:t>
            </a:r>
          </a:p>
          <a:p>
            <a:pPr marL="914400" lvl="2" indent="0" eaLnBrk="1" hangingPunct="1">
              <a:lnSpc>
                <a:spcPct val="119000"/>
              </a:lnSpc>
              <a:spcBef>
                <a:spcPts val="0"/>
              </a:spcBef>
              <a:spcAft>
                <a:spcPts val="0"/>
              </a:spcAft>
              <a:buClrTx/>
              <a:buNone/>
              <a:defRPr/>
            </a:pPr>
            <a:endParaRPr lang="en-US" altLang="en-US" sz="2200" dirty="0" smtClean="0">
              <a:ea typeface="MS PGothic" panose="020B0600070205080204" pitchFamily="34" charset="-128"/>
            </a:endParaRPr>
          </a:p>
          <a:p>
            <a:pPr lvl="1" eaLnBrk="1" hangingPunct="1">
              <a:spcBef>
                <a:spcPct val="0"/>
              </a:spcBef>
              <a:spcAft>
                <a:spcPts val="1200"/>
              </a:spcAft>
              <a:buClrTx/>
              <a:buFont typeface="Wingdings" panose="05000000000000000000" pitchFamily="2" charset="2"/>
              <a:buChar char="§"/>
              <a:defRPr/>
            </a:pPr>
            <a:endParaRPr lang="en-US" altLang="en-US" sz="2400" dirty="0" smtClean="0">
              <a:ea typeface="MS PGothic" panose="020B0600070205080204" pitchFamily="34" charset="-128"/>
            </a:endParaRPr>
          </a:p>
          <a:p>
            <a:pPr lvl="1" eaLnBrk="1" hangingPunct="1">
              <a:spcBef>
                <a:spcPct val="0"/>
              </a:spcBef>
              <a:spcAft>
                <a:spcPts val="1200"/>
              </a:spcAft>
              <a:buClrTx/>
              <a:buFont typeface="Wingdings" panose="05000000000000000000" pitchFamily="2" charset="2"/>
              <a:buChar char="§"/>
              <a:defRPr/>
            </a:pPr>
            <a:endParaRPr lang="en-US" altLang="en-US" sz="2000" dirty="0" smtClean="0">
              <a:ea typeface="MS PGothic" panose="020B0600070205080204" pitchFamily="34" charset="-128"/>
            </a:endParaRP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endParaRPr lang="en-US" altLang="en-US" sz="1800" dirty="0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160000" cy="868363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>
                <a:latin typeface="Corbel" pitchFamily="34" charset="0"/>
                <a:cs typeface="Corbel" pitchFamily="34" charset="0"/>
              </a:rPr>
              <a:t>Businesses</a:t>
            </a:r>
          </a:p>
        </p:txBody>
      </p:sp>
      <p:sp>
        <p:nvSpPr>
          <p:cNvPr id="30723" name="TextBox 2"/>
          <p:cNvSpPr txBox="1">
            <a:spLocks noChangeArrowheads="1"/>
          </p:cNvSpPr>
          <p:nvPr/>
        </p:nvSpPr>
        <p:spPr bwMode="auto">
          <a:xfrm>
            <a:off x="609600" y="1326918"/>
            <a:ext cx="10160000" cy="6445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indent="341313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19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/>
            </a:pPr>
            <a:r>
              <a:rPr lang="en-US" altLang="en-US" sz="2400" dirty="0" smtClean="0"/>
              <a:t>Expensing and cost recovery</a:t>
            </a:r>
          </a:p>
          <a:p>
            <a:pPr eaLnBrk="1" hangingPunct="1">
              <a:lnSpc>
                <a:spcPct val="119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/>
            </a:pPr>
            <a:endParaRPr lang="en-US" altLang="en-US" sz="800" dirty="0" smtClean="0"/>
          </a:p>
          <a:p>
            <a:pPr marL="573088" lvl="2" indent="-339725" eaLnBrk="1" hangingPunct="1">
              <a:lnSpc>
                <a:spcPct val="119000"/>
              </a:lnSpc>
              <a:spcBef>
                <a:spcPts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altLang="en-US" dirty="0" smtClean="0">
                <a:ea typeface="MS PGothic" panose="020B0600070205080204" pitchFamily="34" charset="-128"/>
              </a:rPr>
              <a:t>Double first-year bonus depreciation for five years – 100% bonus depreciation for asset placed in service after Sept. 27, 2017 and before Jan. 1, 2023, and then:</a:t>
            </a:r>
          </a:p>
          <a:p>
            <a:pPr marL="573088" lvl="2" indent="-339725" eaLnBrk="1" hangingPunct="1">
              <a:lnSpc>
                <a:spcPct val="119000"/>
              </a:lnSpc>
              <a:spcBef>
                <a:spcPts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endParaRPr lang="en-US" altLang="en-US" dirty="0" smtClean="0">
              <a:ea typeface="MS PGothic" panose="020B0600070205080204" pitchFamily="34" charset="-128"/>
            </a:endParaRPr>
          </a:p>
          <a:p>
            <a:pPr marL="1033463" lvl="5" indent="-342900" eaLnBrk="1" hangingPunct="1">
              <a:lnSpc>
                <a:spcPct val="119000"/>
              </a:lnSpc>
              <a:spcBef>
                <a:spcPts val="0"/>
              </a:spcBef>
              <a:spcAft>
                <a:spcPts val="0"/>
              </a:spcAft>
              <a:buClrTx/>
              <a:buSzPct val="75000"/>
              <a:buFont typeface="Arial" panose="020B0604020202020204" pitchFamily="34" charset="0"/>
              <a:buChar char="•"/>
              <a:defRPr/>
            </a:pPr>
            <a:r>
              <a:rPr lang="en-US" altLang="en-US" dirty="0" smtClean="0">
                <a:ea typeface="MS PGothic" panose="020B0600070205080204" pitchFamily="34" charset="-128"/>
              </a:rPr>
              <a:t>80% in 2023</a:t>
            </a:r>
          </a:p>
          <a:p>
            <a:pPr marL="1033463" lvl="5" indent="-342900" eaLnBrk="1" hangingPunct="1">
              <a:lnSpc>
                <a:spcPct val="119000"/>
              </a:lnSpc>
              <a:spcBef>
                <a:spcPts val="0"/>
              </a:spcBef>
              <a:spcAft>
                <a:spcPts val="0"/>
              </a:spcAft>
              <a:buClrTx/>
              <a:buSzPct val="75000"/>
              <a:buFont typeface="Arial" panose="020B0604020202020204" pitchFamily="34" charset="0"/>
              <a:buChar char="•"/>
              <a:defRPr/>
            </a:pPr>
            <a:r>
              <a:rPr lang="en-US" altLang="en-US" dirty="0" smtClean="0">
                <a:ea typeface="MS PGothic" panose="020B0600070205080204" pitchFamily="34" charset="-128"/>
              </a:rPr>
              <a:t>60% in 2024</a:t>
            </a:r>
          </a:p>
          <a:p>
            <a:pPr marL="1033463" lvl="5" indent="-342900" eaLnBrk="1" hangingPunct="1">
              <a:lnSpc>
                <a:spcPct val="119000"/>
              </a:lnSpc>
              <a:spcBef>
                <a:spcPts val="0"/>
              </a:spcBef>
              <a:spcAft>
                <a:spcPts val="0"/>
              </a:spcAft>
              <a:buClrTx/>
              <a:buSzPct val="75000"/>
              <a:buFont typeface="Arial" panose="020B0604020202020204" pitchFamily="34" charset="0"/>
              <a:buChar char="•"/>
              <a:defRPr/>
            </a:pPr>
            <a:r>
              <a:rPr lang="en-US" altLang="en-US" dirty="0" smtClean="0">
                <a:ea typeface="MS PGothic" panose="020B0600070205080204" pitchFamily="34" charset="-128"/>
              </a:rPr>
              <a:t>40% in 2025</a:t>
            </a:r>
          </a:p>
          <a:p>
            <a:pPr marL="1033463" lvl="5" indent="-342900" eaLnBrk="1" hangingPunct="1">
              <a:lnSpc>
                <a:spcPct val="119000"/>
              </a:lnSpc>
              <a:spcBef>
                <a:spcPts val="0"/>
              </a:spcBef>
              <a:spcAft>
                <a:spcPts val="0"/>
              </a:spcAft>
              <a:buClrTx/>
              <a:buSzPct val="75000"/>
              <a:buFont typeface="Arial" panose="020B0604020202020204" pitchFamily="34" charset="0"/>
              <a:buChar char="•"/>
              <a:defRPr/>
            </a:pPr>
            <a:r>
              <a:rPr lang="en-US" altLang="en-US" dirty="0" smtClean="0">
                <a:ea typeface="MS PGothic" panose="020B0600070205080204" pitchFamily="34" charset="-128"/>
              </a:rPr>
              <a:t>20% in 2026</a:t>
            </a:r>
          </a:p>
          <a:p>
            <a:pPr marL="690563" lvl="5" indent="0" eaLnBrk="1" hangingPunct="1">
              <a:lnSpc>
                <a:spcPct val="119000"/>
              </a:lnSpc>
              <a:spcBef>
                <a:spcPts val="0"/>
              </a:spcBef>
              <a:spcAft>
                <a:spcPts val="0"/>
              </a:spcAft>
              <a:buClrTx/>
              <a:buSzPct val="75000"/>
              <a:buNone/>
              <a:defRPr/>
            </a:pPr>
            <a:endParaRPr lang="en-US" altLang="en-US" dirty="0" smtClean="0">
              <a:ea typeface="MS PGothic" panose="020B0600070205080204" pitchFamily="34" charset="-128"/>
            </a:endParaRPr>
          </a:p>
          <a:p>
            <a:pPr marL="573088" lvl="2" indent="-339725" eaLnBrk="1" hangingPunct="1">
              <a:lnSpc>
                <a:spcPct val="119000"/>
              </a:lnSpc>
              <a:spcBef>
                <a:spcPts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altLang="en-US" dirty="0" smtClean="0">
                <a:ea typeface="MS PGothic" panose="020B0600070205080204" pitchFamily="34" charset="-128"/>
              </a:rPr>
              <a:t>Used property qualifies (if new to taxpayer)</a:t>
            </a:r>
          </a:p>
          <a:p>
            <a:pPr marL="233363" lvl="2" indent="0" eaLnBrk="1" hangingPunct="1">
              <a:lnSpc>
                <a:spcPct val="119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/>
            </a:pPr>
            <a:endParaRPr lang="en-US" altLang="en-US" dirty="0" smtClean="0"/>
          </a:p>
          <a:p>
            <a:pPr marL="573088" lvl="2" indent="-339725">
              <a:lnSpc>
                <a:spcPct val="119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altLang="en-US" dirty="0"/>
              <a:t>Property cannot be acquired from a related </a:t>
            </a:r>
            <a:r>
              <a:rPr lang="en-US" altLang="en-US" dirty="0" smtClean="0"/>
              <a:t>party</a:t>
            </a:r>
          </a:p>
          <a:p>
            <a:pPr marL="233363" lvl="2" indent="0">
              <a:lnSpc>
                <a:spcPct val="119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en-US" dirty="0" smtClean="0"/>
          </a:p>
          <a:p>
            <a:pPr marL="573088" lvl="2" indent="-339725">
              <a:lnSpc>
                <a:spcPct val="119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dirty="0"/>
              <a:t>Qualified Improvement Property (the new name for Qualified </a:t>
            </a:r>
            <a:r>
              <a:rPr lang="en-US" dirty="0" smtClean="0"/>
              <a:t>Leasehold                                Improvements</a:t>
            </a:r>
            <a:r>
              <a:rPr lang="en-US" dirty="0"/>
              <a:t>) does </a:t>
            </a:r>
            <a:r>
              <a:rPr lang="en-US" u="sng" dirty="0"/>
              <a:t>not</a:t>
            </a:r>
            <a:r>
              <a:rPr lang="en-US" dirty="0"/>
              <a:t> qualify</a:t>
            </a:r>
            <a:endParaRPr lang="en-US" altLang="en-US" dirty="0" smtClean="0">
              <a:ea typeface="MS PGothic" panose="020B0600070205080204" pitchFamily="34" charset="-128"/>
            </a:endParaRPr>
          </a:p>
          <a:p>
            <a:pPr lvl="2" eaLnBrk="1" hangingPunct="1">
              <a:lnSpc>
                <a:spcPct val="119000"/>
              </a:lnSpc>
              <a:spcBef>
                <a:spcPts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Ø"/>
              <a:defRPr/>
            </a:pPr>
            <a:endParaRPr lang="en-US" altLang="en-US" sz="2200" dirty="0" smtClean="0">
              <a:ea typeface="MS PGothic" panose="020B0600070205080204" pitchFamily="34" charset="-128"/>
            </a:endParaRPr>
          </a:p>
          <a:p>
            <a:pPr lvl="1" eaLnBrk="1" hangingPunct="1">
              <a:spcBef>
                <a:spcPct val="0"/>
              </a:spcBef>
              <a:spcAft>
                <a:spcPts val="1200"/>
              </a:spcAft>
              <a:buClrTx/>
              <a:buFont typeface="Wingdings" panose="05000000000000000000" pitchFamily="2" charset="2"/>
              <a:buChar char="§"/>
              <a:defRPr/>
            </a:pPr>
            <a:endParaRPr lang="en-US" altLang="en-US" sz="2400" dirty="0" smtClean="0">
              <a:ea typeface="MS PGothic" panose="020B0600070205080204" pitchFamily="34" charset="-128"/>
            </a:endParaRPr>
          </a:p>
          <a:p>
            <a:pPr lvl="1" eaLnBrk="1" hangingPunct="1">
              <a:spcBef>
                <a:spcPct val="0"/>
              </a:spcBef>
              <a:spcAft>
                <a:spcPts val="1200"/>
              </a:spcAft>
              <a:buClrTx/>
              <a:buFont typeface="Wingdings" panose="05000000000000000000" pitchFamily="2" charset="2"/>
              <a:buChar char="§"/>
              <a:defRPr/>
            </a:pPr>
            <a:endParaRPr lang="en-US" altLang="en-US" sz="2000" dirty="0" smtClean="0">
              <a:ea typeface="MS PGothic" panose="020B0600070205080204" pitchFamily="34" charset="-128"/>
            </a:endParaRP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endParaRPr lang="en-US" altLang="en-US" sz="18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2763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160000" cy="868363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>
                <a:latin typeface="Corbel" pitchFamily="34" charset="0"/>
                <a:cs typeface="Corbel" pitchFamily="34" charset="0"/>
              </a:rPr>
              <a:t>Businesses</a:t>
            </a:r>
          </a:p>
        </p:txBody>
      </p:sp>
      <p:sp>
        <p:nvSpPr>
          <p:cNvPr id="16387" name="TextBox 2"/>
          <p:cNvSpPr txBox="1">
            <a:spLocks noChangeArrowheads="1"/>
          </p:cNvSpPr>
          <p:nvPr/>
        </p:nvSpPr>
        <p:spPr bwMode="auto">
          <a:xfrm>
            <a:off x="609600" y="1371600"/>
            <a:ext cx="10160000" cy="5362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indent="341313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/>
            </a:pPr>
            <a:r>
              <a:rPr lang="en-US" altLang="en-US" sz="2400" dirty="0" smtClean="0"/>
              <a:t>Expensing and cost recovery</a:t>
            </a:r>
          </a:p>
          <a:p>
            <a:pPr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/>
            </a:pPr>
            <a:endParaRPr lang="en-US" altLang="en-US" sz="800" dirty="0" smtClean="0"/>
          </a:p>
          <a:p>
            <a:pPr marL="687388" lvl="2" indent="-457200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altLang="en-US" dirty="0" smtClean="0">
                <a:ea typeface="MS PGothic" panose="020B0600070205080204" pitchFamily="34" charset="-128"/>
              </a:rPr>
              <a:t>IRC Section 179 - $1 million maximum with phase-out beginning at $2.5 million total purchases</a:t>
            </a:r>
            <a:br>
              <a:rPr lang="en-US" altLang="en-US" dirty="0" smtClean="0">
                <a:ea typeface="MS PGothic" panose="020B0600070205080204" pitchFamily="34" charset="-128"/>
              </a:rPr>
            </a:br>
            <a:endParaRPr lang="en-US" altLang="en-US" dirty="0" smtClean="0">
              <a:ea typeface="MS PGothic" panose="020B0600070205080204" pitchFamily="34" charset="-128"/>
            </a:endParaRPr>
          </a:p>
          <a:p>
            <a:pPr marL="687388" lvl="2" indent="-457200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altLang="en-US" dirty="0" smtClean="0">
                <a:ea typeface="MS PGothic" panose="020B0600070205080204" pitchFamily="34" charset="-128"/>
              </a:rPr>
              <a:t>Expands definition of qualified property for Section 179 deduction to include:</a:t>
            </a:r>
          </a:p>
          <a:p>
            <a:pPr marL="1144588" lvl="4" indent="-457200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n-US" altLang="en-US" dirty="0">
                <a:ea typeface="MS PGothic" panose="020B0600070205080204" pitchFamily="34" charset="-128"/>
              </a:rPr>
              <a:t>Qualified Leasehold Improvements</a:t>
            </a:r>
          </a:p>
          <a:p>
            <a:pPr marL="1144588" lvl="4" indent="-457200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n-US" altLang="en-US" dirty="0">
                <a:ea typeface="MS PGothic" panose="020B0600070205080204" pitchFamily="34" charset="-128"/>
              </a:rPr>
              <a:t>Qualified Real Property (roofs, heating ventilation and air-conditioning property, fire suppression and alarm systems</a:t>
            </a:r>
            <a:r>
              <a:rPr lang="en-US" altLang="en-US" dirty="0" smtClean="0">
                <a:ea typeface="MS PGothic" panose="020B0600070205080204" pitchFamily="34" charset="-128"/>
              </a:rPr>
              <a:t>)</a:t>
            </a:r>
            <a:endParaRPr lang="en-US" altLang="en-US" dirty="0">
              <a:ea typeface="MS PGothic" panose="020B0600070205080204" pitchFamily="34" charset="-128"/>
            </a:endParaRPr>
          </a:p>
          <a:p>
            <a:pPr marL="1144588" lvl="4" indent="-457200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n-US" altLang="en-US" dirty="0">
                <a:ea typeface="MS PGothic" panose="020B0600070205080204" pitchFamily="34" charset="-128"/>
              </a:rPr>
              <a:t>Qualifying Residential Property (furniture, refrigerators, ranges, and other appliances</a:t>
            </a:r>
            <a:r>
              <a:rPr lang="en-US" altLang="en-US" dirty="0" smtClean="0">
                <a:ea typeface="MS PGothic" panose="020B0600070205080204" pitchFamily="34" charset="-128"/>
              </a:rPr>
              <a:t>)</a:t>
            </a:r>
          </a:p>
          <a:p>
            <a:pPr marL="1144588" lvl="4" indent="-457200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/>
            </a:pPr>
            <a:endParaRPr lang="en-US" altLang="en-US" dirty="0">
              <a:ea typeface="MS PGothic" panose="020B0600070205080204" pitchFamily="34" charset="-128"/>
            </a:endParaRPr>
          </a:p>
          <a:p>
            <a:pPr marL="0" lvl="1" indent="0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/>
            </a:pPr>
            <a:r>
              <a:rPr lang="en-US" altLang="en-US" sz="1600" dirty="0" smtClean="0">
                <a:ea typeface="MS PGothic" panose="020B0600070205080204" pitchFamily="34" charset="-128"/>
              </a:rPr>
              <a:t>Like-kind exchanges</a:t>
            </a:r>
          </a:p>
          <a:p>
            <a:pPr marL="687388" lvl="3" indent="-457200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altLang="en-US" dirty="0" smtClean="0">
                <a:ea typeface="MS PGothic" panose="020B0600070205080204" pitchFamily="34" charset="-128"/>
              </a:rPr>
              <a:t>Limit to real property not held primarily for sale</a:t>
            </a:r>
          </a:p>
          <a:p>
            <a:pPr marL="914400" lvl="2" indent="0" eaLnBrk="1" hangingPunct="1">
              <a:spcBef>
                <a:spcPct val="0"/>
              </a:spcBef>
              <a:spcAft>
                <a:spcPts val="1200"/>
              </a:spcAft>
              <a:buClrTx/>
              <a:buFont typeface="Arial" panose="020B0604020202020204" pitchFamily="34" charset="0"/>
              <a:buNone/>
              <a:defRPr/>
            </a:pPr>
            <a:endParaRPr lang="en-US" altLang="en-US" sz="2200" dirty="0" smtClean="0">
              <a:ea typeface="MS PGothic" panose="020B0600070205080204" pitchFamily="34" charset="-128"/>
            </a:endParaRPr>
          </a:p>
          <a:p>
            <a:pPr lvl="1" eaLnBrk="1" hangingPunct="1">
              <a:spcBef>
                <a:spcPct val="0"/>
              </a:spcBef>
              <a:spcAft>
                <a:spcPts val="1200"/>
              </a:spcAft>
              <a:buClrTx/>
              <a:buFont typeface="Wingdings" panose="05000000000000000000" pitchFamily="2" charset="2"/>
              <a:buChar char="§"/>
              <a:defRPr/>
            </a:pPr>
            <a:endParaRPr lang="en-US" altLang="en-US" sz="2400" dirty="0" smtClean="0">
              <a:ea typeface="MS PGothic" panose="020B0600070205080204" pitchFamily="34" charset="-128"/>
            </a:endParaRPr>
          </a:p>
          <a:p>
            <a:pPr lvl="1" eaLnBrk="1" hangingPunct="1">
              <a:spcBef>
                <a:spcPct val="0"/>
              </a:spcBef>
              <a:spcAft>
                <a:spcPts val="1200"/>
              </a:spcAft>
              <a:buClrTx/>
              <a:buFont typeface="Wingdings" panose="05000000000000000000" pitchFamily="2" charset="2"/>
              <a:buChar char="§"/>
              <a:defRPr/>
            </a:pPr>
            <a:endParaRPr lang="en-US" altLang="en-US" sz="2000" dirty="0" smtClean="0">
              <a:ea typeface="MS PGothic" panose="020B0600070205080204" pitchFamily="34" charset="-128"/>
            </a:endParaRP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endParaRPr lang="en-US" altLang="en-US" sz="1800" dirty="0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160000" cy="868363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>
                <a:latin typeface="Corbel" pitchFamily="34" charset="0"/>
                <a:cs typeface="Corbel" pitchFamily="34" charset="0"/>
              </a:rPr>
              <a:t>Businesses</a:t>
            </a:r>
          </a:p>
        </p:txBody>
      </p:sp>
      <p:sp>
        <p:nvSpPr>
          <p:cNvPr id="16387" name="TextBox 2"/>
          <p:cNvSpPr txBox="1">
            <a:spLocks noChangeArrowheads="1"/>
          </p:cNvSpPr>
          <p:nvPr/>
        </p:nvSpPr>
        <p:spPr bwMode="auto">
          <a:xfrm>
            <a:off x="609600" y="1524000"/>
            <a:ext cx="10160000" cy="450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indent="341313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42D49"/>
              </a:buClr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indent="0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/>
            </a:pPr>
            <a:r>
              <a:rPr lang="en-US" altLang="en-US" sz="2400" dirty="0" smtClean="0">
                <a:ea typeface="MS PGothic" panose="020B0600070205080204" pitchFamily="34" charset="-128"/>
              </a:rPr>
              <a:t>Net operating losses (NOL) incurred after 12/31/2017</a:t>
            </a:r>
          </a:p>
          <a:p>
            <a:pPr marL="0" lvl="1" indent="0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/>
            </a:pPr>
            <a:endParaRPr lang="en-US" altLang="en-US" sz="1400" dirty="0" smtClean="0">
              <a:ea typeface="MS PGothic" panose="020B0600070205080204" pitchFamily="34" charset="-128"/>
            </a:endParaRPr>
          </a:p>
          <a:p>
            <a:pPr marL="574675" lvl="2" indent="-347663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altLang="en-US" sz="2200" dirty="0" smtClean="0">
                <a:ea typeface="MS PGothic" panose="020B0600070205080204" pitchFamily="34" charset="-128"/>
              </a:rPr>
              <a:t>No carryback</a:t>
            </a:r>
          </a:p>
          <a:p>
            <a:pPr marL="574675" lvl="2" indent="-347663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endParaRPr lang="en-US" altLang="en-US" sz="1200" dirty="0" smtClean="0">
              <a:ea typeface="MS PGothic" panose="020B0600070205080204" pitchFamily="34" charset="-128"/>
            </a:endParaRPr>
          </a:p>
          <a:p>
            <a:pPr marL="574675" lvl="2" indent="-347663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altLang="en-US" sz="2200" dirty="0" smtClean="0">
                <a:ea typeface="MS PGothic" panose="020B0600070205080204" pitchFamily="34" charset="-128"/>
              </a:rPr>
              <a:t>Unlimited carryforward</a:t>
            </a:r>
          </a:p>
          <a:p>
            <a:pPr marL="574675" lvl="2" indent="-347663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endParaRPr lang="en-US" altLang="en-US" sz="1200" dirty="0" smtClean="0">
              <a:ea typeface="MS PGothic" panose="020B0600070205080204" pitchFamily="34" charset="-128"/>
            </a:endParaRPr>
          </a:p>
          <a:p>
            <a:pPr marL="574675" lvl="2" indent="-347663" eaLnBrk="1" hangingPunct="1">
              <a:lnSpc>
                <a:spcPct val="119000"/>
              </a:lnSpc>
              <a:spcBef>
                <a:spcPct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altLang="en-US" sz="2200" dirty="0" smtClean="0">
                <a:ea typeface="MS PGothic" panose="020B0600070205080204" pitchFamily="34" charset="-128"/>
              </a:rPr>
              <a:t>Can only offset 80% of taxable income in the year it is utilize</a:t>
            </a:r>
            <a:r>
              <a:rPr lang="en-US" altLang="en-US" sz="2000" dirty="0" smtClean="0">
                <a:ea typeface="MS PGothic" panose="020B0600070205080204" pitchFamily="34" charset="-128"/>
              </a:rPr>
              <a:t>d</a:t>
            </a:r>
          </a:p>
          <a:p>
            <a:pPr marL="914400" lvl="2" indent="0" eaLnBrk="1" hangingPunct="1">
              <a:spcBef>
                <a:spcPct val="0"/>
              </a:spcBef>
              <a:spcAft>
                <a:spcPts val="1200"/>
              </a:spcAft>
              <a:buClrTx/>
              <a:buFont typeface="Arial" panose="020B0604020202020204" pitchFamily="34" charset="0"/>
              <a:buNone/>
              <a:defRPr/>
            </a:pPr>
            <a:endParaRPr lang="en-US" altLang="en-US" sz="1050" dirty="0" smtClean="0">
              <a:ea typeface="MS PGothic" panose="020B0600070205080204" pitchFamily="34" charset="-128"/>
            </a:endParaRPr>
          </a:p>
          <a:p>
            <a:pPr marL="914400" lvl="2" indent="0" eaLnBrk="1" hangingPunct="1">
              <a:spcBef>
                <a:spcPct val="0"/>
              </a:spcBef>
              <a:spcAft>
                <a:spcPts val="1200"/>
              </a:spcAft>
              <a:buClrTx/>
              <a:buFont typeface="Arial" panose="020B0604020202020204" pitchFamily="34" charset="0"/>
              <a:buNone/>
              <a:defRPr/>
            </a:pPr>
            <a:endParaRPr lang="en-US" altLang="en-US" sz="2200" dirty="0" smtClean="0">
              <a:ea typeface="MS PGothic" panose="020B0600070205080204" pitchFamily="34" charset="-128"/>
            </a:endParaRPr>
          </a:p>
          <a:p>
            <a:pPr lvl="1" eaLnBrk="1" hangingPunct="1">
              <a:spcBef>
                <a:spcPct val="0"/>
              </a:spcBef>
              <a:spcAft>
                <a:spcPts val="1200"/>
              </a:spcAft>
              <a:buClrTx/>
              <a:buFont typeface="Wingdings" panose="05000000000000000000" pitchFamily="2" charset="2"/>
              <a:buChar char="§"/>
              <a:defRPr/>
            </a:pPr>
            <a:endParaRPr lang="en-US" altLang="en-US" sz="2400" dirty="0" smtClean="0">
              <a:ea typeface="MS PGothic" panose="020B0600070205080204" pitchFamily="34" charset="-128"/>
            </a:endParaRPr>
          </a:p>
          <a:p>
            <a:pPr lvl="1" eaLnBrk="1" hangingPunct="1">
              <a:spcBef>
                <a:spcPct val="0"/>
              </a:spcBef>
              <a:spcAft>
                <a:spcPts val="1200"/>
              </a:spcAft>
              <a:buClrTx/>
              <a:buFont typeface="Wingdings" panose="05000000000000000000" pitchFamily="2" charset="2"/>
              <a:buChar char="§"/>
              <a:defRPr/>
            </a:pPr>
            <a:endParaRPr lang="en-US" altLang="en-US" sz="2000" dirty="0" smtClean="0">
              <a:ea typeface="MS PGothic" panose="020B0600070205080204" pitchFamily="34" charset="-128"/>
            </a:endParaRP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endParaRPr lang="en-US" altLang="en-US" sz="1800" dirty="0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3009</TotalTime>
  <Words>2905</Words>
  <Application>Microsoft Office PowerPoint</Application>
  <PresentationFormat>Widescreen</PresentationFormat>
  <Paragraphs>550</Paragraphs>
  <Slides>56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63" baseType="lpstr">
      <vt:lpstr>MS PGothic</vt:lpstr>
      <vt:lpstr>Arial</vt:lpstr>
      <vt:lpstr>Calibri</vt:lpstr>
      <vt:lpstr>Corbel</vt:lpstr>
      <vt:lpstr>Helvetica</vt:lpstr>
      <vt:lpstr>Wingdings</vt:lpstr>
      <vt:lpstr>Office Theme</vt:lpstr>
      <vt:lpstr>PowerPoint Presentation</vt:lpstr>
      <vt:lpstr>Robert B. Henderson II, CPA, MST Partner, Tax &amp; Accounting Services</vt:lpstr>
      <vt:lpstr>PowerPoint Presentation</vt:lpstr>
      <vt:lpstr>Introduction</vt:lpstr>
      <vt:lpstr>PowerPoint Presentation</vt:lpstr>
      <vt:lpstr>Businesses</vt:lpstr>
      <vt:lpstr>Businesses</vt:lpstr>
      <vt:lpstr>Businesses</vt:lpstr>
      <vt:lpstr>Businesses</vt:lpstr>
      <vt:lpstr>Businesses</vt:lpstr>
      <vt:lpstr>Businesses</vt:lpstr>
      <vt:lpstr>Businesses</vt:lpstr>
      <vt:lpstr>Businesses</vt:lpstr>
      <vt:lpstr>Businesses</vt:lpstr>
      <vt:lpstr>Businesses</vt:lpstr>
      <vt:lpstr>PowerPoint Presentation</vt:lpstr>
      <vt:lpstr>Businesses</vt:lpstr>
      <vt:lpstr>Businesses</vt:lpstr>
      <vt:lpstr>PowerPoint Presentation</vt:lpstr>
      <vt:lpstr>Businesses</vt:lpstr>
      <vt:lpstr>Businesses</vt:lpstr>
      <vt:lpstr>Businesses</vt:lpstr>
      <vt:lpstr>Businesses</vt:lpstr>
      <vt:lpstr>Businesses</vt:lpstr>
      <vt:lpstr>Businesses</vt:lpstr>
      <vt:lpstr>Businesses</vt:lpstr>
      <vt:lpstr>Businesses</vt:lpstr>
      <vt:lpstr>Businesses</vt:lpstr>
      <vt:lpstr>Businesses</vt:lpstr>
      <vt:lpstr>Businesses</vt:lpstr>
      <vt:lpstr>PowerPoint Presentation</vt:lpstr>
      <vt:lpstr>Individuals</vt:lpstr>
      <vt:lpstr>Individuals</vt:lpstr>
      <vt:lpstr>Individuals – Itemized deductions</vt:lpstr>
      <vt:lpstr>Individuals</vt:lpstr>
      <vt:lpstr>Individuals</vt:lpstr>
      <vt:lpstr>Individuals</vt:lpstr>
      <vt:lpstr>Individuals</vt:lpstr>
      <vt:lpstr>Trusts / Estates / Gift taxes</vt:lpstr>
      <vt:lpstr>Trusts / Estates / Gift taxes</vt:lpstr>
      <vt:lpstr>Trusts / Estates / Gift taxes</vt:lpstr>
      <vt:lpstr>Trusts / Estates / Gift taxes</vt:lpstr>
      <vt:lpstr>PowerPoint Presentation</vt:lpstr>
      <vt:lpstr>PowerPoint Presentation</vt:lpstr>
      <vt:lpstr>PowerPoint Presentation</vt:lpstr>
      <vt:lpstr>Married Individuals Filing Jointly and surviving spouses</vt:lpstr>
      <vt:lpstr>Single individuals (other than heads of households and Surviving spouses)</vt:lpstr>
      <vt:lpstr>Heads of households</vt:lpstr>
      <vt:lpstr>Married filing separately</vt:lpstr>
      <vt:lpstr>PowerPoint Presentation</vt:lpstr>
      <vt:lpstr>International</vt:lpstr>
      <vt:lpstr>International</vt:lpstr>
      <vt:lpstr>International</vt:lpstr>
      <vt:lpstr>International</vt:lpstr>
      <vt:lpstr>International</vt:lpstr>
      <vt:lpstr>International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Capece</dc:creator>
  <cp:lastModifiedBy>Rob Henderson</cp:lastModifiedBy>
  <cp:revision>381</cp:revision>
  <cp:lastPrinted>2018-01-12T17:45:16Z</cp:lastPrinted>
  <dcterms:created xsi:type="dcterms:W3CDTF">2012-05-22T10:25:41Z</dcterms:created>
  <dcterms:modified xsi:type="dcterms:W3CDTF">2018-11-30T17:42:19Z</dcterms:modified>
</cp:coreProperties>
</file>