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1"/>
    <p:sldMasterId id="2147483776" r:id="rId2"/>
  </p:sldMasterIdLst>
  <p:notesMasterIdLst>
    <p:notesMasterId r:id="rId39"/>
  </p:notesMasterIdLst>
  <p:handoutMasterIdLst>
    <p:handoutMasterId r:id="rId40"/>
  </p:handoutMasterIdLst>
  <p:sldIdLst>
    <p:sldId id="303" r:id="rId3"/>
    <p:sldId id="332" r:id="rId4"/>
    <p:sldId id="356" r:id="rId5"/>
    <p:sldId id="378" r:id="rId6"/>
    <p:sldId id="409" r:id="rId7"/>
    <p:sldId id="381" r:id="rId8"/>
    <p:sldId id="384" r:id="rId9"/>
    <p:sldId id="399" r:id="rId10"/>
    <p:sldId id="403" r:id="rId11"/>
    <p:sldId id="382" r:id="rId12"/>
    <p:sldId id="383" r:id="rId13"/>
    <p:sldId id="401" r:id="rId14"/>
    <p:sldId id="398" r:id="rId15"/>
    <p:sldId id="385" r:id="rId16"/>
    <p:sldId id="413" r:id="rId17"/>
    <p:sldId id="406" r:id="rId18"/>
    <p:sldId id="386" r:id="rId19"/>
    <p:sldId id="387" r:id="rId20"/>
    <p:sldId id="408" r:id="rId21"/>
    <p:sldId id="407" r:id="rId22"/>
    <p:sldId id="402" r:id="rId23"/>
    <p:sldId id="389" r:id="rId24"/>
    <p:sldId id="388" r:id="rId25"/>
    <p:sldId id="405" r:id="rId26"/>
    <p:sldId id="390" r:id="rId27"/>
    <p:sldId id="391" r:id="rId28"/>
    <p:sldId id="392" r:id="rId29"/>
    <p:sldId id="393" r:id="rId30"/>
    <p:sldId id="394" r:id="rId31"/>
    <p:sldId id="395" r:id="rId32"/>
    <p:sldId id="412" r:id="rId33"/>
    <p:sldId id="397" r:id="rId34"/>
    <p:sldId id="396" r:id="rId35"/>
    <p:sldId id="375" r:id="rId36"/>
    <p:sldId id="342" r:id="rId37"/>
    <p:sldId id="354"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19191"/>
    <a:srgbClr val="1A1819"/>
    <a:srgbClr val="5D5F62"/>
    <a:srgbClr val="31011A"/>
    <a:srgbClr val="D10063"/>
    <a:srgbClr val="E8610D"/>
    <a:srgbClr val="F2AB05"/>
    <a:srgbClr val="26000C"/>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3" autoAdjust="0"/>
    <p:restoredTop sz="99229" autoAdjust="0"/>
  </p:normalViewPr>
  <p:slideViewPr>
    <p:cSldViewPr snapToGrid="0">
      <p:cViewPr>
        <p:scale>
          <a:sx n="107" d="100"/>
          <a:sy n="107" d="100"/>
        </p:scale>
        <p:origin x="-96" y="-390"/>
      </p:cViewPr>
      <p:guideLst>
        <p:guide orient="horz" pos="206"/>
        <p:guide orient="horz" pos="1503"/>
        <p:guide orient="horz" pos="2794"/>
        <p:guide orient="horz" pos="3134"/>
        <p:guide orient="horz" pos="855"/>
        <p:guide pos="222"/>
        <p:guide pos="5546"/>
        <p:guide pos="289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6" d="100"/>
          <a:sy n="96" d="100"/>
        </p:scale>
        <p:origin x="-3606" y="-90"/>
      </p:cViewPr>
      <p:guideLst>
        <p:guide orient="horz" pos="5584"/>
        <p:guide pos="244"/>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2"/>
          <p:cNvSpPr>
            <a:spLocks noGrp="1"/>
          </p:cNvSpPr>
          <p:nvPr>
            <p:ph type="dt" idx="1"/>
          </p:nvPr>
        </p:nvSpPr>
        <p:spPr>
          <a:xfrm>
            <a:off x="5357191" y="8864600"/>
            <a:ext cx="1212573" cy="267873"/>
          </a:xfrm>
          <a:prstGeom prst="rect">
            <a:avLst/>
          </a:prstGeom>
        </p:spPr>
        <p:txBody>
          <a:bodyPr vert="horz" lIns="91440" tIns="45720" rIns="91440" bIns="45720" rtlCol="0" anchor="b"/>
          <a:lstStyle>
            <a:lvl1pPr marL="0" algn="r" defTabSz="914400" rtl="0" eaLnBrk="1" latinLnBrk="0" hangingPunct="1">
              <a:defRPr lang="en-US" sz="800" kern="1200" smtClean="0">
                <a:solidFill>
                  <a:schemeClr val="tx1"/>
                </a:solidFill>
                <a:latin typeface="Futura Bk" pitchFamily="34" charset="0"/>
                <a:ea typeface="+mn-ea"/>
                <a:cs typeface="+mn-cs"/>
              </a:defRPr>
            </a:lvl1pPr>
          </a:lstStyle>
          <a:p>
            <a:fld id="{E831FD69-BB7F-48A9-AD3C-0905D51AD404}" type="datetime3">
              <a:rPr lang="en-US" smtClean="0"/>
              <a:pPr/>
              <a:t>27 March 2013</a:t>
            </a:fld>
            <a:endParaRPr lang="en-US" dirty="0"/>
          </a:p>
        </p:txBody>
      </p:sp>
      <p:sp>
        <p:nvSpPr>
          <p:cNvPr id="7" name="Footer Placeholder 5"/>
          <p:cNvSpPr>
            <a:spLocks noGrp="1"/>
          </p:cNvSpPr>
          <p:nvPr>
            <p:ph type="ftr" sz="quarter" idx="2"/>
          </p:nvPr>
        </p:nvSpPr>
        <p:spPr>
          <a:xfrm>
            <a:off x="288234" y="8864600"/>
            <a:ext cx="1222514" cy="267873"/>
          </a:xfrm>
          <a:prstGeom prst="rect">
            <a:avLst/>
          </a:prstGeom>
        </p:spPr>
        <p:txBody>
          <a:bodyPr vert="horz" lIns="91440" tIns="45720" rIns="91440" bIns="45720" rtlCol="0" anchor="b"/>
          <a:lstStyle>
            <a:lvl1pPr algn="l">
              <a:defRPr sz="800">
                <a:solidFill>
                  <a:schemeClr val="tx1"/>
                </a:solidFill>
                <a:latin typeface="Futura Bk" pitchFamily="34" charset="0"/>
              </a:defRPr>
            </a:lvl1pPr>
          </a:lstStyle>
          <a:p>
            <a:r>
              <a:rPr lang="en-US" dirty="0" smtClean="0"/>
              <a:t>© Copyright 2011 William Bouffard</a:t>
            </a:r>
            <a:endParaRPr lang="en-US" dirty="0"/>
          </a:p>
        </p:txBody>
      </p:sp>
      <p:sp>
        <p:nvSpPr>
          <p:cNvPr id="8" name="Slide Number Placeholder 6"/>
          <p:cNvSpPr>
            <a:spLocks noGrp="1"/>
          </p:cNvSpPr>
          <p:nvPr>
            <p:ph type="sldNum" sz="quarter" idx="3"/>
          </p:nvPr>
        </p:nvSpPr>
        <p:spPr>
          <a:xfrm>
            <a:off x="3124342" y="8864600"/>
            <a:ext cx="596210" cy="267873"/>
          </a:xfrm>
          <a:prstGeom prst="rect">
            <a:avLst/>
          </a:prstGeom>
        </p:spPr>
        <p:txBody>
          <a:bodyPr vert="horz" lIns="91440" tIns="45720" rIns="91440" bIns="45720" rtlCol="0" anchor="b"/>
          <a:lstStyle>
            <a:lvl1pPr marL="0" algn="ctr" defTabSz="914400" rtl="0" eaLnBrk="1" latinLnBrk="0" hangingPunct="1">
              <a:defRPr lang="en-US" sz="800" kern="1200" smtClean="0">
                <a:solidFill>
                  <a:schemeClr val="tx1"/>
                </a:solidFill>
                <a:latin typeface="Futura Bk" pitchFamily="34" charset="0"/>
                <a:ea typeface="+mn-ea"/>
                <a:cs typeface="+mn-cs"/>
              </a:defRPr>
            </a:lvl1pPr>
          </a:lstStyle>
          <a:p>
            <a:fld id="{84B04522-5E79-4620-978F-683F5015A639}" type="slidenum">
              <a:rPr lang="en-US" smtClean="0"/>
              <a:pPr/>
              <a:t>‹#›</a:t>
            </a:fld>
            <a:endParaRPr lang="en-US" dirty="0"/>
          </a:p>
        </p:txBody>
      </p:sp>
      <p:sp>
        <p:nvSpPr>
          <p:cNvPr id="9" name="Header Placeholder 1"/>
          <p:cNvSpPr>
            <a:spLocks noGrp="1"/>
          </p:cNvSpPr>
          <p:nvPr>
            <p:ph type="hdr" sz="quarter"/>
          </p:nvPr>
        </p:nvSpPr>
        <p:spPr>
          <a:xfrm>
            <a:off x="288234" y="29817"/>
            <a:ext cx="2971800" cy="457200"/>
          </a:xfrm>
          <a:prstGeom prst="rect">
            <a:avLst/>
          </a:prstGeom>
        </p:spPr>
        <p:txBody>
          <a:bodyPr vert="horz" lIns="91440" tIns="45720" rIns="91440" bIns="45720" rtlCol="0"/>
          <a:lstStyle>
            <a:lvl1pPr algn="l">
              <a:defRPr sz="1200">
                <a:latin typeface="Futura Bk" pitchFamily="34" charset="0"/>
              </a:defRPr>
            </a:lvl1pPr>
          </a:lstStyle>
          <a:p>
            <a:endParaRPr lang="en-US" dirty="0"/>
          </a:p>
        </p:txBody>
      </p:sp>
    </p:spTree>
    <p:extLst>
      <p:ext uri="{BB962C8B-B14F-4D97-AF65-F5344CB8AC3E}">
        <p14:creationId xmlns:p14="http://schemas.microsoft.com/office/powerpoint/2010/main" val="40687701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88234" y="29817"/>
            <a:ext cx="2971800" cy="457200"/>
          </a:xfrm>
          <a:prstGeom prst="rect">
            <a:avLst/>
          </a:prstGeom>
        </p:spPr>
        <p:txBody>
          <a:bodyPr vert="horz" lIns="91440" tIns="45720" rIns="91440" bIns="45720" rtlCol="0"/>
          <a:lstStyle>
            <a:lvl1pPr algn="l">
              <a:defRPr sz="1200">
                <a:latin typeface="Futura Bk" pitchFamily="34" charset="0"/>
              </a:defRPr>
            </a:lvl1pPr>
          </a:lstStyle>
          <a:p>
            <a:endParaRPr lang="en-US" dirty="0"/>
          </a:p>
        </p:txBody>
      </p:sp>
      <p:sp>
        <p:nvSpPr>
          <p:cNvPr id="3" name="Date Placeholder 2"/>
          <p:cNvSpPr>
            <a:spLocks noGrp="1"/>
          </p:cNvSpPr>
          <p:nvPr>
            <p:ph type="dt" idx="1"/>
          </p:nvPr>
        </p:nvSpPr>
        <p:spPr>
          <a:xfrm>
            <a:off x="5357191" y="8864600"/>
            <a:ext cx="1212573" cy="267873"/>
          </a:xfrm>
          <a:prstGeom prst="rect">
            <a:avLst/>
          </a:prstGeom>
        </p:spPr>
        <p:txBody>
          <a:bodyPr vert="horz" lIns="91440" tIns="45720" rIns="91440" bIns="45720" rtlCol="0" anchor="b"/>
          <a:lstStyle>
            <a:lvl1pPr marL="0" algn="r" defTabSz="914400" rtl="0" eaLnBrk="1" latinLnBrk="0" hangingPunct="1">
              <a:defRPr lang="en-US" sz="800" kern="1200" smtClean="0">
                <a:solidFill>
                  <a:schemeClr val="tx1"/>
                </a:solidFill>
                <a:latin typeface="Futura Bk" pitchFamily="34" charset="0"/>
                <a:ea typeface="+mn-ea"/>
                <a:cs typeface="+mn-cs"/>
              </a:defRPr>
            </a:lvl1pPr>
          </a:lstStyle>
          <a:p>
            <a:fld id="{E831FD69-BB7F-48A9-AD3C-0905D51AD404}" type="datetime3">
              <a:rPr lang="en-US" smtClean="0"/>
              <a:pPr/>
              <a:t>27 March 2013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88234" y="4343400"/>
            <a:ext cx="6281531"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288234" y="8864600"/>
            <a:ext cx="1222514" cy="267873"/>
          </a:xfrm>
          <a:prstGeom prst="rect">
            <a:avLst/>
          </a:prstGeom>
        </p:spPr>
        <p:txBody>
          <a:bodyPr vert="horz" lIns="91440" tIns="45720" rIns="91440" bIns="45720" rtlCol="0" anchor="b"/>
          <a:lstStyle>
            <a:lvl1pPr algn="l">
              <a:defRPr sz="800">
                <a:solidFill>
                  <a:schemeClr val="tx1"/>
                </a:solidFill>
                <a:latin typeface="Futura Bk" pitchFamily="34" charset="0"/>
              </a:defRPr>
            </a:lvl1pPr>
          </a:lstStyle>
          <a:p>
            <a:r>
              <a:rPr lang="en-US" dirty="0" smtClean="0"/>
              <a:t>© Copyright 2011 William Bouffard</a:t>
            </a:r>
            <a:endParaRPr lang="en-US" dirty="0"/>
          </a:p>
        </p:txBody>
      </p:sp>
      <p:sp>
        <p:nvSpPr>
          <p:cNvPr id="7" name="Slide Number Placeholder 6"/>
          <p:cNvSpPr>
            <a:spLocks noGrp="1"/>
          </p:cNvSpPr>
          <p:nvPr>
            <p:ph type="sldNum" sz="quarter" idx="5"/>
          </p:nvPr>
        </p:nvSpPr>
        <p:spPr>
          <a:xfrm>
            <a:off x="3124342" y="8864600"/>
            <a:ext cx="596210" cy="267873"/>
          </a:xfrm>
          <a:prstGeom prst="rect">
            <a:avLst/>
          </a:prstGeom>
        </p:spPr>
        <p:txBody>
          <a:bodyPr vert="horz" lIns="91440" tIns="45720" rIns="91440" bIns="45720" rtlCol="0" anchor="b"/>
          <a:lstStyle>
            <a:lvl1pPr marL="0" algn="ctr" defTabSz="914400" rtl="0" eaLnBrk="1" latinLnBrk="0" hangingPunct="1">
              <a:defRPr lang="en-US" sz="800" kern="1200" smtClean="0">
                <a:solidFill>
                  <a:schemeClr val="tx1"/>
                </a:solidFill>
                <a:latin typeface="Futura Bk" pitchFamily="34" charset="0"/>
                <a:ea typeface="+mn-ea"/>
                <a:cs typeface="+mn-cs"/>
              </a:defRPr>
            </a:lvl1pPr>
          </a:lstStyle>
          <a:p>
            <a:fld id="{84B04522-5E79-4620-978F-683F5015A639}" type="slidenum">
              <a:rPr lang="en-US" smtClean="0"/>
              <a:pPr/>
              <a:t>‹#›</a:t>
            </a:fld>
            <a:endParaRPr lang="en-US" dirty="0"/>
          </a:p>
        </p:txBody>
      </p:sp>
    </p:spTree>
    <p:extLst>
      <p:ext uri="{BB962C8B-B14F-4D97-AF65-F5344CB8AC3E}">
        <p14:creationId xmlns:p14="http://schemas.microsoft.com/office/powerpoint/2010/main" val="3780466737"/>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lnSpc>
        <a:spcPct val="110000"/>
      </a:lnSpc>
      <a:spcBef>
        <a:spcPts val="400"/>
      </a:spcBef>
      <a:buFont typeface="Futura Bk" pitchFamily="34" charset="0"/>
      <a:buChar char="–"/>
      <a:defRPr sz="1200" kern="1200">
        <a:solidFill>
          <a:schemeClr val="tx1"/>
        </a:solidFill>
        <a:latin typeface="Futura Bk" pitchFamily="34" charset="0"/>
        <a:ea typeface="+mn-ea"/>
        <a:cs typeface="+mn-cs"/>
      </a:defRPr>
    </a:lvl1pPr>
    <a:lvl2pPr marL="174625" indent="-60325" algn="l" defTabSz="914400" rtl="0" eaLnBrk="1" latinLnBrk="0" hangingPunct="1">
      <a:lnSpc>
        <a:spcPct val="110000"/>
      </a:lnSpc>
      <a:spcBef>
        <a:spcPts val="200"/>
      </a:spcBef>
      <a:buSzPct val="80000"/>
      <a:buFont typeface="Arial" pitchFamily="34" charset="0"/>
      <a:buChar char="•"/>
      <a:defRPr sz="1000" kern="1200">
        <a:solidFill>
          <a:schemeClr val="tx1"/>
        </a:solidFill>
        <a:latin typeface="Futura Bk" pitchFamily="34" charset="0"/>
        <a:ea typeface="+mn-ea"/>
        <a:cs typeface="+mn-cs"/>
      </a:defRPr>
    </a:lvl2pPr>
    <a:lvl3pPr marL="342900" indent="-109538" algn="l" defTabSz="914400" rtl="0" eaLnBrk="1" latinLnBrk="0" hangingPunct="1">
      <a:lnSpc>
        <a:spcPct val="110000"/>
      </a:lnSpc>
      <a:spcBef>
        <a:spcPts val="200"/>
      </a:spcBef>
      <a:buFont typeface="Futura Bk" pitchFamily="34" charset="0"/>
      <a:buChar char="–"/>
      <a:defRPr sz="900" kern="1200">
        <a:solidFill>
          <a:schemeClr val="tx1"/>
        </a:solidFill>
        <a:latin typeface="Futura Bk" pitchFamily="34" charset="0"/>
        <a:ea typeface="+mn-ea"/>
        <a:cs typeface="+mn-cs"/>
      </a:defRPr>
    </a:lvl3pPr>
    <a:lvl4pPr marL="457200" indent="-60325" algn="l" defTabSz="914400" rtl="0" eaLnBrk="1" latinLnBrk="0" hangingPunct="1">
      <a:lnSpc>
        <a:spcPct val="110000"/>
      </a:lnSpc>
      <a:spcBef>
        <a:spcPts val="200"/>
      </a:spcBef>
      <a:buSzPct val="80000"/>
      <a:buFont typeface="Arial" pitchFamily="34" charset="0"/>
      <a:buChar char="•"/>
      <a:defRPr sz="900" kern="1200">
        <a:solidFill>
          <a:schemeClr val="tx1"/>
        </a:solidFill>
        <a:latin typeface="Futura Bk" pitchFamily="34" charset="0"/>
        <a:ea typeface="+mn-ea"/>
        <a:cs typeface="+mn-cs"/>
      </a:defRPr>
    </a:lvl4pPr>
    <a:lvl5pPr marL="631825" indent="-114300" algn="l" defTabSz="914400" rtl="0" eaLnBrk="1" latinLnBrk="0" hangingPunct="1">
      <a:lnSpc>
        <a:spcPct val="110000"/>
      </a:lnSpc>
      <a:spcBef>
        <a:spcPts val="200"/>
      </a:spcBef>
      <a:buFont typeface="Futura Bk" pitchFamily="34" charset="0"/>
      <a:buChar char="–"/>
      <a:defRPr sz="900" kern="1200">
        <a:solidFill>
          <a:schemeClr val="tx1"/>
        </a:solidFill>
        <a:latin typeface="Futura Bk"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27 March 2013</a:t>
            </a:fld>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1</a:t>
            </a:fld>
            <a:endParaRPr lang="en-US" dirty="0"/>
          </a:p>
        </p:txBody>
      </p:sp>
      <p:sp>
        <p:nvSpPr>
          <p:cNvPr id="8" name="Footer Placeholder 7"/>
          <p:cNvSpPr>
            <a:spLocks noGrp="1"/>
          </p:cNvSpPr>
          <p:nvPr>
            <p:ph type="ftr" sz="quarter" idx="14"/>
          </p:nvPr>
        </p:nvSpPr>
        <p:spPr/>
        <p:txBody>
          <a:bodyPr/>
          <a:lstStyle/>
          <a:p>
            <a:r>
              <a:rPr lang="en-US" dirty="0" smtClean="0"/>
              <a:t>© Copyright 2011 William Bouffard</a:t>
            </a:r>
            <a:endParaRPr lang="en-US" dirty="0"/>
          </a:p>
        </p:txBody>
      </p:sp>
      <p:sp>
        <p:nvSpPr>
          <p:cNvPr id="6" name="Header Placeholder 5"/>
          <p:cNvSpPr>
            <a:spLocks noGrp="1"/>
          </p:cNvSpPr>
          <p:nvPr>
            <p:ph type="hdr" sz="quarter" idx="15"/>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27 March 2013</a:t>
            </a:fld>
            <a:endParaRPr lang="en-US" dirty="0"/>
          </a:p>
        </p:txBody>
      </p:sp>
      <p:sp>
        <p:nvSpPr>
          <p:cNvPr id="6" name="Footer Placeholder 5"/>
          <p:cNvSpPr>
            <a:spLocks noGrp="1"/>
          </p:cNvSpPr>
          <p:nvPr>
            <p:ph type="ftr" sz="quarter" idx="12"/>
          </p:nvPr>
        </p:nvSpPr>
        <p:spPr/>
        <p:txBody>
          <a:bodyPr/>
          <a:lstStyle/>
          <a:p>
            <a:r>
              <a:rPr lang="en-US" dirty="0" smtClean="0"/>
              <a:t>© Copyright 2011 William Bouffard</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2</a:t>
            </a:fld>
            <a:endParaRPr lang="en-US" dirty="0"/>
          </a:p>
        </p:txBody>
      </p:sp>
      <p:sp>
        <p:nvSpPr>
          <p:cNvPr id="8" name="Header Placeholder 7"/>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240589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27 March 2013</a:t>
            </a:fld>
            <a:endParaRPr lang="en-US" dirty="0"/>
          </a:p>
        </p:txBody>
      </p:sp>
      <p:sp>
        <p:nvSpPr>
          <p:cNvPr id="6" name="Footer Placeholder 5"/>
          <p:cNvSpPr>
            <a:spLocks noGrp="1"/>
          </p:cNvSpPr>
          <p:nvPr>
            <p:ph type="ftr" sz="quarter" idx="12"/>
          </p:nvPr>
        </p:nvSpPr>
        <p:spPr/>
        <p:txBody>
          <a:bodyPr/>
          <a:lstStyle/>
          <a:p>
            <a:r>
              <a:rPr lang="en-US" smtClean="0"/>
              <a:t>© Copyright 2011 William Bouffard</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5</a:t>
            </a:fld>
            <a:endParaRPr lang="en-US" dirty="0"/>
          </a:p>
        </p:txBody>
      </p:sp>
    </p:spTree>
    <p:extLst>
      <p:ext uri="{BB962C8B-B14F-4D97-AF65-F5344CB8AC3E}">
        <p14:creationId xmlns:p14="http://schemas.microsoft.com/office/powerpoint/2010/main" val="3689283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 Slide With Text">
    <p:spTree>
      <p:nvGrpSpPr>
        <p:cNvPr id="1" name=""/>
        <p:cNvGrpSpPr/>
        <p:nvPr/>
      </p:nvGrpSpPr>
      <p:grpSpPr>
        <a:xfrm>
          <a:off x="0" y="0"/>
          <a:ext cx="0" cy="0"/>
          <a:chOff x="0" y="0"/>
          <a:chExt cx="0" cy="0"/>
        </a:xfrm>
      </p:grpSpPr>
      <p:pic>
        <p:nvPicPr>
          <p:cNvPr id="9" name="Picture 8" descr="shaghai_3.jpg"/>
          <p:cNvPicPr>
            <a:picLocks noChangeAspect="1"/>
          </p:cNvPicPr>
          <p:nvPr userDrawn="1"/>
        </p:nvPicPr>
        <p:blipFill>
          <a:blip r:embed="rId2" cstate="print"/>
          <a:stretch>
            <a:fillRect/>
          </a:stretch>
        </p:blipFill>
        <p:spPr>
          <a:xfrm>
            <a:off x="0" y="4780"/>
            <a:ext cx="9144000" cy="5134006"/>
          </a:xfrm>
          <a:prstGeom prst="rect">
            <a:avLst/>
          </a:prstGeom>
        </p:spPr>
      </p:pic>
      <p:pic>
        <p:nvPicPr>
          <p:cNvPr id="17" name="Picture 16" descr="pseslogo_sd_b.gif"/>
          <p:cNvPicPr>
            <a:picLocks noChangeAspect="1"/>
          </p:cNvPicPr>
          <p:nvPr userDrawn="1"/>
        </p:nvPicPr>
        <p:blipFill>
          <a:blip r:embed="rId3" cstate="print"/>
          <a:stretch>
            <a:fillRect/>
          </a:stretch>
        </p:blipFill>
        <p:spPr>
          <a:xfrm>
            <a:off x="7548858" y="0"/>
            <a:ext cx="1595142" cy="822960"/>
          </a:xfrm>
          <a:prstGeom prst="rect">
            <a:avLst/>
          </a:prstGeom>
        </p:spPr>
      </p:pic>
      <p:pic>
        <p:nvPicPr>
          <p:cNvPr id="18" name="Picture 17" descr="IEEELOG.jpg"/>
          <p:cNvPicPr>
            <a:picLocks noChangeAspect="1"/>
          </p:cNvPicPr>
          <p:nvPr userDrawn="1"/>
        </p:nvPicPr>
        <p:blipFill>
          <a:blip r:embed="rId4" cstate="print"/>
          <a:stretch>
            <a:fillRect/>
          </a:stretch>
        </p:blipFill>
        <p:spPr>
          <a:xfrm>
            <a:off x="4" y="0"/>
            <a:ext cx="1338009" cy="548640"/>
          </a:xfrm>
          <a:prstGeom prst="rect">
            <a:avLst/>
          </a:prstGeom>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Line 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34950" y="287826"/>
            <a:ext cx="8375650" cy="857250"/>
          </a:xfrm>
          <a:prstGeom prst="rect">
            <a:avLst/>
          </a:prstGeom>
        </p:spPr>
        <p:txBody>
          <a:bodyPr anchor="t" anchorCtr="0">
            <a:noAutofit/>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DOUBLE LINE TITLE</a:t>
            </a:r>
            <a:br>
              <a:rPr lang="en-US" dirty="0" smtClean="0"/>
            </a:br>
            <a:r>
              <a:rPr lang="en-US" dirty="0" smtClean="0"/>
              <a:t>FOR ADDED CONTENT</a:t>
            </a:r>
            <a:endParaRPr lang="en-US" dirty="0"/>
          </a:p>
        </p:txBody>
      </p:sp>
      <p:pic>
        <p:nvPicPr>
          <p:cNvPr id="8" name="Picture 7" descr="logo.png"/>
          <p:cNvPicPr>
            <a:picLocks noChangeAspect="1"/>
          </p:cNvPicPr>
          <p:nvPr userDrawn="1"/>
        </p:nvPicPr>
        <p:blipFill>
          <a:blip r:embed="rId2" cstate="print"/>
          <a:stretch>
            <a:fillRect/>
          </a:stretch>
        </p:blipFill>
        <p:spPr>
          <a:xfrm>
            <a:off x="8369018" y="4702351"/>
            <a:ext cx="429792" cy="268002"/>
          </a:xfrm>
          <a:prstGeom prst="rect">
            <a:avLst/>
          </a:prstGeom>
        </p:spPr>
      </p:pic>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0" name="Title 8"/>
          <p:cNvSpPr>
            <a:spLocks noGrp="1"/>
          </p:cNvSpPr>
          <p:nvPr>
            <p:ph type="title" hasCustomPrompt="1"/>
          </p:nvPr>
        </p:nvSpPr>
        <p:spPr>
          <a:xfrm>
            <a:off x="265176" y="1261875"/>
            <a:ext cx="2700274" cy="458977"/>
          </a:xfrm>
          <a:prstGeom prst="rect">
            <a:avLst/>
          </a:prstGeom>
        </p:spPr>
        <p:txBody>
          <a:bodyPr anchor="t" anchorCtr="0">
            <a:noAutofit/>
          </a:bodyPr>
          <a:lstStyle>
            <a:lvl1pPr marL="173736" marR="0" indent="-173736" algn="l" defTabSz="914400" rtl="0" eaLnBrk="1" fontAlgn="auto" latinLnBrk="0" hangingPunct="1">
              <a:lnSpc>
                <a:spcPct val="100000"/>
              </a:lnSpc>
              <a:spcBef>
                <a:spcPts val="1000"/>
              </a:spcBef>
              <a:spcAft>
                <a:spcPts val="0"/>
              </a:spcAft>
              <a:buClrTx/>
              <a:buSzTx/>
              <a:buFontTx/>
              <a:buNone/>
              <a:tabLst/>
              <a:defRPr lang="en-US" sz="2000" kern="1200" cap="all" baseline="0" dirty="0" smtClean="0">
                <a:solidFill>
                  <a:srgbClr val="0098F6"/>
                </a:solidFill>
                <a:latin typeface="Futura Bk" pitchFamily="34" charset="0"/>
                <a:ea typeface="+mn-ea"/>
                <a:cs typeface="+mn-cs"/>
              </a:defRPr>
            </a:lvl1pPr>
          </a:lstStyle>
          <a:p>
            <a:r>
              <a:rPr lang="en-US" dirty="0" smtClean="0"/>
              <a:t>OBJECTIVE</a:t>
            </a:r>
            <a:endParaRPr lang="en-US" dirty="0"/>
          </a:p>
        </p:txBody>
      </p:sp>
      <p:sp>
        <p:nvSpPr>
          <p:cNvPr id="13" name="Text Placeholder 18"/>
          <p:cNvSpPr>
            <a:spLocks noGrp="1"/>
          </p:cNvSpPr>
          <p:nvPr>
            <p:ph type="body" sz="quarter" idx="13"/>
          </p:nvPr>
        </p:nvSpPr>
        <p:spPr>
          <a:xfrm>
            <a:off x="252637" y="1805874"/>
            <a:ext cx="2712817" cy="2813753"/>
          </a:xfrm>
          <a:prstGeom prst="rect">
            <a:avLst/>
          </a:prstGeom>
        </p:spPr>
        <p:txBody>
          <a:bodyPr>
            <a:normAutofit/>
          </a:bodyPr>
          <a:lstStyle>
            <a:lvl1pPr marL="0" indent="0">
              <a:lnSpc>
                <a:spcPct val="110000"/>
              </a:lnSpc>
              <a:spcBef>
                <a:spcPts val="1000"/>
              </a:spcBef>
              <a:buClr>
                <a:srgbClr val="000000"/>
              </a:buClr>
              <a:buFont typeface="Futura Bk" pitchFamily="34" charset="0"/>
              <a:buNone/>
              <a:defRPr sz="2000">
                <a:solidFill>
                  <a:srgbClr val="000000"/>
                </a:solidFill>
                <a:latin typeface="Futura Bk" pitchFamily="34" charset="0"/>
              </a:defRPr>
            </a:lvl1pPr>
            <a:lvl2pPr marL="227013" indent="1588">
              <a:lnSpc>
                <a:spcPct val="100000"/>
              </a:lnSpc>
              <a:spcBef>
                <a:spcPts val="0"/>
              </a:spcBef>
              <a:defRPr sz="2000">
                <a:solidFill>
                  <a:schemeClr val="bg1"/>
                </a:solidFill>
                <a:latin typeface="Futura Bk" pitchFamily="34" charset="0"/>
              </a:defRPr>
            </a:lvl2pPr>
            <a:lvl3pPr marL="284163" indent="0">
              <a:lnSpc>
                <a:spcPct val="100000"/>
              </a:lnSpc>
              <a:buNone/>
              <a:defRPr sz="2000">
                <a:solidFill>
                  <a:schemeClr val="bg1"/>
                </a:solidFill>
                <a:latin typeface="Futura Bk" pitchFamily="34" charset="0"/>
              </a:defRPr>
            </a:lvl3pPr>
            <a:lvl4pPr marL="396875" indent="0">
              <a:lnSpc>
                <a:spcPct val="100000"/>
              </a:lnSpc>
              <a:buNone/>
              <a:defRPr sz="2000">
                <a:solidFill>
                  <a:schemeClr val="bg1"/>
                </a:solidFill>
                <a:latin typeface="Futura Bk" pitchFamily="34" charset="0"/>
              </a:defRPr>
            </a:lvl4pPr>
            <a:lvl5pPr marL="517525" marR="0" indent="0" algn="l" defTabSz="914400" rtl="0" eaLnBrk="1" fontAlgn="auto" latinLnBrk="0" hangingPunct="1">
              <a:lnSpc>
                <a:spcPct val="100000"/>
              </a:lnSpc>
              <a:spcBef>
                <a:spcPct val="20000"/>
              </a:spcBef>
              <a:spcAft>
                <a:spcPts val="0"/>
              </a:spcAft>
              <a:buClrTx/>
              <a:buSzTx/>
              <a:buFont typeface="Arial" pitchFamily="34" charset="0"/>
              <a:buNone/>
              <a:tabLst/>
              <a:defRPr sz="2000">
                <a:solidFill>
                  <a:schemeClr val="bg1"/>
                </a:solidFill>
                <a:latin typeface="Futura Bk" pitchFamily="34" charset="0"/>
              </a:defRPr>
            </a:lvl5pPr>
          </a:lstStyle>
          <a:p>
            <a:pPr lvl="0"/>
            <a:r>
              <a:rPr lang="en-US" dirty="0" smtClean="0"/>
              <a:t>Click to edit Master text styles</a:t>
            </a:r>
          </a:p>
        </p:txBody>
      </p:sp>
      <p:sp>
        <p:nvSpPr>
          <p:cNvPr id="22" name="Text Placeholder 21"/>
          <p:cNvSpPr>
            <a:spLocks noGrp="1"/>
          </p:cNvSpPr>
          <p:nvPr>
            <p:ph type="body" sz="quarter" idx="15" hasCustomPrompt="1"/>
          </p:nvPr>
        </p:nvSpPr>
        <p:spPr>
          <a:xfrm>
            <a:off x="3140158" y="1261875"/>
            <a:ext cx="2686050" cy="458977"/>
          </a:xfrm>
          <a:prstGeom prst="rect">
            <a:avLst/>
          </a:prstGeom>
        </p:spPr>
        <p:txBody>
          <a:bodyPr vert="horz" lIns="91440" tIns="45720" rIns="91440" bIns="45720" rtlCol="0" anchor="t" anchorCtr="0">
            <a:noAutofit/>
          </a:bodyPr>
          <a:lstStyle>
            <a:lvl1pPr marL="173736" marR="0" indent="-173736" algn="l" defTabSz="914400" rtl="0" eaLnBrk="1" fontAlgn="auto" latinLnBrk="0" hangingPunct="1">
              <a:lnSpc>
                <a:spcPct val="100000"/>
              </a:lnSpc>
              <a:spcBef>
                <a:spcPts val="1000"/>
              </a:spcBef>
              <a:spcAft>
                <a:spcPts val="0"/>
              </a:spcAft>
              <a:buClrTx/>
              <a:buSzTx/>
              <a:buFontTx/>
              <a:buNone/>
              <a:tabLst/>
              <a:defRPr lang="en-US" sz="2000" kern="1200" cap="all" baseline="0" dirty="0">
                <a:solidFill>
                  <a:srgbClr val="0098F6"/>
                </a:solidFill>
                <a:latin typeface="Futura Bk" pitchFamily="34" charset="0"/>
                <a:ea typeface="+mn-ea"/>
                <a:cs typeface="+mn-cs"/>
              </a:defRPr>
            </a:lvl1pPr>
            <a:lvl2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2pPr>
            <a:lvl3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3pPr>
            <a:lvl4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4pPr>
            <a:lvl5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5pPr>
          </a:lstStyle>
          <a:p>
            <a:pPr lvl="0"/>
            <a:r>
              <a:rPr lang="en-US" dirty="0" smtClean="0"/>
              <a:t>SITUATION</a:t>
            </a:r>
            <a:endParaRPr lang="en-US" dirty="0"/>
          </a:p>
        </p:txBody>
      </p:sp>
      <p:sp>
        <p:nvSpPr>
          <p:cNvPr id="14" name="Text Placeholder 13"/>
          <p:cNvSpPr>
            <a:spLocks noGrp="1"/>
          </p:cNvSpPr>
          <p:nvPr>
            <p:ph type="body" sz="quarter" idx="16" hasCustomPrompt="1"/>
          </p:nvPr>
        </p:nvSpPr>
        <p:spPr>
          <a:xfrm>
            <a:off x="233158" y="288022"/>
            <a:ext cx="8375904" cy="859536"/>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ts val="3100"/>
              </a:lnSpc>
              <a:spcBef>
                <a:spcPct val="0"/>
              </a:spcBef>
              <a:spcAft>
                <a:spcPts val="0"/>
              </a:spcAft>
              <a:buClrTx/>
              <a:buSzTx/>
              <a:buFontTx/>
              <a:buNone/>
              <a:tabLst/>
              <a:defRPr lang="en-US" sz="3100" kern="1200" cap="all" baseline="0" dirty="0" smtClean="0">
                <a:solidFill>
                  <a:srgbClr val="000000"/>
                </a:solidFill>
                <a:latin typeface="Futura Bk" pitchFamily="34" charset="0"/>
                <a:ea typeface="+mj-ea"/>
                <a:cs typeface="+mj-cs"/>
              </a:defRPr>
            </a:lvl1pPr>
          </a:lstStyle>
          <a:p>
            <a:pPr lvl="0"/>
            <a:r>
              <a:rPr lang="en-US" dirty="0" smtClean="0"/>
              <a:t>DOUBLE LINE TITLE</a:t>
            </a:r>
            <a:br>
              <a:rPr lang="en-US" dirty="0" smtClean="0"/>
            </a:br>
            <a:r>
              <a:rPr lang="en-US" dirty="0" smtClean="0"/>
              <a:t>FOR ADDED CONTENT</a:t>
            </a:r>
          </a:p>
        </p:txBody>
      </p:sp>
      <p:sp>
        <p:nvSpPr>
          <p:cNvPr id="16" name="Text Placeholder 13"/>
          <p:cNvSpPr>
            <a:spLocks noGrp="1"/>
          </p:cNvSpPr>
          <p:nvPr>
            <p:ph type="body" sz="quarter" idx="10"/>
          </p:nvPr>
        </p:nvSpPr>
        <p:spPr>
          <a:xfrm>
            <a:off x="3136392" y="1801368"/>
            <a:ext cx="5457192" cy="2816352"/>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1" name="Title 8"/>
          <p:cNvSpPr>
            <a:spLocks noGrp="1"/>
          </p:cNvSpPr>
          <p:nvPr>
            <p:ph type="title" hasCustomPrompt="1"/>
          </p:nvPr>
        </p:nvSpPr>
        <p:spPr>
          <a:xfrm>
            <a:off x="234950" y="289433"/>
            <a:ext cx="8375650" cy="857250"/>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ts val="3100"/>
              </a:lnSpc>
              <a:spcBef>
                <a:spcPct val="0"/>
              </a:spcBef>
              <a:spcAft>
                <a:spcPts val="0"/>
              </a:spcAft>
              <a:buClrTx/>
              <a:buSzTx/>
              <a:buFontTx/>
              <a:buNone/>
              <a:tabLst/>
              <a:defRPr lang="en-US" sz="3100" kern="1200" cap="all" baseline="0" dirty="0">
                <a:solidFill>
                  <a:srgbClr val="000000"/>
                </a:solidFill>
                <a:latin typeface="Futura Bk" pitchFamily="34" charset="0"/>
                <a:ea typeface="+mj-ea"/>
                <a:cs typeface="+mj-cs"/>
              </a:defRPr>
            </a:lvl1pPr>
          </a:lstStyle>
          <a:p>
            <a:r>
              <a:rPr lang="en-US" dirty="0" smtClean="0"/>
              <a:t>DOUBLE LINE TITLE</a:t>
            </a:r>
            <a:br>
              <a:rPr lang="en-US" dirty="0" smtClean="0"/>
            </a:br>
            <a:r>
              <a:rPr lang="en-US" dirty="0" smtClean="0"/>
              <a:t>FOR ADDED CONTENT</a:t>
            </a:r>
            <a:endParaRPr lang="en-US" dirty="0"/>
          </a:p>
        </p:txBody>
      </p:sp>
      <p:sp>
        <p:nvSpPr>
          <p:cNvPr id="12" name="Text Placeholder 11"/>
          <p:cNvSpPr>
            <a:spLocks noGrp="1"/>
          </p:cNvSpPr>
          <p:nvPr>
            <p:ph type="body" sz="quarter" idx="17" hasCustomPrompt="1"/>
          </p:nvPr>
        </p:nvSpPr>
        <p:spPr>
          <a:xfrm>
            <a:off x="260353" y="1262483"/>
            <a:ext cx="2705099" cy="458369"/>
          </a:xfrm>
          <a:prstGeom prst="rect">
            <a:avLst/>
          </a:prstGeom>
        </p:spPr>
        <p:txBody>
          <a:bodyPr/>
          <a:lstStyle>
            <a:lvl1pPr marL="171450" marR="0" indent="-171450" algn="l" defTabSz="914400" rtl="0" eaLnBrk="1" fontAlgn="auto" latinLnBrk="0" hangingPunct="1">
              <a:lnSpc>
                <a:spcPct val="100000"/>
              </a:lnSpc>
              <a:spcBef>
                <a:spcPts val="1000"/>
              </a:spcBef>
              <a:spcAft>
                <a:spcPts val="0"/>
              </a:spcAft>
              <a:buClrTx/>
              <a:buSzPct val="100000"/>
              <a:buFontTx/>
              <a:buNone/>
              <a:tabLst/>
              <a:defRPr lang="en-US" sz="2000" kern="1200" cap="all" baseline="0" dirty="0" smtClean="0">
                <a:solidFill>
                  <a:srgbClr val="0098F6"/>
                </a:solidFill>
                <a:latin typeface="Futura Bk" pitchFamily="34" charset="0"/>
                <a:ea typeface="+mn-ea"/>
                <a:cs typeface="+mn-cs"/>
              </a:defRPr>
            </a:lvl1pPr>
            <a:lvl2pPr>
              <a:defRPr sz="2000"/>
            </a:lvl2pPr>
            <a:lvl3pPr>
              <a:defRPr sz="2000"/>
            </a:lvl3pPr>
            <a:lvl4pPr>
              <a:defRPr sz="2000"/>
            </a:lvl4pPr>
            <a:lvl5pPr>
              <a:defRPr sz="2000"/>
            </a:lvl5pPr>
          </a:lstStyle>
          <a:p>
            <a:pPr lvl="0"/>
            <a:r>
              <a:rPr lang="en-US" dirty="0" smtClean="0"/>
              <a:t>COLUMN HEADER</a:t>
            </a:r>
            <a:endParaRPr lang="en-US" dirty="0"/>
          </a:p>
        </p:txBody>
      </p:sp>
      <p:sp>
        <p:nvSpPr>
          <p:cNvPr id="13" name="Text Placeholder 11"/>
          <p:cNvSpPr>
            <a:spLocks noGrp="1"/>
          </p:cNvSpPr>
          <p:nvPr>
            <p:ph type="body" sz="quarter" idx="18" hasCustomPrompt="1"/>
          </p:nvPr>
        </p:nvSpPr>
        <p:spPr>
          <a:xfrm>
            <a:off x="3136901" y="1262483"/>
            <a:ext cx="2705100" cy="458369"/>
          </a:xfrm>
          <a:prstGeom prst="rect">
            <a:avLst/>
          </a:prstGeom>
        </p:spPr>
        <p:txBody>
          <a:bodyPr/>
          <a:lstStyle>
            <a:lvl1pPr marL="171450" marR="0" indent="-171450" algn="l" defTabSz="914400" rtl="0" eaLnBrk="1" fontAlgn="auto" latinLnBrk="0" hangingPunct="1">
              <a:lnSpc>
                <a:spcPct val="100000"/>
              </a:lnSpc>
              <a:spcBef>
                <a:spcPts val="1000"/>
              </a:spcBef>
              <a:spcAft>
                <a:spcPts val="0"/>
              </a:spcAft>
              <a:buClrTx/>
              <a:buSzPct val="100000"/>
              <a:buFontTx/>
              <a:buNone/>
              <a:tabLst/>
              <a:defRPr lang="en-US" sz="2000" kern="1200" cap="all" baseline="0" dirty="0" smtClean="0">
                <a:solidFill>
                  <a:srgbClr val="0098F6"/>
                </a:solidFill>
                <a:latin typeface="Futura Bk" pitchFamily="34" charset="0"/>
                <a:ea typeface="+mn-ea"/>
                <a:cs typeface="+mn-cs"/>
              </a:defRPr>
            </a:lvl1pPr>
            <a:lvl2pPr>
              <a:defRPr sz="2000"/>
            </a:lvl2pPr>
            <a:lvl3pPr>
              <a:defRPr sz="2000"/>
            </a:lvl3pPr>
            <a:lvl4pPr>
              <a:defRPr sz="2000"/>
            </a:lvl4pPr>
            <a:lvl5pPr>
              <a:defRPr sz="2000"/>
            </a:lvl5pPr>
          </a:lstStyle>
          <a:p>
            <a:pPr lvl="0"/>
            <a:r>
              <a:rPr lang="en-US" dirty="0" smtClean="0"/>
              <a:t>COLUMN HEADER</a:t>
            </a:r>
            <a:endParaRPr lang="en-US" dirty="0"/>
          </a:p>
        </p:txBody>
      </p:sp>
      <p:sp>
        <p:nvSpPr>
          <p:cNvPr id="17" name="Text Placeholder 11"/>
          <p:cNvSpPr>
            <a:spLocks noGrp="1"/>
          </p:cNvSpPr>
          <p:nvPr>
            <p:ph type="body" sz="quarter" idx="19" hasCustomPrompt="1"/>
          </p:nvPr>
        </p:nvSpPr>
        <p:spPr>
          <a:xfrm>
            <a:off x="5949951" y="1262483"/>
            <a:ext cx="2705100" cy="458369"/>
          </a:xfrm>
          <a:prstGeom prst="rect">
            <a:avLst/>
          </a:prstGeom>
        </p:spPr>
        <p:txBody>
          <a:bodyPr/>
          <a:lstStyle>
            <a:lvl1pPr marL="171450" marR="0" indent="-171450" algn="l" defTabSz="914400" rtl="0" eaLnBrk="1" fontAlgn="auto" latinLnBrk="0" hangingPunct="1">
              <a:lnSpc>
                <a:spcPct val="100000"/>
              </a:lnSpc>
              <a:spcBef>
                <a:spcPts val="1000"/>
              </a:spcBef>
              <a:spcAft>
                <a:spcPts val="0"/>
              </a:spcAft>
              <a:buClrTx/>
              <a:buSzPct val="100000"/>
              <a:buFontTx/>
              <a:buNone/>
              <a:tabLst/>
              <a:defRPr lang="en-US" sz="2000" kern="1200" cap="all" baseline="0" dirty="0" smtClean="0">
                <a:solidFill>
                  <a:srgbClr val="0098F6"/>
                </a:solidFill>
                <a:latin typeface="Futura Bk" pitchFamily="34" charset="0"/>
                <a:ea typeface="+mn-ea"/>
                <a:cs typeface="+mn-cs"/>
              </a:defRPr>
            </a:lvl1pPr>
            <a:lvl2pPr>
              <a:defRPr sz="2000"/>
            </a:lvl2pPr>
            <a:lvl3pPr>
              <a:defRPr sz="2000"/>
            </a:lvl3pPr>
            <a:lvl4pPr>
              <a:defRPr sz="2000"/>
            </a:lvl4pPr>
            <a:lvl5pPr>
              <a:defRPr sz="2000"/>
            </a:lvl5pPr>
          </a:lstStyle>
          <a:p>
            <a:pPr lvl="0"/>
            <a:r>
              <a:rPr lang="en-US" dirty="0" smtClean="0"/>
              <a:t>COLUMN HEADER</a:t>
            </a:r>
            <a:endParaRPr lang="en-US" dirty="0"/>
          </a:p>
        </p:txBody>
      </p:sp>
      <p:sp>
        <p:nvSpPr>
          <p:cNvPr id="10" name="Text Placeholder 19"/>
          <p:cNvSpPr>
            <a:spLocks noGrp="1"/>
          </p:cNvSpPr>
          <p:nvPr>
            <p:ph type="body" sz="quarter" idx="20"/>
          </p:nvPr>
        </p:nvSpPr>
        <p:spPr>
          <a:xfrm>
            <a:off x="260351" y="1783080"/>
            <a:ext cx="2706624" cy="2816352"/>
          </a:xfrm>
          <a:prstGeom prst="rect">
            <a:avLst/>
          </a:prstGeom>
        </p:spPr>
        <p:txBody>
          <a:bodyPr>
            <a:normAutofit/>
          </a:bodyPr>
          <a:lstStyle>
            <a:lvl1pPr>
              <a:lnSpc>
                <a:spcPct val="110000"/>
              </a:lnSpc>
              <a:spcBef>
                <a:spcPts val="600"/>
              </a:spcBef>
              <a:defRPr sz="1600"/>
            </a:lvl1pPr>
            <a:lvl2pPr>
              <a:lnSpc>
                <a:spcPct val="110000"/>
              </a:lnSpc>
              <a:spcBef>
                <a:spcPts val="400"/>
              </a:spcBef>
              <a:defRPr sz="1200"/>
            </a:lvl2pPr>
            <a:lvl3pPr marL="568325" indent="-165100">
              <a:lnSpc>
                <a:spcPct val="110000"/>
              </a:lnSpc>
              <a:spcBef>
                <a:spcPts val="400"/>
              </a:spcBef>
              <a:buSzPct val="100000"/>
              <a:buFont typeface="Futura Bk" pitchFamily="34" charset="0"/>
              <a:buChar char="−"/>
              <a:defRPr sz="1000"/>
            </a:lvl3pPr>
            <a:lvl4pPr>
              <a:lnSpc>
                <a:spcPct val="110000"/>
              </a:lnSpc>
              <a:spcBef>
                <a:spcPts val="400"/>
              </a:spcBef>
              <a:defRPr sz="1000"/>
            </a:lvl4pPr>
            <a:lvl5pPr>
              <a:lnSpc>
                <a:spcPct val="110000"/>
              </a:lnSpc>
              <a:spcBef>
                <a:spcPts val="400"/>
              </a:spcBef>
              <a:buSzPct val="100000"/>
              <a:buFont typeface="Futura Bk"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9"/>
          <p:cNvSpPr>
            <a:spLocks noGrp="1"/>
          </p:cNvSpPr>
          <p:nvPr>
            <p:ph type="body" sz="quarter" idx="21"/>
          </p:nvPr>
        </p:nvSpPr>
        <p:spPr>
          <a:xfrm>
            <a:off x="3136901" y="1783080"/>
            <a:ext cx="2706624" cy="2816352"/>
          </a:xfrm>
          <a:prstGeom prst="rect">
            <a:avLst/>
          </a:prstGeom>
        </p:spPr>
        <p:txBody>
          <a:bodyPr>
            <a:normAutofit/>
          </a:bodyPr>
          <a:lstStyle>
            <a:lvl1pPr>
              <a:lnSpc>
                <a:spcPct val="110000"/>
              </a:lnSpc>
              <a:spcBef>
                <a:spcPts val="600"/>
              </a:spcBef>
              <a:defRPr sz="1600"/>
            </a:lvl1pPr>
            <a:lvl2pPr>
              <a:lnSpc>
                <a:spcPct val="110000"/>
              </a:lnSpc>
              <a:spcBef>
                <a:spcPts val="400"/>
              </a:spcBef>
              <a:defRPr sz="1200"/>
            </a:lvl2pPr>
            <a:lvl3pPr>
              <a:lnSpc>
                <a:spcPct val="110000"/>
              </a:lnSpc>
              <a:spcBef>
                <a:spcPts val="400"/>
              </a:spcBef>
              <a:buSzPct val="100000"/>
              <a:buFont typeface="Futura Bk" pitchFamily="34" charset="0"/>
              <a:buChar char="−"/>
              <a:defRPr sz="1000"/>
            </a:lvl3pPr>
            <a:lvl4pPr>
              <a:lnSpc>
                <a:spcPct val="110000"/>
              </a:lnSpc>
              <a:spcBef>
                <a:spcPts val="400"/>
              </a:spcBef>
              <a:defRPr sz="1000"/>
            </a:lvl4pPr>
            <a:lvl5pPr>
              <a:lnSpc>
                <a:spcPct val="110000"/>
              </a:lnSpc>
              <a:spcBef>
                <a:spcPts val="400"/>
              </a:spcBef>
              <a:buSzPct val="100000"/>
              <a:buFont typeface="Futura Bk"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9"/>
          <p:cNvSpPr>
            <a:spLocks noGrp="1"/>
          </p:cNvSpPr>
          <p:nvPr>
            <p:ph type="body" sz="quarter" idx="22"/>
          </p:nvPr>
        </p:nvSpPr>
        <p:spPr>
          <a:xfrm>
            <a:off x="5949696" y="1783080"/>
            <a:ext cx="2706624" cy="2816352"/>
          </a:xfrm>
          <a:prstGeom prst="rect">
            <a:avLst/>
          </a:prstGeom>
        </p:spPr>
        <p:txBody>
          <a:bodyPr>
            <a:normAutofit/>
          </a:bodyPr>
          <a:lstStyle>
            <a:lvl1pPr>
              <a:lnSpc>
                <a:spcPct val="110000"/>
              </a:lnSpc>
              <a:spcBef>
                <a:spcPts val="600"/>
              </a:spcBef>
              <a:defRPr sz="1600"/>
            </a:lvl1pPr>
            <a:lvl2pPr>
              <a:lnSpc>
                <a:spcPct val="110000"/>
              </a:lnSpc>
              <a:spcBef>
                <a:spcPts val="400"/>
              </a:spcBef>
              <a:defRPr sz="1200"/>
            </a:lvl2pPr>
            <a:lvl3pPr>
              <a:lnSpc>
                <a:spcPct val="110000"/>
              </a:lnSpc>
              <a:spcBef>
                <a:spcPts val="400"/>
              </a:spcBef>
              <a:buSzPct val="100000"/>
              <a:buFont typeface="Futura Bk" pitchFamily="34" charset="0"/>
              <a:buChar char="−"/>
              <a:defRPr sz="1000"/>
            </a:lvl3pPr>
            <a:lvl4pPr>
              <a:lnSpc>
                <a:spcPct val="110000"/>
              </a:lnSpc>
              <a:spcBef>
                <a:spcPts val="400"/>
              </a:spcBef>
              <a:defRPr sz="1000"/>
            </a:lvl4pPr>
            <a:lvl5pPr>
              <a:lnSpc>
                <a:spcPct val="110000"/>
              </a:lnSpc>
              <a:spcBef>
                <a:spcPts val="400"/>
              </a:spcBef>
              <a:buSzPct val="100000"/>
              <a:buFont typeface="Futura Bk"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bg>
      <p:bgPr>
        <a:gradFill>
          <a:gsLst>
            <a:gs pos="13000">
              <a:srgbClr val="00B3DE"/>
            </a:gs>
            <a:gs pos="41000">
              <a:srgbClr val="0053FA"/>
            </a:gs>
            <a:gs pos="100000">
              <a:srgbClr val="121B2C"/>
            </a:gs>
          </a:gsLst>
          <a:lin ang="6300000" scaled="0"/>
        </a:gradFill>
        <a:effectLst/>
      </p:bgPr>
    </p:bg>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796065" y="1508760"/>
            <a:ext cx="7543800" cy="1746504"/>
          </a:xfrm>
          <a:prstGeom prst="rect">
            <a:avLst/>
          </a:prstGeom>
        </p:spPr>
        <p:txBody>
          <a:bodyPr anchor="ctr"/>
          <a:lstStyle>
            <a:lvl1pPr algn="ctr">
              <a:lnSpc>
                <a:spcPts val="4000"/>
              </a:lnSpc>
              <a:defRPr sz="4000">
                <a:solidFill>
                  <a:schemeClr val="bg1"/>
                </a:solidFill>
                <a:latin typeface="+mj-lt"/>
              </a:defRPr>
            </a:lvl1pPr>
          </a:lstStyle>
          <a:p>
            <a:r>
              <a:rPr lang="en-US" dirty="0" smtClean="0"/>
              <a:t>CLICK TO EDIT CLOSING STYLE</a:t>
            </a:r>
            <a:endParaRPr lang="en-US" dirty="0"/>
          </a:p>
        </p:txBody>
      </p:sp>
      <p:pic>
        <p:nvPicPr>
          <p:cNvPr id="6" name="Picture 5" descr="pseslogo_sd_b.gif"/>
          <p:cNvPicPr>
            <a:picLocks noChangeAspect="1"/>
          </p:cNvPicPr>
          <p:nvPr userDrawn="1"/>
        </p:nvPicPr>
        <p:blipFill>
          <a:blip r:embed="rId2" cstate="print"/>
          <a:stretch>
            <a:fillRect/>
          </a:stretch>
        </p:blipFill>
        <p:spPr>
          <a:xfrm>
            <a:off x="7548858" y="0"/>
            <a:ext cx="1595142" cy="822960"/>
          </a:xfrm>
          <a:prstGeom prst="rect">
            <a:avLst/>
          </a:prstGeom>
        </p:spPr>
      </p:pic>
      <p:pic>
        <p:nvPicPr>
          <p:cNvPr id="7" name="Picture 6" descr="IEEELOG.jpg"/>
          <p:cNvPicPr>
            <a:picLocks noChangeAspect="1"/>
          </p:cNvPicPr>
          <p:nvPr userDrawn="1"/>
        </p:nvPicPr>
        <p:blipFill>
          <a:blip r:embed="rId3" cstate="print"/>
          <a:stretch>
            <a:fillRect/>
          </a:stretch>
        </p:blipFill>
        <p:spPr>
          <a:xfrm>
            <a:off x="4" y="0"/>
            <a:ext cx="1338009" cy="548640"/>
          </a:xfrm>
          <a:prstGeom prst="rect">
            <a:avLst/>
          </a:prstGeom>
        </p:spPr>
      </p:pic>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2004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371475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3/27/2013</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3/27/2013</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028701"/>
            <a:ext cx="7772400" cy="1878806"/>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051573"/>
            <a:ext cx="7772400" cy="848915"/>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3/27/2013</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t>3/27/2013</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200150"/>
            <a:ext cx="4041648" cy="33947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00150"/>
            <a:ext cx="4040188" cy="4572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1" y="1200150"/>
            <a:ext cx="4041775" cy="4572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3/27/2013</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1659636"/>
            <a:ext cx="4041648" cy="29352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1659637"/>
            <a:ext cx="4041648" cy="29348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3/27/2013</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Line with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34950" y="292608"/>
            <a:ext cx="8375650" cy="503992"/>
          </a:xfrm>
          <a:prstGeom prst="rect">
            <a:avLst/>
          </a:prstGeom>
        </p:spPr>
        <p:txBody>
          <a:bodyPr anchor="t" anchorCtr="0">
            <a:noAutofit/>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SINGLE LINE TITLE</a:t>
            </a:r>
            <a:endParaRPr lang="en-US" dirty="0"/>
          </a:p>
        </p:txBody>
      </p:sp>
      <p:pic>
        <p:nvPicPr>
          <p:cNvPr id="8" name="Picture 7" descr="logo.png"/>
          <p:cNvPicPr>
            <a:picLocks noChangeAspect="1"/>
          </p:cNvPicPr>
          <p:nvPr userDrawn="1"/>
        </p:nvPicPr>
        <p:blipFill>
          <a:blip r:embed="rId2" cstate="print"/>
          <a:stretch>
            <a:fillRect/>
          </a:stretch>
        </p:blipFill>
        <p:spPr>
          <a:xfrm>
            <a:off x="8369018" y="4702351"/>
            <a:ext cx="429792" cy="268002"/>
          </a:xfrm>
          <a:prstGeom prst="rect">
            <a:avLst/>
          </a:prstGeom>
        </p:spPr>
      </p:pic>
      <p:sp>
        <p:nvSpPr>
          <p:cNvPr id="12" name="Text Placeholder 13"/>
          <p:cNvSpPr>
            <a:spLocks noGrp="1"/>
          </p:cNvSpPr>
          <p:nvPr>
            <p:ph type="body" sz="quarter" idx="10"/>
          </p:nvPr>
        </p:nvSpPr>
        <p:spPr>
          <a:xfrm>
            <a:off x="256035" y="932688"/>
            <a:ext cx="8364185" cy="3666744"/>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3/27/2013</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8" y="200025"/>
            <a:ext cx="3008313" cy="1571625"/>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8" y="204788"/>
            <a:ext cx="4995863"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8" y="1828801"/>
            <a:ext cx="3008313" cy="2765822"/>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3/27/2013</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171450"/>
            <a:ext cx="5711824" cy="671513"/>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857250"/>
            <a:ext cx="6054724" cy="3405783"/>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4357688"/>
            <a:ext cx="5711824" cy="40005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3/27/2013</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3/27/2013</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3/27/2013</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mage Slide With Text">
    <p:spTree>
      <p:nvGrpSpPr>
        <p:cNvPr id="1" name=""/>
        <p:cNvGrpSpPr/>
        <p:nvPr/>
      </p:nvGrpSpPr>
      <p:grpSpPr>
        <a:xfrm>
          <a:off x="0" y="0"/>
          <a:ext cx="0" cy="0"/>
          <a:chOff x="0" y="0"/>
          <a:chExt cx="0" cy="0"/>
        </a:xfrm>
      </p:grpSpPr>
      <p:pic>
        <p:nvPicPr>
          <p:cNvPr id="9" name="Picture 8" descr="shaghai_3.jpg"/>
          <p:cNvPicPr>
            <a:picLocks noChangeAspect="1"/>
          </p:cNvPicPr>
          <p:nvPr userDrawn="1"/>
        </p:nvPicPr>
        <p:blipFill>
          <a:blip r:embed="rId2" cstate="print"/>
          <a:stretch>
            <a:fillRect/>
          </a:stretch>
        </p:blipFill>
        <p:spPr>
          <a:xfrm>
            <a:off x="0" y="4780"/>
            <a:ext cx="9144000" cy="5134006"/>
          </a:xfrm>
          <a:prstGeom prst="rect">
            <a:avLst/>
          </a:prstGeom>
        </p:spPr>
      </p:pic>
      <p:pic>
        <p:nvPicPr>
          <p:cNvPr id="17" name="Picture 16" descr="pseslogo_sd_b.gif"/>
          <p:cNvPicPr>
            <a:picLocks noChangeAspect="1"/>
          </p:cNvPicPr>
          <p:nvPr userDrawn="1"/>
        </p:nvPicPr>
        <p:blipFill>
          <a:blip r:embed="rId3" cstate="print"/>
          <a:stretch>
            <a:fillRect/>
          </a:stretch>
        </p:blipFill>
        <p:spPr>
          <a:xfrm>
            <a:off x="7548858" y="0"/>
            <a:ext cx="1595142" cy="822960"/>
          </a:xfrm>
          <a:prstGeom prst="rect">
            <a:avLst/>
          </a:prstGeom>
        </p:spPr>
      </p:pic>
      <p:pic>
        <p:nvPicPr>
          <p:cNvPr id="18" name="Picture 17" descr="IEEELOG.jpg"/>
          <p:cNvPicPr>
            <a:picLocks noChangeAspect="1"/>
          </p:cNvPicPr>
          <p:nvPr userDrawn="1"/>
        </p:nvPicPr>
        <p:blipFill>
          <a:blip r:embed="rId4" cstate="print"/>
          <a:stretch>
            <a:fillRect/>
          </a:stretch>
        </p:blipFill>
        <p:spPr>
          <a:xfrm>
            <a:off x="4" y="0"/>
            <a:ext cx="1338009" cy="548640"/>
          </a:xfrm>
          <a:prstGeom prst="rect">
            <a:avLst/>
          </a:prstGeom>
        </p:spPr>
      </p:pic>
      <p:sp>
        <p:nvSpPr>
          <p:cNvPr id="2" name="Date Placeholder 1"/>
          <p:cNvSpPr>
            <a:spLocks noGrp="1"/>
          </p:cNvSpPr>
          <p:nvPr>
            <p:ph type="dt" sz="half" idx="10"/>
          </p:nvPr>
        </p:nvSpPr>
        <p:spPr/>
        <p:txBody>
          <a:bodyPr/>
          <a:lstStyle/>
          <a:p>
            <a:fld id="{B0C4986D-6BE9-4264-908F-02DB36FD8D6C}" type="datetime1">
              <a:rPr lang="en-US" smtClean="0"/>
              <a:t>3/27/2013</a:t>
            </a:fld>
            <a:endParaRPr lang="en-US" dirty="0"/>
          </a:p>
        </p:txBody>
      </p:sp>
      <p:sp>
        <p:nvSpPr>
          <p:cNvPr id="3" name="Footer Placeholder 2"/>
          <p:cNvSpPr>
            <a:spLocks noGrp="1"/>
          </p:cNvSpPr>
          <p:nvPr>
            <p:ph type="ftr" sz="quarter" idx="11"/>
          </p:nvPr>
        </p:nvSpPr>
        <p:spPr/>
        <p:txBody>
          <a:bodyPr/>
          <a:lstStyle/>
          <a:p>
            <a:r>
              <a:rPr lang="en-US" smtClean="0"/>
              <a:t>Footer Text</a:t>
            </a:r>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Line, Subtitle and Content no angl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34950" y="287826"/>
            <a:ext cx="8375650" cy="857250"/>
          </a:xfrm>
          <a:prstGeom prst="rect">
            <a:avLst/>
          </a:prstGeom>
        </p:spPr>
        <p:txBody>
          <a:bodyPr anchor="t" anchorCtr="0">
            <a:noAutofit/>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DOUBLE LINE TITLE</a:t>
            </a:r>
            <a:br>
              <a:rPr lang="en-US" dirty="0" smtClean="0"/>
            </a:br>
            <a:r>
              <a:rPr lang="en-US" dirty="0" smtClean="0"/>
              <a:t>FOR ADDED CONTENT</a:t>
            </a:r>
            <a:endParaRPr lang="en-US" dirty="0"/>
          </a:p>
        </p:txBody>
      </p:sp>
      <p:sp>
        <p:nvSpPr>
          <p:cNvPr id="11" name="Text Placeholder 11"/>
          <p:cNvSpPr>
            <a:spLocks noGrp="1"/>
          </p:cNvSpPr>
          <p:nvPr>
            <p:ph type="body" sz="quarter" idx="11" hasCustomPrompt="1"/>
          </p:nvPr>
        </p:nvSpPr>
        <p:spPr>
          <a:xfrm>
            <a:off x="246888" y="1088136"/>
            <a:ext cx="8366760" cy="402336"/>
          </a:xfrm>
        </p:spPr>
        <p:txBody>
          <a:bodyPr/>
          <a:lstStyle>
            <a:lvl1pPr marL="0" indent="0">
              <a:lnSpc>
                <a:spcPct val="100000"/>
              </a:lnSpc>
              <a:spcBef>
                <a:spcPts val="0"/>
              </a:spcBef>
              <a:buNone/>
              <a:defRPr>
                <a:solidFill>
                  <a:srgbClr val="7B7B79"/>
                </a:solidFill>
              </a:defRPr>
            </a:lvl1pPr>
            <a:lvl2pPr>
              <a:buNone/>
              <a:defRPr/>
            </a:lvl2pPr>
          </a:lstStyle>
          <a:p>
            <a:pPr lvl="0"/>
            <a:r>
              <a:rPr lang="en-US" dirty="0" smtClean="0"/>
              <a:t>Subtitle Placeholder Here</a:t>
            </a:r>
          </a:p>
        </p:txBody>
      </p:sp>
      <p:sp>
        <p:nvSpPr>
          <p:cNvPr id="7" name="Text Placeholder 13"/>
          <p:cNvSpPr>
            <a:spLocks noGrp="1"/>
          </p:cNvSpPr>
          <p:nvPr>
            <p:ph type="body" sz="quarter" idx="10"/>
          </p:nvPr>
        </p:nvSpPr>
        <p:spPr>
          <a:xfrm>
            <a:off x="256035" y="1619897"/>
            <a:ext cx="8364185" cy="2971801"/>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Line with Subtitl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34950" y="292608"/>
            <a:ext cx="8375650" cy="503992"/>
          </a:xfrm>
          <a:prstGeom prst="rect">
            <a:avLst/>
          </a:prstGeom>
        </p:spPr>
        <p:txBody>
          <a:bodyPr anchor="t" anchorCtr="0">
            <a:noAutofit/>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SINGLE LINE TITLE</a:t>
            </a:r>
            <a:endParaRPr lang="en-US" dirty="0"/>
          </a:p>
        </p:txBody>
      </p:sp>
      <p:pic>
        <p:nvPicPr>
          <p:cNvPr id="8" name="Picture 7" descr="logo.png"/>
          <p:cNvPicPr>
            <a:picLocks noChangeAspect="1"/>
          </p:cNvPicPr>
          <p:nvPr userDrawn="1"/>
        </p:nvPicPr>
        <p:blipFill>
          <a:blip r:embed="rId2" cstate="print"/>
          <a:stretch>
            <a:fillRect/>
          </a:stretch>
        </p:blipFill>
        <p:spPr>
          <a:xfrm>
            <a:off x="8369018" y="4702351"/>
            <a:ext cx="429792" cy="268002"/>
          </a:xfrm>
          <a:prstGeom prst="rect">
            <a:avLst/>
          </a:prstGeom>
        </p:spPr>
      </p:pic>
      <p:sp>
        <p:nvSpPr>
          <p:cNvPr id="10" name="Text Placeholder 12"/>
          <p:cNvSpPr>
            <a:spLocks noGrp="1"/>
          </p:cNvSpPr>
          <p:nvPr>
            <p:ph type="body" sz="quarter" idx="11" hasCustomPrompt="1"/>
          </p:nvPr>
        </p:nvSpPr>
        <p:spPr>
          <a:xfrm>
            <a:off x="246888" y="694944"/>
            <a:ext cx="8366760" cy="402336"/>
          </a:xfrm>
        </p:spPr>
        <p:txBody>
          <a:bodyPr/>
          <a:lstStyle>
            <a:lvl1pPr marL="0" indent="0">
              <a:lnSpc>
                <a:spcPct val="100000"/>
              </a:lnSpc>
              <a:spcBef>
                <a:spcPts val="0"/>
              </a:spcBef>
              <a:buNone/>
              <a:defRPr>
                <a:solidFill>
                  <a:srgbClr val="7B7B79"/>
                </a:solidFill>
              </a:defRPr>
            </a:lvl1pPr>
          </a:lstStyle>
          <a:p>
            <a:pPr lvl="0"/>
            <a:r>
              <a:rPr lang="en-US" dirty="0" smtClean="0"/>
              <a:t>Subtitle Placeholder Here</a:t>
            </a:r>
          </a:p>
        </p:txBody>
      </p:sp>
    </p:spTree>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Line, Subtitle and Content">
    <p:spTree>
      <p:nvGrpSpPr>
        <p:cNvPr id="1" name=""/>
        <p:cNvGrpSpPr/>
        <p:nvPr/>
      </p:nvGrpSpPr>
      <p:grpSpPr>
        <a:xfrm>
          <a:off x="0" y="0"/>
          <a:ext cx="0" cy="0"/>
          <a:chOff x="0" y="0"/>
          <a:chExt cx="0" cy="0"/>
        </a:xfrm>
      </p:grpSpPr>
      <p:pic>
        <p:nvPicPr>
          <p:cNvPr id="11" name="Picture 10" descr="logo.png"/>
          <p:cNvPicPr>
            <a:picLocks noChangeAspect="1"/>
          </p:cNvPicPr>
          <p:nvPr userDrawn="1"/>
        </p:nvPicPr>
        <p:blipFill>
          <a:blip r:embed="rId2" cstate="print"/>
          <a:stretch>
            <a:fillRect/>
          </a:stretch>
        </p:blipFill>
        <p:spPr>
          <a:xfrm>
            <a:off x="8369018" y="4702351"/>
            <a:ext cx="429792" cy="268002"/>
          </a:xfrm>
          <a:prstGeom prst="rect">
            <a:avLst/>
          </a:prstGeom>
        </p:spPr>
      </p:pic>
      <p:sp>
        <p:nvSpPr>
          <p:cNvPr id="12" name="Text Placeholder 11"/>
          <p:cNvSpPr>
            <a:spLocks noGrp="1"/>
          </p:cNvSpPr>
          <p:nvPr>
            <p:ph type="body" sz="quarter" idx="11" hasCustomPrompt="1"/>
          </p:nvPr>
        </p:nvSpPr>
        <p:spPr>
          <a:xfrm>
            <a:off x="246888" y="1088136"/>
            <a:ext cx="8366760" cy="402336"/>
          </a:xfrm>
        </p:spPr>
        <p:txBody>
          <a:bodyPr/>
          <a:lstStyle>
            <a:lvl1pPr marL="0" indent="0">
              <a:lnSpc>
                <a:spcPct val="100000"/>
              </a:lnSpc>
              <a:spcBef>
                <a:spcPts val="0"/>
              </a:spcBef>
              <a:buNone/>
              <a:defRPr>
                <a:solidFill>
                  <a:srgbClr val="7B7B79"/>
                </a:solidFill>
              </a:defRPr>
            </a:lvl1pPr>
            <a:lvl2pPr>
              <a:buNone/>
              <a:defRPr/>
            </a:lvl2pPr>
          </a:lstStyle>
          <a:p>
            <a:pPr lvl="0"/>
            <a:r>
              <a:rPr lang="en-US" dirty="0" smtClean="0"/>
              <a:t>Subtitle Placeholder Here</a:t>
            </a:r>
          </a:p>
        </p:txBody>
      </p:sp>
      <p:sp>
        <p:nvSpPr>
          <p:cNvPr id="10" name="Text Placeholder 13"/>
          <p:cNvSpPr>
            <a:spLocks noGrp="1"/>
          </p:cNvSpPr>
          <p:nvPr>
            <p:ph type="body" sz="quarter" idx="10"/>
          </p:nvPr>
        </p:nvSpPr>
        <p:spPr>
          <a:xfrm>
            <a:off x="256032" y="1628777"/>
            <a:ext cx="7662672" cy="2971801"/>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Line, Sub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34950" y="292608"/>
            <a:ext cx="8375650" cy="503992"/>
          </a:xfrm>
          <a:prstGeom prst="rect">
            <a:avLst/>
          </a:prstGeom>
        </p:spPr>
        <p:txBody>
          <a:bodyPr anchor="t" anchorCtr="0">
            <a:noAutofit/>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SINGLE LINE TITLE</a:t>
            </a:r>
            <a:endParaRPr lang="en-US" dirty="0"/>
          </a:p>
        </p:txBody>
      </p:sp>
      <p:pic>
        <p:nvPicPr>
          <p:cNvPr id="12" name="Picture 11" descr="logo.png"/>
          <p:cNvPicPr>
            <a:picLocks noChangeAspect="1"/>
          </p:cNvPicPr>
          <p:nvPr userDrawn="1"/>
        </p:nvPicPr>
        <p:blipFill>
          <a:blip r:embed="rId2" cstate="print"/>
          <a:stretch>
            <a:fillRect/>
          </a:stretch>
        </p:blipFill>
        <p:spPr>
          <a:xfrm>
            <a:off x="8369018" y="4702351"/>
            <a:ext cx="429792" cy="268002"/>
          </a:xfrm>
          <a:prstGeom prst="rect">
            <a:avLst/>
          </a:prstGeom>
        </p:spPr>
      </p:pic>
      <p:sp>
        <p:nvSpPr>
          <p:cNvPr id="13" name="Text Placeholder 12"/>
          <p:cNvSpPr>
            <a:spLocks noGrp="1"/>
          </p:cNvSpPr>
          <p:nvPr>
            <p:ph type="body" sz="quarter" idx="11" hasCustomPrompt="1"/>
          </p:nvPr>
        </p:nvSpPr>
        <p:spPr>
          <a:xfrm>
            <a:off x="246888" y="694944"/>
            <a:ext cx="8366760" cy="402336"/>
          </a:xfrm>
        </p:spPr>
        <p:txBody>
          <a:bodyPr/>
          <a:lstStyle>
            <a:lvl1pPr marL="0" indent="0">
              <a:lnSpc>
                <a:spcPct val="100000"/>
              </a:lnSpc>
              <a:spcBef>
                <a:spcPts val="0"/>
              </a:spcBef>
              <a:buNone/>
              <a:defRPr>
                <a:solidFill>
                  <a:srgbClr val="7B7B79"/>
                </a:solidFill>
              </a:defRPr>
            </a:lvl1pPr>
          </a:lstStyle>
          <a:p>
            <a:pPr lvl="0"/>
            <a:r>
              <a:rPr lang="en-US" dirty="0" smtClean="0"/>
              <a:t>Subtitle Placeholder Here</a:t>
            </a:r>
          </a:p>
        </p:txBody>
      </p:sp>
      <p:sp>
        <p:nvSpPr>
          <p:cNvPr id="10" name="Text Placeholder 13"/>
          <p:cNvSpPr>
            <a:spLocks noGrp="1"/>
          </p:cNvSpPr>
          <p:nvPr>
            <p:ph type="body" sz="quarter" idx="10"/>
          </p:nvPr>
        </p:nvSpPr>
        <p:spPr>
          <a:xfrm>
            <a:off x="256035" y="1280160"/>
            <a:ext cx="8364185" cy="3319272"/>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Line, Sub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34950" y="292608"/>
            <a:ext cx="8375650" cy="503992"/>
          </a:xfrm>
          <a:prstGeom prst="rect">
            <a:avLst/>
          </a:prstGeom>
        </p:spPr>
        <p:txBody>
          <a:bodyPr anchor="t" anchorCtr="0">
            <a:noAutofit/>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SINGLE LINE TITLE</a:t>
            </a:r>
            <a:endParaRPr lang="en-US" dirty="0"/>
          </a:p>
        </p:txBody>
      </p:sp>
      <p:pic>
        <p:nvPicPr>
          <p:cNvPr id="12" name="Picture 11" descr="logo.png"/>
          <p:cNvPicPr>
            <a:picLocks noChangeAspect="1"/>
          </p:cNvPicPr>
          <p:nvPr userDrawn="1"/>
        </p:nvPicPr>
        <p:blipFill>
          <a:blip r:embed="rId2" cstate="print"/>
          <a:stretch>
            <a:fillRect/>
          </a:stretch>
        </p:blipFill>
        <p:spPr>
          <a:xfrm>
            <a:off x="8369018" y="4702351"/>
            <a:ext cx="429792" cy="268002"/>
          </a:xfrm>
          <a:prstGeom prst="rect">
            <a:avLst/>
          </a:prstGeom>
        </p:spPr>
      </p:pic>
      <p:sp>
        <p:nvSpPr>
          <p:cNvPr id="13" name="Text Placeholder 12"/>
          <p:cNvSpPr>
            <a:spLocks noGrp="1"/>
          </p:cNvSpPr>
          <p:nvPr>
            <p:ph type="body" sz="quarter" idx="11" hasCustomPrompt="1"/>
          </p:nvPr>
        </p:nvSpPr>
        <p:spPr>
          <a:xfrm>
            <a:off x="246888" y="694944"/>
            <a:ext cx="8366760" cy="402336"/>
          </a:xfrm>
        </p:spPr>
        <p:txBody>
          <a:bodyPr/>
          <a:lstStyle>
            <a:lvl1pPr marL="0" indent="0">
              <a:lnSpc>
                <a:spcPct val="100000"/>
              </a:lnSpc>
              <a:spcBef>
                <a:spcPts val="0"/>
              </a:spcBef>
              <a:buNone/>
              <a:defRPr>
                <a:solidFill>
                  <a:srgbClr val="7B7B79"/>
                </a:solidFill>
              </a:defRPr>
            </a:lvl1pPr>
          </a:lstStyle>
          <a:p>
            <a:pPr lvl="0"/>
            <a:r>
              <a:rPr lang="en-US" dirty="0" smtClean="0"/>
              <a:t>Subtitle Placeholder Here</a:t>
            </a:r>
          </a:p>
        </p:txBody>
      </p:sp>
      <p:sp>
        <p:nvSpPr>
          <p:cNvPr id="10" name="Text Placeholder 13"/>
          <p:cNvSpPr>
            <a:spLocks noGrp="1"/>
          </p:cNvSpPr>
          <p:nvPr>
            <p:ph type="body" sz="quarter" idx="10"/>
          </p:nvPr>
        </p:nvSpPr>
        <p:spPr>
          <a:xfrm>
            <a:off x="256035" y="1280160"/>
            <a:ext cx="8364185" cy="3319272"/>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End Slide">
    <p:bg>
      <p:bgPr>
        <a:gradFill>
          <a:gsLst>
            <a:gs pos="13000">
              <a:srgbClr val="00B3DE"/>
            </a:gs>
            <a:gs pos="41000">
              <a:srgbClr val="0053FA"/>
            </a:gs>
            <a:gs pos="100000">
              <a:srgbClr val="121B2C"/>
            </a:gs>
          </a:gsLst>
          <a:lin ang="6300000" scaled="0"/>
        </a:gradFill>
        <a:effectLst/>
      </p:bgPr>
    </p:bg>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796065" y="1508760"/>
            <a:ext cx="7543800" cy="1746504"/>
          </a:xfrm>
          <a:prstGeom prst="rect">
            <a:avLst/>
          </a:prstGeom>
        </p:spPr>
        <p:txBody>
          <a:bodyPr anchor="ctr"/>
          <a:lstStyle>
            <a:lvl1pPr algn="ctr">
              <a:lnSpc>
                <a:spcPts val="4000"/>
              </a:lnSpc>
              <a:defRPr sz="4000">
                <a:solidFill>
                  <a:schemeClr val="bg1"/>
                </a:solidFill>
                <a:latin typeface="+mj-lt"/>
              </a:defRPr>
            </a:lvl1pPr>
          </a:lstStyle>
          <a:p>
            <a:r>
              <a:rPr lang="en-US" dirty="0" smtClean="0"/>
              <a:t>CLICK TO EDIT CLOSING STYLE</a:t>
            </a:r>
            <a:endParaRPr lang="en-US" dirty="0"/>
          </a:p>
        </p:txBody>
      </p:sp>
      <p:pic>
        <p:nvPicPr>
          <p:cNvPr id="6" name="Picture 5" descr="pseslogo_sd_b.gif"/>
          <p:cNvPicPr>
            <a:picLocks noChangeAspect="1"/>
          </p:cNvPicPr>
          <p:nvPr userDrawn="1"/>
        </p:nvPicPr>
        <p:blipFill>
          <a:blip r:embed="rId2" cstate="print"/>
          <a:stretch>
            <a:fillRect/>
          </a:stretch>
        </p:blipFill>
        <p:spPr>
          <a:xfrm>
            <a:off x="7548858" y="0"/>
            <a:ext cx="1595142" cy="822960"/>
          </a:xfrm>
          <a:prstGeom prst="rect">
            <a:avLst/>
          </a:prstGeom>
        </p:spPr>
      </p:pic>
      <p:pic>
        <p:nvPicPr>
          <p:cNvPr id="7" name="Picture 6" descr="IEEELOG.jpg"/>
          <p:cNvPicPr>
            <a:picLocks noChangeAspect="1"/>
          </p:cNvPicPr>
          <p:nvPr userDrawn="1"/>
        </p:nvPicPr>
        <p:blipFill>
          <a:blip r:embed="rId3" cstate="print"/>
          <a:stretch>
            <a:fillRect/>
          </a:stretch>
        </p:blipFill>
        <p:spPr>
          <a:xfrm>
            <a:off x="4" y="0"/>
            <a:ext cx="1338009" cy="548640"/>
          </a:xfrm>
          <a:prstGeom prst="rect">
            <a:avLst/>
          </a:prstGeom>
        </p:spPr>
      </p:pic>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Line with Subtitl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34950" y="292608"/>
            <a:ext cx="8375650" cy="503992"/>
          </a:xfrm>
          <a:prstGeom prst="rect">
            <a:avLst/>
          </a:prstGeom>
        </p:spPr>
        <p:txBody>
          <a:bodyPr anchor="t" anchorCtr="0">
            <a:noAutofit/>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SINGLE LINE TITLE</a:t>
            </a:r>
            <a:endParaRPr lang="en-US" dirty="0"/>
          </a:p>
        </p:txBody>
      </p:sp>
      <p:pic>
        <p:nvPicPr>
          <p:cNvPr id="8" name="Picture 7" descr="logo.png"/>
          <p:cNvPicPr>
            <a:picLocks noChangeAspect="1"/>
          </p:cNvPicPr>
          <p:nvPr userDrawn="1"/>
        </p:nvPicPr>
        <p:blipFill>
          <a:blip r:embed="rId2" cstate="print"/>
          <a:stretch>
            <a:fillRect/>
          </a:stretch>
        </p:blipFill>
        <p:spPr>
          <a:xfrm>
            <a:off x="8369018" y="4702351"/>
            <a:ext cx="429792" cy="268002"/>
          </a:xfrm>
          <a:prstGeom prst="rect">
            <a:avLst/>
          </a:prstGeom>
        </p:spPr>
      </p:pic>
      <p:sp>
        <p:nvSpPr>
          <p:cNvPr id="10" name="Text Placeholder 12"/>
          <p:cNvSpPr>
            <a:spLocks noGrp="1"/>
          </p:cNvSpPr>
          <p:nvPr>
            <p:ph type="body" sz="quarter" idx="11" hasCustomPrompt="1"/>
          </p:nvPr>
        </p:nvSpPr>
        <p:spPr>
          <a:xfrm>
            <a:off x="246888" y="694944"/>
            <a:ext cx="8366760" cy="402336"/>
          </a:xfrm>
        </p:spPr>
        <p:txBody>
          <a:bodyPr/>
          <a:lstStyle>
            <a:lvl1pPr marL="0" indent="0">
              <a:lnSpc>
                <a:spcPct val="100000"/>
              </a:lnSpc>
              <a:spcBef>
                <a:spcPts val="0"/>
              </a:spcBef>
              <a:buNone/>
              <a:defRPr>
                <a:solidFill>
                  <a:srgbClr val="7B7B79"/>
                </a:solidFill>
              </a:defRPr>
            </a:lvl1pPr>
          </a:lstStyle>
          <a:p>
            <a:pPr lvl="0"/>
            <a:r>
              <a:rPr lang="en-US" dirty="0" smtClean="0"/>
              <a:t>Subtitle Placeholder Here</a:t>
            </a:r>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Lin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34950" y="292608"/>
            <a:ext cx="8375650" cy="503992"/>
          </a:xfrm>
          <a:prstGeom prst="rect">
            <a:avLst/>
          </a:prstGeom>
        </p:spPr>
        <p:txBody>
          <a:bodyPr anchor="t" anchorCtr="0">
            <a:noAutofit/>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SINGLE LINE TITLE</a:t>
            </a:r>
            <a:endParaRPr lang="en-US" dirty="0"/>
          </a:p>
        </p:txBody>
      </p:sp>
      <p:pic>
        <p:nvPicPr>
          <p:cNvPr id="8" name="Picture 7" descr="logo.png"/>
          <p:cNvPicPr>
            <a:picLocks noChangeAspect="1"/>
          </p:cNvPicPr>
          <p:nvPr userDrawn="1"/>
        </p:nvPicPr>
        <p:blipFill>
          <a:blip r:embed="rId2" cstate="print"/>
          <a:stretch>
            <a:fillRect/>
          </a:stretch>
        </p:blipFill>
        <p:spPr>
          <a:xfrm>
            <a:off x="8369018" y="4702351"/>
            <a:ext cx="429792" cy="268002"/>
          </a:xfrm>
          <a:prstGeom prst="rect">
            <a:avLst/>
          </a:prstGeom>
        </p:spPr>
      </p:pic>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Line Only no angl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34950" y="292608"/>
            <a:ext cx="8375650" cy="503992"/>
          </a:xfrm>
          <a:prstGeom prst="rect">
            <a:avLst/>
          </a:prstGeom>
        </p:spPr>
        <p:txBody>
          <a:bodyPr anchor="t" anchorCtr="0">
            <a:noAutofit/>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SINGLE LINE TITLE</a:t>
            </a:r>
            <a:endParaRPr 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Line, with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34950" y="287826"/>
            <a:ext cx="8375650" cy="857250"/>
          </a:xfrm>
          <a:prstGeom prst="rect">
            <a:avLst/>
          </a:prstGeom>
        </p:spPr>
        <p:txBody>
          <a:bodyPr anchor="t" anchorCtr="0">
            <a:noAutofit/>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DOUBLE LINE TITLE</a:t>
            </a:r>
            <a:br>
              <a:rPr lang="en-US" dirty="0" smtClean="0"/>
            </a:br>
            <a:r>
              <a:rPr lang="en-US" dirty="0" smtClean="0"/>
              <a:t>FOR ADDED CONTENT</a:t>
            </a:r>
            <a:endParaRPr lang="en-US" dirty="0"/>
          </a:p>
        </p:txBody>
      </p:sp>
      <p:pic>
        <p:nvPicPr>
          <p:cNvPr id="8" name="Picture 7" descr="logo.png"/>
          <p:cNvPicPr>
            <a:picLocks noChangeAspect="1"/>
          </p:cNvPicPr>
          <p:nvPr userDrawn="1"/>
        </p:nvPicPr>
        <p:blipFill>
          <a:blip r:embed="rId2" cstate="print"/>
          <a:stretch>
            <a:fillRect/>
          </a:stretch>
        </p:blipFill>
        <p:spPr>
          <a:xfrm>
            <a:off x="8369018" y="4702351"/>
            <a:ext cx="429792" cy="268002"/>
          </a:xfrm>
          <a:prstGeom prst="rect">
            <a:avLst/>
          </a:prstGeom>
        </p:spPr>
      </p:pic>
      <p:sp>
        <p:nvSpPr>
          <p:cNvPr id="11" name="Text Placeholder 13"/>
          <p:cNvSpPr>
            <a:spLocks noGrp="1"/>
          </p:cNvSpPr>
          <p:nvPr>
            <p:ph type="body" sz="quarter" idx="10"/>
          </p:nvPr>
        </p:nvSpPr>
        <p:spPr>
          <a:xfrm>
            <a:off x="256032" y="1280160"/>
            <a:ext cx="7662672" cy="3319272"/>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Line, Subtitle and Content">
    <p:spTree>
      <p:nvGrpSpPr>
        <p:cNvPr id="1" name=""/>
        <p:cNvGrpSpPr/>
        <p:nvPr/>
      </p:nvGrpSpPr>
      <p:grpSpPr>
        <a:xfrm>
          <a:off x="0" y="0"/>
          <a:ext cx="0" cy="0"/>
          <a:chOff x="0" y="0"/>
          <a:chExt cx="0" cy="0"/>
        </a:xfrm>
      </p:grpSpPr>
      <p:pic>
        <p:nvPicPr>
          <p:cNvPr id="11" name="Picture 10" descr="logo.png"/>
          <p:cNvPicPr>
            <a:picLocks noChangeAspect="1"/>
          </p:cNvPicPr>
          <p:nvPr userDrawn="1"/>
        </p:nvPicPr>
        <p:blipFill>
          <a:blip r:embed="rId2" cstate="print"/>
          <a:stretch>
            <a:fillRect/>
          </a:stretch>
        </p:blipFill>
        <p:spPr>
          <a:xfrm>
            <a:off x="8369018" y="4702351"/>
            <a:ext cx="429792" cy="268002"/>
          </a:xfrm>
          <a:prstGeom prst="rect">
            <a:avLst/>
          </a:prstGeom>
        </p:spPr>
      </p:pic>
      <p:sp>
        <p:nvSpPr>
          <p:cNvPr id="12" name="Text Placeholder 11"/>
          <p:cNvSpPr>
            <a:spLocks noGrp="1"/>
          </p:cNvSpPr>
          <p:nvPr>
            <p:ph type="body" sz="quarter" idx="11" hasCustomPrompt="1"/>
          </p:nvPr>
        </p:nvSpPr>
        <p:spPr>
          <a:xfrm>
            <a:off x="246888" y="1088136"/>
            <a:ext cx="8366760" cy="402336"/>
          </a:xfrm>
        </p:spPr>
        <p:txBody>
          <a:bodyPr/>
          <a:lstStyle>
            <a:lvl1pPr marL="0" indent="0">
              <a:lnSpc>
                <a:spcPct val="100000"/>
              </a:lnSpc>
              <a:spcBef>
                <a:spcPts val="0"/>
              </a:spcBef>
              <a:buNone/>
              <a:defRPr>
                <a:solidFill>
                  <a:srgbClr val="7B7B79"/>
                </a:solidFill>
              </a:defRPr>
            </a:lvl1pPr>
            <a:lvl2pPr>
              <a:buNone/>
              <a:defRPr/>
            </a:lvl2pPr>
          </a:lstStyle>
          <a:p>
            <a:pPr lvl="0"/>
            <a:r>
              <a:rPr lang="en-US" dirty="0" smtClean="0"/>
              <a:t>Subtitle Placeholder Here</a:t>
            </a:r>
          </a:p>
        </p:txBody>
      </p:sp>
      <p:sp>
        <p:nvSpPr>
          <p:cNvPr id="10" name="Text Placeholder 13"/>
          <p:cNvSpPr>
            <a:spLocks noGrp="1"/>
          </p:cNvSpPr>
          <p:nvPr>
            <p:ph type="body" sz="quarter" idx="10"/>
          </p:nvPr>
        </p:nvSpPr>
        <p:spPr>
          <a:xfrm>
            <a:off x="256032" y="1628777"/>
            <a:ext cx="7662672" cy="2971801"/>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Line, Subtitle and Content no angl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34950" y="287826"/>
            <a:ext cx="8375650" cy="857250"/>
          </a:xfrm>
          <a:prstGeom prst="rect">
            <a:avLst/>
          </a:prstGeom>
        </p:spPr>
        <p:txBody>
          <a:bodyPr anchor="t" anchorCtr="0">
            <a:noAutofit/>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DOUBLE LINE TITLE</a:t>
            </a:r>
            <a:br>
              <a:rPr lang="en-US" dirty="0" smtClean="0"/>
            </a:br>
            <a:r>
              <a:rPr lang="en-US" dirty="0" smtClean="0"/>
              <a:t>FOR ADDED CONTENT</a:t>
            </a:r>
            <a:endParaRPr lang="en-US" dirty="0"/>
          </a:p>
        </p:txBody>
      </p:sp>
      <p:sp>
        <p:nvSpPr>
          <p:cNvPr id="11" name="Text Placeholder 11"/>
          <p:cNvSpPr>
            <a:spLocks noGrp="1"/>
          </p:cNvSpPr>
          <p:nvPr>
            <p:ph type="body" sz="quarter" idx="11" hasCustomPrompt="1"/>
          </p:nvPr>
        </p:nvSpPr>
        <p:spPr>
          <a:xfrm>
            <a:off x="246888" y="1088136"/>
            <a:ext cx="8366760" cy="402336"/>
          </a:xfrm>
        </p:spPr>
        <p:txBody>
          <a:bodyPr/>
          <a:lstStyle>
            <a:lvl1pPr marL="0" indent="0">
              <a:lnSpc>
                <a:spcPct val="100000"/>
              </a:lnSpc>
              <a:spcBef>
                <a:spcPts val="0"/>
              </a:spcBef>
              <a:buNone/>
              <a:defRPr>
                <a:solidFill>
                  <a:srgbClr val="7B7B79"/>
                </a:solidFill>
              </a:defRPr>
            </a:lvl1pPr>
            <a:lvl2pPr>
              <a:buNone/>
              <a:defRPr/>
            </a:lvl2pPr>
          </a:lstStyle>
          <a:p>
            <a:pPr lvl="0"/>
            <a:r>
              <a:rPr lang="en-US" dirty="0" smtClean="0"/>
              <a:t>Subtitle Placeholder Here</a:t>
            </a:r>
          </a:p>
        </p:txBody>
      </p:sp>
      <p:sp>
        <p:nvSpPr>
          <p:cNvPr id="7" name="Text Placeholder 13"/>
          <p:cNvSpPr>
            <a:spLocks noGrp="1"/>
          </p:cNvSpPr>
          <p:nvPr>
            <p:ph type="body" sz="quarter" idx="10"/>
          </p:nvPr>
        </p:nvSpPr>
        <p:spPr>
          <a:xfrm>
            <a:off x="256035" y="1619897"/>
            <a:ext cx="8364185" cy="2971801"/>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1.gif"/><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TextBox 8"/>
          <p:cNvSpPr txBox="1"/>
          <p:nvPr userDrawn="1"/>
        </p:nvSpPr>
        <p:spPr bwMode="gray">
          <a:xfrm>
            <a:off x="501795" y="4805142"/>
            <a:ext cx="3943350" cy="200055"/>
          </a:xfrm>
          <a:prstGeom prst="rect">
            <a:avLst/>
          </a:prstGeom>
          <a:noFill/>
        </p:spPr>
        <p:txBody>
          <a:bodyPr wrap="square" rtlCol="0">
            <a:spAutoFit/>
          </a:bodyPr>
          <a:lstStyle/>
          <a:p>
            <a:pPr marL="0" algn="l" defTabSz="914400" rtl="0" eaLnBrk="1" latinLnBrk="0" hangingPunct="1"/>
            <a:r>
              <a:rPr lang="en-US" sz="700" kern="1200" dirty="0" smtClean="0">
                <a:solidFill>
                  <a:srgbClr val="919191"/>
                </a:solidFill>
                <a:latin typeface="Futura Bk" pitchFamily="34" charset="0"/>
                <a:ea typeface="+mn-ea"/>
                <a:cs typeface="+mn-cs"/>
              </a:rPr>
              <a:t>© Copyright 2011 PSES-SD Chapter</a:t>
            </a:r>
          </a:p>
        </p:txBody>
      </p:sp>
      <p:sp>
        <p:nvSpPr>
          <p:cNvPr id="10" name="TextBox 9"/>
          <p:cNvSpPr txBox="1"/>
          <p:nvPr userDrawn="1"/>
        </p:nvSpPr>
        <p:spPr bwMode="gray">
          <a:xfrm>
            <a:off x="248886" y="4805142"/>
            <a:ext cx="384048" cy="200055"/>
          </a:xfrm>
          <a:prstGeom prst="rect">
            <a:avLst/>
          </a:prstGeom>
          <a:noFill/>
        </p:spPr>
        <p:txBody>
          <a:bodyPr wrap="square" rtlCol="0">
            <a:spAutoFit/>
          </a:bodyPr>
          <a:lstStyle/>
          <a:p>
            <a:pPr marL="0" algn="l" defTabSz="914400" rtl="0" eaLnBrk="1" fontAlgn="base" latinLnBrk="0" hangingPunct="1">
              <a:spcBef>
                <a:spcPct val="0"/>
              </a:spcBef>
              <a:spcAft>
                <a:spcPct val="0"/>
              </a:spcAft>
            </a:pPr>
            <a:fld id="{F445441D-5648-4C4E-924F-9D5109CAF161}" type="slidenum">
              <a:rPr lang="en-US" sz="700" kern="1200" smtClean="0">
                <a:solidFill>
                  <a:srgbClr val="919191"/>
                </a:solidFill>
                <a:latin typeface="Futura Bk" pitchFamily="34" charset="0"/>
                <a:ea typeface="+mn-ea"/>
                <a:cs typeface="+mn-cs"/>
              </a:rPr>
              <a:pPr marL="0" algn="l" defTabSz="914400" rtl="0" eaLnBrk="1" fontAlgn="base" latinLnBrk="0" hangingPunct="1">
                <a:spcBef>
                  <a:spcPct val="0"/>
                </a:spcBef>
                <a:spcAft>
                  <a:spcPct val="0"/>
                </a:spcAft>
              </a:pPr>
              <a:t>‹#›</a:t>
            </a:fld>
            <a:endParaRPr lang="en-US" sz="700" kern="1200" dirty="0" smtClean="0">
              <a:solidFill>
                <a:srgbClr val="919191"/>
              </a:solidFill>
              <a:latin typeface="Futura Bk" pitchFamily="34" charset="0"/>
              <a:ea typeface="+mn-ea"/>
              <a:cs typeface="+mn-cs"/>
            </a:endParaRPr>
          </a:p>
        </p:txBody>
      </p:sp>
      <p:sp>
        <p:nvSpPr>
          <p:cNvPr id="7" name="Title Placeholder 6"/>
          <p:cNvSpPr>
            <a:spLocks noGrp="1"/>
          </p:cNvSpPr>
          <p:nvPr>
            <p:ph type="title"/>
          </p:nvPr>
        </p:nvSpPr>
        <p:spPr>
          <a:xfrm>
            <a:off x="237744" y="292608"/>
            <a:ext cx="8375904" cy="857250"/>
          </a:xfrm>
          <a:prstGeom prst="rect">
            <a:avLst/>
          </a:prstGeom>
        </p:spPr>
        <p:txBody>
          <a:bodyPr vert="horz" lIns="91440" tIns="45720" rIns="91440" bIns="45720" rtlCol="0" anchor="t" anchorCtr="0">
            <a:noAutofit/>
          </a:bodyPr>
          <a:lstStyle/>
          <a:p>
            <a:r>
              <a:rPr lang="en-US" dirty="0" smtClean="0"/>
              <a:t>DOUBLE LINE TITLE </a:t>
            </a:r>
            <a:br>
              <a:rPr lang="en-US" dirty="0" smtClean="0"/>
            </a:br>
            <a:r>
              <a:rPr lang="en-US" dirty="0" smtClean="0"/>
              <a:t>FOR ADDED CONTENT</a:t>
            </a:r>
            <a:endParaRPr lang="en-US" dirty="0"/>
          </a:p>
        </p:txBody>
      </p:sp>
      <p:sp>
        <p:nvSpPr>
          <p:cNvPr id="8" name="Text Placeholder 7"/>
          <p:cNvSpPr>
            <a:spLocks noGrp="1"/>
          </p:cNvSpPr>
          <p:nvPr>
            <p:ph type="body" idx="1"/>
          </p:nvPr>
        </p:nvSpPr>
        <p:spPr>
          <a:xfrm>
            <a:off x="256032" y="1316736"/>
            <a:ext cx="8229600" cy="3282696"/>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pseslogo_sd_b.gif"/>
          <p:cNvPicPr>
            <a:picLocks noChangeAspect="1"/>
          </p:cNvPicPr>
          <p:nvPr userDrawn="1"/>
        </p:nvPicPr>
        <p:blipFill>
          <a:blip r:embed="rId15" cstate="print"/>
          <a:stretch>
            <a:fillRect/>
          </a:stretch>
        </p:blipFill>
        <p:spPr>
          <a:xfrm>
            <a:off x="8223568" y="17756"/>
            <a:ext cx="886190" cy="457200"/>
          </a:xfrm>
          <a:prstGeom prst="rect">
            <a:avLst/>
          </a:prstGeom>
        </p:spPr>
      </p:pic>
      <p:pic>
        <p:nvPicPr>
          <p:cNvPr id="15" name="Picture 14" descr="IEEELOG.jpg"/>
          <p:cNvPicPr>
            <a:picLocks noChangeAspect="1"/>
          </p:cNvPicPr>
          <p:nvPr userDrawn="1"/>
        </p:nvPicPr>
        <p:blipFill>
          <a:blip r:embed="rId16" cstate="print"/>
          <a:stretch>
            <a:fillRect/>
          </a:stretch>
        </p:blipFill>
        <p:spPr>
          <a:xfrm>
            <a:off x="17761" y="17756"/>
            <a:ext cx="669005" cy="274320"/>
          </a:xfrm>
          <a:prstGeom prst="rect">
            <a:avLst/>
          </a:prstGeom>
        </p:spPr>
      </p:pic>
    </p:spTree>
  </p:cSld>
  <p:clrMap bg1="lt1" tx1="dk1" bg2="lt2" tx2="dk2" accent1="accent1" accent2="accent2" accent3="accent3" accent4="accent4" accent5="accent5" accent6="accent6" hlink="hlink" folHlink="folHlink"/>
  <p:sldLayoutIdLst>
    <p:sldLayoutId id="2147483716" r:id="rId1"/>
    <p:sldLayoutId id="2147483725" r:id="rId2"/>
    <p:sldLayoutId id="2147483726" r:id="rId3"/>
    <p:sldLayoutId id="2147483728" r:id="rId4"/>
    <p:sldLayoutId id="2147483730" r:id="rId5"/>
    <p:sldLayoutId id="2147483731" r:id="rId6"/>
    <p:sldLayoutId id="2147483732" r:id="rId7"/>
    <p:sldLayoutId id="2147483733" r:id="rId8"/>
    <p:sldLayoutId id="2147483734" r:id="rId9"/>
    <p:sldLayoutId id="2147483736" r:id="rId10"/>
    <p:sldLayoutId id="2147483737" r:id="rId11"/>
    <p:sldLayoutId id="2147483738" r:id="rId12"/>
    <p:sldLayoutId id="2147483739" r:id="rId13"/>
  </p:sldLayoutIdLst>
  <p:transition/>
  <p:timing>
    <p:tnLst>
      <p:par>
        <p:cTn id="1" dur="indefinite" restart="never" nodeType="tmRoot"/>
      </p:par>
    </p:tnLst>
  </p:timing>
  <p:hf hdr="0" dt="0"/>
  <p:txStyles>
    <p:titleStyle>
      <a:lvl1pPr marL="0" marR="0" indent="0" algn="l" defTabSz="914400" rtl="0" eaLnBrk="1" fontAlgn="auto" latinLnBrk="0" hangingPunct="1">
        <a:lnSpc>
          <a:spcPts val="3100"/>
        </a:lnSpc>
        <a:spcBef>
          <a:spcPct val="0"/>
        </a:spcBef>
        <a:spcAft>
          <a:spcPts val="0"/>
        </a:spcAft>
        <a:buClrTx/>
        <a:buSzTx/>
        <a:buFontTx/>
        <a:buNone/>
        <a:tabLst/>
        <a:defRPr kumimoji="0" lang="en-US" sz="3100" b="0" i="0" u="none" strike="noStrike" kern="1200" cap="all" spc="0" normalizeH="0" baseline="0" noProof="0" dirty="0" smtClean="0">
          <a:ln>
            <a:noFill/>
          </a:ln>
          <a:solidFill>
            <a:srgbClr val="000000"/>
          </a:solidFill>
          <a:effectLst/>
          <a:uLnTx/>
          <a:uFillTx/>
          <a:latin typeface="Futura Bk" pitchFamily="34" charset="0"/>
          <a:ea typeface="+mj-ea"/>
          <a:cs typeface="+mj-cs"/>
        </a:defRPr>
      </a:lvl1pPr>
    </p:titleStyle>
    <p:body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42900" marR="0" indent="-114300"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1500" indent="-171450" algn="l" defTabSz="914400" rtl="0" eaLnBrk="1" latinLnBrk="0" hangingPunct="1">
        <a:lnSpc>
          <a:spcPct val="110000"/>
        </a:lnSpc>
        <a:spcBef>
          <a:spcPts val="400"/>
        </a:spcBef>
        <a:buClr>
          <a:srgbClr val="000000"/>
        </a:buClr>
        <a:buFont typeface="Futura Bk" pitchFamily="34" charset="0"/>
        <a:buChar char="−"/>
        <a:defRPr sz="1200" kern="1200">
          <a:solidFill>
            <a:srgbClr val="000000"/>
          </a:solidFill>
          <a:latin typeface="+mn-lt"/>
          <a:ea typeface="+mn-ea"/>
          <a:cs typeface="+mn-cs"/>
        </a:defRPr>
      </a:lvl3pPr>
      <a:lvl4pPr marL="800100" indent="-114300"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8700" indent="-171450" algn="l" defTabSz="914400" rtl="0" eaLnBrk="1" latinLnBrk="0" hangingPunct="1">
        <a:lnSpc>
          <a:spcPct val="110000"/>
        </a:lnSpc>
        <a:spcBef>
          <a:spcPts val="400"/>
        </a:spcBef>
        <a:buClr>
          <a:srgbClr val="000000"/>
        </a:buClr>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20015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8" y="4767263"/>
            <a:ext cx="2085975" cy="273844"/>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3/27/2013</a:t>
            </a:fld>
            <a:endParaRPr lang="en-US" dirty="0"/>
          </a:p>
        </p:txBody>
      </p:sp>
      <p:sp>
        <p:nvSpPr>
          <p:cNvPr id="5" name="Footer Placeholder 4"/>
          <p:cNvSpPr>
            <a:spLocks noGrp="1"/>
          </p:cNvSpPr>
          <p:nvPr>
            <p:ph type="ftr" sz="quarter" idx="3"/>
          </p:nvPr>
        </p:nvSpPr>
        <p:spPr>
          <a:xfrm>
            <a:off x="659166" y="4767263"/>
            <a:ext cx="2847975" cy="273844"/>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9" y="4767263"/>
            <a:ext cx="561975" cy="273844"/>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4874538"/>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4874538"/>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bwMode="gray">
          <a:xfrm>
            <a:off x="501795" y="4805142"/>
            <a:ext cx="3943350" cy="200055"/>
          </a:xfrm>
          <a:prstGeom prst="rect">
            <a:avLst/>
          </a:prstGeom>
          <a:noFill/>
        </p:spPr>
        <p:txBody>
          <a:bodyPr wrap="square" rtlCol="0">
            <a:spAutoFit/>
          </a:bodyPr>
          <a:lstStyle/>
          <a:p>
            <a:pPr marL="0" algn="l" defTabSz="914400" rtl="0" eaLnBrk="1" latinLnBrk="0" hangingPunct="1"/>
            <a:r>
              <a:rPr lang="en-US" sz="700" kern="1200" dirty="0" smtClean="0">
                <a:solidFill>
                  <a:srgbClr val="919191"/>
                </a:solidFill>
                <a:latin typeface="Futura Bk" pitchFamily="34" charset="0"/>
                <a:ea typeface="+mn-ea"/>
                <a:cs typeface="+mn-cs"/>
              </a:rPr>
              <a:t>© Copyright 2011 PSES-SD Chapter</a:t>
            </a:r>
          </a:p>
        </p:txBody>
      </p:sp>
      <p:sp>
        <p:nvSpPr>
          <p:cNvPr id="10" name="TextBox 9"/>
          <p:cNvSpPr txBox="1"/>
          <p:nvPr userDrawn="1"/>
        </p:nvSpPr>
        <p:spPr bwMode="gray">
          <a:xfrm>
            <a:off x="248886" y="4805142"/>
            <a:ext cx="384048" cy="200055"/>
          </a:xfrm>
          <a:prstGeom prst="rect">
            <a:avLst/>
          </a:prstGeom>
          <a:noFill/>
        </p:spPr>
        <p:txBody>
          <a:bodyPr wrap="square" rtlCol="0">
            <a:spAutoFit/>
          </a:bodyPr>
          <a:lstStyle/>
          <a:p>
            <a:pPr marL="0" algn="l" defTabSz="914400" rtl="0" eaLnBrk="1" fontAlgn="base" latinLnBrk="0" hangingPunct="1">
              <a:spcBef>
                <a:spcPct val="0"/>
              </a:spcBef>
              <a:spcAft>
                <a:spcPct val="0"/>
              </a:spcAft>
            </a:pPr>
            <a:fld id="{F445441D-5648-4C4E-924F-9D5109CAF161}" type="slidenum">
              <a:rPr lang="en-US" sz="700" kern="1200" smtClean="0">
                <a:solidFill>
                  <a:srgbClr val="919191"/>
                </a:solidFill>
                <a:latin typeface="Futura Bk" pitchFamily="34" charset="0"/>
                <a:ea typeface="+mn-ea"/>
                <a:cs typeface="+mn-cs"/>
              </a:rPr>
              <a:pPr marL="0" algn="l" defTabSz="914400" rtl="0" eaLnBrk="1" fontAlgn="base" latinLnBrk="0" hangingPunct="1">
                <a:spcBef>
                  <a:spcPct val="0"/>
                </a:spcBef>
                <a:spcAft>
                  <a:spcPct val="0"/>
                </a:spcAft>
              </a:pPr>
              <a:t>‹#›</a:t>
            </a:fld>
            <a:endParaRPr lang="en-US" sz="700" kern="1200" dirty="0" smtClean="0">
              <a:solidFill>
                <a:srgbClr val="919191"/>
              </a:solidFill>
              <a:latin typeface="Futura Bk" pitchFamily="34" charset="0"/>
              <a:ea typeface="+mn-ea"/>
              <a:cs typeface="+mn-cs"/>
            </a:endParaRPr>
          </a:p>
        </p:txBody>
      </p:sp>
      <p:pic>
        <p:nvPicPr>
          <p:cNvPr id="11" name="Picture 10" descr="pseslogo_sd_b.gif"/>
          <p:cNvPicPr>
            <a:picLocks noChangeAspect="1"/>
          </p:cNvPicPr>
          <p:nvPr userDrawn="1"/>
        </p:nvPicPr>
        <p:blipFill>
          <a:blip r:embed="rId19" cstate="print"/>
          <a:stretch>
            <a:fillRect/>
          </a:stretch>
        </p:blipFill>
        <p:spPr>
          <a:xfrm>
            <a:off x="8223568" y="17756"/>
            <a:ext cx="886190" cy="457200"/>
          </a:xfrm>
          <a:prstGeom prst="rect">
            <a:avLst/>
          </a:prstGeom>
        </p:spPr>
      </p:pic>
      <p:pic>
        <p:nvPicPr>
          <p:cNvPr id="12" name="Picture 11" descr="IEEELOG.jpg"/>
          <p:cNvPicPr>
            <a:picLocks noChangeAspect="1"/>
          </p:cNvPicPr>
          <p:nvPr userDrawn="1"/>
        </p:nvPicPr>
        <p:blipFill>
          <a:blip r:embed="rId20" cstate="print"/>
          <a:stretch>
            <a:fillRect/>
          </a:stretch>
        </p:blipFill>
        <p:spPr>
          <a:xfrm>
            <a:off x="17761" y="17756"/>
            <a:ext cx="669005" cy="274320"/>
          </a:xfrm>
          <a:prstGeom prst="rect">
            <a:avLst/>
          </a:prstGeom>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5.jpe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8.jpeg"/><Relationship Id="rId1" Type="http://schemas.openxmlformats.org/officeDocument/2006/relationships/slideLayout" Target="../slideLayouts/slideLayout26.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hyperlink" Target="http://www.puttincologneontherickshaw.com/" TargetMode="Externa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2"/>
          <p:cNvSpPr txBox="1">
            <a:spLocks/>
          </p:cNvSpPr>
          <p:nvPr/>
        </p:nvSpPr>
        <p:spPr>
          <a:xfrm>
            <a:off x="242791" y="4100968"/>
            <a:ext cx="2736385" cy="886968"/>
          </a:xfrm>
          <a:prstGeom prst="rect">
            <a:avLst/>
          </a:prstGeom>
        </p:spPr>
        <p:txBody>
          <a:bodyPr>
            <a:normAutofit lnSpcReduction="10000"/>
          </a:bodyPr>
          <a:lstStyle/>
          <a:p>
            <a:pPr marL="225425" marR="0" lvl="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a:pPr>
            <a:r>
              <a:rPr lang="en-US" sz="2000"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William Bouffard</a:t>
            </a:r>
            <a:endParaRPr kumimoji="0" lang="en-US" sz="2000" b="0"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cs typeface="Arial" pitchFamily="34" charset="0"/>
            </a:endParaRPr>
          </a:p>
          <a:p>
            <a:pPr marL="225425" marR="0" lvl="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a:pPr>
            <a:r>
              <a:rPr lang="en-US" sz="2000"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March 26, 2013</a:t>
            </a:r>
            <a:endParaRPr kumimoji="0" lang="en-US" sz="2000" b="0"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cs typeface="Arial" pitchFamily="34" charset="0"/>
            </a:endParaRPr>
          </a:p>
        </p:txBody>
      </p:sp>
      <p:sp>
        <p:nvSpPr>
          <p:cNvPr id="6" name="Title 11"/>
          <p:cNvSpPr txBox="1">
            <a:spLocks/>
          </p:cNvSpPr>
          <p:nvPr/>
        </p:nvSpPr>
        <p:spPr>
          <a:xfrm>
            <a:off x="822960" y="1043462"/>
            <a:ext cx="7543800" cy="2632047"/>
          </a:xfrm>
          <a:prstGeom prst="rect">
            <a:avLst/>
          </a:prstGeom>
        </p:spPr>
        <p:txBody>
          <a:bodyPr anchor="ctr" anchorCtr="1">
            <a:normAutofit/>
          </a:bodyPr>
          <a:lstStyle/>
          <a:p>
            <a:pPr marL="0" marR="0" lvl="0" indent="0" algn="ctr" defTabSz="914400" rtl="0" eaLnBrk="1" fontAlgn="auto" latinLnBrk="0" hangingPunct="1">
              <a:spcBef>
                <a:spcPct val="0"/>
              </a:spcBef>
              <a:spcAft>
                <a:spcPts val="0"/>
              </a:spcAft>
              <a:buClrTx/>
              <a:buSzTx/>
              <a:buFontTx/>
              <a:buNone/>
              <a:tabLst/>
              <a:defRPr/>
            </a:pPr>
            <a:r>
              <a:rPr kumimoji="0" lang="en-US" sz="5400" i="1" u="none" strike="noStrike" kern="1200" cap="all"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Puttin’ cologne on the Rickshaw</a:t>
            </a:r>
          </a:p>
          <a:p>
            <a:pPr marL="0" marR="0" lvl="0" indent="0" algn="ctr" defTabSz="914400" rtl="0" eaLnBrk="1" fontAlgn="auto" latinLnBrk="0" hangingPunct="1">
              <a:spcBef>
                <a:spcPct val="0"/>
              </a:spcBef>
              <a:spcAft>
                <a:spcPts val="0"/>
              </a:spcAft>
              <a:buClrTx/>
              <a:buSzTx/>
              <a:buFontTx/>
              <a:buNone/>
              <a:tabLst/>
              <a:defRPr/>
            </a:pPr>
            <a:r>
              <a:rPr lang="en-US" sz="26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A Guide to Dysfunctional Management</a:t>
            </a:r>
            <a:endParaRPr kumimoji="0" lang="en-US" sz="2600" i="1"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026" name="Picture 2" descr="C:\Users\William\Desktop\Pinnacle Award Winner 20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0881" y="3392131"/>
            <a:ext cx="1622291" cy="16222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51711" y="294968"/>
            <a:ext cx="4988789" cy="435077"/>
          </a:xfrm>
        </p:spPr>
        <p:txBody>
          <a:bodyPr>
            <a:normAutofit lnSpcReduction="10000"/>
          </a:bodyPr>
          <a:lstStyle/>
          <a:p>
            <a:r>
              <a:rPr lang="en-US" dirty="0" smtClean="0">
                <a:solidFill>
                  <a:schemeClr val="tx1"/>
                </a:solidFill>
                <a:latin typeface="Arial" pitchFamily="34" charset="0"/>
                <a:cs typeface="Arial" pitchFamily="34" charset="0"/>
              </a:rPr>
              <a:t>Kayfabe</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94969" y="685803"/>
            <a:ext cx="8693186" cy="1644442"/>
          </a:xfrm>
        </p:spPr>
        <p:txBody>
          <a:bodyPr>
            <a:normAutofit fontScale="92500" lnSpcReduction="20000"/>
          </a:bodyPr>
          <a:lstStyle/>
          <a:p>
            <a:pPr marL="0" indent="0">
              <a:buNone/>
            </a:pPr>
            <a:r>
              <a:rPr lang="en-US" sz="1800" dirty="0">
                <a:solidFill>
                  <a:schemeClr val="tx1"/>
                </a:solidFill>
                <a:latin typeface="Arial" pitchFamily="34" charset="0"/>
                <a:cs typeface="Arial" pitchFamily="34" charset="0"/>
              </a:rPr>
              <a:t>“The facts are </a:t>
            </a:r>
            <a:r>
              <a:rPr lang="en-US" sz="1800" dirty="0" smtClean="0">
                <a:solidFill>
                  <a:schemeClr val="tx1"/>
                </a:solidFill>
                <a:latin typeface="Arial" pitchFamily="34" charset="0"/>
                <a:cs typeface="Arial" pitchFamily="34" charset="0"/>
              </a:rPr>
              <a:t>unimportant. </a:t>
            </a:r>
            <a:r>
              <a:rPr lang="en-US" sz="1800" dirty="0">
                <a:solidFill>
                  <a:schemeClr val="tx1"/>
                </a:solidFill>
                <a:latin typeface="Arial" pitchFamily="34" charset="0"/>
                <a:cs typeface="Arial" pitchFamily="34" charset="0"/>
              </a:rPr>
              <a:t>It’s what they are perceived to be that determines the course of events” </a:t>
            </a:r>
            <a:r>
              <a:rPr lang="en-US" dirty="0" smtClean="0">
                <a:solidFill>
                  <a:schemeClr val="tx1"/>
                </a:solidFill>
                <a:latin typeface="Arial" pitchFamily="34" charset="0"/>
                <a:cs typeface="Arial" pitchFamily="34" charset="0"/>
              </a:rPr>
              <a:t>						</a:t>
            </a:r>
            <a:r>
              <a:rPr lang="en-US" sz="1400" dirty="0" smtClean="0">
                <a:solidFill>
                  <a:schemeClr val="tx1"/>
                </a:solidFill>
                <a:latin typeface="Arial" pitchFamily="34" charset="0"/>
                <a:cs typeface="Arial" pitchFamily="34" charset="0"/>
              </a:rPr>
              <a:t>R</a:t>
            </a:r>
            <a:r>
              <a:rPr lang="en-US" sz="1400" dirty="0">
                <a:solidFill>
                  <a:schemeClr val="tx1"/>
                </a:solidFill>
                <a:latin typeface="Arial" pitchFamily="34" charset="0"/>
                <a:cs typeface="Arial" pitchFamily="34" charset="0"/>
              </a:rPr>
              <a:t>. Earl </a:t>
            </a:r>
            <a:r>
              <a:rPr lang="en-US" sz="1400" dirty="0" smtClean="0">
                <a:solidFill>
                  <a:schemeClr val="tx1"/>
                </a:solidFill>
                <a:latin typeface="Arial" pitchFamily="34" charset="0"/>
                <a:cs typeface="Arial" pitchFamily="34" charset="0"/>
              </a:rPr>
              <a:t>Hadady </a:t>
            </a:r>
          </a:p>
          <a:p>
            <a:pPr marL="0" indent="0">
              <a:buNone/>
            </a:pPr>
            <a:r>
              <a:rPr lang="en-US" sz="1900" dirty="0" smtClean="0">
                <a:solidFill>
                  <a:schemeClr val="tx1"/>
                </a:solidFill>
                <a:latin typeface="Arial" pitchFamily="34" charset="0"/>
                <a:cs typeface="Arial" pitchFamily="34" charset="0"/>
              </a:rPr>
              <a:t>Everyone perceives their surroundings, themselves and others differently </a:t>
            </a:r>
          </a:p>
          <a:p>
            <a:pPr marL="0" indent="0">
              <a:buNone/>
            </a:pPr>
            <a:r>
              <a:rPr lang="en-US" sz="1900" dirty="0" smtClean="0">
                <a:solidFill>
                  <a:schemeClr val="tx1"/>
                </a:solidFill>
                <a:latin typeface="Arial" pitchFamily="34" charset="0"/>
                <a:cs typeface="Arial" pitchFamily="34" charset="0"/>
              </a:rPr>
              <a:t>Just like in professional wrestling the wrestlers assume a false persona yet strive to give an appearance of legitimacy</a:t>
            </a:r>
          </a:p>
        </p:txBody>
      </p:sp>
      <p:pic>
        <p:nvPicPr>
          <p:cNvPr id="11266" name="Picture 2" descr="C:\Users\William\Desktop\tinkerb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6775" y="2418737"/>
            <a:ext cx="2174056" cy="224175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5"/>
          <p:cNvSpPr txBox="1">
            <a:spLocks/>
          </p:cNvSpPr>
          <p:nvPr/>
        </p:nvSpPr>
        <p:spPr>
          <a:xfrm>
            <a:off x="294969" y="2330245"/>
            <a:ext cx="6400800" cy="2573594"/>
          </a:xfrm>
          <a:prstGeom prst="rect">
            <a:avLst/>
          </a:prstGeom>
        </p:spPr>
        <p:txBody>
          <a:bodyPr vert="horz" lIns="91440" tIns="45720" rIns="91440" bIns="45720" rtlCol="0">
            <a:normAutofit/>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latin typeface="Arial" pitchFamily="34" charset="0"/>
                <a:cs typeface="Arial" pitchFamily="34" charset="0"/>
              </a:rPr>
              <a:t>Also described as “</a:t>
            </a:r>
            <a:r>
              <a:rPr lang="en-US" sz="1800" i="1" dirty="0" smtClean="0">
                <a:latin typeface="Arial" pitchFamily="34" charset="0"/>
                <a:cs typeface="Arial" pitchFamily="34" charset="0"/>
              </a:rPr>
              <a:t>The </a:t>
            </a:r>
            <a:r>
              <a:rPr lang="en-US" sz="1800" i="1" dirty="0">
                <a:latin typeface="Arial" pitchFamily="34" charset="0"/>
                <a:cs typeface="Arial" pitchFamily="34" charset="0"/>
              </a:rPr>
              <a:t>Rashomon Effect</a:t>
            </a:r>
            <a:r>
              <a:rPr lang="en-US" sz="1800" dirty="0">
                <a:latin typeface="Arial" pitchFamily="34" charset="0"/>
                <a:cs typeface="Arial" pitchFamily="34" charset="0"/>
              </a:rPr>
              <a:t>” derived from Rashomon, a </a:t>
            </a:r>
            <a:r>
              <a:rPr lang="en-US" sz="1800" dirty="0" smtClean="0">
                <a:latin typeface="Arial" pitchFamily="34" charset="0"/>
                <a:cs typeface="Arial" pitchFamily="34" charset="0"/>
              </a:rPr>
              <a:t>1950s </a:t>
            </a:r>
            <a:r>
              <a:rPr lang="en-US" sz="1800" dirty="0">
                <a:latin typeface="Arial" pitchFamily="34" charset="0"/>
                <a:cs typeface="Arial" pitchFamily="34" charset="0"/>
              </a:rPr>
              <a:t>Japanese crime </a:t>
            </a:r>
            <a:r>
              <a:rPr lang="en-US" sz="1800" dirty="0" smtClean="0">
                <a:latin typeface="Arial" pitchFamily="34" charset="0"/>
                <a:cs typeface="Arial" pitchFamily="34" charset="0"/>
              </a:rPr>
              <a:t>mystery</a:t>
            </a:r>
          </a:p>
          <a:p>
            <a:pPr lvl="1"/>
            <a:r>
              <a:rPr lang="en-US" dirty="0" smtClean="0">
                <a:latin typeface="Arial" pitchFamily="34" charset="0"/>
                <a:cs typeface="Arial" pitchFamily="34" charset="0"/>
              </a:rPr>
              <a:t>Everyone witnesses the same crime but tells a different story</a:t>
            </a:r>
            <a:endParaRPr lang="en-US" dirty="0">
              <a:latin typeface="Arial" pitchFamily="34" charset="0"/>
              <a:cs typeface="Arial" pitchFamily="34" charset="0"/>
            </a:endParaRPr>
          </a:p>
          <a:p>
            <a:pPr marL="0" indent="0">
              <a:buNone/>
            </a:pPr>
            <a:r>
              <a:rPr lang="en-US" sz="1800" dirty="0" smtClean="0">
                <a:latin typeface="Arial" pitchFamily="34" charset="0"/>
                <a:cs typeface="Arial" pitchFamily="34" charset="0"/>
              </a:rPr>
              <a:t>Also referred to as “</a:t>
            </a:r>
            <a:r>
              <a:rPr lang="en-US" sz="1800" i="1" dirty="0" smtClean="0">
                <a:latin typeface="Arial" pitchFamily="34" charset="0"/>
                <a:cs typeface="Arial" pitchFamily="34" charset="0"/>
              </a:rPr>
              <a:t>The </a:t>
            </a:r>
            <a:r>
              <a:rPr lang="en-US" sz="1800" i="1" dirty="0">
                <a:latin typeface="Arial" pitchFamily="34" charset="0"/>
                <a:cs typeface="Arial" pitchFamily="34" charset="0"/>
              </a:rPr>
              <a:t>Tinkerbell </a:t>
            </a:r>
            <a:r>
              <a:rPr lang="en-US" sz="1800" i="1" dirty="0" smtClean="0">
                <a:latin typeface="Arial" pitchFamily="34" charset="0"/>
                <a:cs typeface="Arial" pitchFamily="34" charset="0"/>
              </a:rPr>
              <a:t>Effect</a:t>
            </a:r>
            <a:r>
              <a:rPr lang="en-US" sz="1800" dirty="0" smtClean="0">
                <a:latin typeface="Arial" pitchFamily="34" charset="0"/>
                <a:cs typeface="Arial" pitchFamily="34" charset="0"/>
              </a:rPr>
              <a:t>”</a:t>
            </a:r>
          </a:p>
          <a:p>
            <a:pPr lvl="1"/>
            <a:r>
              <a:rPr lang="en-US" dirty="0" smtClean="0">
                <a:latin typeface="Arial" pitchFamily="34" charset="0"/>
                <a:cs typeface="Arial" pitchFamily="34" charset="0"/>
              </a:rPr>
              <a:t>There </a:t>
            </a:r>
            <a:r>
              <a:rPr lang="en-US" dirty="0">
                <a:latin typeface="Arial" pitchFamily="34" charset="0"/>
                <a:cs typeface="Arial" pitchFamily="34" charset="0"/>
              </a:rPr>
              <a:t>are things </a:t>
            </a:r>
            <a:r>
              <a:rPr lang="en-US" dirty="0" smtClean="0">
                <a:latin typeface="Arial" pitchFamily="34" charset="0"/>
                <a:cs typeface="Arial" pitchFamily="34" charset="0"/>
              </a:rPr>
              <a:t>that </a:t>
            </a:r>
            <a:r>
              <a:rPr lang="en-US" dirty="0">
                <a:latin typeface="Arial" pitchFamily="34" charset="0"/>
                <a:cs typeface="Arial" pitchFamily="34" charset="0"/>
              </a:rPr>
              <a:t>exist only because people believe in them</a:t>
            </a:r>
          </a:p>
          <a:p>
            <a:pPr marL="0" indent="0">
              <a:buNone/>
            </a:pPr>
            <a:r>
              <a:rPr lang="en-US" sz="1800" dirty="0" smtClean="0">
                <a:latin typeface="Arial" pitchFamily="34" charset="0"/>
                <a:cs typeface="Arial" pitchFamily="34" charset="0"/>
              </a:rPr>
              <a:t>This phenomenon affects the workplace because perceptions become self-fulfilling prophecy</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24123056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24769" y="284349"/>
            <a:ext cx="4988789" cy="445695"/>
          </a:xfrm>
        </p:spPr>
        <p:txBody>
          <a:bodyPr>
            <a:noAutofit/>
          </a:bodyPr>
          <a:lstStyle/>
          <a:p>
            <a:r>
              <a:rPr lang="en-US" dirty="0" smtClean="0">
                <a:solidFill>
                  <a:schemeClr val="tx1"/>
                </a:solidFill>
                <a:latin typeface="Arial" pitchFamily="34" charset="0"/>
                <a:cs typeface="Arial" pitchFamily="34" charset="0"/>
              </a:rPr>
              <a:t>Animal Farm</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8657" y="715298"/>
            <a:ext cx="8836349" cy="1061883"/>
          </a:xfrm>
        </p:spPr>
        <p:txBody>
          <a:bodyPr>
            <a:normAutofit/>
          </a:bodyPr>
          <a:lstStyle/>
          <a:p>
            <a:pPr marL="0" indent="0">
              <a:buNone/>
            </a:pPr>
            <a:r>
              <a:rPr lang="en-US" sz="1800" dirty="0">
                <a:solidFill>
                  <a:schemeClr val="tx1"/>
                </a:solidFill>
                <a:latin typeface="Arial" pitchFamily="34" charset="0"/>
                <a:cs typeface="Arial" pitchFamily="34" charset="0"/>
              </a:rPr>
              <a:t>In </a:t>
            </a:r>
            <a:r>
              <a:rPr lang="en-US" sz="1800" i="1" dirty="0">
                <a:solidFill>
                  <a:schemeClr val="tx1"/>
                </a:solidFill>
                <a:latin typeface="Arial" pitchFamily="34" charset="0"/>
                <a:cs typeface="Arial" pitchFamily="34" charset="0"/>
              </a:rPr>
              <a:t>Animal Farm</a:t>
            </a:r>
            <a:r>
              <a:rPr lang="en-US" sz="1800" dirty="0">
                <a:solidFill>
                  <a:schemeClr val="tx1"/>
                </a:solidFill>
                <a:latin typeface="Arial" pitchFamily="34" charset="0"/>
                <a:cs typeface="Arial" pitchFamily="34" charset="0"/>
              </a:rPr>
              <a:t>, when the animals </a:t>
            </a:r>
            <a:r>
              <a:rPr lang="en-US" sz="1800" dirty="0" smtClean="0">
                <a:solidFill>
                  <a:schemeClr val="tx1"/>
                </a:solidFill>
                <a:latin typeface="Arial" pitchFamily="34" charset="0"/>
                <a:cs typeface="Arial" pitchFamily="34" charset="0"/>
              </a:rPr>
              <a:t>revolted </a:t>
            </a:r>
            <a:r>
              <a:rPr lang="en-US" sz="1800" dirty="0">
                <a:solidFill>
                  <a:schemeClr val="tx1"/>
                </a:solidFill>
                <a:latin typeface="Arial" pitchFamily="34" charset="0"/>
                <a:cs typeface="Arial" pitchFamily="34" charset="0"/>
              </a:rPr>
              <a:t>and took over the farm, they developed seven </a:t>
            </a:r>
            <a:r>
              <a:rPr lang="en-US" sz="1800" dirty="0" smtClean="0">
                <a:solidFill>
                  <a:schemeClr val="tx1"/>
                </a:solidFill>
                <a:latin typeface="Arial" pitchFamily="34" charset="0"/>
                <a:cs typeface="Arial" pitchFamily="34" charset="0"/>
              </a:rPr>
              <a:t>commandments</a:t>
            </a:r>
          </a:p>
          <a:p>
            <a:pPr lvl="1"/>
            <a:r>
              <a:rPr lang="en-US" dirty="0" smtClean="0">
                <a:solidFill>
                  <a:schemeClr val="tx1"/>
                </a:solidFill>
                <a:latin typeface="Arial" pitchFamily="34" charset="0"/>
                <a:cs typeface="Arial" pitchFamily="34" charset="0"/>
              </a:rPr>
              <a:t>The most important of all was: “All </a:t>
            </a:r>
            <a:r>
              <a:rPr lang="en-US" dirty="0">
                <a:solidFill>
                  <a:schemeClr val="tx1"/>
                </a:solidFill>
                <a:latin typeface="Arial" pitchFamily="34" charset="0"/>
                <a:cs typeface="Arial" pitchFamily="34" charset="0"/>
              </a:rPr>
              <a:t>animals are </a:t>
            </a:r>
            <a:r>
              <a:rPr lang="en-US" dirty="0" smtClean="0">
                <a:solidFill>
                  <a:schemeClr val="tx1"/>
                </a:solidFill>
                <a:latin typeface="Arial" pitchFamily="34" charset="0"/>
                <a:cs typeface="Arial" pitchFamily="34" charset="0"/>
              </a:rPr>
              <a:t>equal”</a:t>
            </a:r>
            <a:endParaRPr lang="en-US" dirty="0">
              <a:solidFill>
                <a:schemeClr val="tx1"/>
              </a:solidFill>
              <a:latin typeface="Arial" pitchFamily="34" charset="0"/>
              <a:cs typeface="Arial" pitchFamily="34" charset="0"/>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639" y="1290485"/>
            <a:ext cx="3222522" cy="272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15"/>
          <p:cNvSpPr txBox="1">
            <a:spLocks/>
          </p:cNvSpPr>
          <p:nvPr/>
        </p:nvSpPr>
        <p:spPr>
          <a:xfrm>
            <a:off x="251710" y="1710814"/>
            <a:ext cx="5677141" cy="2367116"/>
          </a:xfrm>
          <a:prstGeom prst="rect">
            <a:avLst/>
          </a:prstGeom>
        </p:spPr>
        <p:txBody>
          <a:bodyPr vert="horz" lIns="91440" tIns="45720" rIns="91440" bIns="45720" rtlCol="0">
            <a:normAutofit lnSpcReduction="10000"/>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tx1"/>
                </a:solidFill>
                <a:latin typeface="Arial" pitchFamily="34" charset="0"/>
                <a:cs typeface="Arial" pitchFamily="34" charset="0"/>
              </a:rPr>
              <a:t>Animal Farm </a:t>
            </a:r>
            <a:r>
              <a:rPr lang="en-US" sz="1800" dirty="0" smtClean="0">
                <a:solidFill>
                  <a:schemeClr val="tx1"/>
                </a:solidFill>
                <a:latin typeface="Arial" pitchFamily="34" charset="0"/>
                <a:cs typeface="Arial" pitchFamily="34" charset="0"/>
              </a:rPr>
              <a:t>perfectly describes </a:t>
            </a:r>
            <a:r>
              <a:rPr lang="en-US" sz="1800" dirty="0">
                <a:solidFill>
                  <a:schemeClr val="tx1"/>
                </a:solidFill>
                <a:latin typeface="Arial" pitchFamily="34" charset="0"/>
                <a:cs typeface="Arial" pitchFamily="34" charset="0"/>
              </a:rPr>
              <a:t>the evolution of organizational </a:t>
            </a:r>
            <a:r>
              <a:rPr lang="en-US" sz="1800" dirty="0" smtClean="0">
                <a:solidFill>
                  <a:schemeClr val="tx1"/>
                </a:solidFill>
                <a:latin typeface="Arial" pitchFamily="34" charset="0"/>
                <a:cs typeface="Arial" pitchFamily="34" charset="0"/>
              </a:rPr>
              <a:t>politics and culture</a:t>
            </a:r>
            <a:endParaRPr lang="en-US" sz="1800" dirty="0">
              <a:solidFill>
                <a:schemeClr val="tx1"/>
              </a:solidFill>
              <a:latin typeface="Arial" pitchFamily="34" charset="0"/>
              <a:cs typeface="Arial" pitchFamily="34" charset="0"/>
            </a:endParaRPr>
          </a:p>
          <a:p>
            <a:pPr lvl="1"/>
            <a:r>
              <a:rPr lang="en-US" dirty="0">
                <a:solidFill>
                  <a:schemeClr val="tx1"/>
                </a:solidFill>
                <a:latin typeface="Arial" pitchFamily="34" charset="0"/>
                <a:cs typeface="Arial" pitchFamily="34" charset="0"/>
              </a:rPr>
              <a:t>Pigs in charge</a:t>
            </a:r>
          </a:p>
          <a:p>
            <a:pPr lvl="1"/>
            <a:r>
              <a:rPr lang="en-US" dirty="0">
                <a:solidFill>
                  <a:schemeClr val="tx1"/>
                </a:solidFill>
                <a:latin typeface="Arial" pitchFamily="34" charset="0"/>
                <a:cs typeface="Arial" pitchFamily="34" charset="0"/>
              </a:rPr>
              <a:t>Dogs </a:t>
            </a:r>
            <a:r>
              <a:rPr lang="en-US" dirty="0" smtClean="0">
                <a:solidFill>
                  <a:schemeClr val="tx1"/>
                </a:solidFill>
                <a:latin typeface="Arial" pitchFamily="34" charset="0"/>
                <a:cs typeface="Arial" pitchFamily="34" charset="0"/>
              </a:rPr>
              <a:t>serve as the </a:t>
            </a:r>
            <a:r>
              <a:rPr lang="en-US" dirty="0">
                <a:solidFill>
                  <a:schemeClr val="tx1"/>
                </a:solidFill>
                <a:latin typeface="Arial" pitchFamily="34" charset="0"/>
                <a:cs typeface="Arial" pitchFamily="34" charset="0"/>
              </a:rPr>
              <a:t>police force</a:t>
            </a:r>
          </a:p>
          <a:p>
            <a:pPr lvl="1"/>
            <a:r>
              <a:rPr lang="en-US" dirty="0">
                <a:solidFill>
                  <a:schemeClr val="tx1"/>
                </a:solidFill>
                <a:latin typeface="Arial" pitchFamily="34" charset="0"/>
                <a:cs typeface="Arial" pitchFamily="34" charset="0"/>
              </a:rPr>
              <a:t>All other animals were </a:t>
            </a:r>
            <a:r>
              <a:rPr lang="en-US" dirty="0" smtClean="0">
                <a:solidFill>
                  <a:schemeClr val="tx1"/>
                </a:solidFill>
                <a:latin typeface="Arial" pitchFamily="34" charset="0"/>
                <a:cs typeface="Arial" pitchFamily="34" charset="0"/>
              </a:rPr>
              <a:t>subordinate</a:t>
            </a:r>
          </a:p>
          <a:p>
            <a:pPr marL="0" indent="0">
              <a:buNone/>
            </a:pPr>
            <a:r>
              <a:rPr lang="en-US" sz="1800" dirty="0" smtClean="0">
                <a:solidFill>
                  <a:schemeClr val="tx1"/>
                </a:solidFill>
                <a:latin typeface="Arial" pitchFamily="34" charset="0"/>
                <a:cs typeface="Arial" pitchFamily="34" charset="0"/>
              </a:rPr>
              <a:t>The farm started out altruistic but quickly disintegrated into chaos</a:t>
            </a:r>
            <a:endParaRPr lang="en-US" sz="1800" dirty="0">
              <a:solidFill>
                <a:schemeClr val="tx1"/>
              </a:solidFill>
              <a:latin typeface="Arial" pitchFamily="34" charset="0"/>
              <a:cs typeface="Arial" pitchFamily="34" charset="0"/>
            </a:endParaRPr>
          </a:p>
        </p:txBody>
      </p:sp>
      <p:sp>
        <p:nvSpPr>
          <p:cNvPr id="7" name="Text Placeholder 15"/>
          <p:cNvSpPr txBox="1">
            <a:spLocks/>
          </p:cNvSpPr>
          <p:nvPr/>
        </p:nvSpPr>
        <p:spPr>
          <a:xfrm>
            <a:off x="251711" y="4018935"/>
            <a:ext cx="8405595" cy="1010266"/>
          </a:xfrm>
          <a:prstGeom prst="rect">
            <a:avLst/>
          </a:prstGeom>
        </p:spPr>
        <p:txBody>
          <a:bodyPr vert="horz" lIns="91440" tIns="45720" rIns="91440" bIns="45720" rtlCol="0">
            <a:normAutofit/>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tx1"/>
                </a:solidFill>
                <a:latin typeface="Arial" pitchFamily="34" charset="0"/>
                <a:cs typeface="Arial" pitchFamily="34" charset="0"/>
              </a:rPr>
              <a:t>Ultimately the commandments </a:t>
            </a:r>
            <a:r>
              <a:rPr lang="en-US" sz="1800" dirty="0" smtClean="0">
                <a:solidFill>
                  <a:schemeClr val="tx1"/>
                </a:solidFill>
                <a:latin typeface="Arial" pitchFamily="34" charset="0"/>
                <a:cs typeface="Arial" pitchFamily="34" charset="0"/>
              </a:rPr>
              <a:t>were </a:t>
            </a:r>
            <a:r>
              <a:rPr lang="en-US" sz="1800" dirty="0">
                <a:solidFill>
                  <a:schemeClr val="tx1"/>
                </a:solidFill>
                <a:latin typeface="Arial" pitchFamily="34" charset="0"/>
                <a:cs typeface="Arial" pitchFamily="34" charset="0"/>
              </a:rPr>
              <a:t>all </a:t>
            </a:r>
            <a:r>
              <a:rPr lang="en-US" sz="1800" dirty="0" smtClean="0">
                <a:solidFill>
                  <a:schemeClr val="tx1"/>
                </a:solidFill>
                <a:latin typeface="Arial" pitchFamily="34" charset="0"/>
                <a:cs typeface="Arial" pitchFamily="34" charset="0"/>
              </a:rPr>
              <a:t>reduced </a:t>
            </a:r>
            <a:r>
              <a:rPr lang="en-US" sz="1800" dirty="0">
                <a:solidFill>
                  <a:schemeClr val="tx1"/>
                </a:solidFill>
                <a:latin typeface="Arial" pitchFamily="34" charset="0"/>
                <a:cs typeface="Arial" pitchFamily="34" charset="0"/>
              </a:rPr>
              <a:t>to a single phrase: </a:t>
            </a:r>
          </a:p>
          <a:p>
            <a:pPr marL="0" indent="0" algn="ctr">
              <a:buNone/>
            </a:pPr>
            <a:r>
              <a:rPr lang="en-US" sz="1800" dirty="0" smtClean="0">
                <a:solidFill>
                  <a:schemeClr val="tx1"/>
                </a:solidFill>
                <a:latin typeface="Arial" pitchFamily="34" charset="0"/>
                <a:cs typeface="Arial" pitchFamily="34" charset="0"/>
              </a:rPr>
              <a:t>“</a:t>
            </a:r>
            <a:r>
              <a:rPr lang="en-US" sz="1800" dirty="0">
                <a:solidFill>
                  <a:schemeClr val="tx1"/>
                </a:solidFill>
                <a:latin typeface="Arial" pitchFamily="34" charset="0"/>
                <a:cs typeface="Arial" pitchFamily="34" charset="0"/>
              </a:rPr>
              <a:t>All animals are equal, but some animals are more equal than others</a:t>
            </a:r>
            <a:r>
              <a:rPr lang="en-US" sz="1800" dirty="0" smtClean="0">
                <a:solidFill>
                  <a:schemeClr val="tx1"/>
                </a:solidFill>
                <a:latin typeface="Arial" pitchFamily="34" charset="0"/>
                <a:cs typeface="Arial" pitchFamily="34" charset="0"/>
              </a:rPr>
              <a:t>.”</a:t>
            </a:r>
            <a:endParaRPr lang="en-US" sz="1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26085332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61636" y="299097"/>
            <a:ext cx="7731990" cy="402336"/>
          </a:xfrm>
        </p:spPr>
        <p:txBody>
          <a:bodyPr>
            <a:noAutofit/>
          </a:bodyPr>
          <a:lstStyle/>
          <a:p>
            <a:r>
              <a:rPr lang="en-US" dirty="0" smtClean="0">
                <a:solidFill>
                  <a:schemeClr val="tx1"/>
                </a:solidFill>
                <a:latin typeface="Arial" pitchFamily="34" charset="0"/>
                <a:cs typeface="Arial" pitchFamily="34" charset="0"/>
              </a:rPr>
              <a:t>Images of Organization–Culture Defined</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8658" y="833286"/>
            <a:ext cx="8216916" cy="3967315"/>
          </a:xfrm>
        </p:spPr>
        <p:txBody>
          <a:bodyPr>
            <a:normAutofit/>
          </a:bodyPr>
          <a:lstStyle/>
          <a:p>
            <a:pPr marL="0" indent="0">
              <a:buNone/>
            </a:pPr>
            <a:r>
              <a:rPr lang="en-US" sz="1800" dirty="0" smtClean="0">
                <a:solidFill>
                  <a:schemeClr val="tx1"/>
                </a:solidFill>
                <a:latin typeface="Arial" pitchFamily="34" charset="0"/>
                <a:cs typeface="Arial" pitchFamily="34" charset="0"/>
              </a:rPr>
              <a:t>In</a:t>
            </a:r>
            <a:r>
              <a:rPr lang="en-US" sz="1800" i="1" dirty="0" smtClean="0">
                <a:solidFill>
                  <a:schemeClr val="tx1"/>
                </a:solidFill>
                <a:latin typeface="Arial" pitchFamily="34" charset="0"/>
                <a:cs typeface="Arial" pitchFamily="34" charset="0"/>
              </a:rPr>
              <a:t> Images of Organization</a:t>
            </a:r>
            <a:r>
              <a:rPr lang="en-US" sz="1800" dirty="0" smtClean="0">
                <a:solidFill>
                  <a:schemeClr val="tx1"/>
                </a:solidFill>
                <a:latin typeface="Arial" pitchFamily="34" charset="0"/>
                <a:cs typeface="Arial" pitchFamily="34" charset="0"/>
              </a:rPr>
              <a:t> Gareth Morgan </a:t>
            </a:r>
            <a:r>
              <a:rPr lang="en-US" sz="1800" dirty="0">
                <a:solidFill>
                  <a:schemeClr val="tx1"/>
                </a:solidFill>
                <a:latin typeface="Arial" pitchFamily="34" charset="0"/>
                <a:cs typeface="Arial" pitchFamily="34" charset="0"/>
              </a:rPr>
              <a:t>sets the cultural framework; </a:t>
            </a:r>
            <a:endParaRPr lang="en-US" sz="1800" dirty="0" smtClean="0">
              <a:solidFill>
                <a:schemeClr val="tx1"/>
              </a:solidFill>
              <a:latin typeface="Arial" pitchFamily="34" charset="0"/>
              <a:cs typeface="Arial" pitchFamily="34" charset="0"/>
            </a:endParaRPr>
          </a:p>
          <a:p>
            <a:pPr marL="231775" lvl="1" indent="0">
              <a:buNone/>
            </a:pPr>
            <a:r>
              <a:rPr lang="en-US" dirty="0" smtClean="0">
                <a:solidFill>
                  <a:schemeClr val="tx1"/>
                </a:solidFill>
                <a:latin typeface="Arial" pitchFamily="34" charset="0"/>
                <a:cs typeface="Arial" pitchFamily="34" charset="0"/>
              </a:rPr>
              <a:t>“</a:t>
            </a:r>
            <a:r>
              <a:rPr lang="en-US" dirty="0">
                <a:solidFill>
                  <a:schemeClr val="tx1"/>
                </a:solidFill>
                <a:latin typeface="Arial" pitchFamily="34" charset="0"/>
                <a:cs typeface="Arial" pitchFamily="34" charset="0"/>
              </a:rPr>
              <a:t>When we view organizations as cultures, we see them as mini-societies with their own distinctive values, rituals, ideologies, and beliefs. The fundamental nature of an organization rests as much in its corporate culture as in the more formal organization chart and codes of procedure.”</a:t>
            </a:r>
            <a:endParaRPr lang="en-US" dirty="0" smtClean="0">
              <a:solidFill>
                <a:schemeClr val="tx1"/>
              </a:solidFill>
              <a:latin typeface="Arial" pitchFamily="34" charset="0"/>
              <a:cs typeface="Arial" pitchFamily="34" charset="0"/>
            </a:endParaRPr>
          </a:p>
          <a:p>
            <a:pPr marL="0" indent="0">
              <a:buNone/>
            </a:pPr>
            <a:r>
              <a:rPr lang="en-US" sz="1800" dirty="0" smtClean="0">
                <a:solidFill>
                  <a:schemeClr val="tx1"/>
                </a:solidFill>
                <a:latin typeface="Arial" pitchFamily="34" charset="0"/>
                <a:cs typeface="Arial" pitchFamily="34" charset="0"/>
              </a:rPr>
              <a:t>Morgan </a:t>
            </a:r>
            <a:r>
              <a:rPr lang="en-US" sz="1800" dirty="0">
                <a:solidFill>
                  <a:schemeClr val="tx1"/>
                </a:solidFill>
                <a:latin typeface="Arial" pitchFamily="34" charset="0"/>
                <a:cs typeface="Arial" pitchFamily="34" charset="0"/>
              </a:rPr>
              <a:t>looks at organizations through </a:t>
            </a:r>
            <a:r>
              <a:rPr lang="en-US" sz="1800" dirty="0" smtClean="0">
                <a:solidFill>
                  <a:schemeClr val="tx1"/>
                </a:solidFill>
                <a:latin typeface="Arial" pitchFamily="34" charset="0"/>
                <a:cs typeface="Arial" pitchFamily="34" charset="0"/>
              </a:rPr>
              <a:t>eight metaphors</a:t>
            </a:r>
          </a:p>
          <a:p>
            <a:pPr lvl="1"/>
            <a:r>
              <a:rPr lang="en-US" i="1" dirty="0">
                <a:solidFill>
                  <a:schemeClr val="tx1"/>
                </a:solidFill>
                <a:latin typeface="Arial" pitchFamily="34" charset="0"/>
                <a:cs typeface="Arial" pitchFamily="34" charset="0"/>
              </a:rPr>
              <a:t>Psychic </a:t>
            </a:r>
            <a:r>
              <a:rPr lang="en-US" i="1" dirty="0" smtClean="0">
                <a:solidFill>
                  <a:schemeClr val="tx1"/>
                </a:solidFill>
                <a:latin typeface="Arial" pitchFamily="34" charset="0"/>
                <a:cs typeface="Arial" pitchFamily="34" charset="0"/>
              </a:rPr>
              <a:t>Prisons</a:t>
            </a:r>
            <a:r>
              <a:rPr lang="en-US" dirty="0" smtClean="0">
                <a:solidFill>
                  <a:schemeClr val="tx1"/>
                </a:solidFill>
                <a:latin typeface="Arial" pitchFamily="34" charset="0"/>
                <a:cs typeface="Arial" pitchFamily="34" charset="0"/>
              </a:rPr>
              <a:t>–one </a:t>
            </a:r>
            <a:r>
              <a:rPr lang="en-US" dirty="0">
                <a:solidFill>
                  <a:schemeClr val="tx1"/>
                </a:solidFill>
                <a:latin typeface="Arial" pitchFamily="34" charset="0"/>
                <a:cs typeface="Arial" pitchFamily="34" charset="0"/>
              </a:rPr>
              <a:t>that has gotten trapped in its own thoughts and actions. It involves both conscious and unconscious processes of repression, ego, denial, coping and defense mechanisms, pain, pleasure, dysfunctionality, workaholism, and </a:t>
            </a:r>
            <a:r>
              <a:rPr lang="en-US" dirty="0" smtClean="0">
                <a:solidFill>
                  <a:schemeClr val="tx1"/>
                </a:solidFill>
                <a:latin typeface="Arial" pitchFamily="34" charset="0"/>
                <a:cs typeface="Arial" pitchFamily="34" charset="0"/>
              </a:rPr>
              <a:t>micromanagement</a:t>
            </a:r>
          </a:p>
          <a:p>
            <a:pPr lvl="1"/>
            <a:r>
              <a:rPr lang="en-US" i="1" dirty="0" smtClean="0">
                <a:solidFill>
                  <a:schemeClr val="tx1"/>
                </a:solidFill>
                <a:latin typeface="Arial" pitchFamily="34" charset="0"/>
                <a:cs typeface="Arial" pitchFamily="34" charset="0"/>
              </a:rPr>
              <a:t>Instruments </a:t>
            </a:r>
            <a:r>
              <a:rPr lang="en-US" i="1" dirty="0">
                <a:solidFill>
                  <a:schemeClr val="tx1"/>
                </a:solidFill>
                <a:latin typeface="Arial" pitchFamily="34" charset="0"/>
                <a:cs typeface="Arial" pitchFamily="34" charset="0"/>
              </a:rPr>
              <a:t>of </a:t>
            </a:r>
            <a:r>
              <a:rPr lang="en-US" i="1" dirty="0" smtClean="0">
                <a:solidFill>
                  <a:schemeClr val="tx1"/>
                </a:solidFill>
                <a:latin typeface="Arial" pitchFamily="34" charset="0"/>
                <a:cs typeface="Arial" pitchFamily="34" charset="0"/>
              </a:rPr>
              <a:t>Domination</a:t>
            </a:r>
            <a:r>
              <a:rPr lang="en-US" dirty="0" smtClean="0">
                <a:solidFill>
                  <a:schemeClr val="tx1"/>
                </a:solidFill>
                <a:latin typeface="Arial" pitchFamily="34" charset="0"/>
                <a:cs typeface="Arial" pitchFamily="34" charset="0"/>
              </a:rPr>
              <a:t>–alienation</a:t>
            </a:r>
            <a:r>
              <a:rPr lang="en-US" dirty="0">
                <a:solidFill>
                  <a:schemeClr val="tx1"/>
                </a:solidFill>
                <a:latin typeface="Arial" pitchFamily="34" charset="0"/>
                <a:cs typeface="Arial" pitchFamily="34" charset="0"/>
              </a:rPr>
              <a:t>, repression, imposing values, compliance, charisma, maintenance of power, force, exploitation, divide and rule, discrimination, and corporate interest</a:t>
            </a:r>
            <a:r>
              <a:rPr lang="en-US" dirty="0" smtClean="0">
                <a:solidFill>
                  <a:schemeClr val="tx1"/>
                </a:solidFill>
                <a:latin typeface="Arial" pitchFamily="34" charset="0"/>
                <a:cs typeface="Arial" pitchFamily="34" charset="0"/>
              </a:rPr>
              <a:t> </a:t>
            </a:r>
          </a:p>
          <a:p>
            <a:endParaRPr lang="en-US" dirty="0"/>
          </a:p>
        </p:txBody>
      </p:sp>
    </p:spTree>
    <p:extLst>
      <p:ext uri="{BB962C8B-B14F-4D97-AF65-F5344CB8AC3E}">
        <p14:creationId xmlns:p14="http://schemas.microsoft.com/office/powerpoint/2010/main" val="133620362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2613" y="1393724"/>
            <a:ext cx="3524864" cy="317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1"/>
          </p:nvPr>
        </p:nvSpPr>
        <p:spPr>
          <a:xfrm>
            <a:off x="248659" y="349832"/>
            <a:ext cx="7560614" cy="402336"/>
          </a:xfrm>
        </p:spPr>
        <p:txBody>
          <a:bodyPr>
            <a:noAutofit/>
          </a:bodyPr>
          <a:lstStyle/>
          <a:p>
            <a:r>
              <a:rPr lang="en-US" dirty="0" smtClean="0">
                <a:solidFill>
                  <a:schemeClr val="tx1"/>
                </a:solidFill>
                <a:latin typeface="Arial" pitchFamily="34" charset="0"/>
                <a:cs typeface="Arial" pitchFamily="34" charset="0"/>
              </a:rPr>
              <a:t>True Organizational Hierarchy</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8657" y="2439874"/>
            <a:ext cx="5016517" cy="2279610"/>
          </a:xfrm>
        </p:spPr>
        <p:txBody>
          <a:bodyPr>
            <a:normAutofit/>
          </a:bodyPr>
          <a:lstStyle/>
          <a:p>
            <a:pPr marL="0" indent="0">
              <a:buNone/>
            </a:pPr>
            <a:r>
              <a:rPr lang="en-US" sz="1800" dirty="0" smtClean="0">
                <a:solidFill>
                  <a:schemeClr val="tx1"/>
                </a:solidFill>
                <a:latin typeface="Arial" pitchFamily="34" charset="0"/>
                <a:cs typeface="Arial" pitchFamily="34" charset="0"/>
              </a:rPr>
              <a:t>Resembles the Animal Farm Structure</a:t>
            </a:r>
          </a:p>
          <a:p>
            <a:pPr lvl="1"/>
            <a:r>
              <a:rPr lang="en-US" dirty="0" smtClean="0">
                <a:solidFill>
                  <a:schemeClr val="tx1"/>
                </a:solidFill>
                <a:latin typeface="Arial" pitchFamily="34" charset="0"/>
                <a:cs typeface="Arial" pitchFamily="34" charset="0"/>
              </a:rPr>
              <a:t>Pigs, Dogs</a:t>
            </a:r>
            <a:r>
              <a:rPr lang="en-US" dirty="0">
                <a:solidFill>
                  <a:schemeClr val="tx1"/>
                </a:solidFill>
                <a:latin typeface="Arial" pitchFamily="34" charset="0"/>
                <a:cs typeface="Arial" pitchFamily="34" charset="0"/>
              </a:rPr>
              <a:t> </a:t>
            </a:r>
            <a:r>
              <a:rPr lang="en-US" dirty="0" smtClean="0">
                <a:solidFill>
                  <a:schemeClr val="tx1"/>
                </a:solidFill>
                <a:latin typeface="Arial" pitchFamily="34" charset="0"/>
                <a:cs typeface="Arial" pitchFamily="34" charset="0"/>
              </a:rPr>
              <a:t>and Everyone else</a:t>
            </a:r>
          </a:p>
          <a:p>
            <a:pPr marL="0" indent="0">
              <a:buNone/>
            </a:pPr>
            <a:r>
              <a:rPr lang="en-US" sz="1800" dirty="0" smtClean="0">
                <a:solidFill>
                  <a:schemeClr val="tx1"/>
                </a:solidFill>
                <a:latin typeface="Arial" pitchFamily="34" charset="0"/>
                <a:cs typeface="Arial" pitchFamily="34" charset="0"/>
              </a:rPr>
              <a:t>We also see this structure in Orwell’s </a:t>
            </a:r>
            <a:r>
              <a:rPr lang="en-US" sz="1800" dirty="0">
                <a:solidFill>
                  <a:schemeClr val="tx1"/>
                </a:solidFill>
                <a:latin typeface="Arial" pitchFamily="34" charset="0"/>
                <a:cs typeface="Arial" pitchFamily="34" charset="0"/>
              </a:rPr>
              <a:t>1949 novel </a:t>
            </a:r>
            <a:r>
              <a:rPr lang="en-US" sz="1800" i="1" dirty="0" smtClean="0">
                <a:solidFill>
                  <a:schemeClr val="tx1"/>
                </a:solidFill>
                <a:latin typeface="Arial" pitchFamily="34" charset="0"/>
                <a:cs typeface="Arial" pitchFamily="34" charset="0"/>
              </a:rPr>
              <a:t>1984</a:t>
            </a:r>
          </a:p>
          <a:p>
            <a:pPr lvl="1"/>
            <a:r>
              <a:rPr lang="en-US" dirty="0" smtClean="0">
                <a:solidFill>
                  <a:schemeClr val="tx1"/>
                </a:solidFill>
                <a:latin typeface="Arial" pitchFamily="34" charset="0"/>
                <a:cs typeface="Arial" pitchFamily="34" charset="0"/>
              </a:rPr>
              <a:t>Inner Party, Outer </a:t>
            </a:r>
            <a:r>
              <a:rPr lang="en-US" dirty="0">
                <a:solidFill>
                  <a:schemeClr val="tx1"/>
                </a:solidFill>
                <a:latin typeface="Arial" pitchFamily="34" charset="0"/>
                <a:cs typeface="Arial" pitchFamily="34" charset="0"/>
              </a:rPr>
              <a:t>Party, and the </a:t>
            </a:r>
            <a:r>
              <a:rPr lang="en-US" dirty="0" smtClean="0">
                <a:solidFill>
                  <a:schemeClr val="tx1"/>
                </a:solidFill>
                <a:latin typeface="Arial" pitchFamily="34" charset="0"/>
                <a:cs typeface="Arial" pitchFamily="34" charset="0"/>
              </a:rPr>
              <a:t>Proles</a:t>
            </a:r>
          </a:p>
          <a:p>
            <a:pPr marL="0" indent="0">
              <a:buNone/>
            </a:pPr>
            <a:r>
              <a:rPr lang="en-US" sz="1800" dirty="0" smtClean="0">
                <a:solidFill>
                  <a:schemeClr val="tx1"/>
                </a:solidFill>
                <a:latin typeface="Arial" pitchFamily="34" charset="0"/>
                <a:cs typeface="Arial" pitchFamily="34" charset="0"/>
              </a:rPr>
              <a:t>This is the true organizational hierarchy</a:t>
            </a:r>
          </a:p>
        </p:txBody>
      </p:sp>
      <p:sp>
        <p:nvSpPr>
          <p:cNvPr id="2" name="TextBox 1"/>
          <p:cNvSpPr txBox="1"/>
          <p:nvPr/>
        </p:nvSpPr>
        <p:spPr>
          <a:xfrm>
            <a:off x="7868265" y="2277643"/>
            <a:ext cx="1224115" cy="324464"/>
          </a:xfrm>
          <a:prstGeom prst="rect">
            <a:avLst/>
          </a:prstGeom>
          <a:noFill/>
        </p:spPr>
        <p:txBody>
          <a:bodyPr wrap="none" rtlCol="0">
            <a:noAutofit/>
          </a:bodyPr>
          <a:lstStyle/>
          <a:p>
            <a:r>
              <a:rPr lang="en-US" sz="1400" dirty="0" smtClean="0">
                <a:solidFill>
                  <a:srgbClr val="000000"/>
                </a:solidFill>
                <a:latin typeface="Arial" pitchFamily="34" charset="0"/>
                <a:cs typeface="Arial" pitchFamily="34" charset="0"/>
              </a:rPr>
              <a:t>Management</a:t>
            </a:r>
          </a:p>
        </p:txBody>
      </p:sp>
      <p:sp>
        <p:nvSpPr>
          <p:cNvPr id="3" name="Right Brace 2"/>
          <p:cNvSpPr/>
          <p:nvPr/>
        </p:nvSpPr>
        <p:spPr>
          <a:xfrm>
            <a:off x="7657214" y="1393723"/>
            <a:ext cx="211048" cy="2092302"/>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7" name="Text Placeholder 15"/>
          <p:cNvSpPr txBox="1">
            <a:spLocks/>
          </p:cNvSpPr>
          <p:nvPr/>
        </p:nvSpPr>
        <p:spPr>
          <a:xfrm>
            <a:off x="248659" y="752168"/>
            <a:ext cx="8570877" cy="1769806"/>
          </a:xfrm>
          <a:prstGeom prst="rect">
            <a:avLst/>
          </a:prstGeom>
        </p:spPr>
        <p:txBody>
          <a:bodyPr vert="horz" lIns="91440" tIns="45720" rIns="91440" bIns="45720" rtlCol="0">
            <a:noAutofit/>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tx1"/>
                </a:solidFill>
                <a:latin typeface="Arial" pitchFamily="34" charset="0"/>
                <a:cs typeface="Arial" pitchFamily="34" charset="0"/>
              </a:rPr>
              <a:t>In Medieval times you had the humble beginnings of the three levels of today’s organizational </a:t>
            </a:r>
            <a:r>
              <a:rPr lang="en-US" sz="1800" dirty="0" smtClean="0">
                <a:solidFill>
                  <a:schemeClr val="tx1"/>
                </a:solidFill>
                <a:latin typeface="Arial" pitchFamily="34" charset="0"/>
                <a:cs typeface="Arial" pitchFamily="34" charset="0"/>
              </a:rPr>
              <a:t>hierarchy</a:t>
            </a:r>
          </a:p>
          <a:p>
            <a:pPr marL="231775" lvl="1" indent="0">
              <a:buNone/>
            </a:pPr>
            <a:r>
              <a:rPr lang="en-US" dirty="0" smtClean="0">
                <a:solidFill>
                  <a:schemeClr val="tx1"/>
                </a:solidFill>
                <a:latin typeface="Arial" pitchFamily="34" charset="0"/>
                <a:cs typeface="Arial" pitchFamily="34" charset="0"/>
              </a:rPr>
              <a:t>The Lords = top management</a:t>
            </a:r>
          </a:p>
          <a:p>
            <a:pPr marL="231775" lvl="1" indent="0">
              <a:buNone/>
            </a:pPr>
            <a:r>
              <a:rPr lang="en-US" dirty="0" smtClean="0">
                <a:solidFill>
                  <a:schemeClr val="tx1"/>
                </a:solidFill>
                <a:latin typeface="Arial" pitchFamily="34" charset="0"/>
                <a:cs typeface="Arial" pitchFamily="34" charset="0"/>
              </a:rPr>
              <a:t>The Barons = middle-management</a:t>
            </a:r>
          </a:p>
          <a:p>
            <a:pPr marL="231775" lvl="1" indent="0">
              <a:buNone/>
            </a:pPr>
            <a:r>
              <a:rPr lang="en-US" dirty="0">
                <a:solidFill>
                  <a:schemeClr val="tx1"/>
                </a:solidFill>
                <a:latin typeface="Arial" pitchFamily="34" charset="0"/>
                <a:cs typeface="Arial" pitchFamily="34" charset="0"/>
              </a:rPr>
              <a:t>T</a:t>
            </a:r>
            <a:r>
              <a:rPr lang="en-US" dirty="0" smtClean="0">
                <a:solidFill>
                  <a:schemeClr val="tx1"/>
                </a:solidFill>
                <a:latin typeface="Arial" pitchFamily="34" charset="0"/>
                <a:cs typeface="Arial" pitchFamily="34" charset="0"/>
              </a:rPr>
              <a:t>he peasants = everyone else</a:t>
            </a:r>
          </a:p>
        </p:txBody>
      </p:sp>
    </p:spTree>
    <p:extLst>
      <p:ext uri="{BB962C8B-B14F-4D97-AF65-F5344CB8AC3E}">
        <p14:creationId xmlns:p14="http://schemas.microsoft.com/office/powerpoint/2010/main" val="386972856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50722" y="269601"/>
            <a:ext cx="7687744" cy="402336"/>
          </a:xfrm>
        </p:spPr>
        <p:txBody>
          <a:bodyPr>
            <a:noAutofit/>
          </a:bodyPr>
          <a:lstStyle/>
          <a:p>
            <a:r>
              <a:rPr lang="en-US" dirty="0" smtClean="0">
                <a:solidFill>
                  <a:schemeClr val="tx1"/>
                </a:solidFill>
                <a:latin typeface="Arial" pitchFamily="34" charset="0"/>
                <a:cs typeface="Arial" pitchFamily="34" charset="0"/>
              </a:rPr>
              <a:t>Man Bites Dog</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8657" y="678428"/>
            <a:ext cx="8465642" cy="1755056"/>
          </a:xfrm>
        </p:spPr>
        <p:txBody>
          <a:bodyPr>
            <a:normAutofit fontScale="85000" lnSpcReduction="10000"/>
          </a:bodyPr>
          <a:lstStyle/>
          <a:p>
            <a:pPr marL="0" indent="0">
              <a:buNone/>
            </a:pPr>
            <a:r>
              <a:rPr lang="en-US" sz="2100" dirty="0" smtClean="0">
                <a:solidFill>
                  <a:schemeClr val="tx1"/>
                </a:solidFill>
                <a:latin typeface="Arial" pitchFamily="34" charset="0"/>
                <a:cs typeface="Arial" pitchFamily="34" charset="0"/>
              </a:rPr>
              <a:t>In the movie </a:t>
            </a:r>
            <a:r>
              <a:rPr lang="en-US" sz="2100" i="1" dirty="0" smtClean="0">
                <a:solidFill>
                  <a:schemeClr val="tx1"/>
                </a:solidFill>
                <a:latin typeface="Arial" pitchFamily="34" charset="0"/>
                <a:cs typeface="Arial" pitchFamily="34" charset="0"/>
              </a:rPr>
              <a:t>Man </a:t>
            </a:r>
            <a:r>
              <a:rPr lang="en-US" sz="2100" i="1" dirty="0">
                <a:solidFill>
                  <a:schemeClr val="tx1"/>
                </a:solidFill>
                <a:latin typeface="Arial" pitchFamily="34" charset="0"/>
                <a:cs typeface="Arial" pitchFamily="34" charset="0"/>
              </a:rPr>
              <a:t>Bites </a:t>
            </a:r>
            <a:r>
              <a:rPr lang="en-US" sz="2100" i="1" dirty="0" smtClean="0">
                <a:solidFill>
                  <a:schemeClr val="tx1"/>
                </a:solidFill>
                <a:latin typeface="Arial" pitchFamily="34" charset="0"/>
                <a:cs typeface="Arial" pitchFamily="34" charset="0"/>
              </a:rPr>
              <a:t>Dog</a:t>
            </a:r>
            <a:r>
              <a:rPr lang="en-US" sz="2100" dirty="0">
                <a:solidFill>
                  <a:schemeClr val="tx1"/>
                </a:solidFill>
                <a:latin typeface="Arial" pitchFamily="34" charset="0"/>
                <a:cs typeface="Arial" pitchFamily="34" charset="0"/>
              </a:rPr>
              <a:t> </a:t>
            </a:r>
            <a:r>
              <a:rPr lang="en-US" sz="2100" dirty="0" smtClean="0">
                <a:solidFill>
                  <a:schemeClr val="tx1"/>
                </a:solidFill>
                <a:latin typeface="Arial" pitchFamily="34" charset="0"/>
                <a:cs typeface="Arial" pitchFamily="34" charset="0"/>
              </a:rPr>
              <a:t>a </a:t>
            </a:r>
            <a:r>
              <a:rPr lang="en-US" sz="2100" dirty="0">
                <a:solidFill>
                  <a:schemeClr val="tx1"/>
                </a:solidFill>
                <a:latin typeface="Arial" pitchFamily="34" charset="0"/>
                <a:cs typeface="Arial" pitchFamily="34" charset="0"/>
              </a:rPr>
              <a:t>film crew </a:t>
            </a:r>
            <a:r>
              <a:rPr lang="en-US" sz="2100" dirty="0" smtClean="0">
                <a:solidFill>
                  <a:schemeClr val="tx1"/>
                </a:solidFill>
                <a:latin typeface="Arial" pitchFamily="34" charset="0"/>
                <a:cs typeface="Arial" pitchFamily="34" charset="0"/>
              </a:rPr>
              <a:t>follows </a:t>
            </a:r>
            <a:r>
              <a:rPr lang="en-US" sz="2100" dirty="0">
                <a:solidFill>
                  <a:schemeClr val="tx1"/>
                </a:solidFill>
                <a:latin typeface="Arial" pitchFamily="34" charset="0"/>
                <a:cs typeface="Arial" pitchFamily="34" charset="0"/>
              </a:rPr>
              <a:t>the escapades of a serial </a:t>
            </a:r>
            <a:r>
              <a:rPr lang="en-US" sz="2100" dirty="0" smtClean="0">
                <a:solidFill>
                  <a:schemeClr val="tx1"/>
                </a:solidFill>
                <a:latin typeface="Arial" pitchFamily="34" charset="0"/>
                <a:cs typeface="Arial" pitchFamily="34" charset="0"/>
              </a:rPr>
              <a:t>killer named Ben on </a:t>
            </a:r>
            <a:r>
              <a:rPr lang="en-US" sz="2100" dirty="0">
                <a:solidFill>
                  <a:schemeClr val="tx1"/>
                </a:solidFill>
                <a:latin typeface="Arial" pitchFamily="34" charset="0"/>
                <a:cs typeface="Arial" pitchFamily="34" charset="0"/>
              </a:rPr>
              <a:t>his sadistic </a:t>
            </a:r>
            <a:r>
              <a:rPr lang="en-US" sz="2100" dirty="0" smtClean="0">
                <a:solidFill>
                  <a:schemeClr val="tx1"/>
                </a:solidFill>
                <a:latin typeface="Arial" pitchFamily="34" charset="0"/>
                <a:cs typeface="Arial" pitchFamily="34" charset="0"/>
              </a:rPr>
              <a:t>adventures</a:t>
            </a:r>
          </a:p>
          <a:p>
            <a:r>
              <a:rPr lang="en-US" sz="1900" dirty="0" smtClean="0">
                <a:solidFill>
                  <a:schemeClr val="tx1"/>
                </a:solidFill>
                <a:latin typeface="Arial" pitchFamily="34" charset="0"/>
                <a:cs typeface="Arial" pitchFamily="34" charset="0"/>
              </a:rPr>
              <a:t>The </a:t>
            </a:r>
            <a:r>
              <a:rPr lang="en-US" sz="1900" dirty="0">
                <a:solidFill>
                  <a:schemeClr val="tx1"/>
                </a:solidFill>
                <a:latin typeface="Arial" pitchFamily="34" charset="0"/>
                <a:cs typeface="Arial" pitchFamily="34" charset="0"/>
              </a:rPr>
              <a:t>camera </a:t>
            </a:r>
            <a:r>
              <a:rPr lang="en-US" sz="1900" dirty="0" smtClean="0">
                <a:solidFill>
                  <a:schemeClr val="tx1"/>
                </a:solidFill>
                <a:latin typeface="Arial" pitchFamily="34" charset="0"/>
                <a:cs typeface="Arial" pitchFamily="34" charset="0"/>
              </a:rPr>
              <a:t>crew </a:t>
            </a:r>
            <a:r>
              <a:rPr lang="en-US" sz="1900" dirty="0">
                <a:solidFill>
                  <a:schemeClr val="tx1"/>
                </a:solidFill>
                <a:latin typeface="Arial" pitchFamily="34" charset="0"/>
                <a:cs typeface="Arial" pitchFamily="34" charset="0"/>
              </a:rPr>
              <a:t>begins to get involved and even take an active part in the murders</a:t>
            </a:r>
          </a:p>
          <a:p>
            <a:r>
              <a:rPr lang="en-US" sz="1900" dirty="0">
                <a:solidFill>
                  <a:schemeClr val="tx1"/>
                </a:solidFill>
                <a:latin typeface="Arial" pitchFamily="34" charset="0"/>
                <a:cs typeface="Arial" pitchFamily="34" charset="0"/>
              </a:rPr>
              <a:t>O</a:t>
            </a:r>
            <a:r>
              <a:rPr lang="en-US" sz="1900" dirty="0" smtClean="0">
                <a:solidFill>
                  <a:schemeClr val="tx1"/>
                </a:solidFill>
                <a:latin typeface="Arial" pitchFamily="34" charset="0"/>
                <a:cs typeface="Arial" pitchFamily="34" charset="0"/>
              </a:rPr>
              <a:t>ffers </a:t>
            </a:r>
            <a:r>
              <a:rPr lang="en-US" sz="1900" dirty="0">
                <a:solidFill>
                  <a:schemeClr val="tx1"/>
                </a:solidFill>
                <a:latin typeface="Arial" pitchFamily="34" charset="0"/>
                <a:cs typeface="Arial" pitchFamily="34" charset="0"/>
              </a:rPr>
              <a:t>an inside look at our culture and how we make heroes of people who don't deserve </a:t>
            </a:r>
            <a:r>
              <a:rPr lang="en-US" sz="1900" dirty="0" smtClean="0">
                <a:solidFill>
                  <a:schemeClr val="tx1"/>
                </a:solidFill>
                <a:latin typeface="Arial" pitchFamily="34" charset="0"/>
                <a:cs typeface="Arial" pitchFamily="34" charset="0"/>
              </a:rPr>
              <a:t>it</a:t>
            </a:r>
            <a:endParaRPr lang="en-US" sz="1900" dirty="0">
              <a:solidFill>
                <a:schemeClr val="tx1"/>
              </a:solidFill>
              <a:latin typeface="Arial" pitchFamily="34" charset="0"/>
              <a:cs typeface="Arial" pitchFamily="34" charset="0"/>
            </a:endParaRPr>
          </a:p>
        </p:txBody>
      </p:sp>
      <p:sp>
        <p:nvSpPr>
          <p:cNvPr id="5" name="Text Placeholder 15"/>
          <p:cNvSpPr txBox="1">
            <a:spLocks/>
          </p:cNvSpPr>
          <p:nvPr/>
        </p:nvSpPr>
        <p:spPr>
          <a:xfrm>
            <a:off x="250726" y="2293374"/>
            <a:ext cx="5392991" cy="2573594"/>
          </a:xfrm>
          <a:prstGeom prst="rect">
            <a:avLst/>
          </a:prstGeom>
        </p:spPr>
        <p:txBody>
          <a:bodyPr vert="horz" lIns="91440" tIns="45720" rIns="91440" bIns="45720" rtlCol="0">
            <a:normAutofit fontScale="92500"/>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tx1"/>
                </a:solidFill>
                <a:latin typeface="Arial" pitchFamily="34" charset="0"/>
                <a:cs typeface="Arial" pitchFamily="34" charset="0"/>
              </a:rPr>
              <a:t>The typical workplace sociopath </a:t>
            </a:r>
            <a:r>
              <a:rPr lang="en-US" sz="1800" dirty="0" smtClean="0">
                <a:solidFill>
                  <a:schemeClr val="tx1"/>
                </a:solidFill>
                <a:latin typeface="Arial" pitchFamily="34" charset="0"/>
                <a:cs typeface="Arial" pitchFamily="34" charset="0"/>
              </a:rPr>
              <a:t>is just like </a:t>
            </a:r>
            <a:r>
              <a:rPr lang="en-US" sz="1800" dirty="0">
                <a:solidFill>
                  <a:schemeClr val="tx1"/>
                </a:solidFill>
                <a:latin typeface="Arial" pitchFamily="34" charset="0"/>
                <a:cs typeface="Arial" pitchFamily="34" charset="0"/>
              </a:rPr>
              <a:t>the </a:t>
            </a:r>
            <a:r>
              <a:rPr lang="en-US" sz="1800" dirty="0" smtClean="0">
                <a:solidFill>
                  <a:schemeClr val="tx1"/>
                </a:solidFill>
                <a:latin typeface="Arial" pitchFamily="34" charset="0"/>
                <a:cs typeface="Arial" pitchFamily="34" charset="0"/>
              </a:rPr>
              <a:t>Wizard of Oz </a:t>
            </a:r>
          </a:p>
          <a:p>
            <a:pPr marL="0" indent="0">
              <a:buNone/>
            </a:pPr>
            <a:r>
              <a:rPr lang="en-US" sz="1800" dirty="0">
                <a:solidFill>
                  <a:schemeClr val="tx1"/>
                </a:solidFill>
                <a:latin typeface="Arial" pitchFamily="34" charset="0"/>
                <a:cs typeface="Arial" pitchFamily="34" charset="0"/>
              </a:rPr>
              <a:t>T</a:t>
            </a:r>
            <a:r>
              <a:rPr lang="en-US" sz="1800" dirty="0" smtClean="0">
                <a:solidFill>
                  <a:schemeClr val="tx1"/>
                </a:solidFill>
                <a:latin typeface="Arial" pitchFamily="34" charset="0"/>
                <a:cs typeface="Arial" pitchFamily="34" charset="0"/>
              </a:rPr>
              <a:t>hey will show a different face to each person:</a:t>
            </a:r>
            <a:endParaRPr lang="en-US" sz="1300" dirty="0" smtClean="0">
              <a:solidFill>
                <a:schemeClr val="tx1"/>
              </a:solidFill>
              <a:latin typeface="Arial" pitchFamily="34" charset="0"/>
              <a:cs typeface="Arial" pitchFamily="34" charset="0"/>
            </a:endParaRPr>
          </a:p>
          <a:p>
            <a:pPr lvl="1"/>
            <a:r>
              <a:rPr lang="en-US" dirty="0" smtClean="0">
                <a:solidFill>
                  <a:schemeClr val="tx1"/>
                </a:solidFill>
                <a:latin typeface="Arial" pitchFamily="34" charset="0"/>
                <a:cs typeface="Arial" pitchFamily="34" charset="0"/>
              </a:rPr>
              <a:t>To the organization as a whole, they are the giant head </a:t>
            </a:r>
          </a:p>
          <a:p>
            <a:pPr lvl="1"/>
            <a:r>
              <a:rPr lang="en-US" dirty="0">
                <a:solidFill>
                  <a:schemeClr val="tx1"/>
                </a:solidFill>
                <a:latin typeface="Arial" pitchFamily="34" charset="0"/>
                <a:cs typeface="Arial" pitchFamily="34" charset="0"/>
              </a:rPr>
              <a:t>T</a:t>
            </a:r>
            <a:r>
              <a:rPr lang="en-US" dirty="0" smtClean="0">
                <a:solidFill>
                  <a:schemeClr val="tx1"/>
                </a:solidFill>
                <a:latin typeface="Arial" pitchFamily="34" charset="0"/>
                <a:cs typeface="Arial" pitchFamily="34" charset="0"/>
              </a:rPr>
              <a:t>o the loyal sycophants they are like a beautiful woman</a:t>
            </a:r>
          </a:p>
          <a:p>
            <a:pPr lvl="1"/>
            <a:r>
              <a:rPr lang="en-US" dirty="0" smtClean="0">
                <a:solidFill>
                  <a:schemeClr val="tx1"/>
                </a:solidFill>
                <a:latin typeface="Arial" pitchFamily="34" charset="0"/>
                <a:cs typeface="Arial" pitchFamily="34" charset="0"/>
              </a:rPr>
              <a:t>To those being bullied they’re a horrible monster</a:t>
            </a:r>
          </a:p>
          <a:p>
            <a:pPr lvl="1"/>
            <a:r>
              <a:rPr lang="en-US" dirty="0" smtClean="0">
                <a:solidFill>
                  <a:schemeClr val="tx1"/>
                </a:solidFill>
                <a:latin typeface="Arial" pitchFamily="34" charset="0"/>
                <a:cs typeface="Arial" pitchFamily="34" charset="0"/>
              </a:rPr>
              <a:t>To all others who get in their way they are a ball of fire</a:t>
            </a:r>
          </a:p>
        </p:txBody>
      </p:sp>
      <p:pic>
        <p:nvPicPr>
          <p:cNvPr id="1026" name="Picture 2" descr="C:\Users\William\Desktop\wizard-of-oz%20hologra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3717" y="2293374"/>
            <a:ext cx="3013585" cy="238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5452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50726" y="284350"/>
            <a:ext cx="7857351" cy="402336"/>
          </a:xfrm>
        </p:spPr>
        <p:txBody>
          <a:bodyPr>
            <a:noAutofit/>
          </a:bodyPr>
          <a:lstStyle/>
          <a:p>
            <a:r>
              <a:rPr lang="en-US" dirty="0" smtClean="0">
                <a:solidFill>
                  <a:schemeClr val="tx1"/>
                </a:solidFill>
                <a:latin typeface="Arial" pitchFamily="34" charset="0"/>
                <a:cs typeface="Arial" pitchFamily="34" charset="0"/>
              </a:rPr>
              <a:t>Fee, Fi, Foe, Fum</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8657" y="685804"/>
            <a:ext cx="5105008" cy="3635474"/>
          </a:xfrm>
        </p:spPr>
        <p:txBody>
          <a:bodyPr>
            <a:normAutofit fontScale="92500" lnSpcReduction="10000"/>
          </a:bodyPr>
          <a:lstStyle/>
          <a:p>
            <a:pPr marL="0" indent="0">
              <a:buNone/>
            </a:pPr>
            <a:r>
              <a:rPr lang="en-US" sz="1900" dirty="0" smtClean="0">
                <a:solidFill>
                  <a:schemeClr val="tx1"/>
                </a:solidFill>
                <a:latin typeface="Arial" pitchFamily="34" charset="0"/>
                <a:cs typeface="Arial" pitchFamily="34" charset="0"/>
              </a:rPr>
              <a:t>~35</a:t>
            </a:r>
            <a:r>
              <a:rPr lang="en-US" sz="1900" dirty="0">
                <a:solidFill>
                  <a:schemeClr val="tx1"/>
                </a:solidFill>
                <a:latin typeface="Arial" pitchFamily="34" charset="0"/>
                <a:cs typeface="Arial" pitchFamily="34" charset="0"/>
              </a:rPr>
              <a:t>% of Americans report personally being bullied</a:t>
            </a:r>
          </a:p>
          <a:p>
            <a:pPr marL="0" indent="0">
              <a:buNone/>
            </a:pPr>
            <a:r>
              <a:rPr lang="en-US" sz="1900" dirty="0" smtClean="0">
                <a:solidFill>
                  <a:schemeClr val="tx1"/>
                </a:solidFill>
                <a:latin typeface="Arial" pitchFamily="34" charset="0"/>
                <a:cs typeface="Arial" pitchFamily="34" charset="0"/>
              </a:rPr>
              <a:t>Bullying comes in many different </a:t>
            </a:r>
            <a:r>
              <a:rPr lang="en-US" sz="1900" dirty="0">
                <a:solidFill>
                  <a:schemeClr val="tx1"/>
                </a:solidFill>
                <a:latin typeface="Arial" pitchFamily="34" charset="0"/>
                <a:cs typeface="Arial" pitchFamily="34" charset="0"/>
              </a:rPr>
              <a:t>forms</a:t>
            </a:r>
            <a:r>
              <a:rPr lang="en-US" sz="1900" dirty="0" smtClean="0">
                <a:solidFill>
                  <a:schemeClr val="tx1"/>
                </a:solidFill>
                <a:latin typeface="Arial" pitchFamily="34" charset="0"/>
                <a:cs typeface="Arial" pitchFamily="34" charset="0"/>
              </a:rPr>
              <a:t>:</a:t>
            </a:r>
          </a:p>
          <a:p>
            <a:pPr lvl="1"/>
            <a:r>
              <a:rPr lang="en-US" sz="1700" dirty="0" smtClean="0">
                <a:solidFill>
                  <a:schemeClr val="tx1"/>
                </a:solidFill>
                <a:latin typeface="Arial" pitchFamily="34" charset="0"/>
                <a:cs typeface="Arial" pitchFamily="34" charset="0"/>
              </a:rPr>
              <a:t>Physical</a:t>
            </a:r>
          </a:p>
          <a:p>
            <a:pPr lvl="1"/>
            <a:r>
              <a:rPr lang="en-US" sz="1700" dirty="0" smtClean="0">
                <a:solidFill>
                  <a:schemeClr val="tx1"/>
                </a:solidFill>
                <a:latin typeface="Arial" pitchFamily="34" charset="0"/>
                <a:cs typeface="Arial" pitchFamily="34" charset="0"/>
              </a:rPr>
              <a:t>Verbal </a:t>
            </a:r>
          </a:p>
          <a:p>
            <a:pPr lvl="1"/>
            <a:r>
              <a:rPr lang="en-US" sz="1700" dirty="0" smtClean="0">
                <a:solidFill>
                  <a:schemeClr val="tx1"/>
                </a:solidFill>
                <a:latin typeface="Arial" pitchFamily="34" charset="0"/>
                <a:cs typeface="Arial" pitchFamily="34" charset="0"/>
              </a:rPr>
              <a:t>Emotional </a:t>
            </a:r>
          </a:p>
          <a:p>
            <a:pPr lvl="1"/>
            <a:r>
              <a:rPr lang="en-US" sz="1700" dirty="0" smtClean="0">
                <a:solidFill>
                  <a:schemeClr val="tx1"/>
                </a:solidFill>
                <a:latin typeface="Arial" pitchFamily="34" charset="0"/>
                <a:cs typeface="Arial" pitchFamily="34" charset="0"/>
              </a:rPr>
              <a:t>Cyber </a:t>
            </a:r>
          </a:p>
          <a:p>
            <a:pPr lvl="1"/>
            <a:r>
              <a:rPr lang="en-US" sz="1700" dirty="0" smtClean="0">
                <a:solidFill>
                  <a:schemeClr val="tx1"/>
                </a:solidFill>
                <a:latin typeface="Arial" pitchFamily="34" charset="0"/>
                <a:cs typeface="Arial" pitchFamily="34" charset="0"/>
              </a:rPr>
              <a:t>Micromanaging </a:t>
            </a:r>
          </a:p>
          <a:p>
            <a:pPr lvl="1"/>
            <a:r>
              <a:rPr lang="en-US" sz="1700" dirty="0" smtClean="0">
                <a:solidFill>
                  <a:schemeClr val="tx1"/>
                </a:solidFill>
                <a:latin typeface="Arial" pitchFamily="34" charset="0"/>
                <a:cs typeface="Arial" pitchFamily="34" charset="0"/>
              </a:rPr>
              <a:t>Workaholism </a:t>
            </a:r>
          </a:p>
          <a:p>
            <a:pPr lvl="1"/>
            <a:r>
              <a:rPr lang="en-US" sz="1700" dirty="0" smtClean="0">
                <a:solidFill>
                  <a:schemeClr val="tx1"/>
                </a:solidFill>
                <a:latin typeface="Arial" pitchFamily="34" charset="0"/>
                <a:cs typeface="Arial" pitchFamily="34" charset="0"/>
              </a:rPr>
              <a:t>Gaslighting</a:t>
            </a:r>
            <a:endParaRPr lang="en-US" sz="1700" dirty="0">
              <a:solidFill>
                <a:schemeClr val="tx1"/>
              </a:solidFill>
              <a:latin typeface="Arial" pitchFamily="34" charset="0"/>
              <a:cs typeface="Arial" pitchFamily="34" charset="0"/>
            </a:endParaRPr>
          </a:p>
          <a:p>
            <a:pPr marL="0" indent="0">
              <a:buNone/>
            </a:pPr>
            <a:r>
              <a:rPr lang="en-US" sz="1900" dirty="0" smtClean="0">
                <a:solidFill>
                  <a:schemeClr val="tx1"/>
                </a:solidFill>
                <a:latin typeface="Arial" pitchFamily="34" charset="0"/>
                <a:cs typeface="Arial" pitchFamily="34" charset="0"/>
              </a:rPr>
              <a:t>It’s a distinct problem in many workplaces</a:t>
            </a:r>
            <a:endParaRPr lang="en-US" sz="1900" dirty="0">
              <a:solidFill>
                <a:schemeClr val="tx1"/>
              </a:solidFill>
              <a:latin typeface="Arial" pitchFamily="34" charset="0"/>
              <a:cs typeface="Arial" pitchFamily="34" charset="0"/>
            </a:endParaRPr>
          </a:p>
        </p:txBody>
      </p:sp>
      <p:sp>
        <p:nvSpPr>
          <p:cNvPr id="5" name="Text Placeholder 15"/>
          <p:cNvSpPr txBox="1">
            <a:spLocks/>
          </p:cNvSpPr>
          <p:nvPr/>
        </p:nvSpPr>
        <p:spPr>
          <a:xfrm>
            <a:off x="309719" y="4321280"/>
            <a:ext cx="8484533" cy="376085"/>
          </a:xfrm>
          <a:prstGeom prst="rect">
            <a:avLst/>
          </a:prstGeom>
        </p:spPr>
        <p:txBody>
          <a:bodyPr vert="horz" lIns="91440" tIns="45720" rIns="91440" bIns="45720" rtlCol="0">
            <a:normAutofit lnSpcReduction="10000"/>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chemeClr val="tx1"/>
                </a:solidFill>
                <a:latin typeface="Arial" pitchFamily="34" charset="0"/>
                <a:cs typeface="Arial" pitchFamily="34" charset="0"/>
              </a:rPr>
              <a:t>“</a:t>
            </a:r>
            <a:r>
              <a:rPr lang="en-US" sz="1800" dirty="0">
                <a:solidFill>
                  <a:schemeClr val="tx1"/>
                </a:solidFill>
                <a:latin typeface="Arial" pitchFamily="34" charset="0"/>
                <a:cs typeface="Arial" pitchFamily="34" charset="0"/>
              </a:rPr>
              <a:t>The higher you go the more your problems are behavioral.” </a:t>
            </a:r>
            <a:r>
              <a:rPr lang="en-US" sz="1400" dirty="0">
                <a:solidFill>
                  <a:schemeClr val="tx1"/>
                </a:solidFill>
                <a:latin typeface="Arial" pitchFamily="34" charset="0"/>
                <a:cs typeface="Arial" pitchFamily="34" charset="0"/>
              </a:rPr>
              <a:t>Marshal </a:t>
            </a:r>
            <a:r>
              <a:rPr lang="en-US" sz="1400" dirty="0" smtClean="0">
                <a:solidFill>
                  <a:schemeClr val="tx1"/>
                </a:solidFill>
                <a:latin typeface="Arial" pitchFamily="34" charset="0"/>
                <a:cs typeface="Arial" pitchFamily="34" charset="0"/>
              </a:rPr>
              <a:t>Goldsmith</a:t>
            </a:r>
          </a:p>
        </p:txBody>
      </p:sp>
      <p:pic>
        <p:nvPicPr>
          <p:cNvPr id="1026" name="Picture 2" descr="C:\Users\William\Desktop\but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8077" y="730045"/>
            <a:ext cx="3147676" cy="2816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21536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61636" y="372840"/>
            <a:ext cx="7695119" cy="402336"/>
          </a:xfrm>
        </p:spPr>
        <p:txBody>
          <a:bodyPr>
            <a:noAutofit/>
          </a:bodyPr>
          <a:lstStyle/>
          <a:p>
            <a:r>
              <a:rPr lang="en-US" dirty="0" smtClean="0">
                <a:solidFill>
                  <a:schemeClr val="tx1"/>
                </a:solidFill>
                <a:latin typeface="Arial" pitchFamily="34" charset="0"/>
                <a:cs typeface="Arial" pitchFamily="34" charset="0"/>
              </a:rPr>
              <a:t>Are You Being Bullied?</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8661" y="811164"/>
            <a:ext cx="8320155" cy="4011562"/>
          </a:xfrm>
        </p:spPr>
        <p:txBody>
          <a:bodyPr>
            <a:normAutofit fontScale="62500" lnSpcReduction="20000"/>
          </a:bodyPr>
          <a:lstStyle/>
          <a:p>
            <a:pPr marL="0" indent="0">
              <a:buNone/>
            </a:pPr>
            <a:r>
              <a:rPr lang="en-US" sz="2600" dirty="0" smtClean="0">
                <a:solidFill>
                  <a:schemeClr val="tx1"/>
                </a:solidFill>
                <a:latin typeface="Arial" pitchFamily="34" charset="0"/>
                <a:cs typeface="Arial" pitchFamily="34" charset="0"/>
              </a:rPr>
              <a:t>Do you suffer any of these symptoms?</a:t>
            </a:r>
          </a:p>
          <a:p>
            <a:r>
              <a:rPr lang="en-US" sz="2600" dirty="0" smtClean="0">
                <a:solidFill>
                  <a:schemeClr val="tx1"/>
                </a:solidFill>
                <a:latin typeface="Arial" pitchFamily="34" charset="0"/>
                <a:cs typeface="Arial" pitchFamily="34" charset="0"/>
              </a:rPr>
              <a:t>You </a:t>
            </a:r>
            <a:r>
              <a:rPr lang="en-US" sz="2600" dirty="0">
                <a:solidFill>
                  <a:schemeClr val="tx1"/>
                </a:solidFill>
                <a:latin typeface="Arial" pitchFamily="34" charset="0"/>
                <a:cs typeface="Arial" pitchFamily="34" charset="0"/>
              </a:rPr>
              <a:t>feel like throwing up the night before the start of your work </a:t>
            </a:r>
            <a:r>
              <a:rPr lang="en-US" sz="2600" dirty="0" smtClean="0">
                <a:solidFill>
                  <a:schemeClr val="tx1"/>
                </a:solidFill>
                <a:latin typeface="Arial" pitchFamily="34" charset="0"/>
                <a:cs typeface="Arial" pitchFamily="34" charset="0"/>
              </a:rPr>
              <a:t>week</a:t>
            </a:r>
          </a:p>
          <a:p>
            <a:r>
              <a:rPr lang="en-US" sz="2600" dirty="0" smtClean="0">
                <a:solidFill>
                  <a:schemeClr val="tx1"/>
                </a:solidFill>
                <a:latin typeface="Arial" pitchFamily="34" charset="0"/>
                <a:cs typeface="Arial" pitchFamily="34" charset="0"/>
              </a:rPr>
              <a:t>You </a:t>
            </a:r>
            <a:r>
              <a:rPr lang="en-US" sz="2600" dirty="0">
                <a:solidFill>
                  <a:schemeClr val="tx1"/>
                </a:solidFill>
                <a:latin typeface="Arial" pitchFamily="34" charset="0"/>
                <a:cs typeface="Arial" pitchFamily="34" charset="0"/>
              </a:rPr>
              <a:t>can’t sleep because you’re worrying about what you’ll face at work the next </a:t>
            </a:r>
            <a:r>
              <a:rPr lang="en-US" sz="2600" dirty="0" smtClean="0">
                <a:solidFill>
                  <a:schemeClr val="tx1"/>
                </a:solidFill>
                <a:latin typeface="Arial" pitchFamily="34" charset="0"/>
                <a:cs typeface="Arial" pitchFamily="34" charset="0"/>
              </a:rPr>
              <a:t>day</a:t>
            </a:r>
          </a:p>
          <a:p>
            <a:r>
              <a:rPr lang="en-US" sz="2600" dirty="0" smtClean="0">
                <a:solidFill>
                  <a:schemeClr val="tx1"/>
                </a:solidFill>
                <a:latin typeface="Arial" pitchFamily="34" charset="0"/>
                <a:cs typeface="Arial" pitchFamily="34" charset="0"/>
              </a:rPr>
              <a:t>Your </a:t>
            </a:r>
            <a:r>
              <a:rPr lang="en-US" sz="2600" dirty="0">
                <a:solidFill>
                  <a:schemeClr val="tx1"/>
                </a:solidFill>
                <a:latin typeface="Arial" pitchFamily="34" charset="0"/>
                <a:cs typeface="Arial" pitchFamily="34" charset="0"/>
              </a:rPr>
              <a:t>frustrated family wonders why you act so depressed all the </a:t>
            </a:r>
            <a:r>
              <a:rPr lang="en-US" sz="2600" dirty="0" smtClean="0">
                <a:solidFill>
                  <a:schemeClr val="tx1"/>
                </a:solidFill>
                <a:latin typeface="Arial" pitchFamily="34" charset="0"/>
                <a:cs typeface="Arial" pitchFamily="34" charset="0"/>
              </a:rPr>
              <a:t>time</a:t>
            </a:r>
          </a:p>
          <a:p>
            <a:r>
              <a:rPr lang="en-US" sz="2600" dirty="0" smtClean="0">
                <a:solidFill>
                  <a:schemeClr val="tx1"/>
                </a:solidFill>
                <a:latin typeface="Arial" pitchFamily="34" charset="0"/>
                <a:cs typeface="Arial" pitchFamily="34" charset="0"/>
              </a:rPr>
              <a:t>You </a:t>
            </a:r>
            <a:r>
              <a:rPr lang="en-US" sz="2600" dirty="0">
                <a:solidFill>
                  <a:schemeClr val="tx1"/>
                </a:solidFill>
                <a:latin typeface="Arial" pitchFamily="34" charset="0"/>
                <a:cs typeface="Arial" pitchFamily="34" charset="0"/>
              </a:rPr>
              <a:t>try to deny the reality and rationalize your </a:t>
            </a:r>
            <a:r>
              <a:rPr lang="en-US" sz="2600" dirty="0" smtClean="0">
                <a:solidFill>
                  <a:schemeClr val="tx1"/>
                </a:solidFill>
                <a:latin typeface="Arial" pitchFamily="34" charset="0"/>
                <a:cs typeface="Arial" pitchFamily="34" charset="0"/>
              </a:rPr>
              <a:t>situation</a:t>
            </a:r>
          </a:p>
          <a:p>
            <a:r>
              <a:rPr lang="en-US" sz="2600" dirty="0" smtClean="0">
                <a:solidFill>
                  <a:schemeClr val="tx1"/>
                </a:solidFill>
                <a:latin typeface="Arial" pitchFamily="34" charset="0"/>
                <a:cs typeface="Arial" pitchFamily="34" charset="0"/>
              </a:rPr>
              <a:t>You </a:t>
            </a:r>
            <a:r>
              <a:rPr lang="en-US" sz="2600" dirty="0">
                <a:solidFill>
                  <a:schemeClr val="tx1"/>
                </a:solidFill>
                <a:latin typeface="Arial" pitchFamily="34" charset="0"/>
                <a:cs typeface="Arial" pitchFamily="34" charset="0"/>
              </a:rPr>
              <a:t>have skyrocketing blood </a:t>
            </a:r>
            <a:r>
              <a:rPr lang="en-US" sz="2600" dirty="0" smtClean="0">
                <a:solidFill>
                  <a:schemeClr val="tx1"/>
                </a:solidFill>
                <a:latin typeface="Arial" pitchFamily="34" charset="0"/>
                <a:cs typeface="Arial" pitchFamily="34" charset="0"/>
              </a:rPr>
              <a:t>pressure</a:t>
            </a:r>
          </a:p>
          <a:p>
            <a:r>
              <a:rPr lang="en-US" sz="2600" dirty="0" smtClean="0">
                <a:solidFill>
                  <a:schemeClr val="tx1"/>
                </a:solidFill>
                <a:latin typeface="Arial" pitchFamily="34" charset="0"/>
                <a:cs typeface="Arial" pitchFamily="34" charset="0"/>
              </a:rPr>
              <a:t>You </a:t>
            </a:r>
            <a:r>
              <a:rPr lang="en-US" sz="2600" dirty="0">
                <a:solidFill>
                  <a:schemeClr val="tx1"/>
                </a:solidFill>
                <a:latin typeface="Arial" pitchFamily="34" charset="0"/>
                <a:cs typeface="Arial" pitchFamily="34" charset="0"/>
              </a:rPr>
              <a:t>feel ashamed because you’re being controlled by another person and you don’t know how to stop </a:t>
            </a:r>
            <a:r>
              <a:rPr lang="en-US" sz="2600" dirty="0" smtClean="0">
                <a:solidFill>
                  <a:schemeClr val="tx1"/>
                </a:solidFill>
                <a:latin typeface="Arial" pitchFamily="34" charset="0"/>
                <a:cs typeface="Arial" pitchFamily="34" charset="0"/>
              </a:rPr>
              <a:t>it</a:t>
            </a:r>
          </a:p>
          <a:p>
            <a:r>
              <a:rPr lang="en-US" sz="2600" dirty="0" smtClean="0">
                <a:solidFill>
                  <a:schemeClr val="tx1"/>
                </a:solidFill>
                <a:latin typeface="Arial" pitchFamily="34" charset="0"/>
                <a:cs typeface="Arial" pitchFamily="34" charset="0"/>
              </a:rPr>
              <a:t>You </a:t>
            </a:r>
            <a:r>
              <a:rPr lang="en-US" sz="2600" dirty="0">
                <a:solidFill>
                  <a:schemeClr val="tx1"/>
                </a:solidFill>
                <a:latin typeface="Arial" pitchFamily="34" charset="0"/>
                <a:cs typeface="Arial" pitchFamily="34" charset="0"/>
              </a:rPr>
              <a:t>can’t enjoy your time off, and days off are spent exhausted and lifeless; your desire to do anything is </a:t>
            </a:r>
            <a:r>
              <a:rPr lang="en-US" sz="2600" dirty="0" smtClean="0">
                <a:solidFill>
                  <a:schemeClr val="tx1"/>
                </a:solidFill>
                <a:latin typeface="Arial" pitchFamily="34" charset="0"/>
                <a:cs typeface="Arial" pitchFamily="34" charset="0"/>
              </a:rPr>
              <a:t>gone</a:t>
            </a:r>
          </a:p>
          <a:p>
            <a:r>
              <a:rPr lang="en-US" sz="2600" dirty="0" smtClean="0">
                <a:solidFill>
                  <a:schemeClr val="tx1"/>
                </a:solidFill>
                <a:latin typeface="Arial" pitchFamily="34" charset="0"/>
                <a:cs typeface="Arial" pitchFamily="34" charset="0"/>
              </a:rPr>
              <a:t>You </a:t>
            </a:r>
            <a:r>
              <a:rPr lang="en-US" sz="2600" dirty="0">
                <a:solidFill>
                  <a:schemeClr val="tx1"/>
                </a:solidFill>
                <a:latin typeface="Arial" pitchFamily="34" charset="0"/>
                <a:cs typeface="Arial" pitchFamily="34" charset="0"/>
              </a:rPr>
              <a:t>begin to believe that you actually are inferior and have lost your </a:t>
            </a:r>
            <a:r>
              <a:rPr lang="en-US" sz="2600" dirty="0" smtClean="0">
                <a:solidFill>
                  <a:schemeClr val="tx1"/>
                </a:solidFill>
                <a:latin typeface="Arial" pitchFamily="34" charset="0"/>
                <a:cs typeface="Arial" pitchFamily="34" charset="0"/>
              </a:rPr>
              <a:t>self-respect</a:t>
            </a:r>
          </a:p>
          <a:p>
            <a:r>
              <a:rPr lang="en-US" sz="2600" dirty="0" smtClean="0">
                <a:solidFill>
                  <a:schemeClr val="tx1"/>
                </a:solidFill>
                <a:latin typeface="Arial" pitchFamily="34" charset="0"/>
                <a:cs typeface="Arial" pitchFamily="34" charset="0"/>
              </a:rPr>
              <a:t>You </a:t>
            </a:r>
            <a:r>
              <a:rPr lang="en-US" sz="2600" dirty="0">
                <a:solidFill>
                  <a:schemeClr val="tx1"/>
                </a:solidFill>
                <a:latin typeface="Arial" pitchFamily="34" charset="0"/>
                <a:cs typeface="Arial" pitchFamily="34" charset="0"/>
              </a:rPr>
              <a:t>constantly feel agitated and anxious, and experience a sense of impending doom</a:t>
            </a:r>
          </a:p>
          <a:p>
            <a:endParaRPr lang="en-US" dirty="0" smtClean="0"/>
          </a:p>
          <a:p>
            <a:endParaRPr lang="en-US" dirty="0"/>
          </a:p>
        </p:txBody>
      </p:sp>
    </p:spTree>
    <p:extLst>
      <p:ext uri="{BB962C8B-B14F-4D97-AF65-F5344CB8AC3E}">
        <p14:creationId xmlns:p14="http://schemas.microsoft.com/office/powerpoint/2010/main" val="304765777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48658" y="296929"/>
            <a:ext cx="4988789" cy="402336"/>
          </a:xfrm>
        </p:spPr>
        <p:txBody>
          <a:bodyPr>
            <a:noAutofit/>
          </a:bodyPr>
          <a:lstStyle/>
          <a:p>
            <a:r>
              <a:rPr lang="en-US" dirty="0" smtClean="0">
                <a:solidFill>
                  <a:schemeClr val="tx1"/>
                </a:solidFill>
                <a:latin typeface="Arial" pitchFamily="34" charset="0"/>
                <a:cs typeface="Arial" pitchFamily="34" charset="0"/>
              </a:rPr>
              <a:t>Eddie Haskell</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8657" y="707924"/>
            <a:ext cx="8556130" cy="766915"/>
          </a:xfrm>
        </p:spPr>
        <p:txBody>
          <a:bodyPr>
            <a:normAutofit fontScale="85000" lnSpcReduction="10000"/>
          </a:bodyPr>
          <a:lstStyle/>
          <a:p>
            <a:pPr marL="0" indent="0">
              <a:buNone/>
            </a:pPr>
            <a:r>
              <a:rPr lang="en-US" sz="2300" dirty="0" smtClean="0">
                <a:solidFill>
                  <a:schemeClr val="tx1"/>
                </a:solidFill>
                <a:latin typeface="Arial" pitchFamily="34" charset="0"/>
                <a:cs typeface="Arial" pitchFamily="34" charset="0"/>
              </a:rPr>
              <a:t>A Sycophant - “one </a:t>
            </a:r>
            <a:r>
              <a:rPr lang="en-US" sz="2300" dirty="0">
                <a:solidFill>
                  <a:schemeClr val="tx1"/>
                </a:solidFill>
                <a:latin typeface="Arial" pitchFamily="34" charset="0"/>
                <a:cs typeface="Arial" pitchFamily="34" charset="0"/>
              </a:rPr>
              <a:t>who approaches greatness on his belly so that he may not be commanded to turn and be </a:t>
            </a:r>
            <a:r>
              <a:rPr lang="en-US" sz="2300" dirty="0" smtClean="0">
                <a:solidFill>
                  <a:schemeClr val="tx1"/>
                </a:solidFill>
                <a:latin typeface="Arial" pitchFamily="34" charset="0"/>
                <a:cs typeface="Arial" pitchFamily="34" charset="0"/>
              </a:rPr>
              <a:t>kicked” </a:t>
            </a:r>
            <a:r>
              <a:rPr lang="en-US" dirty="0" smtClean="0">
                <a:solidFill>
                  <a:schemeClr val="tx1"/>
                </a:solidFill>
                <a:latin typeface="Arial" pitchFamily="34" charset="0"/>
                <a:cs typeface="Arial" pitchFamily="34" charset="0"/>
              </a:rPr>
              <a:t>		</a:t>
            </a:r>
            <a:r>
              <a:rPr lang="en-US" sz="1500" dirty="0" smtClean="0">
                <a:solidFill>
                  <a:schemeClr val="tx1"/>
                </a:solidFill>
                <a:latin typeface="Arial" pitchFamily="34" charset="0"/>
                <a:cs typeface="Arial" pitchFamily="34" charset="0"/>
              </a:rPr>
              <a:t>-Ambrose Bierce</a:t>
            </a:r>
            <a:endParaRPr lang="en-US" sz="1500" dirty="0">
              <a:solidFill>
                <a:schemeClr val="tx1"/>
              </a:solidFill>
              <a:latin typeface="Arial" pitchFamily="34" charset="0"/>
              <a:cs typeface="Arial" pitchFamily="34" charset="0"/>
            </a:endParaRPr>
          </a:p>
        </p:txBody>
      </p:sp>
      <p:pic>
        <p:nvPicPr>
          <p:cNvPr id="1026" name="Picture 2" descr="C:\Users\William\Desktop\Eddie Hask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463" y="1420867"/>
            <a:ext cx="2289595" cy="1711979"/>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5"/>
          <p:cNvSpPr txBox="1">
            <a:spLocks/>
          </p:cNvSpPr>
          <p:nvPr/>
        </p:nvSpPr>
        <p:spPr>
          <a:xfrm>
            <a:off x="248657" y="1474839"/>
            <a:ext cx="5894046" cy="2051624"/>
          </a:xfrm>
          <a:prstGeom prst="rect">
            <a:avLst/>
          </a:prstGeom>
        </p:spPr>
        <p:txBody>
          <a:bodyPr vert="horz" lIns="91440" tIns="45720" rIns="91440" bIns="45720" rtlCol="0">
            <a:normAutofit/>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tx1"/>
                </a:solidFill>
                <a:latin typeface="Arial" pitchFamily="34" charset="0"/>
                <a:cs typeface="Arial" pitchFamily="34" charset="0"/>
              </a:rPr>
              <a:t>Baldassare Castiglione’s </a:t>
            </a:r>
            <a:r>
              <a:rPr lang="en-US" sz="1800" i="1" dirty="0">
                <a:solidFill>
                  <a:schemeClr val="tx1"/>
                </a:solidFill>
                <a:latin typeface="Arial" pitchFamily="34" charset="0"/>
                <a:cs typeface="Arial" pitchFamily="34" charset="0"/>
              </a:rPr>
              <a:t>The Book of the Courtier</a:t>
            </a:r>
            <a:r>
              <a:rPr lang="en-US" sz="1800" dirty="0">
                <a:solidFill>
                  <a:schemeClr val="tx1"/>
                </a:solidFill>
                <a:latin typeface="Arial" pitchFamily="34" charset="0"/>
                <a:cs typeface="Arial" pitchFamily="34" charset="0"/>
              </a:rPr>
              <a:t>, published in 1528, perfectly describes the sycophants that surround the top levels of management in modern organizations</a:t>
            </a:r>
          </a:p>
          <a:p>
            <a:pPr marL="0" indent="0">
              <a:buNone/>
            </a:pPr>
            <a:r>
              <a:rPr lang="en-US" sz="1800" dirty="0" smtClean="0">
                <a:solidFill>
                  <a:schemeClr val="tx1"/>
                </a:solidFill>
                <a:latin typeface="Arial" pitchFamily="34" charset="0"/>
                <a:cs typeface="Arial" pitchFamily="34" charset="0"/>
              </a:rPr>
              <a:t>Courtier - A </a:t>
            </a:r>
            <a:r>
              <a:rPr lang="en-US" sz="1800" dirty="0">
                <a:solidFill>
                  <a:schemeClr val="tx1"/>
                </a:solidFill>
                <a:latin typeface="Arial" pitchFamily="34" charset="0"/>
                <a:cs typeface="Arial" pitchFamily="34" charset="0"/>
              </a:rPr>
              <a:t>person who fawns and flatters in order to gain favor or </a:t>
            </a:r>
            <a:r>
              <a:rPr lang="en-US" sz="1800" dirty="0" smtClean="0">
                <a:solidFill>
                  <a:schemeClr val="tx1"/>
                </a:solidFill>
                <a:latin typeface="Arial" pitchFamily="34" charset="0"/>
                <a:cs typeface="Arial" pitchFamily="34" charset="0"/>
              </a:rPr>
              <a:t>advantage</a:t>
            </a:r>
            <a:endParaRPr lang="en-US" sz="1800" dirty="0">
              <a:solidFill>
                <a:schemeClr val="tx1"/>
              </a:solidFill>
              <a:latin typeface="Arial" pitchFamily="34" charset="0"/>
              <a:cs typeface="Arial" pitchFamily="34" charset="0"/>
            </a:endParaRPr>
          </a:p>
          <a:p>
            <a:endParaRPr lang="en-US" dirty="0" smtClean="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935" y="3165848"/>
            <a:ext cx="4786166" cy="1487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15"/>
          <p:cNvSpPr txBox="1">
            <a:spLocks/>
          </p:cNvSpPr>
          <p:nvPr/>
        </p:nvSpPr>
        <p:spPr>
          <a:xfrm>
            <a:off x="248658" y="3526463"/>
            <a:ext cx="3733277" cy="1286924"/>
          </a:xfrm>
          <a:prstGeom prst="rect">
            <a:avLst/>
          </a:prstGeom>
        </p:spPr>
        <p:txBody>
          <a:bodyPr vert="horz" lIns="91440" tIns="45720" rIns="91440" bIns="45720" rtlCol="0">
            <a:noAutofit/>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chemeClr val="tx1"/>
                </a:solidFill>
                <a:latin typeface="Arial" pitchFamily="34" charset="0"/>
                <a:cs typeface="Arial" pitchFamily="34" charset="0"/>
              </a:rPr>
              <a:t>They exist because of </a:t>
            </a:r>
            <a:r>
              <a:rPr lang="en-US" sz="1800" dirty="0">
                <a:solidFill>
                  <a:schemeClr val="tx1"/>
                </a:solidFill>
                <a:latin typeface="Arial" pitchFamily="34" charset="0"/>
                <a:cs typeface="Arial" pitchFamily="34" charset="0"/>
              </a:rPr>
              <a:t>“The Selfish Herd </a:t>
            </a:r>
            <a:r>
              <a:rPr lang="en-US" sz="1800" dirty="0" smtClean="0">
                <a:solidFill>
                  <a:schemeClr val="tx1"/>
                </a:solidFill>
                <a:latin typeface="Arial" pitchFamily="34" charset="0"/>
                <a:cs typeface="Arial" pitchFamily="34" charset="0"/>
              </a:rPr>
              <a:t>Theory” - Sociopaths surround themselves with these “expendables”</a:t>
            </a:r>
            <a:endParaRPr lang="en-US" sz="1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31061007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48658" y="372840"/>
            <a:ext cx="7818710" cy="402336"/>
          </a:xfrm>
        </p:spPr>
        <p:txBody>
          <a:bodyPr>
            <a:noAutofit/>
          </a:bodyPr>
          <a:lstStyle/>
          <a:p>
            <a:r>
              <a:rPr lang="en-US" dirty="0" smtClean="0">
                <a:solidFill>
                  <a:schemeClr val="tx1"/>
                </a:solidFill>
                <a:latin typeface="Arial" pitchFamily="34" charset="0"/>
                <a:cs typeface="Arial" pitchFamily="34" charset="0"/>
              </a:rPr>
              <a:t>The Oath of Fealty – The </a:t>
            </a:r>
            <a:r>
              <a:rPr lang="en-US" dirty="0">
                <a:solidFill>
                  <a:schemeClr val="tx1"/>
                </a:solidFill>
                <a:latin typeface="Arial" pitchFamily="34" charset="0"/>
                <a:cs typeface="Arial" pitchFamily="34" charset="0"/>
              </a:rPr>
              <a:t>F</a:t>
            </a:r>
            <a:r>
              <a:rPr lang="en-US" dirty="0" smtClean="0">
                <a:solidFill>
                  <a:schemeClr val="tx1"/>
                </a:solidFill>
                <a:latin typeface="Arial" pitchFamily="34" charset="0"/>
                <a:cs typeface="Arial" pitchFamily="34" charset="0"/>
              </a:rPr>
              <a:t>iefdom Syndrome</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8662" y="840659"/>
            <a:ext cx="8452891" cy="1519085"/>
          </a:xfrm>
        </p:spPr>
        <p:txBody>
          <a:bodyPr>
            <a:normAutofit fontScale="85000" lnSpcReduction="20000"/>
          </a:bodyPr>
          <a:lstStyle/>
          <a:p>
            <a:pPr marL="0" indent="0">
              <a:buNone/>
            </a:pPr>
            <a:r>
              <a:rPr lang="en-US" sz="2100" dirty="0">
                <a:solidFill>
                  <a:schemeClr val="tx1"/>
                </a:solidFill>
                <a:latin typeface="Arial" pitchFamily="34" charset="0"/>
                <a:cs typeface="Arial" pitchFamily="34" charset="0"/>
              </a:rPr>
              <a:t>During the Middle-Ages, feudalism </a:t>
            </a:r>
            <a:r>
              <a:rPr lang="en-US" sz="2100" dirty="0" smtClean="0">
                <a:solidFill>
                  <a:schemeClr val="tx1"/>
                </a:solidFill>
                <a:latin typeface="Arial" pitchFamily="34" charset="0"/>
                <a:cs typeface="Arial" pitchFamily="34" charset="0"/>
              </a:rPr>
              <a:t>(fiefdoms) was </a:t>
            </a:r>
            <a:r>
              <a:rPr lang="en-US" sz="2100" dirty="0">
                <a:solidFill>
                  <a:schemeClr val="tx1"/>
                </a:solidFill>
                <a:latin typeface="Arial" pitchFamily="34" charset="0"/>
                <a:cs typeface="Arial" pitchFamily="34" charset="0"/>
              </a:rPr>
              <a:t>the law of the land, the basis by which the upper nobility class maintained control over the lower </a:t>
            </a:r>
            <a:r>
              <a:rPr lang="en-US" sz="2100" dirty="0" smtClean="0">
                <a:solidFill>
                  <a:schemeClr val="tx1"/>
                </a:solidFill>
                <a:latin typeface="Arial" pitchFamily="34" charset="0"/>
                <a:cs typeface="Arial" pitchFamily="34" charset="0"/>
              </a:rPr>
              <a:t>classes</a:t>
            </a:r>
          </a:p>
          <a:p>
            <a:pPr marL="0" indent="0">
              <a:buNone/>
            </a:pPr>
            <a:r>
              <a:rPr lang="en-US" sz="2100" dirty="0">
                <a:solidFill>
                  <a:schemeClr val="tx1"/>
                </a:solidFill>
                <a:latin typeface="Arial" pitchFamily="34" charset="0"/>
                <a:cs typeface="Arial" pitchFamily="34" charset="0"/>
              </a:rPr>
              <a:t>This method of governance was the foundation of the overall society and defined the culture at the time</a:t>
            </a:r>
            <a:endParaRPr lang="en-US" sz="2100" dirty="0" smtClean="0">
              <a:solidFill>
                <a:schemeClr val="tx1"/>
              </a:solidFill>
              <a:latin typeface="Arial" pitchFamily="34" charset="0"/>
              <a:cs typeface="Arial" pitchFamily="34" charset="0"/>
            </a:endParaRPr>
          </a:p>
          <a:p>
            <a:pPr lvl="1"/>
            <a:r>
              <a:rPr lang="en-US" sz="1900" dirty="0" smtClean="0">
                <a:solidFill>
                  <a:schemeClr val="tx1"/>
                </a:solidFill>
                <a:latin typeface="Arial" pitchFamily="34" charset="0"/>
                <a:cs typeface="Arial" pitchFamily="34" charset="0"/>
              </a:rPr>
              <a:t>The </a:t>
            </a:r>
            <a:r>
              <a:rPr lang="en-US" sz="1900" dirty="0">
                <a:solidFill>
                  <a:schemeClr val="tx1"/>
                </a:solidFill>
                <a:latin typeface="Arial" pitchFamily="34" charset="0"/>
                <a:cs typeface="Arial" pitchFamily="34" charset="0"/>
              </a:rPr>
              <a:t>promise of faithful service to the king was called the “oath of </a:t>
            </a:r>
            <a:r>
              <a:rPr lang="en-US" sz="1900" dirty="0" smtClean="0">
                <a:solidFill>
                  <a:schemeClr val="tx1"/>
                </a:solidFill>
                <a:latin typeface="Arial" pitchFamily="34" charset="0"/>
                <a:cs typeface="Arial" pitchFamily="34" charset="0"/>
              </a:rPr>
              <a:t>fealty”</a:t>
            </a:r>
            <a:endParaRPr lang="en-US" sz="1900" dirty="0">
              <a:solidFill>
                <a:schemeClr val="tx1"/>
              </a:solidFill>
              <a:latin typeface="Arial" pitchFamily="34" charset="0"/>
              <a:cs typeface="Arial" pitchFamily="34" charset="0"/>
            </a:endParaRPr>
          </a:p>
        </p:txBody>
      </p:sp>
      <p:pic>
        <p:nvPicPr>
          <p:cNvPr id="14338" name="Picture 2" descr="C:\Users\William\Desktop\Fiefd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526" y="2359742"/>
            <a:ext cx="2183395" cy="254655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5"/>
          <p:cNvSpPr txBox="1">
            <a:spLocks/>
          </p:cNvSpPr>
          <p:nvPr/>
        </p:nvSpPr>
        <p:spPr>
          <a:xfrm>
            <a:off x="238519" y="2359742"/>
            <a:ext cx="6535600" cy="2546558"/>
          </a:xfrm>
          <a:prstGeom prst="rect">
            <a:avLst/>
          </a:prstGeom>
        </p:spPr>
        <p:txBody>
          <a:bodyPr vert="horz" lIns="91440" tIns="45720" rIns="91440" bIns="45720" rtlCol="0">
            <a:normAutofit fontScale="92500" lnSpcReduction="20000"/>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900" dirty="0" smtClean="0">
                <a:solidFill>
                  <a:schemeClr val="tx1"/>
                </a:solidFill>
                <a:latin typeface="Arial" pitchFamily="34" charset="0"/>
                <a:cs typeface="Arial" pitchFamily="34" charset="0"/>
              </a:rPr>
              <a:t>In business “</a:t>
            </a:r>
            <a:r>
              <a:rPr lang="en-US" sz="1900" i="1" dirty="0" smtClean="0">
                <a:solidFill>
                  <a:schemeClr val="tx1"/>
                </a:solidFill>
                <a:latin typeface="Arial" pitchFamily="34" charset="0"/>
                <a:cs typeface="Arial" pitchFamily="34" charset="0"/>
              </a:rPr>
              <a:t>The Fiefdom Syndrome” </a:t>
            </a:r>
            <a:r>
              <a:rPr lang="en-US" sz="1900" dirty="0" smtClean="0">
                <a:solidFill>
                  <a:schemeClr val="tx1"/>
                </a:solidFill>
                <a:latin typeface="Arial" pitchFamily="34" charset="0"/>
                <a:cs typeface="Arial" pitchFamily="34" charset="0"/>
              </a:rPr>
              <a:t>was first identified by Robert </a:t>
            </a:r>
            <a:r>
              <a:rPr lang="en-US" sz="1900" dirty="0">
                <a:solidFill>
                  <a:schemeClr val="tx1"/>
                </a:solidFill>
                <a:latin typeface="Arial" pitchFamily="34" charset="0"/>
                <a:cs typeface="Arial" pitchFamily="34" charset="0"/>
              </a:rPr>
              <a:t>H</a:t>
            </a:r>
            <a:r>
              <a:rPr lang="en-US" sz="1900" dirty="0" smtClean="0">
                <a:solidFill>
                  <a:schemeClr val="tx1"/>
                </a:solidFill>
                <a:latin typeface="Arial" pitchFamily="34" charset="0"/>
                <a:cs typeface="Arial" pitchFamily="34" charset="0"/>
              </a:rPr>
              <a:t>erbold</a:t>
            </a:r>
          </a:p>
          <a:p>
            <a:pPr marL="0" indent="0">
              <a:buNone/>
            </a:pPr>
            <a:r>
              <a:rPr lang="en-US" sz="1900" dirty="0" smtClean="0">
                <a:solidFill>
                  <a:schemeClr val="tx1"/>
                </a:solidFill>
                <a:latin typeface="Arial" pitchFamily="34" charset="0"/>
                <a:cs typeface="Arial" pitchFamily="34" charset="0"/>
              </a:rPr>
              <a:t>Types of organizational fiefdoms:</a:t>
            </a:r>
          </a:p>
          <a:p>
            <a:pPr lvl="1"/>
            <a:r>
              <a:rPr lang="en-US" sz="1700" dirty="0" smtClean="0">
                <a:solidFill>
                  <a:schemeClr val="tx1"/>
                </a:solidFill>
                <a:latin typeface="Arial" pitchFamily="34" charset="0"/>
                <a:cs typeface="Arial" pitchFamily="34" charset="0"/>
              </a:rPr>
              <a:t>Personal - organizational head, executive management</a:t>
            </a:r>
          </a:p>
          <a:p>
            <a:pPr lvl="1"/>
            <a:r>
              <a:rPr lang="en-US" sz="1700" dirty="0" smtClean="0">
                <a:solidFill>
                  <a:schemeClr val="tx1"/>
                </a:solidFill>
                <a:latin typeface="Arial" pitchFamily="34" charset="0"/>
                <a:cs typeface="Arial" pitchFamily="34" charset="0"/>
              </a:rPr>
              <a:t>Peer group - e.g., engineering</a:t>
            </a:r>
          </a:p>
          <a:p>
            <a:pPr lvl="1"/>
            <a:r>
              <a:rPr lang="en-US" sz="1700" dirty="0" smtClean="0">
                <a:solidFill>
                  <a:schemeClr val="tx1"/>
                </a:solidFill>
                <a:latin typeface="Arial" pitchFamily="34" charset="0"/>
                <a:cs typeface="Arial" pitchFamily="34" charset="0"/>
              </a:rPr>
              <a:t>Group or departmental</a:t>
            </a:r>
          </a:p>
          <a:p>
            <a:pPr lvl="1"/>
            <a:r>
              <a:rPr lang="en-US" sz="1700" dirty="0" smtClean="0">
                <a:solidFill>
                  <a:schemeClr val="tx1"/>
                </a:solidFill>
                <a:latin typeface="Arial" pitchFamily="34" charset="0"/>
                <a:cs typeface="Arial" pitchFamily="34" charset="0"/>
              </a:rPr>
              <a:t>Protected</a:t>
            </a:r>
          </a:p>
          <a:p>
            <a:pPr marL="0" indent="0">
              <a:buNone/>
            </a:pPr>
            <a:r>
              <a:rPr lang="en-US" sz="2100" dirty="0" smtClean="0">
                <a:solidFill>
                  <a:schemeClr val="tx1"/>
                </a:solidFill>
                <a:latin typeface="Arial" pitchFamily="34" charset="0"/>
                <a:cs typeface="Arial" pitchFamily="34" charset="0"/>
              </a:rPr>
              <a:t>The reality is fiefdoms exist in all organizations</a:t>
            </a:r>
          </a:p>
        </p:txBody>
      </p:sp>
    </p:spTree>
    <p:extLst>
      <p:ext uri="{BB962C8B-B14F-4D97-AF65-F5344CB8AC3E}">
        <p14:creationId xmlns:p14="http://schemas.microsoft.com/office/powerpoint/2010/main" val="423115235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48658" y="328595"/>
            <a:ext cx="4988789" cy="402336"/>
          </a:xfrm>
        </p:spPr>
        <p:txBody>
          <a:bodyPr>
            <a:noAutofit/>
          </a:bodyPr>
          <a:lstStyle/>
          <a:p>
            <a:r>
              <a:rPr lang="en-US" dirty="0" smtClean="0">
                <a:solidFill>
                  <a:schemeClr val="tx1"/>
                </a:solidFill>
                <a:latin typeface="Arial" pitchFamily="34" charset="0"/>
                <a:cs typeface="Arial" pitchFamily="34" charset="0"/>
              </a:rPr>
              <a:t>The Protected Fiefdom</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8662" y="759542"/>
            <a:ext cx="8452891" cy="1423220"/>
          </a:xfrm>
        </p:spPr>
        <p:txBody>
          <a:bodyPr>
            <a:normAutofit fontScale="92500" lnSpcReduction="10000"/>
          </a:bodyPr>
          <a:lstStyle/>
          <a:p>
            <a:pPr marL="0" indent="0">
              <a:buNone/>
            </a:pPr>
            <a:r>
              <a:rPr lang="en-US" sz="1900" dirty="0">
                <a:solidFill>
                  <a:schemeClr val="tx1"/>
                </a:solidFill>
                <a:latin typeface="Arial" pitchFamily="34" charset="0"/>
                <a:cs typeface="Arial" pitchFamily="34" charset="0"/>
              </a:rPr>
              <a:t>A</a:t>
            </a:r>
            <a:r>
              <a:rPr lang="en-US" sz="1900" dirty="0" smtClean="0">
                <a:solidFill>
                  <a:schemeClr val="tx1"/>
                </a:solidFill>
                <a:latin typeface="Arial" pitchFamily="34" charset="0"/>
                <a:cs typeface="Arial" pitchFamily="34" charset="0"/>
              </a:rPr>
              <a:t> </a:t>
            </a:r>
            <a:r>
              <a:rPr lang="en-US" sz="1900" dirty="0">
                <a:solidFill>
                  <a:schemeClr val="tx1"/>
                </a:solidFill>
                <a:latin typeface="Arial" pitchFamily="34" charset="0"/>
                <a:cs typeface="Arial" pitchFamily="34" charset="0"/>
              </a:rPr>
              <a:t>protected fiefdom is probably the most sinister of all and the one that </a:t>
            </a:r>
            <a:r>
              <a:rPr lang="en-US" sz="1900" dirty="0" smtClean="0">
                <a:solidFill>
                  <a:schemeClr val="tx1"/>
                </a:solidFill>
                <a:latin typeface="Arial" pitchFamily="34" charset="0"/>
                <a:cs typeface="Arial" pitchFamily="34" charset="0"/>
              </a:rPr>
              <a:t>can have a profoundly </a:t>
            </a:r>
            <a:r>
              <a:rPr lang="en-US" sz="1900" dirty="0">
                <a:solidFill>
                  <a:schemeClr val="tx1"/>
                </a:solidFill>
                <a:latin typeface="Arial" pitchFamily="34" charset="0"/>
                <a:cs typeface="Arial" pitchFamily="34" charset="0"/>
              </a:rPr>
              <a:t>negative impact on the overall </a:t>
            </a:r>
            <a:r>
              <a:rPr lang="en-US" sz="1900" dirty="0" smtClean="0">
                <a:solidFill>
                  <a:schemeClr val="tx1"/>
                </a:solidFill>
                <a:latin typeface="Arial" pitchFamily="34" charset="0"/>
                <a:cs typeface="Arial" pitchFamily="34" charset="0"/>
              </a:rPr>
              <a:t>organization</a:t>
            </a:r>
          </a:p>
          <a:p>
            <a:pPr marL="0" indent="0">
              <a:buNone/>
            </a:pPr>
            <a:r>
              <a:rPr lang="en-US" sz="1900" dirty="0" smtClean="0">
                <a:solidFill>
                  <a:schemeClr val="tx1"/>
                </a:solidFill>
                <a:latin typeface="Arial" pitchFamily="34" charset="0"/>
                <a:cs typeface="Arial" pitchFamily="34" charset="0"/>
              </a:rPr>
              <a:t>This </a:t>
            </a:r>
            <a:r>
              <a:rPr lang="en-US" sz="1900" dirty="0">
                <a:solidFill>
                  <a:schemeClr val="tx1"/>
                </a:solidFill>
                <a:latin typeface="Arial" pitchFamily="34" charset="0"/>
                <a:cs typeface="Arial" pitchFamily="34" charset="0"/>
              </a:rPr>
              <a:t>fiefdom operates as it wishes with full acknowledgment and blessing of the top management</a:t>
            </a:r>
          </a:p>
        </p:txBody>
      </p:sp>
      <p:pic>
        <p:nvPicPr>
          <p:cNvPr id="4098" name="Picture 2" descr="C:\Users\William\Desktop\Puttin' Cologne on the Rickshaw Internal Images\Org Chart #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7566" y="2057403"/>
            <a:ext cx="4057001" cy="235973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5"/>
          <p:cNvSpPr txBox="1">
            <a:spLocks/>
          </p:cNvSpPr>
          <p:nvPr/>
        </p:nvSpPr>
        <p:spPr>
          <a:xfrm>
            <a:off x="248657" y="2072152"/>
            <a:ext cx="4374961" cy="2610461"/>
          </a:xfrm>
          <a:prstGeom prst="rect">
            <a:avLst/>
          </a:prstGeom>
        </p:spPr>
        <p:txBody>
          <a:bodyPr vert="horz" lIns="91440" tIns="45720" rIns="91440" bIns="45720" rtlCol="0">
            <a:normAutofit/>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chemeClr val="tx1"/>
                </a:solidFill>
                <a:latin typeface="Arial" pitchFamily="34" charset="0"/>
                <a:cs typeface="Arial" pitchFamily="34" charset="0"/>
              </a:rPr>
              <a:t>It forms due to Collective Narcissism </a:t>
            </a:r>
          </a:p>
          <a:p>
            <a:pPr lvl="1"/>
            <a:r>
              <a:rPr lang="en-US" dirty="0" smtClean="0">
                <a:solidFill>
                  <a:schemeClr val="tx1"/>
                </a:solidFill>
                <a:latin typeface="Arial" pitchFamily="34" charset="0"/>
                <a:cs typeface="Arial" pitchFamily="34" charset="0"/>
              </a:rPr>
              <a:t>A </a:t>
            </a:r>
            <a:r>
              <a:rPr lang="en-US" dirty="0">
                <a:solidFill>
                  <a:schemeClr val="tx1"/>
                </a:solidFill>
                <a:latin typeface="Arial" pitchFamily="34" charset="0"/>
                <a:cs typeface="Arial" pitchFamily="34" charset="0"/>
              </a:rPr>
              <a:t>condition in which </a:t>
            </a:r>
            <a:r>
              <a:rPr lang="en-US" dirty="0" smtClean="0">
                <a:solidFill>
                  <a:schemeClr val="tx1"/>
                </a:solidFill>
                <a:latin typeface="Arial" pitchFamily="34" charset="0"/>
                <a:cs typeface="Arial" pitchFamily="34" charset="0"/>
              </a:rPr>
              <a:t>one </a:t>
            </a:r>
            <a:r>
              <a:rPr lang="en-US" dirty="0">
                <a:solidFill>
                  <a:schemeClr val="tx1"/>
                </a:solidFill>
                <a:latin typeface="Arial" pitchFamily="34" charset="0"/>
                <a:cs typeface="Arial" pitchFamily="34" charset="0"/>
              </a:rPr>
              <a:t>group has an inflated image of itself</a:t>
            </a:r>
          </a:p>
          <a:p>
            <a:pPr marL="0" indent="0">
              <a:buNone/>
            </a:pPr>
            <a:r>
              <a:rPr lang="en-US" sz="1800" dirty="0" smtClean="0">
                <a:solidFill>
                  <a:schemeClr val="tx1"/>
                </a:solidFill>
                <a:latin typeface="Arial" pitchFamily="34" charset="0"/>
                <a:cs typeface="Arial" pitchFamily="34" charset="0"/>
              </a:rPr>
              <a:t>They are typically validated </a:t>
            </a:r>
            <a:r>
              <a:rPr lang="en-US" sz="1800" dirty="0">
                <a:solidFill>
                  <a:schemeClr val="tx1"/>
                </a:solidFill>
                <a:latin typeface="Arial" pitchFamily="34" charset="0"/>
                <a:cs typeface="Arial" pitchFamily="34" charset="0"/>
              </a:rPr>
              <a:t>by the </a:t>
            </a:r>
            <a:r>
              <a:rPr lang="en-US" sz="1800" dirty="0" smtClean="0">
                <a:solidFill>
                  <a:schemeClr val="tx1"/>
                </a:solidFill>
                <a:latin typeface="Arial" pitchFamily="34" charset="0"/>
                <a:cs typeface="Arial" pitchFamily="34" charset="0"/>
              </a:rPr>
              <a:t>Top </a:t>
            </a:r>
            <a:r>
              <a:rPr lang="en-US" sz="1800" dirty="0">
                <a:solidFill>
                  <a:schemeClr val="tx1"/>
                </a:solidFill>
                <a:latin typeface="Arial" pitchFamily="34" charset="0"/>
                <a:cs typeface="Arial" pitchFamily="34" charset="0"/>
              </a:rPr>
              <a:t>M</a:t>
            </a:r>
            <a:r>
              <a:rPr lang="en-US" sz="1800" dirty="0" smtClean="0">
                <a:solidFill>
                  <a:schemeClr val="tx1"/>
                </a:solidFill>
                <a:latin typeface="Arial" pitchFamily="34" charset="0"/>
                <a:cs typeface="Arial" pitchFamily="34" charset="0"/>
              </a:rPr>
              <a:t>anagement </a:t>
            </a:r>
            <a:r>
              <a:rPr lang="en-US" sz="1800" dirty="0">
                <a:solidFill>
                  <a:schemeClr val="tx1"/>
                </a:solidFill>
                <a:latin typeface="Arial" pitchFamily="34" charset="0"/>
                <a:cs typeface="Arial" pitchFamily="34" charset="0"/>
              </a:rPr>
              <a:t>T</a:t>
            </a:r>
            <a:r>
              <a:rPr lang="en-US" sz="1800" dirty="0" smtClean="0">
                <a:solidFill>
                  <a:schemeClr val="tx1"/>
                </a:solidFill>
                <a:latin typeface="Arial" pitchFamily="34" charset="0"/>
                <a:cs typeface="Arial" pitchFamily="34" charset="0"/>
              </a:rPr>
              <a:t>eam </a:t>
            </a:r>
            <a:endParaRPr lang="en-US" sz="1800" dirty="0">
              <a:solidFill>
                <a:schemeClr val="tx1"/>
              </a:solidFill>
              <a:latin typeface="Arial" pitchFamily="34" charset="0"/>
              <a:cs typeface="Arial" pitchFamily="34" charset="0"/>
            </a:endParaRPr>
          </a:p>
          <a:p>
            <a:pPr marL="0" indent="0">
              <a:buNone/>
            </a:pPr>
            <a:r>
              <a:rPr lang="en-US" sz="1800" dirty="0" smtClean="0">
                <a:solidFill>
                  <a:schemeClr val="tx1"/>
                </a:solidFill>
                <a:latin typeface="Arial" pitchFamily="34" charset="0"/>
                <a:cs typeface="Arial" pitchFamily="34" charset="0"/>
              </a:rPr>
              <a:t>They lead to “Second-Class </a:t>
            </a:r>
            <a:r>
              <a:rPr lang="en-US" sz="1800" dirty="0">
                <a:solidFill>
                  <a:schemeClr val="tx1"/>
                </a:solidFill>
                <a:latin typeface="Arial" pitchFamily="34" charset="0"/>
                <a:cs typeface="Arial" pitchFamily="34" charset="0"/>
              </a:rPr>
              <a:t>C</a:t>
            </a:r>
            <a:r>
              <a:rPr lang="en-US" sz="1800" dirty="0" smtClean="0">
                <a:solidFill>
                  <a:schemeClr val="tx1"/>
                </a:solidFill>
                <a:latin typeface="Arial" pitchFamily="34" charset="0"/>
                <a:cs typeface="Arial" pitchFamily="34" charset="0"/>
              </a:rPr>
              <a:t>itizenship” for the rest of the organization</a:t>
            </a:r>
            <a:endParaRPr lang="en-US" sz="1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57790585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1"/>
          </p:nvPr>
        </p:nvSpPr>
        <p:spPr>
          <a:xfrm>
            <a:off x="298508" y="449828"/>
            <a:ext cx="4612706" cy="490825"/>
          </a:xfrm>
        </p:spPr>
        <p:txBody>
          <a:bodyPr>
            <a:normAutofit/>
          </a:bodyPr>
          <a:lstStyle/>
          <a:p>
            <a:r>
              <a:rPr lang="en-US" sz="2400" i="1" dirty="0" smtClean="0">
                <a:solidFill>
                  <a:schemeClr val="tx1"/>
                </a:solidFill>
                <a:latin typeface="Arial" pitchFamily="34" charset="0"/>
                <a:cs typeface="Arial" pitchFamily="34" charset="0"/>
              </a:rPr>
              <a:t>Puttin’ Cologne on the Rickshaw</a:t>
            </a:r>
            <a:endParaRPr lang="en-US" sz="2400" i="1" dirty="0">
              <a:solidFill>
                <a:schemeClr val="tx1"/>
              </a:solidFill>
              <a:latin typeface="Arial" pitchFamily="34" charset="0"/>
              <a:cs typeface="Arial" pitchFamily="34" charset="0"/>
            </a:endParaRPr>
          </a:p>
        </p:txBody>
      </p:sp>
      <p:sp>
        <p:nvSpPr>
          <p:cNvPr id="9" name="Text Placeholder 8"/>
          <p:cNvSpPr>
            <a:spLocks noGrp="1"/>
          </p:cNvSpPr>
          <p:nvPr>
            <p:ph type="body" sz="quarter" idx="10"/>
          </p:nvPr>
        </p:nvSpPr>
        <p:spPr>
          <a:xfrm>
            <a:off x="334985" y="929149"/>
            <a:ext cx="5107170" cy="2268451"/>
          </a:xfrm>
        </p:spPr>
        <p:txBody>
          <a:bodyPr>
            <a:normAutofit/>
          </a:bodyPr>
          <a:lstStyle/>
          <a:p>
            <a:pPr marL="0" indent="0">
              <a:buNone/>
            </a:pPr>
            <a:r>
              <a:rPr lang="en-US" sz="2200" dirty="0" smtClean="0">
                <a:solidFill>
                  <a:schemeClr val="tx1"/>
                </a:solidFill>
                <a:latin typeface="Arial" pitchFamily="34" charset="0"/>
                <a:cs typeface="Arial" pitchFamily="34" charset="0"/>
              </a:rPr>
              <a:t>A Guide to Dysfunctional Management and the Evil Workplace Environments They Create</a:t>
            </a:r>
          </a:p>
          <a:p>
            <a:pPr marL="0" indent="0" algn="ctr">
              <a:buNone/>
            </a:pPr>
            <a:r>
              <a:rPr lang="en-US" sz="1700" dirty="0" smtClean="0">
                <a:solidFill>
                  <a:schemeClr val="tx1"/>
                </a:solidFill>
                <a:latin typeface="Arial" pitchFamily="34" charset="0"/>
                <a:cs typeface="Arial" pitchFamily="34" charset="0"/>
              </a:rPr>
              <a:t>Teaches what’s not taught in business school…</a:t>
            </a:r>
          </a:p>
          <a:p>
            <a:pPr marL="0" indent="0" algn="ctr">
              <a:buNone/>
            </a:pPr>
            <a:r>
              <a:rPr lang="en-US" sz="1900" i="1" dirty="0" smtClean="0">
                <a:solidFill>
                  <a:schemeClr val="tx1"/>
                </a:solidFill>
                <a:latin typeface="Arial" pitchFamily="34" charset="0"/>
                <a:cs typeface="Arial" pitchFamily="34" charset="0"/>
              </a:rPr>
              <a:t>“How the workplace really works”</a:t>
            </a:r>
            <a:endParaRPr lang="en-US" sz="1900" i="1" dirty="0">
              <a:solidFill>
                <a:schemeClr val="tx1"/>
              </a:solidFill>
              <a:latin typeface="Arial" pitchFamily="34" charset="0"/>
              <a:cs typeface="Arial" pitchFamily="34" charset="0"/>
            </a:endParaRPr>
          </a:p>
        </p:txBody>
      </p:sp>
      <p:pic>
        <p:nvPicPr>
          <p:cNvPr id="2051" name="Picture 3" descr="C:\Users\William\Desktop\SCBF Win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0921" y="3161372"/>
            <a:ext cx="1651819" cy="10492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William\Desktop\Puttin' Cologne on the Rickshaw Cover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71" y="612059"/>
            <a:ext cx="3239170" cy="423251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William\Desktop\Pinnacle Award Winner 20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886" y="3151107"/>
            <a:ext cx="1024049" cy="10595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William\Desktop\New England Book Festival Honorable Men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5938" y="3192098"/>
            <a:ext cx="1604346" cy="101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48662" y="328593"/>
            <a:ext cx="7479497" cy="402336"/>
          </a:xfrm>
        </p:spPr>
        <p:txBody>
          <a:bodyPr>
            <a:noAutofit/>
          </a:bodyPr>
          <a:lstStyle/>
          <a:p>
            <a:r>
              <a:rPr lang="en-US" dirty="0" smtClean="0">
                <a:solidFill>
                  <a:schemeClr val="tx1"/>
                </a:solidFill>
                <a:latin typeface="Arial" pitchFamily="34" charset="0"/>
                <a:cs typeface="Arial" pitchFamily="34" charset="0"/>
              </a:rPr>
              <a:t>The Fiefdom Syndrome at it’s Worst</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3737" y="811164"/>
            <a:ext cx="8322506" cy="1356851"/>
          </a:xfrm>
        </p:spPr>
        <p:txBody>
          <a:bodyPr>
            <a:normAutofit fontScale="92500" lnSpcReduction="20000"/>
          </a:bodyPr>
          <a:lstStyle/>
          <a:p>
            <a:pPr marL="0" indent="0">
              <a:buNone/>
            </a:pPr>
            <a:r>
              <a:rPr lang="en-US" sz="1900" dirty="0" smtClean="0">
                <a:solidFill>
                  <a:schemeClr val="tx1"/>
                </a:solidFill>
                <a:latin typeface="Arial" pitchFamily="34" charset="0"/>
                <a:cs typeface="Arial" pitchFamily="34" charset="0"/>
              </a:rPr>
              <a:t>When The Fiefdom Syndrome infects the entire organization we have what’s called “group fiefdom syndrome”</a:t>
            </a:r>
          </a:p>
          <a:p>
            <a:pPr marL="0" indent="0">
              <a:buNone/>
            </a:pPr>
            <a:r>
              <a:rPr lang="en-US" sz="1900" dirty="0" smtClean="0">
                <a:solidFill>
                  <a:schemeClr val="tx1"/>
                </a:solidFill>
                <a:latin typeface="Arial" pitchFamily="34" charset="0"/>
                <a:cs typeface="Arial" pitchFamily="34" charset="0"/>
              </a:rPr>
              <a:t>The organization is splintered along departmental lines straight from the organization chart </a:t>
            </a:r>
            <a:r>
              <a:rPr lang="en-US" dirty="0" smtClean="0"/>
              <a:t>		</a:t>
            </a:r>
          </a:p>
          <a:p>
            <a:endParaRPr lang="en-US" dirty="0"/>
          </a:p>
        </p:txBody>
      </p:sp>
      <p:pic>
        <p:nvPicPr>
          <p:cNvPr id="5122" name="Picture 2" descr="C:\Users\William\Desktop\Puttin' Cologne on the Rickshaw Internal Images\Org Chart #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208" y="1991036"/>
            <a:ext cx="3983311" cy="2367114"/>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5"/>
          <p:cNvSpPr txBox="1">
            <a:spLocks/>
          </p:cNvSpPr>
          <p:nvPr/>
        </p:nvSpPr>
        <p:spPr>
          <a:xfrm>
            <a:off x="243737" y="2086900"/>
            <a:ext cx="4549489" cy="2588339"/>
          </a:xfrm>
          <a:prstGeom prst="rect">
            <a:avLst/>
          </a:prstGeom>
        </p:spPr>
        <p:txBody>
          <a:bodyPr vert="horz" lIns="91440" tIns="45720" rIns="91440" bIns="45720" rtlCol="0">
            <a:normAutofit/>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chemeClr val="tx1"/>
                </a:solidFill>
                <a:latin typeface="Arial" pitchFamily="34" charset="0"/>
                <a:cs typeface="Arial" pitchFamily="34" charset="0"/>
              </a:rPr>
              <a:t>Each </a:t>
            </a:r>
            <a:r>
              <a:rPr lang="en-US" sz="1800" dirty="0">
                <a:solidFill>
                  <a:schemeClr val="tx1"/>
                </a:solidFill>
                <a:latin typeface="Arial" pitchFamily="34" charset="0"/>
                <a:cs typeface="Arial" pitchFamily="34" charset="0"/>
              </a:rPr>
              <a:t>sycophantic middle manager </a:t>
            </a:r>
            <a:r>
              <a:rPr lang="en-US" sz="1800" dirty="0" smtClean="0">
                <a:solidFill>
                  <a:schemeClr val="tx1"/>
                </a:solidFill>
                <a:latin typeface="Arial" pitchFamily="34" charset="0"/>
                <a:cs typeface="Arial" pitchFamily="34" charset="0"/>
              </a:rPr>
              <a:t>“rules” his/her </a:t>
            </a:r>
            <a:r>
              <a:rPr lang="en-US" sz="1800" dirty="0">
                <a:solidFill>
                  <a:schemeClr val="tx1"/>
                </a:solidFill>
                <a:latin typeface="Arial" pitchFamily="34" charset="0"/>
                <a:cs typeface="Arial" pitchFamily="34" charset="0"/>
              </a:rPr>
              <a:t>department</a:t>
            </a:r>
            <a:endParaRPr lang="en-US" sz="1800" dirty="0" smtClean="0">
              <a:solidFill>
                <a:schemeClr val="tx1"/>
              </a:solidFill>
              <a:latin typeface="Arial" pitchFamily="34" charset="0"/>
              <a:cs typeface="Arial" pitchFamily="34" charset="0"/>
            </a:endParaRPr>
          </a:p>
          <a:p>
            <a:pPr marL="0" indent="0">
              <a:buNone/>
            </a:pPr>
            <a:r>
              <a:rPr lang="en-US" sz="1800" dirty="0" smtClean="0">
                <a:solidFill>
                  <a:schemeClr val="tx1"/>
                </a:solidFill>
                <a:latin typeface="Arial" pitchFamily="34" charset="0"/>
                <a:cs typeface="Arial" pitchFamily="34" charset="0"/>
              </a:rPr>
              <a:t>The </a:t>
            </a:r>
            <a:r>
              <a:rPr lang="en-US" sz="1800" dirty="0">
                <a:solidFill>
                  <a:schemeClr val="tx1"/>
                </a:solidFill>
                <a:latin typeface="Arial" pitchFamily="34" charset="0"/>
                <a:cs typeface="Arial" pitchFamily="34" charset="0"/>
              </a:rPr>
              <a:t>power structure and pecking order within a group fiefdom often mirrors the power structure of the overall </a:t>
            </a:r>
            <a:r>
              <a:rPr lang="en-US" sz="1800" dirty="0" smtClean="0">
                <a:solidFill>
                  <a:schemeClr val="tx1"/>
                </a:solidFill>
                <a:latin typeface="Arial" pitchFamily="34" charset="0"/>
                <a:cs typeface="Arial" pitchFamily="34" charset="0"/>
              </a:rPr>
              <a:t>organization</a:t>
            </a:r>
          </a:p>
          <a:p>
            <a:pPr marL="0" indent="0">
              <a:buNone/>
            </a:pPr>
            <a:r>
              <a:rPr lang="en-US" sz="1800" dirty="0" smtClean="0">
                <a:solidFill>
                  <a:schemeClr val="tx1"/>
                </a:solidFill>
                <a:latin typeface="Arial" pitchFamily="34" charset="0"/>
                <a:cs typeface="Arial" pitchFamily="34" charset="0"/>
              </a:rPr>
              <a:t>The bottom line: Management sets the entire tone of the organization</a:t>
            </a:r>
          </a:p>
          <a:p>
            <a:endParaRPr lang="en-US" sz="1900" dirty="0" smtClean="0"/>
          </a:p>
          <a:p>
            <a:endParaRPr lang="en-US" dirty="0"/>
          </a:p>
        </p:txBody>
      </p:sp>
    </p:spTree>
    <p:extLst>
      <p:ext uri="{BB962C8B-B14F-4D97-AF65-F5344CB8AC3E}">
        <p14:creationId xmlns:p14="http://schemas.microsoft.com/office/powerpoint/2010/main" val="288158777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54262" y="299097"/>
            <a:ext cx="7709867" cy="402336"/>
          </a:xfrm>
        </p:spPr>
        <p:txBody>
          <a:bodyPr>
            <a:noAutofit/>
          </a:bodyPr>
          <a:lstStyle/>
          <a:p>
            <a:r>
              <a:rPr lang="en-US" dirty="0" smtClean="0">
                <a:solidFill>
                  <a:schemeClr val="tx1"/>
                </a:solidFill>
                <a:latin typeface="Arial" pitchFamily="34" charset="0"/>
                <a:cs typeface="Arial" pitchFamily="34" charset="0"/>
              </a:rPr>
              <a:t>Does your Organization </a:t>
            </a:r>
            <a:r>
              <a:rPr lang="en-US" dirty="0">
                <a:solidFill>
                  <a:schemeClr val="tx1"/>
                </a:solidFill>
                <a:latin typeface="Arial" pitchFamily="34" charset="0"/>
                <a:cs typeface="Arial" pitchFamily="34" charset="0"/>
              </a:rPr>
              <a:t>S</a:t>
            </a:r>
            <a:r>
              <a:rPr lang="en-US" dirty="0" smtClean="0">
                <a:solidFill>
                  <a:schemeClr val="tx1"/>
                </a:solidFill>
                <a:latin typeface="Arial" pitchFamily="34" charset="0"/>
                <a:cs typeface="Arial" pitchFamily="34" charset="0"/>
              </a:rPr>
              <a:t>uffer </a:t>
            </a:r>
            <a:r>
              <a:rPr lang="en-US" dirty="0">
                <a:solidFill>
                  <a:schemeClr val="tx1"/>
                </a:solidFill>
                <a:latin typeface="Arial" pitchFamily="34" charset="0"/>
                <a:cs typeface="Arial" pitchFamily="34" charset="0"/>
              </a:rPr>
              <a:t>t</a:t>
            </a:r>
            <a:r>
              <a:rPr lang="en-US" dirty="0" smtClean="0">
                <a:solidFill>
                  <a:schemeClr val="tx1"/>
                </a:solidFill>
                <a:latin typeface="Arial" pitchFamily="34" charset="0"/>
                <a:cs typeface="Arial" pitchFamily="34" charset="0"/>
              </a:rPr>
              <a:t>he Fiefdom Syndrome?</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8657" y="766919"/>
            <a:ext cx="8703614" cy="4306526"/>
          </a:xfrm>
        </p:spPr>
        <p:txBody>
          <a:bodyPr>
            <a:noAutofit/>
          </a:bodyPr>
          <a:lstStyle/>
          <a:p>
            <a:r>
              <a:rPr lang="en-US" sz="1600" dirty="0" smtClean="0">
                <a:solidFill>
                  <a:schemeClr val="tx1"/>
                </a:solidFill>
                <a:latin typeface="Arial" pitchFamily="34" charset="0"/>
                <a:cs typeface="Arial" pitchFamily="34" charset="0"/>
              </a:rPr>
              <a:t>Senior </a:t>
            </a:r>
            <a:r>
              <a:rPr lang="en-US" sz="1600" dirty="0">
                <a:solidFill>
                  <a:schemeClr val="tx1"/>
                </a:solidFill>
                <a:latin typeface="Arial" pitchFamily="34" charset="0"/>
                <a:cs typeface="Arial" pitchFamily="34" charset="0"/>
              </a:rPr>
              <a:t>management reviews and approves nearly all actions and decisions</a:t>
            </a:r>
          </a:p>
          <a:p>
            <a:r>
              <a:rPr lang="en-US" sz="1600" dirty="0" smtClean="0">
                <a:solidFill>
                  <a:schemeClr val="tx1"/>
                </a:solidFill>
                <a:latin typeface="Arial" pitchFamily="34" charset="0"/>
                <a:cs typeface="Arial" pitchFamily="34" charset="0"/>
              </a:rPr>
              <a:t>Management </a:t>
            </a:r>
            <a:r>
              <a:rPr lang="en-US" sz="1600" dirty="0">
                <a:solidFill>
                  <a:schemeClr val="tx1"/>
                </a:solidFill>
                <a:latin typeface="Arial" pitchFamily="34" charset="0"/>
                <a:cs typeface="Arial" pitchFamily="34" charset="0"/>
              </a:rPr>
              <a:t>micromanages the day-to-day activities to minute detail</a:t>
            </a:r>
          </a:p>
          <a:p>
            <a:r>
              <a:rPr lang="en-US" sz="1600" dirty="0" smtClean="0">
                <a:solidFill>
                  <a:schemeClr val="tx1"/>
                </a:solidFill>
                <a:latin typeface="Arial" pitchFamily="34" charset="0"/>
                <a:cs typeface="Arial" pitchFamily="34" charset="0"/>
              </a:rPr>
              <a:t>Meetings </a:t>
            </a:r>
            <a:r>
              <a:rPr lang="en-US" sz="1600" dirty="0">
                <a:solidFill>
                  <a:schemeClr val="tx1"/>
                </a:solidFill>
                <a:latin typeface="Arial" pitchFamily="34" charset="0"/>
                <a:cs typeface="Arial" pitchFamily="34" charset="0"/>
              </a:rPr>
              <a:t>are at epidemic frequency and are needed for even the most inconsequential action to be taken or problem to be </a:t>
            </a:r>
            <a:r>
              <a:rPr lang="en-US" sz="1600" dirty="0" smtClean="0">
                <a:solidFill>
                  <a:schemeClr val="tx1"/>
                </a:solidFill>
                <a:latin typeface="Arial" pitchFamily="34" charset="0"/>
                <a:cs typeface="Arial" pitchFamily="34" charset="0"/>
              </a:rPr>
              <a:t>solved</a:t>
            </a:r>
            <a:endParaRPr lang="en-US" sz="1600" dirty="0">
              <a:solidFill>
                <a:schemeClr val="tx1"/>
              </a:solidFill>
              <a:latin typeface="Arial" pitchFamily="34" charset="0"/>
              <a:cs typeface="Arial" pitchFamily="34" charset="0"/>
            </a:endParaRPr>
          </a:p>
          <a:p>
            <a:r>
              <a:rPr lang="en-US" sz="1600" dirty="0" smtClean="0">
                <a:solidFill>
                  <a:schemeClr val="tx1"/>
                </a:solidFill>
                <a:latin typeface="Arial" pitchFamily="34" charset="0"/>
                <a:cs typeface="Arial" pitchFamily="34" charset="0"/>
              </a:rPr>
              <a:t>People </a:t>
            </a:r>
            <a:r>
              <a:rPr lang="en-US" sz="1600" dirty="0">
                <a:solidFill>
                  <a:schemeClr val="tx1"/>
                </a:solidFill>
                <a:latin typeface="Arial" pitchFamily="34" charset="0"/>
                <a:cs typeface="Arial" pitchFamily="34" charset="0"/>
              </a:rPr>
              <a:t>who do try to make changes or innovate are chastised or removed from the organization  </a:t>
            </a:r>
          </a:p>
          <a:p>
            <a:r>
              <a:rPr lang="en-US" sz="1600" dirty="0" smtClean="0">
                <a:solidFill>
                  <a:schemeClr val="tx1"/>
                </a:solidFill>
                <a:latin typeface="Arial" pitchFamily="34" charset="0"/>
                <a:cs typeface="Arial" pitchFamily="34" charset="0"/>
              </a:rPr>
              <a:t>Each </a:t>
            </a:r>
            <a:r>
              <a:rPr lang="en-US" sz="1600" dirty="0">
                <a:solidFill>
                  <a:schemeClr val="tx1"/>
                </a:solidFill>
                <a:latin typeface="Arial" pitchFamily="34" charset="0"/>
                <a:cs typeface="Arial" pitchFamily="34" charset="0"/>
              </a:rPr>
              <a:t>group executes on their own objectives with little teamwork or coordination between groups or thought of whether it supports the overall organizational goals</a:t>
            </a:r>
          </a:p>
          <a:p>
            <a:r>
              <a:rPr lang="en-US" sz="1600" dirty="0" smtClean="0">
                <a:solidFill>
                  <a:schemeClr val="tx1"/>
                </a:solidFill>
                <a:latin typeface="Arial" pitchFamily="34" charset="0"/>
                <a:cs typeface="Arial" pitchFamily="34" charset="0"/>
              </a:rPr>
              <a:t>Organization-wide </a:t>
            </a:r>
            <a:r>
              <a:rPr lang="en-US" sz="1600" dirty="0">
                <a:solidFill>
                  <a:schemeClr val="tx1"/>
                </a:solidFill>
                <a:latin typeface="Arial" pitchFamily="34" charset="0"/>
                <a:cs typeface="Arial" pitchFamily="34" charset="0"/>
              </a:rPr>
              <a:t>goals (like mission or vision) that </a:t>
            </a:r>
            <a:r>
              <a:rPr lang="en-US" sz="1600" dirty="0" smtClean="0">
                <a:solidFill>
                  <a:schemeClr val="tx1"/>
                </a:solidFill>
                <a:latin typeface="Arial" pitchFamily="34" charset="0"/>
                <a:cs typeface="Arial" pitchFamily="34" charset="0"/>
              </a:rPr>
              <a:t>require </a:t>
            </a:r>
            <a:r>
              <a:rPr lang="en-US" sz="1600" dirty="0">
                <a:solidFill>
                  <a:schemeClr val="tx1"/>
                </a:solidFill>
                <a:latin typeface="Arial" pitchFamily="34" charset="0"/>
                <a:cs typeface="Arial" pitchFamily="34" charset="0"/>
              </a:rPr>
              <a:t>coordination between groups </a:t>
            </a:r>
            <a:r>
              <a:rPr lang="en-US" sz="1600" dirty="0" smtClean="0">
                <a:solidFill>
                  <a:schemeClr val="tx1"/>
                </a:solidFill>
                <a:latin typeface="Arial" pitchFamily="34" charset="0"/>
                <a:cs typeface="Arial" pitchFamily="34" charset="0"/>
              </a:rPr>
              <a:t>suffers</a:t>
            </a:r>
            <a:endParaRPr lang="en-US" sz="1600" dirty="0">
              <a:solidFill>
                <a:schemeClr val="tx1"/>
              </a:solidFill>
              <a:latin typeface="Arial" pitchFamily="34" charset="0"/>
              <a:cs typeface="Arial" pitchFamily="34" charset="0"/>
            </a:endParaRPr>
          </a:p>
          <a:p>
            <a:r>
              <a:rPr lang="en-US" sz="1600" dirty="0" smtClean="0">
                <a:solidFill>
                  <a:schemeClr val="tx1"/>
                </a:solidFill>
                <a:latin typeface="Arial" pitchFamily="34" charset="0"/>
                <a:cs typeface="Arial" pitchFamily="34" charset="0"/>
              </a:rPr>
              <a:t>Alienation </a:t>
            </a:r>
            <a:r>
              <a:rPr lang="en-US" sz="1600" dirty="0">
                <a:solidFill>
                  <a:schemeClr val="tx1"/>
                </a:solidFill>
                <a:latin typeface="Arial" pitchFamily="34" charset="0"/>
                <a:cs typeface="Arial" pitchFamily="34" charset="0"/>
              </a:rPr>
              <a:t>and suspicion exist between people and </a:t>
            </a:r>
            <a:r>
              <a:rPr lang="en-US" sz="1600" dirty="0" smtClean="0">
                <a:solidFill>
                  <a:schemeClr val="tx1"/>
                </a:solidFill>
                <a:latin typeface="Arial" pitchFamily="34" charset="0"/>
                <a:cs typeface="Arial" pitchFamily="34" charset="0"/>
              </a:rPr>
              <a:t>departments</a:t>
            </a:r>
          </a:p>
        </p:txBody>
      </p:sp>
    </p:spTree>
    <p:extLst>
      <p:ext uri="{BB962C8B-B14F-4D97-AF65-F5344CB8AC3E}">
        <p14:creationId xmlns:p14="http://schemas.microsoft.com/office/powerpoint/2010/main" val="15337461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61637" y="387587"/>
            <a:ext cx="7982712" cy="402336"/>
          </a:xfrm>
        </p:spPr>
        <p:txBody>
          <a:bodyPr>
            <a:noAutofit/>
          </a:bodyPr>
          <a:lstStyle/>
          <a:p>
            <a:r>
              <a:rPr lang="en-US" dirty="0" smtClean="0">
                <a:solidFill>
                  <a:schemeClr val="tx1"/>
                </a:solidFill>
                <a:latin typeface="Arial" pitchFamily="34" charset="0"/>
                <a:cs typeface="Arial" pitchFamily="34" charset="0"/>
              </a:rPr>
              <a:t>Waiting for Rigor Mortis</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8658" y="862782"/>
            <a:ext cx="8497136" cy="3959942"/>
          </a:xfrm>
        </p:spPr>
        <p:txBody>
          <a:bodyPr>
            <a:normAutofit/>
          </a:bodyPr>
          <a:lstStyle/>
          <a:p>
            <a:pPr marL="0" indent="0">
              <a:buNone/>
            </a:pPr>
            <a:r>
              <a:rPr lang="en-US" sz="1800" dirty="0" smtClean="0">
                <a:solidFill>
                  <a:schemeClr val="tx1"/>
                </a:solidFill>
                <a:latin typeface="Arial" pitchFamily="34" charset="0"/>
                <a:cs typeface="Arial" pitchFamily="34" charset="0"/>
              </a:rPr>
              <a:t>In </a:t>
            </a:r>
            <a:r>
              <a:rPr lang="en-US" sz="1800" dirty="0">
                <a:solidFill>
                  <a:schemeClr val="tx1"/>
                </a:solidFill>
                <a:latin typeface="Arial" pitchFamily="34" charset="0"/>
                <a:cs typeface="Arial" pitchFamily="34" charset="0"/>
              </a:rPr>
              <a:t>his book, </a:t>
            </a:r>
            <a:r>
              <a:rPr lang="en-US" sz="1800" i="1" dirty="0">
                <a:solidFill>
                  <a:schemeClr val="tx1"/>
                </a:solidFill>
                <a:latin typeface="Arial" pitchFamily="34" charset="0"/>
                <a:cs typeface="Arial" pitchFamily="34" charset="0"/>
              </a:rPr>
              <a:t>Games People Play</a:t>
            </a:r>
            <a:r>
              <a:rPr lang="en-US" sz="1800" dirty="0">
                <a:solidFill>
                  <a:schemeClr val="tx1"/>
                </a:solidFill>
                <a:latin typeface="Arial" pitchFamily="34" charset="0"/>
                <a:cs typeface="Arial" pitchFamily="34" charset="0"/>
              </a:rPr>
              <a:t>, Dr. E</a:t>
            </a:r>
            <a:r>
              <a:rPr lang="en-US" sz="1800" dirty="0" smtClean="0">
                <a:solidFill>
                  <a:schemeClr val="tx1"/>
                </a:solidFill>
                <a:latin typeface="Arial" pitchFamily="34" charset="0"/>
                <a:cs typeface="Arial" pitchFamily="34" charset="0"/>
              </a:rPr>
              <a:t>ric Berne </a:t>
            </a:r>
            <a:r>
              <a:rPr lang="en-US" sz="1800" dirty="0">
                <a:solidFill>
                  <a:schemeClr val="tx1"/>
                </a:solidFill>
                <a:latin typeface="Arial" pitchFamily="34" charset="0"/>
                <a:cs typeface="Arial" pitchFamily="34" charset="0"/>
              </a:rPr>
              <a:t>postulated that in everyday interactions, </a:t>
            </a:r>
            <a:r>
              <a:rPr lang="en-US" sz="1800" dirty="0" smtClean="0">
                <a:solidFill>
                  <a:schemeClr val="tx1"/>
                </a:solidFill>
                <a:latin typeface="Arial" pitchFamily="34" charset="0"/>
                <a:cs typeface="Arial" pitchFamily="34" charset="0"/>
              </a:rPr>
              <a:t>people </a:t>
            </a:r>
            <a:r>
              <a:rPr lang="en-US" sz="1800" dirty="0">
                <a:solidFill>
                  <a:schemeClr val="tx1"/>
                </a:solidFill>
                <a:latin typeface="Arial" pitchFamily="34" charset="0"/>
                <a:cs typeface="Arial" pitchFamily="34" charset="0"/>
              </a:rPr>
              <a:t>will demonstrate one of two basic unconscious predilections, or life plans, that he calls “</a:t>
            </a:r>
            <a:r>
              <a:rPr lang="en-US" sz="1800" dirty="0" smtClean="0">
                <a:solidFill>
                  <a:schemeClr val="tx1"/>
                </a:solidFill>
                <a:latin typeface="Arial" pitchFamily="34" charset="0"/>
                <a:cs typeface="Arial" pitchFamily="34" charset="0"/>
              </a:rPr>
              <a:t>scripts:</a:t>
            </a:r>
          </a:p>
          <a:p>
            <a:pPr lvl="1"/>
            <a:r>
              <a:rPr lang="en-US" dirty="0" smtClean="0">
                <a:solidFill>
                  <a:schemeClr val="tx1"/>
                </a:solidFill>
                <a:latin typeface="Arial" pitchFamily="34" charset="0"/>
                <a:cs typeface="Arial" pitchFamily="34" charset="0"/>
              </a:rPr>
              <a:t>Constructive </a:t>
            </a:r>
          </a:p>
          <a:p>
            <a:pPr lvl="1"/>
            <a:r>
              <a:rPr lang="en-US" dirty="0" smtClean="0">
                <a:solidFill>
                  <a:schemeClr val="tx1"/>
                </a:solidFill>
                <a:latin typeface="Arial" pitchFamily="34" charset="0"/>
                <a:cs typeface="Arial" pitchFamily="34" charset="0"/>
              </a:rPr>
              <a:t>Destructive</a:t>
            </a:r>
          </a:p>
          <a:p>
            <a:pPr marL="0" indent="0">
              <a:buNone/>
            </a:pPr>
            <a:r>
              <a:rPr lang="en-US" sz="1800" dirty="0" smtClean="0">
                <a:solidFill>
                  <a:schemeClr val="tx1"/>
                </a:solidFill>
                <a:latin typeface="Arial" pitchFamily="34" charset="0"/>
                <a:cs typeface="Arial" pitchFamily="34" charset="0"/>
              </a:rPr>
              <a:t>He calls the destructive script “Waiting for Rigor Mortis” </a:t>
            </a:r>
          </a:p>
          <a:p>
            <a:pPr lvl="1"/>
            <a:r>
              <a:rPr lang="en-US" dirty="0" smtClean="0">
                <a:solidFill>
                  <a:schemeClr val="tx1"/>
                </a:solidFill>
                <a:latin typeface="Arial" pitchFamily="34" charset="0"/>
                <a:cs typeface="Arial" pitchFamily="34" charset="0"/>
              </a:rPr>
              <a:t>It is the most prevalent in the workplace</a:t>
            </a:r>
          </a:p>
          <a:p>
            <a:pPr lvl="1"/>
            <a:r>
              <a:rPr lang="en-US" dirty="0">
                <a:solidFill>
                  <a:schemeClr val="tx1"/>
                </a:solidFill>
                <a:latin typeface="Arial" pitchFamily="34" charset="0"/>
                <a:cs typeface="Arial" pitchFamily="34" charset="0"/>
              </a:rPr>
              <a:t>O</a:t>
            </a:r>
            <a:r>
              <a:rPr lang="en-US" dirty="0" smtClean="0">
                <a:solidFill>
                  <a:schemeClr val="tx1"/>
                </a:solidFill>
                <a:latin typeface="Arial" pitchFamily="34" charset="0"/>
                <a:cs typeface="Arial" pitchFamily="34" charset="0"/>
              </a:rPr>
              <a:t>ne </a:t>
            </a:r>
            <a:r>
              <a:rPr lang="en-US" dirty="0">
                <a:solidFill>
                  <a:schemeClr val="tx1"/>
                </a:solidFill>
                <a:latin typeface="Arial" pitchFamily="34" charset="0"/>
                <a:cs typeface="Arial" pitchFamily="34" charset="0"/>
              </a:rPr>
              <a:t>who is </a:t>
            </a:r>
            <a:r>
              <a:rPr lang="en-US" i="1" dirty="0">
                <a:solidFill>
                  <a:schemeClr val="tx1"/>
                </a:solidFill>
                <a:latin typeface="Arial" pitchFamily="34" charset="0"/>
                <a:cs typeface="Arial" pitchFamily="34" charset="0"/>
              </a:rPr>
              <a:t>destructively</a:t>
            </a:r>
            <a:r>
              <a:rPr lang="en-US" dirty="0">
                <a:solidFill>
                  <a:schemeClr val="tx1"/>
                </a:solidFill>
                <a:latin typeface="Arial" pitchFamily="34" charset="0"/>
                <a:cs typeface="Arial" pitchFamily="34" charset="0"/>
              </a:rPr>
              <a:t> driven will play the more disagreeable games</a:t>
            </a:r>
            <a:endParaRPr lang="en-US" dirty="0" smtClean="0">
              <a:solidFill>
                <a:schemeClr val="tx1"/>
              </a:solidFill>
              <a:latin typeface="Arial" pitchFamily="34" charset="0"/>
              <a:cs typeface="Arial" pitchFamily="34" charset="0"/>
            </a:endParaRPr>
          </a:p>
          <a:p>
            <a:pPr marL="0" indent="0">
              <a:buNone/>
            </a:pPr>
            <a:r>
              <a:rPr lang="en-US" sz="1800" dirty="0" smtClean="0">
                <a:solidFill>
                  <a:schemeClr val="tx1"/>
                </a:solidFill>
                <a:latin typeface="Arial" pitchFamily="34" charset="0"/>
                <a:cs typeface="Arial" pitchFamily="34" charset="0"/>
              </a:rPr>
              <a:t>The </a:t>
            </a:r>
            <a:r>
              <a:rPr lang="en-US" sz="1800" i="1" dirty="0" smtClean="0">
                <a:solidFill>
                  <a:schemeClr val="tx1"/>
                </a:solidFill>
                <a:latin typeface="Arial" pitchFamily="34" charset="0"/>
                <a:cs typeface="Arial" pitchFamily="34" charset="0"/>
              </a:rPr>
              <a:t>Constructive</a:t>
            </a:r>
            <a:r>
              <a:rPr lang="en-US" sz="1800" dirty="0" smtClean="0">
                <a:solidFill>
                  <a:schemeClr val="tx1"/>
                </a:solidFill>
                <a:latin typeface="Arial" pitchFamily="34" charset="0"/>
                <a:cs typeface="Arial" pitchFamily="34" charset="0"/>
              </a:rPr>
              <a:t> script he called “Waiting </a:t>
            </a:r>
            <a:r>
              <a:rPr lang="en-US" sz="1800" dirty="0">
                <a:solidFill>
                  <a:schemeClr val="tx1"/>
                </a:solidFill>
                <a:latin typeface="Arial" pitchFamily="34" charset="0"/>
                <a:cs typeface="Arial" pitchFamily="34" charset="0"/>
              </a:rPr>
              <a:t>for Santa </a:t>
            </a:r>
            <a:r>
              <a:rPr lang="en-US" sz="1800" dirty="0" smtClean="0">
                <a:solidFill>
                  <a:schemeClr val="tx1"/>
                </a:solidFill>
                <a:latin typeface="Arial" pitchFamily="34" charset="0"/>
                <a:cs typeface="Arial" pitchFamily="34" charset="0"/>
              </a:rPr>
              <a:t>Claus”</a:t>
            </a:r>
          </a:p>
          <a:p>
            <a:pPr lvl="1"/>
            <a:r>
              <a:rPr lang="en-US" dirty="0" smtClean="0">
                <a:solidFill>
                  <a:schemeClr val="tx1"/>
                </a:solidFill>
                <a:latin typeface="Arial" pitchFamily="34" charset="0"/>
                <a:cs typeface="Arial" pitchFamily="34" charset="0"/>
              </a:rPr>
              <a:t>One who </a:t>
            </a:r>
            <a:r>
              <a:rPr lang="en-US" dirty="0">
                <a:solidFill>
                  <a:schemeClr val="tx1"/>
                </a:solidFill>
                <a:latin typeface="Arial" pitchFamily="34" charset="0"/>
                <a:cs typeface="Arial" pitchFamily="34" charset="0"/>
              </a:rPr>
              <a:t>is </a:t>
            </a:r>
            <a:r>
              <a:rPr lang="en-US" i="1" dirty="0">
                <a:solidFill>
                  <a:schemeClr val="tx1"/>
                </a:solidFill>
                <a:latin typeface="Arial" pitchFamily="34" charset="0"/>
                <a:cs typeface="Arial" pitchFamily="34" charset="0"/>
              </a:rPr>
              <a:t>constructively </a:t>
            </a:r>
            <a:r>
              <a:rPr lang="en-US" dirty="0">
                <a:solidFill>
                  <a:schemeClr val="tx1"/>
                </a:solidFill>
                <a:latin typeface="Arial" pitchFamily="34" charset="0"/>
                <a:cs typeface="Arial" pitchFamily="34" charset="0"/>
              </a:rPr>
              <a:t>driven will be pleasant to </a:t>
            </a:r>
            <a:r>
              <a:rPr lang="en-US" dirty="0" smtClean="0">
                <a:solidFill>
                  <a:schemeClr val="tx1"/>
                </a:solidFill>
                <a:latin typeface="Arial" pitchFamily="34" charset="0"/>
                <a:cs typeface="Arial" pitchFamily="34" charset="0"/>
              </a:rPr>
              <a:t>deal with</a:t>
            </a:r>
          </a:p>
          <a:p>
            <a:pPr lvl="1"/>
            <a:r>
              <a:rPr lang="en-US" dirty="0" smtClean="0">
                <a:solidFill>
                  <a:schemeClr val="tx1"/>
                </a:solidFill>
                <a:latin typeface="Arial" pitchFamily="34" charset="0"/>
                <a:cs typeface="Arial" pitchFamily="34" charset="0"/>
              </a:rPr>
              <a:t>I’ll bet that’s only a handful of people you work with? </a:t>
            </a:r>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4769430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48662" y="306471"/>
            <a:ext cx="4988789" cy="402336"/>
          </a:xfrm>
        </p:spPr>
        <p:txBody>
          <a:bodyPr>
            <a:noAutofit/>
          </a:bodyPr>
          <a:lstStyle/>
          <a:p>
            <a:r>
              <a:rPr lang="en-US" dirty="0" smtClean="0">
                <a:solidFill>
                  <a:schemeClr val="tx1"/>
                </a:solidFill>
                <a:latin typeface="Arial" pitchFamily="34" charset="0"/>
                <a:cs typeface="Arial" pitchFamily="34" charset="0"/>
              </a:rPr>
              <a:t>Nattering Nabobs of Negativity</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8663" y="722672"/>
            <a:ext cx="8592999" cy="744793"/>
          </a:xfrm>
        </p:spPr>
        <p:txBody>
          <a:bodyPr>
            <a:normAutofit lnSpcReduction="10000"/>
          </a:bodyPr>
          <a:lstStyle/>
          <a:p>
            <a:pPr marL="0" indent="0">
              <a:buNone/>
            </a:pPr>
            <a:r>
              <a:rPr lang="en-US" sz="1800" dirty="0" smtClean="0">
                <a:solidFill>
                  <a:schemeClr val="tx1"/>
                </a:solidFill>
                <a:latin typeface="Arial" pitchFamily="34" charset="0"/>
                <a:cs typeface="Arial" pitchFamily="34" charset="0"/>
              </a:rPr>
              <a:t>“In </a:t>
            </a:r>
            <a:r>
              <a:rPr lang="en-US" sz="1800" dirty="0">
                <a:solidFill>
                  <a:schemeClr val="tx1"/>
                </a:solidFill>
                <a:latin typeface="Arial" pitchFamily="34" charset="0"/>
                <a:cs typeface="Arial" pitchFamily="34" charset="0"/>
              </a:rPr>
              <a:t>the United States today, we have more than our share of the nattering nabobs of </a:t>
            </a:r>
            <a:r>
              <a:rPr lang="en-US" sz="1800" dirty="0" smtClean="0">
                <a:solidFill>
                  <a:schemeClr val="tx1"/>
                </a:solidFill>
                <a:latin typeface="Arial" pitchFamily="34" charset="0"/>
                <a:cs typeface="Arial" pitchFamily="34" charset="0"/>
              </a:rPr>
              <a:t>negativism”</a:t>
            </a:r>
            <a:r>
              <a:rPr lang="en-US" dirty="0" smtClean="0">
                <a:solidFill>
                  <a:schemeClr val="tx1"/>
                </a:solidFill>
                <a:latin typeface="Arial" pitchFamily="34" charset="0"/>
                <a:cs typeface="Arial" pitchFamily="34" charset="0"/>
              </a:rPr>
              <a:t>						</a:t>
            </a:r>
            <a:r>
              <a:rPr lang="en-US" sz="1400" dirty="0" smtClean="0">
                <a:solidFill>
                  <a:schemeClr val="tx1"/>
                </a:solidFill>
                <a:latin typeface="Arial" pitchFamily="34" charset="0"/>
                <a:cs typeface="Arial" pitchFamily="34" charset="0"/>
              </a:rPr>
              <a:t>-Spiro </a:t>
            </a:r>
            <a:r>
              <a:rPr lang="en-US" sz="1400" dirty="0">
                <a:solidFill>
                  <a:schemeClr val="tx1"/>
                </a:solidFill>
                <a:latin typeface="Arial" pitchFamily="34" charset="0"/>
                <a:cs typeface="Arial" pitchFamily="34" charset="0"/>
              </a:rPr>
              <a:t>T. Agnew</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858" y="1848253"/>
            <a:ext cx="5175140" cy="2738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15"/>
          <p:cNvSpPr txBox="1">
            <a:spLocks/>
          </p:cNvSpPr>
          <p:nvPr/>
        </p:nvSpPr>
        <p:spPr>
          <a:xfrm>
            <a:off x="248663" y="1474839"/>
            <a:ext cx="3335196" cy="3495366"/>
          </a:xfrm>
          <a:prstGeom prst="rect">
            <a:avLst/>
          </a:prstGeom>
        </p:spPr>
        <p:txBody>
          <a:bodyPr vert="horz" lIns="91440" tIns="45720" rIns="91440" bIns="45720" rtlCol="0">
            <a:normAutofit/>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900" dirty="0" smtClean="0">
                <a:solidFill>
                  <a:schemeClr val="tx1"/>
                </a:solidFill>
                <a:latin typeface="Arial" pitchFamily="34" charset="0"/>
                <a:cs typeface="Arial" pitchFamily="34" charset="0"/>
              </a:rPr>
              <a:t>The Games People Play</a:t>
            </a:r>
          </a:p>
          <a:p>
            <a:pPr lvl="1"/>
            <a:r>
              <a:rPr lang="en-US" dirty="0" smtClean="0">
                <a:solidFill>
                  <a:schemeClr val="tx1"/>
                </a:solidFill>
                <a:latin typeface="Arial" pitchFamily="34" charset="0"/>
                <a:cs typeface="Arial" pitchFamily="34" charset="0"/>
              </a:rPr>
              <a:t>Divide &amp; Conquer</a:t>
            </a:r>
          </a:p>
          <a:p>
            <a:pPr lvl="1"/>
            <a:r>
              <a:rPr lang="en-US" dirty="0" smtClean="0">
                <a:solidFill>
                  <a:schemeClr val="tx1"/>
                </a:solidFill>
                <a:latin typeface="Arial" pitchFamily="34" charset="0"/>
                <a:cs typeface="Arial" pitchFamily="34" charset="0"/>
              </a:rPr>
              <a:t>Stump the Dummy</a:t>
            </a:r>
          </a:p>
          <a:p>
            <a:pPr lvl="1"/>
            <a:r>
              <a:rPr lang="en-US" dirty="0" smtClean="0">
                <a:solidFill>
                  <a:schemeClr val="tx1"/>
                </a:solidFill>
                <a:latin typeface="Arial" pitchFamily="34" charset="0"/>
                <a:cs typeface="Arial" pitchFamily="34" charset="0"/>
              </a:rPr>
              <a:t>Thrown under the Bus</a:t>
            </a:r>
          </a:p>
          <a:p>
            <a:pPr lvl="1"/>
            <a:r>
              <a:rPr lang="en-US" dirty="0" smtClean="0">
                <a:solidFill>
                  <a:schemeClr val="tx1"/>
                </a:solidFill>
                <a:latin typeface="Arial" pitchFamily="34" charset="0"/>
                <a:cs typeface="Arial" pitchFamily="34" charset="0"/>
              </a:rPr>
              <a:t>Gaslighting</a:t>
            </a:r>
          </a:p>
          <a:p>
            <a:pPr lvl="1"/>
            <a:r>
              <a:rPr lang="en-US" dirty="0" smtClean="0">
                <a:solidFill>
                  <a:schemeClr val="tx1"/>
                </a:solidFill>
                <a:latin typeface="Arial" pitchFamily="34" charset="0"/>
                <a:cs typeface="Arial" pitchFamily="34" charset="0"/>
              </a:rPr>
              <a:t>Blamestorming</a:t>
            </a:r>
          </a:p>
          <a:p>
            <a:pPr lvl="1"/>
            <a:r>
              <a:rPr lang="en-US" dirty="0" smtClean="0">
                <a:solidFill>
                  <a:schemeClr val="tx1"/>
                </a:solidFill>
                <a:latin typeface="Arial" pitchFamily="34" charset="0"/>
                <a:cs typeface="Arial" pitchFamily="34" charset="0"/>
              </a:rPr>
              <a:t>Plausible deniability</a:t>
            </a:r>
          </a:p>
          <a:p>
            <a:pPr lvl="1"/>
            <a:r>
              <a:rPr lang="en-US" dirty="0" smtClean="0">
                <a:solidFill>
                  <a:schemeClr val="tx1"/>
                </a:solidFill>
                <a:latin typeface="Arial" pitchFamily="34" charset="0"/>
                <a:cs typeface="Arial" pitchFamily="34" charset="0"/>
              </a:rPr>
              <a:t>Pyromania</a:t>
            </a:r>
          </a:p>
          <a:p>
            <a:pPr lvl="1"/>
            <a:r>
              <a:rPr lang="en-US" dirty="0">
                <a:solidFill>
                  <a:schemeClr val="tx1"/>
                </a:solidFill>
                <a:latin typeface="Arial" pitchFamily="34" charset="0"/>
                <a:cs typeface="Arial" pitchFamily="34" charset="0"/>
              </a:rPr>
              <a:t>Withholding resources</a:t>
            </a:r>
          </a:p>
          <a:p>
            <a:pPr lvl="1"/>
            <a:r>
              <a:rPr lang="en-US" dirty="0" smtClean="0">
                <a:solidFill>
                  <a:schemeClr val="tx1"/>
                </a:solidFill>
                <a:latin typeface="Arial" pitchFamily="34" charset="0"/>
                <a:cs typeface="Arial" pitchFamily="34" charset="0"/>
              </a:rPr>
              <a:t>Selective Amnesia</a:t>
            </a:r>
          </a:p>
        </p:txBody>
      </p:sp>
    </p:spTree>
    <p:extLst>
      <p:ext uri="{BB962C8B-B14F-4D97-AF65-F5344CB8AC3E}">
        <p14:creationId xmlns:p14="http://schemas.microsoft.com/office/powerpoint/2010/main" val="184317121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46889" y="431833"/>
            <a:ext cx="6389885" cy="402336"/>
          </a:xfrm>
        </p:spPr>
        <p:txBody>
          <a:bodyPr>
            <a:noAutofit/>
          </a:bodyPr>
          <a:lstStyle/>
          <a:p>
            <a:r>
              <a:rPr lang="en-US" dirty="0" smtClean="0">
                <a:solidFill>
                  <a:schemeClr val="tx1"/>
                </a:solidFill>
                <a:latin typeface="Arial" pitchFamily="34" charset="0"/>
                <a:cs typeface="Arial" pitchFamily="34" charset="0"/>
              </a:rPr>
              <a:t>Together Everyone Annoys Me</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8657" y="1032386"/>
            <a:ext cx="6358620" cy="840659"/>
          </a:xfrm>
        </p:spPr>
        <p:txBody>
          <a:bodyPr>
            <a:normAutofit/>
          </a:bodyPr>
          <a:lstStyle/>
          <a:p>
            <a:pPr marL="0" indent="0">
              <a:buNone/>
            </a:pPr>
            <a:r>
              <a:rPr lang="en-US" sz="1800" dirty="0" smtClean="0">
                <a:solidFill>
                  <a:schemeClr val="tx1"/>
                </a:solidFill>
                <a:latin typeface="Arial" pitchFamily="34" charset="0"/>
                <a:cs typeface="Arial" pitchFamily="34" charset="0"/>
              </a:rPr>
              <a:t>“These </a:t>
            </a:r>
            <a:r>
              <a:rPr lang="en-US" sz="1800" dirty="0">
                <a:solidFill>
                  <a:schemeClr val="tx1"/>
                </a:solidFill>
                <a:latin typeface="Arial" pitchFamily="34" charset="0"/>
                <a:cs typeface="Arial" pitchFamily="34" charset="0"/>
              </a:rPr>
              <a:t>are no more a team than people staying at the same hotel are a team” </a:t>
            </a:r>
            <a:r>
              <a:rPr lang="en-US" dirty="0" smtClean="0">
                <a:solidFill>
                  <a:schemeClr val="tx1"/>
                </a:solidFill>
                <a:latin typeface="Arial" pitchFamily="34" charset="0"/>
                <a:cs typeface="Arial" pitchFamily="34" charset="0"/>
              </a:rPr>
              <a:t>			</a:t>
            </a:r>
            <a:r>
              <a:rPr lang="en-US" sz="1400" dirty="0" smtClean="0">
                <a:solidFill>
                  <a:schemeClr val="tx1"/>
                </a:solidFill>
                <a:latin typeface="Arial" pitchFamily="34" charset="0"/>
                <a:cs typeface="Arial" pitchFamily="34" charset="0"/>
              </a:rPr>
              <a:t>-Dwight </a:t>
            </a:r>
            <a:r>
              <a:rPr lang="en-US" sz="1400" dirty="0">
                <a:solidFill>
                  <a:schemeClr val="tx1"/>
                </a:solidFill>
                <a:latin typeface="Arial" pitchFamily="34" charset="0"/>
                <a:cs typeface="Arial" pitchFamily="34" charset="0"/>
              </a:rPr>
              <a:t>Schrute, </a:t>
            </a:r>
            <a:r>
              <a:rPr lang="en-US" sz="1400" i="1" dirty="0">
                <a:solidFill>
                  <a:schemeClr val="tx1"/>
                </a:solidFill>
                <a:latin typeface="Arial" pitchFamily="34" charset="0"/>
                <a:cs typeface="Arial" pitchFamily="34" charset="0"/>
              </a:rPr>
              <a:t>The </a:t>
            </a:r>
            <a:r>
              <a:rPr lang="en-US" sz="1400" i="1" dirty="0" smtClean="0">
                <a:solidFill>
                  <a:schemeClr val="tx1"/>
                </a:solidFill>
                <a:latin typeface="Arial" pitchFamily="34" charset="0"/>
                <a:cs typeface="Arial" pitchFamily="34" charset="0"/>
              </a:rPr>
              <a:t>Office</a:t>
            </a:r>
          </a:p>
        </p:txBody>
      </p:sp>
      <p:sp>
        <p:nvSpPr>
          <p:cNvPr id="4" name="Text Placeholder 15"/>
          <p:cNvSpPr txBox="1">
            <a:spLocks/>
          </p:cNvSpPr>
          <p:nvPr/>
        </p:nvSpPr>
        <p:spPr>
          <a:xfrm>
            <a:off x="297822" y="2072150"/>
            <a:ext cx="8629871" cy="2713703"/>
          </a:xfrm>
          <a:prstGeom prst="rect">
            <a:avLst/>
          </a:prstGeom>
        </p:spPr>
        <p:txBody>
          <a:bodyPr vert="horz" lIns="91440" tIns="45720" rIns="91440" bIns="45720" rtlCol="0">
            <a:normAutofit lnSpcReduction="10000"/>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tx1"/>
                </a:solidFill>
                <a:latin typeface="Arial" pitchFamily="34" charset="0"/>
                <a:cs typeface="Arial" pitchFamily="34" charset="0"/>
              </a:rPr>
              <a:t>Why is teamwork </a:t>
            </a:r>
            <a:r>
              <a:rPr lang="en-US" sz="1800" dirty="0" smtClean="0">
                <a:solidFill>
                  <a:schemeClr val="tx1"/>
                </a:solidFill>
                <a:latin typeface="Arial" pitchFamily="34" charset="0"/>
                <a:cs typeface="Arial" pitchFamily="34" charset="0"/>
              </a:rPr>
              <a:t>so </a:t>
            </a:r>
            <a:r>
              <a:rPr lang="en-US" sz="1800" dirty="0">
                <a:solidFill>
                  <a:schemeClr val="tx1"/>
                </a:solidFill>
                <a:latin typeface="Arial" pitchFamily="34" charset="0"/>
                <a:cs typeface="Arial" pitchFamily="34" charset="0"/>
              </a:rPr>
              <a:t>tough to realize? </a:t>
            </a:r>
          </a:p>
          <a:p>
            <a:pPr marL="0" indent="0">
              <a:buNone/>
            </a:pPr>
            <a:r>
              <a:rPr lang="en-US" sz="1800" dirty="0" smtClean="0">
                <a:solidFill>
                  <a:schemeClr val="tx1"/>
                </a:solidFill>
                <a:latin typeface="Arial" pitchFamily="34" charset="0"/>
                <a:cs typeface="Arial" pitchFamily="34" charset="0"/>
              </a:rPr>
              <a:t>In his book, </a:t>
            </a:r>
            <a:r>
              <a:rPr lang="en-US" sz="1800" i="1" dirty="0" smtClean="0">
                <a:solidFill>
                  <a:schemeClr val="tx1"/>
                </a:solidFill>
                <a:latin typeface="Arial" pitchFamily="34" charset="0"/>
                <a:cs typeface="Arial" pitchFamily="34" charset="0"/>
              </a:rPr>
              <a:t>The Five Dysfunctions of a Team</a:t>
            </a:r>
            <a:r>
              <a:rPr lang="en-US" sz="1800" dirty="0" smtClean="0">
                <a:solidFill>
                  <a:schemeClr val="tx1"/>
                </a:solidFill>
                <a:latin typeface="Arial" pitchFamily="34" charset="0"/>
                <a:cs typeface="Arial" pitchFamily="34" charset="0"/>
              </a:rPr>
              <a:t>, Patrick Lencioni details the reason that teamwork is such a difficult concept for many organizations:</a:t>
            </a:r>
          </a:p>
          <a:p>
            <a:pPr lvl="1"/>
            <a:r>
              <a:rPr lang="en-US" dirty="0" smtClean="0">
                <a:solidFill>
                  <a:schemeClr val="tx1"/>
                </a:solidFill>
                <a:latin typeface="Arial" pitchFamily="34" charset="0"/>
                <a:cs typeface="Arial" pitchFamily="34" charset="0"/>
              </a:rPr>
              <a:t>“There’s a natural absence of trust between workers” </a:t>
            </a:r>
          </a:p>
          <a:p>
            <a:pPr marL="0" indent="0">
              <a:buNone/>
            </a:pPr>
            <a:r>
              <a:rPr lang="en-US" sz="1800" dirty="0" smtClean="0">
                <a:solidFill>
                  <a:schemeClr val="tx1"/>
                </a:solidFill>
                <a:latin typeface="Arial" pitchFamily="34" charset="0"/>
                <a:cs typeface="Arial" pitchFamily="34" charset="0"/>
              </a:rPr>
              <a:t>In his book </a:t>
            </a:r>
            <a:r>
              <a:rPr lang="en-US" sz="1800" i="1" dirty="0" smtClean="0">
                <a:solidFill>
                  <a:schemeClr val="tx1"/>
                </a:solidFill>
                <a:latin typeface="Arial" pitchFamily="34" charset="0"/>
                <a:cs typeface="Arial" pitchFamily="34" charset="0"/>
              </a:rPr>
              <a:t>The Power of Stupidity</a:t>
            </a:r>
            <a:r>
              <a:rPr lang="en-US" sz="1800" dirty="0" smtClean="0">
                <a:solidFill>
                  <a:schemeClr val="tx1"/>
                </a:solidFill>
                <a:latin typeface="Arial" pitchFamily="34" charset="0"/>
                <a:cs typeface="Arial" pitchFamily="34" charset="0"/>
              </a:rPr>
              <a:t>, Giancarlo Livraghi tells us:</a:t>
            </a:r>
          </a:p>
          <a:p>
            <a:pPr lvl="1"/>
            <a:r>
              <a:rPr lang="en-US" dirty="0" smtClean="0">
                <a:solidFill>
                  <a:schemeClr val="tx1"/>
                </a:solidFill>
                <a:latin typeface="Arial" pitchFamily="34" charset="0"/>
                <a:cs typeface="Arial" pitchFamily="34" charset="0"/>
              </a:rPr>
              <a:t>“Teamwork often fails due to the inability to meld the collective intelligence into one consciousness that can accomplish the team’s goal–this is because in a group environment stupidity takes over” </a:t>
            </a:r>
            <a:endParaRPr lang="en-US" dirty="0">
              <a:solidFill>
                <a:schemeClr val="tx1"/>
              </a:solidFill>
              <a:latin typeface="Arial" pitchFamily="34" charset="0"/>
              <a:cs typeface="Arial" pitchFamily="34" charset="0"/>
            </a:endParaRPr>
          </a:p>
        </p:txBody>
      </p:sp>
      <p:pic>
        <p:nvPicPr>
          <p:cNvPr id="3074" name="Picture 2" descr="C:\Users\William\Desktop\dwight-schrute-spino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7544" y="625118"/>
            <a:ext cx="1836021" cy="1836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16257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00282" y="309716"/>
            <a:ext cx="4988789" cy="402336"/>
          </a:xfrm>
        </p:spPr>
        <p:txBody>
          <a:bodyPr>
            <a:noAutofit/>
          </a:bodyPr>
          <a:lstStyle/>
          <a:p>
            <a:r>
              <a:rPr lang="en-US" dirty="0" smtClean="0">
                <a:solidFill>
                  <a:schemeClr val="tx1"/>
                </a:solidFill>
                <a:latin typeface="Arial" pitchFamily="34" charset="0"/>
                <a:cs typeface="Arial" pitchFamily="34" charset="0"/>
              </a:rPr>
              <a:t>Chicken Little Syndrome</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300278" y="1873046"/>
            <a:ext cx="6753666" cy="2860319"/>
          </a:xfrm>
        </p:spPr>
        <p:txBody>
          <a:bodyPr>
            <a:normAutofit fontScale="85000" lnSpcReduction="20000"/>
          </a:bodyPr>
          <a:lstStyle/>
          <a:p>
            <a:pPr marL="0" indent="0">
              <a:buNone/>
            </a:pPr>
            <a:r>
              <a:rPr lang="en-US" sz="2100" dirty="0" smtClean="0">
                <a:solidFill>
                  <a:schemeClr val="tx1"/>
                </a:solidFill>
                <a:latin typeface="Arial" pitchFamily="34" charset="0"/>
                <a:cs typeface="Arial" pitchFamily="34" charset="0"/>
              </a:rPr>
              <a:t>In his 2007 </a:t>
            </a:r>
            <a:r>
              <a:rPr lang="en-US" sz="2100" dirty="0">
                <a:solidFill>
                  <a:schemeClr val="tx1"/>
                </a:solidFill>
                <a:latin typeface="Arial" pitchFamily="34" charset="0"/>
                <a:cs typeface="Arial" pitchFamily="34" charset="0"/>
              </a:rPr>
              <a:t>article, “Are You a Pyromaniac?” Michael Watkins </a:t>
            </a:r>
            <a:r>
              <a:rPr lang="en-US" sz="2100" dirty="0" smtClean="0">
                <a:solidFill>
                  <a:schemeClr val="tx1"/>
                </a:solidFill>
                <a:latin typeface="Arial" pitchFamily="34" charset="0"/>
                <a:cs typeface="Arial" pitchFamily="34" charset="0"/>
              </a:rPr>
              <a:t>explains: </a:t>
            </a:r>
          </a:p>
          <a:p>
            <a:pPr marL="231775" lvl="1" indent="0">
              <a:buNone/>
            </a:pPr>
            <a:r>
              <a:rPr lang="en-US" sz="1900" dirty="0" smtClean="0">
                <a:solidFill>
                  <a:schemeClr val="tx1"/>
                </a:solidFill>
                <a:latin typeface="Arial" pitchFamily="34" charset="0"/>
                <a:cs typeface="Arial" pitchFamily="34" charset="0"/>
              </a:rPr>
              <a:t>“</a:t>
            </a:r>
            <a:r>
              <a:rPr lang="en-US" sz="1900" dirty="0">
                <a:solidFill>
                  <a:schemeClr val="tx1"/>
                </a:solidFill>
                <a:latin typeface="Arial" pitchFamily="34" charset="0"/>
                <a:cs typeface="Arial" pitchFamily="34" charset="0"/>
              </a:rPr>
              <a:t>These are the organizational pyromaniacs; leaders with impulse-control </a:t>
            </a:r>
            <a:r>
              <a:rPr lang="en-US" sz="1900" dirty="0" smtClean="0">
                <a:solidFill>
                  <a:schemeClr val="tx1"/>
                </a:solidFill>
                <a:latin typeface="Arial" pitchFamily="34" charset="0"/>
                <a:cs typeface="Arial" pitchFamily="34" charset="0"/>
              </a:rPr>
              <a:t> issues </a:t>
            </a:r>
            <a:r>
              <a:rPr lang="en-US" sz="1900" dirty="0">
                <a:solidFill>
                  <a:schemeClr val="tx1"/>
                </a:solidFill>
                <a:latin typeface="Arial" pitchFamily="34" charset="0"/>
                <a:cs typeface="Arial" pitchFamily="34" charset="0"/>
              </a:rPr>
              <a:t>who start the fires that waste so much precious time and energy in their </a:t>
            </a:r>
            <a:r>
              <a:rPr lang="en-US" sz="1900" dirty="0" smtClean="0">
                <a:solidFill>
                  <a:schemeClr val="tx1"/>
                </a:solidFill>
                <a:latin typeface="Arial" pitchFamily="34" charset="0"/>
                <a:cs typeface="Arial" pitchFamily="34" charset="0"/>
              </a:rPr>
              <a:t>organizations”</a:t>
            </a:r>
          </a:p>
          <a:p>
            <a:pPr marL="0" indent="0">
              <a:buNone/>
            </a:pPr>
            <a:r>
              <a:rPr lang="en-US" sz="2100" dirty="0" smtClean="0">
                <a:solidFill>
                  <a:schemeClr val="tx1"/>
                </a:solidFill>
                <a:latin typeface="Arial" pitchFamily="34" charset="0"/>
                <a:cs typeface="Arial" pitchFamily="34" charset="0"/>
              </a:rPr>
              <a:t>Nathan </a:t>
            </a:r>
            <a:r>
              <a:rPr lang="en-US" sz="2100" dirty="0">
                <a:solidFill>
                  <a:schemeClr val="tx1"/>
                </a:solidFill>
                <a:latin typeface="Arial" pitchFamily="34" charset="0"/>
                <a:cs typeface="Arial" pitchFamily="34" charset="0"/>
              </a:rPr>
              <a:t>Bennett, a Georgia Tech management Professor, coined what he called “Munchausen at </a:t>
            </a:r>
            <a:r>
              <a:rPr lang="en-US" sz="2100" dirty="0" smtClean="0">
                <a:solidFill>
                  <a:schemeClr val="tx1"/>
                </a:solidFill>
                <a:latin typeface="Arial" pitchFamily="34" charset="0"/>
                <a:cs typeface="Arial" pitchFamily="34" charset="0"/>
              </a:rPr>
              <a:t>Work:” </a:t>
            </a:r>
          </a:p>
          <a:p>
            <a:pPr marL="231775" lvl="1" indent="0">
              <a:buNone/>
            </a:pPr>
            <a:r>
              <a:rPr lang="en-US" sz="1900" dirty="0" smtClean="0">
                <a:solidFill>
                  <a:schemeClr val="tx1"/>
                </a:solidFill>
                <a:latin typeface="Arial" pitchFamily="34" charset="0"/>
                <a:cs typeface="Arial" pitchFamily="34" charset="0"/>
              </a:rPr>
              <a:t>“A </a:t>
            </a:r>
            <a:r>
              <a:rPr lang="en-US" sz="1900" dirty="0">
                <a:solidFill>
                  <a:schemeClr val="tx1"/>
                </a:solidFill>
                <a:latin typeface="Arial" pitchFamily="34" charset="0"/>
                <a:cs typeface="Arial" pitchFamily="34" charset="0"/>
              </a:rPr>
              <a:t>similar pathology in work when employees create fictitious organizational problems, only to solve </a:t>
            </a:r>
            <a:r>
              <a:rPr lang="en-US" sz="1900" dirty="0" smtClean="0">
                <a:solidFill>
                  <a:schemeClr val="tx1"/>
                </a:solidFill>
                <a:latin typeface="Arial" pitchFamily="34" charset="0"/>
                <a:cs typeface="Arial" pitchFamily="34" charset="0"/>
              </a:rPr>
              <a:t>them”</a:t>
            </a:r>
            <a:endParaRPr lang="en-US" sz="1900" dirty="0">
              <a:solidFill>
                <a:schemeClr val="tx1"/>
              </a:solidFill>
              <a:latin typeface="Arial" pitchFamily="34" charset="0"/>
              <a:cs typeface="Arial" pitchFamily="34" charset="0"/>
            </a:endParaRPr>
          </a:p>
          <a:p>
            <a:pPr marL="0" lvl="1" indent="0">
              <a:buNone/>
            </a:pPr>
            <a:r>
              <a:rPr lang="en-US" sz="2300" dirty="0" smtClean="0">
                <a:solidFill>
                  <a:schemeClr val="tx1"/>
                </a:solidFill>
                <a:latin typeface="Arial" pitchFamily="34" charset="0"/>
                <a:cs typeface="Arial" pitchFamily="34" charset="0"/>
              </a:rPr>
              <a:t>Is your organization always in fire-fight mode?</a:t>
            </a:r>
            <a:endParaRPr lang="en-US" sz="2300" dirty="0">
              <a:solidFill>
                <a:schemeClr val="tx1"/>
              </a:solidFill>
              <a:latin typeface="Arial" pitchFamily="34" charset="0"/>
              <a:cs typeface="Arial" pitchFamily="34" charset="0"/>
            </a:endParaRPr>
          </a:p>
        </p:txBody>
      </p:sp>
      <p:pic>
        <p:nvPicPr>
          <p:cNvPr id="2050" name="Picture 2" descr="C:\Users\William\Desktop\Chicken Lit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1687" y="678427"/>
            <a:ext cx="1471810" cy="181015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5"/>
          <p:cNvSpPr txBox="1">
            <a:spLocks/>
          </p:cNvSpPr>
          <p:nvPr/>
        </p:nvSpPr>
        <p:spPr>
          <a:xfrm>
            <a:off x="300278" y="685804"/>
            <a:ext cx="6411408" cy="1253610"/>
          </a:xfrm>
          <a:prstGeom prst="rect">
            <a:avLst/>
          </a:prstGeom>
        </p:spPr>
        <p:txBody>
          <a:bodyPr vert="horz" lIns="91440" tIns="45720" rIns="91440" bIns="45720" rtlCol="0">
            <a:normAutofit/>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900" dirty="0" smtClean="0">
                <a:solidFill>
                  <a:schemeClr val="tx1"/>
                </a:solidFill>
                <a:latin typeface="Arial" pitchFamily="34" charset="0"/>
                <a:cs typeface="Arial" pitchFamily="34" charset="0"/>
              </a:rPr>
              <a:t>“Chicken </a:t>
            </a:r>
            <a:r>
              <a:rPr lang="en-US" sz="1900" dirty="0">
                <a:solidFill>
                  <a:schemeClr val="tx1"/>
                </a:solidFill>
                <a:latin typeface="Arial" pitchFamily="34" charset="0"/>
                <a:cs typeface="Arial" pitchFamily="34" charset="0"/>
              </a:rPr>
              <a:t>Little” is a story for teaching </a:t>
            </a:r>
            <a:r>
              <a:rPr lang="en-US" sz="1900" dirty="0" smtClean="0">
                <a:solidFill>
                  <a:schemeClr val="tx1"/>
                </a:solidFill>
                <a:latin typeface="Arial" pitchFamily="34" charset="0"/>
                <a:cs typeface="Arial" pitchFamily="34" charset="0"/>
              </a:rPr>
              <a:t>courage–don’t </a:t>
            </a:r>
            <a:r>
              <a:rPr lang="en-US" sz="1900" dirty="0">
                <a:solidFill>
                  <a:schemeClr val="tx1"/>
                </a:solidFill>
                <a:latin typeface="Arial" pitchFamily="34" charset="0"/>
                <a:cs typeface="Arial" pitchFamily="34" charset="0"/>
              </a:rPr>
              <a:t>be a chicken </a:t>
            </a:r>
            <a:r>
              <a:rPr lang="en-US" sz="1900" dirty="0" smtClean="0">
                <a:solidFill>
                  <a:schemeClr val="tx1"/>
                </a:solidFill>
                <a:latin typeface="Arial" pitchFamily="34" charset="0"/>
                <a:cs typeface="Arial" pitchFamily="34" charset="0"/>
              </a:rPr>
              <a:t>little–don’t </a:t>
            </a:r>
            <a:r>
              <a:rPr lang="en-US" sz="1900" dirty="0">
                <a:solidFill>
                  <a:schemeClr val="tx1"/>
                </a:solidFill>
                <a:latin typeface="Arial" pitchFamily="34" charset="0"/>
                <a:cs typeface="Arial" pitchFamily="34" charset="0"/>
              </a:rPr>
              <a:t>be afraid, the sky is not falling </a:t>
            </a:r>
          </a:p>
          <a:p>
            <a:pPr marL="0" indent="0">
              <a:buNone/>
            </a:pPr>
            <a:r>
              <a:rPr lang="en-US" sz="1900" dirty="0">
                <a:solidFill>
                  <a:schemeClr val="tx1"/>
                </a:solidFill>
                <a:latin typeface="Arial" pitchFamily="34" charset="0"/>
                <a:cs typeface="Arial" pitchFamily="34" charset="0"/>
              </a:rPr>
              <a:t>No one wants to work for a “sky is falling” sort of </a:t>
            </a:r>
            <a:r>
              <a:rPr lang="en-US" sz="1900" dirty="0" smtClean="0">
                <a:solidFill>
                  <a:schemeClr val="tx1"/>
                </a:solidFill>
                <a:latin typeface="Arial" pitchFamily="34" charset="0"/>
                <a:cs typeface="Arial" pitchFamily="34" charset="0"/>
              </a:rPr>
              <a:t>boss</a:t>
            </a:r>
            <a:endParaRPr lang="en-US" sz="19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20493501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41287" y="240104"/>
            <a:ext cx="6130016" cy="402336"/>
          </a:xfrm>
        </p:spPr>
        <p:txBody>
          <a:bodyPr>
            <a:noAutofit/>
          </a:bodyPr>
          <a:lstStyle/>
          <a:p>
            <a:r>
              <a:rPr lang="en-US" dirty="0" smtClean="0">
                <a:solidFill>
                  <a:schemeClr val="tx1"/>
                </a:solidFill>
                <a:latin typeface="Arial" pitchFamily="34" charset="0"/>
                <a:cs typeface="Arial" pitchFamily="34" charset="0"/>
              </a:rPr>
              <a:t>Zemblanity – The Fear of Surprise</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189666" y="768759"/>
            <a:ext cx="6314371" cy="1747685"/>
          </a:xfrm>
        </p:spPr>
        <p:txBody>
          <a:bodyPr>
            <a:normAutofit fontScale="92500" lnSpcReduction="20000"/>
          </a:bodyPr>
          <a:lstStyle/>
          <a:p>
            <a:pPr marL="0" indent="0">
              <a:buNone/>
            </a:pPr>
            <a:r>
              <a:rPr lang="en-US" sz="1600" dirty="0" smtClean="0">
                <a:solidFill>
                  <a:schemeClr val="tx1"/>
                </a:solidFill>
                <a:latin typeface="Arial" pitchFamily="34" charset="0"/>
                <a:cs typeface="Arial" pitchFamily="34" charset="0"/>
              </a:rPr>
              <a:t>“</a:t>
            </a:r>
            <a:r>
              <a:rPr lang="en-US" sz="1600" dirty="0">
                <a:solidFill>
                  <a:schemeClr val="tx1"/>
                </a:solidFill>
                <a:latin typeface="Arial" pitchFamily="34" charset="0"/>
                <a:cs typeface="Arial" pitchFamily="34" charset="0"/>
              </a:rPr>
              <a:t>Insanity</a:t>
            </a:r>
            <a:r>
              <a:rPr lang="en-US" sz="1600" dirty="0" smtClean="0">
                <a:solidFill>
                  <a:schemeClr val="tx1"/>
                </a:solidFill>
                <a:latin typeface="Arial" pitchFamily="34" charset="0"/>
                <a:cs typeface="Arial" pitchFamily="34" charset="0"/>
              </a:rPr>
              <a:t>: doing the same thing over and over again and expecting different results”			</a:t>
            </a:r>
            <a:r>
              <a:rPr lang="en-US" sz="1600" dirty="0">
                <a:solidFill>
                  <a:schemeClr val="tx1"/>
                </a:solidFill>
                <a:latin typeface="Arial" pitchFamily="34" charset="0"/>
                <a:cs typeface="Arial" pitchFamily="34" charset="0"/>
              </a:rPr>
              <a:t>	</a:t>
            </a:r>
            <a:r>
              <a:rPr lang="en-US" sz="1200" dirty="0" smtClean="0">
                <a:solidFill>
                  <a:schemeClr val="tx1"/>
                </a:solidFill>
                <a:latin typeface="Arial" pitchFamily="34" charset="0"/>
                <a:cs typeface="Arial" pitchFamily="34" charset="0"/>
              </a:rPr>
              <a:t>-Albert Einstein</a:t>
            </a:r>
          </a:p>
          <a:p>
            <a:pPr marL="0" indent="0">
              <a:buNone/>
            </a:pPr>
            <a:r>
              <a:rPr lang="en-US" sz="1600" dirty="0">
                <a:solidFill>
                  <a:schemeClr val="tx1"/>
                </a:solidFill>
                <a:latin typeface="Arial" pitchFamily="34" charset="0"/>
                <a:cs typeface="Arial" pitchFamily="34" charset="0"/>
              </a:rPr>
              <a:t>“The four most expensive words in the English language are: this </a:t>
            </a:r>
            <a:r>
              <a:rPr lang="en-US" sz="1600" dirty="0" smtClean="0">
                <a:solidFill>
                  <a:schemeClr val="tx1"/>
                </a:solidFill>
                <a:latin typeface="Arial" pitchFamily="34" charset="0"/>
                <a:cs typeface="Arial" pitchFamily="34" charset="0"/>
              </a:rPr>
              <a:t>time </a:t>
            </a:r>
            <a:r>
              <a:rPr lang="en-US" sz="1600" dirty="0">
                <a:solidFill>
                  <a:schemeClr val="tx1"/>
                </a:solidFill>
                <a:latin typeface="Arial" pitchFamily="34" charset="0"/>
                <a:cs typeface="Arial" pitchFamily="34" charset="0"/>
              </a:rPr>
              <a:t>is </a:t>
            </a:r>
            <a:r>
              <a:rPr lang="en-US" sz="1600" dirty="0" smtClean="0">
                <a:solidFill>
                  <a:schemeClr val="tx1"/>
                </a:solidFill>
                <a:latin typeface="Arial" pitchFamily="34" charset="0"/>
                <a:cs typeface="Arial" pitchFamily="34" charset="0"/>
              </a:rPr>
              <a:t>different”		          			</a:t>
            </a:r>
            <a:r>
              <a:rPr lang="en-US" sz="1200" dirty="0" smtClean="0">
                <a:solidFill>
                  <a:schemeClr val="tx1"/>
                </a:solidFill>
                <a:latin typeface="Arial" pitchFamily="34" charset="0"/>
                <a:cs typeface="Arial" pitchFamily="34" charset="0"/>
              </a:rPr>
              <a:t>-Sir </a:t>
            </a:r>
            <a:r>
              <a:rPr lang="en-US" sz="1200" dirty="0">
                <a:solidFill>
                  <a:schemeClr val="tx1"/>
                </a:solidFill>
                <a:latin typeface="Arial" pitchFamily="34" charset="0"/>
                <a:cs typeface="Arial" pitchFamily="34" charset="0"/>
              </a:rPr>
              <a:t>John </a:t>
            </a:r>
            <a:r>
              <a:rPr lang="en-US" sz="1200" dirty="0" smtClean="0">
                <a:solidFill>
                  <a:schemeClr val="tx1"/>
                </a:solidFill>
                <a:latin typeface="Arial" pitchFamily="34" charset="0"/>
                <a:cs typeface="Arial" pitchFamily="34" charset="0"/>
              </a:rPr>
              <a:t>Templeton</a:t>
            </a:r>
          </a:p>
          <a:p>
            <a:pPr marL="0" indent="0">
              <a:buNone/>
            </a:pPr>
            <a:r>
              <a:rPr lang="en-US" sz="1900" dirty="0" smtClean="0">
                <a:solidFill>
                  <a:schemeClr val="tx1"/>
                </a:solidFill>
                <a:latin typeface="Arial" pitchFamily="34" charset="0"/>
                <a:cs typeface="Arial" pitchFamily="34" charset="0"/>
              </a:rPr>
              <a:t>Zemblanity is “the </a:t>
            </a:r>
            <a:r>
              <a:rPr lang="en-US" sz="1900" dirty="0">
                <a:solidFill>
                  <a:schemeClr val="tx1"/>
                </a:solidFill>
                <a:latin typeface="Arial" pitchFamily="34" charset="0"/>
                <a:cs typeface="Arial" pitchFamily="34" charset="0"/>
              </a:rPr>
              <a:t>inevitable discovery of what we would rather not know</a:t>
            </a:r>
            <a:r>
              <a:rPr lang="en-US" sz="1900" dirty="0" smtClean="0">
                <a:solidFill>
                  <a:schemeClr val="tx1"/>
                </a:solidFill>
                <a:latin typeface="Arial" pitchFamily="34" charset="0"/>
                <a:cs typeface="Arial" pitchFamily="34" charset="0"/>
              </a:rPr>
              <a:t>” aka a surprise</a:t>
            </a:r>
            <a:endParaRPr lang="en-US" sz="1900" dirty="0">
              <a:solidFill>
                <a:schemeClr val="tx1"/>
              </a:solidFill>
              <a:latin typeface="Arial" pitchFamily="34" charset="0"/>
              <a:cs typeface="Arial" pitchFamily="34" charset="0"/>
            </a:endParaRPr>
          </a:p>
          <a:p>
            <a:pPr marL="0" indent="0">
              <a:buNone/>
            </a:pPr>
            <a:endParaRPr lang="en-US" sz="1200" dirty="0" smtClean="0">
              <a:solidFill>
                <a:schemeClr val="tx1"/>
              </a:solidFill>
              <a:latin typeface="Arial" pitchFamily="34" charset="0"/>
              <a:cs typeface="Arial" pitchFamily="34" charset="0"/>
            </a:endParaRPr>
          </a:p>
        </p:txBody>
      </p:sp>
      <p:pic>
        <p:nvPicPr>
          <p:cNvPr id="7170" name="Picture 2" descr="C:\Users\William\Desktop\Puttin' Cologne on the Rickshaw Internal Images\Einst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822" y="764918"/>
            <a:ext cx="2016717" cy="1521082"/>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5"/>
          <p:cNvSpPr txBox="1">
            <a:spLocks/>
          </p:cNvSpPr>
          <p:nvPr/>
        </p:nvSpPr>
        <p:spPr>
          <a:xfrm>
            <a:off x="189666" y="2508836"/>
            <a:ext cx="8633097" cy="2270633"/>
          </a:xfrm>
          <a:prstGeom prst="rect">
            <a:avLst/>
          </a:prstGeom>
        </p:spPr>
        <p:txBody>
          <a:bodyPr vert="horz" lIns="91440" tIns="45720" rIns="91440" bIns="45720" rtlCol="0">
            <a:noAutofit/>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chemeClr val="tx1"/>
                </a:solidFill>
                <a:latin typeface="Arial" pitchFamily="34" charset="0"/>
                <a:cs typeface="Arial" pitchFamily="34" charset="0"/>
              </a:rPr>
              <a:t>“Stuff” </a:t>
            </a:r>
            <a:r>
              <a:rPr lang="en-US" sz="1800" dirty="0">
                <a:solidFill>
                  <a:schemeClr val="tx1"/>
                </a:solidFill>
                <a:latin typeface="Arial" pitchFamily="34" charset="0"/>
                <a:cs typeface="Arial" pitchFamily="34" charset="0"/>
              </a:rPr>
              <a:t>happens and surprises get flung your way every </a:t>
            </a:r>
            <a:r>
              <a:rPr lang="en-US" sz="1800" dirty="0" smtClean="0">
                <a:solidFill>
                  <a:schemeClr val="tx1"/>
                </a:solidFill>
                <a:latin typeface="Arial" pitchFamily="34" charset="0"/>
                <a:cs typeface="Arial" pitchFamily="34" charset="0"/>
              </a:rPr>
              <a:t>day - our </a:t>
            </a:r>
            <a:r>
              <a:rPr lang="en-US" sz="1800" dirty="0">
                <a:solidFill>
                  <a:schemeClr val="tx1"/>
                </a:solidFill>
                <a:latin typeface="Arial" pitchFamily="34" charset="0"/>
                <a:cs typeface="Arial" pitchFamily="34" charset="0"/>
              </a:rPr>
              <a:t>decisions and best-laid plans rarely work out the way we expect</a:t>
            </a:r>
          </a:p>
          <a:p>
            <a:pPr marL="0" indent="0">
              <a:buNone/>
            </a:pPr>
            <a:r>
              <a:rPr lang="en-US" sz="1800" dirty="0">
                <a:solidFill>
                  <a:schemeClr val="tx1"/>
                </a:solidFill>
                <a:latin typeface="Arial" pitchFamily="34" charset="0"/>
                <a:cs typeface="Arial" pitchFamily="34" charset="0"/>
              </a:rPr>
              <a:t>The real challenge for management is not being able to forecast problems; it’s learning how to react to them without </a:t>
            </a:r>
            <a:r>
              <a:rPr lang="en-US" sz="1800" dirty="0" smtClean="0">
                <a:solidFill>
                  <a:schemeClr val="tx1"/>
                </a:solidFill>
                <a:latin typeface="Arial" pitchFamily="34" charset="0"/>
                <a:cs typeface="Arial" pitchFamily="34" charset="0"/>
              </a:rPr>
              <a:t>panic</a:t>
            </a:r>
          </a:p>
          <a:p>
            <a:pPr marL="0" indent="0">
              <a:buNone/>
            </a:pPr>
            <a:r>
              <a:rPr lang="en-US" sz="1800" dirty="0">
                <a:solidFill>
                  <a:schemeClr val="tx1"/>
                </a:solidFill>
                <a:latin typeface="Arial" pitchFamily="34" charset="0"/>
                <a:cs typeface="Arial" pitchFamily="34" charset="0"/>
              </a:rPr>
              <a:t>O</a:t>
            </a:r>
            <a:r>
              <a:rPr lang="en-US" sz="1800" dirty="0" smtClean="0">
                <a:solidFill>
                  <a:schemeClr val="tx1"/>
                </a:solidFill>
                <a:latin typeface="Arial" pitchFamily="34" charset="0"/>
                <a:cs typeface="Arial" pitchFamily="34" charset="0"/>
              </a:rPr>
              <a:t>rganizations </a:t>
            </a:r>
            <a:r>
              <a:rPr lang="en-US" sz="1800" dirty="0">
                <a:solidFill>
                  <a:schemeClr val="tx1"/>
                </a:solidFill>
                <a:latin typeface="Arial" pitchFamily="34" charset="0"/>
                <a:cs typeface="Arial" pitchFamily="34" charset="0"/>
              </a:rPr>
              <a:t>expound about </a:t>
            </a:r>
            <a:r>
              <a:rPr lang="en-US" sz="1800" dirty="0" smtClean="0">
                <a:solidFill>
                  <a:schemeClr val="tx1"/>
                </a:solidFill>
                <a:latin typeface="Arial" pitchFamily="34" charset="0"/>
                <a:cs typeface="Arial" pitchFamily="34" charset="0"/>
              </a:rPr>
              <a:t>being </a:t>
            </a:r>
            <a:r>
              <a:rPr lang="en-US" sz="1800" dirty="0">
                <a:solidFill>
                  <a:schemeClr val="tx1"/>
                </a:solidFill>
                <a:latin typeface="Arial" pitchFamily="34" charset="0"/>
                <a:cs typeface="Arial" pitchFamily="34" charset="0"/>
              </a:rPr>
              <a:t>proactive</a:t>
            </a:r>
            <a:r>
              <a:rPr lang="en-US" sz="1800" dirty="0" smtClean="0">
                <a:solidFill>
                  <a:schemeClr val="tx1"/>
                </a:solidFill>
                <a:latin typeface="Arial" pitchFamily="34" charset="0"/>
                <a:cs typeface="Arial" pitchFamily="34" charset="0"/>
              </a:rPr>
              <a:t>, but </a:t>
            </a:r>
            <a:r>
              <a:rPr lang="en-US" sz="1800" dirty="0">
                <a:solidFill>
                  <a:schemeClr val="tx1"/>
                </a:solidFill>
                <a:latin typeface="Arial" pitchFamily="34" charset="0"/>
                <a:cs typeface="Arial" pitchFamily="34" charset="0"/>
              </a:rPr>
              <a:t>being reactionary is how you’ll spend most of your </a:t>
            </a:r>
            <a:r>
              <a:rPr lang="en-US" sz="1800" dirty="0" smtClean="0">
                <a:solidFill>
                  <a:schemeClr val="tx1"/>
                </a:solidFill>
                <a:latin typeface="Arial" pitchFamily="34" charset="0"/>
                <a:cs typeface="Arial" pitchFamily="34" charset="0"/>
              </a:rPr>
              <a:t>career</a:t>
            </a:r>
            <a:endParaRPr lang="en-US" sz="1800" dirty="0">
              <a:solidFill>
                <a:schemeClr val="tx1"/>
              </a:solidFill>
              <a:latin typeface="Arial" pitchFamily="34" charset="0"/>
              <a:cs typeface="Arial" pitchFamily="34" charset="0"/>
            </a:endParaRPr>
          </a:p>
          <a:p>
            <a:endParaRPr lang="en-US" sz="1800" dirty="0"/>
          </a:p>
        </p:txBody>
      </p:sp>
    </p:spTree>
    <p:extLst>
      <p:ext uri="{BB962C8B-B14F-4D97-AF65-F5344CB8AC3E}">
        <p14:creationId xmlns:p14="http://schemas.microsoft.com/office/powerpoint/2010/main" val="137017731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41284" y="365465"/>
            <a:ext cx="6588990" cy="402336"/>
          </a:xfrm>
        </p:spPr>
        <p:txBody>
          <a:bodyPr>
            <a:noAutofit/>
          </a:bodyPr>
          <a:lstStyle/>
          <a:p>
            <a:r>
              <a:rPr lang="en-US" dirty="0" smtClean="0">
                <a:solidFill>
                  <a:schemeClr val="tx1"/>
                </a:solidFill>
                <a:latin typeface="Arial" pitchFamily="34" charset="0"/>
                <a:cs typeface="Arial" pitchFamily="34" charset="0"/>
              </a:rPr>
              <a:t>All Hat and No Cattle</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1288" y="833284"/>
            <a:ext cx="7051795" cy="1238864"/>
          </a:xfrm>
        </p:spPr>
        <p:txBody>
          <a:bodyPr>
            <a:normAutofit/>
          </a:bodyPr>
          <a:lstStyle/>
          <a:p>
            <a:pPr marL="0" indent="0">
              <a:buNone/>
            </a:pPr>
            <a:r>
              <a:rPr lang="en-US" sz="1800" dirty="0">
                <a:solidFill>
                  <a:schemeClr val="tx1"/>
                </a:solidFill>
                <a:latin typeface="Arial" pitchFamily="34" charset="0"/>
                <a:cs typeface="Arial" pitchFamily="34" charset="0"/>
              </a:rPr>
              <a:t>“If you had to identify in one word the reason why the human race has not achieved, and never will achieve, its full potential, that </a:t>
            </a:r>
            <a:r>
              <a:rPr lang="en-US" sz="1800" dirty="0" smtClean="0">
                <a:solidFill>
                  <a:schemeClr val="tx1"/>
                </a:solidFill>
                <a:latin typeface="Arial" pitchFamily="34" charset="0"/>
                <a:cs typeface="Arial" pitchFamily="34" charset="0"/>
              </a:rPr>
              <a:t>word would </a:t>
            </a:r>
            <a:r>
              <a:rPr lang="en-US" sz="1800" dirty="0">
                <a:solidFill>
                  <a:schemeClr val="tx1"/>
                </a:solidFill>
                <a:latin typeface="Arial" pitchFamily="34" charset="0"/>
                <a:cs typeface="Arial" pitchFamily="34" charset="0"/>
              </a:rPr>
              <a:t>be ‘</a:t>
            </a:r>
            <a:r>
              <a:rPr lang="en-US" sz="1800" dirty="0" smtClean="0">
                <a:solidFill>
                  <a:schemeClr val="tx1"/>
                </a:solidFill>
                <a:latin typeface="Arial" pitchFamily="34" charset="0"/>
                <a:cs typeface="Arial" pitchFamily="34" charset="0"/>
              </a:rPr>
              <a:t>meetings’” </a:t>
            </a:r>
            <a:r>
              <a:rPr lang="en-US" dirty="0" smtClean="0">
                <a:solidFill>
                  <a:schemeClr val="tx1"/>
                </a:solidFill>
                <a:latin typeface="Arial" pitchFamily="34" charset="0"/>
                <a:cs typeface="Arial" pitchFamily="34" charset="0"/>
              </a:rPr>
              <a:t>				</a:t>
            </a:r>
            <a:r>
              <a:rPr lang="en-US" sz="1200" dirty="0" smtClean="0">
                <a:solidFill>
                  <a:schemeClr val="tx1"/>
                </a:solidFill>
                <a:latin typeface="Arial" pitchFamily="34" charset="0"/>
                <a:cs typeface="Arial" pitchFamily="34" charset="0"/>
              </a:rPr>
              <a:t>-Dave </a:t>
            </a:r>
            <a:r>
              <a:rPr lang="en-US" sz="1200" dirty="0">
                <a:solidFill>
                  <a:schemeClr val="tx1"/>
                </a:solidFill>
                <a:latin typeface="Arial" pitchFamily="34" charset="0"/>
                <a:cs typeface="Arial" pitchFamily="34" charset="0"/>
              </a:rPr>
              <a:t>Barry </a:t>
            </a:r>
          </a:p>
        </p:txBody>
      </p:sp>
      <p:pic>
        <p:nvPicPr>
          <p:cNvPr id="3074" name="Picture 2" descr="C:\Users\William\Desktop\Puttin' Cologne on the Rickshaw Internal Images\cowbo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5769" y="479322"/>
            <a:ext cx="1734445" cy="146009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0231" y="2993927"/>
            <a:ext cx="5021822" cy="167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15"/>
          <p:cNvSpPr txBox="1">
            <a:spLocks/>
          </p:cNvSpPr>
          <p:nvPr/>
        </p:nvSpPr>
        <p:spPr>
          <a:xfrm>
            <a:off x="241284" y="2986550"/>
            <a:ext cx="3541677" cy="1703437"/>
          </a:xfrm>
          <a:prstGeom prst="rect">
            <a:avLst/>
          </a:prstGeom>
        </p:spPr>
        <p:txBody>
          <a:bodyPr vert="horz" lIns="91440" tIns="45720" rIns="91440" bIns="45720" rtlCol="0">
            <a:normAutofit/>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chemeClr val="tx1"/>
                </a:solidFill>
                <a:latin typeface="Arial" pitchFamily="34" charset="0"/>
                <a:cs typeface="Arial" pitchFamily="34" charset="0"/>
              </a:rPr>
              <a:t>Most don’t have an agenda</a:t>
            </a:r>
            <a:endParaRPr lang="en-US" sz="1800" dirty="0">
              <a:solidFill>
                <a:schemeClr val="tx1"/>
              </a:solidFill>
              <a:latin typeface="Arial" pitchFamily="34" charset="0"/>
              <a:cs typeface="Arial" pitchFamily="34" charset="0"/>
            </a:endParaRPr>
          </a:p>
          <a:p>
            <a:pPr marL="0" indent="0">
              <a:buNone/>
            </a:pPr>
            <a:r>
              <a:rPr lang="en-US" sz="1800" dirty="0" smtClean="0">
                <a:solidFill>
                  <a:schemeClr val="tx1"/>
                </a:solidFill>
                <a:latin typeface="Arial" pitchFamily="34" charset="0"/>
                <a:cs typeface="Arial" pitchFamily="34" charset="0"/>
              </a:rPr>
              <a:t>All suffer from P</a:t>
            </a:r>
            <a:r>
              <a:rPr lang="en-US" sz="1800" baseline="-25000" dirty="0" smtClean="0">
                <a:solidFill>
                  <a:schemeClr val="tx1"/>
                </a:solidFill>
                <a:latin typeface="Arial" pitchFamily="34" charset="0"/>
                <a:cs typeface="Arial" pitchFamily="34" charset="0"/>
              </a:rPr>
              <a:t>d</a:t>
            </a:r>
            <a:r>
              <a:rPr lang="en-US" sz="1800" dirty="0" smtClean="0">
                <a:solidFill>
                  <a:schemeClr val="tx1"/>
                </a:solidFill>
                <a:latin typeface="Arial" pitchFamily="34" charset="0"/>
                <a:cs typeface="Arial" pitchFamily="34" charset="0"/>
              </a:rPr>
              <a:t> </a:t>
            </a:r>
            <a:r>
              <a:rPr lang="en-US" sz="1800" dirty="0">
                <a:solidFill>
                  <a:schemeClr val="tx1"/>
                </a:solidFill>
                <a:latin typeface="Arial" pitchFamily="34" charset="0"/>
                <a:cs typeface="Arial" pitchFamily="34" charset="0"/>
              </a:rPr>
              <a:t>= 1/2</a:t>
            </a:r>
            <a:r>
              <a:rPr lang="en-US" sz="1800" baseline="30000" dirty="0">
                <a:solidFill>
                  <a:schemeClr val="tx1"/>
                </a:solidFill>
                <a:latin typeface="Arial" pitchFamily="34" charset="0"/>
                <a:cs typeface="Arial" pitchFamily="34" charset="0"/>
              </a:rPr>
              <a:t>n</a:t>
            </a:r>
            <a:r>
              <a:rPr lang="en-US" sz="1800" dirty="0">
                <a:solidFill>
                  <a:schemeClr val="tx1"/>
                </a:solidFill>
                <a:latin typeface="Arial" pitchFamily="34" charset="0"/>
                <a:cs typeface="Arial" pitchFamily="34" charset="0"/>
              </a:rPr>
              <a:t> </a:t>
            </a:r>
          </a:p>
          <a:p>
            <a:pPr marL="0" indent="0">
              <a:buNone/>
            </a:pPr>
            <a:r>
              <a:rPr lang="en-US" sz="1800" dirty="0" smtClean="0">
                <a:solidFill>
                  <a:schemeClr val="tx1"/>
                </a:solidFill>
                <a:latin typeface="Arial" pitchFamily="34" charset="0"/>
                <a:cs typeface="Arial" pitchFamily="34" charset="0"/>
              </a:rPr>
              <a:t>Is your organization mired down in useless meetings?</a:t>
            </a:r>
            <a:endParaRPr lang="en-US" sz="1800" dirty="0">
              <a:solidFill>
                <a:schemeClr val="tx1"/>
              </a:solidFill>
              <a:latin typeface="Arial" pitchFamily="34" charset="0"/>
              <a:cs typeface="Arial" pitchFamily="34" charset="0"/>
            </a:endParaRPr>
          </a:p>
        </p:txBody>
      </p:sp>
      <p:sp>
        <p:nvSpPr>
          <p:cNvPr id="8" name="Text Placeholder 15"/>
          <p:cNvSpPr txBox="1">
            <a:spLocks/>
          </p:cNvSpPr>
          <p:nvPr/>
        </p:nvSpPr>
        <p:spPr>
          <a:xfrm>
            <a:off x="241288" y="1873046"/>
            <a:ext cx="8633097" cy="1201995"/>
          </a:xfrm>
          <a:prstGeom prst="rect">
            <a:avLst/>
          </a:prstGeom>
        </p:spPr>
        <p:txBody>
          <a:bodyPr vert="horz" lIns="91440" tIns="45720" rIns="91440" bIns="45720" rtlCol="0">
            <a:normAutofit/>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latin typeface="Arial" pitchFamily="34" charset="0"/>
                <a:cs typeface="Arial" pitchFamily="34" charset="0"/>
              </a:rPr>
              <a:t>Most meetings are </a:t>
            </a:r>
            <a:r>
              <a:rPr lang="en-US" sz="1800" dirty="0">
                <a:latin typeface="Arial" pitchFamily="34" charset="0"/>
                <a:cs typeface="Arial" pitchFamily="34" charset="0"/>
              </a:rPr>
              <a:t>held for basically the same reason that Arbor Day is observed, namely, </a:t>
            </a:r>
            <a:r>
              <a:rPr lang="en-US" sz="1800" dirty="0" smtClean="0">
                <a:latin typeface="Arial" pitchFamily="34" charset="0"/>
                <a:cs typeface="Arial" pitchFamily="34" charset="0"/>
              </a:rPr>
              <a:t>tradition</a:t>
            </a:r>
          </a:p>
          <a:p>
            <a:pPr marL="0" indent="0">
              <a:buNone/>
            </a:pPr>
            <a:r>
              <a:rPr lang="en-US" sz="1800" dirty="0" smtClean="0">
                <a:latin typeface="Arial" pitchFamily="34" charset="0"/>
                <a:cs typeface="Arial" pitchFamily="34" charset="0"/>
              </a:rPr>
              <a:t>Most meetings are rodeos taken over by the organizational cowboys</a:t>
            </a:r>
          </a:p>
        </p:txBody>
      </p:sp>
    </p:spTree>
    <p:extLst>
      <p:ext uri="{BB962C8B-B14F-4D97-AF65-F5344CB8AC3E}">
        <p14:creationId xmlns:p14="http://schemas.microsoft.com/office/powerpoint/2010/main" val="43724857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41288" y="276975"/>
            <a:ext cx="4988789" cy="402336"/>
          </a:xfrm>
        </p:spPr>
        <p:txBody>
          <a:bodyPr>
            <a:noAutofit/>
          </a:bodyPr>
          <a:lstStyle/>
          <a:p>
            <a:r>
              <a:rPr lang="en-US" dirty="0" smtClean="0">
                <a:solidFill>
                  <a:schemeClr val="tx1"/>
                </a:solidFill>
                <a:latin typeface="Arial" pitchFamily="34" charset="0"/>
                <a:cs typeface="Arial" pitchFamily="34" charset="0"/>
              </a:rPr>
              <a:t>What Me Worry?</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1288" y="727302"/>
            <a:ext cx="6287193" cy="2362486"/>
          </a:xfrm>
        </p:spPr>
        <p:txBody>
          <a:bodyPr>
            <a:normAutofit/>
          </a:bodyPr>
          <a:lstStyle/>
          <a:p>
            <a:pPr marL="0" indent="0">
              <a:buNone/>
            </a:pPr>
            <a:r>
              <a:rPr lang="en-US" sz="1800" i="1" dirty="0">
                <a:solidFill>
                  <a:schemeClr val="tx1"/>
                </a:solidFill>
                <a:latin typeface="Arial" pitchFamily="34" charset="0"/>
                <a:cs typeface="Arial" pitchFamily="34" charset="0"/>
              </a:rPr>
              <a:t>MAD</a:t>
            </a:r>
            <a:r>
              <a:rPr lang="en-US" sz="1800" dirty="0">
                <a:solidFill>
                  <a:schemeClr val="tx1"/>
                </a:solidFill>
                <a:latin typeface="Arial" pitchFamily="34" charset="0"/>
                <a:cs typeface="Arial" pitchFamily="34" charset="0"/>
              </a:rPr>
              <a:t> editor Harvey Kurtzman described Neuman as “a face that didn't have a care in the world, except mischief</a:t>
            </a:r>
            <a:r>
              <a:rPr lang="en-US" sz="1800" dirty="0" smtClean="0">
                <a:solidFill>
                  <a:schemeClr val="tx1"/>
                </a:solidFill>
                <a:latin typeface="Arial" pitchFamily="34" charset="0"/>
                <a:cs typeface="Arial" pitchFamily="34" charset="0"/>
              </a:rPr>
              <a:t>.”</a:t>
            </a:r>
            <a:endParaRPr lang="en-US" sz="1800" dirty="0">
              <a:solidFill>
                <a:schemeClr val="tx1"/>
              </a:solidFill>
              <a:latin typeface="Arial" pitchFamily="34" charset="0"/>
              <a:cs typeface="Arial" pitchFamily="34" charset="0"/>
            </a:endParaRPr>
          </a:p>
          <a:p>
            <a:pPr marL="0" indent="0">
              <a:buNone/>
            </a:pPr>
            <a:r>
              <a:rPr lang="en-US" sz="1800" dirty="0" smtClean="0">
                <a:solidFill>
                  <a:schemeClr val="tx1"/>
                </a:solidFill>
                <a:latin typeface="Arial" pitchFamily="34" charset="0"/>
                <a:cs typeface="Arial" pitchFamily="34" charset="0"/>
              </a:rPr>
              <a:t>Neuman's </a:t>
            </a:r>
            <a:r>
              <a:rPr lang="en-US" sz="1800" dirty="0">
                <a:solidFill>
                  <a:schemeClr val="tx1"/>
                </a:solidFill>
                <a:latin typeface="Arial" pitchFamily="34" charset="0"/>
                <a:cs typeface="Arial" pitchFamily="34" charset="0"/>
              </a:rPr>
              <a:t>famous motto is “What, Me Worry?” </a:t>
            </a:r>
            <a:endParaRPr lang="en-US" sz="1800" dirty="0" smtClean="0">
              <a:solidFill>
                <a:schemeClr val="tx1"/>
              </a:solidFill>
              <a:latin typeface="Arial" pitchFamily="34" charset="0"/>
              <a:cs typeface="Arial" pitchFamily="34" charset="0"/>
            </a:endParaRPr>
          </a:p>
          <a:p>
            <a:pPr marL="231775" lvl="1" indent="0">
              <a:buNone/>
            </a:pPr>
            <a:r>
              <a:rPr lang="en-US" dirty="0" smtClean="0">
                <a:solidFill>
                  <a:schemeClr val="tx1"/>
                </a:solidFill>
                <a:latin typeface="Arial" pitchFamily="34" charset="0"/>
                <a:cs typeface="Arial" pitchFamily="34" charset="0"/>
              </a:rPr>
              <a:t>“I </a:t>
            </a:r>
            <a:r>
              <a:rPr lang="en-US" dirty="0">
                <a:solidFill>
                  <a:schemeClr val="tx1"/>
                </a:solidFill>
                <a:latin typeface="Arial" pitchFamily="34" charset="0"/>
                <a:cs typeface="Arial" pitchFamily="34" charset="0"/>
              </a:rPr>
              <a:t>don't have to worry about </a:t>
            </a:r>
            <a:r>
              <a:rPr lang="en-US" dirty="0" smtClean="0">
                <a:solidFill>
                  <a:schemeClr val="tx1"/>
                </a:solidFill>
                <a:latin typeface="Arial" pitchFamily="34" charset="0"/>
                <a:cs typeface="Arial" pitchFamily="34" charset="0"/>
              </a:rPr>
              <a:t>anything” </a:t>
            </a:r>
            <a:endParaRPr lang="en-US" dirty="0">
              <a:solidFill>
                <a:schemeClr val="tx1"/>
              </a:solidFill>
              <a:latin typeface="Arial" pitchFamily="34" charset="0"/>
              <a:cs typeface="Arial" pitchFamily="34" charset="0"/>
            </a:endParaRPr>
          </a:p>
          <a:p>
            <a:pPr marL="0" indent="0">
              <a:buNone/>
            </a:pPr>
            <a:r>
              <a:rPr lang="en-US" sz="1800" dirty="0" smtClean="0">
                <a:solidFill>
                  <a:schemeClr val="tx1"/>
                </a:solidFill>
                <a:latin typeface="Arial" pitchFamily="34" charset="0"/>
                <a:cs typeface="Arial" pitchFamily="34" charset="0"/>
              </a:rPr>
              <a:t>That’s what plausible deniability is all about</a:t>
            </a:r>
          </a:p>
          <a:p>
            <a:pPr marL="0" indent="0">
              <a:buNone/>
            </a:pPr>
            <a:r>
              <a:rPr lang="en-US" sz="1800" dirty="0">
                <a:solidFill>
                  <a:schemeClr val="tx1"/>
                </a:solidFill>
                <a:latin typeface="Arial" pitchFamily="34" charset="0"/>
                <a:cs typeface="Arial" pitchFamily="34" charset="0"/>
              </a:rPr>
              <a:t>Relates back to </a:t>
            </a:r>
            <a:r>
              <a:rPr lang="en-US" sz="1800" dirty="0" smtClean="0">
                <a:solidFill>
                  <a:schemeClr val="tx1"/>
                </a:solidFill>
                <a:latin typeface="Arial" pitchFamily="34" charset="0"/>
                <a:cs typeface="Arial" pitchFamily="34" charset="0"/>
              </a:rPr>
              <a:t>The </a:t>
            </a:r>
            <a:r>
              <a:rPr lang="en-US" sz="1800" dirty="0">
                <a:solidFill>
                  <a:schemeClr val="tx1"/>
                </a:solidFill>
                <a:latin typeface="Arial" pitchFamily="34" charset="0"/>
                <a:cs typeface="Arial" pitchFamily="34" charset="0"/>
              </a:rPr>
              <a:t>Selfish Herd </a:t>
            </a:r>
            <a:r>
              <a:rPr lang="en-US" sz="1800" dirty="0" smtClean="0">
                <a:solidFill>
                  <a:schemeClr val="tx1"/>
                </a:solidFill>
                <a:latin typeface="Arial" pitchFamily="34" charset="0"/>
                <a:cs typeface="Arial" pitchFamily="34" charset="0"/>
              </a:rPr>
              <a:t>Theory</a:t>
            </a:r>
            <a:endParaRPr lang="en-US" sz="1800" dirty="0">
              <a:solidFill>
                <a:schemeClr val="tx1"/>
              </a:solidFill>
              <a:latin typeface="Arial" pitchFamily="34" charset="0"/>
              <a:cs typeface="Arial" pitchFamily="34" charset="0"/>
            </a:endParaRPr>
          </a:p>
        </p:txBody>
      </p:sp>
      <p:pic>
        <p:nvPicPr>
          <p:cNvPr id="3074" name="Picture 2" descr="C:\Users\William\Desktop\Alfred E Neu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482" y="569133"/>
            <a:ext cx="2261558" cy="2493519"/>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5"/>
          <p:cNvSpPr txBox="1">
            <a:spLocks/>
          </p:cNvSpPr>
          <p:nvPr/>
        </p:nvSpPr>
        <p:spPr>
          <a:xfrm>
            <a:off x="241284" y="3030795"/>
            <a:ext cx="4050496" cy="1777180"/>
          </a:xfrm>
          <a:prstGeom prst="rect">
            <a:avLst/>
          </a:prstGeom>
        </p:spPr>
        <p:txBody>
          <a:bodyPr vert="horz" lIns="91440" tIns="45720" rIns="91440" bIns="45720" rtlCol="0">
            <a:noAutofit/>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chemeClr val="tx1"/>
                </a:solidFill>
                <a:latin typeface="Arial" pitchFamily="34" charset="0"/>
                <a:cs typeface="Arial" pitchFamily="34" charset="0"/>
              </a:rPr>
              <a:t>Also called “Blamestorming”</a:t>
            </a:r>
          </a:p>
          <a:p>
            <a:pPr marL="0" indent="0">
              <a:buNone/>
            </a:pPr>
            <a:r>
              <a:rPr lang="en-US" sz="1800" dirty="0" smtClean="0">
                <a:solidFill>
                  <a:schemeClr val="tx1"/>
                </a:solidFill>
                <a:latin typeface="Arial" pitchFamily="34" charset="0"/>
                <a:cs typeface="Arial" pitchFamily="34" charset="0"/>
              </a:rPr>
              <a:t>Results in:</a:t>
            </a:r>
          </a:p>
          <a:p>
            <a:pPr lvl="1"/>
            <a:r>
              <a:rPr lang="en-US" dirty="0" smtClean="0">
                <a:solidFill>
                  <a:schemeClr val="tx1"/>
                </a:solidFill>
                <a:latin typeface="Arial" pitchFamily="34" charset="0"/>
                <a:cs typeface="Arial" pitchFamily="34" charset="0"/>
              </a:rPr>
              <a:t>People hiding mistakes</a:t>
            </a:r>
          </a:p>
          <a:p>
            <a:pPr lvl="1"/>
            <a:r>
              <a:rPr lang="en-US" dirty="0" smtClean="0">
                <a:solidFill>
                  <a:schemeClr val="tx1"/>
                </a:solidFill>
                <a:latin typeface="Arial" pitchFamily="34" charset="0"/>
                <a:cs typeface="Arial" pitchFamily="34" charset="0"/>
              </a:rPr>
              <a:t>Lack of Truth </a:t>
            </a:r>
            <a:endParaRPr lang="en-US" dirty="0">
              <a:solidFill>
                <a:schemeClr val="tx1"/>
              </a:solidFill>
              <a:latin typeface="Arial" pitchFamily="34" charset="0"/>
              <a:cs typeface="Arial" pitchFamily="34" charset="0"/>
            </a:endParaRPr>
          </a:p>
          <a:p>
            <a:pPr lvl="1"/>
            <a:r>
              <a:rPr lang="en-US" dirty="0" smtClean="0">
                <a:latin typeface="Arial" pitchFamily="34" charset="0"/>
                <a:cs typeface="Arial" pitchFamily="34" charset="0"/>
              </a:rPr>
              <a:t>Culture </a:t>
            </a:r>
            <a:r>
              <a:rPr lang="en-US" dirty="0">
                <a:latin typeface="Arial" pitchFamily="34" charset="0"/>
                <a:cs typeface="Arial" pitchFamily="34" charset="0"/>
              </a:rPr>
              <a:t>of </a:t>
            </a:r>
            <a:r>
              <a:rPr lang="en-US" dirty="0" smtClean="0">
                <a:latin typeface="Arial" pitchFamily="34" charset="0"/>
                <a:cs typeface="Arial" pitchFamily="34" charset="0"/>
              </a:rPr>
              <a:t>fear</a:t>
            </a:r>
            <a:endParaRPr lang="en-US" dirty="0">
              <a:latin typeface="Arial" pitchFamily="34" charset="0"/>
              <a:cs typeface="Arial" pitchFamily="34"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584" y="3156156"/>
            <a:ext cx="5354404" cy="165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18364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46967" y="246549"/>
            <a:ext cx="7097809" cy="402336"/>
          </a:xfrm>
        </p:spPr>
        <p:txBody>
          <a:bodyPr>
            <a:noAutofit/>
          </a:bodyPr>
          <a:lstStyle/>
          <a:p>
            <a:r>
              <a:rPr lang="en-US" dirty="0" smtClean="0">
                <a:solidFill>
                  <a:schemeClr val="tx1"/>
                </a:solidFill>
                <a:latin typeface="Arial" pitchFamily="34" charset="0"/>
                <a:cs typeface="Arial" pitchFamily="34" charset="0"/>
              </a:rPr>
              <a:t>Drinkin’ the Kool Aid</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6967" y="685802"/>
            <a:ext cx="7391004" cy="2418733"/>
          </a:xfrm>
        </p:spPr>
        <p:txBody>
          <a:bodyPr>
            <a:normAutofit/>
          </a:bodyPr>
          <a:lstStyle/>
          <a:p>
            <a:pPr marL="0" indent="0">
              <a:buNone/>
            </a:pPr>
            <a:r>
              <a:rPr lang="en-US" sz="1800" dirty="0">
                <a:solidFill>
                  <a:schemeClr val="tx1"/>
                </a:solidFill>
                <a:latin typeface="Arial" pitchFamily="34" charset="0"/>
                <a:cs typeface="Arial" pitchFamily="34" charset="0"/>
              </a:rPr>
              <a:t>In Lewis Carroll’s </a:t>
            </a:r>
            <a:r>
              <a:rPr lang="en-US" sz="1800" i="1" dirty="0">
                <a:solidFill>
                  <a:schemeClr val="tx1"/>
                </a:solidFill>
                <a:latin typeface="Arial" pitchFamily="34" charset="0"/>
                <a:cs typeface="Arial" pitchFamily="34" charset="0"/>
              </a:rPr>
              <a:t>Alice’s Adventures in </a:t>
            </a:r>
            <a:r>
              <a:rPr lang="en-US" sz="1800" i="1" dirty="0" smtClean="0">
                <a:solidFill>
                  <a:schemeClr val="tx1"/>
                </a:solidFill>
                <a:latin typeface="Arial" pitchFamily="34" charset="0"/>
                <a:cs typeface="Arial" pitchFamily="34" charset="0"/>
              </a:rPr>
              <a:t>Wonderland… </a:t>
            </a:r>
          </a:p>
          <a:p>
            <a:pPr lvl="1"/>
            <a:r>
              <a:rPr lang="en-US" dirty="0" smtClean="0">
                <a:solidFill>
                  <a:schemeClr val="tx1"/>
                </a:solidFill>
                <a:latin typeface="Arial" pitchFamily="34" charset="0"/>
                <a:cs typeface="Arial" pitchFamily="34" charset="0"/>
              </a:rPr>
              <a:t>Alice </a:t>
            </a:r>
            <a:r>
              <a:rPr lang="en-US" dirty="0">
                <a:solidFill>
                  <a:schemeClr val="tx1"/>
                </a:solidFill>
                <a:latin typeface="Arial" pitchFamily="34" charset="0"/>
                <a:cs typeface="Arial" pitchFamily="34" charset="0"/>
              </a:rPr>
              <a:t>asks, “Cheshire puss, would you tell me, please, which way I ought to go from here</a:t>
            </a:r>
            <a:r>
              <a:rPr lang="en-US" dirty="0" smtClean="0">
                <a:solidFill>
                  <a:schemeClr val="tx1"/>
                </a:solidFill>
                <a:latin typeface="Arial" pitchFamily="34" charset="0"/>
                <a:cs typeface="Arial" pitchFamily="34" charset="0"/>
              </a:rPr>
              <a:t>?”</a:t>
            </a:r>
          </a:p>
          <a:p>
            <a:pPr lvl="1"/>
            <a:r>
              <a:rPr lang="en-US" dirty="0" smtClean="0">
                <a:solidFill>
                  <a:schemeClr val="tx1"/>
                </a:solidFill>
                <a:latin typeface="Arial" pitchFamily="34" charset="0"/>
                <a:cs typeface="Arial" pitchFamily="34" charset="0"/>
              </a:rPr>
              <a:t>“</a:t>
            </a:r>
            <a:r>
              <a:rPr lang="en-US" dirty="0">
                <a:solidFill>
                  <a:schemeClr val="tx1"/>
                </a:solidFill>
                <a:latin typeface="Arial" pitchFamily="34" charset="0"/>
                <a:cs typeface="Arial" pitchFamily="34" charset="0"/>
              </a:rPr>
              <a:t>That depends a good deal on where you want to get to</a:t>
            </a:r>
            <a:r>
              <a:rPr lang="en-US" dirty="0" smtClean="0">
                <a:solidFill>
                  <a:schemeClr val="tx1"/>
                </a:solidFill>
                <a:latin typeface="Arial" pitchFamily="34" charset="0"/>
                <a:cs typeface="Arial" pitchFamily="34" charset="0"/>
              </a:rPr>
              <a:t>,” said the </a:t>
            </a:r>
            <a:r>
              <a:rPr lang="en-US" dirty="0">
                <a:solidFill>
                  <a:schemeClr val="tx1"/>
                </a:solidFill>
                <a:latin typeface="Arial" pitchFamily="34" charset="0"/>
                <a:cs typeface="Arial" pitchFamily="34" charset="0"/>
              </a:rPr>
              <a:t>cat</a:t>
            </a:r>
            <a:r>
              <a:rPr lang="en-US" dirty="0" smtClean="0">
                <a:solidFill>
                  <a:schemeClr val="tx1"/>
                </a:solidFill>
                <a:latin typeface="Arial" pitchFamily="34" charset="0"/>
                <a:cs typeface="Arial" pitchFamily="34" charset="0"/>
              </a:rPr>
              <a:t>.</a:t>
            </a:r>
          </a:p>
          <a:p>
            <a:pPr lvl="1"/>
            <a:r>
              <a:rPr lang="en-US" dirty="0" smtClean="0">
                <a:solidFill>
                  <a:schemeClr val="tx1"/>
                </a:solidFill>
                <a:latin typeface="Arial" pitchFamily="34" charset="0"/>
                <a:cs typeface="Arial" pitchFamily="34" charset="0"/>
              </a:rPr>
              <a:t>“</a:t>
            </a:r>
            <a:r>
              <a:rPr lang="en-US" dirty="0">
                <a:solidFill>
                  <a:schemeClr val="tx1"/>
                </a:solidFill>
                <a:latin typeface="Arial" pitchFamily="34" charset="0"/>
                <a:cs typeface="Arial" pitchFamily="34" charset="0"/>
              </a:rPr>
              <a:t>I don’t much care where,” said Alice</a:t>
            </a:r>
            <a:r>
              <a:rPr lang="en-US" dirty="0" smtClean="0">
                <a:solidFill>
                  <a:schemeClr val="tx1"/>
                </a:solidFill>
                <a:latin typeface="Arial" pitchFamily="34" charset="0"/>
                <a:cs typeface="Arial" pitchFamily="34" charset="0"/>
              </a:rPr>
              <a:t>.</a:t>
            </a:r>
          </a:p>
          <a:p>
            <a:pPr lvl="1"/>
            <a:r>
              <a:rPr lang="en-US" dirty="0" smtClean="0">
                <a:solidFill>
                  <a:schemeClr val="tx1"/>
                </a:solidFill>
                <a:latin typeface="Arial" pitchFamily="34" charset="0"/>
                <a:cs typeface="Arial" pitchFamily="34" charset="0"/>
              </a:rPr>
              <a:t>“</a:t>
            </a:r>
            <a:r>
              <a:rPr lang="en-US" dirty="0">
                <a:solidFill>
                  <a:schemeClr val="tx1"/>
                </a:solidFill>
                <a:latin typeface="Arial" pitchFamily="34" charset="0"/>
                <a:cs typeface="Arial" pitchFamily="34" charset="0"/>
              </a:rPr>
              <a:t>Then it doesn’t matter which way you go,” said the cat</a:t>
            </a:r>
            <a:r>
              <a:rPr lang="en-US" dirty="0" smtClean="0">
                <a:solidFill>
                  <a:schemeClr val="tx1"/>
                </a:solidFill>
                <a:latin typeface="Arial" pitchFamily="34" charset="0"/>
                <a:cs typeface="Arial" pitchFamily="34" charset="0"/>
              </a:rPr>
              <a:t>.”</a:t>
            </a:r>
          </a:p>
          <a:p>
            <a:pPr marL="0" indent="0">
              <a:buNone/>
            </a:pPr>
            <a:r>
              <a:rPr lang="en-US" sz="1800" dirty="0" smtClean="0">
                <a:solidFill>
                  <a:schemeClr val="tx1"/>
                </a:solidFill>
                <a:latin typeface="Arial" pitchFamily="34" charset="0"/>
                <a:cs typeface="Arial" pitchFamily="34" charset="0"/>
              </a:rPr>
              <a:t>Is your Vision statement bought into by the entire organization?</a:t>
            </a:r>
          </a:p>
        </p:txBody>
      </p:sp>
      <p:pic>
        <p:nvPicPr>
          <p:cNvPr id="4098" name="Picture 2" descr="C:\Users\William\Desktop\Cheshire C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9933" y="958645"/>
            <a:ext cx="1362229" cy="174938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308" y="3104535"/>
            <a:ext cx="4936854" cy="165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15"/>
          <p:cNvSpPr txBox="1">
            <a:spLocks/>
          </p:cNvSpPr>
          <p:nvPr/>
        </p:nvSpPr>
        <p:spPr>
          <a:xfrm>
            <a:off x="246967" y="3038168"/>
            <a:ext cx="3830962" cy="1814052"/>
          </a:xfrm>
          <a:prstGeom prst="rect">
            <a:avLst/>
          </a:prstGeom>
        </p:spPr>
        <p:txBody>
          <a:bodyPr vert="horz" lIns="91440" tIns="45720" rIns="91440" bIns="45720" rtlCol="0">
            <a:noAutofit/>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chemeClr val="tx1"/>
                </a:solidFill>
                <a:latin typeface="Arial" pitchFamily="34" charset="0"/>
                <a:cs typeface="Arial" pitchFamily="34" charset="0"/>
              </a:rPr>
              <a:t>Are your Values really practiced?</a:t>
            </a:r>
            <a:endParaRPr lang="en-US" sz="1800" dirty="0">
              <a:solidFill>
                <a:schemeClr val="tx1"/>
              </a:solidFill>
              <a:latin typeface="Arial" pitchFamily="34" charset="0"/>
              <a:cs typeface="Arial" pitchFamily="34" charset="0"/>
            </a:endParaRPr>
          </a:p>
          <a:p>
            <a:pPr marL="0" indent="0">
              <a:buNone/>
            </a:pPr>
            <a:r>
              <a:rPr lang="en-US" sz="1800" dirty="0">
                <a:solidFill>
                  <a:schemeClr val="tx1"/>
                </a:solidFill>
                <a:latin typeface="Arial" pitchFamily="34" charset="0"/>
                <a:cs typeface="Arial" pitchFamily="34" charset="0"/>
              </a:rPr>
              <a:t>Do you suffer from </a:t>
            </a:r>
            <a:r>
              <a:rPr lang="en-US" sz="1800" dirty="0" smtClean="0">
                <a:solidFill>
                  <a:schemeClr val="tx1"/>
                </a:solidFill>
                <a:latin typeface="Arial" pitchFamily="34" charset="0"/>
                <a:cs typeface="Arial" pitchFamily="34" charset="0"/>
              </a:rPr>
              <a:t>“Leadership </a:t>
            </a:r>
            <a:r>
              <a:rPr lang="en-US" sz="1800" dirty="0">
                <a:solidFill>
                  <a:schemeClr val="tx1"/>
                </a:solidFill>
                <a:latin typeface="Arial" pitchFamily="34" charset="0"/>
                <a:cs typeface="Arial" pitchFamily="34" charset="0"/>
              </a:rPr>
              <a:t>by L</a:t>
            </a:r>
            <a:r>
              <a:rPr lang="en-US" sz="1800" dirty="0" smtClean="0">
                <a:solidFill>
                  <a:schemeClr val="tx1"/>
                </a:solidFill>
                <a:latin typeface="Arial" pitchFamily="34" charset="0"/>
                <a:cs typeface="Arial" pitchFamily="34" charset="0"/>
              </a:rPr>
              <a:t>amination?”</a:t>
            </a:r>
            <a:endParaRPr lang="en-US" sz="1800" dirty="0">
              <a:solidFill>
                <a:schemeClr val="tx1"/>
              </a:solidFill>
              <a:latin typeface="Arial" pitchFamily="34" charset="0"/>
              <a:cs typeface="Arial" pitchFamily="34" charset="0"/>
            </a:endParaRPr>
          </a:p>
          <a:p>
            <a:pPr marL="0" indent="0">
              <a:buNone/>
            </a:pPr>
            <a:r>
              <a:rPr lang="en-US" sz="1800" dirty="0" smtClean="0">
                <a:solidFill>
                  <a:schemeClr val="tx1"/>
                </a:solidFill>
                <a:latin typeface="Arial" pitchFamily="34" charset="0"/>
                <a:cs typeface="Arial" pitchFamily="34" charset="0"/>
              </a:rPr>
              <a:t>Does management just TTT </a:t>
            </a:r>
            <a:r>
              <a:rPr lang="en-US" sz="1800" dirty="0">
                <a:solidFill>
                  <a:schemeClr val="tx1"/>
                </a:solidFill>
                <a:latin typeface="Arial" pitchFamily="34" charset="0"/>
                <a:cs typeface="Arial" pitchFamily="34" charset="0"/>
              </a:rPr>
              <a:t>or </a:t>
            </a:r>
            <a:r>
              <a:rPr lang="en-US" sz="1800" dirty="0" smtClean="0">
                <a:solidFill>
                  <a:schemeClr val="tx1"/>
                </a:solidFill>
                <a:latin typeface="Arial" pitchFamily="34" charset="0"/>
                <a:cs typeface="Arial" pitchFamily="34" charset="0"/>
              </a:rPr>
              <a:t>do they WTW?</a:t>
            </a:r>
            <a:endParaRPr lang="en-US" sz="1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043746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lliam\Desktop\Puttin' Cologne on the Rickshaw Internal Images\Dilbert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30" y="894841"/>
            <a:ext cx="8281218" cy="387488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1"/>
          </p:nvPr>
        </p:nvSpPr>
        <p:spPr>
          <a:xfrm>
            <a:off x="289072" y="337318"/>
            <a:ext cx="5182583" cy="518090"/>
          </a:xfrm>
        </p:spPr>
        <p:txBody>
          <a:bodyPr>
            <a:normAutofit/>
          </a:bodyPr>
          <a:lstStyle/>
          <a:p>
            <a:r>
              <a:rPr lang="en-US" dirty="0" smtClean="0">
                <a:solidFill>
                  <a:schemeClr val="tx1"/>
                </a:solidFill>
                <a:latin typeface="Arial" pitchFamily="34" charset="0"/>
                <a:cs typeface="Arial" pitchFamily="34" charset="0"/>
              </a:rPr>
              <a:t>Have you ever felt like this?</a:t>
            </a:r>
            <a:endParaRPr lang="en-US" dirty="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24766" y="291723"/>
            <a:ext cx="7717240" cy="402336"/>
          </a:xfrm>
        </p:spPr>
        <p:txBody>
          <a:bodyPr>
            <a:noAutofit/>
          </a:bodyPr>
          <a:lstStyle/>
          <a:p>
            <a:r>
              <a:rPr lang="en-US" dirty="0" smtClean="0">
                <a:solidFill>
                  <a:schemeClr val="tx1"/>
                </a:solidFill>
                <a:latin typeface="Arial" pitchFamily="34" charset="0"/>
                <a:cs typeface="Arial" pitchFamily="34" charset="0"/>
              </a:rPr>
              <a:t>Lake Wobegon</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435077" y="722672"/>
            <a:ext cx="8443452" cy="4085302"/>
          </a:xfrm>
        </p:spPr>
        <p:txBody>
          <a:bodyPr>
            <a:noAutofit/>
          </a:bodyPr>
          <a:lstStyle/>
          <a:p>
            <a:pPr marL="0" indent="0">
              <a:buNone/>
            </a:pPr>
            <a:r>
              <a:rPr lang="en-US" sz="1700" dirty="0">
                <a:solidFill>
                  <a:schemeClr val="tx1"/>
                </a:solidFill>
                <a:latin typeface="Arial" pitchFamily="34" charset="0"/>
                <a:cs typeface="Arial" pitchFamily="34" charset="0"/>
              </a:rPr>
              <a:t>Todd: </a:t>
            </a:r>
            <a:r>
              <a:rPr lang="en-US" sz="1700" dirty="0" smtClean="0">
                <a:solidFill>
                  <a:schemeClr val="tx1"/>
                </a:solidFill>
                <a:latin typeface="Arial" pitchFamily="34" charset="0"/>
                <a:cs typeface="Arial" pitchFamily="34" charset="0"/>
              </a:rPr>
              <a:t>	Rajiv</a:t>
            </a:r>
            <a:r>
              <a:rPr lang="en-US" sz="1700" dirty="0">
                <a:solidFill>
                  <a:schemeClr val="tx1"/>
                </a:solidFill>
                <a:latin typeface="Arial" pitchFamily="34" charset="0"/>
                <a:cs typeface="Arial" pitchFamily="34" charset="0"/>
              </a:rPr>
              <a:t>, Jerry wants us to do employee </a:t>
            </a:r>
            <a:r>
              <a:rPr lang="en-US" sz="1700" dirty="0" smtClean="0">
                <a:solidFill>
                  <a:schemeClr val="tx1"/>
                </a:solidFill>
                <a:latin typeface="Arial" pitchFamily="34" charset="0"/>
                <a:cs typeface="Arial" pitchFamily="34" charset="0"/>
              </a:rPr>
              <a:t>evaluations</a:t>
            </a:r>
            <a:endParaRPr lang="en-US" sz="1700" dirty="0">
              <a:solidFill>
                <a:schemeClr val="tx1"/>
              </a:solidFill>
              <a:latin typeface="Arial" pitchFamily="34" charset="0"/>
              <a:cs typeface="Arial" pitchFamily="34" charset="0"/>
            </a:endParaRPr>
          </a:p>
          <a:p>
            <a:pPr marL="0" indent="0">
              <a:buNone/>
            </a:pPr>
            <a:r>
              <a:rPr lang="en-US" sz="1700" dirty="0">
                <a:solidFill>
                  <a:schemeClr val="tx1"/>
                </a:solidFill>
                <a:latin typeface="Arial" pitchFamily="34" charset="0"/>
                <a:cs typeface="Arial" pitchFamily="34" charset="0"/>
              </a:rPr>
              <a:t>Rajiv: </a:t>
            </a:r>
            <a:r>
              <a:rPr lang="en-US" sz="1700" dirty="0" smtClean="0">
                <a:solidFill>
                  <a:schemeClr val="tx1"/>
                </a:solidFill>
                <a:latin typeface="Arial" pitchFamily="34" charset="0"/>
                <a:cs typeface="Arial" pitchFamily="34" charset="0"/>
              </a:rPr>
              <a:t>	Wonderful</a:t>
            </a:r>
            <a:r>
              <a:rPr lang="en-US" sz="1700" dirty="0">
                <a:solidFill>
                  <a:schemeClr val="tx1"/>
                </a:solidFill>
                <a:latin typeface="Arial" pitchFamily="34" charset="0"/>
                <a:cs typeface="Arial" pitchFamily="34" charset="0"/>
              </a:rPr>
              <a:t>, sir. I’ll bring the tissues for the tears that will follow </a:t>
            </a:r>
            <a:r>
              <a:rPr lang="en-US" sz="1700" dirty="0" smtClean="0">
                <a:solidFill>
                  <a:schemeClr val="tx1"/>
                </a:solidFill>
                <a:latin typeface="Arial" pitchFamily="34" charset="0"/>
                <a:cs typeface="Arial" pitchFamily="34" charset="0"/>
              </a:rPr>
              <a:t>our 			reviews</a:t>
            </a:r>
            <a:endParaRPr lang="en-US" sz="1700" dirty="0">
              <a:solidFill>
                <a:schemeClr val="tx1"/>
              </a:solidFill>
              <a:latin typeface="Arial" pitchFamily="34" charset="0"/>
              <a:cs typeface="Arial" pitchFamily="34" charset="0"/>
            </a:endParaRPr>
          </a:p>
          <a:p>
            <a:pPr marL="0" indent="0">
              <a:buNone/>
            </a:pPr>
            <a:r>
              <a:rPr lang="en-US" sz="1700" dirty="0">
                <a:solidFill>
                  <a:schemeClr val="tx1"/>
                </a:solidFill>
                <a:latin typeface="Arial" pitchFamily="34" charset="0"/>
                <a:cs typeface="Arial" pitchFamily="34" charset="0"/>
              </a:rPr>
              <a:t>Todd:	</a:t>
            </a:r>
            <a:r>
              <a:rPr lang="en-US" sz="1700" dirty="0" smtClean="0">
                <a:solidFill>
                  <a:schemeClr val="tx1"/>
                </a:solidFill>
                <a:latin typeface="Arial" pitchFamily="34" charset="0"/>
                <a:cs typeface="Arial" pitchFamily="34" charset="0"/>
              </a:rPr>
              <a:t>No </a:t>
            </a:r>
            <a:r>
              <a:rPr lang="en-US" sz="1700" dirty="0">
                <a:solidFill>
                  <a:schemeClr val="tx1"/>
                </a:solidFill>
                <a:latin typeface="Arial" pitchFamily="34" charset="0"/>
                <a:cs typeface="Arial" pitchFamily="34" charset="0"/>
              </a:rPr>
              <a:t>one will be </a:t>
            </a:r>
            <a:r>
              <a:rPr lang="en-US" sz="1700" dirty="0" smtClean="0">
                <a:solidFill>
                  <a:schemeClr val="tx1"/>
                </a:solidFill>
                <a:latin typeface="Arial" pitchFamily="34" charset="0"/>
                <a:cs typeface="Arial" pitchFamily="34" charset="0"/>
              </a:rPr>
              <a:t>crying</a:t>
            </a:r>
            <a:endParaRPr lang="en-US" sz="1700" dirty="0">
              <a:solidFill>
                <a:schemeClr val="tx1"/>
              </a:solidFill>
              <a:latin typeface="Arial" pitchFamily="34" charset="0"/>
              <a:cs typeface="Arial" pitchFamily="34" charset="0"/>
            </a:endParaRPr>
          </a:p>
          <a:p>
            <a:pPr marL="0" indent="0">
              <a:buNone/>
            </a:pPr>
            <a:r>
              <a:rPr lang="en-US" sz="1700" dirty="0">
                <a:solidFill>
                  <a:schemeClr val="tx1"/>
                </a:solidFill>
                <a:latin typeface="Arial" pitchFamily="34" charset="0"/>
                <a:cs typeface="Arial" pitchFamily="34" charset="0"/>
              </a:rPr>
              <a:t>Rajiv:	</a:t>
            </a:r>
            <a:r>
              <a:rPr lang="en-US" sz="1700" dirty="0" smtClean="0">
                <a:solidFill>
                  <a:schemeClr val="tx1"/>
                </a:solidFill>
                <a:latin typeface="Arial" pitchFamily="34" charset="0"/>
                <a:cs typeface="Arial" pitchFamily="34" charset="0"/>
              </a:rPr>
              <a:t>Well</a:t>
            </a:r>
            <a:r>
              <a:rPr lang="en-US" sz="1700" dirty="0">
                <a:solidFill>
                  <a:schemeClr val="tx1"/>
                </a:solidFill>
                <a:latin typeface="Arial" pitchFamily="34" charset="0"/>
                <a:cs typeface="Arial" pitchFamily="34" charset="0"/>
              </a:rPr>
              <a:t>, not if you do it </a:t>
            </a:r>
            <a:r>
              <a:rPr lang="en-US" sz="1700" dirty="0" smtClean="0">
                <a:solidFill>
                  <a:schemeClr val="tx1"/>
                </a:solidFill>
                <a:latin typeface="Arial" pitchFamily="34" charset="0"/>
                <a:cs typeface="Arial" pitchFamily="34" charset="0"/>
              </a:rPr>
              <a:t>right</a:t>
            </a:r>
            <a:endParaRPr lang="en-US" sz="1700" dirty="0">
              <a:solidFill>
                <a:schemeClr val="tx1"/>
              </a:solidFill>
              <a:latin typeface="Arial" pitchFamily="34" charset="0"/>
              <a:cs typeface="Arial" pitchFamily="34" charset="0"/>
            </a:endParaRPr>
          </a:p>
          <a:p>
            <a:pPr marL="0" indent="0">
              <a:buNone/>
            </a:pPr>
            <a:r>
              <a:rPr lang="en-US" sz="1700" dirty="0">
                <a:solidFill>
                  <a:schemeClr val="tx1"/>
                </a:solidFill>
                <a:latin typeface="Arial" pitchFamily="34" charset="0"/>
                <a:cs typeface="Arial" pitchFamily="34" charset="0"/>
              </a:rPr>
              <a:t>Todd:	</a:t>
            </a:r>
            <a:r>
              <a:rPr lang="en-US" sz="1700" dirty="0" smtClean="0">
                <a:solidFill>
                  <a:schemeClr val="tx1"/>
                </a:solidFill>
                <a:latin typeface="Arial" pitchFamily="34" charset="0"/>
                <a:cs typeface="Arial" pitchFamily="34" charset="0"/>
              </a:rPr>
              <a:t>You </a:t>
            </a:r>
            <a:r>
              <a:rPr lang="en-US" sz="1700" dirty="0">
                <a:solidFill>
                  <a:schemeClr val="tx1"/>
                </a:solidFill>
                <a:latin typeface="Arial" pitchFamily="34" charset="0"/>
                <a:cs typeface="Arial" pitchFamily="34" charset="0"/>
              </a:rPr>
              <a:t>know, I think I’m just going to do it </a:t>
            </a:r>
            <a:r>
              <a:rPr lang="en-US" sz="1700" dirty="0" smtClean="0">
                <a:solidFill>
                  <a:schemeClr val="tx1"/>
                </a:solidFill>
                <a:latin typeface="Arial" pitchFamily="34" charset="0"/>
                <a:cs typeface="Arial" pitchFamily="34" charset="0"/>
              </a:rPr>
              <a:t>myself</a:t>
            </a:r>
            <a:endParaRPr lang="en-US" sz="1700" dirty="0">
              <a:solidFill>
                <a:schemeClr val="tx1"/>
              </a:solidFill>
              <a:latin typeface="Arial" pitchFamily="34" charset="0"/>
              <a:cs typeface="Arial" pitchFamily="34" charset="0"/>
            </a:endParaRPr>
          </a:p>
          <a:p>
            <a:pPr marL="0" indent="0">
              <a:buNone/>
            </a:pPr>
            <a:r>
              <a:rPr lang="en-US" sz="1700" dirty="0">
                <a:solidFill>
                  <a:schemeClr val="tx1"/>
                </a:solidFill>
                <a:latin typeface="Arial" pitchFamily="34" charset="0"/>
                <a:cs typeface="Arial" pitchFamily="34" charset="0"/>
              </a:rPr>
              <a:t>Rajiv:	</a:t>
            </a:r>
            <a:r>
              <a:rPr lang="en-US" sz="1700" dirty="0" smtClean="0">
                <a:solidFill>
                  <a:schemeClr val="tx1"/>
                </a:solidFill>
                <a:latin typeface="Arial" pitchFamily="34" charset="0"/>
                <a:cs typeface="Arial" pitchFamily="34" charset="0"/>
              </a:rPr>
              <a:t>Just </a:t>
            </a:r>
            <a:r>
              <a:rPr lang="en-US" sz="1700" dirty="0">
                <a:solidFill>
                  <a:schemeClr val="tx1"/>
                </a:solidFill>
                <a:latin typeface="Arial" pitchFamily="34" charset="0"/>
                <a:cs typeface="Arial" pitchFamily="34" charset="0"/>
              </a:rPr>
              <a:t>remember, sir, fear is the best motivator. Sometimes I </a:t>
            </a:r>
            <a:r>
              <a:rPr lang="en-US" sz="1700" dirty="0" smtClean="0">
                <a:solidFill>
                  <a:schemeClr val="tx1"/>
                </a:solidFill>
                <a:latin typeface="Arial" pitchFamily="34" charset="0"/>
                <a:cs typeface="Arial" pitchFamily="34" charset="0"/>
              </a:rPr>
              <a:t>think 			shame</a:t>
            </a:r>
            <a:r>
              <a:rPr lang="en-US" sz="1700" dirty="0">
                <a:solidFill>
                  <a:schemeClr val="tx1"/>
                </a:solidFill>
                <a:latin typeface="Arial" pitchFamily="34" charset="0"/>
                <a:cs typeface="Arial" pitchFamily="34" charset="0"/>
              </a:rPr>
              <a:t>, but </a:t>
            </a:r>
            <a:r>
              <a:rPr lang="en-US" sz="1700" dirty="0" smtClean="0">
                <a:solidFill>
                  <a:schemeClr val="tx1"/>
                </a:solidFill>
                <a:latin typeface="Arial" pitchFamily="34" charset="0"/>
                <a:cs typeface="Arial" pitchFamily="34" charset="0"/>
              </a:rPr>
              <a:t>mostly fear</a:t>
            </a:r>
            <a:endParaRPr lang="en-US" sz="1700" dirty="0">
              <a:solidFill>
                <a:schemeClr val="tx1"/>
              </a:solidFill>
              <a:latin typeface="Arial" pitchFamily="34" charset="0"/>
              <a:cs typeface="Arial" pitchFamily="34" charset="0"/>
            </a:endParaRPr>
          </a:p>
          <a:p>
            <a:pPr marL="0" indent="0">
              <a:buNone/>
            </a:pPr>
            <a:r>
              <a:rPr lang="en-US" sz="1700" dirty="0">
                <a:solidFill>
                  <a:schemeClr val="tx1"/>
                </a:solidFill>
                <a:latin typeface="Arial" pitchFamily="34" charset="0"/>
                <a:cs typeface="Arial" pitchFamily="34" charset="0"/>
              </a:rPr>
              <a:t>Todd:	</a:t>
            </a:r>
            <a:r>
              <a:rPr lang="en-US" sz="1700" dirty="0" smtClean="0">
                <a:solidFill>
                  <a:schemeClr val="tx1"/>
                </a:solidFill>
                <a:latin typeface="Arial" pitchFamily="34" charset="0"/>
                <a:cs typeface="Arial" pitchFamily="34" charset="0"/>
              </a:rPr>
              <a:t>If </a:t>
            </a:r>
            <a:r>
              <a:rPr lang="en-US" sz="1700" dirty="0">
                <a:solidFill>
                  <a:schemeClr val="tx1"/>
                </a:solidFill>
                <a:latin typeface="Arial" pitchFamily="34" charset="0"/>
                <a:cs typeface="Arial" pitchFamily="34" charset="0"/>
              </a:rPr>
              <a:t>they ever build another death star, there’s a captain’s chair </a:t>
            </a:r>
            <a:r>
              <a:rPr lang="en-US" sz="1700" dirty="0" smtClean="0">
                <a:solidFill>
                  <a:schemeClr val="tx1"/>
                </a:solidFill>
                <a:latin typeface="Arial" pitchFamily="34" charset="0"/>
                <a:cs typeface="Arial" pitchFamily="34" charset="0"/>
              </a:rPr>
              <a:t>with 			your </a:t>
            </a:r>
            <a:r>
              <a:rPr lang="en-US" sz="1700" dirty="0">
                <a:solidFill>
                  <a:schemeClr val="tx1"/>
                </a:solidFill>
                <a:latin typeface="Arial" pitchFamily="34" charset="0"/>
                <a:cs typeface="Arial" pitchFamily="34" charset="0"/>
              </a:rPr>
              <a:t>name </a:t>
            </a:r>
            <a:r>
              <a:rPr lang="en-US" sz="1700" dirty="0" smtClean="0">
                <a:solidFill>
                  <a:schemeClr val="tx1"/>
                </a:solidFill>
                <a:latin typeface="Arial" pitchFamily="34" charset="0"/>
                <a:cs typeface="Arial" pitchFamily="34" charset="0"/>
              </a:rPr>
              <a:t>on it</a:t>
            </a:r>
            <a:endParaRPr lang="en-US" sz="1700" dirty="0">
              <a:solidFill>
                <a:schemeClr val="tx1"/>
              </a:solidFill>
              <a:latin typeface="Arial" pitchFamily="34" charset="0"/>
              <a:cs typeface="Arial" pitchFamily="34" charset="0"/>
            </a:endParaRPr>
          </a:p>
          <a:p>
            <a:pPr marL="0" indent="0">
              <a:buNone/>
            </a:pPr>
            <a:r>
              <a:rPr lang="en-US" sz="1700" dirty="0">
                <a:solidFill>
                  <a:schemeClr val="tx1"/>
                </a:solidFill>
                <a:latin typeface="Arial" pitchFamily="34" charset="0"/>
                <a:cs typeface="Arial" pitchFamily="34" charset="0"/>
              </a:rPr>
              <a:t>Rajiv:	</a:t>
            </a:r>
            <a:r>
              <a:rPr lang="en-US" sz="1700" dirty="0" smtClean="0">
                <a:solidFill>
                  <a:schemeClr val="tx1"/>
                </a:solidFill>
                <a:latin typeface="Arial" pitchFamily="34" charset="0"/>
                <a:cs typeface="Arial" pitchFamily="34" charset="0"/>
              </a:rPr>
              <a:t>Is </a:t>
            </a:r>
            <a:r>
              <a:rPr lang="en-US" sz="1700" dirty="0">
                <a:solidFill>
                  <a:schemeClr val="tx1"/>
                </a:solidFill>
                <a:latin typeface="Arial" pitchFamily="34" charset="0"/>
                <a:cs typeface="Arial" pitchFamily="34" charset="0"/>
              </a:rPr>
              <a:t>that a management position</a:t>
            </a:r>
            <a:r>
              <a:rPr lang="en-US" sz="1700" dirty="0" smtClean="0">
                <a:solidFill>
                  <a:schemeClr val="tx1"/>
                </a:solidFill>
                <a:latin typeface="Arial" pitchFamily="34" charset="0"/>
                <a:cs typeface="Arial" pitchFamily="34" charset="0"/>
              </a:rPr>
              <a:t>?</a:t>
            </a:r>
            <a:endParaRPr lang="en-US" sz="17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3494378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41288" y="291723"/>
            <a:ext cx="7936693" cy="402336"/>
          </a:xfrm>
        </p:spPr>
        <p:txBody>
          <a:bodyPr>
            <a:noAutofit/>
          </a:bodyPr>
          <a:lstStyle/>
          <a:p>
            <a:r>
              <a:rPr lang="en-US" dirty="0" smtClean="0">
                <a:solidFill>
                  <a:schemeClr val="tx1"/>
                </a:solidFill>
                <a:latin typeface="Arial" pitchFamily="34" charset="0"/>
                <a:cs typeface="Arial" pitchFamily="34" charset="0"/>
              </a:rPr>
              <a:t>Lake Wobegon Effect – The Performance Review</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9694" y="722674"/>
            <a:ext cx="8511885" cy="1150372"/>
          </a:xfrm>
        </p:spPr>
        <p:txBody>
          <a:bodyPr>
            <a:noAutofit/>
          </a:bodyPr>
          <a:lstStyle/>
          <a:p>
            <a:pPr marL="0" indent="0">
              <a:buNone/>
            </a:pPr>
            <a:r>
              <a:rPr lang="en-US" sz="1800" dirty="0">
                <a:solidFill>
                  <a:schemeClr val="tx1"/>
                </a:solidFill>
                <a:latin typeface="Arial" pitchFamily="34" charset="0"/>
                <a:cs typeface="Arial" pitchFamily="34" charset="0"/>
              </a:rPr>
              <a:t>Lake </a:t>
            </a:r>
            <a:r>
              <a:rPr lang="en-US" sz="1800" dirty="0" smtClean="0">
                <a:solidFill>
                  <a:schemeClr val="tx1"/>
                </a:solidFill>
                <a:latin typeface="Arial" pitchFamily="34" charset="0"/>
                <a:cs typeface="Arial" pitchFamily="34" charset="0"/>
              </a:rPr>
              <a:t>Wobegon is </a:t>
            </a:r>
            <a:r>
              <a:rPr lang="en-US" sz="1800" dirty="0">
                <a:solidFill>
                  <a:schemeClr val="tx1"/>
                </a:solidFill>
                <a:latin typeface="Arial" pitchFamily="34" charset="0"/>
                <a:cs typeface="Arial" pitchFamily="34" charset="0"/>
              </a:rPr>
              <a:t>a fictional location where “all the women are strong, all the men are good looking, and all the children are above </a:t>
            </a:r>
            <a:r>
              <a:rPr lang="en-US" sz="1800" dirty="0" smtClean="0">
                <a:solidFill>
                  <a:schemeClr val="tx1"/>
                </a:solidFill>
                <a:latin typeface="Arial" pitchFamily="34" charset="0"/>
                <a:cs typeface="Arial" pitchFamily="34" charset="0"/>
              </a:rPr>
              <a:t>average”</a:t>
            </a:r>
          </a:p>
          <a:p>
            <a:pPr marL="0" indent="0">
              <a:buNone/>
            </a:pPr>
            <a:r>
              <a:rPr lang="en-US" sz="1400" dirty="0" smtClean="0">
                <a:solidFill>
                  <a:schemeClr val="tx1"/>
                </a:solidFill>
                <a:latin typeface="Arial" pitchFamily="34" charset="0"/>
                <a:cs typeface="Arial" pitchFamily="34" charset="0"/>
              </a:rPr>
              <a:t>					-</a:t>
            </a:r>
            <a:r>
              <a:rPr lang="en-US" sz="1400" dirty="0">
                <a:solidFill>
                  <a:schemeClr val="tx1"/>
                </a:solidFill>
                <a:latin typeface="Arial" pitchFamily="34" charset="0"/>
                <a:cs typeface="Arial" pitchFamily="34" charset="0"/>
              </a:rPr>
              <a:t>The Prairie Home Companion, Garrison </a:t>
            </a:r>
            <a:r>
              <a:rPr lang="en-US" sz="1400" dirty="0" smtClean="0">
                <a:solidFill>
                  <a:schemeClr val="tx1"/>
                </a:solidFill>
                <a:latin typeface="Arial" pitchFamily="34" charset="0"/>
                <a:cs typeface="Arial" pitchFamily="34" charset="0"/>
              </a:rPr>
              <a:t>Keillor</a:t>
            </a:r>
            <a:endParaRPr lang="en-US" sz="1800" dirty="0" smtClean="0">
              <a:solidFill>
                <a:schemeClr val="tx1"/>
              </a:solidFill>
              <a:latin typeface="Arial" pitchFamily="34" charset="0"/>
              <a:cs typeface="Arial" pitchFamily="34" charset="0"/>
            </a:endParaRPr>
          </a:p>
          <a:p>
            <a:pPr marL="0" indent="0">
              <a:buNone/>
            </a:pPr>
            <a:r>
              <a:rPr lang="en-US" sz="1400" dirty="0" smtClean="0"/>
              <a:t>					</a:t>
            </a:r>
          </a:p>
          <a:p>
            <a:pPr marL="0" indent="0">
              <a:buNone/>
            </a:pPr>
            <a:endParaRPr lang="en-US" sz="1400" dirty="0" smtClean="0"/>
          </a:p>
          <a:p>
            <a:pPr marL="0" indent="0">
              <a:buNone/>
            </a:pPr>
            <a:r>
              <a:rPr lang="en-US" sz="1400" dirty="0" smtClean="0"/>
              <a:t>	  </a:t>
            </a:r>
            <a:endParaRPr lang="en-US" sz="1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040" y="3104536"/>
            <a:ext cx="5385062" cy="157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15"/>
          <p:cNvSpPr txBox="1">
            <a:spLocks/>
          </p:cNvSpPr>
          <p:nvPr/>
        </p:nvSpPr>
        <p:spPr>
          <a:xfrm>
            <a:off x="56929" y="1755058"/>
            <a:ext cx="8568812" cy="1589140"/>
          </a:xfrm>
          <a:prstGeom prst="rect">
            <a:avLst/>
          </a:prstGeom>
        </p:spPr>
        <p:txBody>
          <a:bodyPr vert="horz" lIns="91440" tIns="45720" rIns="91440" bIns="45720" rtlCol="0">
            <a:noAutofit/>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lvl="1" indent="0">
              <a:buNone/>
            </a:pPr>
            <a:r>
              <a:rPr lang="en-US" sz="1800" dirty="0" smtClean="0">
                <a:solidFill>
                  <a:schemeClr val="tx1"/>
                </a:solidFill>
                <a:latin typeface="Arial" pitchFamily="34" charset="0"/>
                <a:cs typeface="Arial" pitchFamily="34" charset="0"/>
              </a:rPr>
              <a:t>The Halo Effect–the propensity </a:t>
            </a:r>
            <a:r>
              <a:rPr lang="en-US" sz="1800" dirty="0">
                <a:solidFill>
                  <a:schemeClr val="tx1"/>
                </a:solidFill>
                <a:latin typeface="Arial" pitchFamily="34" charset="0"/>
                <a:cs typeface="Arial" pitchFamily="34" charset="0"/>
              </a:rPr>
              <a:t>to want to forget everything </a:t>
            </a:r>
            <a:r>
              <a:rPr lang="en-US" sz="1800" dirty="0" smtClean="0">
                <a:solidFill>
                  <a:schemeClr val="tx1"/>
                </a:solidFill>
                <a:latin typeface="Arial" pitchFamily="34" charset="0"/>
                <a:cs typeface="Arial" pitchFamily="34" charset="0"/>
              </a:rPr>
              <a:t>negative about yourself</a:t>
            </a:r>
          </a:p>
          <a:p>
            <a:pPr marL="231775" lvl="1" indent="0">
              <a:buNone/>
            </a:pPr>
            <a:r>
              <a:rPr lang="en-US" sz="1800" dirty="0" smtClean="0">
                <a:solidFill>
                  <a:schemeClr val="tx1"/>
                </a:solidFill>
                <a:latin typeface="Arial" pitchFamily="34" charset="0"/>
                <a:cs typeface="Arial" pitchFamily="34" charset="0"/>
              </a:rPr>
              <a:t>The </a:t>
            </a:r>
            <a:r>
              <a:rPr lang="en-US" sz="1800" dirty="0">
                <a:solidFill>
                  <a:schemeClr val="tx1"/>
                </a:solidFill>
                <a:latin typeface="Arial" pitchFamily="34" charset="0"/>
                <a:cs typeface="Arial" pitchFamily="34" charset="0"/>
              </a:rPr>
              <a:t>Reverse Halo </a:t>
            </a:r>
            <a:r>
              <a:rPr lang="en-US" sz="1800" dirty="0" smtClean="0">
                <a:solidFill>
                  <a:schemeClr val="tx1"/>
                </a:solidFill>
                <a:latin typeface="Arial" pitchFamily="34" charset="0"/>
                <a:cs typeface="Arial" pitchFamily="34" charset="0"/>
              </a:rPr>
              <a:t>Effect–individuals </a:t>
            </a:r>
            <a:r>
              <a:rPr lang="en-US" sz="1800" dirty="0">
                <a:solidFill>
                  <a:schemeClr val="tx1"/>
                </a:solidFill>
                <a:latin typeface="Arial" pitchFamily="34" charset="0"/>
                <a:cs typeface="Arial" pitchFamily="34" charset="0"/>
              </a:rPr>
              <a:t>judged to have a single undesirable </a:t>
            </a:r>
            <a:r>
              <a:rPr lang="en-US" sz="1800" dirty="0" smtClean="0">
                <a:solidFill>
                  <a:schemeClr val="tx1"/>
                </a:solidFill>
                <a:latin typeface="Arial" pitchFamily="34" charset="0"/>
                <a:cs typeface="Arial" pitchFamily="34" charset="0"/>
              </a:rPr>
              <a:t>trait are </a:t>
            </a:r>
            <a:r>
              <a:rPr lang="en-US" sz="1800" dirty="0">
                <a:solidFill>
                  <a:schemeClr val="tx1"/>
                </a:solidFill>
                <a:latin typeface="Arial" pitchFamily="34" charset="0"/>
                <a:cs typeface="Arial" pitchFamily="34" charset="0"/>
              </a:rPr>
              <a:t>subsequently judged to have </a:t>
            </a:r>
            <a:r>
              <a:rPr lang="en-US" sz="1800" dirty="0" smtClean="0">
                <a:solidFill>
                  <a:schemeClr val="tx1"/>
                </a:solidFill>
                <a:latin typeface="Arial" pitchFamily="34" charset="0"/>
                <a:cs typeface="Arial" pitchFamily="34" charset="0"/>
              </a:rPr>
              <a:t>many undesirable traits </a:t>
            </a:r>
            <a:r>
              <a:rPr lang="en-US" sz="1000" dirty="0" smtClean="0">
                <a:latin typeface="Arial" pitchFamily="34" charset="0"/>
                <a:cs typeface="Arial" pitchFamily="34" charset="0"/>
              </a:rPr>
              <a:t>	  </a:t>
            </a:r>
            <a:endParaRPr lang="en-US" sz="1000" dirty="0">
              <a:latin typeface="Arial" pitchFamily="34" charset="0"/>
              <a:cs typeface="Arial" pitchFamily="34" charset="0"/>
            </a:endParaRPr>
          </a:p>
        </p:txBody>
      </p:sp>
      <p:sp>
        <p:nvSpPr>
          <p:cNvPr id="7" name="Text Placeholder 15"/>
          <p:cNvSpPr txBox="1">
            <a:spLocks/>
          </p:cNvSpPr>
          <p:nvPr/>
        </p:nvSpPr>
        <p:spPr>
          <a:xfrm>
            <a:off x="241288" y="3104536"/>
            <a:ext cx="3736847" cy="1703438"/>
          </a:xfrm>
          <a:prstGeom prst="rect">
            <a:avLst/>
          </a:prstGeom>
        </p:spPr>
        <p:txBody>
          <a:bodyPr vert="horz" lIns="91440" tIns="45720" rIns="91440" bIns="45720" rtlCol="0">
            <a:noAutofit/>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a:p>
        </p:txBody>
      </p:sp>
      <p:sp>
        <p:nvSpPr>
          <p:cNvPr id="8" name="Text Placeholder 15"/>
          <p:cNvSpPr txBox="1">
            <a:spLocks/>
          </p:cNvSpPr>
          <p:nvPr/>
        </p:nvSpPr>
        <p:spPr>
          <a:xfrm>
            <a:off x="309716" y="3197756"/>
            <a:ext cx="3140536" cy="1610218"/>
          </a:xfrm>
          <a:prstGeom prst="rect">
            <a:avLst/>
          </a:prstGeom>
        </p:spPr>
        <p:txBody>
          <a:bodyPr vert="horz" lIns="91440" tIns="45720" rIns="91440" bIns="45720" rtlCol="0">
            <a:noAutofit/>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latin typeface="Arial" pitchFamily="34" charset="0"/>
                <a:cs typeface="Arial" pitchFamily="34" charset="0"/>
              </a:rPr>
              <a:t>Other factors;</a:t>
            </a:r>
          </a:p>
          <a:p>
            <a:pPr lvl="1"/>
            <a:r>
              <a:rPr lang="en-US" dirty="0" smtClean="0">
                <a:latin typeface="Arial" pitchFamily="34" charset="0"/>
                <a:cs typeface="Arial" pitchFamily="34" charset="0"/>
              </a:rPr>
              <a:t>Subjective Measurements</a:t>
            </a:r>
          </a:p>
          <a:p>
            <a:pPr lvl="1"/>
            <a:r>
              <a:rPr lang="en-US" dirty="0" smtClean="0">
                <a:latin typeface="Arial" pitchFamily="34" charset="0"/>
                <a:cs typeface="Arial" pitchFamily="34" charset="0"/>
              </a:rPr>
              <a:t>Myth of Pay-for-Performance</a:t>
            </a:r>
          </a:p>
          <a:p>
            <a:pPr lvl="1"/>
            <a:r>
              <a:rPr lang="en-US" dirty="0" smtClean="0">
                <a:latin typeface="Arial" pitchFamily="34" charset="0"/>
                <a:cs typeface="Arial" pitchFamily="34" charset="0"/>
              </a:rPr>
              <a:t>20/70/10 policies</a:t>
            </a:r>
            <a:endParaRPr lang="en-US" dirty="0">
              <a:latin typeface="Arial" pitchFamily="34" charset="0"/>
              <a:cs typeface="Arial" pitchFamily="34" charset="0"/>
            </a:endParaRPr>
          </a:p>
        </p:txBody>
      </p:sp>
    </p:spTree>
    <p:extLst>
      <p:ext uri="{BB962C8B-B14F-4D97-AF65-F5344CB8AC3E}">
        <p14:creationId xmlns:p14="http://schemas.microsoft.com/office/powerpoint/2010/main" val="251767362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46892" y="424459"/>
            <a:ext cx="4988789" cy="402336"/>
          </a:xfrm>
        </p:spPr>
        <p:txBody>
          <a:bodyPr>
            <a:noAutofit/>
          </a:bodyPr>
          <a:lstStyle/>
          <a:p>
            <a:r>
              <a:rPr lang="en-US" dirty="0" smtClean="0">
                <a:solidFill>
                  <a:schemeClr val="tx1"/>
                </a:solidFill>
                <a:latin typeface="Arial" pitchFamily="34" charset="0"/>
                <a:cs typeface="Arial" pitchFamily="34" charset="0"/>
              </a:rPr>
              <a:t>Jumpin’ on the Bandwagon</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8657" y="884903"/>
            <a:ext cx="8570878" cy="3974691"/>
          </a:xfrm>
        </p:spPr>
        <p:txBody>
          <a:bodyPr>
            <a:normAutofit fontScale="92500" lnSpcReduction="10000"/>
          </a:bodyPr>
          <a:lstStyle/>
          <a:p>
            <a:pPr marL="0" indent="0">
              <a:buNone/>
            </a:pPr>
            <a:r>
              <a:rPr lang="en-US" sz="1800" dirty="0" smtClean="0">
                <a:solidFill>
                  <a:schemeClr val="tx1"/>
                </a:solidFill>
                <a:latin typeface="Arial" pitchFamily="34" charset="0"/>
                <a:cs typeface="Arial" pitchFamily="34" charset="0"/>
              </a:rPr>
              <a:t>It means to figuratively jump </a:t>
            </a:r>
            <a:r>
              <a:rPr lang="en-US" sz="1800" dirty="0">
                <a:solidFill>
                  <a:schemeClr val="tx1"/>
                </a:solidFill>
                <a:latin typeface="Arial" pitchFamily="34" charset="0"/>
                <a:cs typeface="Arial" pitchFamily="34" charset="0"/>
              </a:rPr>
              <a:t>on whatever the latest fad may be, or to succumb to the herd </a:t>
            </a:r>
            <a:r>
              <a:rPr lang="en-US" sz="1800" dirty="0" smtClean="0">
                <a:solidFill>
                  <a:schemeClr val="tx1"/>
                </a:solidFill>
                <a:latin typeface="Arial" pitchFamily="34" charset="0"/>
                <a:cs typeface="Arial" pitchFamily="34" charset="0"/>
              </a:rPr>
              <a:t>mentality</a:t>
            </a:r>
          </a:p>
          <a:p>
            <a:pPr marL="0" indent="0">
              <a:buNone/>
            </a:pPr>
            <a:r>
              <a:rPr lang="en-US" sz="1800" dirty="0" smtClean="0">
                <a:solidFill>
                  <a:schemeClr val="tx1"/>
                </a:solidFill>
                <a:latin typeface="Arial" pitchFamily="34" charset="0"/>
                <a:cs typeface="Arial" pitchFamily="34" charset="0"/>
              </a:rPr>
              <a:t>Is your organization plagued with Metrics collection or in following the latest management fads like Six-Sigma or Lean Manufacturing?</a:t>
            </a:r>
          </a:p>
          <a:p>
            <a:pPr lvl="1"/>
            <a:r>
              <a:rPr lang="en-US" dirty="0">
                <a:solidFill>
                  <a:schemeClr val="tx1"/>
                </a:solidFill>
                <a:latin typeface="Arial" pitchFamily="34" charset="0"/>
                <a:cs typeface="Arial" pitchFamily="34" charset="0"/>
              </a:rPr>
              <a:t>Should an organization remain focused on doing things just like everybody else?</a:t>
            </a:r>
          </a:p>
          <a:p>
            <a:pPr lvl="1"/>
            <a:r>
              <a:rPr lang="en-US" dirty="0">
                <a:solidFill>
                  <a:schemeClr val="tx1"/>
                </a:solidFill>
                <a:latin typeface="Arial" pitchFamily="34" charset="0"/>
                <a:cs typeface="Arial" pitchFamily="34" charset="0"/>
              </a:rPr>
              <a:t>Or, </a:t>
            </a:r>
            <a:r>
              <a:rPr lang="en-US" dirty="0" smtClean="0">
                <a:solidFill>
                  <a:schemeClr val="tx1"/>
                </a:solidFill>
                <a:latin typeface="Arial" pitchFamily="34" charset="0"/>
                <a:cs typeface="Arial" pitchFamily="34" charset="0"/>
              </a:rPr>
              <a:t>should it do </a:t>
            </a:r>
            <a:r>
              <a:rPr lang="en-US" dirty="0">
                <a:solidFill>
                  <a:schemeClr val="tx1"/>
                </a:solidFill>
                <a:latin typeface="Arial" pitchFamily="34" charset="0"/>
                <a:cs typeface="Arial" pitchFamily="34" charset="0"/>
              </a:rPr>
              <a:t>something original, i.e., “do something remarkable</a:t>
            </a:r>
            <a:r>
              <a:rPr lang="en-US" dirty="0" smtClean="0">
                <a:solidFill>
                  <a:schemeClr val="tx1"/>
                </a:solidFill>
                <a:latin typeface="Arial" pitchFamily="34" charset="0"/>
                <a:cs typeface="Arial" pitchFamily="34" charset="0"/>
              </a:rPr>
              <a:t>.”</a:t>
            </a:r>
          </a:p>
          <a:p>
            <a:pPr marL="0" indent="0">
              <a:buNone/>
            </a:pPr>
            <a:r>
              <a:rPr lang="en-US" sz="1800" dirty="0" smtClean="0">
                <a:solidFill>
                  <a:schemeClr val="tx1"/>
                </a:solidFill>
                <a:latin typeface="Arial" pitchFamily="34" charset="0"/>
                <a:cs typeface="Arial" pitchFamily="34" charset="0"/>
              </a:rPr>
              <a:t>Includes the Buzzwords: </a:t>
            </a:r>
          </a:p>
          <a:p>
            <a:pPr lvl="1"/>
            <a:r>
              <a:rPr lang="en-US" dirty="0" smtClean="0">
                <a:solidFill>
                  <a:schemeClr val="tx1"/>
                </a:solidFill>
                <a:latin typeface="Arial" pitchFamily="34" charset="0"/>
                <a:cs typeface="Arial" pitchFamily="34" charset="0"/>
              </a:rPr>
              <a:t>Think outside </a:t>
            </a:r>
            <a:r>
              <a:rPr lang="en-US" dirty="0">
                <a:solidFill>
                  <a:schemeClr val="tx1"/>
                </a:solidFill>
                <a:latin typeface="Arial" pitchFamily="34" charset="0"/>
                <a:cs typeface="Arial" pitchFamily="34" charset="0"/>
              </a:rPr>
              <a:t>the </a:t>
            </a:r>
            <a:r>
              <a:rPr lang="en-US" dirty="0" smtClean="0">
                <a:solidFill>
                  <a:schemeClr val="tx1"/>
                </a:solidFill>
                <a:latin typeface="Arial" pitchFamily="34" charset="0"/>
                <a:cs typeface="Arial" pitchFamily="34" charset="0"/>
              </a:rPr>
              <a:t>box</a:t>
            </a:r>
          </a:p>
          <a:p>
            <a:pPr lvl="1"/>
            <a:r>
              <a:rPr lang="en-US" dirty="0" smtClean="0">
                <a:solidFill>
                  <a:schemeClr val="tx1"/>
                </a:solidFill>
                <a:latin typeface="Arial" pitchFamily="34" charset="0"/>
                <a:cs typeface="Arial" pitchFamily="34" charset="0"/>
              </a:rPr>
              <a:t>Low-hanging fruit</a:t>
            </a:r>
            <a:endParaRPr lang="en-US" dirty="0">
              <a:solidFill>
                <a:schemeClr val="tx1"/>
              </a:solidFill>
              <a:latin typeface="Arial" pitchFamily="34" charset="0"/>
              <a:cs typeface="Arial" pitchFamily="34" charset="0"/>
            </a:endParaRPr>
          </a:p>
          <a:p>
            <a:pPr lvl="1"/>
            <a:r>
              <a:rPr lang="en-US" dirty="0" smtClean="0">
                <a:solidFill>
                  <a:schemeClr val="tx1"/>
                </a:solidFill>
                <a:latin typeface="Arial" pitchFamily="34" charset="0"/>
                <a:cs typeface="Arial" pitchFamily="34" charset="0"/>
              </a:rPr>
              <a:t>Multi-tasking</a:t>
            </a:r>
          </a:p>
          <a:p>
            <a:pPr lvl="1"/>
            <a:r>
              <a:rPr lang="en-US" dirty="0" smtClean="0">
                <a:solidFill>
                  <a:schemeClr val="tx1"/>
                </a:solidFill>
                <a:latin typeface="Arial" pitchFamily="34" charset="0"/>
                <a:cs typeface="Arial" pitchFamily="34" charset="0"/>
              </a:rPr>
              <a:t>Accountability</a:t>
            </a:r>
          </a:p>
          <a:p>
            <a:pPr marL="0" indent="0">
              <a:buNone/>
            </a:pPr>
            <a:r>
              <a:rPr lang="en-US" sz="1800" dirty="0" smtClean="0">
                <a:solidFill>
                  <a:schemeClr val="tx1"/>
                </a:solidFill>
                <a:latin typeface="Arial" pitchFamily="34" charset="0"/>
                <a:cs typeface="Arial" pitchFamily="34" charset="0"/>
              </a:rPr>
              <a:t>And don’t forget resume buzzwords (creative, effective problem solver, etc.)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017" y="2809568"/>
            <a:ext cx="5537445" cy="14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00029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39513" y="321220"/>
            <a:ext cx="7813106" cy="402336"/>
          </a:xfrm>
        </p:spPr>
        <p:txBody>
          <a:bodyPr>
            <a:noAutofit/>
          </a:bodyPr>
          <a:lstStyle/>
          <a:p>
            <a:r>
              <a:rPr lang="en-US" dirty="0" smtClean="0">
                <a:solidFill>
                  <a:schemeClr val="tx1"/>
                </a:solidFill>
                <a:latin typeface="Arial" pitchFamily="34" charset="0"/>
                <a:cs typeface="Arial" pitchFamily="34" charset="0"/>
              </a:rPr>
              <a:t>Is Your Organization Dysfunctional?</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8657" y="766918"/>
            <a:ext cx="3991504" cy="4159045"/>
          </a:xfrm>
        </p:spPr>
        <p:txBody>
          <a:bodyPr>
            <a:noAutofit/>
          </a:bodyPr>
          <a:lstStyle/>
          <a:p>
            <a:r>
              <a:rPr lang="en-US" sz="1600" dirty="0" smtClean="0">
                <a:solidFill>
                  <a:schemeClr val="tx1"/>
                </a:solidFill>
                <a:latin typeface="Arial" pitchFamily="34" charset="0"/>
                <a:cs typeface="Arial" pitchFamily="34" charset="0"/>
              </a:rPr>
              <a:t>Leadership by Lamination</a:t>
            </a:r>
          </a:p>
          <a:p>
            <a:r>
              <a:rPr lang="en-US" sz="1600" dirty="0">
                <a:solidFill>
                  <a:schemeClr val="tx1"/>
                </a:solidFill>
                <a:latin typeface="Arial" pitchFamily="34" charset="0"/>
                <a:cs typeface="Arial" pitchFamily="34" charset="0"/>
              </a:rPr>
              <a:t>Quality and </a:t>
            </a:r>
            <a:r>
              <a:rPr lang="en-US" sz="1600" dirty="0" smtClean="0">
                <a:solidFill>
                  <a:schemeClr val="tx1"/>
                </a:solidFill>
                <a:latin typeface="Arial" pitchFamily="34" charset="0"/>
                <a:cs typeface="Arial" pitchFamily="34" charset="0"/>
              </a:rPr>
              <a:t>Quantity </a:t>
            </a:r>
            <a:r>
              <a:rPr lang="en-US" sz="1600" dirty="0">
                <a:solidFill>
                  <a:schemeClr val="tx1"/>
                </a:solidFill>
                <a:latin typeface="Arial" pitchFamily="34" charset="0"/>
                <a:cs typeface="Arial" pitchFamily="34" charset="0"/>
              </a:rPr>
              <a:t>are both job </a:t>
            </a:r>
            <a:r>
              <a:rPr lang="en-US" sz="1600" dirty="0" smtClean="0">
                <a:solidFill>
                  <a:schemeClr val="tx1"/>
                </a:solidFill>
                <a:latin typeface="Arial" pitchFamily="34" charset="0"/>
                <a:cs typeface="Arial" pitchFamily="34" charset="0"/>
              </a:rPr>
              <a:t>one </a:t>
            </a:r>
          </a:p>
          <a:p>
            <a:r>
              <a:rPr lang="en-US" sz="1600" dirty="0" smtClean="0">
                <a:solidFill>
                  <a:schemeClr val="tx1"/>
                </a:solidFill>
                <a:latin typeface="Arial" pitchFamily="34" charset="0"/>
                <a:cs typeface="Arial" pitchFamily="34" charset="0"/>
              </a:rPr>
              <a:t>Lessons </a:t>
            </a:r>
            <a:r>
              <a:rPr lang="en-US" sz="1600" dirty="0">
                <a:solidFill>
                  <a:schemeClr val="tx1"/>
                </a:solidFill>
                <a:latin typeface="Arial" pitchFamily="34" charset="0"/>
                <a:cs typeface="Arial" pitchFamily="34" charset="0"/>
              </a:rPr>
              <a:t>L</a:t>
            </a:r>
            <a:r>
              <a:rPr lang="en-US" sz="1600" dirty="0" smtClean="0">
                <a:solidFill>
                  <a:schemeClr val="tx1"/>
                </a:solidFill>
                <a:latin typeface="Arial" pitchFamily="34" charset="0"/>
                <a:cs typeface="Arial" pitchFamily="34" charset="0"/>
              </a:rPr>
              <a:t>earned sessions…but </a:t>
            </a:r>
            <a:r>
              <a:rPr lang="en-US" sz="1600" dirty="0">
                <a:solidFill>
                  <a:schemeClr val="tx1"/>
                </a:solidFill>
                <a:latin typeface="Arial" pitchFamily="34" charset="0"/>
                <a:cs typeface="Arial" pitchFamily="34" charset="0"/>
              </a:rPr>
              <a:t>they never change future events or actions</a:t>
            </a:r>
            <a:endParaRPr lang="en-US" sz="1600" dirty="0" smtClean="0">
              <a:solidFill>
                <a:schemeClr val="tx1"/>
              </a:solidFill>
              <a:latin typeface="Arial" pitchFamily="34" charset="0"/>
              <a:cs typeface="Arial" pitchFamily="34" charset="0"/>
            </a:endParaRPr>
          </a:p>
          <a:p>
            <a:r>
              <a:rPr lang="en-US" sz="1600" dirty="0" smtClean="0">
                <a:solidFill>
                  <a:schemeClr val="tx1"/>
                </a:solidFill>
                <a:latin typeface="Arial" pitchFamily="34" charset="0"/>
                <a:cs typeface="Arial" pitchFamily="34" charset="0"/>
              </a:rPr>
              <a:t>People keep </a:t>
            </a:r>
            <a:r>
              <a:rPr lang="en-US" sz="1600" dirty="0">
                <a:solidFill>
                  <a:schemeClr val="tx1"/>
                </a:solidFill>
                <a:latin typeface="Arial" pitchFamily="34" charset="0"/>
                <a:cs typeface="Arial" pitchFamily="34" charset="0"/>
              </a:rPr>
              <a:t>P</a:t>
            </a:r>
            <a:r>
              <a:rPr lang="en-US" sz="1600" dirty="0" smtClean="0">
                <a:solidFill>
                  <a:schemeClr val="tx1"/>
                </a:solidFill>
                <a:latin typeface="Arial" pitchFamily="34" charset="0"/>
                <a:cs typeface="Arial" pitchFamily="34" charset="0"/>
              </a:rPr>
              <a:t>earl Harbor files</a:t>
            </a:r>
          </a:p>
          <a:p>
            <a:r>
              <a:rPr lang="en-US" sz="1600" dirty="0">
                <a:solidFill>
                  <a:schemeClr val="tx1"/>
                </a:solidFill>
                <a:latin typeface="Arial" pitchFamily="34" charset="0"/>
                <a:cs typeface="Arial" pitchFamily="34" charset="0"/>
              </a:rPr>
              <a:t>Internal competition is encouraged and </a:t>
            </a:r>
            <a:r>
              <a:rPr lang="en-US" sz="1600" dirty="0" smtClean="0">
                <a:solidFill>
                  <a:schemeClr val="tx1"/>
                </a:solidFill>
                <a:latin typeface="Arial" pitchFamily="34" charset="0"/>
                <a:cs typeface="Arial" pitchFamily="34" charset="0"/>
              </a:rPr>
              <a:t>rewarded</a:t>
            </a:r>
          </a:p>
          <a:p>
            <a:r>
              <a:rPr lang="en-US" sz="1600" dirty="0">
                <a:solidFill>
                  <a:schemeClr val="tx1"/>
                </a:solidFill>
                <a:latin typeface="Arial" pitchFamily="34" charset="0"/>
                <a:cs typeface="Arial" pitchFamily="34" charset="0"/>
              </a:rPr>
              <a:t>The word “teamwork” </a:t>
            </a:r>
            <a:r>
              <a:rPr lang="en-US" sz="1600" dirty="0" smtClean="0">
                <a:solidFill>
                  <a:schemeClr val="tx1"/>
                </a:solidFill>
                <a:latin typeface="Arial" pitchFamily="34" charset="0"/>
                <a:cs typeface="Arial" pitchFamily="34" charset="0"/>
              </a:rPr>
              <a:t>is batted </a:t>
            </a:r>
            <a:r>
              <a:rPr lang="en-US" sz="1600" dirty="0">
                <a:solidFill>
                  <a:schemeClr val="tx1"/>
                </a:solidFill>
                <a:latin typeface="Arial" pitchFamily="34" charset="0"/>
                <a:cs typeface="Arial" pitchFamily="34" charset="0"/>
              </a:rPr>
              <a:t>around </a:t>
            </a:r>
            <a:r>
              <a:rPr lang="en-US" sz="1600" dirty="0" smtClean="0">
                <a:solidFill>
                  <a:schemeClr val="tx1"/>
                </a:solidFill>
                <a:latin typeface="Arial" pitchFamily="34" charset="0"/>
                <a:cs typeface="Arial" pitchFamily="34" charset="0"/>
              </a:rPr>
              <a:t>like </a:t>
            </a:r>
            <a:r>
              <a:rPr lang="en-US" sz="1600" dirty="0">
                <a:solidFill>
                  <a:schemeClr val="tx1"/>
                </a:solidFill>
                <a:latin typeface="Arial" pitchFamily="34" charset="0"/>
                <a:cs typeface="Arial" pitchFamily="34" charset="0"/>
              </a:rPr>
              <a:t>a softball at a company </a:t>
            </a:r>
            <a:r>
              <a:rPr lang="en-US" sz="1600" dirty="0" smtClean="0">
                <a:solidFill>
                  <a:schemeClr val="tx1"/>
                </a:solidFill>
                <a:latin typeface="Arial" pitchFamily="34" charset="0"/>
                <a:cs typeface="Arial" pitchFamily="34" charset="0"/>
              </a:rPr>
              <a:t>picnic</a:t>
            </a:r>
          </a:p>
          <a:p>
            <a:r>
              <a:rPr lang="en-US" sz="1600" dirty="0">
                <a:solidFill>
                  <a:schemeClr val="tx1"/>
                </a:solidFill>
                <a:latin typeface="Arial" pitchFamily="34" charset="0"/>
                <a:cs typeface="Arial" pitchFamily="34" charset="0"/>
              </a:rPr>
              <a:t>Fiefdoms and favoritism run </a:t>
            </a:r>
            <a:r>
              <a:rPr lang="en-US" sz="1600" dirty="0" smtClean="0">
                <a:solidFill>
                  <a:schemeClr val="tx1"/>
                </a:solidFill>
                <a:latin typeface="Arial" pitchFamily="34" charset="0"/>
                <a:cs typeface="Arial" pitchFamily="34" charset="0"/>
              </a:rPr>
              <a:t>rampant</a:t>
            </a:r>
          </a:p>
          <a:p>
            <a:r>
              <a:rPr lang="en-US" sz="1600" dirty="0" smtClean="0">
                <a:solidFill>
                  <a:schemeClr val="tx1"/>
                </a:solidFill>
                <a:latin typeface="Arial" pitchFamily="34" charset="0"/>
                <a:cs typeface="Arial" pitchFamily="34" charset="0"/>
              </a:rPr>
              <a:t>Blamestorming, Firefighting, 11</a:t>
            </a:r>
            <a:r>
              <a:rPr lang="en-US" sz="1600" baseline="30000" dirty="0" smtClean="0">
                <a:solidFill>
                  <a:schemeClr val="tx1"/>
                </a:solidFill>
                <a:latin typeface="Arial" pitchFamily="34" charset="0"/>
                <a:cs typeface="Arial" pitchFamily="34" charset="0"/>
              </a:rPr>
              <a:t>th</a:t>
            </a:r>
            <a:r>
              <a:rPr lang="en-US" sz="1600" dirty="0" smtClean="0">
                <a:solidFill>
                  <a:schemeClr val="tx1"/>
                </a:solidFill>
                <a:latin typeface="Arial" pitchFamily="34" charset="0"/>
                <a:cs typeface="Arial" pitchFamily="34" charset="0"/>
              </a:rPr>
              <a:t> hour crises</a:t>
            </a:r>
            <a:endParaRPr lang="en-US" sz="1600" dirty="0">
              <a:solidFill>
                <a:schemeClr val="tx1"/>
              </a:solidFill>
              <a:latin typeface="Arial" pitchFamily="34" charset="0"/>
              <a:cs typeface="Arial" pitchFamily="34" charset="0"/>
            </a:endParaRPr>
          </a:p>
        </p:txBody>
      </p:sp>
      <p:sp>
        <p:nvSpPr>
          <p:cNvPr id="4" name="Text Placeholder 15"/>
          <p:cNvSpPr txBox="1">
            <a:spLocks/>
          </p:cNvSpPr>
          <p:nvPr/>
        </p:nvSpPr>
        <p:spPr>
          <a:xfrm>
            <a:off x="4316758" y="789040"/>
            <a:ext cx="4200436" cy="4210664"/>
          </a:xfrm>
          <a:prstGeom prst="rect">
            <a:avLst/>
          </a:prstGeom>
        </p:spPr>
        <p:txBody>
          <a:bodyPr vert="horz" lIns="91440" tIns="45720" rIns="91440" bIns="45720" rtlCol="0">
            <a:noAutofit/>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en-US" sz="1600" dirty="0">
                <a:solidFill>
                  <a:schemeClr val="tx1"/>
                </a:solidFill>
                <a:latin typeface="Arial" pitchFamily="34" charset="0"/>
                <a:cs typeface="Arial" pitchFamily="34" charset="0"/>
              </a:rPr>
              <a:t>Decisions </a:t>
            </a:r>
            <a:r>
              <a:rPr lang="en-US" sz="1600" dirty="0" smtClean="0">
                <a:solidFill>
                  <a:schemeClr val="tx1"/>
                </a:solidFill>
                <a:latin typeface="Arial" pitchFamily="34" charset="0"/>
                <a:cs typeface="Arial" pitchFamily="34" charset="0"/>
              </a:rPr>
              <a:t>are made </a:t>
            </a:r>
            <a:r>
              <a:rPr lang="en-US" sz="1600" dirty="0">
                <a:solidFill>
                  <a:schemeClr val="tx1"/>
                </a:solidFill>
                <a:latin typeface="Arial" pitchFamily="34" charset="0"/>
                <a:cs typeface="Arial" pitchFamily="34" charset="0"/>
              </a:rPr>
              <a:t>at the highest </a:t>
            </a:r>
            <a:r>
              <a:rPr lang="en-US" sz="1600" dirty="0" smtClean="0">
                <a:solidFill>
                  <a:schemeClr val="tx1"/>
                </a:solidFill>
                <a:latin typeface="Arial" pitchFamily="34" charset="0"/>
                <a:cs typeface="Arial" pitchFamily="34" charset="0"/>
              </a:rPr>
              <a:t>levels</a:t>
            </a:r>
          </a:p>
          <a:p>
            <a:pPr>
              <a:buFont typeface="Arial" pitchFamily="34" charset="0"/>
              <a:buChar char="•"/>
            </a:pPr>
            <a:r>
              <a:rPr lang="en-US" sz="1600" dirty="0" smtClean="0">
                <a:solidFill>
                  <a:schemeClr val="tx1"/>
                </a:solidFill>
                <a:latin typeface="Arial" pitchFamily="34" charset="0"/>
                <a:cs typeface="Arial" pitchFamily="34" charset="0"/>
              </a:rPr>
              <a:t>Delegation without the </a:t>
            </a:r>
            <a:r>
              <a:rPr lang="en-US" sz="1600" dirty="0">
                <a:solidFill>
                  <a:schemeClr val="tx1"/>
                </a:solidFill>
                <a:latin typeface="Arial" pitchFamily="34" charset="0"/>
                <a:cs typeface="Arial" pitchFamily="34" charset="0"/>
              </a:rPr>
              <a:t>power to do it</a:t>
            </a:r>
            <a:endParaRPr lang="en-US" sz="1600" dirty="0" smtClean="0">
              <a:solidFill>
                <a:schemeClr val="tx1"/>
              </a:solidFill>
              <a:latin typeface="Arial" pitchFamily="34" charset="0"/>
              <a:cs typeface="Arial" pitchFamily="34" charset="0"/>
            </a:endParaRPr>
          </a:p>
          <a:p>
            <a:pPr>
              <a:buFont typeface="Arial" pitchFamily="34" charset="0"/>
              <a:buChar char="•"/>
            </a:pPr>
            <a:r>
              <a:rPr lang="en-US" sz="1600" i="1" dirty="0">
                <a:solidFill>
                  <a:schemeClr val="tx1"/>
                </a:solidFill>
                <a:latin typeface="Arial" pitchFamily="34" charset="0"/>
                <a:cs typeface="Arial" pitchFamily="34" charset="0"/>
              </a:rPr>
              <a:t>The Goal</a:t>
            </a:r>
            <a:r>
              <a:rPr lang="en-US" sz="1600" dirty="0">
                <a:solidFill>
                  <a:schemeClr val="tx1"/>
                </a:solidFill>
                <a:latin typeface="Arial" pitchFamily="34" charset="0"/>
                <a:cs typeface="Arial" pitchFamily="34" charset="0"/>
              </a:rPr>
              <a:t>, </a:t>
            </a:r>
            <a:r>
              <a:rPr lang="en-US" sz="1600" i="1" dirty="0">
                <a:solidFill>
                  <a:schemeClr val="tx1"/>
                </a:solidFill>
                <a:latin typeface="Arial" pitchFamily="34" charset="0"/>
                <a:cs typeface="Arial" pitchFamily="34" charset="0"/>
              </a:rPr>
              <a:t>Seven Habits of Highly Effective People</a:t>
            </a:r>
            <a:r>
              <a:rPr lang="en-US" sz="1600" dirty="0">
                <a:solidFill>
                  <a:schemeClr val="tx1"/>
                </a:solidFill>
                <a:latin typeface="Arial" pitchFamily="34" charset="0"/>
                <a:cs typeface="Arial" pitchFamily="34" charset="0"/>
              </a:rPr>
              <a:t>, </a:t>
            </a:r>
            <a:r>
              <a:rPr lang="en-US" sz="1600" i="1" dirty="0">
                <a:solidFill>
                  <a:schemeClr val="tx1"/>
                </a:solidFill>
                <a:latin typeface="Arial" pitchFamily="34" charset="0"/>
                <a:cs typeface="Arial" pitchFamily="34" charset="0"/>
              </a:rPr>
              <a:t>Good to Great </a:t>
            </a:r>
            <a:r>
              <a:rPr lang="en-US" sz="1600" dirty="0">
                <a:solidFill>
                  <a:schemeClr val="tx1"/>
                </a:solidFill>
                <a:latin typeface="Arial" pitchFamily="34" charset="0"/>
                <a:cs typeface="Arial" pitchFamily="34" charset="0"/>
              </a:rPr>
              <a:t>and </a:t>
            </a:r>
            <a:r>
              <a:rPr lang="en-US" sz="1600" i="1" dirty="0">
                <a:solidFill>
                  <a:schemeClr val="tx1"/>
                </a:solidFill>
                <a:latin typeface="Arial" pitchFamily="34" charset="0"/>
                <a:cs typeface="Arial" pitchFamily="34" charset="0"/>
              </a:rPr>
              <a:t>Who Moved My Cheese </a:t>
            </a:r>
            <a:r>
              <a:rPr lang="en-US" sz="1600" dirty="0">
                <a:solidFill>
                  <a:schemeClr val="tx1"/>
                </a:solidFill>
                <a:latin typeface="Arial" pitchFamily="34" charset="0"/>
                <a:cs typeface="Arial" pitchFamily="34" charset="0"/>
              </a:rPr>
              <a:t>are bantered about </a:t>
            </a:r>
            <a:r>
              <a:rPr lang="en-US" sz="1600" dirty="0" smtClean="0">
                <a:solidFill>
                  <a:schemeClr val="tx1"/>
                </a:solidFill>
                <a:latin typeface="Arial" pitchFamily="34" charset="0"/>
                <a:cs typeface="Arial" pitchFamily="34" charset="0"/>
              </a:rPr>
              <a:t>to </a:t>
            </a:r>
            <a:r>
              <a:rPr lang="en-US" sz="1600" dirty="0">
                <a:solidFill>
                  <a:schemeClr val="tx1"/>
                </a:solidFill>
                <a:latin typeface="Arial" pitchFamily="34" charset="0"/>
                <a:cs typeface="Arial" pitchFamily="34" charset="0"/>
              </a:rPr>
              <a:t>create the illusion that they reflect the leadership’s abilities</a:t>
            </a:r>
          </a:p>
          <a:p>
            <a:pPr>
              <a:buFont typeface="Arial" pitchFamily="34" charset="0"/>
              <a:buChar char="•"/>
            </a:pPr>
            <a:r>
              <a:rPr lang="en-US" sz="1600" dirty="0" smtClean="0">
                <a:solidFill>
                  <a:schemeClr val="tx1"/>
                </a:solidFill>
                <a:latin typeface="Arial" pitchFamily="34" charset="0"/>
                <a:cs typeface="Arial" pitchFamily="34" charset="0"/>
              </a:rPr>
              <a:t>Resources </a:t>
            </a:r>
            <a:r>
              <a:rPr lang="en-US" sz="1600" dirty="0">
                <a:solidFill>
                  <a:schemeClr val="tx1"/>
                </a:solidFill>
                <a:latin typeface="Arial" pitchFamily="34" charset="0"/>
                <a:cs typeface="Arial" pitchFamily="34" charset="0"/>
              </a:rPr>
              <a:t>are tightly controlled </a:t>
            </a:r>
            <a:endParaRPr lang="en-US" sz="1600" dirty="0" smtClean="0">
              <a:solidFill>
                <a:schemeClr val="tx1"/>
              </a:solidFill>
              <a:latin typeface="Arial" pitchFamily="34" charset="0"/>
              <a:cs typeface="Arial" pitchFamily="34" charset="0"/>
            </a:endParaRPr>
          </a:p>
          <a:p>
            <a:pPr>
              <a:buFont typeface="Arial" pitchFamily="34" charset="0"/>
              <a:buChar char="•"/>
            </a:pPr>
            <a:r>
              <a:rPr lang="en-US" sz="1600" dirty="0" smtClean="0">
                <a:solidFill>
                  <a:schemeClr val="tx1"/>
                </a:solidFill>
                <a:latin typeface="Arial" pitchFamily="34" charset="0"/>
                <a:cs typeface="Arial" pitchFamily="34" charset="0"/>
              </a:rPr>
              <a:t>You’re told you’re lucky </a:t>
            </a:r>
            <a:r>
              <a:rPr lang="en-US" sz="1600" dirty="0">
                <a:solidFill>
                  <a:schemeClr val="tx1"/>
                </a:solidFill>
                <a:latin typeface="Arial" pitchFamily="34" charset="0"/>
                <a:cs typeface="Arial" pitchFamily="34" charset="0"/>
              </a:rPr>
              <a:t>to have a job </a:t>
            </a:r>
            <a:endParaRPr lang="en-US" sz="1600" dirty="0" smtClean="0">
              <a:solidFill>
                <a:schemeClr val="tx1"/>
              </a:solidFill>
              <a:latin typeface="Arial" pitchFamily="34" charset="0"/>
              <a:cs typeface="Arial" pitchFamily="34" charset="0"/>
            </a:endParaRPr>
          </a:p>
          <a:p>
            <a:pPr>
              <a:buFont typeface="Arial" pitchFamily="34" charset="0"/>
              <a:buChar char="•"/>
            </a:pPr>
            <a:r>
              <a:rPr lang="en-US" sz="1600" dirty="0" smtClean="0">
                <a:solidFill>
                  <a:schemeClr val="tx1"/>
                </a:solidFill>
                <a:latin typeface="Arial" pitchFamily="34" charset="0"/>
                <a:cs typeface="Arial" pitchFamily="34" charset="0"/>
              </a:rPr>
              <a:t>The </a:t>
            </a:r>
            <a:r>
              <a:rPr lang="en-US" sz="1600" dirty="0">
                <a:solidFill>
                  <a:schemeClr val="tx1"/>
                </a:solidFill>
                <a:latin typeface="Arial" pitchFamily="34" charset="0"/>
                <a:cs typeface="Arial" pitchFamily="34" charset="0"/>
              </a:rPr>
              <a:t>overused threat of </a:t>
            </a:r>
            <a:r>
              <a:rPr lang="en-US" sz="1600" dirty="0" smtClean="0">
                <a:solidFill>
                  <a:schemeClr val="tx1"/>
                </a:solidFill>
                <a:latin typeface="Arial" pitchFamily="34" charset="0"/>
                <a:cs typeface="Arial" pitchFamily="34" charset="0"/>
              </a:rPr>
              <a:t>accountability</a:t>
            </a:r>
          </a:p>
          <a:p>
            <a:pPr>
              <a:buFont typeface="Arial" pitchFamily="34" charset="0"/>
              <a:buChar char="•"/>
            </a:pPr>
            <a:r>
              <a:rPr lang="en-US" sz="1600" dirty="0" smtClean="0">
                <a:solidFill>
                  <a:schemeClr val="tx1"/>
                </a:solidFill>
                <a:latin typeface="Arial" pitchFamily="34" charset="0"/>
                <a:cs typeface="Arial" pitchFamily="34" charset="0"/>
              </a:rPr>
              <a:t>No </a:t>
            </a:r>
            <a:r>
              <a:rPr lang="en-US" sz="1600" dirty="0">
                <a:solidFill>
                  <a:schemeClr val="tx1"/>
                </a:solidFill>
                <a:latin typeface="Arial" pitchFamily="34" charset="0"/>
                <a:cs typeface="Arial" pitchFamily="34" charset="0"/>
              </a:rPr>
              <a:t>sense of </a:t>
            </a:r>
            <a:r>
              <a:rPr lang="en-US" sz="1600" dirty="0" smtClean="0">
                <a:solidFill>
                  <a:schemeClr val="tx1"/>
                </a:solidFill>
                <a:latin typeface="Arial" pitchFamily="34" charset="0"/>
                <a:cs typeface="Arial" pitchFamily="34" charset="0"/>
              </a:rPr>
              <a:t>humor</a:t>
            </a:r>
          </a:p>
          <a:p>
            <a:pPr>
              <a:buFont typeface="Arial" pitchFamily="34" charset="0"/>
              <a:buChar char="•"/>
            </a:pPr>
            <a:r>
              <a:rPr lang="en-US" sz="1600" dirty="0" smtClean="0">
                <a:solidFill>
                  <a:schemeClr val="tx1"/>
                </a:solidFill>
                <a:latin typeface="Arial" pitchFamily="34" charset="0"/>
                <a:cs typeface="Arial" pitchFamily="34" charset="0"/>
              </a:rPr>
              <a:t>Workaholism &amp; micromanaging</a:t>
            </a:r>
            <a:endParaRPr lang="en-US"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2757516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1"/>
          </p:nvPr>
        </p:nvSpPr>
        <p:spPr>
          <a:xfrm>
            <a:off x="264667" y="538315"/>
            <a:ext cx="4753209" cy="402336"/>
          </a:xfrm>
        </p:spPr>
        <p:txBody>
          <a:bodyPr>
            <a:noAutofit/>
          </a:bodyPr>
          <a:lstStyle/>
          <a:p>
            <a:r>
              <a:rPr lang="en-US" i="1" dirty="0" smtClean="0">
                <a:solidFill>
                  <a:schemeClr val="tx1"/>
                </a:solidFill>
                <a:latin typeface="Arial" pitchFamily="34" charset="0"/>
                <a:cs typeface="Arial" pitchFamily="34" charset="0"/>
              </a:rPr>
              <a:t>Puttin’ Cologne on the Rickshaw</a:t>
            </a:r>
            <a:endParaRPr lang="en-US" i="1" dirty="0">
              <a:solidFill>
                <a:schemeClr val="tx1"/>
              </a:solidFill>
              <a:latin typeface="Arial" pitchFamily="34" charset="0"/>
              <a:cs typeface="Arial" pitchFamily="34" charset="0"/>
            </a:endParaRPr>
          </a:p>
        </p:txBody>
      </p:sp>
      <p:sp>
        <p:nvSpPr>
          <p:cNvPr id="9" name="Text Placeholder 8"/>
          <p:cNvSpPr>
            <a:spLocks noGrp="1"/>
          </p:cNvSpPr>
          <p:nvPr>
            <p:ph type="body" sz="quarter" idx="10"/>
          </p:nvPr>
        </p:nvSpPr>
        <p:spPr>
          <a:xfrm>
            <a:off x="312863" y="1032389"/>
            <a:ext cx="4686840" cy="1828799"/>
          </a:xfrm>
        </p:spPr>
        <p:txBody>
          <a:bodyPr>
            <a:noAutofit/>
          </a:bodyPr>
          <a:lstStyle/>
          <a:p>
            <a:pPr marL="0" indent="0">
              <a:buNone/>
            </a:pPr>
            <a:r>
              <a:rPr lang="en-US" sz="1800" dirty="0" smtClean="0">
                <a:solidFill>
                  <a:schemeClr val="tx1"/>
                </a:solidFill>
                <a:latin typeface="Arial" pitchFamily="34" charset="0"/>
                <a:cs typeface="Arial" pitchFamily="34" charset="0"/>
              </a:rPr>
              <a:t>Available @ Amazon and </a:t>
            </a:r>
            <a:r>
              <a:rPr lang="en-US" sz="1800" dirty="0">
                <a:solidFill>
                  <a:schemeClr val="tx1"/>
                </a:solidFill>
                <a:latin typeface="Arial" pitchFamily="34" charset="0"/>
                <a:cs typeface="Arial" pitchFamily="34" charset="0"/>
              </a:rPr>
              <a:t>B</a:t>
            </a:r>
            <a:r>
              <a:rPr lang="en-US" sz="1800" dirty="0" smtClean="0">
                <a:solidFill>
                  <a:schemeClr val="tx1"/>
                </a:solidFill>
                <a:latin typeface="Arial" pitchFamily="34" charset="0"/>
                <a:cs typeface="Arial" pitchFamily="34" charset="0"/>
              </a:rPr>
              <a:t>arnes and Noble in paperback, Kindle and Nook versions</a:t>
            </a:r>
          </a:p>
          <a:p>
            <a:pPr marL="0" indent="0">
              <a:buNone/>
            </a:pPr>
            <a:r>
              <a:rPr lang="en-US" sz="1800" dirty="0" smtClean="0">
                <a:solidFill>
                  <a:schemeClr val="tx1"/>
                </a:solidFill>
                <a:latin typeface="Arial" pitchFamily="34" charset="0"/>
                <a:cs typeface="Arial" pitchFamily="34" charset="0"/>
              </a:rPr>
              <a:t>$29.95 paperback </a:t>
            </a:r>
          </a:p>
          <a:p>
            <a:pPr marL="0" indent="0">
              <a:buNone/>
            </a:pPr>
            <a:r>
              <a:rPr lang="en-US" sz="1800" dirty="0" smtClean="0">
                <a:solidFill>
                  <a:schemeClr val="tx1"/>
                </a:solidFill>
                <a:latin typeface="Arial" pitchFamily="34" charset="0"/>
                <a:cs typeface="Arial" pitchFamily="34" charset="0"/>
              </a:rPr>
              <a:t>$14.99 eBook</a:t>
            </a:r>
            <a:endParaRPr lang="en-US" sz="1800" dirty="0">
              <a:solidFill>
                <a:schemeClr val="tx1"/>
              </a:solidFill>
              <a:latin typeface="Arial" pitchFamily="34" charset="0"/>
              <a:cs typeface="Arial" pitchFamily="34" charset="0"/>
            </a:endParaRPr>
          </a:p>
        </p:txBody>
      </p:sp>
      <p:pic>
        <p:nvPicPr>
          <p:cNvPr id="2050" name="Picture 2" descr="C:\Users\William\Desktop\Puttin' Cologne on the Rickshaw Cover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3165" y="612059"/>
            <a:ext cx="3239170" cy="423251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William\Desktop\SCBF Win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6964" y="3174651"/>
            <a:ext cx="2006583" cy="14539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249" y="1932040"/>
            <a:ext cx="1941366" cy="122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William\Desktop\GeBA Nomina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3235" y="3520844"/>
            <a:ext cx="1323729" cy="132372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William\Desktop\Pinnacle Award Winner 20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3062" y="2648074"/>
            <a:ext cx="1246240" cy="124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658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34950" y="395847"/>
            <a:ext cx="8375650" cy="503992"/>
          </a:xfrm>
        </p:spPr>
        <p:txBody>
          <a:bodyPr/>
          <a:lstStyle/>
          <a:p>
            <a:r>
              <a:rPr lang="en-US" sz="2400" i="1" dirty="0" smtClean="0">
                <a:solidFill>
                  <a:schemeClr val="tx1"/>
                </a:solidFill>
                <a:latin typeface="Arial" pitchFamily="34" charset="0"/>
                <a:cs typeface="Arial" pitchFamily="34" charset="0"/>
              </a:rPr>
              <a:t>Puttin’ Cologne on the Rickshaw</a:t>
            </a:r>
            <a:endParaRPr lang="en-US" sz="2400" i="1" dirty="0">
              <a:solidFill>
                <a:schemeClr val="tx1"/>
              </a:solidFill>
              <a:latin typeface="Arial" pitchFamily="34" charset="0"/>
              <a:cs typeface="Arial" pitchFamily="34" charset="0"/>
            </a:endParaRPr>
          </a:p>
        </p:txBody>
      </p:sp>
      <p:sp>
        <p:nvSpPr>
          <p:cNvPr id="72" name="Text Placeholder 71"/>
          <p:cNvSpPr>
            <a:spLocks noGrp="1"/>
          </p:cNvSpPr>
          <p:nvPr>
            <p:ph type="body" sz="quarter" idx="11"/>
          </p:nvPr>
        </p:nvSpPr>
        <p:spPr>
          <a:xfrm>
            <a:off x="269011" y="857177"/>
            <a:ext cx="8366760" cy="802017"/>
          </a:xfrm>
        </p:spPr>
        <p:txBody>
          <a:bodyPr>
            <a:normAutofit/>
          </a:bodyPr>
          <a:lstStyle/>
          <a:p>
            <a:r>
              <a:rPr lang="en-US" sz="1800" dirty="0" smtClean="0">
                <a:solidFill>
                  <a:schemeClr val="tx1"/>
                </a:solidFill>
                <a:latin typeface="Arial" pitchFamily="34" charset="0"/>
                <a:cs typeface="Arial" pitchFamily="34" charset="0"/>
              </a:rPr>
              <a:t>A Guide to Dysfunctional Management and the Evil Workplace Environments They Create</a:t>
            </a:r>
          </a:p>
          <a:p>
            <a:endParaRPr lang="en-US" dirty="0"/>
          </a:p>
        </p:txBody>
      </p:sp>
      <p:sp>
        <p:nvSpPr>
          <p:cNvPr id="16" name="Text Placeholder 15"/>
          <p:cNvSpPr>
            <a:spLocks noGrp="1"/>
          </p:cNvSpPr>
          <p:nvPr>
            <p:ph type="body" sz="quarter" idx="10"/>
          </p:nvPr>
        </p:nvSpPr>
        <p:spPr>
          <a:xfrm>
            <a:off x="256035" y="1659195"/>
            <a:ext cx="8666743" cy="3170902"/>
          </a:xfrm>
        </p:spPr>
        <p:txBody>
          <a:bodyPr>
            <a:noAutofit/>
          </a:bodyPr>
          <a:lstStyle/>
          <a:p>
            <a:pPr marL="0" indent="0">
              <a:buNone/>
            </a:pPr>
            <a:r>
              <a:rPr lang="en-US" sz="2000" dirty="0" smtClean="0">
                <a:solidFill>
                  <a:schemeClr val="tx1"/>
                </a:solidFill>
                <a:latin typeface="Arial" pitchFamily="34" charset="0"/>
                <a:cs typeface="Arial" pitchFamily="34" charset="0"/>
              </a:rPr>
              <a:t>Discount offer to attendees of this </a:t>
            </a:r>
            <a:r>
              <a:rPr lang="en-US" sz="2000" i="1" dirty="0" smtClean="0">
                <a:solidFill>
                  <a:schemeClr val="tx1"/>
                </a:solidFill>
                <a:latin typeface="Arial" pitchFamily="34" charset="0"/>
                <a:cs typeface="Arial" pitchFamily="34" charset="0"/>
              </a:rPr>
              <a:t>IEEE</a:t>
            </a:r>
            <a:r>
              <a:rPr lang="en-US" sz="2000" dirty="0" smtClean="0">
                <a:solidFill>
                  <a:schemeClr val="tx1"/>
                </a:solidFill>
                <a:latin typeface="Arial" pitchFamily="34" charset="0"/>
                <a:cs typeface="Arial" pitchFamily="34" charset="0"/>
              </a:rPr>
              <a:t> meeting…</a:t>
            </a:r>
          </a:p>
          <a:p>
            <a:pPr marL="0" indent="0">
              <a:buNone/>
            </a:pPr>
            <a:r>
              <a:rPr lang="en-US" sz="2000" dirty="0" smtClean="0">
                <a:solidFill>
                  <a:schemeClr val="tx1"/>
                </a:solidFill>
                <a:latin typeface="Arial" pitchFamily="34" charset="0"/>
                <a:cs typeface="Arial" pitchFamily="34" charset="0"/>
              </a:rPr>
              <a:t>Purchase a copy of my book for the price of the eBook	</a:t>
            </a:r>
          </a:p>
          <a:p>
            <a:pPr marL="0" indent="0">
              <a:buNone/>
            </a:pPr>
            <a:r>
              <a:rPr lang="en-US" sz="2000" dirty="0" smtClean="0">
                <a:solidFill>
                  <a:schemeClr val="tx1"/>
                </a:solidFill>
                <a:latin typeface="Arial" pitchFamily="34" charset="0"/>
                <a:cs typeface="Arial" pitchFamily="34" charset="0"/>
              </a:rPr>
              <a:t>		$14.99 and $4.00 shipping</a:t>
            </a:r>
            <a:endParaRPr lang="en-US" sz="2000" dirty="0">
              <a:solidFill>
                <a:schemeClr val="tx1"/>
              </a:solidFill>
              <a:latin typeface="Arial" pitchFamily="34" charset="0"/>
              <a:cs typeface="Arial" pitchFamily="34" charset="0"/>
            </a:endParaRPr>
          </a:p>
          <a:p>
            <a:pPr marL="0" indent="0">
              <a:buNone/>
            </a:pPr>
            <a:r>
              <a:rPr lang="en-US" sz="2000" dirty="0" smtClean="0">
                <a:solidFill>
                  <a:schemeClr val="tx1"/>
                </a:solidFill>
                <a:latin typeface="Arial" pitchFamily="34" charset="0"/>
                <a:cs typeface="Arial" pitchFamily="34" charset="0"/>
              </a:rPr>
              <a:t>Deposit $18.99 at PayPal @ </a:t>
            </a:r>
            <a:r>
              <a:rPr lang="en-US" sz="2000" i="1" dirty="0" smtClean="0">
                <a:solidFill>
                  <a:schemeClr val="tx1"/>
                </a:solidFill>
                <a:latin typeface="Arial" pitchFamily="34" charset="0"/>
                <a:cs typeface="Arial" pitchFamily="34" charset="0"/>
              </a:rPr>
              <a:t>bouffard.william@gmail.com</a:t>
            </a:r>
          </a:p>
          <a:p>
            <a:pPr marL="0" indent="0">
              <a:buNone/>
            </a:pPr>
            <a:r>
              <a:rPr lang="en-US" sz="2000" dirty="0" smtClean="0">
                <a:solidFill>
                  <a:schemeClr val="tx1"/>
                </a:solidFill>
                <a:latin typeface="Arial" pitchFamily="34" charset="0"/>
                <a:cs typeface="Arial" pitchFamily="34" charset="0"/>
              </a:rPr>
              <a:t>Send me an email with name and mailing address</a:t>
            </a:r>
          </a:p>
          <a:p>
            <a:pPr marL="0" indent="0">
              <a:buNone/>
            </a:pPr>
            <a:r>
              <a:rPr lang="en-US" sz="2000" dirty="0" smtClean="0">
                <a:solidFill>
                  <a:schemeClr val="tx1"/>
                </a:solidFill>
                <a:latin typeface="Arial" pitchFamily="34" charset="0"/>
                <a:cs typeface="Arial" pitchFamily="34" charset="0"/>
              </a:rPr>
              <a:t>Follow my blog at: </a:t>
            </a:r>
            <a:r>
              <a:rPr lang="en-US" sz="2000" u="sng" dirty="0" smtClean="0">
                <a:solidFill>
                  <a:schemeClr val="tx1"/>
                </a:solidFill>
                <a:latin typeface="Arial" pitchFamily="34" charset="0"/>
                <a:cs typeface="Arial" pitchFamily="34" charset="0"/>
                <a:hlinkClick r:id="rId2"/>
              </a:rPr>
              <a:t>www.</a:t>
            </a:r>
            <a:r>
              <a:rPr lang="en-US" sz="2000" i="1" u="sng" dirty="0" smtClean="0">
                <a:solidFill>
                  <a:schemeClr val="tx1"/>
                </a:solidFill>
                <a:latin typeface="Arial" pitchFamily="34" charset="0"/>
                <a:cs typeface="Arial" pitchFamily="34" charset="0"/>
                <a:hlinkClick r:id="rId2"/>
              </a:rPr>
              <a:t>puttincologneontherickshaw.com</a:t>
            </a:r>
            <a:endParaRPr lang="en-US" sz="2000" i="1" u="sng" dirty="0" smtClean="0">
              <a:solidFill>
                <a:schemeClr val="tx1"/>
              </a:solidFill>
              <a:latin typeface="Arial" pitchFamily="34" charset="0"/>
              <a:cs typeface="Arial" pitchFamily="34" charset="0"/>
            </a:endParaRPr>
          </a:p>
          <a:p>
            <a:pPr marL="0" indent="0">
              <a:buNone/>
            </a:pPr>
            <a:r>
              <a:rPr lang="en-US" sz="2000" dirty="0" smtClean="0">
                <a:solidFill>
                  <a:schemeClr val="tx1"/>
                </a:solidFill>
                <a:latin typeface="Arial" pitchFamily="34" charset="0"/>
                <a:cs typeface="Arial" pitchFamily="34" charset="0"/>
              </a:rPr>
              <a:t>Twitter: </a:t>
            </a:r>
            <a:r>
              <a:rPr lang="en-US" sz="2000" i="1" dirty="0" smtClean="0">
                <a:solidFill>
                  <a:schemeClr val="tx1"/>
                </a:solidFill>
                <a:latin typeface="Arial" pitchFamily="34" charset="0"/>
                <a:cs typeface="Arial" pitchFamily="34" charset="0"/>
              </a:rPr>
              <a:t>colognerickshaw</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062770" y="184353"/>
            <a:ext cx="2942651" cy="582563"/>
          </a:xfrm>
        </p:spPr>
        <p:txBody>
          <a:bodyPr/>
          <a:lstStyle/>
          <a:p>
            <a:r>
              <a:rPr lang="en-US" dirty="0" smtClean="0"/>
              <a:t>Q&amp;A</a:t>
            </a:r>
            <a:endParaRPr lang="en-US" dirty="0"/>
          </a:p>
        </p:txBody>
      </p:sp>
      <p:sp>
        <p:nvSpPr>
          <p:cNvPr id="4" name="Text Placeholder 15"/>
          <p:cNvSpPr txBox="1">
            <a:spLocks/>
          </p:cNvSpPr>
          <p:nvPr/>
        </p:nvSpPr>
        <p:spPr>
          <a:xfrm>
            <a:off x="248657" y="707923"/>
            <a:ext cx="8570878" cy="457937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nSpc>
                <a:spcPct val="170000"/>
              </a:lnSpc>
              <a:spcBef>
                <a:spcPts val="0"/>
              </a:spcBef>
              <a:buNone/>
            </a:pPr>
            <a:r>
              <a:rPr lang="en-US" sz="1200" dirty="0" smtClean="0">
                <a:solidFill>
                  <a:schemeClr val="tx1"/>
                </a:solidFill>
                <a:latin typeface="Arial" pitchFamily="34" charset="0"/>
                <a:cs typeface="Arial" pitchFamily="34" charset="0"/>
              </a:rPr>
              <a:t>“Workplace </a:t>
            </a:r>
            <a:r>
              <a:rPr lang="en-US" sz="1200" dirty="0">
                <a:solidFill>
                  <a:schemeClr val="tx1"/>
                </a:solidFill>
                <a:latin typeface="Arial" pitchFamily="34" charset="0"/>
                <a:cs typeface="Arial" pitchFamily="34" charset="0"/>
              </a:rPr>
              <a:t>veteran Bouffard has such a light touch that some readers may think that this </a:t>
            </a:r>
            <a:r>
              <a:rPr lang="en-US" sz="1200" dirty="0" smtClean="0">
                <a:solidFill>
                  <a:schemeClr val="tx1"/>
                </a:solidFill>
                <a:latin typeface="Arial" pitchFamily="34" charset="0"/>
                <a:cs typeface="Arial" pitchFamily="34" charset="0"/>
              </a:rPr>
              <a:t>broadside against </a:t>
            </a:r>
            <a:r>
              <a:rPr lang="en-US" sz="1200" dirty="0">
                <a:solidFill>
                  <a:schemeClr val="tx1"/>
                </a:solidFill>
                <a:latin typeface="Arial" pitchFamily="34" charset="0"/>
                <a:cs typeface="Arial" pitchFamily="34" charset="0"/>
              </a:rPr>
              <a:t>the everyday working milieu will be fueled solely by colorful, comical anecdotes. Actually, the </a:t>
            </a:r>
            <a:r>
              <a:rPr lang="en-US" sz="1200" dirty="0" smtClean="0">
                <a:solidFill>
                  <a:schemeClr val="tx1"/>
                </a:solidFill>
                <a:latin typeface="Arial" pitchFamily="34" charset="0"/>
                <a:cs typeface="Arial" pitchFamily="34" charset="0"/>
              </a:rPr>
              <a:t>author delivers </a:t>
            </a:r>
            <a:r>
              <a:rPr lang="en-US" sz="1200" dirty="0">
                <a:solidFill>
                  <a:schemeClr val="tx1"/>
                </a:solidFill>
                <a:latin typeface="Arial" pitchFamily="34" charset="0"/>
                <a:cs typeface="Arial" pitchFamily="34" charset="0"/>
              </a:rPr>
              <a:t>a spirited, peppery attack, examining a wide variety of issues: the globalization of rudeness, the </a:t>
            </a:r>
            <a:r>
              <a:rPr lang="en-US" sz="1200" dirty="0" smtClean="0">
                <a:solidFill>
                  <a:schemeClr val="tx1"/>
                </a:solidFill>
                <a:latin typeface="Arial" pitchFamily="34" charset="0"/>
                <a:cs typeface="Arial" pitchFamily="34" charset="0"/>
              </a:rPr>
              <a:t>death of </a:t>
            </a:r>
            <a:r>
              <a:rPr lang="en-US" sz="1200" dirty="0">
                <a:solidFill>
                  <a:schemeClr val="tx1"/>
                </a:solidFill>
                <a:latin typeface="Arial" pitchFamily="34" charset="0"/>
                <a:cs typeface="Arial" pitchFamily="34" charset="0"/>
              </a:rPr>
              <a:t>empathy, the eradication of humility, the drive to bond and to secure scarce goods, to master the world </a:t>
            </a:r>
            <a:r>
              <a:rPr lang="en-US" sz="1200" dirty="0" smtClean="0">
                <a:solidFill>
                  <a:schemeClr val="tx1"/>
                </a:solidFill>
                <a:latin typeface="Arial" pitchFamily="34" charset="0"/>
                <a:cs typeface="Arial" pitchFamily="34" charset="0"/>
              </a:rPr>
              <a:t>and protect </a:t>
            </a:r>
            <a:r>
              <a:rPr lang="en-US" sz="1200" dirty="0">
                <a:solidFill>
                  <a:schemeClr val="tx1"/>
                </a:solidFill>
                <a:latin typeface="Arial" pitchFamily="34" charset="0"/>
                <a:cs typeface="Arial" pitchFamily="34" charset="0"/>
              </a:rPr>
              <a:t>against its threats, to defend self-esteem and protect against shame. Bouffard leisurely ambles </a:t>
            </a:r>
            <a:r>
              <a:rPr lang="en-US" sz="1200" dirty="0" smtClean="0">
                <a:solidFill>
                  <a:schemeClr val="tx1"/>
                </a:solidFill>
                <a:latin typeface="Arial" pitchFamily="34" charset="0"/>
                <a:cs typeface="Arial" pitchFamily="34" charset="0"/>
              </a:rPr>
              <a:t>through workplace </a:t>
            </a:r>
            <a:r>
              <a:rPr lang="en-US" sz="1200" dirty="0">
                <a:solidFill>
                  <a:schemeClr val="tx1"/>
                </a:solidFill>
                <a:latin typeface="Arial" pitchFamily="34" charset="0"/>
                <a:cs typeface="Arial" pitchFamily="34" charset="0"/>
              </a:rPr>
              <a:t>environments to vividly provide evidence of its sociopathic dynamics. He provides plenty </a:t>
            </a:r>
            <a:r>
              <a:rPr lang="en-US" sz="1200" dirty="0" smtClean="0">
                <a:solidFill>
                  <a:schemeClr val="tx1"/>
                </a:solidFill>
                <a:latin typeface="Arial" pitchFamily="34" charset="0"/>
                <a:cs typeface="Arial" pitchFamily="34" charset="0"/>
              </a:rPr>
              <a:t>of footnotes </a:t>
            </a:r>
            <a:r>
              <a:rPr lang="en-US" sz="1200" dirty="0">
                <a:solidFill>
                  <a:schemeClr val="tx1"/>
                </a:solidFill>
                <a:latin typeface="Arial" pitchFamily="34" charset="0"/>
                <a:cs typeface="Arial" pitchFamily="34" charset="0"/>
              </a:rPr>
              <a:t>and scientific studies and knows when to deploy the wisdom of Erving Goffman or Scott </a:t>
            </a:r>
            <a:r>
              <a:rPr lang="en-US" sz="1200" dirty="0" smtClean="0">
                <a:solidFill>
                  <a:schemeClr val="tx1"/>
                </a:solidFill>
                <a:latin typeface="Arial" pitchFamily="34" charset="0"/>
                <a:cs typeface="Arial" pitchFamily="34" charset="0"/>
              </a:rPr>
              <a:t>Adams, Moliere’s </a:t>
            </a:r>
            <a:r>
              <a:rPr lang="en-US" sz="1200" dirty="0">
                <a:solidFill>
                  <a:schemeClr val="tx1"/>
                </a:solidFill>
                <a:latin typeface="Arial" pitchFamily="34" charset="0"/>
                <a:cs typeface="Arial" pitchFamily="34" charset="0"/>
              </a:rPr>
              <a:t>Harpagon or Ralph from The Lord of the Flies. The real strength of the book, however, is </a:t>
            </a:r>
            <a:r>
              <a:rPr lang="en-US" sz="1200" dirty="0" smtClean="0">
                <a:solidFill>
                  <a:schemeClr val="tx1"/>
                </a:solidFill>
                <a:latin typeface="Arial" pitchFamily="34" charset="0"/>
                <a:cs typeface="Arial" pitchFamily="34" charset="0"/>
              </a:rPr>
              <a:t>its communality—may </a:t>
            </a:r>
            <a:r>
              <a:rPr lang="en-US" sz="1200" dirty="0">
                <a:solidFill>
                  <a:schemeClr val="tx1"/>
                </a:solidFill>
                <a:latin typeface="Arial" pitchFamily="34" charset="0"/>
                <a:cs typeface="Arial" pitchFamily="34" charset="0"/>
              </a:rPr>
              <a:t>of the ills are universal, and readers will continually nod along with the critique. </a:t>
            </a:r>
            <a:r>
              <a:rPr lang="en-US" sz="1200" dirty="0" smtClean="0">
                <a:solidFill>
                  <a:schemeClr val="tx1"/>
                </a:solidFill>
                <a:latin typeface="Arial" pitchFamily="34" charset="0"/>
                <a:cs typeface="Arial" pitchFamily="34" charset="0"/>
              </a:rPr>
              <a:t>Bouffard provides </a:t>
            </a:r>
            <a:r>
              <a:rPr lang="en-US" sz="1200" dirty="0">
                <a:solidFill>
                  <a:schemeClr val="tx1"/>
                </a:solidFill>
                <a:latin typeface="Arial" pitchFamily="34" charset="0"/>
                <a:cs typeface="Arial" pitchFamily="34" charset="0"/>
              </a:rPr>
              <a:t>a fine synthesis of most of what is wrong with how we conduct our business lives: the feudalism </a:t>
            </a:r>
            <a:r>
              <a:rPr lang="en-US" sz="1200" dirty="0" smtClean="0">
                <a:solidFill>
                  <a:schemeClr val="tx1"/>
                </a:solidFill>
                <a:latin typeface="Arial" pitchFamily="34" charset="0"/>
                <a:cs typeface="Arial" pitchFamily="34" charset="0"/>
              </a:rPr>
              <a:t>of organizational </a:t>
            </a:r>
            <a:r>
              <a:rPr lang="en-US" sz="1200" dirty="0">
                <a:solidFill>
                  <a:schemeClr val="tx1"/>
                </a:solidFill>
                <a:latin typeface="Arial" pitchFamily="34" charset="0"/>
                <a:cs typeface="Arial" pitchFamily="34" charset="0"/>
              </a:rPr>
              <a:t>structures, mob violence, communication as a game, vile acts of posturing, </a:t>
            </a:r>
            <a:r>
              <a:rPr lang="en-US" sz="1200" dirty="0" smtClean="0">
                <a:solidFill>
                  <a:schemeClr val="tx1"/>
                </a:solidFill>
                <a:latin typeface="Arial" pitchFamily="34" charset="0"/>
                <a:cs typeface="Arial" pitchFamily="34" charset="0"/>
              </a:rPr>
              <a:t>organizational amnesia</a:t>
            </a:r>
            <a:r>
              <a:rPr lang="en-US" sz="1200" dirty="0">
                <a:solidFill>
                  <a:schemeClr val="tx1"/>
                </a:solidFill>
                <a:latin typeface="Arial" pitchFamily="34" charset="0"/>
                <a:cs typeface="Arial" pitchFamily="34" charset="0"/>
              </a:rPr>
              <a:t>, plausible deniability, the development of oligarchies, subjective perception, the elimination of irregulars, the </a:t>
            </a:r>
            <a:r>
              <a:rPr lang="en-US" sz="1200" dirty="0" smtClean="0">
                <a:solidFill>
                  <a:schemeClr val="tx1"/>
                </a:solidFill>
                <a:latin typeface="Arial" pitchFamily="34" charset="0"/>
                <a:cs typeface="Arial" pitchFamily="34" charset="0"/>
              </a:rPr>
              <a:t>performance-review process</a:t>
            </a:r>
            <a:r>
              <a:rPr lang="en-US" sz="1200" dirty="0">
                <a:solidFill>
                  <a:schemeClr val="tx1"/>
                </a:solidFill>
                <a:latin typeface="Arial" pitchFamily="34" charset="0"/>
                <a:cs typeface="Arial" pitchFamily="34" charset="0"/>
              </a:rPr>
              <a:t>, etc. His book is an early distant warning, with tools of recognition to know the </a:t>
            </a:r>
            <a:r>
              <a:rPr lang="en-US" sz="1200" dirty="0" smtClean="0">
                <a:solidFill>
                  <a:schemeClr val="tx1"/>
                </a:solidFill>
                <a:latin typeface="Arial" pitchFamily="34" charset="0"/>
                <a:cs typeface="Arial" pitchFamily="34" charset="0"/>
              </a:rPr>
              <a:t>enemy. Ace </a:t>
            </a:r>
            <a:r>
              <a:rPr lang="en-US" sz="1200" dirty="0">
                <a:solidFill>
                  <a:schemeClr val="tx1"/>
                </a:solidFill>
                <a:latin typeface="Arial" pitchFamily="34" charset="0"/>
                <a:cs typeface="Arial" pitchFamily="34" charset="0"/>
              </a:rPr>
              <a:t>preparation for the emotional abuse that comes in heaping helpings from today’s dysfunctional workplace</a:t>
            </a:r>
            <a:r>
              <a:rPr lang="en-US" sz="1200" dirty="0" smtClean="0">
                <a:solidFill>
                  <a:schemeClr val="tx1"/>
                </a:solidFill>
                <a:latin typeface="Arial" pitchFamily="34" charset="0"/>
                <a:cs typeface="Arial" pitchFamily="34" charset="0"/>
              </a:rPr>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61640" y="202349"/>
            <a:ext cx="4988789" cy="480207"/>
          </a:xfrm>
        </p:spPr>
        <p:txBody>
          <a:bodyPr>
            <a:normAutofit/>
          </a:bodyPr>
          <a:lstStyle/>
          <a:p>
            <a:r>
              <a:rPr lang="en-US" sz="2400" dirty="0" smtClean="0">
                <a:solidFill>
                  <a:schemeClr val="tx1"/>
                </a:solidFill>
                <a:latin typeface="Arial" pitchFamily="34" charset="0"/>
                <a:cs typeface="Arial" pitchFamily="34" charset="0"/>
              </a:rPr>
              <a:t>Organizational Life Can Be </a:t>
            </a:r>
            <a:r>
              <a:rPr lang="en-US" sz="2400" dirty="0">
                <a:solidFill>
                  <a:schemeClr val="tx1"/>
                </a:solidFill>
                <a:latin typeface="Arial" pitchFamily="34" charset="0"/>
                <a:cs typeface="Arial" pitchFamily="34" charset="0"/>
              </a:rPr>
              <a:t>T</a:t>
            </a:r>
            <a:r>
              <a:rPr lang="en-US" sz="2400" dirty="0" smtClean="0">
                <a:solidFill>
                  <a:schemeClr val="tx1"/>
                </a:solidFill>
                <a:latin typeface="Arial" pitchFamily="34" charset="0"/>
                <a:cs typeface="Arial" pitchFamily="34" charset="0"/>
              </a:rPr>
              <a:t>ough</a:t>
            </a:r>
            <a:endParaRPr lang="en-US" sz="2400"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16703" y="759542"/>
            <a:ext cx="6137391" cy="4203289"/>
          </a:xfrm>
        </p:spPr>
        <p:txBody>
          <a:bodyPr>
            <a:normAutofit lnSpcReduction="10000"/>
          </a:bodyPr>
          <a:lstStyle/>
          <a:p>
            <a:pPr marL="0" indent="0">
              <a:buNone/>
            </a:pPr>
            <a:r>
              <a:rPr lang="en-US" sz="1800" dirty="0" smtClean="0">
                <a:solidFill>
                  <a:schemeClr val="tx1"/>
                </a:solidFill>
                <a:latin typeface="Arial" pitchFamily="34" charset="0"/>
                <a:cs typeface="Arial" pitchFamily="34" charset="0"/>
              </a:rPr>
              <a:t>Organizations evolve into dysfunction because of:</a:t>
            </a:r>
          </a:p>
          <a:p>
            <a:pPr lvl="1"/>
            <a:r>
              <a:rPr lang="en-US" dirty="0" smtClean="0">
                <a:solidFill>
                  <a:schemeClr val="tx1"/>
                </a:solidFill>
                <a:latin typeface="Arial" pitchFamily="34" charset="0"/>
                <a:cs typeface="Arial" pitchFamily="34" charset="0"/>
              </a:rPr>
              <a:t>Basic Human Nature</a:t>
            </a:r>
          </a:p>
          <a:p>
            <a:pPr lvl="1"/>
            <a:r>
              <a:rPr lang="en-US" dirty="0" smtClean="0">
                <a:solidFill>
                  <a:schemeClr val="tx1"/>
                </a:solidFill>
                <a:latin typeface="Arial" pitchFamily="34" charset="0"/>
                <a:cs typeface="Arial" pitchFamily="34" charset="0"/>
              </a:rPr>
              <a:t>The Growth of Bureaucracy</a:t>
            </a:r>
          </a:p>
          <a:p>
            <a:pPr lvl="1"/>
            <a:r>
              <a:rPr lang="en-US" dirty="0" smtClean="0">
                <a:solidFill>
                  <a:schemeClr val="tx1"/>
                </a:solidFill>
                <a:latin typeface="Arial" pitchFamily="34" charset="0"/>
                <a:cs typeface="Arial" pitchFamily="34" charset="0"/>
              </a:rPr>
              <a:t>Office Politics </a:t>
            </a:r>
          </a:p>
          <a:p>
            <a:pPr lvl="1"/>
            <a:r>
              <a:rPr lang="en-US" dirty="0" smtClean="0">
                <a:solidFill>
                  <a:schemeClr val="tx1"/>
                </a:solidFill>
                <a:latin typeface="Arial" pitchFamily="34" charset="0"/>
                <a:cs typeface="Arial" pitchFamily="34" charset="0"/>
              </a:rPr>
              <a:t>The Games People Play</a:t>
            </a:r>
          </a:p>
          <a:p>
            <a:pPr lvl="1"/>
            <a:r>
              <a:rPr lang="en-US" dirty="0" smtClean="0">
                <a:solidFill>
                  <a:schemeClr val="tx1"/>
                </a:solidFill>
                <a:latin typeface="Arial" pitchFamily="34" charset="0"/>
                <a:cs typeface="Arial" pitchFamily="34" charset="0"/>
              </a:rPr>
              <a:t>Simply The Way </a:t>
            </a:r>
            <a:r>
              <a:rPr lang="en-US" dirty="0">
                <a:solidFill>
                  <a:schemeClr val="tx1"/>
                </a:solidFill>
                <a:latin typeface="Arial" pitchFamily="34" charset="0"/>
                <a:cs typeface="Arial" pitchFamily="34" charset="0"/>
              </a:rPr>
              <a:t>B</a:t>
            </a:r>
            <a:r>
              <a:rPr lang="en-US" dirty="0" smtClean="0">
                <a:solidFill>
                  <a:schemeClr val="tx1"/>
                </a:solidFill>
                <a:latin typeface="Arial" pitchFamily="34" charset="0"/>
                <a:cs typeface="Arial" pitchFamily="34" charset="0"/>
              </a:rPr>
              <a:t>usiness is Conducted</a:t>
            </a:r>
          </a:p>
          <a:p>
            <a:pPr marL="0" indent="0">
              <a:buNone/>
            </a:pPr>
            <a:r>
              <a:rPr lang="en-US" sz="1800" dirty="0">
                <a:solidFill>
                  <a:schemeClr val="tx1"/>
                </a:solidFill>
                <a:latin typeface="Arial" pitchFamily="34" charset="0"/>
                <a:cs typeface="Arial" pitchFamily="34" charset="0"/>
              </a:rPr>
              <a:t>The higher you go on the </a:t>
            </a:r>
            <a:r>
              <a:rPr lang="en-US" sz="1800" dirty="0" smtClean="0">
                <a:solidFill>
                  <a:schemeClr val="tx1"/>
                </a:solidFill>
                <a:latin typeface="Arial" pitchFamily="34" charset="0"/>
                <a:cs typeface="Arial" pitchFamily="34" charset="0"/>
              </a:rPr>
              <a:t>org chart </a:t>
            </a:r>
            <a:r>
              <a:rPr lang="en-US" sz="1800" dirty="0">
                <a:solidFill>
                  <a:schemeClr val="tx1"/>
                </a:solidFill>
                <a:latin typeface="Arial" pitchFamily="34" charset="0"/>
                <a:cs typeface="Arial" pitchFamily="34" charset="0"/>
              </a:rPr>
              <a:t>the more </a:t>
            </a:r>
            <a:r>
              <a:rPr lang="en-US" sz="1800" dirty="0" smtClean="0">
                <a:solidFill>
                  <a:schemeClr val="tx1"/>
                </a:solidFill>
                <a:latin typeface="Arial" pitchFamily="34" charset="0"/>
                <a:cs typeface="Arial" pitchFamily="34" charset="0"/>
              </a:rPr>
              <a:t>these factors intensify</a:t>
            </a:r>
          </a:p>
          <a:p>
            <a:pPr marL="0" indent="0">
              <a:buNone/>
            </a:pPr>
            <a:r>
              <a:rPr lang="en-US" sz="1800" dirty="0" smtClean="0">
                <a:solidFill>
                  <a:schemeClr val="tx1"/>
                </a:solidFill>
                <a:latin typeface="Arial" pitchFamily="34" charset="0"/>
                <a:cs typeface="Arial" pitchFamily="34" charset="0"/>
              </a:rPr>
              <a:t>The modern workplace is basically a command and control hierarchy</a:t>
            </a:r>
          </a:p>
          <a:p>
            <a:pPr lvl="1"/>
            <a:r>
              <a:rPr lang="en-US" dirty="0" smtClean="0">
                <a:solidFill>
                  <a:schemeClr val="tx1"/>
                </a:solidFill>
                <a:latin typeface="Arial" pitchFamily="34" charset="0"/>
                <a:cs typeface="Arial" pitchFamily="34" charset="0"/>
              </a:rPr>
              <a:t>It’s been that way since the dawn of the industrial age</a:t>
            </a:r>
          </a:p>
          <a:p>
            <a:pPr marL="0" indent="0">
              <a:buNone/>
            </a:pPr>
            <a:r>
              <a:rPr lang="en-US" sz="1800" dirty="0" smtClean="0">
                <a:solidFill>
                  <a:schemeClr val="tx1"/>
                </a:solidFill>
                <a:latin typeface="Arial" pitchFamily="34" charset="0"/>
                <a:cs typeface="Arial" pitchFamily="34" charset="0"/>
              </a:rPr>
              <a:t>The key is it doesn’t have to be this way</a:t>
            </a:r>
            <a:endParaRPr lang="en-US" sz="1800" dirty="0">
              <a:solidFill>
                <a:schemeClr val="tx1"/>
              </a:solidFill>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094" y="759542"/>
            <a:ext cx="241010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77973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46887" y="431833"/>
            <a:ext cx="6611113" cy="402336"/>
          </a:xfrm>
        </p:spPr>
        <p:txBody>
          <a:bodyPr>
            <a:noAutofit/>
          </a:bodyPr>
          <a:lstStyle/>
          <a:p>
            <a:r>
              <a:rPr lang="en-US" dirty="0" smtClean="0">
                <a:solidFill>
                  <a:schemeClr val="tx1"/>
                </a:solidFill>
                <a:latin typeface="Arial" pitchFamily="34" charset="0"/>
                <a:cs typeface="Arial" pitchFamily="34" charset="0"/>
              </a:rPr>
              <a:t>Do the Inmates Really Run the Asylum?</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8661" y="921776"/>
            <a:ext cx="8239039" cy="4018935"/>
          </a:xfrm>
        </p:spPr>
        <p:txBody>
          <a:bodyPr>
            <a:normAutofit lnSpcReduction="10000"/>
          </a:bodyPr>
          <a:lstStyle/>
          <a:p>
            <a:pPr marL="0" indent="0">
              <a:buNone/>
            </a:pPr>
            <a:r>
              <a:rPr lang="en-US" sz="1900" dirty="0" smtClean="0">
                <a:solidFill>
                  <a:schemeClr val="tx1"/>
                </a:solidFill>
                <a:latin typeface="Arial" pitchFamily="34" charset="0"/>
                <a:cs typeface="Arial" pitchFamily="34" charset="0"/>
              </a:rPr>
              <a:t>Irving Goffman’s 1960s book, </a:t>
            </a:r>
            <a:r>
              <a:rPr lang="en-US" sz="1900" i="1" dirty="0" smtClean="0">
                <a:solidFill>
                  <a:schemeClr val="tx1"/>
                </a:solidFill>
                <a:latin typeface="Arial" pitchFamily="34" charset="0"/>
                <a:cs typeface="Arial" pitchFamily="34" charset="0"/>
              </a:rPr>
              <a:t>Asylums</a:t>
            </a:r>
            <a:r>
              <a:rPr lang="en-US" sz="1900" i="1" dirty="0">
                <a:solidFill>
                  <a:schemeClr val="tx1"/>
                </a:solidFill>
                <a:latin typeface="Arial" pitchFamily="34" charset="0"/>
                <a:cs typeface="Arial" pitchFamily="34" charset="0"/>
              </a:rPr>
              <a:t>: Essays on the Social Situation of Mental Patients and Other Inmates</a:t>
            </a:r>
            <a:r>
              <a:rPr lang="en-US" sz="1900" dirty="0">
                <a:solidFill>
                  <a:schemeClr val="tx1"/>
                </a:solidFill>
                <a:latin typeface="Arial" pitchFamily="34" charset="0"/>
                <a:cs typeface="Arial" pitchFamily="34" charset="0"/>
              </a:rPr>
              <a:t>, </a:t>
            </a:r>
            <a:r>
              <a:rPr lang="en-US" sz="1900" dirty="0" smtClean="0">
                <a:solidFill>
                  <a:schemeClr val="tx1"/>
                </a:solidFill>
                <a:latin typeface="Arial" pitchFamily="34" charset="0"/>
                <a:cs typeface="Arial" pitchFamily="34" charset="0"/>
              </a:rPr>
              <a:t>convinced me otherwise… </a:t>
            </a:r>
            <a:endParaRPr lang="en-US" sz="1900" dirty="0">
              <a:solidFill>
                <a:schemeClr val="tx1"/>
              </a:solidFill>
              <a:latin typeface="Arial" pitchFamily="34" charset="0"/>
              <a:cs typeface="Arial" pitchFamily="34" charset="0"/>
            </a:endParaRPr>
          </a:p>
          <a:p>
            <a:pPr marL="231775" lvl="1" indent="0">
              <a:buNone/>
            </a:pPr>
            <a:r>
              <a:rPr lang="en-US" dirty="0" smtClean="0">
                <a:solidFill>
                  <a:schemeClr val="tx1"/>
                </a:solidFill>
                <a:latin typeface="Arial" pitchFamily="34" charset="0"/>
                <a:cs typeface="Arial" pitchFamily="34" charset="0"/>
              </a:rPr>
              <a:t>“In </a:t>
            </a:r>
            <a:r>
              <a:rPr lang="en-US" dirty="0">
                <a:solidFill>
                  <a:schemeClr val="tx1"/>
                </a:solidFill>
                <a:latin typeface="Arial" pitchFamily="34" charset="0"/>
                <a:cs typeface="Arial" pitchFamily="34" charset="0"/>
              </a:rPr>
              <a:t>total institutions there is a basic split between a large managed group, conveniently called inmates, and a small supervisory staff. Each grouping tends to conceive of the other in terms of narrow hostile stereotypes, staff often seeing inmates as bitter, secretive, and </a:t>
            </a:r>
            <a:r>
              <a:rPr lang="en-US" dirty="0" smtClean="0">
                <a:solidFill>
                  <a:schemeClr val="tx1"/>
                </a:solidFill>
                <a:latin typeface="Arial" pitchFamily="34" charset="0"/>
                <a:cs typeface="Arial" pitchFamily="34" charset="0"/>
              </a:rPr>
              <a:t>untrustworthy</a:t>
            </a:r>
            <a:r>
              <a:rPr lang="en-US" dirty="0">
                <a:solidFill>
                  <a:schemeClr val="tx1"/>
                </a:solidFill>
                <a:latin typeface="Arial" pitchFamily="34" charset="0"/>
                <a:cs typeface="Arial" pitchFamily="34" charset="0"/>
              </a:rPr>
              <a:t>, while inmates often see staff as condescending, highhanded, and mean. Staff tends to feel superior and righteous; inmates tend, in some ways at least, to feel inferior, weak, blameworthy, and guilty. Social mobility between the two strata is grossly </a:t>
            </a:r>
            <a:r>
              <a:rPr lang="en-US" dirty="0" smtClean="0">
                <a:solidFill>
                  <a:schemeClr val="tx1"/>
                </a:solidFill>
                <a:latin typeface="Arial" pitchFamily="34" charset="0"/>
                <a:cs typeface="Arial" pitchFamily="34" charset="0"/>
              </a:rPr>
              <a:t>restricted”</a:t>
            </a:r>
          </a:p>
          <a:p>
            <a:pPr marL="0" indent="0">
              <a:buNone/>
            </a:pPr>
            <a:r>
              <a:rPr lang="en-US" sz="1800" dirty="0" smtClean="0">
                <a:solidFill>
                  <a:schemeClr val="tx1"/>
                </a:solidFill>
                <a:latin typeface="Arial" pitchFamily="34" charset="0"/>
                <a:cs typeface="Arial" pitchFamily="34" charset="0"/>
              </a:rPr>
              <a:t>Just make a few word substitutions… </a:t>
            </a:r>
          </a:p>
          <a:p>
            <a:pPr lvl="1"/>
            <a:r>
              <a:rPr lang="en-US" dirty="0" smtClean="0">
                <a:solidFill>
                  <a:schemeClr val="tx1"/>
                </a:solidFill>
                <a:latin typeface="Arial" pitchFamily="34" charset="0"/>
                <a:cs typeface="Arial" pitchFamily="34" charset="0"/>
              </a:rPr>
              <a:t>“Worker” for “inmate”</a:t>
            </a:r>
          </a:p>
          <a:p>
            <a:pPr lvl="1"/>
            <a:r>
              <a:rPr lang="en-US" dirty="0" smtClean="0">
                <a:solidFill>
                  <a:schemeClr val="tx1"/>
                </a:solidFill>
                <a:latin typeface="Arial" pitchFamily="34" charset="0"/>
                <a:cs typeface="Arial" pitchFamily="34" charset="0"/>
              </a:rPr>
              <a:t>“Management” for “staff”</a:t>
            </a:r>
          </a:p>
          <a:p>
            <a:pPr marL="0" indent="0">
              <a:buNone/>
            </a:pPr>
            <a:r>
              <a:rPr lang="en-US" sz="1800" dirty="0" smtClean="0">
                <a:solidFill>
                  <a:schemeClr val="tx1"/>
                </a:solidFill>
                <a:latin typeface="Arial" pitchFamily="34" charset="0"/>
                <a:cs typeface="Arial" pitchFamily="34" charset="0"/>
              </a:rPr>
              <a:t>…and you </a:t>
            </a:r>
            <a:r>
              <a:rPr lang="en-US" sz="1800" dirty="0">
                <a:solidFill>
                  <a:schemeClr val="tx1"/>
                </a:solidFill>
                <a:latin typeface="Arial" pitchFamily="34" charset="0"/>
                <a:cs typeface="Arial" pitchFamily="34" charset="0"/>
              </a:rPr>
              <a:t>have </a:t>
            </a:r>
            <a:r>
              <a:rPr lang="en-US" sz="1800" dirty="0" smtClean="0">
                <a:solidFill>
                  <a:schemeClr val="tx1"/>
                </a:solidFill>
                <a:latin typeface="Arial" pitchFamily="34" charset="0"/>
                <a:cs typeface="Arial" pitchFamily="34" charset="0"/>
              </a:rPr>
              <a:t>the </a:t>
            </a:r>
            <a:r>
              <a:rPr lang="en-US" sz="1800" dirty="0">
                <a:solidFill>
                  <a:schemeClr val="tx1"/>
                </a:solidFill>
                <a:latin typeface="Arial" pitchFamily="34" charset="0"/>
                <a:cs typeface="Arial" pitchFamily="34" charset="0"/>
              </a:rPr>
              <a:t>perfect description of the </a:t>
            </a:r>
            <a:r>
              <a:rPr lang="en-US" sz="1800" dirty="0" smtClean="0">
                <a:solidFill>
                  <a:schemeClr val="tx1"/>
                </a:solidFill>
                <a:latin typeface="Arial" pitchFamily="34" charset="0"/>
                <a:cs typeface="Arial" pitchFamily="34" charset="0"/>
              </a:rPr>
              <a:t>typical workplace</a:t>
            </a:r>
            <a:endParaRPr lang="en-US" sz="1800" dirty="0">
              <a:solidFill>
                <a:schemeClr val="tx1"/>
              </a:solidFill>
              <a:latin typeface="Arial" pitchFamily="34" charset="0"/>
              <a:cs typeface="Arial" pitchFamily="34" charset="0"/>
            </a:endParaRPr>
          </a:p>
        </p:txBody>
      </p:sp>
      <p:pic>
        <p:nvPicPr>
          <p:cNvPr id="5122" name="Picture 2" descr="C:\Users\William\Desktop\Nurse Ratch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197" y="3229899"/>
            <a:ext cx="1760303" cy="159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65874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26083" y="294968"/>
            <a:ext cx="4988789" cy="462717"/>
          </a:xfrm>
        </p:spPr>
        <p:txBody>
          <a:bodyPr>
            <a:normAutofit/>
          </a:bodyPr>
          <a:lstStyle/>
          <a:p>
            <a:r>
              <a:rPr lang="en-US" sz="2400" dirty="0" smtClean="0">
                <a:solidFill>
                  <a:schemeClr val="tx1"/>
                </a:solidFill>
                <a:latin typeface="Arial" pitchFamily="34" charset="0"/>
                <a:cs typeface="Arial" pitchFamily="34" charset="0"/>
              </a:rPr>
              <a:t>The Red Queen Effect</a:t>
            </a:r>
            <a:endParaRPr lang="en-US" sz="2400"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8661" y="693174"/>
            <a:ext cx="8487263" cy="1688691"/>
          </a:xfrm>
        </p:spPr>
        <p:txBody>
          <a:bodyPr>
            <a:normAutofit fontScale="92500" lnSpcReduction="20000"/>
          </a:bodyPr>
          <a:lstStyle/>
          <a:p>
            <a:pPr marL="0" indent="0">
              <a:buNone/>
            </a:pPr>
            <a:r>
              <a:rPr lang="en-US" sz="1900" dirty="0">
                <a:solidFill>
                  <a:schemeClr val="tx1"/>
                </a:solidFill>
                <a:latin typeface="Arial" pitchFamily="34" charset="0"/>
                <a:cs typeface="Arial" pitchFamily="34" charset="0"/>
              </a:rPr>
              <a:t>In 1973, evolutionary biologist, Leigh Van Valen of the University of Chicago, devised what he called the “Red Queen </a:t>
            </a:r>
            <a:r>
              <a:rPr lang="en-US" sz="1900" dirty="0" smtClean="0">
                <a:solidFill>
                  <a:schemeClr val="tx1"/>
                </a:solidFill>
                <a:latin typeface="Arial" pitchFamily="34" charset="0"/>
                <a:cs typeface="Arial" pitchFamily="34" charset="0"/>
              </a:rPr>
              <a:t>Effect” </a:t>
            </a:r>
            <a:r>
              <a:rPr lang="en-US" sz="1900" dirty="0">
                <a:solidFill>
                  <a:schemeClr val="tx1"/>
                </a:solidFill>
                <a:latin typeface="Arial" pitchFamily="34" charset="0"/>
                <a:cs typeface="Arial" pitchFamily="34" charset="0"/>
              </a:rPr>
              <a:t>from Lewis Carroll's </a:t>
            </a:r>
            <a:r>
              <a:rPr lang="en-US" sz="1900" i="1" dirty="0">
                <a:solidFill>
                  <a:schemeClr val="tx1"/>
                </a:solidFill>
                <a:latin typeface="Arial" pitchFamily="34" charset="0"/>
                <a:cs typeface="Arial" pitchFamily="34" charset="0"/>
              </a:rPr>
              <a:t>Through the Looking </a:t>
            </a:r>
            <a:r>
              <a:rPr lang="en-US" sz="1900" i="1" dirty="0" smtClean="0">
                <a:solidFill>
                  <a:schemeClr val="tx1"/>
                </a:solidFill>
                <a:latin typeface="Arial" pitchFamily="34" charset="0"/>
                <a:cs typeface="Arial" pitchFamily="34" charset="0"/>
              </a:rPr>
              <a:t>Glass</a:t>
            </a:r>
          </a:p>
          <a:p>
            <a:r>
              <a:rPr lang="en-US" sz="1900" dirty="0" smtClean="0">
                <a:solidFill>
                  <a:schemeClr val="tx1"/>
                </a:solidFill>
                <a:latin typeface="Arial" pitchFamily="34" charset="0"/>
                <a:cs typeface="Arial" pitchFamily="34" charset="0"/>
              </a:rPr>
              <a:t>It’s based </a:t>
            </a:r>
            <a:r>
              <a:rPr lang="en-US" sz="1900" dirty="0">
                <a:solidFill>
                  <a:schemeClr val="tx1"/>
                </a:solidFill>
                <a:latin typeface="Arial" pitchFamily="34" charset="0"/>
                <a:cs typeface="Arial" pitchFamily="34" charset="0"/>
              </a:rPr>
              <a:t>on a Red Queen comment to Alice</a:t>
            </a:r>
            <a:endParaRPr lang="en-US" sz="1900" dirty="0" smtClean="0">
              <a:solidFill>
                <a:schemeClr val="tx1"/>
              </a:solidFill>
              <a:latin typeface="Arial" pitchFamily="34" charset="0"/>
              <a:cs typeface="Arial" pitchFamily="34" charset="0"/>
            </a:endParaRPr>
          </a:p>
          <a:p>
            <a:pPr marL="0" indent="0">
              <a:buNone/>
            </a:pPr>
            <a:r>
              <a:rPr lang="en-US" sz="1900" dirty="0" smtClean="0">
                <a:solidFill>
                  <a:schemeClr val="tx1"/>
                </a:solidFill>
                <a:latin typeface="Arial" pitchFamily="34" charset="0"/>
                <a:cs typeface="Arial" pitchFamily="34" charset="0"/>
              </a:rPr>
              <a:t>Basic underlying phenomenon at work in organizational dysfunctionality</a:t>
            </a:r>
            <a:endParaRPr lang="en-US" sz="1900" dirty="0">
              <a:solidFill>
                <a:schemeClr val="tx1"/>
              </a:solidFill>
              <a:latin typeface="Arial" pitchFamily="34" charset="0"/>
              <a:cs typeface="Arial" pitchFamily="34" charset="0"/>
            </a:endParaRPr>
          </a:p>
        </p:txBody>
      </p:sp>
      <p:sp>
        <p:nvSpPr>
          <p:cNvPr id="7" name="Text Placeholder 15"/>
          <p:cNvSpPr txBox="1">
            <a:spLocks/>
          </p:cNvSpPr>
          <p:nvPr/>
        </p:nvSpPr>
        <p:spPr>
          <a:xfrm>
            <a:off x="3235210" y="1526460"/>
            <a:ext cx="5208245" cy="3384755"/>
          </a:xfrm>
          <a:prstGeom prst="rect">
            <a:avLst/>
          </a:prstGeom>
        </p:spPr>
        <p:txBody>
          <a:bodyPr vert="horz" lIns="91440" tIns="45720" rIns="91440" bIns="45720" rtlCol="0">
            <a:normAutofit/>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sp>
        <p:nvSpPr>
          <p:cNvPr id="8" name="Text Placeholder 15"/>
          <p:cNvSpPr txBox="1">
            <a:spLocks/>
          </p:cNvSpPr>
          <p:nvPr/>
        </p:nvSpPr>
        <p:spPr>
          <a:xfrm>
            <a:off x="3813443" y="3746089"/>
            <a:ext cx="4983970" cy="1076633"/>
          </a:xfrm>
          <a:prstGeom prst="rect">
            <a:avLst/>
          </a:prstGeom>
        </p:spPr>
        <p:txBody>
          <a:bodyPr vert="horz" lIns="91440" tIns="45720" rIns="91440" bIns="45720" rtlCol="0">
            <a:noAutofit/>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en-US" sz="1800" dirty="0" smtClean="0">
                <a:latin typeface="Arial" pitchFamily="34" charset="0"/>
                <a:cs typeface="Arial" pitchFamily="34" charset="0"/>
              </a:rPr>
              <a:t>What </a:t>
            </a:r>
            <a:r>
              <a:rPr lang="en-US" sz="1800" dirty="0">
                <a:latin typeface="Arial" pitchFamily="34" charset="0"/>
                <a:cs typeface="Arial" pitchFamily="34" charset="0"/>
              </a:rPr>
              <a:t>does that mean to the workplace?</a:t>
            </a:r>
          </a:p>
          <a:p>
            <a:pPr lvl="1"/>
            <a:r>
              <a:rPr lang="en-US" sz="1800" dirty="0">
                <a:latin typeface="Arial" pitchFamily="34" charset="0"/>
                <a:cs typeface="Arial" pitchFamily="34" charset="0"/>
              </a:rPr>
              <a:t>To survive you have to actively play the games that we’ll learn about </a:t>
            </a:r>
            <a:r>
              <a:rPr lang="en-US" sz="1800" dirty="0" smtClean="0">
                <a:latin typeface="Arial" pitchFamily="34" charset="0"/>
                <a:cs typeface="Arial" pitchFamily="34" charset="0"/>
              </a:rPr>
              <a:t>tonight</a:t>
            </a:r>
            <a:endParaRPr lang="en-US" sz="1800" dirty="0">
              <a:latin typeface="Arial" pitchFamily="34" charset="0"/>
              <a:cs typeface="Arial" pitchFamily="34" charset="0"/>
            </a:endParaRPr>
          </a:p>
        </p:txBody>
      </p:sp>
      <p:pic>
        <p:nvPicPr>
          <p:cNvPr id="10242" name="Picture 2" descr="C:\Users\William\Desktop\Puttin' Cologne on the Rickshaw Internal Images\Red Qu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731" y="2314336"/>
            <a:ext cx="3172746" cy="2401760"/>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4173796" y="2266636"/>
            <a:ext cx="4269659" cy="1416149"/>
          </a:xfrm>
          <a:prstGeom prst="wedgeEllipseCallout">
            <a:avLst>
              <a:gd name="adj1" fmla="val -92162"/>
              <a:gd name="adj2" fmla="val 58342"/>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r>
              <a:rPr lang="en-US" dirty="0" smtClean="0">
                <a:solidFill>
                  <a:schemeClr val="tx1"/>
                </a:solidFill>
                <a:latin typeface="Arial" pitchFamily="34" charset="0"/>
                <a:cs typeface="Arial" pitchFamily="34" charset="0"/>
              </a:rPr>
              <a:t>“In this place it takes all the running you can do to keep in the same place”</a:t>
            </a:r>
          </a:p>
        </p:txBody>
      </p:sp>
    </p:spTree>
    <p:extLst>
      <p:ext uri="{BB962C8B-B14F-4D97-AF65-F5344CB8AC3E}">
        <p14:creationId xmlns:p14="http://schemas.microsoft.com/office/powerpoint/2010/main" val="54309639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31255" y="380214"/>
            <a:ext cx="8130196" cy="402336"/>
          </a:xfrm>
        </p:spPr>
        <p:txBody>
          <a:bodyPr>
            <a:noAutofit/>
          </a:bodyPr>
          <a:lstStyle/>
          <a:p>
            <a:r>
              <a:rPr lang="en-US" dirty="0">
                <a:solidFill>
                  <a:schemeClr val="tx1"/>
                </a:solidFill>
                <a:latin typeface="Arial" pitchFamily="34" charset="0"/>
                <a:cs typeface="Arial" pitchFamily="34" charset="0"/>
              </a:rPr>
              <a:t>Farce </a:t>
            </a:r>
            <a:r>
              <a:rPr lang="en-US" dirty="0" smtClean="0">
                <a:solidFill>
                  <a:schemeClr val="tx1"/>
                </a:solidFill>
                <a:latin typeface="Arial" pitchFamily="34" charset="0"/>
                <a:cs typeface="Arial" pitchFamily="34" charset="0"/>
              </a:rPr>
              <a:t>Majeure–Organizational Evolution</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31258" y="958647"/>
            <a:ext cx="8570877" cy="1258945"/>
          </a:xfrm>
        </p:spPr>
        <p:txBody>
          <a:bodyPr>
            <a:normAutofit fontScale="85000" lnSpcReduction="10000"/>
          </a:bodyPr>
          <a:lstStyle/>
          <a:p>
            <a:pPr marL="0" indent="0">
              <a:buNone/>
            </a:pPr>
            <a:r>
              <a:rPr lang="en-US" sz="2100" dirty="0" smtClean="0">
                <a:solidFill>
                  <a:schemeClr val="tx1"/>
                </a:solidFill>
                <a:latin typeface="Arial" pitchFamily="34" charset="0"/>
                <a:cs typeface="Arial" pitchFamily="34" charset="0"/>
              </a:rPr>
              <a:t>“the </a:t>
            </a:r>
            <a:r>
              <a:rPr lang="en-US" sz="2100" dirty="0">
                <a:solidFill>
                  <a:schemeClr val="tx1"/>
                </a:solidFill>
                <a:latin typeface="Arial" pitchFamily="34" charset="0"/>
                <a:cs typeface="Arial" pitchFamily="34" charset="0"/>
              </a:rPr>
              <a:t>mix of intricate plotting and sheer silliness combining to blissful comic </a:t>
            </a:r>
            <a:r>
              <a:rPr lang="en-US" sz="2100" dirty="0" smtClean="0">
                <a:solidFill>
                  <a:schemeClr val="tx1"/>
                </a:solidFill>
                <a:latin typeface="Arial" pitchFamily="34" charset="0"/>
                <a:cs typeface="Arial" pitchFamily="34" charset="0"/>
              </a:rPr>
              <a:t>effect”</a:t>
            </a:r>
          </a:p>
          <a:p>
            <a:pPr marL="0" indent="0">
              <a:buNone/>
            </a:pPr>
            <a:r>
              <a:rPr lang="en-US" sz="2100" dirty="0" smtClean="0">
                <a:solidFill>
                  <a:schemeClr val="tx1"/>
                </a:solidFill>
                <a:latin typeface="Arial" pitchFamily="34" charset="0"/>
                <a:cs typeface="Arial" pitchFamily="34" charset="0"/>
              </a:rPr>
              <a:t>The beginning of the evolution of organization structures can best be depicted with the typical start-up organizational structure </a:t>
            </a:r>
          </a:p>
          <a:p>
            <a:endParaRPr lang="en-US" dirty="0"/>
          </a:p>
        </p:txBody>
      </p:sp>
      <p:pic>
        <p:nvPicPr>
          <p:cNvPr id="1028" name="Picture 4" descr="C:\Users\William\Desktop\Puttin' Cologne on the Rickshaw Internal Images\Org Chart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419" y="2015036"/>
            <a:ext cx="4461390" cy="265231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5"/>
          <p:cNvSpPr txBox="1">
            <a:spLocks/>
          </p:cNvSpPr>
          <p:nvPr/>
        </p:nvSpPr>
        <p:spPr>
          <a:xfrm>
            <a:off x="248661" y="2015036"/>
            <a:ext cx="3917758" cy="2928576"/>
          </a:xfrm>
          <a:prstGeom prst="rect">
            <a:avLst/>
          </a:prstGeom>
        </p:spPr>
        <p:txBody>
          <a:bodyPr vert="horz" lIns="91440" tIns="45720" rIns="91440" bIns="45720" rtlCol="0">
            <a:normAutofit/>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900" dirty="0" smtClean="0">
                <a:solidFill>
                  <a:schemeClr val="tx1"/>
                </a:solidFill>
                <a:latin typeface="Arial" pitchFamily="34" charset="0"/>
                <a:cs typeface="Arial" pitchFamily="34" charset="0"/>
              </a:rPr>
              <a:t>All have  equal standing and are focused on the business interest </a:t>
            </a:r>
          </a:p>
          <a:p>
            <a:pPr marL="0" indent="0">
              <a:buNone/>
            </a:pPr>
            <a:r>
              <a:rPr lang="en-US" sz="1900" dirty="0" smtClean="0">
                <a:solidFill>
                  <a:schemeClr val="tx1"/>
                </a:solidFill>
                <a:latin typeface="Arial" pitchFamily="34" charset="0"/>
                <a:cs typeface="Arial" pitchFamily="34" charset="0"/>
              </a:rPr>
              <a:t>Teamwork is close to universal </a:t>
            </a:r>
          </a:p>
          <a:p>
            <a:pPr marL="0" indent="0">
              <a:buNone/>
            </a:pPr>
            <a:r>
              <a:rPr lang="en-US" sz="1900" dirty="0" smtClean="0">
                <a:solidFill>
                  <a:schemeClr val="tx1"/>
                </a:solidFill>
                <a:latin typeface="Arial" pitchFamily="34" charset="0"/>
                <a:cs typeface="Arial" pitchFamily="34" charset="0"/>
              </a:rPr>
              <a:t>Communication functions  virtually unhindered</a:t>
            </a:r>
          </a:p>
          <a:p>
            <a:pPr marL="0" indent="0">
              <a:buNone/>
            </a:pPr>
            <a:r>
              <a:rPr lang="en-US" sz="1900" dirty="0" smtClean="0">
                <a:solidFill>
                  <a:schemeClr val="tx1"/>
                </a:solidFill>
                <a:latin typeface="Arial" pitchFamily="34" charset="0"/>
                <a:cs typeface="Arial" pitchFamily="34" charset="0"/>
              </a:rPr>
              <a:t>There’s minimal interpersonal gamesmanship </a:t>
            </a:r>
          </a:p>
          <a:p>
            <a:endParaRPr lang="en-US" dirty="0"/>
          </a:p>
        </p:txBody>
      </p:sp>
    </p:spTree>
    <p:extLst>
      <p:ext uri="{BB962C8B-B14F-4D97-AF65-F5344CB8AC3E}">
        <p14:creationId xmlns:p14="http://schemas.microsoft.com/office/powerpoint/2010/main" val="157547796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48658" y="409710"/>
            <a:ext cx="7982712" cy="402336"/>
          </a:xfrm>
        </p:spPr>
        <p:txBody>
          <a:bodyPr>
            <a:noAutofit/>
          </a:bodyPr>
          <a:lstStyle/>
          <a:p>
            <a:r>
              <a:rPr lang="en-US" dirty="0" smtClean="0">
                <a:solidFill>
                  <a:schemeClr val="tx1"/>
                </a:solidFill>
                <a:latin typeface="Arial" pitchFamily="34" charset="0"/>
                <a:cs typeface="Arial" pitchFamily="34" charset="0"/>
              </a:rPr>
              <a:t>The Vertical Organizational Structure</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8661" y="899654"/>
            <a:ext cx="8349653" cy="1106129"/>
          </a:xfrm>
        </p:spPr>
        <p:txBody>
          <a:bodyPr>
            <a:normAutofit/>
          </a:bodyPr>
          <a:lstStyle/>
          <a:p>
            <a:pPr marL="0" indent="0">
              <a:buNone/>
            </a:pPr>
            <a:r>
              <a:rPr lang="en-US" sz="1800" dirty="0" smtClean="0">
                <a:solidFill>
                  <a:schemeClr val="tx1"/>
                </a:solidFill>
                <a:latin typeface="Arial" pitchFamily="34" charset="0"/>
                <a:cs typeface="Arial" pitchFamily="34" charset="0"/>
              </a:rPr>
              <a:t>The intent of the published organizational chart is to depict the way the organization functions</a:t>
            </a:r>
            <a:endParaRPr lang="en-US" dirty="0">
              <a:solidFill>
                <a:schemeClr val="tx1"/>
              </a:solidFill>
              <a:latin typeface="Arial" pitchFamily="34" charset="0"/>
              <a:cs typeface="Arial" pitchFamily="34" charset="0"/>
            </a:endParaRPr>
          </a:p>
          <a:p>
            <a:endParaRPr lang="en-US" dirty="0" smtClean="0">
              <a:solidFill>
                <a:schemeClr val="tx1"/>
              </a:solidFill>
              <a:latin typeface="Arial" pitchFamily="34" charset="0"/>
              <a:cs typeface="Arial" pitchFamily="34" charset="0"/>
            </a:endParaRPr>
          </a:p>
          <a:p>
            <a:pPr marL="0" indent="0">
              <a:buNone/>
            </a:pPr>
            <a:endParaRPr lang="en-US" dirty="0" smtClean="0"/>
          </a:p>
          <a:p>
            <a:endParaRPr lang="en-US" dirty="0"/>
          </a:p>
        </p:txBody>
      </p:sp>
      <p:pic>
        <p:nvPicPr>
          <p:cNvPr id="2050" name="Picture 2" descr="C:\Users\William\Desktop\Puttin' Cologne on the Rickshaw Internal Images\Org Chart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511" y="1209223"/>
            <a:ext cx="3902920" cy="185256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5"/>
          <p:cNvSpPr txBox="1">
            <a:spLocks/>
          </p:cNvSpPr>
          <p:nvPr/>
        </p:nvSpPr>
        <p:spPr>
          <a:xfrm>
            <a:off x="243349" y="1637071"/>
            <a:ext cx="4232786" cy="3111911"/>
          </a:xfrm>
          <a:prstGeom prst="rect">
            <a:avLst/>
          </a:prstGeom>
        </p:spPr>
        <p:txBody>
          <a:bodyPr vert="horz" lIns="91440" tIns="45720" rIns="91440" bIns="45720" rtlCol="0">
            <a:normAutofit fontScale="92500" lnSpcReduction="10000"/>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900" dirty="0" smtClean="0">
                <a:solidFill>
                  <a:schemeClr val="tx1"/>
                </a:solidFill>
                <a:latin typeface="Arial" pitchFamily="34" charset="0"/>
                <a:cs typeface="Arial" pitchFamily="34" charset="0"/>
              </a:rPr>
              <a:t>That’s not completely true</a:t>
            </a:r>
          </a:p>
          <a:p>
            <a:pPr marL="0" indent="0">
              <a:buNone/>
            </a:pPr>
            <a:r>
              <a:rPr lang="en-US" sz="1900" dirty="0" smtClean="0">
                <a:solidFill>
                  <a:schemeClr val="tx1"/>
                </a:solidFill>
                <a:latin typeface="Arial" pitchFamily="34" charset="0"/>
                <a:cs typeface="Arial" pitchFamily="34" charset="0"/>
              </a:rPr>
              <a:t>It primarily reflects how blame is administered</a:t>
            </a:r>
          </a:p>
          <a:p>
            <a:pPr marL="0" indent="0">
              <a:buNone/>
            </a:pPr>
            <a:r>
              <a:rPr lang="en-US" sz="1900" dirty="0" smtClean="0">
                <a:solidFill>
                  <a:schemeClr val="tx1"/>
                </a:solidFill>
                <a:latin typeface="Arial" pitchFamily="34" charset="0"/>
                <a:cs typeface="Arial" pitchFamily="34" charset="0"/>
              </a:rPr>
              <a:t>It identifies the responsibility chain for performance reviews</a:t>
            </a:r>
          </a:p>
          <a:p>
            <a:pPr marL="0" indent="0">
              <a:buNone/>
            </a:pPr>
            <a:r>
              <a:rPr lang="en-US" sz="1900" dirty="0" smtClean="0">
                <a:solidFill>
                  <a:schemeClr val="tx1"/>
                </a:solidFill>
                <a:latin typeface="Arial" pitchFamily="34" charset="0"/>
                <a:cs typeface="Arial" pitchFamily="34" charset="0"/>
              </a:rPr>
              <a:t>While just a piece of paper it begets organizational dysfunction</a:t>
            </a:r>
          </a:p>
          <a:p>
            <a:pPr marL="0" indent="0">
              <a:buNone/>
            </a:pPr>
            <a:r>
              <a:rPr lang="en-US" sz="1900" dirty="0" smtClean="0">
                <a:solidFill>
                  <a:schemeClr val="tx1"/>
                </a:solidFill>
                <a:latin typeface="Arial" pitchFamily="34" charset="0"/>
                <a:cs typeface="Arial" pitchFamily="34" charset="0"/>
              </a:rPr>
              <a:t>The real organization revolves around the “power” structure</a:t>
            </a:r>
          </a:p>
          <a:p>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15" y="3061791"/>
            <a:ext cx="3902916" cy="181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6718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55279" y="328594"/>
            <a:ext cx="7715472" cy="402336"/>
          </a:xfrm>
        </p:spPr>
        <p:txBody>
          <a:bodyPr>
            <a:noAutofit/>
          </a:bodyPr>
          <a:lstStyle/>
          <a:p>
            <a:r>
              <a:rPr lang="en-US" dirty="0" smtClean="0">
                <a:solidFill>
                  <a:schemeClr val="tx1"/>
                </a:solidFill>
                <a:latin typeface="Arial" pitchFamily="34" charset="0"/>
                <a:cs typeface="Arial" pitchFamily="34" charset="0"/>
              </a:rPr>
              <a:t>An Organization at it’s Worst–The Kingdom</a:t>
            </a:r>
            <a:endParaRPr lang="en-US" dirty="0">
              <a:solidFill>
                <a:schemeClr val="tx1"/>
              </a:solidFill>
              <a:latin typeface="Arial" pitchFamily="34" charset="0"/>
              <a:cs typeface="Arial" pitchFamily="34" charset="0"/>
            </a:endParaRPr>
          </a:p>
        </p:txBody>
      </p:sp>
      <p:sp>
        <p:nvSpPr>
          <p:cNvPr id="16" name="Text Placeholder 15"/>
          <p:cNvSpPr>
            <a:spLocks noGrp="1"/>
          </p:cNvSpPr>
          <p:nvPr>
            <p:ph type="body" sz="quarter" idx="10"/>
          </p:nvPr>
        </p:nvSpPr>
        <p:spPr>
          <a:xfrm>
            <a:off x="248661" y="781665"/>
            <a:ext cx="8334900" cy="862780"/>
          </a:xfrm>
        </p:spPr>
        <p:txBody>
          <a:bodyPr>
            <a:normAutofit/>
          </a:bodyPr>
          <a:lstStyle/>
          <a:p>
            <a:pPr marL="0" indent="0">
              <a:buNone/>
            </a:pPr>
            <a:r>
              <a:rPr lang="en-US" sz="1900" dirty="0" smtClean="0">
                <a:solidFill>
                  <a:schemeClr val="tx1"/>
                </a:solidFill>
                <a:latin typeface="Arial" pitchFamily="34" charset="0"/>
                <a:cs typeface="Arial" pitchFamily="34" charset="0"/>
              </a:rPr>
              <a:t>The daily calling for the inhabitants of the kingdom organization is tied to the “throne-room agenda”</a:t>
            </a:r>
          </a:p>
          <a:p>
            <a:pPr marL="0" indent="0">
              <a:buNone/>
            </a:pPr>
            <a:endParaRPr lang="en-US" dirty="0" smtClean="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p:txBody>
      </p:sp>
      <p:pic>
        <p:nvPicPr>
          <p:cNvPr id="6146" name="Picture 2" descr="C:\Users\William\Desktop\Puttin' Cologne on the Rickshaw Internal Images\Org Chart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226" y="1592826"/>
            <a:ext cx="3688029" cy="302903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5"/>
          <p:cNvSpPr txBox="1">
            <a:spLocks/>
          </p:cNvSpPr>
          <p:nvPr/>
        </p:nvSpPr>
        <p:spPr>
          <a:xfrm>
            <a:off x="339212" y="1541207"/>
            <a:ext cx="4896465" cy="3377380"/>
          </a:xfrm>
          <a:prstGeom prst="rect">
            <a:avLst/>
          </a:prstGeom>
        </p:spPr>
        <p:txBody>
          <a:bodyPr vert="horz" lIns="91440" tIns="45720" rIns="91440" bIns="45720" rtlCol="0">
            <a:noAutofit/>
          </a:bodyPr>
          <a:lstStyle>
            <a:lvl1pPr marL="225425" marR="0" indent="-225425" algn="l" defTabSz="914400" rtl="0" eaLnBrk="1" fontAlgn="auto" latinLnBrk="0" hangingPunct="1">
              <a:lnSpc>
                <a:spcPct val="110000"/>
              </a:lnSpc>
              <a:spcBef>
                <a:spcPts val="1000"/>
              </a:spcBef>
              <a:spcAft>
                <a:spcPts val="0"/>
              </a:spcAft>
              <a:buClr>
                <a:srgbClr val="000000"/>
              </a:buClr>
              <a:buSzPct val="100000"/>
              <a:buFont typeface="Futura Bk" pitchFamily="34" charset="0"/>
              <a:buChar char="–"/>
              <a:tabLst/>
              <a:defRPr sz="2000" kern="1200">
                <a:solidFill>
                  <a:srgbClr val="000000"/>
                </a:solidFill>
                <a:latin typeface="+mn-lt"/>
                <a:ea typeface="+mn-ea"/>
                <a:cs typeface="+mn-cs"/>
              </a:defRPr>
            </a:lvl1pPr>
            <a:lvl2pPr marL="338138" marR="0" indent="-106363" algn="l" defTabSz="914400" rtl="0" eaLnBrk="1" fontAlgn="auto" latinLnBrk="0" hangingPunct="1">
              <a:lnSpc>
                <a:spcPct val="110000"/>
              </a:lnSpc>
              <a:spcBef>
                <a:spcPts val="500"/>
              </a:spcBef>
              <a:spcAft>
                <a:spcPts val="0"/>
              </a:spcAft>
              <a:buClr>
                <a:srgbClr val="000000"/>
              </a:buClr>
              <a:buSzPct val="80000"/>
              <a:buFont typeface="Arial" pitchFamily="34" charset="0"/>
              <a:buChar char="•"/>
              <a:tabLst/>
              <a:defRPr sz="1600" kern="1200">
                <a:solidFill>
                  <a:srgbClr val="000000"/>
                </a:solidFill>
                <a:latin typeface="+mn-lt"/>
                <a:ea typeface="+mn-ea"/>
                <a:cs typeface="+mn-cs"/>
              </a:defRPr>
            </a:lvl2pPr>
            <a:lvl3pPr marL="573088" indent="-169863" algn="l" defTabSz="914400"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3pPr>
            <a:lvl4pPr marL="795338" indent="-112713" algn="l" defTabSz="914400" rtl="0" eaLnBrk="1" latinLnBrk="0" hangingPunct="1">
              <a:lnSpc>
                <a:spcPct val="110000"/>
              </a:lnSpc>
              <a:spcBef>
                <a:spcPts val="400"/>
              </a:spcBef>
              <a:buClr>
                <a:srgbClr val="000000"/>
              </a:buClr>
              <a:buSzPct val="80000"/>
              <a:buFont typeface="Arial" pitchFamily="34" charset="0"/>
              <a:buChar char="•"/>
              <a:defRPr sz="1200" kern="1200">
                <a:solidFill>
                  <a:srgbClr val="000000"/>
                </a:solidFill>
                <a:latin typeface="+mn-lt"/>
                <a:ea typeface="+mn-ea"/>
                <a:cs typeface="+mn-cs"/>
              </a:defRPr>
            </a:lvl4pPr>
            <a:lvl5pPr marL="1027113" indent="-166688" algn="l" defTabSz="744538" rtl="0" eaLnBrk="1" latinLnBrk="0" hangingPunct="1">
              <a:lnSpc>
                <a:spcPct val="110000"/>
              </a:lnSpc>
              <a:spcBef>
                <a:spcPts val="400"/>
              </a:spcBef>
              <a:buClr>
                <a:srgbClr val="000000"/>
              </a:buClr>
              <a:buSzPct val="100000"/>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latin typeface="Arial" pitchFamily="34" charset="0"/>
                <a:cs typeface="Arial" pitchFamily="34" charset="0"/>
              </a:rPr>
              <a:t>Leadership is dictatorial </a:t>
            </a:r>
          </a:p>
          <a:p>
            <a:pPr marL="0" indent="0">
              <a:buNone/>
            </a:pPr>
            <a:r>
              <a:rPr lang="en-US" sz="1800" dirty="0">
                <a:latin typeface="Arial" pitchFamily="34" charset="0"/>
                <a:cs typeface="Arial" pitchFamily="34" charset="0"/>
              </a:rPr>
              <a:t>T</a:t>
            </a:r>
            <a:r>
              <a:rPr lang="en-US" sz="1800" dirty="0" smtClean="0">
                <a:latin typeface="Arial" pitchFamily="34" charset="0"/>
                <a:cs typeface="Arial" pitchFamily="34" charset="0"/>
              </a:rPr>
              <a:t>eamwork is nonexistent </a:t>
            </a:r>
          </a:p>
          <a:p>
            <a:pPr marL="0" indent="0">
              <a:buNone/>
            </a:pPr>
            <a:r>
              <a:rPr lang="en-US" sz="1800" dirty="0" smtClean="0">
                <a:latin typeface="Arial" pitchFamily="34" charset="0"/>
                <a:cs typeface="Arial" pitchFamily="34" charset="0"/>
              </a:rPr>
              <a:t>Communication is unilateral (only goes down the chain of command)</a:t>
            </a:r>
          </a:p>
          <a:p>
            <a:pPr marL="0" indent="0">
              <a:buNone/>
            </a:pPr>
            <a:r>
              <a:rPr lang="en-US" sz="1800" dirty="0" smtClean="0">
                <a:latin typeface="Arial" pitchFamily="34" charset="0"/>
                <a:cs typeface="Arial" pitchFamily="34" charset="0"/>
              </a:rPr>
              <a:t>Command and Control </a:t>
            </a:r>
            <a:r>
              <a:rPr lang="en-US" sz="1800" dirty="0">
                <a:latin typeface="Arial" pitchFamily="34" charset="0"/>
                <a:cs typeface="Arial" pitchFamily="34" charset="0"/>
              </a:rPr>
              <a:t>M</a:t>
            </a:r>
            <a:r>
              <a:rPr lang="en-US" sz="1800" dirty="0" smtClean="0">
                <a:latin typeface="Arial" pitchFamily="34" charset="0"/>
                <a:cs typeface="Arial" pitchFamily="34" charset="0"/>
              </a:rPr>
              <a:t>anagement</a:t>
            </a:r>
          </a:p>
          <a:p>
            <a:pPr marL="0" indent="0">
              <a:buNone/>
            </a:pPr>
            <a:r>
              <a:rPr lang="en-US" sz="1800" dirty="0" smtClean="0">
                <a:latin typeface="Arial" pitchFamily="34" charset="0"/>
                <a:cs typeface="Arial" pitchFamily="34" charset="0"/>
              </a:rPr>
              <a:t>Micromanaging is the norm</a:t>
            </a:r>
          </a:p>
          <a:p>
            <a:pPr marL="0" indent="0">
              <a:buNone/>
            </a:pPr>
            <a:r>
              <a:rPr lang="en-US" sz="1800" dirty="0" smtClean="0">
                <a:latin typeface="Arial" pitchFamily="34" charset="0"/>
                <a:cs typeface="Arial" pitchFamily="34" charset="0"/>
              </a:rPr>
              <a:t>Everything becomes an 11</a:t>
            </a:r>
            <a:r>
              <a:rPr lang="en-US" sz="1800" baseline="30000" dirty="0" smtClean="0">
                <a:latin typeface="Arial" pitchFamily="34" charset="0"/>
                <a:cs typeface="Arial" pitchFamily="34" charset="0"/>
              </a:rPr>
              <a:t>th</a:t>
            </a:r>
            <a:r>
              <a:rPr lang="en-US" sz="1800" dirty="0" smtClean="0">
                <a:latin typeface="Arial" pitchFamily="34" charset="0"/>
                <a:cs typeface="Arial" pitchFamily="34" charset="0"/>
              </a:rPr>
              <a:t> hour crises</a:t>
            </a:r>
          </a:p>
          <a:p>
            <a:pPr marL="0" indent="0">
              <a:buNone/>
            </a:pPr>
            <a:r>
              <a:rPr lang="en-US" sz="1800" dirty="0" smtClean="0">
                <a:latin typeface="Arial" pitchFamily="34" charset="0"/>
                <a:cs typeface="Arial" pitchFamily="34" charset="0"/>
              </a:rPr>
              <a:t>Firefighting runs rampant </a:t>
            </a:r>
          </a:p>
        </p:txBody>
      </p:sp>
    </p:spTree>
    <p:extLst>
      <p:ext uri="{BB962C8B-B14F-4D97-AF65-F5344CB8AC3E}">
        <p14:creationId xmlns:p14="http://schemas.microsoft.com/office/powerpoint/2010/main" val="1779123053"/>
      </p:ext>
    </p:extLst>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HP Theme">
  <a:themeElements>
    <a:clrScheme name="Custom 8">
      <a:dk1>
        <a:srgbClr val="000000"/>
      </a:dk1>
      <a:lt1>
        <a:sysClr val="window" lastClr="FFFFFF"/>
      </a:lt1>
      <a:dk2>
        <a:srgbClr val="898B8F"/>
      </a:dk2>
      <a:lt2>
        <a:srgbClr val="3D393B"/>
      </a:lt2>
      <a:accent1>
        <a:srgbClr val="0098F6"/>
      </a:accent1>
      <a:accent2>
        <a:srgbClr val="298527"/>
      </a:accent2>
      <a:accent3>
        <a:srgbClr val="64B900"/>
      </a:accent3>
      <a:accent4>
        <a:srgbClr val="CC0066"/>
      </a:accent4>
      <a:accent5>
        <a:srgbClr val="F44AB7"/>
      </a:accent5>
      <a:accent6>
        <a:srgbClr val="EB5F01"/>
      </a:accent6>
      <a:hlink>
        <a:srgbClr val="0098F6"/>
      </a:hlink>
      <a:folHlink>
        <a:srgbClr val="EB5F01"/>
      </a:folHlink>
    </a:clrScheme>
    <a:fontScheme name="Custom 1">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A4E6"/>
            </a:gs>
            <a:gs pos="100000">
              <a:srgbClr val="1742DB"/>
            </a:gs>
          </a:gsLst>
          <a:lin ang="5400000" scaled="1"/>
          <a:tileRect/>
        </a:gradFill>
        <a:ln>
          <a:noFill/>
        </a:ln>
        <a:effectLst/>
      </a:spPr>
      <a:bodyPr lIns="91440" tIns="45720" rtlCol="0" anchor="ctr"/>
      <a:lstStyle>
        <a:defPPr algn="ctr">
          <a:lnSpc>
            <a:spcPct val="85000"/>
          </a:lnSpc>
          <a:defRPr sz="2000" dirty="0" smtClean="0">
            <a:solidFill>
              <a:prstClr val="white"/>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defRPr sz="2000" dirty="0" err="1" smtClean="0">
            <a:solidFill>
              <a:srgbClr val="000000"/>
            </a:solidFill>
            <a:latin typeface="Futura Bk" pitchFamily="34" charset="0"/>
          </a:defRPr>
        </a:defPPr>
      </a:lstStyle>
    </a:txDef>
  </a:objectDefaults>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15712</TotalTime>
  <Words>3156</Words>
  <Application>Microsoft Office PowerPoint</Application>
  <PresentationFormat>On-screen Show (16:9)</PresentationFormat>
  <Paragraphs>309</Paragraphs>
  <Slides>36</Slides>
  <Notes>3</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HP Theme</vt: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Puttin’ Cologne on the Rickshaw</vt:lpstr>
      <vt:lpstr>Q&amp;A</vt:lpstr>
    </vt:vector>
  </TitlesOfParts>
  <Company>Duarte Design,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PSES-SD</dc:title>
  <dc:creator>LML</dc:creator>
  <cp:lastModifiedBy>Bansi Patel</cp:lastModifiedBy>
  <cp:revision>730</cp:revision>
  <dcterms:created xsi:type="dcterms:W3CDTF">2009-08-12T21:02:47Z</dcterms:created>
  <dcterms:modified xsi:type="dcterms:W3CDTF">2013-03-27T21:25:17Z</dcterms:modified>
</cp:coreProperties>
</file>