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3" r:id="rId3"/>
    <p:sldId id="258" r:id="rId4"/>
    <p:sldId id="286" r:id="rId5"/>
    <p:sldId id="288" r:id="rId6"/>
    <p:sldId id="262" r:id="rId7"/>
    <p:sldId id="295" r:id="rId8"/>
    <p:sldId id="294" r:id="rId9"/>
    <p:sldId id="265" r:id="rId10"/>
    <p:sldId id="281" r:id="rId11"/>
    <p:sldId id="296" r:id="rId12"/>
    <p:sldId id="298" r:id="rId13"/>
    <p:sldId id="297" r:id="rId14"/>
    <p:sldId id="302" r:id="rId15"/>
    <p:sldId id="300" r:id="rId16"/>
    <p:sldId id="301" r:id="rId17"/>
    <p:sldId id="304" r:id="rId18"/>
    <p:sldId id="282" r:id="rId19"/>
    <p:sldId id="299" r:id="rId20"/>
    <p:sldId id="285" r:id="rId21"/>
    <p:sldId id="283" r:id="rId22"/>
    <p:sldId id="267" r:id="rId23"/>
    <p:sldId id="305" r:id="rId24"/>
    <p:sldId id="264" r:id="rId25"/>
    <p:sldId id="306" r:id="rId26"/>
    <p:sldId id="289" r:id="rId27"/>
    <p:sldId id="290" r:id="rId28"/>
    <p:sldId id="307" r:id="rId29"/>
    <p:sldId id="291" r:id="rId30"/>
    <p:sldId id="308" r:id="rId31"/>
    <p:sldId id="303" r:id="rId32"/>
    <p:sldId id="292" r:id="rId3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5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63154C8-8E86-42FA-ADEE-BC47341DA9CE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678F017-DE9E-4C63-BCC7-F81140F1A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BF8CBF-C5F2-47C4-B8C0-A6AB18702FEC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25590F-5BFC-45D5-B519-4C71BD995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AB773-92A9-4B6A-B957-772B61B268D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C405EB-1E5A-4481-8386-6ED9A1F6554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384C7-89E9-4E25-9764-1D4DDA03C6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77DBD-245B-4816-BC1B-E3E74228D18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CB58F-BD66-42F5-B24A-DFA585E343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537A0-03CC-4458-AE39-D4FCCC938EE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50DB0-287D-432D-9490-EDC4E2FEB6D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A1D39-DBA0-4BEB-9602-E1A2B3E29F8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9720C-C47F-47E4-A153-CAB4912A855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ACFDC-118A-47F8-8086-EA2084E30B6B}" type="datetime1">
              <a:rPr lang="en-US" smtClean="0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C3FCE-5218-437E-BE96-F3BE0DF24F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18663-6F78-402B-AE00-A6C271C4E285}" type="datetime1">
              <a:rPr lang="en-US" smtClean="0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AA73C-0137-4199-98A6-DFACA320BD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C8571-4541-42B0-AB20-4E7AED9C3475}" type="datetime1">
              <a:rPr lang="en-US" smtClean="0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D0598-7A7B-4D43-AF97-B61761757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596A96-F35E-4409-B4D5-D94592891710}" type="datetime1">
              <a:rPr lang="en-US" smtClean="0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53D6B-84E2-4468-8D63-1DCC40F888C8}" type="datetime1">
              <a:rPr lang="en-US" smtClean="0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B510D-07DA-4E5B-BA32-9D8BC9263E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93AB0-2809-4B19-A3DB-2476E3D75536}" type="datetime1">
              <a:rPr lang="en-US" smtClean="0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DA0F2-3950-4936-B9C9-A49124FD3A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CFAFA9-B22E-479C-9444-1835950A8471}" type="datetime1">
              <a:rPr lang="en-US" smtClean="0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93022-CD80-4C04-8A9F-672ECFFA1A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060378-7B59-437E-97BF-F5FA71745738}" type="datetime1">
              <a:rPr lang="en-US" smtClean="0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8747F-0C08-4060-B4E1-7FD4DE938D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B4271A-B50D-490D-BBF1-1C300068107E}" type="datetime1">
              <a:rPr lang="en-US" smtClean="0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70A8E-D80E-4295-8278-5C3BB6D9FA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B9F75-D09F-4AAF-8D41-474F4E0B1B4F}" type="datetime1">
              <a:rPr lang="en-US" smtClean="0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25E05-1B20-462E-95F8-D7846FEDC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E52DE-4718-4D6C-9F41-68B3EB5395D5}" type="datetime1">
              <a:rPr lang="en-US" smtClean="0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4F0767F-AF45-4EAD-9C7C-6C85DF9496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FACD2A2-FCAC-41AE-9C3B-2EA421D5837A}" type="datetime1">
              <a:rPr lang="en-US" smtClean="0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DEC7EAE-F5FA-4557-A96B-7F247BC86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sz="4000" dirty="0">
                <a:solidFill>
                  <a:schemeClr val="bg1"/>
                </a:solidFill>
                <a:effectLst/>
              </a:rPr>
              <a:t>An Overview of ISO 13485:2016, Medical Devices—Quality Management Systems</a:t>
            </a:r>
            <a:br>
              <a:rPr lang="en-US" dirty="0"/>
            </a:br>
            <a:endParaRPr lang="en-US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Presented by:  Michelle Johnston</a:t>
            </a:r>
          </a:p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Quality System Consultant </a:t>
            </a:r>
          </a:p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August 28,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Differences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b="1" u="sng" dirty="0">
                <a:latin typeface="+mj-lt"/>
              </a:rPr>
              <a:t>ISO 13485 Terminology and Requirements </a:t>
            </a:r>
          </a:p>
          <a:p>
            <a:pPr lvl="1"/>
            <a:r>
              <a:rPr lang="en-US" sz="2600" b="1" dirty="0">
                <a:latin typeface="+mj-lt"/>
              </a:rPr>
              <a:t>Medical Device File </a:t>
            </a:r>
          </a:p>
          <a:p>
            <a:pPr lvl="1"/>
            <a:r>
              <a:rPr lang="en-US" sz="2600" b="1" dirty="0">
                <a:latin typeface="+mj-lt"/>
              </a:rPr>
              <a:t>Risk Management (reference to ISO 14971—Risk Management standard for medical devices)</a:t>
            </a:r>
          </a:p>
          <a:p>
            <a:pPr lvl="2"/>
            <a:r>
              <a:rPr lang="en-US" sz="2300" b="1" dirty="0">
                <a:latin typeface="+mj-lt"/>
              </a:rPr>
              <a:t>Definition of “risk” differs as well as context.  In this standard, risk cannot be positive </a:t>
            </a:r>
          </a:p>
          <a:p>
            <a:pPr lvl="2"/>
            <a:r>
              <a:rPr lang="en-US" sz="2300" b="1" dirty="0">
                <a:latin typeface="+mj-lt"/>
              </a:rPr>
              <a:t>Specific risk management records must be maintained</a:t>
            </a:r>
          </a:p>
          <a:p>
            <a:pPr lvl="1"/>
            <a:r>
              <a:rPr lang="en-US" sz="2600" b="1" dirty="0">
                <a:latin typeface="+mj-lt"/>
              </a:rPr>
              <a:t>Sterile medical devices </a:t>
            </a:r>
          </a:p>
          <a:p>
            <a:pPr lvl="1"/>
            <a:r>
              <a:rPr lang="en-US" sz="2600" b="1" dirty="0">
                <a:latin typeface="+mj-lt"/>
              </a:rPr>
              <a:t>Implantable medical devices </a:t>
            </a:r>
          </a:p>
          <a:p>
            <a:pPr lvl="1"/>
            <a:r>
              <a:rPr lang="en-US" sz="2600" b="1" dirty="0">
                <a:latin typeface="+mj-lt"/>
              </a:rPr>
              <a:t>Complaint—related to product </a:t>
            </a:r>
          </a:p>
          <a:p>
            <a:pPr lvl="1"/>
            <a:endParaRPr lang="en-US" sz="2600" b="1" u="sng" dirty="0">
              <a:latin typeface="+mj-lt"/>
            </a:endParaRPr>
          </a:p>
          <a:p>
            <a:pPr eaLnBrk="1" hangingPunct="1"/>
            <a:endParaRPr lang="en-US" sz="2800" b="1" dirty="0">
              <a:latin typeface="+mj-lt"/>
            </a:endParaRPr>
          </a:p>
          <a:p>
            <a:pPr eaLnBrk="1" hangingPunct="1"/>
            <a:endParaRPr lang="en-US" sz="2800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988B8-1B05-407A-9DD8-DFFE9B3AD28C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F3A8-3501-4F57-AB4B-008D4225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In A Nutshell…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378AD-9A9D-4037-86C2-8C8734FB2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latin typeface="+mj-lt"/>
              </a:rPr>
              <a:t>ISO 9001—focus on continual improvement and customer satisfaction, consideration of business needs, customer needs </a:t>
            </a:r>
          </a:p>
          <a:p>
            <a:r>
              <a:rPr lang="en-US" sz="2800" b="1" dirty="0">
                <a:latin typeface="+mj-lt"/>
              </a:rPr>
              <a:t>ISO 13485—QMS “shall meet customer and applicable regulatory requirements for safety and performance”</a:t>
            </a:r>
          </a:p>
          <a:p>
            <a:r>
              <a:rPr lang="en-US" sz="2800" b="1" dirty="0">
                <a:latin typeface="+mj-lt"/>
              </a:rPr>
              <a:t>Regulatory agencies don’t care about customer satisfaction—they care that medical devices are safe and effective </a:t>
            </a:r>
          </a:p>
          <a:p>
            <a:r>
              <a:rPr lang="en-US" sz="2800" b="1" dirty="0">
                <a:latin typeface="+mj-lt"/>
              </a:rPr>
              <a:t>ISO 13485 is more stringent than ISO 9001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5DEF7-DA66-4C30-8730-032ADA23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8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890F-2109-4F5E-8220-D795EDD2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Regardless of the standard, avoid this.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59B2-A3E5-4D6A-AA47-86ADA9943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97089-C967-4464-A18A-68593CD4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11FB4-2C32-4CE5-8332-3B58DC9AF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10" y="2015288"/>
            <a:ext cx="5303980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11FF-04CD-43F8-8711-4506C7BB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 Closer Look at ISO 13485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B4BCA-1A0A-447E-9864-C3500D2B2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D9701-B180-498D-807A-43FA9B86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611C7-8673-459A-913F-690416BE3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868" y="2235256"/>
            <a:ext cx="3429132" cy="32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8403-5800-44EB-AAB3-1B534B5C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General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70C8-8685-4F08-A971-EA4C9D4C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+mj-lt"/>
              </a:rPr>
              <a:t>Again, this is a </a:t>
            </a:r>
            <a:r>
              <a:rPr lang="en-US" b="1" u="sng" dirty="0">
                <a:latin typeface="+mj-lt"/>
              </a:rPr>
              <a:t>voluntar</a:t>
            </a:r>
            <a:r>
              <a:rPr lang="en-US" b="1" dirty="0">
                <a:latin typeface="+mj-lt"/>
              </a:rPr>
              <a:t>y standard, it is not a regulation</a:t>
            </a:r>
          </a:p>
          <a:p>
            <a:r>
              <a:rPr lang="en-US" b="1" dirty="0">
                <a:latin typeface="+mj-lt"/>
              </a:rPr>
              <a:t>Not a lot of significant changes from 2003 version </a:t>
            </a:r>
          </a:p>
          <a:p>
            <a:r>
              <a:rPr lang="en-US" b="1" dirty="0">
                <a:latin typeface="+mj-lt"/>
              </a:rPr>
              <a:t>Clarifying text—removed ambiguity</a:t>
            </a:r>
          </a:p>
          <a:p>
            <a:r>
              <a:rPr lang="en-US" b="1" dirty="0">
                <a:latin typeface="+mj-lt"/>
              </a:rPr>
              <a:t>Stronger linkage to regulatory requirements</a:t>
            </a:r>
          </a:p>
          <a:p>
            <a:r>
              <a:rPr lang="en-US" b="1" dirty="0">
                <a:latin typeface="+mj-lt"/>
              </a:rPr>
              <a:t>Requirements are similar to FDA Quality System Regulation—not identical </a:t>
            </a:r>
          </a:p>
          <a:p>
            <a:r>
              <a:rPr lang="en-US" b="1" dirty="0">
                <a:latin typeface="+mj-lt"/>
              </a:rPr>
              <a:t>Note:  If a company does not place a medical device in commercial distribution, many regulatory requirements do not apply.  For example, a machine shop who provides a plastic component for a ventilator which their customer places on the market.   </a:t>
            </a:r>
          </a:p>
          <a:p>
            <a:endParaRPr lang="en-US" b="1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E30CE-C396-4119-82A6-2C8A700C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1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0C6B-6DC6-421D-812B-646227B7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Section 4:  Quality Management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CA0D9-6F51-453C-8EF0-12D0689D2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Determine and implement processes, establish controls so that processes are effective  </a:t>
            </a:r>
          </a:p>
          <a:p>
            <a:r>
              <a:rPr lang="en-US" b="1" dirty="0">
                <a:latin typeface="+mj-lt"/>
              </a:rPr>
              <a:t>Monitor, measure, and analyze processes</a:t>
            </a:r>
          </a:p>
          <a:p>
            <a:r>
              <a:rPr lang="en-US" b="1" dirty="0">
                <a:latin typeface="+mj-lt"/>
              </a:rPr>
              <a:t>Risk-based approach </a:t>
            </a:r>
          </a:p>
          <a:p>
            <a:r>
              <a:rPr lang="en-US" b="1" dirty="0">
                <a:latin typeface="+mj-lt"/>
              </a:rPr>
              <a:t>Changes to processes must be evaluated for their impact on QMS and the medical devices</a:t>
            </a:r>
          </a:p>
          <a:p>
            <a:r>
              <a:rPr lang="en-US" b="1" dirty="0">
                <a:latin typeface="+mj-lt"/>
              </a:rPr>
              <a:t>Software used in the QMS must be validated for their application—risk based determination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52F1B-B1FC-4851-A3F3-C002B5A7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2AE2-4604-4881-B185-13430BDA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Section 4:  Documentation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774B5-03A0-4AA7-9584-4C331CFCF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Quality Manual </a:t>
            </a:r>
          </a:p>
          <a:p>
            <a:r>
              <a:rPr lang="en-US" sz="2400" b="1" dirty="0">
                <a:latin typeface="+mj-lt"/>
              </a:rPr>
              <a:t>Medical Device File </a:t>
            </a:r>
          </a:p>
          <a:p>
            <a:r>
              <a:rPr lang="en-US" sz="2400" b="1" dirty="0">
                <a:latin typeface="+mj-lt"/>
              </a:rPr>
              <a:t>Control of Documents</a:t>
            </a:r>
          </a:p>
          <a:p>
            <a:pPr lvl="1"/>
            <a:r>
              <a:rPr lang="en-US" sz="2200" b="1" dirty="0">
                <a:latin typeface="+mj-lt"/>
              </a:rPr>
              <a:t>Unlike ISO 9001, there are numerous required procedures.   </a:t>
            </a:r>
          </a:p>
          <a:p>
            <a:r>
              <a:rPr lang="en-US" sz="2400" b="1" dirty="0">
                <a:latin typeface="+mj-lt"/>
              </a:rPr>
              <a:t>Control of Records</a:t>
            </a:r>
          </a:p>
          <a:p>
            <a:pPr lvl="1"/>
            <a:r>
              <a:rPr lang="en-US" b="1" dirty="0">
                <a:latin typeface="+mj-lt"/>
              </a:rPr>
              <a:t>Protect confidential patient information </a:t>
            </a:r>
          </a:p>
          <a:p>
            <a:pPr lvl="1"/>
            <a:r>
              <a:rPr lang="en-US" b="1" dirty="0">
                <a:latin typeface="+mj-lt"/>
              </a:rPr>
              <a:t>Retention times can be driven by regulatory requirements or the lifetime of the device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25009-533D-45DB-879E-33C13E9E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0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9A71-DDC8-49C1-AED4-E57A17DE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4:  Documentation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A45F-6CED-4CE6-BBCD-AC3C678CD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+mj-lt"/>
              </a:rPr>
              <a:t>Avoid This: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65D6E-8345-4845-973B-3484E0AAB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4F73A-49CE-42EA-92FC-7DC6C501C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41" y="2209800"/>
            <a:ext cx="3657917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69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Section 5: Management Responsibility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b="1" dirty="0">
                <a:latin typeface="+mj-lt"/>
              </a:rPr>
              <a:t>Top management is responsible for the implementation and effectiveness of the QMS—activities can be delegated, responsibility for the QMS cannot</a:t>
            </a:r>
          </a:p>
          <a:p>
            <a:pPr eaLnBrk="1" hangingPunct="1"/>
            <a:r>
              <a:rPr lang="en-US" sz="2400" b="1" dirty="0">
                <a:latin typeface="+mj-lt"/>
              </a:rPr>
              <a:t>Appoint a management representative who reports to top management</a:t>
            </a:r>
          </a:p>
          <a:p>
            <a:pPr eaLnBrk="1" hangingPunct="1"/>
            <a:r>
              <a:rPr lang="en-US" sz="2400" b="1" dirty="0">
                <a:latin typeface="+mj-lt"/>
              </a:rPr>
              <a:t>Conduct management reviews at planned intervals (this is a comprehensive review of the QMS)  Inputs and outputs are prescriptive </a:t>
            </a:r>
          </a:p>
          <a:p>
            <a:pPr eaLnBrk="1" hangingPunct="1"/>
            <a:r>
              <a:rPr lang="en-US" sz="2400" b="1" dirty="0">
                <a:latin typeface="+mj-lt"/>
              </a:rPr>
              <a:t>Quality planning—maintain the effectiveness of the QMS in spite of changes</a:t>
            </a:r>
          </a:p>
          <a:p>
            <a:pPr eaLnBrk="1" hangingPunct="1">
              <a:buNone/>
            </a:pPr>
            <a:r>
              <a:rPr lang="en-US" sz="2400" dirty="0"/>
              <a:t> </a:t>
            </a:r>
            <a:endParaRPr lang="en-US" sz="2800" b="1" u="sng" dirty="0">
              <a:latin typeface="+mj-lt"/>
            </a:endParaRPr>
          </a:p>
          <a:p>
            <a:pPr>
              <a:buNone/>
            </a:pPr>
            <a:endParaRPr lang="en-US" sz="2800" b="1" dirty="0">
              <a:latin typeface="+mj-lt"/>
            </a:endParaRPr>
          </a:p>
          <a:p>
            <a:pPr eaLnBrk="1" hangingPunct="1"/>
            <a:endParaRPr lang="en-US" sz="2800" b="1" u="sng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B5208-9B1E-49B2-B34B-EC638513D0F6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7B87-7942-44CF-A7C5-7CBFE9CE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Management engagement/support is key!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89AC8-20C6-4C51-AD00-A18964807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2481-5D82-4748-AFA2-5CC77879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F9392-5742-4DDC-8880-0E8AAB712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313" y="1941446"/>
            <a:ext cx="5139373" cy="42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7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E889-C950-4138-BA4A-858B2B77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Note to Self…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055B7-3CA1-4CC1-A916-2980290D9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b="1" dirty="0">
              <a:latin typeface="+mj-lt"/>
            </a:endParaRPr>
          </a:p>
          <a:p>
            <a:pPr marL="0" indent="0" algn="ctr">
              <a:buNone/>
            </a:pPr>
            <a:r>
              <a:rPr lang="en-US" sz="3200" b="1" dirty="0">
                <a:latin typeface="+mj-lt"/>
              </a:rPr>
              <a:t>"Make sure you have finished speaking before your audience has finished listening." </a:t>
            </a: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-- </a:t>
            </a:r>
            <a:r>
              <a:rPr lang="en-US" sz="2000" dirty="0">
                <a:latin typeface="+mj-lt"/>
              </a:rPr>
              <a:t>Dorothy Sarnoff (accomplished Broadway singer and Brooklyn native)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CB863-CC47-40CD-B30A-2EBAB59E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7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/>
                </a:solidFill>
              </a:rPr>
              <a:t>Section 6:  Resource Management 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Provide appropriate resources</a:t>
            </a:r>
          </a:p>
          <a:p>
            <a:r>
              <a:rPr lang="en-US" sz="2400" b="1" dirty="0">
                <a:latin typeface="+mj-lt"/>
              </a:rPr>
              <a:t>Employee competent to perform their job functions</a:t>
            </a:r>
          </a:p>
          <a:p>
            <a:r>
              <a:rPr lang="en-US" sz="2400" b="1" dirty="0">
                <a:latin typeface="+mj-lt"/>
              </a:rPr>
              <a:t>Provide and document training </a:t>
            </a:r>
          </a:p>
          <a:p>
            <a:r>
              <a:rPr lang="en-US" sz="2400" b="1" dirty="0">
                <a:latin typeface="+mj-lt"/>
              </a:rPr>
              <a:t>Evaluate the effectiveness of training 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Appropriate infrastructure to perform QMS activities</a:t>
            </a:r>
          </a:p>
          <a:p>
            <a:r>
              <a:rPr lang="en-US" sz="2400" b="1" dirty="0">
                <a:latin typeface="+mj-lt"/>
              </a:rPr>
              <a:t>Document work environment controls necessary to achieve product requirements</a:t>
            </a:r>
          </a:p>
          <a:p>
            <a:r>
              <a:rPr lang="en-US" sz="2400" b="1" dirty="0">
                <a:latin typeface="+mj-lt"/>
              </a:rPr>
              <a:t>Monitor and control environment when it can impact product quality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C5DD6-88E0-4390-9D56-3D8BB28C40EE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Section 6:  Resource Management </a:t>
            </a:r>
            <a:endParaRPr lang="en-US" sz="3200" b="1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Control contamination </a:t>
            </a:r>
          </a:p>
          <a:p>
            <a:pPr lvl="1"/>
            <a:r>
              <a:rPr lang="en-US" b="1" dirty="0">
                <a:latin typeface="+mj-lt"/>
              </a:rPr>
              <a:t>Sterile devices—control particulate, maintain cleanliness during packaging and labeling activities</a:t>
            </a:r>
          </a:p>
          <a:p>
            <a:pPr lvl="1"/>
            <a:r>
              <a:rPr lang="en-US" b="1" dirty="0">
                <a:latin typeface="+mj-lt"/>
              </a:rPr>
              <a:t>Sterile devices are typically manufactured in a cleanroom or otherwise environmentally controlled area</a:t>
            </a:r>
          </a:p>
          <a:p>
            <a:pPr lvl="1"/>
            <a:r>
              <a:rPr lang="en-US" b="1" dirty="0">
                <a:latin typeface="+mj-lt"/>
              </a:rPr>
              <a:t>Consider ESD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7DC2-7BA2-4791-839F-CAE8F7FDEAC4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/>
                </a:solidFill>
              </a:rPr>
              <a:t>Section 7:  Product Realization 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Risk management during product realization—cradle to grave </a:t>
            </a:r>
          </a:p>
          <a:p>
            <a:r>
              <a:rPr lang="en-US" sz="2400" b="1" dirty="0">
                <a:latin typeface="+mj-lt"/>
              </a:rPr>
              <a:t>Production planning </a:t>
            </a:r>
          </a:p>
          <a:p>
            <a:pPr lvl="1"/>
            <a:r>
              <a:rPr lang="en-US" sz="2200" b="1" dirty="0">
                <a:latin typeface="+mj-lt"/>
              </a:rPr>
              <a:t>Required documents/records </a:t>
            </a:r>
          </a:p>
          <a:p>
            <a:pPr lvl="1"/>
            <a:r>
              <a:rPr lang="en-US" sz="2200" b="1" dirty="0">
                <a:latin typeface="+mj-lt"/>
              </a:rPr>
              <a:t>Validation activities</a:t>
            </a:r>
          </a:p>
          <a:p>
            <a:r>
              <a:rPr lang="en-US" b="1" dirty="0">
                <a:latin typeface="+mj-lt"/>
              </a:rPr>
              <a:t>Customer related requirements</a:t>
            </a:r>
          </a:p>
          <a:p>
            <a:pPr lvl="1"/>
            <a:r>
              <a:rPr lang="en-US" b="1" dirty="0">
                <a:latin typeface="+mj-lt"/>
              </a:rPr>
              <a:t>What are the customer needs?</a:t>
            </a:r>
          </a:p>
          <a:p>
            <a:pPr lvl="1"/>
            <a:r>
              <a:rPr lang="en-US" b="1" dirty="0">
                <a:latin typeface="+mj-lt"/>
              </a:rPr>
              <a:t>Can the organization meet these needs?</a:t>
            </a:r>
          </a:p>
          <a:p>
            <a:pPr lvl="1"/>
            <a:r>
              <a:rPr lang="en-US" b="1" dirty="0">
                <a:latin typeface="+mj-lt"/>
              </a:rPr>
              <a:t>Identify user training needs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FC73-F5AE-4A42-BDB8-8A8715926494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89C8-309C-4775-AF01-8F71D8E2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Section 7:  Product Realization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73F0-DAB0-41AE-BBA5-E81588A30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Design and development activities:</a:t>
            </a:r>
          </a:p>
          <a:p>
            <a:pPr lvl="1"/>
            <a:r>
              <a:rPr lang="en-US" b="1" dirty="0">
                <a:latin typeface="+mj-lt"/>
              </a:rPr>
              <a:t>Control the design activities</a:t>
            </a:r>
          </a:p>
          <a:p>
            <a:pPr lvl="1"/>
            <a:r>
              <a:rPr lang="en-US" b="1" dirty="0">
                <a:latin typeface="+mj-lt"/>
              </a:rPr>
              <a:t> Define Responsibilities and authorities</a:t>
            </a:r>
          </a:p>
          <a:p>
            <a:pPr lvl="1"/>
            <a:r>
              <a:rPr lang="en-US" b="1" dirty="0">
                <a:latin typeface="+mj-lt"/>
              </a:rPr>
              <a:t>Beefed up design inputs, must be able to verify</a:t>
            </a:r>
          </a:p>
          <a:p>
            <a:pPr lvl="2"/>
            <a:r>
              <a:rPr lang="en-US" b="1" dirty="0">
                <a:latin typeface="+mj-lt"/>
              </a:rPr>
              <a:t>Consideration of human factors</a:t>
            </a:r>
          </a:p>
          <a:p>
            <a:pPr lvl="1"/>
            <a:r>
              <a:rPr lang="en-US" b="1" dirty="0">
                <a:latin typeface="+mj-lt"/>
              </a:rPr>
              <a:t>Beefed up requirements for verification and validation—statistically valid sample sizes </a:t>
            </a:r>
          </a:p>
          <a:p>
            <a:pPr lvl="1"/>
            <a:r>
              <a:rPr lang="en-US" b="1" dirty="0">
                <a:latin typeface="+mj-lt"/>
              </a:rPr>
              <a:t>Ensure design outputs are traceable to design inputs</a:t>
            </a:r>
          </a:p>
          <a:p>
            <a:pPr lvl="1"/>
            <a:r>
              <a:rPr lang="en-US" b="1" dirty="0">
                <a:latin typeface="+mj-lt"/>
              </a:rPr>
              <a:t>Satisfy regulatory requirements</a:t>
            </a:r>
          </a:p>
          <a:p>
            <a:pPr lvl="1"/>
            <a:r>
              <a:rPr lang="en-US" b="1" dirty="0">
                <a:latin typeface="+mj-lt"/>
              </a:rPr>
              <a:t>Maintain records (design file)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83673-A5B9-4404-AF51-ABC636E2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16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7:  Product Realization 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latin typeface="+mj-lt"/>
              </a:rPr>
              <a:t>Control suppliers</a:t>
            </a:r>
          </a:p>
          <a:p>
            <a:pPr lvl="1"/>
            <a:r>
              <a:rPr lang="en-US" sz="2600" b="1" dirty="0">
                <a:latin typeface="+mj-lt"/>
              </a:rPr>
              <a:t>Evaluate and approve for use—responsible for outsourced processes</a:t>
            </a:r>
          </a:p>
          <a:p>
            <a:pPr lvl="1"/>
            <a:r>
              <a:rPr lang="en-US" sz="2600" b="1" dirty="0">
                <a:latin typeface="+mj-lt"/>
              </a:rPr>
              <a:t>Controls over supplier based on risk of what they provide </a:t>
            </a:r>
          </a:p>
          <a:p>
            <a:pPr lvl="1"/>
            <a:r>
              <a:rPr lang="en-US" sz="2600" b="1" dirty="0">
                <a:latin typeface="+mj-lt"/>
              </a:rPr>
              <a:t>Monitor performance</a:t>
            </a:r>
          </a:p>
          <a:p>
            <a:pPr lvl="1"/>
            <a:r>
              <a:rPr lang="en-US" sz="2600" b="1" dirty="0">
                <a:latin typeface="+mj-lt"/>
              </a:rPr>
              <a:t>Ensure adequacy of specified requirements (supplier agreement, purchase order, </a:t>
            </a:r>
            <a:r>
              <a:rPr lang="en-US" sz="2600" b="1" dirty="0" err="1">
                <a:latin typeface="+mj-lt"/>
              </a:rPr>
              <a:t>etc</a:t>
            </a:r>
            <a:r>
              <a:rPr lang="en-US" sz="2600" b="1" dirty="0">
                <a:latin typeface="+mj-lt"/>
              </a:rPr>
              <a:t>)</a:t>
            </a:r>
          </a:p>
          <a:p>
            <a:pPr lvl="1"/>
            <a:r>
              <a:rPr lang="en-US" sz="2600" b="1" dirty="0">
                <a:latin typeface="+mj-lt"/>
              </a:rPr>
              <a:t>Notification of changes by supplier so impact can be evaluated</a:t>
            </a:r>
          </a:p>
          <a:p>
            <a:pPr lvl="1">
              <a:buNone/>
            </a:pPr>
            <a:r>
              <a:rPr lang="en-US" sz="2600" b="1" dirty="0">
                <a:latin typeface="+mj-lt"/>
              </a:rPr>
              <a:t> </a:t>
            </a:r>
          </a:p>
          <a:p>
            <a:r>
              <a:rPr lang="en-US" b="1" dirty="0">
                <a:latin typeface="+mj-lt"/>
              </a:rPr>
              <a:t>Control of manufacturing and servicing requirements</a:t>
            </a:r>
          </a:p>
          <a:p>
            <a:pPr lvl="1"/>
            <a:r>
              <a:rPr lang="en-US" sz="2600" b="1" dirty="0">
                <a:latin typeface="+mj-lt"/>
              </a:rPr>
              <a:t>Activities shall be planned, carried out, monitored and controlled to ensure product meets specifications</a:t>
            </a:r>
          </a:p>
          <a:p>
            <a:pPr lvl="1"/>
            <a:r>
              <a:rPr lang="en-US" sz="2600" b="1" dirty="0">
                <a:latin typeface="+mj-lt"/>
              </a:rPr>
              <a:t>Records maintained, traceability identified</a:t>
            </a:r>
          </a:p>
          <a:p>
            <a:pPr lvl="1"/>
            <a:r>
              <a:rPr lang="en-US" sz="2600" b="1" dirty="0">
                <a:latin typeface="+mj-lt"/>
              </a:rPr>
              <a:t>Requirements for sterile devices</a:t>
            </a:r>
          </a:p>
          <a:p>
            <a:pPr lvl="1"/>
            <a:r>
              <a:rPr lang="en-US" sz="2600" b="1" dirty="0">
                <a:latin typeface="+mj-lt"/>
              </a:rPr>
              <a:t>Requirement for specific record for manufacturing history</a:t>
            </a:r>
          </a:p>
          <a:p>
            <a:endParaRPr lang="en-US" dirty="0">
              <a:latin typeface="+mj-lt"/>
            </a:endParaRPr>
          </a:p>
          <a:p>
            <a:pPr lvl="1"/>
            <a:endParaRPr lang="en-US" sz="2200" dirty="0">
              <a:latin typeface="+mj-lt"/>
            </a:endParaRPr>
          </a:p>
          <a:p>
            <a:endParaRPr lang="en-US" sz="2800" b="1" dirty="0">
              <a:latin typeface="+mj-lt"/>
            </a:endParaRPr>
          </a:p>
          <a:p>
            <a:endParaRPr lang="en-US" sz="2800" b="1" dirty="0">
              <a:latin typeface="+mj-lt"/>
            </a:endParaRP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A781B-FA42-4D8A-B196-F0A4B15D20F7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85B7-DBAD-4128-AA29-C00FC3BE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7:  Product Realization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263DF-B0CA-4C3E-BB15-A3340A24F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Installation and Servicing Activities</a:t>
            </a:r>
          </a:p>
          <a:p>
            <a:r>
              <a:rPr lang="en-US" b="1" dirty="0">
                <a:latin typeface="+mj-lt"/>
              </a:rPr>
              <a:t>Validation of sterile devices and sterile barrier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F5EEB-DF83-4881-A1C9-3C7954EC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79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7:  Product Realization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latin typeface="+mj-lt"/>
              </a:rPr>
              <a:t>Validation of processes whose output cannot be fully verified. </a:t>
            </a:r>
          </a:p>
          <a:p>
            <a:pPr lvl="1"/>
            <a:r>
              <a:rPr lang="en-US" sz="2200" b="1" dirty="0">
                <a:latin typeface="+mj-lt"/>
              </a:rPr>
              <a:t>Includes computer software—level of validation dependent upon risk</a:t>
            </a:r>
          </a:p>
          <a:p>
            <a:pPr lvl="1"/>
            <a:r>
              <a:rPr lang="en-US" sz="2200" b="1" dirty="0">
                <a:latin typeface="+mj-lt"/>
              </a:rPr>
              <a:t>Requirements for sterilization validation</a:t>
            </a:r>
          </a:p>
          <a:p>
            <a:endParaRPr lang="en-US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Product Identification, product status, and traceability requirements </a:t>
            </a:r>
          </a:p>
          <a:p>
            <a:r>
              <a:rPr lang="en-US" sz="2400" b="1" dirty="0">
                <a:latin typeface="+mj-lt"/>
              </a:rPr>
              <a:t>Control customer property, this includes IP</a:t>
            </a:r>
          </a:p>
          <a:p>
            <a:r>
              <a:rPr lang="en-US" sz="2400" b="1" dirty="0">
                <a:latin typeface="+mj-lt"/>
              </a:rPr>
              <a:t>Controls for the preservation of product </a:t>
            </a:r>
          </a:p>
          <a:p>
            <a:r>
              <a:rPr lang="en-US" sz="2400" b="1" dirty="0">
                <a:latin typeface="+mj-lt"/>
              </a:rPr>
              <a:t>Control of measuring and test equipment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8:  Measurement, Analysis, and Improvement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>
                <a:latin typeface="+mj-lt"/>
              </a:rPr>
              <a:t>Establish feedback process </a:t>
            </a:r>
          </a:p>
          <a:p>
            <a:pPr lvl="1"/>
            <a:r>
              <a:rPr lang="en-US" b="1" dirty="0">
                <a:latin typeface="+mj-lt"/>
              </a:rPr>
              <a:t>Production and post-production </a:t>
            </a:r>
          </a:p>
          <a:p>
            <a:pPr lvl="1"/>
            <a:r>
              <a:rPr lang="en-US" b="1" dirty="0">
                <a:latin typeface="+mj-lt"/>
              </a:rPr>
              <a:t>Feed info into risk management process</a:t>
            </a:r>
          </a:p>
          <a:p>
            <a:pPr>
              <a:buNone/>
            </a:pPr>
            <a:r>
              <a:rPr lang="en-US" b="1" dirty="0">
                <a:latin typeface="+mj-lt"/>
              </a:rPr>
              <a:t> </a:t>
            </a:r>
          </a:p>
          <a:p>
            <a:r>
              <a:rPr lang="en-US" b="1" dirty="0">
                <a:latin typeface="+mj-lt"/>
              </a:rPr>
              <a:t>Complaint handling process—complaints may need to be reported to regulatory agencies</a:t>
            </a:r>
          </a:p>
          <a:p>
            <a:r>
              <a:rPr lang="en-US" b="1" dirty="0">
                <a:latin typeface="+mj-lt"/>
              </a:rPr>
              <a:t>Conduct internal audits, corrective actions timely</a:t>
            </a:r>
          </a:p>
          <a:p>
            <a:r>
              <a:rPr lang="en-US" b="1" dirty="0">
                <a:latin typeface="+mj-lt"/>
              </a:rPr>
              <a:t>Monitor and measure processes </a:t>
            </a:r>
          </a:p>
          <a:p>
            <a:r>
              <a:rPr lang="en-US" b="1" dirty="0">
                <a:latin typeface="+mj-lt"/>
              </a:rPr>
              <a:t>Monitor and measurement of product (QC activities)</a:t>
            </a:r>
          </a:p>
          <a:p>
            <a:r>
              <a:rPr lang="en-US" b="1" dirty="0">
                <a:latin typeface="+mj-lt"/>
              </a:rPr>
              <a:t>Recall requirements—may need to be reported to regulatory agencies 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15CE-DBE0-4D86-9154-C61A2E007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8:  Measurement, Analysis, and Improvement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516F9-BA06-431E-A8F5-05E4AB06C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Nonconforming Material </a:t>
            </a:r>
          </a:p>
          <a:p>
            <a:pPr lvl="1"/>
            <a:r>
              <a:rPr lang="en-US" sz="2800" b="1" dirty="0">
                <a:latin typeface="+mj-lt"/>
              </a:rPr>
              <a:t>Specific requirements for rework, impact on finished device </a:t>
            </a:r>
          </a:p>
          <a:p>
            <a:pPr lvl="1"/>
            <a:r>
              <a:rPr lang="en-US" sz="2800" b="1" dirty="0">
                <a:latin typeface="+mj-lt"/>
              </a:rPr>
              <a:t>Justification for Use As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9720E-2A80-418A-8772-9EE63AC9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42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8:  Measurement, Analysis, and Improvement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Analysis of data to determine that the QMS is functioning effectively </a:t>
            </a:r>
          </a:p>
          <a:p>
            <a:pPr lvl="1"/>
            <a:r>
              <a:rPr lang="en-US" b="1" dirty="0">
                <a:latin typeface="+mj-lt"/>
              </a:rPr>
              <a:t>Defined inputs:  product conformity, supplier data, internal audits, service reports, etc. </a:t>
            </a:r>
          </a:p>
          <a:p>
            <a:pPr lvl="1"/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Implement changes (improvements) so that the QMS maintains effectiveness </a:t>
            </a:r>
          </a:p>
          <a:p>
            <a:r>
              <a:rPr lang="en-US" b="1" dirty="0">
                <a:latin typeface="+mj-lt"/>
              </a:rPr>
              <a:t>Corrective/preventive actions to address QMS issues (can be processes or products)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</a:rPr>
              <a:t>What is a Quality Management System?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+mj-lt"/>
              </a:rPr>
              <a:t>People</a:t>
            </a:r>
          </a:p>
          <a:p>
            <a:pPr eaLnBrk="1" hangingPunct="1"/>
            <a:r>
              <a:rPr lang="en-US" sz="2400" dirty="0">
                <a:latin typeface="+mj-lt"/>
              </a:rPr>
              <a:t>Equipment </a:t>
            </a:r>
          </a:p>
          <a:p>
            <a:pPr eaLnBrk="1" hangingPunct="1"/>
            <a:r>
              <a:rPr lang="en-US" sz="2400" dirty="0">
                <a:latin typeface="+mj-lt"/>
              </a:rPr>
              <a:t>Processes</a:t>
            </a:r>
          </a:p>
          <a:p>
            <a:pPr eaLnBrk="1" hangingPunct="1"/>
            <a:r>
              <a:rPr lang="en-US" sz="2400" dirty="0">
                <a:latin typeface="+mj-lt"/>
              </a:rPr>
              <a:t>Components/Materials</a:t>
            </a:r>
          </a:p>
          <a:p>
            <a:pPr eaLnBrk="1" hangingPunct="1"/>
            <a:r>
              <a:rPr lang="en-US" sz="2400" dirty="0">
                <a:latin typeface="+mj-lt"/>
              </a:rPr>
              <a:t>Documentation</a:t>
            </a:r>
          </a:p>
          <a:p>
            <a:pPr eaLnBrk="1" hangingPunct="1"/>
            <a:r>
              <a:rPr lang="en-US" sz="2400" dirty="0">
                <a:latin typeface="+mj-lt"/>
              </a:rPr>
              <a:t>Products/Service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4716D-24DE-4C40-995C-A419AAB4A651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E6F5-0347-4663-9B27-B8C15B41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Closing Thoughts/Questions?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70C5D-7CA9-4094-B434-7C09C7738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ISO 13485 takes a risk-based approach to the controls needed within your QMS</a:t>
            </a:r>
          </a:p>
          <a:p>
            <a:r>
              <a:rPr lang="en-US" b="1" dirty="0">
                <a:latin typeface="+mj-lt"/>
              </a:rPr>
              <a:t>Generic but prescriptive </a:t>
            </a:r>
          </a:p>
          <a:p>
            <a:r>
              <a:rPr lang="en-US" b="1" dirty="0">
                <a:latin typeface="+mj-lt"/>
              </a:rPr>
              <a:t>Focus is different than ISO 9001</a:t>
            </a:r>
          </a:p>
          <a:p>
            <a:r>
              <a:rPr lang="en-US" b="1" dirty="0">
                <a:latin typeface="+mj-lt"/>
              </a:rPr>
              <a:t>Hard requirement for procedures throughout the standard</a:t>
            </a:r>
          </a:p>
          <a:p>
            <a:r>
              <a:rPr lang="en-US" b="1" dirty="0">
                <a:latin typeface="+mj-lt"/>
              </a:rPr>
              <a:t>Bottom line—meet regulatory requirements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0F89A-E39D-4162-BAC3-EBA85ACD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3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9506-B210-4CC7-BA70-377CB975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How to Reach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2CF68-C64B-457A-845F-69058BB81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>
              <a:latin typeface="+mj-lt"/>
            </a:endParaRPr>
          </a:p>
          <a:p>
            <a:pPr marL="0" indent="0" algn="ctr">
              <a:buNone/>
            </a:pPr>
            <a:r>
              <a:rPr lang="en-US" b="1">
                <a:latin typeface="+mj-lt"/>
              </a:rPr>
              <a:t>Michelle </a:t>
            </a:r>
            <a:r>
              <a:rPr lang="en-US" b="1" dirty="0">
                <a:latin typeface="+mj-lt"/>
              </a:rPr>
              <a:t>Johnston </a:t>
            </a:r>
          </a:p>
          <a:p>
            <a:pPr marL="0" indent="0" algn="ctr">
              <a:buNone/>
            </a:pPr>
            <a:r>
              <a:rPr lang="en-US" b="1" dirty="0">
                <a:latin typeface="+mj-lt"/>
              </a:rPr>
              <a:t>Principal Consultant </a:t>
            </a:r>
          </a:p>
          <a:p>
            <a:pPr marL="0" indent="0" algn="ctr">
              <a:buNone/>
            </a:pPr>
            <a:r>
              <a:rPr lang="en-US" b="1" dirty="0">
                <a:latin typeface="+mj-lt"/>
              </a:rPr>
              <a:t>Advanced Quality System Solutions </a:t>
            </a:r>
          </a:p>
          <a:p>
            <a:pPr marL="0" indent="0" algn="ctr">
              <a:buNone/>
            </a:pPr>
            <a:r>
              <a:rPr lang="en-US" b="1" dirty="0">
                <a:latin typeface="+mj-lt"/>
              </a:rPr>
              <a:t>San Diego, CA</a:t>
            </a:r>
          </a:p>
          <a:p>
            <a:pPr marL="0" indent="0" algn="ctr">
              <a:buNone/>
            </a:pPr>
            <a:r>
              <a:rPr lang="en-US" b="1" dirty="0">
                <a:latin typeface="+mj-lt"/>
              </a:rPr>
              <a:t>858.722.4471</a:t>
            </a:r>
          </a:p>
          <a:p>
            <a:pPr marL="0" indent="0" algn="ctr">
              <a:buNone/>
            </a:pPr>
            <a:r>
              <a:rPr lang="en-US" b="1" dirty="0">
                <a:latin typeface="+mj-lt"/>
              </a:rPr>
              <a:t>www.advqss.com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29480-356E-4DA5-9BE0-71DFBB6C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32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6C04-30A7-41AE-9E3F-1A423A34E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Thanks for your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508B9-7157-4F4C-9089-44403D80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3" descr="C:\Users\Michelle\Downloads\shutterstock_193246529.jpg">
            <a:extLst>
              <a:ext uri="{FF2B5EF4-FFF2-40B4-BE49-F238E27FC236}">
                <a16:creationId xmlns:a16="http://schemas.microsoft.com/office/drawing/2014/main" id="{621AF459-7505-4A5B-890D-6B68B2062E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281" y="1935163"/>
            <a:ext cx="4389437" cy="438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936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/>
                </a:solidFill>
              </a:rPr>
              <a:t>ISO13485:2016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“Voluntary” standard—sort of</a:t>
            </a:r>
          </a:p>
          <a:p>
            <a:r>
              <a:rPr lang="en-US" sz="2800" b="1" dirty="0">
                <a:latin typeface="+mj-lt"/>
              </a:rPr>
              <a:t>Generic in nature due to wide audience </a:t>
            </a:r>
          </a:p>
          <a:p>
            <a:r>
              <a:rPr lang="en-US" sz="2800" b="1" dirty="0">
                <a:latin typeface="+mj-lt"/>
              </a:rPr>
              <a:t>This version was published in March 2016, there is a 3 year transition period for organizations registered to 2008 version</a:t>
            </a:r>
          </a:p>
          <a:p>
            <a:r>
              <a:rPr lang="en-US" sz="2800" b="1" dirty="0">
                <a:latin typeface="+mj-lt"/>
              </a:rPr>
              <a:t>Applicable to finished medical device manufacturers, component manufacturers, and service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ED059-5BA3-45FB-B7B4-099A7D697982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Any Similarities Between ISO 13485 and ISO 9001?  Yes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+mj-lt"/>
              </a:rPr>
              <a:t>Emphasis on management support—the buck stops at the top </a:t>
            </a:r>
          </a:p>
          <a:p>
            <a:r>
              <a:rPr lang="en-US" b="1" dirty="0">
                <a:latin typeface="+mj-lt"/>
              </a:rPr>
              <a:t>Define the quality management system </a:t>
            </a:r>
          </a:p>
          <a:p>
            <a:r>
              <a:rPr lang="en-US" b="1" dirty="0">
                <a:latin typeface="+mj-lt"/>
              </a:rPr>
              <a:t>Need for documentation </a:t>
            </a:r>
          </a:p>
          <a:p>
            <a:r>
              <a:rPr lang="en-US" b="1" dirty="0">
                <a:latin typeface="+mj-lt"/>
              </a:rPr>
              <a:t>Risk—more on that in a minute </a:t>
            </a:r>
          </a:p>
          <a:p>
            <a:r>
              <a:rPr lang="en-US" b="1" dirty="0">
                <a:latin typeface="+mj-lt"/>
              </a:rPr>
              <a:t>Monitor and measurement of processes </a:t>
            </a:r>
          </a:p>
          <a:p>
            <a:r>
              <a:rPr lang="en-US" b="1" dirty="0">
                <a:latin typeface="+mj-lt"/>
              </a:rPr>
              <a:t>Development of a quality policy and quality objectives </a:t>
            </a:r>
          </a:p>
          <a:p>
            <a:r>
              <a:rPr lang="en-US" b="1" dirty="0">
                <a:latin typeface="+mj-lt"/>
              </a:rPr>
              <a:t>Employees must be trained</a:t>
            </a:r>
          </a:p>
          <a:p>
            <a:r>
              <a:rPr lang="en-US" b="1" dirty="0">
                <a:latin typeface="+mj-lt"/>
              </a:rPr>
              <a:t>Processes:  CAPA, internal audits, calibration (not all inclusive)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/>
                </a:solidFill>
              </a:rPr>
              <a:t>Differences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934817"/>
            <a:ext cx="8229600" cy="4389783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+mj-lt"/>
              </a:rPr>
              <a:t>Industries </a:t>
            </a:r>
          </a:p>
          <a:p>
            <a:pPr lvl="1"/>
            <a:r>
              <a:rPr lang="en-US" sz="2800" b="1" dirty="0">
                <a:latin typeface="+mj-lt"/>
              </a:rPr>
              <a:t>ISO 9001 is not industry-specific </a:t>
            </a:r>
          </a:p>
          <a:p>
            <a:pPr lvl="1"/>
            <a:r>
              <a:rPr lang="en-US" sz="2800" b="1" dirty="0">
                <a:latin typeface="+mj-lt"/>
              </a:rPr>
              <a:t>ISO 13485 is specific to the medical device industry</a:t>
            </a:r>
          </a:p>
          <a:p>
            <a:pPr lvl="2"/>
            <a:r>
              <a:rPr lang="en-US" sz="2500" b="1" dirty="0">
                <a:latin typeface="+mj-lt"/>
              </a:rPr>
              <a:t>There are specific requirements for some types of medical devices (sterile or implantable)</a:t>
            </a:r>
          </a:p>
          <a:p>
            <a:pPr lvl="2"/>
            <a:r>
              <a:rPr lang="en-US" sz="2500" b="1" dirty="0">
                <a:latin typeface="+mj-lt"/>
              </a:rPr>
              <a:t>Requirements for devices requiring installation </a:t>
            </a:r>
          </a:p>
          <a:p>
            <a:pPr lvl="2"/>
            <a:r>
              <a:rPr lang="en-US" sz="2500" b="1" dirty="0">
                <a:latin typeface="+mj-lt"/>
              </a:rPr>
              <a:t>Requirements for devices requiring servicing </a:t>
            </a:r>
          </a:p>
          <a:p>
            <a:endParaRPr lang="en-US" sz="2800" b="1" u="sng" dirty="0">
              <a:latin typeface="+mj-lt"/>
            </a:endParaRPr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C1E9C-AD67-4049-AC2B-FEE63523D8BA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B996-6191-4922-A752-BDD87985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40B5C-D41F-4D76-8EB1-91AD5C67E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Management Representative</a:t>
            </a:r>
          </a:p>
          <a:p>
            <a:pPr lvl="1"/>
            <a:r>
              <a:rPr lang="en-US" b="1" dirty="0">
                <a:latin typeface="+mj-lt"/>
              </a:rPr>
              <a:t>No longer required by ISO 9001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Quality Manual </a:t>
            </a:r>
          </a:p>
          <a:p>
            <a:pPr lvl="1"/>
            <a:r>
              <a:rPr lang="en-US" b="1" dirty="0">
                <a:latin typeface="+mj-lt"/>
              </a:rPr>
              <a:t>No longer required by ISO 9001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10D84-E694-4E34-A53C-AB074F22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3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4E71-175C-43AD-B484-23E988637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860D9-CC28-4C6D-A86D-5411A649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+mj-lt"/>
              </a:rPr>
              <a:t>Format of the Standards</a:t>
            </a:r>
          </a:p>
          <a:p>
            <a:pPr lvl="1"/>
            <a:r>
              <a:rPr lang="en-US" sz="2600" b="1" dirty="0">
                <a:latin typeface="+mj-lt"/>
              </a:rPr>
              <a:t>ISO 9001 has 10 sections </a:t>
            </a:r>
          </a:p>
          <a:p>
            <a:pPr lvl="1"/>
            <a:r>
              <a:rPr lang="en-US" sz="2600" b="1" dirty="0">
                <a:latin typeface="+mj-lt"/>
              </a:rPr>
              <a:t>ISO 13485 has 8 sections </a:t>
            </a:r>
          </a:p>
          <a:p>
            <a:r>
              <a:rPr lang="en-US" sz="2800" b="1" dirty="0">
                <a:latin typeface="+mj-lt"/>
              </a:rPr>
              <a:t>Section Headings</a:t>
            </a:r>
          </a:p>
          <a:p>
            <a:pPr marL="0" indent="0">
              <a:buNone/>
            </a:pPr>
            <a:endParaRPr lang="en-US" sz="2800" b="1" dirty="0">
              <a:latin typeface="+mj-lt"/>
            </a:endParaRPr>
          </a:p>
          <a:p>
            <a:endParaRPr lang="en-US" sz="2800" b="1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305A6-7E67-4CD4-B408-A75649BF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26D3F-24D1-467F-B599-96B0B51880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Differences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b="1" u="sng" dirty="0">
              <a:latin typeface="+mj-lt"/>
            </a:endParaRPr>
          </a:p>
          <a:p>
            <a:pPr eaLnBrk="1" hangingPunct="1"/>
            <a:r>
              <a:rPr lang="en-US" sz="2800" b="1" u="sng" dirty="0">
                <a:latin typeface="+mj-lt"/>
              </a:rPr>
              <a:t>ISO 9001 Terminology and Requirements</a:t>
            </a:r>
          </a:p>
          <a:p>
            <a:pPr lvl="1"/>
            <a:r>
              <a:rPr lang="en-US" sz="2800" b="1" dirty="0">
                <a:latin typeface="+mj-lt"/>
              </a:rPr>
              <a:t>Interested Parties</a:t>
            </a:r>
          </a:p>
          <a:p>
            <a:pPr lvl="1"/>
            <a:r>
              <a:rPr lang="en-US" sz="2800" b="1" dirty="0">
                <a:latin typeface="+mj-lt"/>
              </a:rPr>
              <a:t>External Providers</a:t>
            </a:r>
          </a:p>
          <a:p>
            <a:pPr lvl="1"/>
            <a:r>
              <a:rPr lang="en-US" sz="2800" b="1" dirty="0">
                <a:latin typeface="+mj-lt"/>
              </a:rPr>
              <a:t>Documented Information </a:t>
            </a:r>
          </a:p>
          <a:p>
            <a:pPr lvl="1"/>
            <a:r>
              <a:rPr lang="en-US" sz="2800" b="1" dirty="0">
                <a:latin typeface="+mj-lt"/>
              </a:rPr>
              <a:t>Internal and External Issues</a:t>
            </a:r>
          </a:p>
          <a:p>
            <a:pPr lvl="1"/>
            <a:r>
              <a:rPr lang="en-US" sz="2800" b="1" dirty="0">
                <a:latin typeface="+mj-lt"/>
              </a:rPr>
              <a:t>Opportunities (risk can be positive)</a:t>
            </a:r>
          </a:p>
          <a:p>
            <a:pPr lvl="1"/>
            <a:r>
              <a:rPr lang="en-US" sz="2800" b="1" dirty="0">
                <a:latin typeface="+mj-lt"/>
              </a:rPr>
              <a:t>Eliminated “preventive action”</a:t>
            </a:r>
          </a:p>
          <a:p>
            <a:pPr marL="393192" lvl="1" indent="0">
              <a:buNone/>
            </a:pPr>
            <a:endParaRPr lang="en-US" sz="2800" b="1" dirty="0">
              <a:latin typeface="+mj-lt"/>
            </a:endParaRPr>
          </a:p>
          <a:p>
            <a:pPr lvl="1"/>
            <a:endParaRPr lang="en-US" sz="2200" b="1" u="sng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FBECC-BA11-4ACB-A0DF-028D2402504B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2601</TotalTime>
  <Words>1310</Words>
  <Application>Microsoft Office PowerPoint</Application>
  <PresentationFormat>On-screen Show (4:3)</PresentationFormat>
  <Paragraphs>251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Constantia</vt:lpstr>
      <vt:lpstr>Wingdings 2</vt:lpstr>
      <vt:lpstr>Flow</vt:lpstr>
      <vt:lpstr>      An Overview of ISO 13485:2016, Medical Devices—Quality Management Systems </vt:lpstr>
      <vt:lpstr>Note to Self…</vt:lpstr>
      <vt:lpstr>What is a Quality Management System?</vt:lpstr>
      <vt:lpstr>ISO13485:2016</vt:lpstr>
      <vt:lpstr>Any Similarities Between ISO 13485 and ISO 9001?  Yes </vt:lpstr>
      <vt:lpstr>Differences</vt:lpstr>
      <vt:lpstr>Differences</vt:lpstr>
      <vt:lpstr>Differences</vt:lpstr>
      <vt:lpstr>Differences</vt:lpstr>
      <vt:lpstr>Differences</vt:lpstr>
      <vt:lpstr>In A Nutshell…</vt:lpstr>
      <vt:lpstr>Regardless of the standard, avoid this.  </vt:lpstr>
      <vt:lpstr>A Closer Look at ISO 13485</vt:lpstr>
      <vt:lpstr>General Comments</vt:lpstr>
      <vt:lpstr>Section 4:  Quality Management System </vt:lpstr>
      <vt:lpstr>Section 4:  Documentation Requirements</vt:lpstr>
      <vt:lpstr>Section 4:  Documentation Requirements</vt:lpstr>
      <vt:lpstr>Section 5: Management Responsibility</vt:lpstr>
      <vt:lpstr>Management engagement/support is key!</vt:lpstr>
      <vt:lpstr>Section 6:  Resource Management </vt:lpstr>
      <vt:lpstr>Section 6:  Resource Management </vt:lpstr>
      <vt:lpstr>Section 7:  Product Realization </vt:lpstr>
      <vt:lpstr>Section 7:  Product Realization </vt:lpstr>
      <vt:lpstr>Section 7:  Product Realization </vt:lpstr>
      <vt:lpstr>Section 7:  Product Realization </vt:lpstr>
      <vt:lpstr>Section 7:  Product Realization </vt:lpstr>
      <vt:lpstr>Section 8:  Measurement, Analysis, and Improvement  </vt:lpstr>
      <vt:lpstr>Section 8:  Measurement, Analysis, and Improvement </vt:lpstr>
      <vt:lpstr>Section 8:  Measurement, Analysis, and Improvement </vt:lpstr>
      <vt:lpstr>Closing Thoughts/Questions?</vt:lpstr>
      <vt:lpstr>How to Reach Me</vt:lpstr>
      <vt:lpstr>Thanks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Responsibility  ISO 13485 section 5</dc:title>
  <dc:creator>Michelle</dc:creator>
  <cp:lastModifiedBy>Michelle Johnston</cp:lastModifiedBy>
  <cp:revision>128</cp:revision>
  <cp:lastPrinted>2018-05-03T14:34:22Z</cp:lastPrinted>
  <dcterms:created xsi:type="dcterms:W3CDTF">2012-10-18T04:23:38Z</dcterms:created>
  <dcterms:modified xsi:type="dcterms:W3CDTF">2018-09-17T05:38:56Z</dcterms:modified>
</cp:coreProperties>
</file>