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68" r:id="rId4"/>
    <p:sldId id="269" r:id="rId5"/>
    <p:sldId id="259" r:id="rId6"/>
    <p:sldId id="270" r:id="rId7"/>
    <p:sldId id="263" r:id="rId8"/>
    <p:sldId id="282" r:id="rId9"/>
    <p:sldId id="271" r:id="rId10"/>
    <p:sldId id="286" r:id="rId11"/>
    <p:sldId id="287" r:id="rId12"/>
    <p:sldId id="288" r:id="rId13"/>
    <p:sldId id="273" r:id="rId14"/>
    <p:sldId id="274" r:id="rId15"/>
    <p:sldId id="275" r:id="rId16"/>
    <p:sldId id="276" r:id="rId17"/>
    <p:sldId id="277" r:id="rId18"/>
    <p:sldId id="279" r:id="rId19"/>
    <p:sldId id="280" r:id="rId20"/>
    <p:sldId id="278" r:id="rId21"/>
    <p:sldId id="289" r:id="rId22"/>
    <p:sldId id="284" r:id="rId23"/>
    <p:sldId id="285" r:id="rId24"/>
    <p:sldId id="267" r:id="rId25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3667" autoAdjust="0"/>
  </p:normalViewPr>
  <p:slideViewPr>
    <p:cSldViewPr>
      <p:cViewPr varScale="1">
        <p:scale>
          <a:sx n="102" d="100"/>
          <a:sy n="102" d="100"/>
        </p:scale>
        <p:origin x="64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50" y="-78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2962" tIns="46482" rIns="92962" bIns="4648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2962" tIns="46482" rIns="92962" bIns="46482" rtlCol="0"/>
          <a:lstStyle>
            <a:lvl1pPr algn="r">
              <a:defRPr sz="1200"/>
            </a:lvl1pPr>
          </a:lstStyle>
          <a:p>
            <a:fld id="{6769F11F-8AB5-4515-989C-B7B226E3313B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2962" tIns="46482" rIns="92962" bIns="4648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2962" tIns="46482" rIns="92962" bIns="46482" rtlCol="0" anchor="b"/>
          <a:lstStyle>
            <a:lvl1pPr algn="r">
              <a:defRPr sz="1200"/>
            </a:lvl1pPr>
          </a:lstStyle>
          <a:p>
            <a:fld id="{E15BA6A1-218D-46AE-BA5B-AB0AE1E9B4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1997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2962" tIns="46482" rIns="92962" bIns="4648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2962" tIns="46482" rIns="92962" bIns="46482" rtlCol="0"/>
          <a:lstStyle>
            <a:lvl1pPr algn="r">
              <a:defRPr sz="1200"/>
            </a:lvl1pPr>
          </a:lstStyle>
          <a:p>
            <a:fld id="{3CABDC14-A065-4539-A0C5-DE219626D768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62" tIns="46482" rIns="92962" bIns="4648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2962" tIns="46482" rIns="92962" bIns="464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2962" tIns="46482" rIns="92962" bIns="4648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2962" tIns="46482" rIns="92962" bIns="46482" rtlCol="0" anchor="b"/>
          <a:lstStyle>
            <a:lvl1pPr algn="r">
              <a:defRPr sz="1200"/>
            </a:lvl1pPr>
          </a:lstStyle>
          <a:p>
            <a:fld id="{702F3204-CD50-4B6D-9B9C-0204750A13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28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4275" y="698500"/>
            <a:ext cx="4654550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2F3204-CD50-4B6D-9B9C-0204750A139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96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BAAE-37F4-4278-927A-1403673B72C7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78A6E-A81F-470C-B51A-76F21CC13D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BAAE-37F4-4278-927A-1403673B72C7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78A6E-A81F-470C-B51A-76F21CC13D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BAAE-37F4-4278-927A-1403673B72C7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78A6E-A81F-470C-B51A-76F21CC13D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BAAE-37F4-4278-927A-1403673B72C7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78A6E-A81F-470C-B51A-76F21CC13D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BAAE-37F4-4278-927A-1403673B72C7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78A6E-A81F-470C-B51A-76F21CC13D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BAAE-37F4-4278-927A-1403673B72C7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78A6E-A81F-470C-B51A-76F21CC13D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BAAE-37F4-4278-927A-1403673B72C7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78A6E-A81F-470C-B51A-76F21CC13D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BAAE-37F4-4278-927A-1403673B72C7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78A6E-A81F-470C-B51A-76F21CC13D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BAAE-37F4-4278-927A-1403673B72C7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78A6E-A81F-470C-B51A-76F21CC13D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BAAE-37F4-4278-927A-1403673B72C7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78A6E-A81F-470C-B51A-76F21CC13D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BAAE-37F4-4278-927A-1403673B72C7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6D78A6E-A81F-470C-B51A-76F21CC13D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95ABAAE-37F4-4278-927A-1403673B72C7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6D78A6E-A81F-470C-B51A-76F21CC13D9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global.ihs.com/" TargetMode="External"/><Relationship Id="rId2" Type="http://schemas.openxmlformats.org/officeDocument/2006/relationships/hyperlink" Target="http://ec.europa.eu/growth/single-market/european-standards/harmonised-standard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hop.bsigroup.com/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219200"/>
            <a:ext cx="7772400" cy="177165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effectLst/>
              </a:rPr>
              <a:t>HOW TO BE BETTER PREPARED FOR ESD TESTING</a:t>
            </a:r>
            <a:endParaRPr lang="en-US" sz="2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657600"/>
            <a:ext cx="7854696" cy="17526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By Rick Candelas</a:t>
            </a:r>
            <a:endParaRPr lang="en-US" dirty="0" smtClean="0"/>
          </a:p>
          <a:p>
            <a:pPr algn="ctr"/>
            <a:r>
              <a:rPr lang="en-US" b="1" dirty="0" smtClean="0"/>
              <a:t>Extron Electronics</a:t>
            </a:r>
            <a:endParaRPr lang="en-US" dirty="0" smtClean="0"/>
          </a:p>
          <a:p>
            <a:pPr algn="ctr"/>
            <a:r>
              <a:rPr lang="en-US" b="1" dirty="0" smtClean="0"/>
              <a:t>October 25, 2016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TESTING – Test Equipment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1"/>
              </a:buClr>
            </a:pPr>
            <a:r>
              <a:rPr lang="en-US" sz="2900" dirty="0"/>
              <a:t>Is the ESD generator the correct piece of equipment to perform the test?</a:t>
            </a:r>
          </a:p>
          <a:p>
            <a:pPr lvl="1"/>
            <a:r>
              <a:rPr lang="en-US" dirty="0"/>
              <a:t>Verify </a:t>
            </a:r>
            <a:r>
              <a:rPr lang="en-US" dirty="0" smtClean="0"/>
              <a:t>waveform. </a:t>
            </a:r>
            <a:r>
              <a:rPr lang="en-US" dirty="0"/>
              <a:t>Do you or the lab do this.</a:t>
            </a:r>
          </a:p>
          <a:p>
            <a:pPr>
              <a:buClr>
                <a:schemeClr val="accent1"/>
              </a:buClr>
            </a:pPr>
            <a:r>
              <a:rPr lang="en-US" sz="2900" dirty="0"/>
              <a:t>470kΩ bleeder cable</a:t>
            </a:r>
          </a:p>
          <a:p>
            <a:pPr lvl="1"/>
            <a:r>
              <a:rPr lang="en-US" dirty="0"/>
              <a:t>Used to isolate the HCP from the ground ref plane. Verify before test.</a:t>
            </a:r>
          </a:p>
          <a:p>
            <a:pPr>
              <a:buClr>
                <a:schemeClr val="accent1"/>
              </a:buClr>
            </a:pPr>
            <a:r>
              <a:rPr lang="en-US" sz="2900" dirty="0"/>
              <a:t>Horizontal coupling plane size (1.6m x 0.8m)</a:t>
            </a:r>
          </a:p>
          <a:p>
            <a:pPr>
              <a:buClr>
                <a:schemeClr val="accent1"/>
              </a:buClr>
            </a:pPr>
            <a:r>
              <a:rPr lang="en-US" sz="2800" dirty="0" smtClean="0"/>
              <a:t>Vertical </a:t>
            </a:r>
            <a:r>
              <a:rPr lang="en-US" sz="2800" dirty="0"/>
              <a:t>coupling plane size (0.5m x 0.5 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378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TESTING – Test </a:t>
            </a:r>
            <a:r>
              <a:rPr lang="en-US" b="1" dirty="0" smtClean="0"/>
              <a:t>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1"/>
              </a:buClr>
            </a:pPr>
            <a:r>
              <a:rPr lang="en-US" sz="2900" dirty="0"/>
              <a:t>Test </a:t>
            </a:r>
            <a:r>
              <a:rPr lang="en-US" sz="2900" dirty="0" smtClean="0"/>
              <a:t>Environment </a:t>
            </a:r>
            <a:r>
              <a:rPr lang="en-US" sz="2900" dirty="0"/>
              <a:t>– Make sure to document this.</a:t>
            </a:r>
          </a:p>
          <a:p>
            <a:pPr lvl="1"/>
            <a:r>
              <a:rPr lang="en-US" dirty="0"/>
              <a:t>Environmental conditions are extremely important for ESD. </a:t>
            </a:r>
          </a:p>
          <a:p>
            <a:pPr lvl="1"/>
            <a:r>
              <a:rPr lang="en-US" dirty="0"/>
              <a:t>Temp: 15-35° C, Humidity: 30-60%, Pressure: 86-106kPa.</a:t>
            </a:r>
          </a:p>
          <a:p>
            <a:pPr lvl="1"/>
            <a:r>
              <a:rPr lang="en-US" dirty="0"/>
              <a:t>These are typical office environments.</a:t>
            </a:r>
          </a:p>
          <a:p>
            <a:pPr lvl="1"/>
            <a:r>
              <a:rPr lang="en-US" dirty="0"/>
              <a:t>Make sure you or the lab has the instrument to measure these parameters.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844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TESTING – Test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chemeClr val="accent1"/>
              </a:buClr>
            </a:pPr>
            <a:r>
              <a:rPr lang="en-US" dirty="0" smtClean="0"/>
              <a:t>Test </a:t>
            </a:r>
            <a:r>
              <a:rPr lang="en-US" dirty="0"/>
              <a:t>generator </a:t>
            </a:r>
            <a:r>
              <a:rPr lang="en-US" dirty="0" smtClean="0"/>
              <a:t>must be perpendicular </a:t>
            </a:r>
            <a:r>
              <a:rPr lang="en-US" dirty="0"/>
              <a:t>to the surface of the EUT; </a:t>
            </a:r>
          </a:p>
          <a:p>
            <a:pPr>
              <a:buClr>
                <a:schemeClr val="accent1"/>
              </a:buClr>
            </a:pPr>
            <a:r>
              <a:rPr lang="en-US" b="1" dirty="0" smtClean="0"/>
              <a:t>AIR</a:t>
            </a:r>
            <a:r>
              <a:rPr lang="en-US" dirty="0" smtClean="0"/>
              <a:t> </a:t>
            </a:r>
            <a:r>
              <a:rPr lang="en-US" dirty="0"/>
              <a:t>discharge, </a:t>
            </a:r>
            <a:r>
              <a:rPr lang="en-US" dirty="0" smtClean="0"/>
              <a:t>tip </a:t>
            </a:r>
            <a:r>
              <a:rPr lang="en-US" dirty="0"/>
              <a:t>must approach the EUT as fast as possible </a:t>
            </a:r>
            <a:r>
              <a:rPr lang="en-US" b="1" dirty="0"/>
              <a:t>&amp; touch the EUT</a:t>
            </a:r>
            <a:r>
              <a:rPr lang="en-US" dirty="0"/>
              <a:t>; </a:t>
            </a:r>
          </a:p>
          <a:p>
            <a:pPr>
              <a:buClr>
                <a:schemeClr val="accent1"/>
              </a:buClr>
            </a:pPr>
            <a:r>
              <a:rPr lang="en-US" b="1" dirty="0" smtClean="0"/>
              <a:t>CONTACT</a:t>
            </a:r>
            <a:r>
              <a:rPr lang="en-US" dirty="0" smtClean="0"/>
              <a:t>, tip </a:t>
            </a:r>
            <a:r>
              <a:rPr lang="en-US" dirty="0"/>
              <a:t>must touch the EUT before the discharge switch is operated</a:t>
            </a:r>
          </a:p>
          <a:p>
            <a:pPr>
              <a:buClr>
                <a:schemeClr val="accent1"/>
              </a:buClr>
            </a:pPr>
            <a:r>
              <a:rPr lang="en-US" b="1" dirty="0"/>
              <a:t>Non-earthed apparatus</a:t>
            </a:r>
            <a:r>
              <a:rPr lang="en-US" dirty="0"/>
              <a:t> </a:t>
            </a:r>
            <a:r>
              <a:rPr lang="en-US" dirty="0" smtClean="0"/>
              <a:t>–EUT must be discharged between </a:t>
            </a:r>
            <a:r>
              <a:rPr lang="en-US" dirty="0"/>
              <a:t>each pulse, e.g. </a:t>
            </a:r>
            <a:r>
              <a:rPr lang="en-US" dirty="0" smtClean="0"/>
              <a:t>via bleed </a:t>
            </a:r>
            <a:r>
              <a:rPr lang="en-US" dirty="0"/>
              <a:t>resistor</a:t>
            </a:r>
          </a:p>
          <a:p>
            <a:pPr>
              <a:buClr>
                <a:schemeClr val="accent1"/>
              </a:buClr>
            </a:pPr>
            <a:r>
              <a:rPr lang="en-US" b="1" dirty="0"/>
              <a:t>Number of discharges</a:t>
            </a:r>
            <a:r>
              <a:rPr lang="en-US" dirty="0"/>
              <a:t> – Determine the amount of discharge. </a:t>
            </a:r>
          </a:p>
          <a:p>
            <a:pPr lvl="1"/>
            <a:r>
              <a:rPr lang="en-US" dirty="0"/>
              <a:t>IEC 61000-4-2 says to do ten in each polarity at each point, 1 discharge/sec.</a:t>
            </a:r>
          </a:p>
          <a:p>
            <a:pPr lvl="1"/>
            <a:r>
              <a:rPr lang="en-US" dirty="0"/>
              <a:t>EN 55024 says to do a minimum of 200 </a:t>
            </a:r>
            <a:r>
              <a:rPr lang="en-US" dirty="0" smtClean="0"/>
              <a:t>discharges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008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TESTING – </a:t>
            </a:r>
            <a:br>
              <a:rPr lang="en-US" b="1" dirty="0" smtClean="0"/>
            </a:br>
            <a:r>
              <a:rPr lang="en-US" b="1" dirty="0" smtClean="0"/>
              <a:t>In House vs. Accredited Test Lab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lvl="2" indent="-273050">
              <a:buClr>
                <a:schemeClr val="accent1"/>
              </a:buClr>
            </a:pPr>
            <a:r>
              <a:rPr lang="en-US" sz="2800" dirty="0" smtClean="0"/>
              <a:t>Limit cost with pre-compliance testing.</a:t>
            </a:r>
          </a:p>
          <a:p>
            <a:pPr marL="273050" lvl="2" indent="-273050">
              <a:buClr>
                <a:schemeClr val="accent1"/>
              </a:buClr>
            </a:pPr>
            <a:endParaRPr lang="en-US" sz="2800" dirty="0" smtClean="0"/>
          </a:p>
          <a:p>
            <a:pPr marL="273050" lvl="2" indent="-273050">
              <a:buClr>
                <a:schemeClr val="accent1"/>
              </a:buClr>
            </a:pPr>
            <a:r>
              <a:rPr lang="en-US" sz="2800" dirty="0"/>
              <a:t>Save a great deal of time, money, and headaches if ESD testing is done at all stages in a product’s development</a:t>
            </a:r>
            <a:r>
              <a:rPr lang="en-US" sz="2800" dirty="0" smtClean="0"/>
              <a:t>.</a:t>
            </a:r>
          </a:p>
          <a:p>
            <a:pPr marL="273050" lvl="2" indent="-273050">
              <a:buClr>
                <a:schemeClr val="accent1"/>
              </a:buClr>
            </a:pPr>
            <a:endParaRPr lang="en-US" sz="2800" dirty="0" smtClean="0"/>
          </a:p>
          <a:p>
            <a:pPr marL="273050" lvl="2" indent="-273050">
              <a:buClr>
                <a:schemeClr val="accent1"/>
              </a:buClr>
            </a:pPr>
            <a:r>
              <a:rPr lang="en-US" sz="2800" dirty="0" smtClean="0"/>
              <a:t>Discover if there are any issues before a mass-produced item goes for final compliance testing.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TESTING –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lvl="2" indent="-273050"/>
            <a:r>
              <a:rPr lang="en-US" sz="2800" dirty="0" smtClean="0"/>
              <a:t>Typically performed in-house in the prototype stage.</a:t>
            </a:r>
          </a:p>
          <a:p>
            <a:pPr marL="273050" lvl="2" indent="-273050"/>
            <a:r>
              <a:rPr lang="en-US" sz="2800" dirty="0" smtClean="0"/>
              <a:t>Low-cost ESD checks</a:t>
            </a:r>
          </a:p>
          <a:p>
            <a:pPr marL="273050" lvl="2" indent="-273050"/>
            <a:r>
              <a:rPr lang="en-US" sz="2800" dirty="0" smtClean="0"/>
              <a:t>Might be cost effective to purchase or rent a used ESD generator.</a:t>
            </a:r>
          </a:p>
          <a:p>
            <a:pPr marL="273050" lvl="2" indent="-273050"/>
            <a:r>
              <a:rPr lang="en-US" sz="2800" dirty="0" smtClean="0"/>
              <a:t>Evaluate potential test points and problems.</a:t>
            </a:r>
          </a:p>
          <a:p>
            <a:pPr marL="638810" lvl="1" indent="-273050"/>
            <a:r>
              <a:rPr lang="en-US" dirty="0" smtClean="0"/>
              <a:t>Ex. LCD screens are notorious for having ESD issues.  Possible fix could be conductive film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TESTING – Pre-Compliance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chemeClr val="accent1"/>
              </a:buClr>
            </a:pPr>
            <a:r>
              <a:rPr lang="en-US" sz="2900" dirty="0"/>
              <a:t>In-House or at a test </a:t>
            </a:r>
            <a:r>
              <a:rPr lang="en-US" sz="2900" dirty="0" smtClean="0"/>
              <a:t>lab</a:t>
            </a:r>
          </a:p>
          <a:p>
            <a:pPr>
              <a:buClr>
                <a:schemeClr val="accent1"/>
              </a:buClr>
            </a:pPr>
            <a:r>
              <a:rPr lang="en-US" sz="2900" dirty="0" smtClean="0"/>
              <a:t>Product </a:t>
            </a:r>
            <a:r>
              <a:rPr lang="en-US" sz="2900" dirty="0"/>
              <a:t>has finally come together in its intended enclosure.</a:t>
            </a:r>
          </a:p>
          <a:p>
            <a:pPr lvl="1"/>
            <a:r>
              <a:rPr lang="en-US" dirty="0"/>
              <a:t>Check for over spray or Excess paint</a:t>
            </a:r>
          </a:p>
          <a:p>
            <a:pPr lvl="1"/>
            <a:r>
              <a:rPr lang="en-US" dirty="0" smtClean="0"/>
              <a:t>Grounding</a:t>
            </a:r>
          </a:p>
          <a:p>
            <a:pPr>
              <a:buClr>
                <a:schemeClr val="accent1"/>
              </a:buClr>
            </a:pPr>
            <a:r>
              <a:rPr lang="en-US" sz="2900" dirty="0" smtClean="0"/>
              <a:t>Can </a:t>
            </a:r>
            <a:r>
              <a:rPr lang="en-US" sz="2900" dirty="0"/>
              <a:t>be still be modified quickly and re-tested</a:t>
            </a:r>
            <a:r>
              <a:rPr lang="en-US" sz="2900" dirty="0" smtClean="0"/>
              <a:t>.</a:t>
            </a:r>
          </a:p>
          <a:p>
            <a:pPr>
              <a:buClr>
                <a:schemeClr val="accent1"/>
              </a:buClr>
            </a:pPr>
            <a:r>
              <a:rPr lang="en-US" sz="3200" dirty="0"/>
              <a:t>Design engineers should be present with the necessary equipment &amp; components to do re-work in a hurry. </a:t>
            </a:r>
            <a:endParaRPr lang="en-US" sz="29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TESTING – Final Compliance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lvl="3" indent="-273050"/>
            <a:r>
              <a:rPr lang="en-US" sz="3000" dirty="0" smtClean="0"/>
              <a:t>Performed at an accredited test lab.</a:t>
            </a:r>
          </a:p>
          <a:p>
            <a:pPr marL="273050" lvl="3" indent="-273050"/>
            <a:endParaRPr lang="en-US" sz="3000" dirty="0" smtClean="0"/>
          </a:p>
          <a:p>
            <a:pPr marL="273050" indent="-273050"/>
            <a:r>
              <a:rPr lang="en-US" sz="3000" dirty="0" smtClean="0"/>
              <a:t>More expensive per day and allows little to no disruption in the test.</a:t>
            </a:r>
          </a:p>
          <a:p>
            <a:pPr marL="246063" lvl="2" indent="-246063"/>
            <a:endParaRPr lang="en-US" sz="3000" dirty="0" smtClean="0"/>
          </a:p>
          <a:p>
            <a:pPr marL="273050" indent="-273050"/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TESTING – Sustaining Compliance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chemeClr val="accent1"/>
              </a:buClr>
            </a:pPr>
            <a:r>
              <a:rPr lang="en-US" sz="2900" dirty="0"/>
              <a:t>If 1 sample tested passed, does it mean that every sample shipped will pass?</a:t>
            </a:r>
          </a:p>
          <a:p>
            <a:pPr lvl="1"/>
            <a:r>
              <a:rPr lang="en-US" dirty="0"/>
              <a:t>Absolutely not. Unless there are proper procedures in place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>
              <a:buClr>
                <a:schemeClr val="accent1"/>
              </a:buClr>
            </a:pPr>
            <a:r>
              <a:rPr lang="en-US" sz="2900" dirty="0"/>
              <a:t>Procedure should include the following:</a:t>
            </a:r>
          </a:p>
          <a:p>
            <a:pPr lvl="1"/>
            <a:r>
              <a:rPr lang="en-US" dirty="0"/>
              <a:t>Design to reduce large variability in manufacture due to different components, assemblies, or wiring.</a:t>
            </a:r>
          </a:p>
          <a:p>
            <a:pPr lvl="1"/>
            <a:r>
              <a:rPr lang="en-US" dirty="0"/>
              <a:t>Control all changes, software bug fixes &amp; </a:t>
            </a:r>
            <a:r>
              <a:rPr lang="en-US" dirty="0" smtClean="0"/>
              <a:t>upgrades</a:t>
            </a:r>
          </a:p>
          <a:p>
            <a:pPr lvl="1"/>
            <a:endParaRPr lang="en-US" dirty="0"/>
          </a:p>
          <a:p>
            <a:pPr>
              <a:buClr>
                <a:schemeClr val="accent1"/>
              </a:buClr>
            </a:pPr>
            <a:r>
              <a:rPr lang="en-US" sz="2800" dirty="0"/>
              <a:t>Sample test can be integrated into a production line to improve confidence (Ex. 8kV air discharge only)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TESTING - THIRD PARTY LABS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46063" lvl="2" indent="-246063"/>
            <a:r>
              <a:rPr lang="en-US" sz="3200" dirty="0" smtClean="0"/>
              <a:t>Know how you are getting billed. </a:t>
            </a:r>
          </a:p>
          <a:p>
            <a:pPr marL="246063" lvl="2" indent="-246063"/>
            <a:endParaRPr lang="en-US" sz="3200" dirty="0" smtClean="0"/>
          </a:p>
          <a:p>
            <a:pPr marL="246063" lvl="2" indent="-246063"/>
            <a:r>
              <a:rPr lang="en-US" sz="3200" dirty="0" smtClean="0"/>
              <a:t>Test plan comes in very handy to ensure the test lab &amp; the manufacturer are on the same page.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TESTING - AUDIT THE 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chemeClr val="accent1"/>
              </a:buClr>
            </a:pPr>
            <a:r>
              <a:rPr lang="en-US" sz="2900" dirty="0"/>
              <a:t>Correct test equipment, procedures, standards, certificate &amp; scope of accreditation.</a:t>
            </a:r>
          </a:p>
          <a:p>
            <a:pPr>
              <a:buClr>
                <a:schemeClr val="accent1"/>
              </a:buClr>
            </a:pPr>
            <a:r>
              <a:rPr lang="en-US" sz="2900" dirty="0"/>
              <a:t>Skilled engineer/technician or ESD troubleshooting expert.</a:t>
            </a:r>
          </a:p>
          <a:p>
            <a:pPr>
              <a:buClr>
                <a:schemeClr val="accent1"/>
              </a:buClr>
            </a:pPr>
            <a:r>
              <a:rPr lang="en-US" sz="2900" dirty="0"/>
              <a:t>Does the lab perform all the necessary verifications. </a:t>
            </a:r>
          </a:p>
          <a:p>
            <a:pPr>
              <a:buClr>
                <a:schemeClr val="accent1"/>
              </a:buClr>
            </a:pPr>
            <a:r>
              <a:rPr lang="en-US" sz="2900" dirty="0"/>
              <a:t>ESD generator calibrated?</a:t>
            </a:r>
          </a:p>
          <a:p>
            <a:pPr>
              <a:buClr>
                <a:schemeClr val="accent1"/>
              </a:buClr>
            </a:pPr>
            <a:r>
              <a:rPr lang="en-US" sz="2900" dirty="0"/>
              <a:t>How do they handle their equipment?</a:t>
            </a:r>
          </a:p>
          <a:p>
            <a:pPr>
              <a:buClr>
                <a:schemeClr val="accent1"/>
              </a:buClr>
            </a:pPr>
            <a:r>
              <a:rPr lang="en-US" sz="2800" dirty="0"/>
              <a:t>Watch them perform test</a:t>
            </a:r>
            <a:endParaRPr lang="en-US" sz="6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AGENDA</a:t>
            </a:r>
            <a:endParaRPr lang="en-US" dirty="0" smtClean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This presentation will focus on how to be better prepared ourselves for ESD testing.</a:t>
            </a:r>
          </a:p>
          <a:p>
            <a:pPr lvl="0"/>
            <a:endParaRPr lang="en-US" sz="2800" dirty="0" smtClean="0"/>
          </a:p>
          <a:p>
            <a:pPr lvl="0">
              <a:buClr>
                <a:schemeClr val="accent1"/>
              </a:buClr>
            </a:pPr>
            <a:r>
              <a:rPr lang="en-US" sz="2800" dirty="0" smtClean="0"/>
              <a:t>Understand the </a:t>
            </a:r>
            <a:r>
              <a:rPr lang="en-US" sz="2800" b="1" dirty="0" smtClean="0"/>
              <a:t>standard</a:t>
            </a:r>
            <a:r>
              <a:rPr lang="en-US" sz="2800" dirty="0" smtClean="0"/>
              <a:t>.</a:t>
            </a:r>
          </a:p>
          <a:p>
            <a:pPr lvl="0">
              <a:buClr>
                <a:schemeClr val="accent1"/>
              </a:buClr>
            </a:pPr>
            <a:r>
              <a:rPr lang="en-US" sz="2800" dirty="0" smtClean="0"/>
              <a:t>Organizing a </a:t>
            </a:r>
            <a:r>
              <a:rPr lang="en-US" sz="2800" b="1" dirty="0" smtClean="0"/>
              <a:t>test plan</a:t>
            </a:r>
            <a:r>
              <a:rPr lang="en-US" sz="2800" dirty="0" smtClean="0"/>
              <a:t>.</a:t>
            </a:r>
          </a:p>
          <a:p>
            <a:pPr>
              <a:buClr>
                <a:schemeClr val="accent1"/>
              </a:buClr>
            </a:pPr>
            <a:r>
              <a:rPr lang="en-US" sz="2800" dirty="0"/>
              <a:t>Performing the </a:t>
            </a:r>
            <a:r>
              <a:rPr lang="en-US" sz="2800" b="1" dirty="0"/>
              <a:t>Test</a:t>
            </a:r>
            <a:endParaRPr lang="en-US" sz="2800" dirty="0"/>
          </a:p>
          <a:p>
            <a:pPr lvl="0">
              <a:buClr>
                <a:schemeClr val="accent1"/>
              </a:buClr>
            </a:pPr>
            <a:r>
              <a:rPr lang="en-US" sz="2800" dirty="0" smtClean="0"/>
              <a:t>What do you do </a:t>
            </a:r>
            <a:r>
              <a:rPr lang="en-US" sz="2800" b="1" dirty="0" smtClean="0"/>
              <a:t>after the test</a:t>
            </a:r>
            <a:r>
              <a:rPr lang="en-US" sz="2800" dirty="0" smtClean="0"/>
              <a:t>?</a:t>
            </a:r>
          </a:p>
          <a:p>
            <a:pPr>
              <a:buClr>
                <a:schemeClr val="accent1"/>
              </a:buClr>
            </a:pPr>
            <a:r>
              <a:rPr lang="en-US" sz="2800" dirty="0"/>
              <a:t>Basic </a:t>
            </a:r>
            <a:r>
              <a:rPr lang="en-US" sz="2800" b="1" dirty="0" smtClean="0"/>
              <a:t>Troubleshooting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TESTING – Completed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chemeClr val="accent1"/>
              </a:buClr>
            </a:pPr>
            <a:r>
              <a:rPr lang="en-US" dirty="0"/>
              <a:t>Hopefully passed</a:t>
            </a:r>
            <a:r>
              <a:rPr lang="en-US" dirty="0" smtClean="0"/>
              <a:t>.</a:t>
            </a:r>
          </a:p>
          <a:p>
            <a:pPr>
              <a:buClr>
                <a:schemeClr val="accent1"/>
              </a:buClr>
            </a:pPr>
            <a:endParaRPr lang="en-US" dirty="0"/>
          </a:p>
          <a:p>
            <a:pPr>
              <a:buClr>
                <a:schemeClr val="accent1"/>
              </a:buClr>
            </a:pPr>
            <a:r>
              <a:rPr lang="en-US" dirty="0"/>
              <a:t>Document everything</a:t>
            </a:r>
          </a:p>
          <a:p>
            <a:pPr lvl="1"/>
            <a:r>
              <a:rPr lang="en-US" sz="2700" dirty="0"/>
              <a:t>Customer as well as the test lab</a:t>
            </a:r>
          </a:p>
          <a:p>
            <a:pPr>
              <a:buClr>
                <a:schemeClr val="accent1"/>
              </a:buClr>
            </a:pPr>
            <a:endParaRPr lang="en-US" dirty="0" smtClean="0"/>
          </a:p>
          <a:p>
            <a:pPr>
              <a:buClr>
                <a:schemeClr val="accent1"/>
              </a:buClr>
            </a:pPr>
            <a:r>
              <a:rPr lang="en-US" dirty="0" smtClean="0"/>
              <a:t>Setup pictures</a:t>
            </a:r>
          </a:p>
          <a:p>
            <a:pPr>
              <a:buClr>
                <a:schemeClr val="accent1"/>
              </a:buClr>
            </a:pPr>
            <a:endParaRPr lang="en-US" dirty="0"/>
          </a:p>
          <a:p>
            <a:pPr>
              <a:buClr>
                <a:schemeClr val="accent1"/>
              </a:buClr>
            </a:pPr>
            <a:r>
              <a:rPr lang="en-US" dirty="0"/>
              <a:t>Report (Accredited</a:t>
            </a:r>
            <a:r>
              <a:rPr lang="en-US" dirty="0" smtClean="0"/>
              <a:t>)</a:t>
            </a:r>
          </a:p>
          <a:p>
            <a:pPr>
              <a:buClr>
                <a:schemeClr val="accent1"/>
              </a:buClr>
            </a:pPr>
            <a:endParaRPr lang="en-US" dirty="0"/>
          </a:p>
          <a:p>
            <a:pPr>
              <a:buClr>
                <a:schemeClr val="accent1"/>
              </a:buClr>
            </a:pPr>
            <a:r>
              <a:rPr lang="en-US" dirty="0"/>
              <a:t>Test Sample. Keep 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BASIC TROUBLESHOOTING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chemeClr val="accent1"/>
              </a:buClr>
            </a:pPr>
            <a:r>
              <a:rPr lang="en-US" dirty="0"/>
              <a:t>Make sure you are not getting a false failure.</a:t>
            </a:r>
          </a:p>
          <a:p>
            <a:pPr lvl="1"/>
            <a:r>
              <a:rPr lang="en-US" sz="2700" dirty="0"/>
              <a:t>Check cables and support </a:t>
            </a:r>
            <a:r>
              <a:rPr lang="en-US" sz="2700" dirty="0" smtClean="0"/>
              <a:t>equipment</a:t>
            </a:r>
          </a:p>
          <a:p>
            <a:pPr lvl="1"/>
            <a:endParaRPr lang="en-US" sz="2700" dirty="0"/>
          </a:p>
          <a:p>
            <a:pPr>
              <a:buClr>
                <a:schemeClr val="accent1"/>
              </a:buClr>
            </a:pPr>
            <a:r>
              <a:rPr lang="en-US" dirty="0"/>
              <a:t>Take spare samples – ESD can be destructive</a:t>
            </a:r>
            <a:r>
              <a:rPr lang="en-US" dirty="0" smtClean="0"/>
              <a:t>.</a:t>
            </a:r>
          </a:p>
          <a:p>
            <a:pPr>
              <a:buClr>
                <a:schemeClr val="accent1"/>
              </a:buClr>
            </a:pPr>
            <a:endParaRPr lang="en-US" dirty="0"/>
          </a:p>
          <a:p>
            <a:pPr>
              <a:buClr>
                <a:schemeClr val="accent1"/>
              </a:buClr>
            </a:pPr>
            <a:r>
              <a:rPr lang="en-US" dirty="0"/>
              <a:t>Take schematics / </a:t>
            </a:r>
            <a:r>
              <a:rPr lang="en-US" dirty="0" smtClean="0"/>
              <a:t>layout</a:t>
            </a:r>
          </a:p>
          <a:p>
            <a:pPr>
              <a:buClr>
                <a:schemeClr val="accent1"/>
              </a:buClr>
            </a:pPr>
            <a:endParaRPr lang="en-US" dirty="0"/>
          </a:p>
          <a:p>
            <a:pPr>
              <a:buClr>
                <a:schemeClr val="accent1"/>
              </a:buClr>
            </a:pPr>
            <a:r>
              <a:rPr lang="en-US" sz="2800" dirty="0"/>
              <a:t>Troubleshooting Kit with resistors, capacitors, TVS, etc</a:t>
            </a:r>
            <a:r>
              <a:rPr lang="en-US" sz="2800" dirty="0" smtClean="0"/>
              <a:t>.</a:t>
            </a:r>
          </a:p>
          <a:p>
            <a:pPr>
              <a:buClr>
                <a:schemeClr val="accent1"/>
              </a:buClr>
            </a:pPr>
            <a:endParaRPr lang="en-US" sz="2800" dirty="0" smtClean="0"/>
          </a:p>
          <a:p>
            <a:pPr>
              <a:buClr>
                <a:schemeClr val="accent1"/>
              </a:buClr>
            </a:pPr>
            <a:r>
              <a:rPr lang="en-US" dirty="0"/>
              <a:t>Remove paint overspray between </a:t>
            </a:r>
            <a:r>
              <a:rPr lang="en-US"/>
              <a:t>contact </a:t>
            </a:r>
            <a:r>
              <a:rPr lang="en-US" smtClean="0"/>
              <a:t>surfaces of </a:t>
            </a:r>
            <a:r>
              <a:rPr lang="en-US" dirty="0"/>
              <a:t>metal enclosures.</a:t>
            </a:r>
          </a:p>
        </p:txBody>
      </p:sp>
    </p:spTree>
    <p:extLst>
      <p:ext uri="{BB962C8B-B14F-4D97-AF65-F5344CB8AC3E}">
        <p14:creationId xmlns:p14="http://schemas.microsoft.com/office/powerpoint/2010/main" val="2376181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SUMMARY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1"/>
              </a:buClr>
            </a:pPr>
            <a:r>
              <a:rPr lang="en-US" dirty="0"/>
              <a:t>Understanding the standard is critical.</a:t>
            </a:r>
          </a:p>
          <a:p>
            <a:pPr>
              <a:buClr>
                <a:schemeClr val="accent1"/>
              </a:buClr>
            </a:pPr>
            <a:r>
              <a:rPr lang="en-US" dirty="0"/>
              <a:t>The Test plan is your best friend.</a:t>
            </a:r>
          </a:p>
          <a:p>
            <a:pPr>
              <a:buClr>
                <a:schemeClr val="accent1"/>
              </a:buClr>
            </a:pPr>
            <a:r>
              <a:rPr lang="en-US" dirty="0"/>
              <a:t>Know where &amp; how the test will be performed.</a:t>
            </a:r>
          </a:p>
          <a:p>
            <a:pPr>
              <a:buClr>
                <a:schemeClr val="accent1"/>
              </a:buClr>
            </a:pPr>
            <a:r>
              <a:rPr lang="en-US" dirty="0"/>
              <a:t>Get the proper documentation and save your golden sample for future reference.</a:t>
            </a:r>
          </a:p>
          <a:p>
            <a:pPr>
              <a:buClr>
                <a:schemeClr val="accent1"/>
              </a:buClr>
            </a:pPr>
            <a:r>
              <a:rPr lang="en-US" dirty="0"/>
              <a:t>Be prepared to troubleshoot</a:t>
            </a:r>
            <a:r>
              <a:rPr lang="en-US" dirty="0" smtClean="0"/>
              <a:t>.</a:t>
            </a:r>
          </a:p>
          <a:p>
            <a:pPr>
              <a:buClr>
                <a:schemeClr val="accent1"/>
              </a:buClr>
            </a:pPr>
            <a:endParaRPr lang="en-US" dirty="0"/>
          </a:p>
          <a:p>
            <a:pPr>
              <a:buClr>
                <a:schemeClr val="accent1"/>
              </a:buClr>
            </a:pPr>
            <a:r>
              <a:rPr lang="en-US" sz="2800" dirty="0"/>
              <a:t>Goal is not necessarily to get passing results but to get valid and repeatable results.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REFERENCES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1"/>
              </a:buClr>
            </a:pPr>
            <a:r>
              <a:rPr lang="en-US" sz="3200" dirty="0" smtClean="0"/>
              <a:t>IEC 61000-4-2:2008 (identical to EN 61000-4-2:2009)</a:t>
            </a:r>
          </a:p>
          <a:p>
            <a:pPr>
              <a:buClr>
                <a:schemeClr val="accent1"/>
              </a:buClr>
            </a:pPr>
            <a:r>
              <a:rPr lang="en-US" sz="3200" dirty="0" smtClean="0"/>
              <a:t>European Harmonized Standards - </a:t>
            </a:r>
            <a:r>
              <a:rPr lang="en-US" sz="3200" u="sng" dirty="0">
                <a:hlinkClick r:id="rId2"/>
              </a:rPr>
              <a:t>http://ec.europa.eu/growth/single-market/european-standards/harmonised-standards/</a:t>
            </a:r>
            <a:endParaRPr lang="en-US" sz="3200" dirty="0" smtClean="0"/>
          </a:p>
          <a:p>
            <a:pPr>
              <a:buClr>
                <a:schemeClr val="accent1"/>
              </a:buClr>
            </a:pPr>
            <a:r>
              <a:rPr lang="en-US" sz="3200" dirty="0" smtClean="0"/>
              <a:t>IHS - </a:t>
            </a:r>
            <a:r>
              <a:rPr lang="en-US" sz="3200" u="sng" dirty="0" smtClean="0">
                <a:hlinkClick r:id="rId3"/>
              </a:rPr>
              <a:t>http://global.ihs.com/</a:t>
            </a:r>
            <a:endParaRPr lang="en-US" sz="3200" dirty="0" smtClean="0"/>
          </a:p>
          <a:p>
            <a:pPr>
              <a:buClr>
                <a:schemeClr val="accent1"/>
              </a:buClr>
            </a:pPr>
            <a:r>
              <a:rPr lang="en-US" sz="3200" dirty="0" smtClean="0"/>
              <a:t>BSI - </a:t>
            </a:r>
            <a:r>
              <a:rPr lang="en-US" sz="3200" u="sng" dirty="0" smtClean="0">
                <a:hlinkClick r:id="rId4"/>
              </a:rPr>
              <a:t>http://shop.bsigroup.com/</a:t>
            </a:r>
            <a:endParaRPr lang="en-US" sz="32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rcandelas@extron.com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STANDARD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46063" lvl="1" indent="-246063"/>
            <a:r>
              <a:rPr lang="en-US" sz="2800" b="1" dirty="0"/>
              <a:t>Read</a:t>
            </a:r>
            <a:r>
              <a:rPr lang="en-US" sz="2800" dirty="0"/>
              <a:t> the standards yourself.</a:t>
            </a:r>
          </a:p>
          <a:p>
            <a:pPr lvl="1"/>
            <a:r>
              <a:rPr lang="en-US" dirty="0"/>
              <a:t>Cant understand it if you haven’t read it.</a:t>
            </a:r>
          </a:p>
          <a:p>
            <a:pPr lvl="1"/>
            <a:r>
              <a:rPr lang="en-US" dirty="0" smtClean="0"/>
              <a:t>New </a:t>
            </a:r>
            <a:r>
              <a:rPr lang="en-US" dirty="0"/>
              <a:t>to </a:t>
            </a:r>
            <a:r>
              <a:rPr lang="en-US" dirty="0" smtClean="0"/>
              <a:t>ESD, </a:t>
            </a:r>
            <a:r>
              <a:rPr lang="en-US" dirty="0"/>
              <a:t>understanding the standard is extremely </a:t>
            </a:r>
            <a:r>
              <a:rPr lang="en-US" dirty="0" smtClean="0"/>
              <a:t>important.</a:t>
            </a:r>
            <a:endParaRPr lang="en-US" dirty="0"/>
          </a:p>
          <a:p>
            <a:pPr lvl="1"/>
            <a:r>
              <a:rPr lang="en-US" dirty="0"/>
              <a:t>Sometimes you have to read it many times before you understand </a:t>
            </a:r>
            <a:r>
              <a:rPr lang="en-US" dirty="0" smtClean="0"/>
              <a:t>it.</a:t>
            </a:r>
            <a:endParaRPr lang="en-US" sz="5800" dirty="0" smtClean="0"/>
          </a:p>
          <a:p>
            <a:pPr>
              <a:buClr>
                <a:schemeClr val="accent1"/>
              </a:buClr>
            </a:pPr>
            <a:r>
              <a:rPr lang="en-US" dirty="0"/>
              <a:t>Ask for help from a reliable test lab.</a:t>
            </a:r>
          </a:p>
          <a:p>
            <a:pPr lvl="1"/>
            <a:r>
              <a:rPr lang="en-US" dirty="0"/>
              <a:t>Watching how a test lab performs the test and documents the data is a good way of learning how to do your own tests.</a:t>
            </a:r>
            <a:endParaRPr lang="en-US" sz="5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STANDARD – Test Levels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114255"/>
              </p:ext>
            </p:extLst>
          </p:nvPr>
        </p:nvGraphicFramePr>
        <p:xfrm>
          <a:off x="457200" y="1935163"/>
          <a:ext cx="8229600" cy="4344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IEC 61000-4-2 Test Levels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Calibri"/>
                        </a:rPr>
                        <a:t>Level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Calibri"/>
                        </a:rPr>
                        <a:t>Contact Discharge Test Voltage (kV)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Calibri"/>
                        </a:rPr>
                        <a:t>Air Discharge Test Voltage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Calibri"/>
                        </a:rPr>
                        <a:t>(kV)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Calibri"/>
                        </a:rPr>
                        <a:t>1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Calibri"/>
                        </a:rPr>
                        <a:t>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Calibri"/>
                        </a:rPr>
                        <a:t>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Calibri"/>
                        </a:rPr>
                        <a:t>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Calibri"/>
                        </a:rPr>
                        <a:t>4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Calibri"/>
                        </a:rPr>
                        <a:t>4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Calibri"/>
                        </a:rPr>
                        <a:t>3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Calibri"/>
                        </a:rPr>
                        <a:t>6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Calibri"/>
                        </a:rPr>
                        <a:t>8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Calibri"/>
                        </a:rPr>
                        <a:t>4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Calibri"/>
                        </a:rPr>
                        <a:t>8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Calibri"/>
                        </a:rPr>
                        <a:t>15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Calibri"/>
                        </a:rPr>
                        <a:t>x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Calibri"/>
                        </a:rPr>
                        <a:t>Special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Calibri"/>
                        </a:rPr>
                        <a:t>Special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gridSpan="3">
                  <a:txBody>
                    <a:bodyPr/>
                    <a:lstStyle/>
                    <a:p>
                      <a:r>
                        <a:rPr kumimoji="0" lang="en-US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Note 1: Test can be performed at special levels (Ex. 1.5 times the product specific standard level).</a:t>
                      </a:r>
                    </a:p>
                    <a:p>
                      <a:endParaRPr kumimoji="0" lang="en-US" sz="180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Note 2: Product specific standard determine what level to use. Depends on end use &amp; installation environment.</a:t>
                      </a:r>
                      <a:endParaRPr lang="en-US" i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STANDARD – Test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Clr>
                <a:schemeClr val="accent1"/>
              </a:buClr>
            </a:pPr>
            <a:r>
              <a:rPr lang="en-US" sz="2900" b="1" dirty="0"/>
              <a:t>Each product specific standard lists details &amp; actual test levels.</a:t>
            </a:r>
            <a:endParaRPr lang="en-US" sz="2900" dirty="0"/>
          </a:p>
          <a:p>
            <a:pPr marL="0" indent="0">
              <a:buClr>
                <a:schemeClr val="accent1"/>
              </a:buClr>
              <a:buNone/>
            </a:pPr>
            <a:endParaRPr lang="en-US" sz="2800" dirty="0"/>
          </a:p>
          <a:p>
            <a:pPr>
              <a:buClr>
                <a:schemeClr val="accent1"/>
              </a:buClr>
            </a:pPr>
            <a:r>
              <a:rPr lang="en-US" b="1" dirty="0"/>
              <a:t>ITE - EN 55024 (Contact: 4kV, Air: 8kV)</a:t>
            </a:r>
            <a:endParaRPr lang="en-US" dirty="0"/>
          </a:p>
          <a:p>
            <a:pPr lvl="1"/>
            <a:r>
              <a:rPr lang="en-US" dirty="0"/>
              <a:t>Testing at lower levels are not required for Contact discharges</a:t>
            </a:r>
          </a:p>
          <a:p>
            <a:pPr marL="0" indent="0">
              <a:buClr>
                <a:schemeClr val="accent1"/>
              </a:buClr>
              <a:buNone/>
            </a:pPr>
            <a:endParaRPr lang="en-US" sz="2800" dirty="0"/>
          </a:p>
          <a:p>
            <a:pPr>
              <a:buClr>
                <a:schemeClr val="accent1"/>
              </a:buClr>
            </a:pPr>
            <a:r>
              <a:rPr lang="en-US" b="1" dirty="0"/>
              <a:t>Pro Audio/Video EN 55103-2 (Contact: 4kV, Air: 8kV except for E4 Contact: 2kV, Air: 4kV)</a:t>
            </a:r>
            <a:endParaRPr lang="en-US" dirty="0"/>
          </a:p>
          <a:p>
            <a:pPr lvl="1"/>
            <a:r>
              <a:rPr lang="en-US" dirty="0"/>
              <a:t>E1: Residential (home use)</a:t>
            </a:r>
          </a:p>
          <a:p>
            <a:pPr lvl="1"/>
            <a:r>
              <a:rPr lang="en-US" dirty="0"/>
              <a:t>E2: Commercial &amp; light industrial (theaters, television studios)</a:t>
            </a:r>
          </a:p>
          <a:p>
            <a:pPr lvl="1"/>
            <a:r>
              <a:rPr lang="en-US" dirty="0"/>
              <a:t>E3: Urban outdoors (stages)</a:t>
            </a:r>
          </a:p>
          <a:p>
            <a:pPr lvl="1"/>
            <a:r>
              <a:rPr lang="en-US" dirty="0"/>
              <a:t>E4: Controlled EMC Environment (recording studio)</a:t>
            </a:r>
          </a:p>
          <a:p>
            <a:pPr lvl="1"/>
            <a:r>
              <a:rPr lang="en-US" dirty="0"/>
              <a:t>E5: Heavy Industrial (close to broadcast transmitters)</a:t>
            </a:r>
          </a:p>
          <a:p>
            <a:pPr marL="0" indent="0">
              <a:buClr>
                <a:schemeClr val="accent1"/>
              </a:buClr>
              <a:buNone/>
            </a:pPr>
            <a:endParaRPr lang="en-US" sz="2800" dirty="0"/>
          </a:p>
          <a:p>
            <a:pPr>
              <a:buClr>
                <a:schemeClr val="accent1"/>
              </a:buClr>
            </a:pPr>
            <a:r>
              <a:rPr lang="en-US" b="1" dirty="0"/>
              <a:t>Medical EN 60601-1-2 (Contact: 6kV, Air: 8kV)</a:t>
            </a:r>
            <a:endParaRPr lang="en-US" dirty="0"/>
          </a:p>
          <a:p>
            <a:pPr lvl="1"/>
            <a:r>
              <a:rPr lang="en-US" dirty="0"/>
              <a:t>Test performed with the power at any one of its nominal input voltages and frequencies.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TEST PLAN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Clr>
                <a:schemeClr val="accent1"/>
              </a:buClr>
            </a:pPr>
            <a:r>
              <a:rPr lang="en-US" sz="2800" dirty="0"/>
              <a:t>Best to create a test plan in the early stages of the product.</a:t>
            </a:r>
          </a:p>
          <a:p>
            <a:pPr lvl="0">
              <a:buClr>
                <a:schemeClr val="accent1"/>
              </a:buClr>
            </a:pPr>
            <a:r>
              <a:rPr lang="en-US" sz="2800" dirty="0"/>
              <a:t>Usually a test lab can assist with the test plan.</a:t>
            </a:r>
          </a:p>
          <a:p>
            <a:pPr lvl="0">
              <a:buClr>
                <a:schemeClr val="accent1"/>
              </a:buClr>
            </a:pPr>
            <a:r>
              <a:rPr lang="en-US" sz="2800" dirty="0"/>
              <a:t>Used to make sure all the unit under test is ready prior to testing so that expensive lab time isn’t wasted</a:t>
            </a:r>
            <a:r>
              <a:rPr lang="en-US" sz="2800" dirty="0" smtClean="0"/>
              <a:t>.</a:t>
            </a:r>
          </a:p>
          <a:p>
            <a:pPr lvl="0">
              <a:buClr>
                <a:schemeClr val="accent1"/>
              </a:buClr>
            </a:pPr>
            <a:r>
              <a:rPr lang="en-US" sz="2800" dirty="0"/>
              <a:t>Also to evaluate and understand test points that may cause the unit to fail or even </a:t>
            </a:r>
            <a:r>
              <a:rPr lang="en-US" sz="2800" dirty="0" smtClean="0"/>
              <a:t>worse </a:t>
            </a:r>
            <a:r>
              <a:rPr lang="en-US" sz="2800" dirty="0"/>
              <a:t>be damaged. </a:t>
            </a:r>
            <a:r>
              <a:rPr 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97373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TEST PLAN – Items to Include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1"/>
              </a:buClr>
            </a:pPr>
            <a:r>
              <a:rPr lang="en-US" sz="2900" dirty="0"/>
              <a:t>Product details</a:t>
            </a:r>
          </a:p>
          <a:p>
            <a:pPr lvl="1"/>
            <a:r>
              <a:rPr lang="en-US" dirty="0"/>
              <a:t>Name, model, serial number and brief description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>
              <a:buClr>
                <a:schemeClr val="accent1"/>
              </a:buClr>
            </a:pPr>
            <a:r>
              <a:rPr lang="en-US" sz="2900" dirty="0"/>
              <a:t>Standard that will be tested to.</a:t>
            </a:r>
          </a:p>
          <a:p>
            <a:pPr lvl="1"/>
            <a:r>
              <a:rPr lang="en-US" dirty="0"/>
              <a:t>Include revision &amp; </a:t>
            </a:r>
            <a:r>
              <a:rPr lang="en-US" dirty="0" smtClean="0"/>
              <a:t>date</a:t>
            </a:r>
          </a:p>
          <a:p>
            <a:pPr lvl="1"/>
            <a:endParaRPr lang="en-US" dirty="0"/>
          </a:p>
          <a:p>
            <a:pPr>
              <a:buClr>
                <a:schemeClr val="accent1"/>
              </a:buClr>
            </a:pPr>
            <a:r>
              <a:rPr lang="en-US" sz="2900" dirty="0"/>
              <a:t>Test levels (as discussed earlier)</a:t>
            </a:r>
          </a:p>
          <a:p>
            <a:pPr lvl="1"/>
            <a:r>
              <a:rPr lang="en-US" dirty="0"/>
              <a:t>Standard or special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TEST PLAN – Pass / Fail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1"/>
              </a:buClr>
            </a:pPr>
            <a:r>
              <a:rPr lang="en-US" sz="3200" b="1" dirty="0"/>
              <a:t>Defined</a:t>
            </a:r>
            <a:r>
              <a:rPr lang="en-US" sz="3200" dirty="0"/>
              <a:t> a performance criteria to determine PASS / FAIL</a:t>
            </a:r>
            <a:r>
              <a:rPr lang="en-US" sz="3200" dirty="0" smtClean="0"/>
              <a:t>.</a:t>
            </a:r>
            <a:endParaRPr lang="en-US" sz="2900" dirty="0"/>
          </a:p>
          <a:p>
            <a:pPr lvl="1"/>
            <a:endParaRPr lang="en-US" dirty="0"/>
          </a:p>
          <a:p>
            <a:pPr>
              <a:buClr>
                <a:schemeClr val="accent1"/>
              </a:buClr>
            </a:pPr>
            <a:r>
              <a:rPr lang="en-US" sz="3200" dirty="0"/>
              <a:t>Usually the criteria requires that a product operate as intended after the test</a:t>
            </a:r>
            <a:r>
              <a:rPr lang="en-US" sz="3200" dirty="0" smtClean="0"/>
              <a:t>.</a:t>
            </a:r>
          </a:p>
          <a:p>
            <a:pPr lvl="1"/>
            <a:r>
              <a:rPr lang="en-US" dirty="0" smtClean="0"/>
              <a:t>Self-recover </a:t>
            </a:r>
            <a:r>
              <a:rPr lang="en-US" dirty="0"/>
              <a:t>without operator </a:t>
            </a:r>
            <a:r>
              <a:rPr lang="en-US" dirty="0" smtClean="0"/>
              <a:t>intervention.</a:t>
            </a:r>
            <a:endParaRPr lang="en-US" dirty="0"/>
          </a:p>
          <a:p>
            <a:pPr lvl="1"/>
            <a:r>
              <a:rPr lang="en-US" dirty="0"/>
              <a:t>No degradation or loss of function is allowed below a </a:t>
            </a:r>
            <a:r>
              <a:rPr lang="en-US" u="sng" dirty="0"/>
              <a:t>performance level</a:t>
            </a:r>
            <a:r>
              <a:rPr lang="en-US" dirty="0"/>
              <a:t> </a:t>
            </a:r>
            <a:r>
              <a:rPr lang="en-US" u="sng" dirty="0"/>
              <a:t>specified by the manufacturer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TEST PLAN – EUT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Clr>
                <a:schemeClr val="accent1"/>
              </a:buClr>
            </a:pPr>
            <a:r>
              <a:rPr lang="en-US" sz="2900" dirty="0"/>
              <a:t>Configure the EUT as close as possible to its typical use.</a:t>
            </a:r>
          </a:p>
          <a:p>
            <a:pPr>
              <a:buClr>
                <a:schemeClr val="accent1"/>
              </a:buClr>
            </a:pPr>
            <a:endParaRPr lang="en-US" sz="2900" dirty="0" smtClean="0"/>
          </a:p>
          <a:p>
            <a:pPr>
              <a:buClr>
                <a:schemeClr val="accent1"/>
              </a:buClr>
            </a:pPr>
            <a:r>
              <a:rPr lang="en-US" sz="2900" dirty="0" smtClean="0"/>
              <a:t>Include </a:t>
            </a:r>
            <a:r>
              <a:rPr lang="en-US" sz="2900" dirty="0"/>
              <a:t>a </a:t>
            </a:r>
            <a:r>
              <a:rPr lang="en-US" sz="2900" b="1" dirty="0"/>
              <a:t>Block diagram</a:t>
            </a:r>
            <a:endParaRPr lang="en-US" sz="2900" dirty="0"/>
          </a:p>
          <a:p>
            <a:pPr>
              <a:buClr>
                <a:schemeClr val="accent1"/>
              </a:buClr>
            </a:pPr>
            <a:endParaRPr lang="en-US" sz="2900" dirty="0" smtClean="0"/>
          </a:p>
          <a:p>
            <a:pPr>
              <a:buClr>
                <a:schemeClr val="accent1"/>
              </a:buClr>
            </a:pPr>
            <a:r>
              <a:rPr lang="en-US" sz="2900" dirty="0" smtClean="0"/>
              <a:t>Explain </a:t>
            </a:r>
            <a:r>
              <a:rPr lang="en-US" sz="2900" dirty="0"/>
              <a:t>in further detail special arrangements.</a:t>
            </a:r>
          </a:p>
          <a:p>
            <a:pPr>
              <a:buClr>
                <a:schemeClr val="accent1"/>
              </a:buClr>
            </a:pPr>
            <a:endParaRPr lang="en-US" sz="2900" dirty="0" smtClean="0"/>
          </a:p>
          <a:p>
            <a:pPr>
              <a:buClr>
                <a:schemeClr val="accent1"/>
              </a:buClr>
            </a:pPr>
            <a:r>
              <a:rPr lang="en-US" sz="2900" dirty="0" smtClean="0"/>
              <a:t>List </a:t>
            </a:r>
            <a:r>
              <a:rPr lang="en-US" sz="2900" dirty="0"/>
              <a:t>all support equipment (CE approved)</a:t>
            </a:r>
          </a:p>
          <a:p>
            <a:pPr>
              <a:buClr>
                <a:schemeClr val="accent1"/>
              </a:buClr>
            </a:pPr>
            <a:endParaRPr lang="en-US" sz="2900" dirty="0" smtClean="0"/>
          </a:p>
          <a:p>
            <a:pPr>
              <a:buClr>
                <a:schemeClr val="accent1"/>
              </a:buClr>
            </a:pPr>
            <a:r>
              <a:rPr lang="en-US" sz="2900" dirty="0" smtClean="0"/>
              <a:t>Cabling </a:t>
            </a:r>
            <a:r>
              <a:rPr lang="en-US" sz="2900" dirty="0"/>
              <a:t>(shielded or non-shielded</a:t>
            </a:r>
            <a:r>
              <a:rPr lang="en-US" sz="2900" dirty="0" smtClean="0"/>
              <a:t>)</a:t>
            </a:r>
          </a:p>
          <a:p>
            <a:pPr>
              <a:buClr>
                <a:schemeClr val="accent1"/>
              </a:buClr>
            </a:pPr>
            <a:endParaRPr lang="en-US" sz="2900" dirty="0"/>
          </a:p>
          <a:p>
            <a:pPr>
              <a:buClr>
                <a:schemeClr val="accent1"/>
              </a:buClr>
            </a:pPr>
            <a:r>
              <a:rPr lang="en-US" sz="2800" dirty="0"/>
              <a:t>Table Top or Floor standing?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214247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1733</TotalTime>
  <Words>1283</Words>
  <Application>Microsoft Office PowerPoint</Application>
  <PresentationFormat>On-screen Show (4:3)</PresentationFormat>
  <Paragraphs>192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Calibri</vt:lpstr>
      <vt:lpstr>Constantia</vt:lpstr>
      <vt:lpstr>Times New Roman</vt:lpstr>
      <vt:lpstr>Wingdings 2</vt:lpstr>
      <vt:lpstr>Flow</vt:lpstr>
      <vt:lpstr>HOW TO BE BETTER PREPARED FOR ESD TESTING</vt:lpstr>
      <vt:lpstr>AGENDA</vt:lpstr>
      <vt:lpstr>STANDARD</vt:lpstr>
      <vt:lpstr>STANDARD – Test Levels</vt:lpstr>
      <vt:lpstr>STANDARD – Test Levels</vt:lpstr>
      <vt:lpstr>TEST PLAN</vt:lpstr>
      <vt:lpstr>TEST PLAN – Items to Include</vt:lpstr>
      <vt:lpstr>TEST PLAN – Pass / Fail Criteria</vt:lpstr>
      <vt:lpstr>TEST PLAN – EUT Setup</vt:lpstr>
      <vt:lpstr>TESTING – Test Equipment</vt:lpstr>
      <vt:lpstr>TESTING – Test Setup</vt:lpstr>
      <vt:lpstr>TESTING – Test Setup</vt:lpstr>
      <vt:lpstr>TESTING –  In House vs. Accredited Test Lab</vt:lpstr>
      <vt:lpstr>TESTING – Development</vt:lpstr>
      <vt:lpstr>TESTING – Pre-Compliance</vt:lpstr>
      <vt:lpstr>TESTING – Final Compliance</vt:lpstr>
      <vt:lpstr>TESTING – Sustaining Compliance</vt:lpstr>
      <vt:lpstr>TESTING - THIRD PARTY LABS</vt:lpstr>
      <vt:lpstr>TESTING - AUDIT THE LAB</vt:lpstr>
      <vt:lpstr>TESTING – Completed</vt:lpstr>
      <vt:lpstr>BASIC TROUBLESHOOTING</vt:lpstr>
      <vt:lpstr>SUMMARY</vt:lpstr>
      <vt:lpstr>REFERENCES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STEPS IN PREPARING YOUR UNIT UNDER TEST FOR ESD TESTING</dc:title>
  <dc:creator>rcandelas</dc:creator>
  <cp:lastModifiedBy>Rick Candelas</cp:lastModifiedBy>
  <cp:revision>154</cp:revision>
  <cp:lastPrinted>2016-10-25T15:46:47Z</cp:lastPrinted>
  <dcterms:created xsi:type="dcterms:W3CDTF">2011-08-01T23:09:01Z</dcterms:created>
  <dcterms:modified xsi:type="dcterms:W3CDTF">2016-10-25T23:38:32Z</dcterms:modified>
</cp:coreProperties>
</file>