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6" r:id="rId2"/>
    <p:sldId id="276" r:id="rId3"/>
    <p:sldId id="259" r:id="rId4"/>
    <p:sldId id="260" r:id="rId5"/>
    <p:sldId id="273" r:id="rId6"/>
    <p:sldId id="286" r:id="rId7"/>
    <p:sldId id="347" r:id="rId8"/>
    <p:sldId id="367" r:id="rId9"/>
    <p:sldId id="349" r:id="rId10"/>
    <p:sldId id="350" r:id="rId11"/>
    <p:sldId id="316" r:id="rId12"/>
    <p:sldId id="317" r:id="rId13"/>
    <p:sldId id="318" r:id="rId14"/>
    <p:sldId id="319" r:id="rId15"/>
    <p:sldId id="320" r:id="rId16"/>
    <p:sldId id="330" r:id="rId17"/>
    <p:sldId id="322" r:id="rId18"/>
    <p:sldId id="287" r:id="rId19"/>
    <p:sldId id="288" r:id="rId20"/>
    <p:sldId id="362" r:id="rId21"/>
    <p:sldId id="364" r:id="rId22"/>
    <p:sldId id="351" r:id="rId23"/>
    <p:sldId id="302" r:id="rId24"/>
    <p:sldId id="331" r:id="rId25"/>
    <p:sldId id="365" r:id="rId26"/>
    <p:sldId id="366" r:id="rId27"/>
    <p:sldId id="304" r:id="rId28"/>
    <p:sldId id="303" r:id="rId29"/>
    <p:sldId id="368" r:id="rId30"/>
  </p:sldIdLst>
  <p:sldSz cx="9144000" cy="6858000" type="overhead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4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1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598059-710A-4EA2-888E-D6A22ADABE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A149598-0AF4-49D6-B704-6C012933B8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F7ABE-0C9A-4900-B7B3-847BBA475F49}" type="slidenum">
              <a:rPr lang="en-US"/>
              <a:pPr/>
              <a:t>11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21AC19-717C-4DA2-8F36-6B02A9ECDB8D}" type="slidenum">
              <a:rPr lang="en-US"/>
              <a:pPr/>
              <a:t>12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805363" algn="r"/>
              </a:tabLst>
            </a:pPr>
            <a:r>
              <a:rPr lang="en-US" sz="1600"/>
              <a:t>Notes: 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</a:t>
            </a:r>
            <a:endParaRPr lang="en-US" sz="1600" u="sng"/>
          </a:p>
          <a:p>
            <a:pPr>
              <a:tabLst>
                <a:tab pos="4805363" algn="r"/>
              </a:tabLst>
            </a:pPr>
            <a:r>
              <a:rPr lang="en-US" sz="1600"/>
              <a:t>_____________________________________________________________________________________________________________________________________________</a:t>
            </a:r>
            <a:r>
              <a:rPr lang="en-US" sz="1600" u="sng"/>
              <a:t> 	</a:t>
            </a:r>
          </a:p>
          <a:p>
            <a:pPr>
              <a:tabLst>
                <a:tab pos="4805363" algn="r"/>
              </a:tabLst>
            </a:pPr>
            <a:r>
              <a:rPr lang="en-US" sz="1600" u="sng"/>
              <a:t>	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A551F4-C964-4D91-BE74-CF76DF18714D}" type="slidenum">
              <a:rPr lang="en-US"/>
              <a:pPr/>
              <a:t>14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/>
              <a:t>Notes: 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</a:t>
            </a:r>
            <a:endParaRPr lang="en-US" sz="1600" u="sng"/>
          </a:p>
          <a:p>
            <a:r>
              <a:rPr lang="en-US" sz="1600"/>
              <a:t>_____________________________________________________________________________________________________________________________________________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41CE75-9111-4BF9-8571-E345A5AC3E4A}" type="slidenum">
              <a:rPr lang="en-US"/>
              <a:pPr/>
              <a:t>23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635B1-CE87-4DF7-B321-561445F9EBB3}" type="slidenum">
              <a:rPr lang="en-US"/>
              <a:pPr/>
              <a:t>28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805363" algn="r"/>
              </a:tabLst>
            </a:pPr>
            <a:r>
              <a:rPr lang="en-US" sz="1600"/>
              <a:t>Notes: 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</a:t>
            </a:r>
            <a:endParaRPr lang="en-US" sz="1600" u="sng"/>
          </a:p>
          <a:p>
            <a:pPr>
              <a:tabLst>
                <a:tab pos="4805363" algn="r"/>
              </a:tabLst>
            </a:pPr>
            <a:r>
              <a:rPr lang="en-US" sz="1600"/>
              <a:t>_____________________________________________________________________________________________________________________________________________</a:t>
            </a:r>
            <a:r>
              <a:rPr lang="en-US" sz="1600" u="sng"/>
              <a:t> 	</a:t>
            </a:r>
          </a:p>
          <a:p>
            <a:pPr>
              <a:tabLst>
                <a:tab pos="4805363" algn="r"/>
              </a:tabLst>
            </a:pPr>
            <a:r>
              <a:rPr lang="en-US" sz="1600" u="sng"/>
              <a:t>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5" name="Group 33"/>
          <p:cNvGrpSpPr>
            <a:grpSpLocks/>
          </p:cNvGrpSpPr>
          <p:nvPr/>
        </p:nvGrpSpPr>
        <p:grpSpPr bwMode="auto">
          <a:xfrm>
            <a:off x="685800" y="117475"/>
            <a:ext cx="8456613" cy="6738938"/>
            <a:chOff x="432" y="74"/>
            <a:chExt cx="5327" cy="4245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8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3087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8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9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0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1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2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3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4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95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CC28F6-0B38-48F3-B76B-59D0F8D0C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68689-86A4-4A08-A5C7-D50E65FFDF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18FCB-B4F3-476D-9F30-6BCC3C205E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2ADB942-DB40-4660-B940-2F9FB4640F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42817DA-9C23-40CD-A55C-674A488963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D3273-1B04-4F5B-B3C7-8976F247CD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02205-4D10-4E1E-944E-C0B02CC918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423C8-EB46-4FFF-B98F-F7D24F2A0E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14741-926C-4316-AF98-763AEA020B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1EB5F-9E1D-49B6-9956-415B73AD57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076A7-D306-48CD-9697-19B24777F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58B9E-1D5E-4A96-90F3-803F11FE32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3E9D0-57A0-4CE2-9E80-CAC7C5914F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85800" y="117475"/>
            <a:ext cx="8456613" cy="6738938"/>
            <a:chOff x="432" y="74"/>
            <a:chExt cx="5327" cy="4245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2053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1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4F4DD086-3B56-4C26-9669-CE6E5A2EAD88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685800"/>
          </a:xfrm>
        </p:spPr>
        <p:txBody>
          <a:bodyPr/>
          <a:lstStyle/>
          <a:p>
            <a:r>
              <a:rPr lang="en-US" sz="4000" dirty="0" smtClean="0"/>
              <a:t>Marketing Your Consulting Business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endParaRPr lang="en-US" sz="3500"/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sz="3500"/>
              <a:t>by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sz="3500"/>
              <a:t>Robert H. Badgley, Ph.D.</a:t>
            </a:r>
          </a:p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382000" cy="762000"/>
          </a:xfrm>
        </p:spPr>
        <p:txBody>
          <a:bodyPr/>
          <a:lstStyle/>
          <a:p>
            <a:r>
              <a:rPr lang="en-US" sz="3200" dirty="0"/>
              <a:t>The Successful Consultant Also ---</a:t>
            </a:r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828800"/>
            <a:ext cx="7620000" cy="4495800"/>
          </a:xfrm>
        </p:spPr>
        <p:txBody>
          <a:bodyPr/>
          <a:lstStyle/>
          <a:p>
            <a:r>
              <a:rPr lang="en-US"/>
              <a:t>Has inherently strong skills at reading peoples’ moods, and is unusually good at understanding motivations and agendas </a:t>
            </a:r>
          </a:p>
          <a:p>
            <a:r>
              <a:rPr lang="en-US"/>
              <a:t>Communicates well over a range of organizational levels</a:t>
            </a:r>
          </a:p>
          <a:p>
            <a:r>
              <a:rPr lang="en-US"/>
              <a:t>Understands and practices self-promotion continuously to keep the contracts coming</a:t>
            </a:r>
          </a:p>
          <a:p>
            <a:r>
              <a:rPr lang="en-US"/>
              <a:t>Deals well with change and rejection, and is pragmatic</a:t>
            </a:r>
            <a:endParaRPr lang="en-US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022350"/>
          </a:xfrm>
        </p:spPr>
        <p:txBody>
          <a:bodyPr/>
          <a:lstStyle/>
          <a:p>
            <a:r>
              <a:rPr lang="en-US" sz="3200" dirty="0" smtClean="0"/>
              <a:t>2. </a:t>
            </a:r>
            <a:r>
              <a:rPr lang="en-US" sz="3200" dirty="0"/>
              <a:t>Getting </a:t>
            </a:r>
            <a:r>
              <a:rPr lang="en-US" sz="3200" dirty="0" smtClean="0"/>
              <a:t>Contracts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3200" dirty="0"/>
              <a:t>Time Commitment for Marketing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You </a:t>
            </a:r>
            <a:r>
              <a:rPr lang="en-US" dirty="0" smtClean="0"/>
              <a:t>should </a:t>
            </a:r>
            <a:r>
              <a:rPr lang="en-US" dirty="0"/>
              <a:t>spend </a:t>
            </a:r>
            <a:r>
              <a:rPr lang="en-US" u="sng" dirty="0"/>
              <a:t>almost full time </a:t>
            </a:r>
            <a:r>
              <a:rPr lang="en-US" dirty="0"/>
              <a:t>marketing your services until you receive your first contract.</a:t>
            </a:r>
          </a:p>
          <a:p>
            <a:pPr>
              <a:lnSpc>
                <a:spcPct val="90000"/>
              </a:lnSpc>
            </a:pPr>
            <a:r>
              <a:rPr lang="en-US" dirty="0"/>
              <a:t>You can never stop marketing.  There must be almost continuous marketing throughout your career as a consultant, regardless of workload. </a:t>
            </a:r>
          </a:p>
          <a:p>
            <a:pPr>
              <a:lnSpc>
                <a:spcPct val="90000"/>
              </a:lnSpc>
            </a:pPr>
            <a:r>
              <a:rPr lang="en-US" dirty="0"/>
              <a:t>After your first contract is received, your marketing effort can decline to those hours not spent on your first project.</a:t>
            </a:r>
          </a:p>
          <a:p>
            <a:pPr>
              <a:lnSpc>
                <a:spcPct val="90000"/>
              </a:lnSpc>
            </a:pPr>
            <a:r>
              <a:rPr lang="en-US" dirty="0"/>
              <a:t>Regardless of project workload, you must always do marketing – never less than 5-10% of your hours, or about 2 - 4 hours per week.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458200" cy="1143000"/>
          </a:xfrm>
        </p:spPr>
        <p:txBody>
          <a:bodyPr/>
          <a:lstStyle/>
          <a:p>
            <a:r>
              <a:rPr lang="en-US" sz="3200" dirty="0" smtClean="0"/>
              <a:t>Focusing The Marketing Effort</a:t>
            </a:r>
            <a:endParaRPr lang="en-US" sz="3200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First, ask yourself </a:t>
            </a:r>
            <a:r>
              <a:rPr lang="en-US" sz="2800" dirty="0" smtClean="0"/>
              <a:t>three key questions</a:t>
            </a:r>
            <a:r>
              <a:rPr lang="en-US" sz="2800" dirty="0"/>
              <a:t>:</a:t>
            </a:r>
          </a:p>
          <a:p>
            <a:r>
              <a:rPr lang="en-US" sz="2800" dirty="0"/>
              <a:t>How will prospective Clients learn about my services?</a:t>
            </a:r>
          </a:p>
          <a:p>
            <a:r>
              <a:rPr lang="en-US" sz="2800" dirty="0"/>
              <a:t>What Consultant qualities should I emphasize?</a:t>
            </a:r>
          </a:p>
          <a:p>
            <a:r>
              <a:rPr lang="en-US" sz="2800" dirty="0"/>
              <a:t>What will be my most effective marketing methods?</a:t>
            </a:r>
            <a:r>
              <a:rPr lang="en-US" sz="2800" b="1" dirty="0"/>
              <a:t> </a:t>
            </a:r>
          </a:p>
          <a:p>
            <a:pPr>
              <a:buFontTx/>
              <a:buNone/>
            </a:pPr>
            <a:r>
              <a:rPr lang="en-US" sz="2800" dirty="0" smtClean="0"/>
              <a:t>Your Present Assets</a:t>
            </a:r>
            <a:endParaRPr lang="en-US" sz="2800" dirty="0"/>
          </a:p>
          <a:p>
            <a:r>
              <a:rPr lang="en-US" sz="2800" dirty="0" smtClean="0"/>
              <a:t>If </a:t>
            </a:r>
            <a:r>
              <a:rPr lang="en-US" sz="2800" dirty="0"/>
              <a:t>you were </a:t>
            </a:r>
            <a:r>
              <a:rPr lang="en-US" sz="2800" dirty="0" smtClean="0"/>
              <a:t>just laid </a:t>
            </a:r>
            <a:r>
              <a:rPr lang="en-US" sz="2800" dirty="0"/>
              <a:t>off, </a:t>
            </a:r>
            <a:r>
              <a:rPr lang="en-US" sz="2800" dirty="0" smtClean="0"/>
              <a:t>call your former boss.  He / She has </a:t>
            </a:r>
            <a:r>
              <a:rPr lang="en-US" sz="2800" dirty="0"/>
              <a:t>an immediate </a:t>
            </a:r>
            <a:r>
              <a:rPr lang="en-US" sz="2800" dirty="0" smtClean="0"/>
              <a:t>problem, knows you, and may plan to hire </a:t>
            </a:r>
            <a:r>
              <a:rPr lang="en-US" sz="2800" dirty="0"/>
              <a:t>a temporary </a:t>
            </a:r>
            <a:r>
              <a:rPr lang="en-US" sz="2800" dirty="0" smtClean="0"/>
              <a:t>worker.  You </a:t>
            </a:r>
            <a:r>
              <a:rPr lang="en-US" sz="2800" dirty="0"/>
              <a:t>know the </a:t>
            </a:r>
            <a:r>
              <a:rPr lang="en-US" sz="2800" dirty="0" smtClean="0"/>
              <a:t>work. </a:t>
            </a:r>
            <a:endParaRPr lang="en-US" sz="2800" dirty="0"/>
          </a:p>
          <a:p>
            <a:r>
              <a:rPr lang="en-US" sz="2800" dirty="0" smtClean="0"/>
              <a:t>Immediately start </a:t>
            </a:r>
            <a:r>
              <a:rPr lang="en-US" sz="2800" dirty="0"/>
              <a:t>networking with all of </a:t>
            </a:r>
            <a:r>
              <a:rPr lang="en-US" sz="2800" dirty="0" smtClean="0"/>
              <a:t>your business contacts.  DO NOT WAIT for an engraved invitation.</a:t>
            </a:r>
            <a:endParaRPr lang="en-US" sz="28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01000" cy="1143000"/>
          </a:xfrm>
        </p:spPr>
        <p:txBody>
          <a:bodyPr/>
          <a:lstStyle/>
          <a:p>
            <a:r>
              <a:rPr lang="en-US" sz="3200" dirty="0"/>
              <a:t>Which Marketing Activities Work Best?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847850"/>
            <a:ext cx="7940675" cy="4552950"/>
          </a:xfrm>
        </p:spPr>
        <p:txBody>
          <a:bodyPr/>
          <a:lstStyle/>
          <a:p>
            <a:r>
              <a:rPr lang="en-US" sz="2800" dirty="0" smtClean="0"/>
              <a:t>Emphasize </a:t>
            </a:r>
            <a:r>
              <a:rPr lang="en-US" sz="2800" dirty="0"/>
              <a:t>personal contact networking with selected colleagues who may need specialist help in their </a:t>
            </a:r>
            <a:r>
              <a:rPr lang="en-US" sz="2800" dirty="0" smtClean="0"/>
              <a:t>work.</a:t>
            </a:r>
            <a:endParaRPr lang="en-US" sz="2800" dirty="0"/>
          </a:p>
          <a:p>
            <a:r>
              <a:rPr lang="en-US" sz="2800" dirty="0"/>
              <a:t>Focus on national associations in the technical area where you want to sell your </a:t>
            </a:r>
            <a:r>
              <a:rPr lang="en-US" sz="2800" dirty="0" smtClean="0"/>
              <a:t>services - their </a:t>
            </a:r>
            <a:r>
              <a:rPr lang="en-US" sz="2800" dirty="0"/>
              <a:t>member firm </a:t>
            </a:r>
            <a:r>
              <a:rPr lang="en-US" sz="2800" dirty="0" smtClean="0"/>
              <a:t>lists will be valuable.</a:t>
            </a:r>
          </a:p>
          <a:p>
            <a:r>
              <a:rPr lang="en-US" sz="2800" dirty="0" smtClean="0"/>
              <a:t>Join special focus groups who will market your services to select types of clients.</a:t>
            </a:r>
            <a:endParaRPr lang="en-US" sz="2800" dirty="0"/>
          </a:p>
          <a:p>
            <a:r>
              <a:rPr lang="en-US" sz="2800" dirty="0"/>
              <a:t>Develop regular communication schedules, using telephone and email, with key people.</a:t>
            </a:r>
          </a:p>
          <a:p>
            <a:pPr>
              <a:buFontTx/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01000" cy="1066800"/>
          </a:xfrm>
          <a:noFill/>
          <a:ln/>
        </p:spPr>
        <p:txBody>
          <a:bodyPr/>
          <a:lstStyle/>
          <a:p>
            <a:r>
              <a:rPr lang="en-US" sz="3200" dirty="0"/>
              <a:t>Other Effective Marketing Activities 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3" y="1798638"/>
            <a:ext cx="7761287" cy="4754562"/>
          </a:xfrm>
          <a:noFill/>
          <a:ln/>
        </p:spPr>
        <p:txBody>
          <a:bodyPr/>
          <a:lstStyle/>
          <a:p>
            <a:r>
              <a:rPr lang="en-US" sz="2800"/>
              <a:t>Focus on your past technical accomplishments, regardless of where they were achieved.  Clients want to know if you have solved their kinds of problems before.  Your experience is key.</a:t>
            </a:r>
          </a:p>
          <a:p>
            <a:r>
              <a:rPr lang="en-US" sz="2800"/>
              <a:t>Consider using a newsletter which highlights your accomplishments and successes.  Your mailing list will become your networking list.</a:t>
            </a:r>
          </a:p>
          <a:p>
            <a:r>
              <a:rPr lang="en-US" sz="2800"/>
              <a:t>Avoid expensive printed brochures, flyers, ads, and direct mail.  Potential clients don’t select consultants by reading promotional material.</a:t>
            </a:r>
          </a:p>
          <a:p>
            <a:endParaRPr lang="en-US" sz="2800" b="1" i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3200" dirty="0"/>
              <a:t>Marketing Via The Internet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925" y="1752600"/>
            <a:ext cx="7513638" cy="4572000"/>
          </a:xfrm>
        </p:spPr>
        <p:txBody>
          <a:bodyPr/>
          <a:lstStyle/>
          <a:p>
            <a:r>
              <a:rPr lang="en-US" sz="2800"/>
              <a:t>Consider using a web page.  Templates are available to get you up and running quickly.  Monthly costs are reasonable.</a:t>
            </a:r>
          </a:p>
          <a:p>
            <a:r>
              <a:rPr lang="en-US" sz="2800"/>
              <a:t>Provide your email address and phone numbers.</a:t>
            </a:r>
          </a:p>
          <a:p>
            <a:r>
              <a:rPr lang="en-US" sz="2800"/>
              <a:t>Focus on presenting your qualifications.</a:t>
            </a:r>
          </a:p>
          <a:p>
            <a:r>
              <a:rPr lang="en-US" sz="2800"/>
              <a:t>If you discuss examples where you have solved problems, try to be as generic as possible.</a:t>
            </a:r>
          </a:p>
          <a:p>
            <a:r>
              <a:rPr lang="en-US" sz="2800"/>
              <a:t>Be careful not to reveal proprietary information from former clients.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3200" dirty="0"/>
              <a:t>Marketing Via The Internet (</a:t>
            </a:r>
            <a:r>
              <a:rPr lang="en-US" sz="3200" dirty="0" smtClean="0"/>
              <a:t>Cont’d</a:t>
            </a:r>
            <a:r>
              <a:rPr lang="en-US" sz="3200" dirty="0"/>
              <a:t>)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sz="2800"/>
              <a:t>Provide information on your web site which clearly demonstrates your experience and credentials.</a:t>
            </a:r>
          </a:p>
          <a:p>
            <a:r>
              <a:rPr lang="en-US" sz="2800"/>
              <a:t>Help your prospective clients to visualize clearly how you can be of assistance to them.</a:t>
            </a:r>
          </a:p>
          <a:p>
            <a:r>
              <a:rPr lang="en-US" sz="2800"/>
              <a:t>Consider interactive options to tell your story better, and in a way more meaningful to clients.</a:t>
            </a:r>
          </a:p>
          <a:p>
            <a:r>
              <a:rPr lang="en-US" sz="2800"/>
              <a:t>Update your web site frequently, to keep prospective clients returning to see what’s new.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219200"/>
          </a:xfrm>
        </p:spPr>
        <p:txBody>
          <a:bodyPr/>
          <a:lstStyle/>
          <a:p>
            <a:r>
              <a:rPr lang="en-US" sz="3200" dirty="0" smtClean="0"/>
              <a:t>3. Types of Marketing</a:t>
            </a:r>
            <a:endParaRPr 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en-US" sz="3200" dirty="0" smtClean="0"/>
              <a:t>Contact Thread (Network) Marketing</a:t>
            </a:r>
            <a:endParaRPr lang="en-US" sz="32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sz="2800" dirty="0" smtClean="0"/>
              <a:t>Identify one or more individuals who helped you get contracts in the past</a:t>
            </a:r>
            <a:endParaRPr lang="en-US" dirty="0"/>
          </a:p>
          <a:p>
            <a:r>
              <a:rPr lang="en-US" sz="2800" dirty="0" smtClean="0"/>
              <a:t>Make up a contact data base for those individuals, including telephone numbers, email addresses, web sites, and physical addresses</a:t>
            </a:r>
            <a:endParaRPr lang="en-US" sz="2800" dirty="0"/>
          </a:p>
          <a:p>
            <a:r>
              <a:rPr lang="en-US" sz="2800" dirty="0" smtClean="0"/>
              <a:t>Keep in regular contact with those individuals</a:t>
            </a:r>
            <a:endParaRPr lang="en-US" sz="2800" dirty="0"/>
          </a:p>
          <a:p>
            <a:r>
              <a:rPr lang="en-US" sz="2800" dirty="0" smtClean="0"/>
              <a:t>Tell them about new contracts you have gotten, technical successes you have had, etc.</a:t>
            </a:r>
          </a:p>
          <a:p>
            <a:r>
              <a:rPr lang="en-US" sz="2800" dirty="0" smtClean="0"/>
              <a:t>Some contact threads will persist throughout your entire </a:t>
            </a:r>
            <a:r>
              <a:rPr lang="en-US" sz="2800" dirty="0" smtClean="0"/>
              <a:t>career</a:t>
            </a:r>
            <a:endParaRPr lang="en-US" sz="2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en-US" sz="3200" dirty="0" smtClean="0"/>
              <a:t>Outline</a:t>
            </a:r>
            <a:endParaRPr lang="en-US" sz="3200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14400" lvl="1" indent="-514350">
              <a:buAutoNum type="arabicPeriod"/>
            </a:pPr>
            <a:r>
              <a:rPr lang="en-US" dirty="0" smtClean="0"/>
              <a:t>How the Consultant Works</a:t>
            </a:r>
          </a:p>
          <a:p>
            <a:pPr marL="914400" lvl="1" indent="-514350">
              <a:buFontTx/>
              <a:buAutoNum type="arabicPeriod"/>
            </a:pPr>
            <a:r>
              <a:rPr lang="en-US" dirty="0" smtClean="0"/>
              <a:t>Getting Contracts</a:t>
            </a:r>
          </a:p>
          <a:p>
            <a:pPr marL="914400" lvl="1" indent="-514350">
              <a:buNone/>
            </a:pPr>
            <a:r>
              <a:rPr lang="en-US" dirty="0" smtClean="0"/>
              <a:t>3.	Types of Marketing</a:t>
            </a:r>
          </a:p>
          <a:p>
            <a:pPr marL="914400" lvl="1" indent="-514350">
              <a:buNone/>
            </a:pPr>
            <a:r>
              <a:rPr lang="en-US" dirty="0" smtClean="0"/>
              <a:t>4.	Examples of Marketing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458200" cy="1066800"/>
          </a:xfrm>
        </p:spPr>
        <p:txBody>
          <a:bodyPr/>
          <a:lstStyle/>
          <a:p>
            <a:r>
              <a:rPr lang="en-US" sz="3200" dirty="0" smtClean="0"/>
              <a:t>Contract Follow-On Marketing</a:t>
            </a:r>
            <a:endParaRPr lang="en-US" sz="3200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most effective point to start selling the Client on a follow-on project is when the project </a:t>
            </a:r>
            <a:r>
              <a:rPr lang="en-US" sz="2800" dirty="0" smtClean="0"/>
              <a:t>shows </a:t>
            </a:r>
            <a:r>
              <a:rPr lang="en-US" sz="2800" dirty="0"/>
              <a:t>the first signs of </a:t>
            </a:r>
            <a:r>
              <a:rPr lang="en-US" sz="2800" dirty="0" smtClean="0"/>
              <a:t>success, often at the </a:t>
            </a:r>
            <a:r>
              <a:rPr lang="en-US" sz="2800" dirty="0"/>
              <a:t>90-percent completion point.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Selling the Client on a follow-on project is easiest when the Client knows about project successes, and the Consultant’s role in achieving them.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greatest chances of success with a follow-on project come when there is a strong professional bond between the Client and the Consultant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685800" y="3505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endParaRPr kumimoji="1" lang="en-US" sz="44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3200" dirty="0" smtClean="0"/>
              <a:t>Professional Association Marketing</a:t>
            </a:r>
            <a:endParaRPr lang="en-US" sz="3200" dirty="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sz="2800" dirty="0" smtClean="0"/>
              <a:t>Accept all </a:t>
            </a:r>
            <a:r>
              <a:rPr lang="en-US" sz="2800" dirty="0"/>
              <a:t>opportunities to appear in professional, noncommercial, settings.  This may </a:t>
            </a:r>
            <a:r>
              <a:rPr lang="en-US" sz="2800" dirty="0" smtClean="0"/>
              <a:t>be </a:t>
            </a:r>
            <a:r>
              <a:rPr lang="en-US" sz="2800" dirty="0"/>
              <a:t>as an </a:t>
            </a:r>
            <a:r>
              <a:rPr lang="en-US" sz="2800" dirty="0" smtClean="0"/>
              <a:t>unpaid </a:t>
            </a:r>
            <a:r>
              <a:rPr lang="en-US" sz="2800" dirty="0"/>
              <a:t>speaker at professional meetings, where you can become more visible. </a:t>
            </a:r>
          </a:p>
          <a:p>
            <a:r>
              <a:rPr lang="en-US" sz="2800" dirty="0"/>
              <a:t>Demonstrate during your appearances that you are a leading edge expert</a:t>
            </a:r>
            <a:r>
              <a:rPr lang="en-US" sz="2800" i="1" dirty="0"/>
              <a:t> </a:t>
            </a:r>
            <a:r>
              <a:rPr lang="en-US" sz="2800" dirty="0"/>
              <a:t>in your field.</a:t>
            </a:r>
          </a:p>
          <a:p>
            <a:r>
              <a:rPr lang="en-US" sz="2800" dirty="0"/>
              <a:t>At professional meetings, conduct regular and continuing networking in a style which is comfortable to you.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3200" dirty="0" smtClean="0"/>
              <a:t>Specialty Focus Group Marketing</a:t>
            </a:r>
            <a:endParaRPr lang="en-US" sz="3200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Some groups are formed to offer specific services to specific groups of clients</a:t>
            </a:r>
          </a:p>
          <a:p>
            <a:r>
              <a:rPr lang="en-US" dirty="0" smtClean="0"/>
              <a:t>Some groups may serve only a limited geographic area, such as </a:t>
            </a:r>
            <a:r>
              <a:rPr lang="en-US" dirty="0" err="1" smtClean="0"/>
              <a:t>YourEncore</a:t>
            </a:r>
            <a:r>
              <a:rPr lang="en-US" dirty="0" smtClean="0"/>
              <a:t>, a mid-West group.</a:t>
            </a:r>
          </a:p>
          <a:p>
            <a:r>
              <a:rPr lang="en-US" dirty="0" smtClean="0"/>
              <a:t>Expert Witness groups support the legal profession in law cases:</a:t>
            </a:r>
          </a:p>
          <a:p>
            <a:pPr lvl="1"/>
            <a:r>
              <a:rPr lang="en-US" sz="2800" dirty="0" err="1" smtClean="0"/>
              <a:t>ForensisGroup</a:t>
            </a:r>
            <a:endParaRPr lang="en-US" sz="2800" dirty="0" smtClean="0"/>
          </a:p>
          <a:p>
            <a:pPr lvl="1"/>
            <a:r>
              <a:rPr lang="en-US" sz="2800" dirty="0" smtClean="0"/>
              <a:t>Round Table Group</a:t>
            </a: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990600"/>
          </a:xfrm>
        </p:spPr>
        <p:txBody>
          <a:bodyPr/>
          <a:lstStyle/>
          <a:p>
            <a:r>
              <a:rPr lang="en-US" sz="3200" dirty="0" smtClean="0"/>
              <a:t>4. Examples of Marketing</a:t>
            </a:r>
            <a:endParaRPr lang="en-US" sz="3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  <a:noFill/>
          <a:ln/>
        </p:spPr>
        <p:txBody>
          <a:bodyPr/>
          <a:lstStyle/>
          <a:p>
            <a:r>
              <a:rPr lang="en-US" sz="3200" dirty="0" smtClean="0"/>
              <a:t>Example No. 1</a:t>
            </a:r>
            <a:endParaRPr lang="en-US" sz="3200" dirty="0"/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1219200" y="2286000"/>
            <a:ext cx="7086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kumimoji="1" lang="en-US" sz="32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kumimoji="1" lang="en-US" sz="3200"/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685800" y="3505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endParaRPr kumimoji="1" lang="en-US" sz="4400">
              <a:solidFill>
                <a:schemeClr val="tx2"/>
              </a:solidFill>
            </a:endParaRPr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1143000" y="2438400"/>
            <a:ext cx="7239000" cy="175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676400"/>
            <a:ext cx="7924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Contact Thread (Network) Marketing</a:t>
            </a:r>
          </a:p>
          <a:p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Met contact person named “Greg” after he had been unable to solve a “Fans” vibration problem for his commercial building client.  The client subsequently contracted me, and I asked Greg to re-join the “Fans” project as my assistant.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The “Fans” project was eventually solved.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Greg later asked me to assist him on a “Large Fans” project at the Smithsonian Air &amp; Space Museum. </a:t>
            </a:r>
            <a:endParaRPr lang="en-US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sz="3200" dirty="0" smtClean="0"/>
              <a:t>Example No. 1 (Cont’d)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76400"/>
            <a:ext cx="7315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en-US" sz="2800" dirty="0" smtClean="0"/>
              <a:t>The “Large Fans” problem was eventually solved.</a:t>
            </a:r>
          </a:p>
          <a:p>
            <a:pPr marL="514350" indent="-514350">
              <a:buAutoNum type="arabicPeriod" startAt="4"/>
            </a:pPr>
            <a:r>
              <a:rPr lang="en-US" sz="2800" dirty="0" smtClean="0"/>
              <a:t>Greg asked me to assist him on a natural gas </a:t>
            </a:r>
          </a:p>
          <a:p>
            <a:pPr marL="457200" indent="-457200"/>
            <a:r>
              <a:rPr lang="en-US" sz="2800" dirty="0" smtClean="0"/>
              <a:t>	line valve vibration problem for Washington Gas.</a:t>
            </a:r>
          </a:p>
          <a:p>
            <a:pPr marL="457200" indent="-457200">
              <a:buAutoNum type="arabicPeriod" startAt="6"/>
            </a:pPr>
            <a:r>
              <a:rPr lang="en-US" sz="2800" dirty="0" smtClean="0"/>
              <a:t>The valve problem was subsequently solved.</a:t>
            </a:r>
          </a:p>
          <a:p>
            <a:pPr marL="457200" indent="-457200">
              <a:buAutoNum type="arabicPeriod" startAt="6"/>
            </a:pPr>
            <a:r>
              <a:rPr lang="en-US" sz="2800" dirty="0" smtClean="0"/>
              <a:t>Greg later asked me to assist him on a steel rolling mill vibration problem.</a:t>
            </a:r>
          </a:p>
          <a:p>
            <a:pPr marL="457200" indent="-457200">
              <a:buAutoNum type="arabicPeriod" startAt="6"/>
            </a:pPr>
            <a:r>
              <a:rPr lang="en-US" sz="2800" dirty="0" smtClean="0"/>
              <a:t>A solution was subsequently found. </a:t>
            </a:r>
            <a:endParaRPr lang="en-US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2286000"/>
            <a:ext cx="792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9"/>
            </a:pPr>
            <a:r>
              <a:rPr lang="en-US" sz="2800" dirty="0" smtClean="0"/>
              <a:t>Washington Gas later asked me to assist in</a:t>
            </a:r>
          </a:p>
          <a:p>
            <a:pPr marL="514350" indent="-514350"/>
            <a:r>
              <a:rPr lang="en-US" sz="2800" dirty="0" smtClean="0"/>
              <a:t>	resolving vibration problems on two different kinds of hexane injection pumps, with Greg making the vibration measurements.</a:t>
            </a:r>
          </a:p>
          <a:p>
            <a:pPr marL="514350" indent="-514350"/>
            <a:r>
              <a:rPr lang="en-US" sz="2800" dirty="0" smtClean="0"/>
              <a:t>10.	A solution to this problem is currently being implemented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8382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Example No. 1 (Cont’d)</a:t>
            </a:r>
            <a:endParaRPr lang="en-US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3200" dirty="0" smtClean="0"/>
              <a:t>Example No. 2</a:t>
            </a:r>
            <a:endParaRPr lang="en-US" sz="320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46225"/>
            <a:ext cx="7813675" cy="4549775"/>
          </a:xfrm>
        </p:spPr>
        <p:txBody>
          <a:bodyPr/>
          <a:lstStyle/>
          <a:p>
            <a:pPr lvl="2">
              <a:buClr>
                <a:schemeClr val="tx1"/>
              </a:buClr>
              <a:buFontTx/>
              <a:buNone/>
            </a:pPr>
            <a:endParaRPr lang="en-US" dirty="0"/>
          </a:p>
          <a:p>
            <a:pPr lvl="3">
              <a:buClr>
                <a:schemeClr val="tx1"/>
              </a:buClr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133600"/>
            <a:ext cx="7772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Contact Thread (Network) Marketing</a:t>
            </a:r>
          </a:p>
          <a:p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Met contact person “Bill” when he was retained to solve a machinery failure problem at my firm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Was later contacted by Bill, after I left my firm to work as a consultant, to assist in a factory explosion investigation.  Effort lasted 2 years.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Was </a:t>
            </a:r>
            <a:r>
              <a:rPr lang="en-US" sz="2800" dirty="0" smtClean="0"/>
              <a:t>later contacted </a:t>
            </a:r>
            <a:r>
              <a:rPr lang="en-US" sz="2800" dirty="0" smtClean="0"/>
              <a:t>by Bill to work in a refinery investigation.  Effort lasted 3 months. 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722313" y="609600"/>
            <a:ext cx="7772400" cy="1023938"/>
          </a:xfrm>
        </p:spPr>
        <p:txBody>
          <a:bodyPr/>
          <a:lstStyle/>
          <a:p>
            <a:r>
              <a:rPr lang="en-US" sz="3200" dirty="0" smtClean="0"/>
              <a:t>Example No. 3</a:t>
            </a:r>
            <a:endParaRPr lang="en-US" sz="3200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524000"/>
            <a:ext cx="6629400" cy="45720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Special Focus Groups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err="1" smtClean="0"/>
              <a:t>YourEncore</a:t>
            </a:r>
            <a:r>
              <a:rPr lang="en-US" dirty="0" smtClean="0"/>
              <a:t> Group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US Navy LCAC project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RFP preparation project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err="1" smtClean="0"/>
              <a:t>ForensisGroup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sz="2800" dirty="0" smtClean="0"/>
              <a:t>Catalytic converter project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Wind turbine project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Patent evaluation project</a:t>
            </a:r>
            <a:endParaRPr lang="en-US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Example No. 3 (Cont’d)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Round Table Group</a:t>
            </a:r>
          </a:p>
          <a:p>
            <a:pPr lvl="1"/>
            <a:r>
              <a:rPr lang="en-US" sz="2800" dirty="0" smtClean="0"/>
              <a:t>HVAC fans project</a:t>
            </a:r>
          </a:p>
          <a:p>
            <a:pPr lvl="1"/>
            <a:r>
              <a:rPr lang="en-US" sz="2800" dirty="0" smtClean="0"/>
              <a:t>Parking garage equipment project</a:t>
            </a:r>
          </a:p>
          <a:p>
            <a:pPr lvl="1"/>
            <a:r>
              <a:rPr lang="en-US" sz="2800" dirty="0" smtClean="0"/>
              <a:t>Washing machine project</a:t>
            </a:r>
          </a:p>
          <a:p>
            <a:pPr lvl="1"/>
            <a:r>
              <a:rPr lang="en-US" sz="2800" dirty="0" smtClean="0"/>
              <a:t>Fan blade failure project</a:t>
            </a:r>
          </a:p>
          <a:p>
            <a:pPr lvl="1"/>
            <a:r>
              <a:rPr lang="en-US" sz="2800" dirty="0" smtClean="0"/>
              <a:t>Heat exchanger project</a:t>
            </a:r>
          </a:p>
          <a:p>
            <a:pPr lvl="1"/>
            <a:r>
              <a:rPr lang="en-US" sz="2800" dirty="0" smtClean="0"/>
              <a:t>Machine safety project</a:t>
            </a:r>
          </a:p>
          <a:p>
            <a:pPr lvl="1"/>
            <a:r>
              <a:rPr lang="en-US" sz="2800" dirty="0" smtClean="0"/>
              <a:t>Hot water heaters project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990600"/>
          </a:xfrm>
        </p:spPr>
        <p:txBody>
          <a:bodyPr/>
          <a:lstStyle/>
          <a:p>
            <a:r>
              <a:rPr lang="en-US" sz="3200" dirty="0"/>
              <a:t>1.  How </a:t>
            </a:r>
            <a:r>
              <a:rPr lang="en-US" sz="3200" dirty="0" smtClean="0"/>
              <a:t>The Consultant </a:t>
            </a:r>
            <a:r>
              <a:rPr lang="en-US" sz="3200" dirty="0"/>
              <a:t>Works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3200" dirty="0"/>
              <a:t>A Consultant ---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r>
              <a:rPr lang="en-US"/>
              <a:t>Is an independent professional, retained by an organization, and sells results by the hour or day </a:t>
            </a:r>
          </a:p>
          <a:p>
            <a:r>
              <a:rPr lang="en-US"/>
              <a:t>Brings his / her own knowledge and a substantial set of files to meet the client’s requirements</a:t>
            </a:r>
          </a:p>
          <a:p>
            <a:r>
              <a:rPr lang="en-US"/>
              <a:t>Is his / her own boss</a:t>
            </a:r>
          </a:p>
          <a:p>
            <a:r>
              <a:rPr lang="en-US"/>
              <a:t>Has no routine work hours at the client’s firm</a:t>
            </a:r>
          </a:p>
          <a:p>
            <a:r>
              <a:rPr lang="en-US"/>
              <a:t>Is not one of the group, and is not a contractor</a:t>
            </a:r>
          </a:p>
          <a:p>
            <a:r>
              <a:rPr lang="en-US"/>
              <a:t>Often works on relatively short projects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The Consultant </a:t>
            </a:r>
            <a:r>
              <a:rPr lang="en-US" sz="3200" dirty="0"/>
              <a:t>as </a:t>
            </a:r>
            <a:r>
              <a:rPr lang="en-US" sz="3200" dirty="0" smtClean="0"/>
              <a:t>a Subject </a:t>
            </a:r>
            <a:r>
              <a:rPr lang="en-US" sz="3200" dirty="0"/>
              <a:t>Matter Expert</a:t>
            </a:r>
            <a:endParaRPr kumimoji="0"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8153400" cy="4648200"/>
          </a:xfrm>
        </p:spPr>
        <p:txBody>
          <a:bodyPr/>
          <a:lstStyle/>
          <a:p>
            <a:r>
              <a:rPr kumimoji="0" lang="en-US" dirty="0">
                <a:solidFill>
                  <a:srgbClr val="FFFFFF"/>
                </a:solidFill>
              </a:rPr>
              <a:t>The Consultant fills a specific technical niche, which is sometimes quite narrow </a:t>
            </a:r>
          </a:p>
          <a:p>
            <a:r>
              <a:rPr kumimoji="0" lang="en-US" dirty="0">
                <a:solidFill>
                  <a:srgbClr val="FFFFFF"/>
                </a:solidFill>
              </a:rPr>
              <a:t>The Consultant is in demand because of in-depth knowledge of a topic in which a Client needs help</a:t>
            </a:r>
          </a:p>
          <a:p>
            <a:r>
              <a:rPr kumimoji="0" lang="en-US" dirty="0">
                <a:solidFill>
                  <a:srgbClr val="FFFFFF"/>
                </a:solidFill>
              </a:rPr>
              <a:t>People skills and organizational boundaries are not usually important to solving the Client’s problem</a:t>
            </a:r>
          </a:p>
          <a:p>
            <a:r>
              <a:rPr kumimoji="0" lang="en-US" dirty="0">
                <a:solidFill>
                  <a:srgbClr val="FFFFFF"/>
                </a:solidFill>
              </a:rPr>
              <a:t>Single projects are common, and </a:t>
            </a:r>
            <a:r>
              <a:rPr kumimoji="0" lang="en-US" dirty="0" smtClean="0">
                <a:solidFill>
                  <a:srgbClr val="FFFFFF"/>
                </a:solidFill>
              </a:rPr>
              <a:t>might </a:t>
            </a:r>
            <a:r>
              <a:rPr kumimoji="0" lang="en-US" dirty="0">
                <a:solidFill>
                  <a:srgbClr val="FFFFFF"/>
                </a:solidFill>
              </a:rPr>
              <a:t>result in a long-term </a:t>
            </a:r>
            <a:r>
              <a:rPr kumimoji="0" lang="en-US" dirty="0" smtClean="0">
                <a:solidFill>
                  <a:srgbClr val="FFFFFF"/>
                </a:solidFill>
              </a:rPr>
              <a:t>support effort</a:t>
            </a:r>
            <a:endParaRPr kumimoji="0" lang="en-US" dirty="0">
              <a:solidFill>
                <a:srgbClr val="FFFFFF"/>
              </a:solidFill>
            </a:endParaRPr>
          </a:p>
          <a:p>
            <a:r>
              <a:rPr kumimoji="0" lang="en-US" dirty="0">
                <a:solidFill>
                  <a:srgbClr val="FFFFFF"/>
                </a:solidFill>
              </a:rPr>
              <a:t>Results are often difficult to predict in advance </a:t>
            </a:r>
          </a:p>
          <a:p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3200" dirty="0" smtClean="0"/>
              <a:t>The Consultant </a:t>
            </a:r>
            <a:r>
              <a:rPr lang="en-US" sz="3200" dirty="0"/>
              <a:t>as </a:t>
            </a:r>
            <a:r>
              <a:rPr lang="en-US" sz="3200" dirty="0" smtClean="0"/>
              <a:t>a Process </a:t>
            </a:r>
            <a:r>
              <a:rPr lang="en-US" sz="3200" dirty="0"/>
              <a:t>Expert</a:t>
            </a:r>
            <a:endParaRPr kumimoji="0" lang="en-US" sz="3200" dirty="0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828800"/>
            <a:ext cx="8153400" cy="4114800"/>
          </a:xfrm>
        </p:spPr>
        <p:txBody>
          <a:bodyPr/>
          <a:lstStyle/>
          <a:p>
            <a:r>
              <a:rPr kumimoji="0" lang="en-US" dirty="0" smtClean="0">
                <a:solidFill>
                  <a:srgbClr val="FFFFFF"/>
                </a:solidFill>
              </a:rPr>
              <a:t>The </a:t>
            </a:r>
            <a:r>
              <a:rPr kumimoji="0" lang="en-US" dirty="0">
                <a:solidFill>
                  <a:srgbClr val="FFFFFF"/>
                </a:solidFill>
              </a:rPr>
              <a:t>Consultant understands most aspects of entire processes, which may be quite broad</a:t>
            </a:r>
          </a:p>
          <a:p>
            <a:r>
              <a:rPr kumimoji="0" lang="en-US" dirty="0">
                <a:solidFill>
                  <a:srgbClr val="FFFFFF"/>
                </a:solidFill>
              </a:rPr>
              <a:t>The Consultant is in demand because of knowledge of how </a:t>
            </a:r>
            <a:r>
              <a:rPr kumimoji="0" lang="en-US" dirty="0" smtClean="0">
                <a:solidFill>
                  <a:srgbClr val="FFFFFF"/>
                </a:solidFill>
              </a:rPr>
              <a:t>organizations </a:t>
            </a:r>
            <a:r>
              <a:rPr kumimoji="0" lang="en-US" dirty="0">
                <a:solidFill>
                  <a:srgbClr val="FFFFFF"/>
                </a:solidFill>
              </a:rPr>
              <a:t>function</a:t>
            </a:r>
          </a:p>
          <a:p>
            <a:r>
              <a:rPr kumimoji="0" lang="en-US" dirty="0">
                <a:solidFill>
                  <a:srgbClr val="FFFFFF"/>
                </a:solidFill>
              </a:rPr>
              <a:t>People skills and organizational boundaries are usually </a:t>
            </a:r>
            <a:r>
              <a:rPr kumimoji="0" lang="en-US" dirty="0" smtClean="0">
                <a:solidFill>
                  <a:srgbClr val="FFFFFF"/>
                </a:solidFill>
              </a:rPr>
              <a:t>important </a:t>
            </a:r>
            <a:r>
              <a:rPr kumimoji="0" lang="en-US" dirty="0">
                <a:solidFill>
                  <a:srgbClr val="FFFFFF"/>
                </a:solidFill>
              </a:rPr>
              <a:t>to solving the Client’s problem</a:t>
            </a:r>
          </a:p>
          <a:p>
            <a:r>
              <a:rPr kumimoji="0" lang="en-US" dirty="0">
                <a:solidFill>
                  <a:srgbClr val="FFFFFF"/>
                </a:solidFill>
              </a:rPr>
              <a:t>Client process problems usually require a continuing </a:t>
            </a:r>
            <a:r>
              <a:rPr kumimoji="0" lang="en-US" dirty="0" smtClean="0">
                <a:solidFill>
                  <a:srgbClr val="FFFFFF"/>
                </a:solidFill>
              </a:rPr>
              <a:t>effort and are </a:t>
            </a:r>
            <a:r>
              <a:rPr kumimoji="0" lang="en-US" dirty="0">
                <a:solidFill>
                  <a:srgbClr val="FFFFFF"/>
                </a:solidFill>
              </a:rPr>
              <a:t>often </a:t>
            </a:r>
            <a:r>
              <a:rPr kumimoji="0" lang="en-US" dirty="0" smtClean="0">
                <a:solidFill>
                  <a:srgbClr val="FFFFFF"/>
                </a:solidFill>
              </a:rPr>
              <a:t>cyclical </a:t>
            </a:r>
            <a:r>
              <a:rPr kumimoji="0" lang="en-US" dirty="0">
                <a:solidFill>
                  <a:srgbClr val="FFFFFF"/>
                </a:solidFill>
              </a:rPr>
              <a:t>in </a:t>
            </a:r>
            <a:r>
              <a:rPr kumimoji="0" lang="en-US" dirty="0" smtClean="0">
                <a:solidFill>
                  <a:srgbClr val="FFFFFF"/>
                </a:solidFill>
              </a:rPr>
              <a:t>nature</a:t>
            </a:r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8382000" cy="990600"/>
          </a:xfrm>
        </p:spPr>
        <p:txBody>
          <a:bodyPr/>
          <a:lstStyle/>
          <a:p>
            <a:r>
              <a:rPr lang="en-US" sz="3200" dirty="0"/>
              <a:t>Consulting </a:t>
            </a:r>
            <a:r>
              <a:rPr lang="en-US" sz="3200" dirty="0" smtClean="0"/>
              <a:t>– </a:t>
            </a:r>
            <a:r>
              <a:rPr lang="en-US" sz="3200" dirty="0"/>
              <a:t>Positive </a:t>
            </a:r>
            <a:r>
              <a:rPr lang="en-US" sz="3200" dirty="0" smtClean="0"/>
              <a:t>Aspects</a:t>
            </a:r>
            <a:endParaRPr lang="en-US" sz="2800" dirty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057400"/>
            <a:ext cx="8001000" cy="4038600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dirty="0" smtClean="0"/>
              <a:t>   Great </a:t>
            </a:r>
            <a:r>
              <a:rPr lang="en-US" dirty="0"/>
              <a:t>autonomy in selecting and conducting </a:t>
            </a:r>
            <a:r>
              <a:rPr lang="en-US" dirty="0" smtClean="0"/>
              <a:t>jobs</a:t>
            </a:r>
          </a:p>
          <a:p>
            <a:pPr marL="0" indent="0">
              <a:spcBef>
                <a:spcPts val="0"/>
              </a:spcBef>
            </a:pPr>
            <a:r>
              <a:rPr lang="en-US" dirty="0" smtClean="0"/>
              <a:t>   Great </a:t>
            </a:r>
            <a:r>
              <a:rPr lang="en-US" dirty="0"/>
              <a:t>variety in </a:t>
            </a:r>
            <a:r>
              <a:rPr lang="en-US" dirty="0" smtClean="0"/>
              <a:t>work</a:t>
            </a:r>
          </a:p>
          <a:p>
            <a:pPr marL="0" indent="0">
              <a:spcBef>
                <a:spcPts val="0"/>
              </a:spcBef>
            </a:pPr>
            <a:r>
              <a:rPr lang="en-US" dirty="0" smtClean="0"/>
              <a:t>   Business </a:t>
            </a:r>
            <a:r>
              <a:rPr lang="en-US" dirty="0"/>
              <a:t>can be set up and conducted with little </a:t>
            </a:r>
            <a:r>
              <a:rPr lang="en-US" dirty="0" smtClean="0"/>
              <a:t>	investment</a:t>
            </a:r>
          </a:p>
          <a:p>
            <a:pPr marL="0" indent="0">
              <a:spcBef>
                <a:spcPts val="0"/>
              </a:spcBef>
            </a:pPr>
            <a:r>
              <a:rPr lang="en-US" dirty="0" smtClean="0"/>
              <a:t>   Potential </a:t>
            </a:r>
            <a:r>
              <a:rPr lang="en-US" dirty="0"/>
              <a:t>for high </a:t>
            </a:r>
            <a:r>
              <a:rPr lang="en-US" dirty="0" smtClean="0"/>
              <a:t>income</a:t>
            </a:r>
          </a:p>
          <a:p>
            <a:pPr marL="0" indent="0">
              <a:spcBef>
                <a:spcPts val="0"/>
              </a:spcBef>
            </a:pPr>
            <a:r>
              <a:rPr lang="en-US" dirty="0" smtClean="0"/>
              <a:t>   Great </a:t>
            </a:r>
            <a:r>
              <a:rPr lang="en-US" dirty="0"/>
              <a:t>job satisfaction.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1800" dirty="0"/>
          </a:p>
          <a:p>
            <a:pPr>
              <a:lnSpc>
                <a:spcPct val="11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Consulting – Negative Aspects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2209800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  Little involvement with client firm’s staff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  No support system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  Irregular cash flow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  Regular retraining may be necessary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  Work level may cause problems at home  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382000" cy="762000"/>
          </a:xfrm>
        </p:spPr>
        <p:txBody>
          <a:bodyPr/>
          <a:lstStyle/>
          <a:p>
            <a:r>
              <a:rPr lang="en-US" sz="3200" dirty="0"/>
              <a:t>The Successful Consultant Has ---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86000"/>
            <a:ext cx="7848600" cy="3810000"/>
          </a:xfrm>
        </p:spPr>
        <p:txBody>
          <a:bodyPr/>
          <a:lstStyle/>
          <a:p>
            <a:r>
              <a:rPr lang="en-US"/>
              <a:t>A strong drive to maximize his / her income</a:t>
            </a:r>
            <a:endParaRPr lang="en-US" i="1"/>
          </a:p>
          <a:p>
            <a:r>
              <a:rPr lang="en-US"/>
              <a:t>A clear belief  in his / her unique ability to solve Clients’ problems better than anyone else</a:t>
            </a:r>
          </a:p>
          <a:p>
            <a:r>
              <a:rPr lang="en-US"/>
              <a:t>An exceptional interest in becoming and remaining an acknowledged expert in his / her chosen field</a:t>
            </a:r>
          </a:p>
          <a:p>
            <a:r>
              <a:rPr lang="en-US"/>
              <a:t>Strong self confidence that no matter what type of Client problem is encountered, it can be solved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temp">
  <a:themeElements>
    <a:clrScheme name="Contemp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9999"/>
      </a:accent1>
      <a:accent2>
        <a:srgbClr val="FF9933"/>
      </a:accent2>
      <a:accent3>
        <a:srgbClr val="AAB8E2"/>
      </a:accent3>
      <a:accent4>
        <a:srgbClr val="DADADA"/>
      </a:accent4>
      <a:accent5>
        <a:srgbClr val="AACACA"/>
      </a:accent5>
      <a:accent6>
        <a:srgbClr val="E78A2D"/>
      </a:accent6>
      <a:hlink>
        <a:srgbClr val="330099"/>
      </a:hlink>
      <a:folHlink>
        <a:srgbClr val="CBCBCB"/>
      </a:folHlink>
    </a:clrScheme>
    <a:fontScheme name="Contem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ontem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Designs\Contemporary.pot</Template>
  <TotalTime>6748</TotalTime>
  <Words>1472</Words>
  <Application>Microsoft Office PowerPoint</Application>
  <PresentationFormat>Overhead</PresentationFormat>
  <Paragraphs>164</Paragraphs>
  <Slides>29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Contemp</vt:lpstr>
      <vt:lpstr>Marketing Your Consulting Business</vt:lpstr>
      <vt:lpstr>Outline</vt:lpstr>
      <vt:lpstr>1.  How The Consultant Works</vt:lpstr>
      <vt:lpstr>A Consultant ---</vt:lpstr>
      <vt:lpstr>The Consultant as a Subject Matter Expert</vt:lpstr>
      <vt:lpstr>The Consultant as a Process Expert</vt:lpstr>
      <vt:lpstr>Consulting – Positive Aspects</vt:lpstr>
      <vt:lpstr>Consulting – Negative Aspects</vt:lpstr>
      <vt:lpstr>The Successful Consultant Has ---</vt:lpstr>
      <vt:lpstr>The Successful Consultant Also ---</vt:lpstr>
      <vt:lpstr>2. Getting Contracts</vt:lpstr>
      <vt:lpstr>Time Commitment for Marketing</vt:lpstr>
      <vt:lpstr>Focusing The Marketing Effort</vt:lpstr>
      <vt:lpstr>Which Marketing Activities Work Best?</vt:lpstr>
      <vt:lpstr>Other Effective Marketing Activities </vt:lpstr>
      <vt:lpstr>Marketing Via The Internet</vt:lpstr>
      <vt:lpstr>Marketing Via The Internet (Cont’d)</vt:lpstr>
      <vt:lpstr>3. Types of Marketing</vt:lpstr>
      <vt:lpstr>Contact Thread (Network) Marketing</vt:lpstr>
      <vt:lpstr>Contract Follow-On Marketing</vt:lpstr>
      <vt:lpstr>Professional Association Marketing</vt:lpstr>
      <vt:lpstr>Specialty Focus Group Marketing</vt:lpstr>
      <vt:lpstr>4. Examples of Marketing</vt:lpstr>
      <vt:lpstr>Example No. 1</vt:lpstr>
      <vt:lpstr>Example No. 1 (Cont’d)</vt:lpstr>
      <vt:lpstr>Slide 26</vt:lpstr>
      <vt:lpstr>Example No. 2</vt:lpstr>
      <vt:lpstr>Example No. 3</vt:lpstr>
      <vt:lpstr>Example No. 3 (Cont’d)</vt:lpstr>
    </vt:vector>
  </TitlesOfParts>
  <Company>DBM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Should I Become a Consultant?</dc:title>
  <dc:creator>DBM</dc:creator>
  <cp:lastModifiedBy>RB</cp:lastModifiedBy>
  <cp:revision>197</cp:revision>
  <cp:lastPrinted>2002-09-27T13:49:49Z</cp:lastPrinted>
  <dcterms:created xsi:type="dcterms:W3CDTF">1998-04-24T23:48:50Z</dcterms:created>
  <dcterms:modified xsi:type="dcterms:W3CDTF">2011-03-24T15:57:02Z</dcterms:modified>
</cp:coreProperties>
</file>