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6"/>
  </p:notesMasterIdLst>
  <p:handoutMasterIdLst>
    <p:handoutMasterId r:id="rId17"/>
  </p:handoutMasterIdLst>
  <p:sldIdLst>
    <p:sldId id="256" r:id="rId2"/>
    <p:sldId id="257" r:id="rId3"/>
    <p:sldId id="295" r:id="rId4"/>
    <p:sldId id="296" r:id="rId5"/>
    <p:sldId id="297" r:id="rId6"/>
    <p:sldId id="298" r:id="rId7"/>
    <p:sldId id="286" r:id="rId8"/>
    <p:sldId id="287" r:id="rId9"/>
    <p:sldId id="288" r:id="rId10"/>
    <p:sldId id="289" r:id="rId11"/>
    <p:sldId id="290" r:id="rId12"/>
    <p:sldId id="302" r:id="rId13"/>
    <p:sldId id="299" r:id="rId14"/>
    <p:sldId id="301"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2046"/>
    <a:srgbClr val="79621A"/>
    <a:srgbClr val="0042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77757" autoAdjust="0"/>
  </p:normalViewPr>
  <p:slideViewPr>
    <p:cSldViewPr snapToGrid="0" snapToObjects="1">
      <p:cViewPr varScale="1">
        <p:scale>
          <a:sx n="88" d="100"/>
          <a:sy n="88" d="100"/>
        </p:scale>
        <p:origin x="-492" y="-96"/>
      </p:cViewPr>
      <p:guideLst>
        <p:guide orient="horz" pos="2160"/>
        <p:guide pos="2880"/>
      </p:guideLst>
    </p:cSldViewPr>
  </p:slideViewPr>
  <p:outlineViewPr>
    <p:cViewPr>
      <p:scale>
        <a:sx n="33" d="100"/>
        <a:sy n="33" d="100"/>
      </p:scale>
      <p:origin x="0" y="460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BC2F0BB5-44C5-4AB5-8923-A299802FF5E5}" type="datetimeFigureOut">
              <a:rPr lang="en-US" smtClean="0"/>
              <a:pPr/>
              <a:t>9/7/2017</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D0A05F19-5AA6-4A28-A07D-399C1C9AFEA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E1BCB98-24AB-45D4-973D-94A5D8CA7EC2}" type="datetimeFigureOut">
              <a:rPr lang="en-US" smtClean="0"/>
              <a:pPr/>
              <a:t>9/7/2017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B45985D-A428-41D5-A13B-FA5B3EE47D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heckpoint.riag.com/app/main/docLinkNew?DocID=i947e54c419d711dcb1a9c7f8ee2eaa77&amp;SrcDocId=T0PPCITG:2016f4b2851a9c5f00d-1&amp;feature=ttoc&amp;lastCpReqId=ae2bd5&amp;pinpnt=TCODE:5468.1&amp;d=d" TargetMode="External"/><Relationship Id="rId7" Type="http://schemas.openxmlformats.org/officeDocument/2006/relationships/hyperlink" Target="https://checkpoint.riag.com/app/main/docLinkNew?DocID=i947e54c419d711dcb1a9c7f8ee2eaa77&amp;SrcDocId=T0PPCITG:2016f4b2851a9c5f00d-1&amp;feature=ttoc&amp;lastCpReqId=ae2bd5&amp;pinpnt=TCODE:5467.1&amp;d=d"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heckpoint.riag.com/app/main/docLinkNew?DocID=i947e54c419d711dcb1a9c7f8ee2eaa77&amp;SrcDocId=T0PPCITG:2016f4b2851a9c5f00d-1&amp;feature=ttoc&amp;lastCpReqId=ae2bd5" TargetMode="External"/><Relationship Id="rId5" Type="http://schemas.openxmlformats.org/officeDocument/2006/relationships/hyperlink" Target="https://checkpoint.riag.com/app/main/docLinkNew?usid=225ff8q11a728&amp;DocID=i97c55f6a19d711dcb1a9c7f8ee2eaa77&amp;SrcDocId=T0PPCT20:2016ab1b00e09c1100d-1&amp;feature=ttoc&amp;lastCpReqId=ae1ada&amp;pinpnt=TCODE:5987.1&amp;tabPg=1070&amp;d=d" TargetMode="External"/><Relationship Id="rId4" Type="http://schemas.openxmlformats.org/officeDocument/2006/relationships/hyperlink" Target="https://checkpoint.riag.com/app/main/docLinkNew?DocID=i947e54c419d711dcb1a9c7f8ee2eaa77&amp;SrcDocId=T0PPCITG:2016f4b2851a9c5f00d-1&amp;feature=ttoc&amp;lastCpReqId=ae2bd5&amp;pinpnt=TCODE:5472.1&amp;d=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u="sng" dirty="0" smtClean="0"/>
              <a:t>R&amp;</a:t>
            </a:r>
            <a:r>
              <a:rPr lang="en-US" b="1" u="sng" baseline="0" dirty="0" smtClean="0"/>
              <a:t>D Costs :   </a:t>
            </a:r>
          </a:p>
          <a:p>
            <a:r>
              <a:rPr lang="en-US" dirty="0" smtClean="0"/>
              <a:t>Generally, R&amp;D expenses paid in connection with a present or future trade or business must be capitalized. If a useful life is determinable, the costs may then be amortized over such period; otherwise, the expenditures are not recovered until the related intangible asset is disposed of or the project is abandoned. If there is no trade or business, there is no deduction.</a:t>
            </a:r>
          </a:p>
          <a:p>
            <a:endParaRPr lang="en-US" dirty="0" smtClean="0"/>
          </a:p>
          <a:p>
            <a:r>
              <a:rPr lang="en-US" dirty="0" smtClean="0"/>
              <a:t>However, under </a:t>
            </a:r>
            <a:r>
              <a:rPr lang="en-US" dirty="0" smtClean="0">
                <a:hlinkClick r:id="rId3"/>
              </a:rPr>
              <a:t>IRC Sec. 174(a)(1)</a:t>
            </a:r>
            <a:r>
              <a:rPr lang="en-US" dirty="0" smtClean="0"/>
              <a:t> and </a:t>
            </a:r>
            <a:r>
              <a:rPr lang="en-US" dirty="0" smtClean="0">
                <a:hlinkClick r:id="rId4"/>
              </a:rPr>
              <a:t>(b)</a:t>
            </a:r>
            <a:r>
              <a:rPr lang="en-US" dirty="0" smtClean="0"/>
              <a:t> manufacturers may elect to (a) deduct R&amp;D expenses incurred in a trade or business in the year paid or incurred, or (b) postpone the deduction until the manufacturer realizes benefits from the expenditures and then amortize them over a period of not less than 60 months.</a:t>
            </a:r>
            <a:endParaRPr lang="en-US" b="1" dirty="0" smtClean="0">
              <a:solidFill>
                <a:srgbClr val="022046"/>
              </a:solidFill>
              <a:hlinkClick r:id="rId5"/>
            </a:endParaRPr>
          </a:p>
          <a:p>
            <a:endParaRPr lang="en-US" b="1" dirty="0" smtClean="0">
              <a:solidFill>
                <a:srgbClr val="022046"/>
              </a:solidFill>
              <a:hlinkClick r:id="rId5"/>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Software-related Expenses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the costs of developing computer software closely resemble the costs that fall under </a:t>
            </a:r>
            <a:r>
              <a:rPr lang="en-US" dirty="0" smtClean="0">
                <a:hlinkClick r:id="rId6"/>
              </a:rPr>
              <a:t>IRC Sec. 174</a:t>
            </a:r>
            <a:r>
              <a:rPr lang="en-US" dirty="0" smtClean="0"/>
              <a:t>, the IRS provides that such costs warrant similar accounting treatment (Rev. Proc. 2000-50). Accordingly, the Service will not disturb a taxpayer's treatment of such costs, whether amounts have been consistently treated as current expenses [similar to </a:t>
            </a:r>
            <a:r>
              <a:rPr lang="en-US" dirty="0" smtClean="0">
                <a:hlinkClick r:id="rId7"/>
              </a:rPr>
              <a:t>IRC Sec. 174(a)</a:t>
            </a:r>
            <a:r>
              <a:rPr lang="en-US" dirty="0" smtClean="0"/>
              <a:t>] or have been consistently capitalized and amortized over a period of 60 months [similar to </a:t>
            </a:r>
            <a:r>
              <a:rPr lang="en-US" dirty="0" smtClean="0">
                <a:hlinkClick r:id="rId4"/>
              </a:rPr>
              <a:t>IRC Sec. 174(b)</a:t>
            </a:r>
            <a:r>
              <a:rPr lang="en-US" dirty="0" smtClean="0"/>
              <a:t>]. For purposes of Rev. Proc. 2000-50, </a:t>
            </a:r>
            <a:r>
              <a:rPr lang="en-US" i="1" dirty="0" smtClean="0"/>
              <a:t>computer software</a:t>
            </a:r>
            <a:r>
              <a:rPr lang="en-US" dirty="0" smtClean="0"/>
              <a:t> is any program or routine (that is, any sequence of machine-readable code) that is designed to cause a computer to perform a desired function or set of functions, and the documentation required to describe and maintain that program or routine.</a:t>
            </a:r>
          </a:p>
          <a:p>
            <a:endParaRPr lang="en-US" b="1" dirty="0" smtClean="0">
              <a:solidFill>
                <a:srgbClr val="022046"/>
              </a:solidFill>
              <a:hlinkClick r:id="rId5"/>
            </a:endParaRPr>
          </a:p>
          <a:p>
            <a:endParaRPr lang="en-US" b="1" dirty="0" smtClean="0">
              <a:solidFill>
                <a:srgbClr val="022046"/>
              </a:solidFill>
              <a:hlinkClick r:id="rId5"/>
            </a:endParaRPr>
          </a:p>
          <a:p>
            <a:r>
              <a:rPr lang="en-US" b="1" dirty="0" smtClean="0">
                <a:solidFill>
                  <a:srgbClr val="022046"/>
                </a:solidFill>
                <a:hlinkClick r:id="rId5"/>
              </a:rPr>
              <a:t>Start-up</a:t>
            </a:r>
            <a:r>
              <a:rPr lang="en-US" b="1" baseline="0" dirty="0" smtClean="0">
                <a:solidFill>
                  <a:srgbClr val="022046"/>
                </a:solidFill>
                <a:hlinkClick r:id="rId5"/>
              </a:rPr>
              <a:t> Costs Defined </a:t>
            </a:r>
          </a:p>
          <a:p>
            <a:r>
              <a:rPr lang="en-US" dirty="0" smtClean="0">
                <a:hlinkClick r:id="rId5"/>
              </a:rPr>
              <a:t>IRC Sec. 195(c)(1)</a:t>
            </a:r>
            <a:r>
              <a:rPr lang="en-US" dirty="0" smtClean="0"/>
              <a:t> provides that start-up expenditures are any amounts—</a:t>
            </a:r>
          </a:p>
          <a:p>
            <a:r>
              <a:rPr lang="en-US" dirty="0" smtClean="0"/>
              <a:t>1. paid or incurred in connection with investigating the creation or acquisition of an active trade or business, creating an active trade or business, or any activity engaged in for profit or the production of income before the date on which an active trade or business begins in anticipation of that activity becoming an active trade or business; and</a:t>
            </a:r>
          </a:p>
          <a:p>
            <a:r>
              <a:rPr lang="en-US" dirty="0" smtClean="0"/>
              <a:t>2. of the same nature as an expense that would be currently deductible if paid or incurred in connection with the operation of an existing active trade or business in the same field.</a:t>
            </a:r>
          </a:p>
          <a:p>
            <a:endParaRPr lang="en-US" dirty="0" smtClean="0"/>
          </a:p>
          <a:p>
            <a:r>
              <a:rPr lang="en-US" b="1" u="sng" dirty="0" smtClean="0"/>
              <a:t>Deducted</a:t>
            </a:r>
            <a:r>
              <a:rPr lang="en-US" b="1" u="sng" baseline="0" dirty="0" smtClean="0"/>
              <a:t> Start-up Costs:   </a:t>
            </a:r>
          </a:p>
          <a:p>
            <a:r>
              <a:rPr lang="en-US" dirty="0" smtClean="0"/>
              <a:t>The allowed deduction for start-up costs is $5,000, reduced dollar for dollar (but not below zero) for the cumulative start-up costs exceeding $50,000. The remaining start-up costs can be deducted ratably over a 15-year period beginning with the month in which the active trade or business begins</a:t>
            </a:r>
            <a:endParaRPr lang="en-US" dirty="0"/>
          </a:p>
        </p:txBody>
      </p:sp>
      <p:sp>
        <p:nvSpPr>
          <p:cNvPr id="4" name="Slide Number Placeholder 3"/>
          <p:cNvSpPr>
            <a:spLocks noGrp="1"/>
          </p:cNvSpPr>
          <p:nvPr>
            <p:ph type="sldNum" sz="quarter" idx="10"/>
          </p:nvPr>
        </p:nvSpPr>
        <p:spPr/>
        <p:txBody>
          <a:bodyPr/>
          <a:lstStyle/>
          <a:p>
            <a:fld id="{3B45985D-A428-41D5-A13B-FA5B3EE47D0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Thursday, September 07,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4178446"/>
            <a:ext cx="7848600" cy="1588"/>
          </a:xfrm>
          <a:prstGeom prst="line">
            <a:avLst/>
          </a:prstGeom>
          <a:ln w="19050">
            <a:solidFill>
              <a:srgbClr val="0042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Thursday, September 07,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Thursday, September 07,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Thursday, September 07,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Thursday, September 07,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Thursday, September 07,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79621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79621A"/>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Thursday, September 07,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rgbClr val="0042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Thursday, September 07,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Thursday, September 07,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Thursday, September 07,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rgbClr val="0042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Thursday, September 07,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rgbClr val="022046"/>
          </a:solidFill>
          <a:ln>
            <a:solidFill>
              <a:srgbClr val="0042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299"/>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Thursday, September 07,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r>
              <a:rPr lang="en-US" dirty="0" err="1" smtClean="0"/>
              <a:t>Atchley</a:t>
            </a:r>
            <a:r>
              <a:rPr lang="en-US" dirty="0" smtClean="0"/>
              <a:t> &amp; Associates, LLP. 2013</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ln>
            <a:noFill/>
          </a:ln>
          <a:solidFill>
            <a:srgbClr val="79621A"/>
          </a:solidFill>
          <a:latin typeface="Calibri"/>
          <a:ea typeface="+mj-ea"/>
          <a:cs typeface="Calibri"/>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Calibri"/>
          <a:ea typeface="+mn-ea"/>
          <a:cs typeface="Calibri"/>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Calibri"/>
          <a:ea typeface="+mn-ea"/>
          <a:cs typeface="Calibri"/>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Calibri"/>
          <a:ea typeface="+mn-ea"/>
          <a:cs typeface="Calibri"/>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Calibri"/>
          <a:ea typeface="+mn-ea"/>
          <a:cs typeface="Calibri"/>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Calibri"/>
          <a:ea typeface="+mn-ea"/>
          <a:cs typeface="Calibri"/>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hingersoll@atchleycpas.com" TargetMode="External"/><Relationship Id="rId2" Type="http://schemas.openxmlformats.org/officeDocument/2006/relationships/hyperlink" Target="http://www.atchleycpa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0858" y="2714175"/>
            <a:ext cx="7860553" cy="2511005"/>
          </a:xfrm>
        </p:spPr>
        <p:txBody>
          <a:bodyPr>
            <a:normAutofit fontScale="92500"/>
          </a:bodyPr>
          <a:lstStyle/>
          <a:p>
            <a:pPr algn="ctr"/>
            <a:r>
              <a:rPr lang="en-US" sz="3600" dirty="0" smtClean="0">
                <a:latin typeface="Calibri Light"/>
                <a:cs typeface="Calibri Light"/>
              </a:rPr>
              <a:t>ACCOUNTING AND TAX ISSUES RELATED TO STARTING YOUR OWN CONSULTING FIRM</a:t>
            </a:r>
            <a:endParaRPr lang="en-US" sz="3600" dirty="0" smtClean="0">
              <a:latin typeface="Calibri Light"/>
              <a:cs typeface="Calibri Light"/>
            </a:endParaRPr>
          </a:p>
          <a:p>
            <a:pPr algn="ctr"/>
            <a:endParaRPr lang="en-US" sz="3600" dirty="0" smtClean="0">
              <a:latin typeface="Calibri Light"/>
              <a:cs typeface="Calibri Light"/>
            </a:endParaRPr>
          </a:p>
          <a:p>
            <a:pPr algn="ctr"/>
            <a:r>
              <a:rPr lang="en-US" sz="2000" dirty="0" smtClean="0">
                <a:latin typeface="Calibri Light"/>
                <a:cs typeface="Calibri Light"/>
              </a:rPr>
              <a:t>Harold F. </a:t>
            </a:r>
            <a:r>
              <a:rPr lang="en-US" sz="2000" dirty="0">
                <a:latin typeface="Calibri Light"/>
                <a:cs typeface="Calibri Light"/>
              </a:rPr>
              <a:t>Ingersoll, CPA/ABV/CFF, CVA, </a:t>
            </a:r>
            <a:r>
              <a:rPr lang="en-US" sz="2000" dirty="0" smtClean="0">
                <a:latin typeface="Calibri Light"/>
                <a:cs typeface="Calibri Light"/>
              </a:rPr>
              <a:t>CM&amp;AA</a:t>
            </a:r>
          </a:p>
        </p:txBody>
      </p:sp>
      <p:pic>
        <p:nvPicPr>
          <p:cNvPr id="4" name="Picture 3" descr="A&amp;A_PAR logo.eps"/>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06377" y="588001"/>
            <a:ext cx="2904565" cy="1714500"/>
          </a:xfrm>
          <a:prstGeom prst="rect">
            <a:avLst/>
          </a:prstGeom>
        </p:spPr>
      </p:pic>
    </p:spTree>
    <p:extLst>
      <p:ext uri="{BB962C8B-B14F-4D97-AF65-F5344CB8AC3E}">
        <p14:creationId xmlns="" xmlns:p14="http://schemas.microsoft.com/office/powerpoint/2010/main" val="2990253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Light"/>
                <a:cs typeface="Calibri Light"/>
              </a:rPr>
              <a:t>5. </a:t>
            </a:r>
            <a:r>
              <a:rPr lang="en-US" dirty="0" smtClean="0">
                <a:latin typeface="Calibri Light"/>
                <a:cs typeface="Calibri Light"/>
              </a:rPr>
              <a:t>AVOID BLENDING </a:t>
            </a:r>
            <a:r>
              <a:rPr lang="en-US" dirty="0" smtClean="0">
                <a:latin typeface="Calibri Light"/>
                <a:cs typeface="Calibri Light"/>
              </a:rPr>
              <a:t>PERSONAL AND BUSINESS </a:t>
            </a:r>
            <a:r>
              <a:rPr lang="en-US" dirty="0" smtClean="0">
                <a:latin typeface="Calibri Light"/>
                <a:cs typeface="Calibri Light"/>
              </a:rPr>
              <a:t>FINANCIAL RECORDS</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Must have business finances separated from personal finances.</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Separate checking accounts.</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Separate credit cards.</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Paying personal bills/expenses from business checking account or with business credit card.</a:t>
            </a:r>
          </a:p>
          <a:p>
            <a:pPr marL="514350" indent="-514350" algn="just">
              <a:buFont typeface="+mj-lt"/>
              <a:buAutoNum type="alphaUcPeriod"/>
            </a:pPr>
            <a:endParaRPr lang="en-US" sz="2000" dirty="0" smtClean="0">
              <a:solidFill>
                <a:schemeClr val="tx1">
                  <a:lumMod val="90000"/>
                  <a:lumOff val="10000"/>
                </a:schemeClr>
              </a:solidFill>
              <a:latin typeface="Calibri Light"/>
              <a:cs typeface="Calibri Light"/>
            </a:endParaRPr>
          </a:p>
        </p:txBody>
      </p:sp>
    </p:spTree>
    <p:extLst>
      <p:ext uri="{BB962C8B-B14F-4D97-AF65-F5344CB8AC3E}">
        <p14:creationId xmlns="" xmlns:p14="http://schemas.microsoft.com/office/powerpoint/2010/main" val="1206605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a:cs typeface="Calibri Light"/>
              </a:rPr>
              <a:t>6. </a:t>
            </a:r>
            <a:r>
              <a:rPr lang="en-US" dirty="0" smtClean="0">
                <a:latin typeface="Calibri Light"/>
                <a:cs typeface="Calibri Light"/>
              </a:rPr>
              <a:t>D</a:t>
            </a:r>
            <a:r>
              <a:rPr lang="en-US" dirty="0" smtClean="0">
                <a:latin typeface="Calibri Light"/>
                <a:cs typeface="Calibri Light"/>
              </a:rPr>
              <a:t>EDUCTING </a:t>
            </a:r>
            <a:r>
              <a:rPr lang="en-US" dirty="0" smtClean="0">
                <a:latin typeface="Calibri Light"/>
                <a:cs typeface="Calibri Light"/>
              </a:rPr>
              <a:t>BUSINESS EXPENSES</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0" indent="-514350" algn="just">
              <a:buNone/>
            </a:pPr>
            <a:r>
              <a:rPr lang="en-US" sz="2800" dirty="0" smtClean="0">
                <a:solidFill>
                  <a:schemeClr val="tx1">
                    <a:lumMod val="90000"/>
                    <a:lumOff val="10000"/>
                  </a:schemeClr>
                </a:solidFill>
                <a:latin typeface="Calibri Light"/>
                <a:cs typeface="Calibri Light"/>
              </a:rPr>
              <a:t>Knowing </a:t>
            </a:r>
            <a:r>
              <a:rPr lang="en-US" sz="2800" dirty="0" smtClean="0">
                <a:solidFill>
                  <a:schemeClr val="tx1">
                    <a:lumMod val="90000"/>
                    <a:lumOff val="10000"/>
                  </a:schemeClr>
                </a:solidFill>
                <a:latin typeface="Calibri Light"/>
                <a:cs typeface="Calibri Light"/>
              </a:rPr>
              <a:t>what is deductible and how it is deductible.</a:t>
            </a:r>
          </a:p>
          <a:p>
            <a:pPr marL="788670" lvl="1" indent="-514350" algn="just">
              <a:buFont typeface="+mj-lt"/>
              <a:buAutoNum type="alphaUcPeriod"/>
            </a:pPr>
            <a:r>
              <a:rPr lang="en-US" sz="2800" dirty="0" smtClean="0">
                <a:solidFill>
                  <a:schemeClr val="tx1">
                    <a:lumMod val="90000"/>
                    <a:lumOff val="10000"/>
                  </a:schemeClr>
                </a:solidFill>
                <a:latin typeface="Calibri Light"/>
                <a:cs typeface="Calibri Light"/>
              </a:rPr>
              <a:t>Meals (100% or 50%).</a:t>
            </a:r>
          </a:p>
          <a:p>
            <a:pPr marL="788670" lvl="1" indent="-514350" algn="just">
              <a:buFont typeface="+mj-lt"/>
              <a:buAutoNum type="alphaUcPeriod"/>
            </a:pPr>
            <a:r>
              <a:rPr lang="en-US" sz="2800" dirty="0" smtClean="0">
                <a:solidFill>
                  <a:schemeClr val="tx1">
                    <a:lumMod val="90000"/>
                    <a:lumOff val="10000"/>
                  </a:schemeClr>
                </a:solidFill>
                <a:latin typeface="Calibri Light"/>
                <a:cs typeface="Calibri Light"/>
              </a:rPr>
              <a:t>Fixed asset purchases (Section 179, Bonus depreciation).</a:t>
            </a:r>
          </a:p>
          <a:p>
            <a:pPr marL="788670" lvl="1" indent="-514350" algn="just">
              <a:buFont typeface="+mj-lt"/>
              <a:buAutoNum type="alphaUcPeriod"/>
            </a:pPr>
            <a:r>
              <a:rPr lang="en-US" sz="2800" dirty="0" smtClean="0">
                <a:solidFill>
                  <a:schemeClr val="tx1">
                    <a:lumMod val="90000"/>
                    <a:lumOff val="10000"/>
                  </a:schemeClr>
                </a:solidFill>
                <a:latin typeface="Calibri Light"/>
                <a:cs typeface="Calibri Light"/>
              </a:rPr>
              <a:t>Start </a:t>
            </a:r>
            <a:r>
              <a:rPr lang="en-US" sz="2800" dirty="0" smtClean="0">
                <a:solidFill>
                  <a:schemeClr val="tx1">
                    <a:lumMod val="90000"/>
                    <a:lumOff val="10000"/>
                  </a:schemeClr>
                </a:solidFill>
                <a:latin typeface="Calibri Light"/>
                <a:cs typeface="Calibri Light"/>
              </a:rPr>
              <a:t>up costs (Write off or capitalize).</a:t>
            </a:r>
          </a:p>
        </p:txBody>
      </p:sp>
    </p:spTree>
    <p:extLst>
      <p:ext uri="{BB962C8B-B14F-4D97-AF65-F5344CB8AC3E}">
        <p14:creationId xmlns="" xmlns:p14="http://schemas.microsoft.com/office/powerpoint/2010/main" val="3474847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a:cs typeface="Calibri Light"/>
              </a:rPr>
              <a:t>DISCLAIMER</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algn="just">
              <a:buNone/>
            </a:pPr>
            <a:r>
              <a:rPr lang="en-US" sz="2800" dirty="0" smtClean="0">
                <a:latin typeface="Calibri Light" pitchFamily="34" charset="0"/>
              </a:rPr>
              <a:t> 	Many of the issues discussed in this presentation have significant legal impact in addition to income tax impact.  We are not attorneys and any discussion of liability or legal structure issues need to be discussed with an attorney prior to decision making.</a:t>
            </a:r>
            <a:endParaRPr lang="en-US" sz="2800" dirty="0">
              <a:latin typeface="Calibri Light" pitchFamily="34" charset="0"/>
            </a:endParaRP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a:cs typeface="Calibri Light"/>
              </a:rPr>
              <a:t>CONTACT INFORMATION</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514350" indent="-514350" algn="just">
              <a:buNone/>
            </a:pPr>
            <a:r>
              <a:rPr lang="en-US" sz="3000" dirty="0" smtClean="0">
                <a:solidFill>
                  <a:schemeClr val="tx1">
                    <a:lumMod val="90000"/>
                    <a:lumOff val="10000"/>
                  </a:schemeClr>
                </a:solidFill>
                <a:latin typeface="Calibri Light" pitchFamily="34" charset="0"/>
                <a:cs typeface="Calibri Light"/>
              </a:rPr>
              <a:t>Atchley &amp; Associates, LLP</a:t>
            </a:r>
          </a:p>
          <a:p>
            <a:pPr marL="514350" indent="-514350" algn="just">
              <a:buNone/>
            </a:pPr>
            <a:r>
              <a:rPr lang="en-US" sz="3000" dirty="0" smtClean="0">
                <a:solidFill>
                  <a:schemeClr val="tx1">
                    <a:lumMod val="90000"/>
                    <a:lumOff val="10000"/>
                  </a:schemeClr>
                </a:solidFill>
                <a:latin typeface="Calibri Light" pitchFamily="34" charset="0"/>
                <a:cs typeface="Calibri Light"/>
              </a:rPr>
              <a:t>1005 La Posada Drive</a:t>
            </a:r>
          </a:p>
          <a:p>
            <a:pPr marL="514350" indent="-514350" algn="just">
              <a:buNone/>
            </a:pPr>
            <a:r>
              <a:rPr lang="en-US" sz="3000" dirty="0" smtClean="0">
                <a:solidFill>
                  <a:schemeClr val="tx1">
                    <a:lumMod val="90000"/>
                    <a:lumOff val="10000"/>
                  </a:schemeClr>
                </a:solidFill>
                <a:latin typeface="Calibri Light" pitchFamily="34" charset="0"/>
                <a:cs typeface="Calibri Light"/>
              </a:rPr>
              <a:t>Austin, TX 78752</a:t>
            </a:r>
          </a:p>
          <a:p>
            <a:pPr marL="514350" indent="-514350" algn="just">
              <a:buNone/>
            </a:pPr>
            <a:r>
              <a:rPr lang="en-US" sz="3000" dirty="0" smtClean="0">
                <a:solidFill>
                  <a:schemeClr val="tx1">
                    <a:lumMod val="90000"/>
                    <a:lumOff val="10000"/>
                  </a:schemeClr>
                </a:solidFill>
                <a:latin typeface="Calibri Light" pitchFamily="34" charset="0"/>
                <a:cs typeface="Calibri Light"/>
              </a:rPr>
              <a:t>512-346-2086</a:t>
            </a:r>
          </a:p>
          <a:p>
            <a:pPr marL="514350" indent="-514350" algn="just">
              <a:buNone/>
            </a:pPr>
            <a:r>
              <a:rPr lang="en-US" sz="3000" dirty="0" smtClean="0">
                <a:solidFill>
                  <a:schemeClr val="tx1">
                    <a:lumMod val="90000"/>
                    <a:lumOff val="10000"/>
                  </a:schemeClr>
                </a:solidFill>
                <a:latin typeface="Calibri Light" pitchFamily="34" charset="0"/>
                <a:cs typeface="Calibri Light"/>
                <a:hlinkClick r:id="rId2"/>
              </a:rPr>
              <a:t>www.atchleycpas.com</a:t>
            </a:r>
            <a:endParaRPr lang="en-US" sz="3000" dirty="0" smtClean="0">
              <a:solidFill>
                <a:schemeClr val="tx1">
                  <a:lumMod val="90000"/>
                  <a:lumOff val="10000"/>
                </a:schemeClr>
              </a:solidFill>
              <a:latin typeface="Calibri Light" pitchFamily="34" charset="0"/>
              <a:cs typeface="Calibri Light"/>
            </a:endParaRPr>
          </a:p>
          <a:p>
            <a:pPr marL="514350" indent="-514350" algn="just">
              <a:buNone/>
            </a:pPr>
            <a:endParaRPr lang="en-US" sz="3000" dirty="0" smtClean="0">
              <a:solidFill>
                <a:schemeClr val="tx1">
                  <a:lumMod val="90000"/>
                  <a:lumOff val="10000"/>
                </a:schemeClr>
              </a:solidFill>
              <a:latin typeface="Calibri Light" pitchFamily="34" charset="0"/>
              <a:cs typeface="Calibri Light"/>
            </a:endParaRPr>
          </a:p>
          <a:p>
            <a:pPr marL="514350" indent="-514350" algn="just">
              <a:buNone/>
            </a:pPr>
            <a:r>
              <a:rPr lang="en-US" sz="3200" dirty="0" smtClean="0">
                <a:latin typeface="Calibri Light"/>
                <a:cs typeface="Calibri Light"/>
              </a:rPr>
              <a:t>Harold F. Ingersoll, CPA/ABV/CFF, CVA, CM&amp;AA</a:t>
            </a:r>
          </a:p>
          <a:p>
            <a:pPr marL="514350" indent="-514350" algn="just">
              <a:buNone/>
            </a:pPr>
            <a:r>
              <a:rPr lang="en-US" sz="3200" dirty="0" smtClean="0">
                <a:latin typeface="Calibri Light"/>
                <a:cs typeface="Calibri Light"/>
                <a:hlinkClick r:id="rId3"/>
              </a:rPr>
              <a:t>hingersoll@atchleycpas.com</a:t>
            </a:r>
            <a:endParaRPr lang="en-US" sz="3200" dirty="0" smtClean="0">
              <a:latin typeface="Calibri Light"/>
              <a:cs typeface="Calibri Light"/>
            </a:endParaRPr>
          </a:p>
          <a:p>
            <a:pPr marL="514350" indent="-514350" algn="just">
              <a:buNone/>
            </a:pPr>
            <a:endParaRPr lang="en-US" sz="3200" dirty="0" smtClean="0">
              <a:latin typeface="Calibri Light"/>
              <a:cs typeface="Calibri Light"/>
            </a:endParaRPr>
          </a:p>
          <a:p>
            <a:pPr marL="514350" indent="-514350" algn="just">
              <a:buNone/>
            </a:pPr>
            <a:endParaRPr lang="en-US" sz="3000" dirty="0" smtClean="0">
              <a:solidFill>
                <a:schemeClr val="tx1">
                  <a:lumMod val="90000"/>
                  <a:lumOff val="10000"/>
                </a:schemeClr>
              </a:solidFill>
              <a:latin typeface="Calibri Light" pitchFamily="34" charset="0"/>
              <a:cs typeface="Calibri Light"/>
            </a:endParaRP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Light"/>
                <a:cs typeface="Calibri Light"/>
              </a:rPr>
              <a:t>1. CHOOSING THE </a:t>
            </a:r>
            <a:r>
              <a:rPr lang="en-US" dirty="0" smtClean="0">
                <a:latin typeface="Calibri Light"/>
                <a:cs typeface="Calibri Light"/>
              </a:rPr>
              <a:t>CORRECT LEGAL </a:t>
            </a:r>
            <a:r>
              <a:rPr lang="en-US" dirty="0" smtClean="0">
                <a:latin typeface="Calibri Light"/>
                <a:cs typeface="Calibri Light"/>
              </a:rPr>
              <a:t>ENTITY FOR EFFICIENT TAX TREATMENT</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Tax entities – There are pros and cons for each of the different tax structures.</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C Corporation – 1120</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S Corporation – 1120S </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Partnership (LP, GP) – 1065 </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LLC – Not a taxable entity. Elections can be made to be taxed as any of the above. May also be reported on the </a:t>
            </a:r>
            <a:r>
              <a:rPr lang="en-US" sz="2400" dirty="0" smtClean="0">
                <a:solidFill>
                  <a:schemeClr val="tx1">
                    <a:lumMod val="90000"/>
                    <a:lumOff val="10000"/>
                  </a:schemeClr>
                </a:solidFill>
                <a:latin typeface="Calibri Light"/>
                <a:cs typeface="Calibri Light"/>
              </a:rPr>
              <a:t>1040 as a proprietorship. </a:t>
            </a:r>
            <a:endParaRPr lang="en-US" sz="2400" dirty="0" smtClean="0">
              <a:solidFill>
                <a:schemeClr val="tx1">
                  <a:lumMod val="90000"/>
                  <a:lumOff val="10000"/>
                </a:schemeClr>
              </a:solidFill>
              <a:latin typeface="Calibri Light"/>
              <a:cs typeface="Calibri Light"/>
            </a:endParaRPr>
          </a:p>
          <a:p>
            <a:pPr marL="788670" lvl="1" indent="-514350" algn="just">
              <a:buFont typeface="+mj-lt"/>
              <a:buAutoNum type="romanLcPeriod"/>
            </a:pPr>
            <a:endParaRPr lang="en-US" dirty="0" smtClean="0">
              <a:solidFill>
                <a:schemeClr val="tx1">
                  <a:lumMod val="90000"/>
                  <a:lumOff val="10000"/>
                </a:schemeClr>
              </a:solidFill>
              <a:latin typeface="Calibri Light"/>
              <a:cs typeface="Calibri Light"/>
            </a:endParaRPr>
          </a:p>
          <a:p>
            <a:pPr marL="514350" indent="-514350" algn="just">
              <a:buFont typeface="+mj-lt"/>
              <a:buAutoNum type="alphaUcPeriod"/>
            </a:pPr>
            <a:endParaRPr lang="en-US" sz="2800" dirty="0" smtClean="0">
              <a:solidFill>
                <a:schemeClr val="tx1">
                  <a:lumMod val="90000"/>
                  <a:lumOff val="10000"/>
                </a:schemeClr>
              </a:solidFill>
              <a:latin typeface="Calibri Light"/>
              <a:cs typeface="Calibri Light"/>
            </a:endParaRPr>
          </a:p>
          <a:p>
            <a:pPr marL="514350" indent="-514350" algn="just">
              <a:buFont typeface="+mj-lt"/>
              <a:buAutoNum type="alphaUcPeriod"/>
            </a:pPr>
            <a:endParaRPr lang="en-US" sz="3200" dirty="0" smtClean="0">
              <a:solidFill>
                <a:schemeClr val="tx1">
                  <a:lumMod val="90000"/>
                  <a:lumOff val="10000"/>
                </a:schemeClr>
              </a:solidFill>
              <a:latin typeface="Calibri Light"/>
              <a:cs typeface="Calibri Light"/>
            </a:endParaRP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Light"/>
                <a:cs typeface="Calibri Light"/>
              </a:rPr>
              <a:t>1. </a:t>
            </a:r>
            <a:r>
              <a:rPr lang="en-US" dirty="0" smtClean="0">
                <a:latin typeface="Calibri Light"/>
                <a:cs typeface="Calibri Light"/>
              </a:rPr>
              <a:t>CHOOSING THE CORRECT LEGAL ENTITY FOR EFFICIENT TAX TREATMENT </a:t>
            </a:r>
            <a:r>
              <a:rPr lang="en-US" dirty="0" smtClean="0">
                <a:latin typeface="Calibri Light"/>
                <a:cs typeface="Calibri Light"/>
              </a:rPr>
              <a:t>(cont…)</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514350" indent="-514350" algn="just">
              <a:buFont typeface="+mj-lt"/>
              <a:buAutoNum type="alphaUcPeriod" startAt="3"/>
            </a:pPr>
            <a:r>
              <a:rPr lang="en-US" sz="2800" dirty="0" smtClean="0">
                <a:solidFill>
                  <a:schemeClr val="tx1">
                    <a:lumMod val="90000"/>
                    <a:lumOff val="10000"/>
                  </a:schemeClr>
                </a:solidFill>
                <a:latin typeface="Calibri Light" pitchFamily="34" charset="0"/>
                <a:cs typeface="Calibri Light"/>
              </a:rPr>
              <a:t>C Corporation</a:t>
            </a:r>
          </a:p>
          <a:p>
            <a:pPr marL="845820" lvl="1" indent="-571500" algn="just">
              <a:buFont typeface="+mj-lt"/>
              <a:buAutoNum type="romanLcPeriod"/>
            </a:pPr>
            <a:r>
              <a:rPr lang="en-US" sz="2600" dirty="0" smtClean="0">
                <a:solidFill>
                  <a:schemeClr val="tx1">
                    <a:lumMod val="90000"/>
                    <a:lumOff val="10000"/>
                  </a:schemeClr>
                </a:solidFill>
                <a:latin typeface="Calibri Light" pitchFamily="34" charset="0"/>
                <a:cs typeface="Calibri Light"/>
              </a:rPr>
              <a:t>Pros</a:t>
            </a:r>
          </a:p>
          <a:p>
            <a:pPr marL="1120140" lvl="2" indent="-571500" algn="just">
              <a:buFont typeface="+mj-lt"/>
              <a:buAutoNum type="arabicPeriod"/>
            </a:pPr>
            <a:r>
              <a:rPr lang="en-US" sz="2400" dirty="0" smtClean="0">
                <a:latin typeface="Calibri Light" pitchFamily="34" charset="0"/>
              </a:rPr>
              <a:t>§1045 – Rollover of Gain (Holding period 6 months).</a:t>
            </a:r>
          </a:p>
          <a:p>
            <a:pPr marL="1120140" lvl="2" indent="-571500" algn="just">
              <a:buFont typeface="+mj-lt"/>
              <a:buAutoNum type="arabicPeriod"/>
            </a:pPr>
            <a:r>
              <a:rPr lang="en-US" sz="2400" dirty="0" smtClean="0">
                <a:latin typeface="Calibri Light" pitchFamily="34" charset="0"/>
              </a:rPr>
              <a:t>§1202 – Exclusion of Gains (Holding period 5 years).</a:t>
            </a:r>
          </a:p>
          <a:p>
            <a:pPr marL="1120140" lvl="2" indent="-571500" algn="just">
              <a:buFont typeface="+mj-lt"/>
              <a:buAutoNum type="arabicPeriod"/>
            </a:pPr>
            <a:r>
              <a:rPr lang="en-US" sz="2400" dirty="0" smtClean="0">
                <a:latin typeface="Calibri Light" pitchFamily="34" charset="0"/>
              </a:rPr>
              <a:t>Treatment of employee benefits for owners is simplified.</a:t>
            </a:r>
          </a:p>
          <a:p>
            <a:pPr marL="1120140" lvl="2" indent="-571500" algn="just">
              <a:buFont typeface="+mj-lt"/>
              <a:buAutoNum type="arabicPeriod"/>
            </a:pPr>
            <a:r>
              <a:rPr lang="en-US" sz="2400" dirty="0" smtClean="0">
                <a:latin typeface="Calibri Light" pitchFamily="34" charset="0"/>
              </a:rPr>
              <a:t>Availability for multiple classes of stock.</a:t>
            </a:r>
          </a:p>
          <a:p>
            <a:pPr marL="845820" lvl="1" indent="-571500" algn="just">
              <a:buFont typeface="+mj-lt"/>
              <a:buAutoNum type="romanLcPeriod"/>
            </a:pPr>
            <a:r>
              <a:rPr lang="en-US" sz="2600" dirty="0" smtClean="0">
                <a:solidFill>
                  <a:schemeClr val="tx1">
                    <a:lumMod val="90000"/>
                    <a:lumOff val="10000"/>
                  </a:schemeClr>
                </a:solidFill>
                <a:latin typeface="Calibri Light" pitchFamily="34" charset="0"/>
                <a:cs typeface="Calibri Light"/>
              </a:rPr>
              <a:t>Cons</a:t>
            </a:r>
          </a:p>
          <a:p>
            <a:pPr marL="1120140" lvl="2" indent="-571500" algn="just">
              <a:buFont typeface="+mj-lt"/>
              <a:buAutoNum type="arabicPeriod"/>
            </a:pPr>
            <a:r>
              <a:rPr lang="en-US" sz="2400" dirty="0" smtClean="0">
                <a:solidFill>
                  <a:schemeClr val="tx1">
                    <a:lumMod val="90000"/>
                    <a:lumOff val="10000"/>
                  </a:schemeClr>
                </a:solidFill>
                <a:latin typeface="Calibri Light" pitchFamily="34" charset="0"/>
                <a:cs typeface="Calibri Light"/>
              </a:rPr>
              <a:t>Double taxation.</a:t>
            </a: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Light"/>
                <a:cs typeface="Calibri Light"/>
              </a:rPr>
              <a:t>1. </a:t>
            </a:r>
            <a:r>
              <a:rPr lang="en-US" dirty="0" smtClean="0">
                <a:latin typeface="Calibri Light"/>
                <a:cs typeface="Calibri Light"/>
              </a:rPr>
              <a:t>CHOOSING THE CORRECT LEGAL ENTITY FOR EFFICIENT TAX TREATMENT(cont</a:t>
            </a:r>
            <a:r>
              <a:rPr lang="en-US" dirty="0" smtClean="0">
                <a:latin typeface="Calibri Light"/>
                <a:cs typeface="Calibri Light"/>
              </a:rPr>
              <a:t>…)</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fontScale="85000" lnSpcReduction="10000"/>
          </a:bodyPr>
          <a:lstStyle/>
          <a:p>
            <a:pPr marL="514350" indent="-514350" algn="just">
              <a:buFont typeface="+mj-lt"/>
              <a:buAutoNum type="alphaUcPeriod" startAt="4"/>
            </a:pPr>
            <a:r>
              <a:rPr lang="en-US" sz="3000" dirty="0" smtClean="0">
                <a:solidFill>
                  <a:schemeClr val="tx1">
                    <a:lumMod val="90000"/>
                    <a:lumOff val="10000"/>
                  </a:schemeClr>
                </a:solidFill>
                <a:latin typeface="Calibri Light" pitchFamily="34" charset="0"/>
                <a:cs typeface="Calibri Light"/>
              </a:rPr>
              <a:t>S Corporation</a:t>
            </a:r>
          </a:p>
          <a:p>
            <a:pPr marL="845820" lvl="1" indent="-571500" algn="just">
              <a:buFont typeface="+mj-lt"/>
              <a:buAutoNum type="romanLcPeriod"/>
            </a:pPr>
            <a:r>
              <a:rPr lang="en-US" sz="2800" dirty="0" smtClean="0">
                <a:solidFill>
                  <a:schemeClr val="tx1">
                    <a:lumMod val="90000"/>
                    <a:lumOff val="10000"/>
                  </a:schemeClr>
                </a:solidFill>
                <a:latin typeface="Calibri Light" pitchFamily="34" charset="0"/>
                <a:cs typeface="Calibri Light"/>
              </a:rPr>
              <a:t>Pros</a:t>
            </a:r>
          </a:p>
          <a:p>
            <a:pPr marL="1120140" lvl="2" indent="-571500" algn="just">
              <a:buFont typeface="+mj-lt"/>
              <a:buAutoNum type="arabicPeriod"/>
            </a:pPr>
            <a:r>
              <a:rPr lang="en-US" sz="2600" dirty="0" smtClean="0">
                <a:latin typeface="Calibri Light" pitchFamily="34" charset="0"/>
              </a:rPr>
              <a:t>Single level of taxation.</a:t>
            </a:r>
          </a:p>
          <a:p>
            <a:pPr marL="1120140" lvl="2" indent="-571500" algn="just">
              <a:buFont typeface="+mj-lt"/>
              <a:buAutoNum type="arabicPeriod"/>
            </a:pPr>
            <a:r>
              <a:rPr lang="en-US" sz="2600" dirty="0" smtClean="0">
                <a:latin typeface="Calibri Light" pitchFamily="34" charset="0"/>
              </a:rPr>
              <a:t>Income flows through to the owners and is taxed on their respective returns</a:t>
            </a:r>
            <a:r>
              <a:rPr lang="en-US" sz="2600" dirty="0" smtClean="0">
                <a:solidFill>
                  <a:schemeClr val="tx1">
                    <a:lumMod val="90000"/>
                    <a:lumOff val="10000"/>
                  </a:schemeClr>
                </a:solidFill>
                <a:latin typeface="Calibri Light" pitchFamily="34" charset="0"/>
                <a:cs typeface="Calibri Light"/>
              </a:rPr>
              <a:t>.</a:t>
            </a:r>
            <a:endParaRPr lang="en-US" sz="2600" dirty="0" smtClean="0">
              <a:latin typeface="Calibri Light" pitchFamily="34" charset="0"/>
            </a:endParaRPr>
          </a:p>
          <a:p>
            <a:pPr marL="1120140" lvl="2" indent="-571500" algn="just">
              <a:buFont typeface="+mj-lt"/>
              <a:buAutoNum type="arabicPeriod"/>
            </a:pPr>
            <a:r>
              <a:rPr lang="en-US" sz="2600" dirty="0" smtClean="0">
                <a:latin typeface="Calibri Light" pitchFamily="34" charset="0"/>
              </a:rPr>
              <a:t>Owners can be employees.</a:t>
            </a:r>
          </a:p>
          <a:p>
            <a:pPr marL="1120140" lvl="2" indent="-571500" algn="just">
              <a:buFont typeface="+mj-lt"/>
              <a:buAutoNum type="arabicPeriod"/>
            </a:pPr>
            <a:r>
              <a:rPr lang="en-US" sz="2600" dirty="0" smtClean="0">
                <a:latin typeface="Calibri Light" pitchFamily="34" charset="0"/>
              </a:rPr>
              <a:t>No self-employment tax on profits.</a:t>
            </a:r>
          </a:p>
          <a:p>
            <a:pPr marL="845820" lvl="1" indent="-571500" algn="just">
              <a:buFont typeface="+mj-lt"/>
              <a:buAutoNum type="romanLcPeriod"/>
            </a:pPr>
            <a:r>
              <a:rPr lang="en-US" sz="2800" dirty="0" smtClean="0">
                <a:solidFill>
                  <a:schemeClr val="tx1">
                    <a:lumMod val="90000"/>
                    <a:lumOff val="10000"/>
                  </a:schemeClr>
                </a:solidFill>
                <a:latin typeface="Calibri Light" pitchFamily="34" charset="0"/>
                <a:cs typeface="Calibri Light"/>
              </a:rPr>
              <a:t>Cons</a:t>
            </a:r>
          </a:p>
          <a:p>
            <a:pPr marL="1120140" lvl="2" indent="-571500" algn="just">
              <a:buFont typeface="+mj-lt"/>
              <a:buAutoNum type="arabicPeriod"/>
            </a:pPr>
            <a:r>
              <a:rPr lang="en-US" sz="2600" dirty="0" smtClean="0">
                <a:solidFill>
                  <a:schemeClr val="tx1">
                    <a:lumMod val="90000"/>
                    <a:lumOff val="10000"/>
                  </a:schemeClr>
                </a:solidFill>
                <a:latin typeface="Calibri Light" pitchFamily="34" charset="0"/>
                <a:cs typeface="Calibri Light"/>
              </a:rPr>
              <a:t>Some employee benefits of the owners may be non-deductible.</a:t>
            </a:r>
          </a:p>
          <a:p>
            <a:pPr marL="1120140" lvl="2" indent="-571500" algn="just">
              <a:buFont typeface="+mj-lt"/>
              <a:buAutoNum type="arabicPeriod"/>
            </a:pPr>
            <a:r>
              <a:rPr lang="en-US" sz="2600" dirty="0" smtClean="0">
                <a:solidFill>
                  <a:schemeClr val="tx1">
                    <a:lumMod val="90000"/>
                    <a:lumOff val="10000"/>
                  </a:schemeClr>
                </a:solidFill>
                <a:latin typeface="Calibri Light" pitchFamily="34" charset="0"/>
                <a:cs typeface="Calibri Light"/>
              </a:rPr>
              <a:t>Can only have voting and non-voting stock.</a:t>
            </a:r>
          </a:p>
          <a:p>
            <a:pPr marL="1120140" lvl="2" indent="-571500" algn="just">
              <a:buFont typeface="+mj-lt"/>
              <a:buAutoNum type="arabicPeriod"/>
            </a:pPr>
            <a:r>
              <a:rPr lang="en-US" sz="2600" dirty="0" smtClean="0">
                <a:solidFill>
                  <a:schemeClr val="tx1">
                    <a:lumMod val="90000"/>
                    <a:lumOff val="10000"/>
                  </a:schemeClr>
                </a:solidFill>
                <a:latin typeface="Calibri Light" pitchFamily="34" charset="0"/>
                <a:cs typeface="Calibri Light"/>
              </a:rPr>
              <a:t>No special allocations allowed.</a:t>
            </a:r>
          </a:p>
          <a:p>
            <a:pPr marL="1120140" lvl="2" indent="-571500" algn="just">
              <a:buFont typeface="+mj-lt"/>
              <a:buAutoNum type="arabicPeriod"/>
            </a:pPr>
            <a:r>
              <a:rPr lang="en-US" sz="2600" dirty="0" smtClean="0">
                <a:solidFill>
                  <a:schemeClr val="tx1">
                    <a:lumMod val="90000"/>
                    <a:lumOff val="10000"/>
                  </a:schemeClr>
                </a:solidFill>
                <a:latin typeface="Calibri Light" pitchFamily="34" charset="0"/>
                <a:cs typeface="Calibri Light"/>
              </a:rPr>
              <a:t>Limitations on number of owners and who can be an owner. </a:t>
            </a: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Light"/>
                <a:cs typeface="Calibri Light"/>
              </a:rPr>
              <a:t>1. </a:t>
            </a:r>
            <a:r>
              <a:rPr lang="en-US" dirty="0" smtClean="0">
                <a:latin typeface="Calibri Light"/>
                <a:cs typeface="Calibri Light"/>
              </a:rPr>
              <a:t>CHOOSING THE CORRECT LEGAL ENTITY FOR EFFICIENT TAX TREATMENT(cont</a:t>
            </a:r>
            <a:r>
              <a:rPr lang="en-US" dirty="0" smtClean="0">
                <a:latin typeface="Calibri Light"/>
                <a:cs typeface="Calibri Light"/>
              </a:rPr>
              <a:t>…)</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fontScale="77500" lnSpcReduction="20000"/>
          </a:bodyPr>
          <a:lstStyle/>
          <a:p>
            <a:pPr marL="514350" indent="-514350" algn="just">
              <a:buFont typeface="+mj-lt"/>
              <a:buAutoNum type="alphaUcPeriod" startAt="5"/>
            </a:pPr>
            <a:r>
              <a:rPr lang="en-US" sz="3600" dirty="0" smtClean="0">
                <a:solidFill>
                  <a:schemeClr val="tx1">
                    <a:lumMod val="90000"/>
                    <a:lumOff val="10000"/>
                  </a:schemeClr>
                </a:solidFill>
                <a:latin typeface="Calibri Light" pitchFamily="34" charset="0"/>
                <a:cs typeface="Calibri Light"/>
              </a:rPr>
              <a:t>Partnership – Limited Partnership</a:t>
            </a:r>
          </a:p>
          <a:p>
            <a:pPr marL="845820" lvl="1" indent="-571500" algn="just">
              <a:buFont typeface="+mj-lt"/>
              <a:buAutoNum type="romanLcPeriod"/>
            </a:pPr>
            <a:r>
              <a:rPr lang="en-US" sz="3400" dirty="0" smtClean="0">
                <a:solidFill>
                  <a:schemeClr val="tx1">
                    <a:lumMod val="90000"/>
                    <a:lumOff val="10000"/>
                  </a:schemeClr>
                </a:solidFill>
                <a:latin typeface="Calibri Light" pitchFamily="34" charset="0"/>
                <a:cs typeface="Calibri Light"/>
              </a:rPr>
              <a:t>Pros</a:t>
            </a:r>
          </a:p>
          <a:p>
            <a:pPr marL="1120140" lvl="2" indent="-571500" algn="just">
              <a:buFont typeface="+mj-lt"/>
              <a:buAutoNum type="arabicPeriod"/>
            </a:pPr>
            <a:r>
              <a:rPr lang="en-US" sz="2800" dirty="0" smtClean="0">
                <a:latin typeface="Calibri Light" pitchFamily="34" charset="0"/>
              </a:rPr>
              <a:t>Income flows through to the owners and is taxed on their respective returns. </a:t>
            </a:r>
          </a:p>
          <a:p>
            <a:pPr marL="1120140" lvl="2" indent="-571500" algn="just">
              <a:buFont typeface="+mj-lt"/>
              <a:buAutoNum type="arabicPeriod"/>
            </a:pPr>
            <a:r>
              <a:rPr lang="en-US" sz="2800" dirty="0" smtClean="0">
                <a:latin typeface="Calibri Light" pitchFamily="34" charset="0"/>
              </a:rPr>
              <a:t>Flow through income to limited partners is exempt from self employment tax</a:t>
            </a:r>
            <a:r>
              <a:rPr lang="en-US" sz="2600" dirty="0" smtClean="0">
                <a:solidFill>
                  <a:schemeClr val="tx1">
                    <a:lumMod val="90000"/>
                    <a:lumOff val="10000"/>
                  </a:schemeClr>
                </a:solidFill>
                <a:latin typeface="Calibri Light" pitchFamily="34" charset="0"/>
                <a:cs typeface="Calibri Light"/>
              </a:rPr>
              <a:t>.</a:t>
            </a:r>
            <a:endParaRPr lang="en-US" sz="2600" dirty="0" smtClean="0">
              <a:latin typeface="Calibri Light" pitchFamily="34" charset="0"/>
            </a:endParaRPr>
          </a:p>
          <a:p>
            <a:pPr marL="1120140" lvl="2" indent="-571500" algn="just">
              <a:buFont typeface="+mj-lt"/>
              <a:buAutoNum type="arabicPeriod"/>
            </a:pPr>
            <a:r>
              <a:rPr lang="en-US" sz="2800" dirty="0" smtClean="0">
                <a:latin typeface="Calibri Light" pitchFamily="34" charset="0"/>
              </a:rPr>
              <a:t>Disproportionate distributions and allocations are allowed.</a:t>
            </a:r>
          </a:p>
          <a:p>
            <a:pPr marL="1120140" lvl="2" indent="-571500" algn="just">
              <a:buFont typeface="+mj-lt"/>
              <a:buAutoNum type="arabicPeriod"/>
            </a:pPr>
            <a:r>
              <a:rPr lang="en-US" sz="2800" dirty="0" smtClean="0">
                <a:latin typeface="Calibri Light" pitchFamily="34" charset="0"/>
              </a:rPr>
              <a:t>Can have different levels of ownership and allocations, such as income partners.</a:t>
            </a:r>
          </a:p>
          <a:p>
            <a:pPr marL="845820" lvl="1" indent="-571500" algn="just">
              <a:buFont typeface="+mj-lt"/>
              <a:buAutoNum type="romanLcPeriod"/>
            </a:pPr>
            <a:r>
              <a:rPr lang="en-US" sz="3400" dirty="0" smtClean="0">
                <a:solidFill>
                  <a:schemeClr val="tx1">
                    <a:lumMod val="90000"/>
                    <a:lumOff val="10000"/>
                  </a:schemeClr>
                </a:solidFill>
                <a:latin typeface="Calibri Light" pitchFamily="34" charset="0"/>
                <a:cs typeface="Calibri Light"/>
              </a:rPr>
              <a:t>Cons</a:t>
            </a:r>
          </a:p>
          <a:p>
            <a:pPr marL="1120140" lvl="2" indent="-571500" algn="just">
              <a:buFont typeface="+mj-lt"/>
              <a:buAutoNum type="arabicPeriod"/>
            </a:pPr>
            <a:r>
              <a:rPr lang="en-US" sz="2800" dirty="0" smtClean="0">
                <a:solidFill>
                  <a:schemeClr val="tx1">
                    <a:lumMod val="90000"/>
                    <a:lumOff val="10000"/>
                  </a:schemeClr>
                </a:solidFill>
                <a:latin typeface="Calibri Light" pitchFamily="34" charset="0"/>
                <a:cs typeface="Calibri Light"/>
              </a:rPr>
              <a:t>Owners cannot be employees. </a:t>
            </a:r>
          </a:p>
          <a:p>
            <a:pPr marL="1120140" lvl="2" indent="-571500" algn="just">
              <a:buFont typeface="+mj-lt"/>
              <a:buAutoNum type="arabicPeriod"/>
            </a:pPr>
            <a:r>
              <a:rPr lang="en-US" sz="2800" dirty="0" smtClean="0">
                <a:solidFill>
                  <a:schemeClr val="tx1">
                    <a:lumMod val="90000"/>
                    <a:lumOff val="10000"/>
                  </a:schemeClr>
                </a:solidFill>
                <a:latin typeface="Calibri Light" pitchFamily="34" charset="0"/>
                <a:cs typeface="Calibri Light"/>
              </a:rPr>
              <a:t>Requires a separate general partner.</a:t>
            </a:r>
          </a:p>
          <a:p>
            <a:pPr marL="1120140" lvl="2" indent="-571500" algn="just">
              <a:buFont typeface="+mj-lt"/>
              <a:buAutoNum type="arabicPeriod"/>
            </a:pPr>
            <a:r>
              <a:rPr lang="en-US" sz="2800" dirty="0" smtClean="0">
                <a:solidFill>
                  <a:schemeClr val="tx1">
                    <a:lumMod val="90000"/>
                    <a:lumOff val="10000"/>
                  </a:schemeClr>
                </a:solidFill>
                <a:latin typeface="Calibri Light" pitchFamily="34" charset="0"/>
                <a:cs typeface="Calibri Light"/>
              </a:rPr>
              <a:t>More complicated. </a:t>
            </a: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Light"/>
                <a:cs typeface="Calibri Light"/>
              </a:rPr>
              <a:t>1. </a:t>
            </a:r>
            <a:r>
              <a:rPr lang="en-US" dirty="0" smtClean="0">
                <a:latin typeface="Calibri Light"/>
                <a:cs typeface="Calibri Light"/>
              </a:rPr>
              <a:t>CHOOSING THE CORRECT LEGAL ENTITY FOR EFFICIENT TAX TREATMENT(cont</a:t>
            </a:r>
            <a:r>
              <a:rPr lang="en-US" dirty="0" smtClean="0">
                <a:latin typeface="Calibri Light"/>
                <a:cs typeface="Calibri Light"/>
              </a:rPr>
              <a:t>…)</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fontScale="77500" lnSpcReduction="20000"/>
          </a:bodyPr>
          <a:lstStyle/>
          <a:p>
            <a:pPr marL="514350" indent="-514350" algn="just">
              <a:buFont typeface="+mj-lt"/>
              <a:buAutoNum type="alphaUcPeriod" startAt="6"/>
            </a:pPr>
            <a:r>
              <a:rPr lang="en-US" sz="3600" dirty="0" smtClean="0">
                <a:solidFill>
                  <a:schemeClr val="tx1">
                    <a:lumMod val="90000"/>
                    <a:lumOff val="10000"/>
                  </a:schemeClr>
                </a:solidFill>
                <a:latin typeface="Calibri Light" pitchFamily="34" charset="0"/>
                <a:cs typeface="Calibri Light"/>
              </a:rPr>
              <a:t>Partnership – Limited Liability Company</a:t>
            </a:r>
          </a:p>
          <a:p>
            <a:pPr marL="845820" lvl="1" indent="-571500" algn="just">
              <a:buFont typeface="+mj-lt"/>
              <a:buAutoNum type="romanLcPeriod"/>
            </a:pPr>
            <a:r>
              <a:rPr lang="en-US" sz="3400" dirty="0" smtClean="0">
                <a:solidFill>
                  <a:schemeClr val="tx1">
                    <a:lumMod val="90000"/>
                    <a:lumOff val="10000"/>
                  </a:schemeClr>
                </a:solidFill>
                <a:latin typeface="Calibri Light" pitchFamily="34" charset="0"/>
                <a:cs typeface="Calibri Light"/>
              </a:rPr>
              <a:t>Pros</a:t>
            </a:r>
          </a:p>
          <a:p>
            <a:pPr marL="1120140" lvl="2" indent="-571500" algn="just">
              <a:buFont typeface="+mj-lt"/>
              <a:buAutoNum type="arabicPeriod"/>
            </a:pPr>
            <a:r>
              <a:rPr lang="en-US" sz="2800" dirty="0" smtClean="0">
                <a:latin typeface="Calibri Light" pitchFamily="34" charset="0"/>
              </a:rPr>
              <a:t>Income flows through to the owners and is taxed on their respective returns. </a:t>
            </a:r>
          </a:p>
          <a:p>
            <a:pPr marL="1120140" lvl="2" indent="-571500" algn="just">
              <a:buFont typeface="+mj-lt"/>
              <a:buAutoNum type="arabicPeriod"/>
            </a:pPr>
            <a:r>
              <a:rPr lang="en-US" sz="2800" dirty="0" smtClean="0">
                <a:latin typeface="Calibri Light" pitchFamily="34" charset="0"/>
              </a:rPr>
              <a:t>Does not require a general partner.</a:t>
            </a:r>
          </a:p>
          <a:p>
            <a:pPr marL="1120140" lvl="2" indent="-571500" algn="just">
              <a:buFont typeface="+mj-lt"/>
              <a:buAutoNum type="arabicPeriod"/>
            </a:pPr>
            <a:r>
              <a:rPr lang="en-US" sz="2800" dirty="0" smtClean="0">
                <a:latin typeface="Calibri Light" pitchFamily="34" charset="0"/>
              </a:rPr>
              <a:t>Simpler than a limited partnership</a:t>
            </a:r>
            <a:r>
              <a:rPr lang="en-US" sz="2800" dirty="0" smtClean="0">
                <a:solidFill>
                  <a:schemeClr val="tx1">
                    <a:lumMod val="90000"/>
                    <a:lumOff val="10000"/>
                  </a:schemeClr>
                </a:solidFill>
                <a:latin typeface="Calibri Light" pitchFamily="34" charset="0"/>
                <a:cs typeface="Calibri Light"/>
              </a:rPr>
              <a:t>.</a:t>
            </a:r>
            <a:endParaRPr lang="en-US" sz="2800" dirty="0" smtClean="0">
              <a:latin typeface="Calibri Light" pitchFamily="34" charset="0"/>
            </a:endParaRPr>
          </a:p>
          <a:p>
            <a:pPr marL="1120140" lvl="2" indent="-571500" algn="just">
              <a:buFont typeface="+mj-lt"/>
              <a:buAutoNum type="arabicPeriod"/>
            </a:pPr>
            <a:r>
              <a:rPr lang="en-US" sz="2800" dirty="0" smtClean="0">
                <a:latin typeface="Calibri Light" pitchFamily="34" charset="0"/>
              </a:rPr>
              <a:t>Disproportionate distributions and allocations are allowed.</a:t>
            </a:r>
          </a:p>
          <a:p>
            <a:pPr marL="1120140" lvl="2" indent="-571500" algn="just">
              <a:buFont typeface="+mj-lt"/>
              <a:buAutoNum type="arabicPeriod"/>
            </a:pPr>
            <a:r>
              <a:rPr lang="en-US" sz="2800" dirty="0" smtClean="0">
                <a:latin typeface="Calibri Light" pitchFamily="34" charset="0"/>
              </a:rPr>
              <a:t>Different levels of ownership and allocations are allowed. </a:t>
            </a:r>
          </a:p>
          <a:p>
            <a:pPr marL="845820" lvl="1" indent="-571500" algn="just">
              <a:buFont typeface="+mj-lt"/>
              <a:buAutoNum type="romanLcPeriod"/>
            </a:pPr>
            <a:r>
              <a:rPr lang="en-US" sz="3400" dirty="0" smtClean="0">
                <a:solidFill>
                  <a:schemeClr val="tx1">
                    <a:lumMod val="90000"/>
                    <a:lumOff val="10000"/>
                  </a:schemeClr>
                </a:solidFill>
                <a:latin typeface="Calibri Light" pitchFamily="34" charset="0"/>
                <a:cs typeface="Calibri Light"/>
              </a:rPr>
              <a:t>Cons</a:t>
            </a:r>
          </a:p>
          <a:p>
            <a:pPr marL="1120140" lvl="2" indent="-571500" algn="just">
              <a:buFont typeface="+mj-lt"/>
              <a:buAutoNum type="arabicPeriod"/>
            </a:pPr>
            <a:r>
              <a:rPr lang="en-US" sz="2800" dirty="0" smtClean="0">
                <a:solidFill>
                  <a:schemeClr val="tx1">
                    <a:lumMod val="90000"/>
                    <a:lumOff val="10000"/>
                  </a:schemeClr>
                </a:solidFill>
                <a:latin typeface="Calibri Light" pitchFamily="34" charset="0"/>
                <a:cs typeface="Calibri Light"/>
              </a:rPr>
              <a:t>All flow through income may be subject to self employment tax.</a:t>
            </a:r>
          </a:p>
          <a:p>
            <a:pPr marL="1120140" lvl="2" indent="-571500" algn="just">
              <a:buFont typeface="+mj-lt"/>
              <a:buAutoNum type="arabicPeriod"/>
            </a:pPr>
            <a:r>
              <a:rPr lang="en-US" sz="2800" dirty="0" smtClean="0">
                <a:solidFill>
                  <a:schemeClr val="tx1">
                    <a:lumMod val="90000"/>
                    <a:lumOff val="10000"/>
                  </a:schemeClr>
                </a:solidFill>
                <a:latin typeface="Calibri Light" pitchFamily="34" charset="0"/>
                <a:cs typeface="Calibri Light"/>
              </a:rPr>
              <a:t>Owners cannot be employees.</a:t>
            </a:r>
          </a:p>
          <a:p>
            <a:pPr marL="1120140" lvl="2" indent="-571500" algn="just">
              <a:buFont typeface="+mj-lt"/>
              <a:buAutoNum type="arabicPeriod"/>
            </a:pPr>
            <a:r>
              <a:rPr lang="en-US" sz="2800" dirty="0" smtClean="0">
                <a:solidFill>
                  <a:schemeClr val="tx1">
                    <a:lumMod val="90000"/>
                    <a:lumOff val="10000"/>
                  </a:schemeClr>
                </a:solidFill>
                <a:latin typeface="Calibri Light" pitchFamily="34" charset="0"/>
                <a:cs typeface="Calibri Light"/>
              </a:rPr>
              <a:t>Some employee benefits for the owners may not be deductible.</a:t>
            </a:r>
          </a:p>
        </p:txBody>
      </p:sp>
    </p:spTree>
    <p:extLst>
      <p:ext uri="{BB962C8B-B14F-4D97-AF65-F5344CB8AC3E}">
        <p14:creationId xmlns="" xmlns:p14="http://schemas.microsoft.com/office/powerpoint/2010/main" val="3499949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a:cs typeface="Calibri Light"/>
              </a:rPr>
              <a:t>2. </a:t>
            </a:r>
            <a:r>
              <a:rPr lang="en-US" dirty="0" smtClean="0">
                <a:latin typeface="Calibri Light"/>
                <a:cs typeface="Calibri Light"/>
              </a:rPr>
              <a:t>TAX </a:t>
            </a:r>
            <a:r>
              <a:rPr lang="en-US" dirty="0" smtClean="0">
                <a:latin typeface="Calibri Light"/>
                <a:cs typeface="Calibri Light"/>
              </a:rPr>
              <a:t>OBLIGATIONS</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Federal income taxes</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State income taxes</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State sales taxes</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Payroll taxes</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Income tax withholding</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FICA withholding</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State unemployment</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Federal unemployment</a:t>
            </a:r>
          </a:p>
          <a:p>
            <a:pPr marL="788670" lvl="1" indent="-514350" algn="just">
              <a:buFont typeface="+mj-lt"/>
              <a:buAutoNum type="romanLcPeriod"/>
            </a:pPr>
            <a:r>
              <a:rPr lang="en-US" sz="2400" dirty="0" smtClean="0">
                <a:solidFill>
                  <a:schemeClr val="tx1">
                    <a:lumMod val="90000"/>
                    <a:lumOff val="10000"/>
                  </a:schemeClr>
                </a:solidFill>
                <a:latin typeface="Calibri Light"/>
                <a:cs typeface="Calibri Light"/>
              </a:rPr>
              <a:t>Additional state payroll tax withholding requirements (depending on the employees are located)</a:t>
            </a:r>
          </a:p>
        </p:txBody>
      </p:sp>
    </p:spTree>
    <p:extLst>
      <p:ext uri="{BB962C8B-B14F-4D97-AF65-F5344CB8AC3E}">
        <p14:creationId xmlns="" xmlns:p14="http://schemas.microsoft.com/office/powerpoint/2010/main" val="1776356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a:cs typeface="Calibri Light"/>
              </a:rPr>
              <a:t>3. </a:t>
            </a:r>
            <a:r>
              <a:rPr lang="en-US" dirty="0" smtClean="0">
                <a:latin typeface="Calibri Light"/>
                <a:cs typeface="Calibri Light"/>
              </a:rPr>
              <a:t>PAYING </a:t>
            </a:r>
            <a:r>
              <a:rPr lang="en-US" dirty="0" smtClean="0">
                <a:latin typeface="Calibri Light"/>
                <a:cs typeface="Calibri Light"/>
              </a:rPr>
              <a:t>TAXES TIMELY</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Autofit/>
          </a:bodyPr>
          <a:lstStyle/>
          <a:p>
            <a:pPr marL="0" algn="just">
              <a:buNone/>
            </a:pPr>
            <a:r>
              <a:rPr lang="en-US" sz="2800" dirty="0" smtClean="0">
                <a:solidFill>
                  <a:schemeClr val="tx1">
                    <a:lumMod val="90000"/>
                    <a:lumOff val="10000"/>
                  </a:schemeClr>
                </a:solidFill>
                <a:latin typeface="Calibri Light"/>
                <a:cs typeface="Calibri Light"/>
              </a:rPr>
              <a:t>DO YOU KNOW ALL OF THE DEADLINES FOR PAYING ALL OF THE TAXES DISCUSSED EARLIER?</a:t>
            </a:r>
          </a:p>
          <a:p>
            <a:pPr marL="0" algn="just">
              <a:buNone/>
            </a:pPr>
            <a:endParaRPr lang="en-US" sz="2800" dirty="0" smtClean="0">
              <a:solidFill>
                <a:schemeClr val="tx1">
                  <a:lumMod val="90000"/>
                  <a:lumOff val="10000"/>
                </a:schemeClr>
              </a:solidFill>
              <a:latin typeface="Calibri Light"/>
              <a:cs typeface="Calibri Light"/>
            </a:endParaRPr>
          </a:p>
          <a:p>
            <a:pPr marL="731520" lvl="1" indent="-457200" algn="just">
              <a:buFont typeface="+mj-lt"/>
              <a:buAutoNum type="alphaUcPeriod"/>
            </a:pPr>
            <a:r>
              <a:rPr lang="en-US" sz="2400" dirty="0" smtClean="0">
                <a:solidFill>
                  <a:schemeClr val="tx1">
                    <a:lumMod val="90000"/>
                    <a:lumOff val="10000"/>
                  </a:schemeClr>
                </a:solidFill>
                <a:latin typeface="Calibri Light"/>
                <a:cs typeface="Calibri Light"/>
              </a:rPr>
              <a:t>Quarterly estimates</a:t>
            </a:r>
          </a:p>
          <a:p>
            <a:pPr marL="731520" lvl="1" indent="-457200" algn="just">
              <a:buFont typeface="+mj-lt"/>
              <a:buAutoNum type="alphaUcPeriod"/>
            </a:pPr>
            <a:r>
              <a:rPr lang="en-US" sz="2400" dirty="0" smtClean="0">
                <a:solidFill>
                  <a:schemeClr val="tx1">
                    <a:lumMod val="90000"/>
                    <a:lumOff val="10000"/>
                  </a:schemeClr>
                </a:solidFill>
                <a:latin typeface="Calibri Light"/>
                <a:cs typeface="Calibri Light"/>
              </a:rPr>
              <a:t>Payroll tax deposits</a:t>
            </a:r>
          </a:p>
          <a:p>
            <a:pPr marL="731520" lvl="1" indent="-457200" algn="just">
              <a:buFont typeface="+mj-lt"/>
              <a:buAutoNum type="alphaUcPeriod"/>
            </a:pPr>
            <a:r>
              <a:rPr lang="en-US" sz="2400" dirty="0" smtClean="0">
                <a:solidFill>
                  <a:schemeClr val="tx1">
                    <a:lumMod val="90000"/>
                    <a:lumOff val="10000"/>
                  </a:schemeClr>
                </a:solidFill>
                <a:latin typeface="Calibri Light"/>
                <a:cs typeface="Calibri Light"/>
              </a:rPr>
              <a:t>Payroll taxes in general</a:t>
            </a:r>
          </a:p>
        </p:txBody>
      </p:sp>
    </p:spTree>
    <p:extLst>
      <p:ext uri="{BB962C8B-B14F-4D97-AF65-F5344CB8AC3E}">
        <p14:creationId xmlns="" xmlns:p14="http://schemas.microsoft.com/office/powerpoint/2010/main" val="1360375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Light"/>
                <a:cs typeface="Calibri Light"/>
              </a:rPr>
              <a:t>4. </a:t>
            </a:r>
            <a:r>
              <a:rPr lang="en-US" dirty="0" smtClean="0">
                <a:latin typeface="Calibri Light"/>
                <a:cs typeface="Calibri Light"/>
              </a:rPr>
              <a:t>OTHER ISSUES</a:t>
            </a:r>
            <a:endParaRPr lang="en-US" dirty="0">
              <a:latin typeface="Calibri Light"/>
              <a:cs typeface="Calibri Light"/>
            </a:endParaRPr>
          </a:p>
        </p:txBody>
      </p:sp>
      <p:sp>
        <p:nvSpPr>
          <p:cNvPr id="3" name="Content Placeholder 2"/>
          <p:cNvSpPr>
            <a:spLocks noGrp="1"/>
          </p:cNvSpPr>
          <p:nvPr>
            <p:ph idx="1"/>
          </p:nvPr>
        </p:nvSpPr>
        <p:spPr>
          <a:xfrm>
            <a:off x="457200" y="1626326"/>
            <a:ext cx="8229600" cy="4876800"/>
          </a:xfrm>
        </p:spPr>
        <p:txBody>
          <a:bodyPr>
            <a:normAutofit/>
          </a:bodyPr>
          <a:lstStyle/>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Be careful of transactions </a:t>
            </a:r>
            <a:r>
              <a:rPr lang="en-US" sz="2800" dirty="0" smtClean="0">
                <a:solidFill>
                  <a:schemeClr val="tx1">
                    <a:lumMod val="90000"/>
                    <a:lumOff val="10000"/>
                  </a:schemeClr>
                </a:solidFill>
                <a:latin typeface="Calibri Light"/>
                <a:cs typeface="Calibri Light"/>
              </a:rPr>
              <a:t>that </a:t>
            </a:r>
            <a:r>
              <a:rPr lang="en-US" sz="2800" dirty="0" smtClean="0">
                <a:solidFill>
                  <a:schemeClr val="tx1">
                    <a:lumMod val="90000"/>
                    <a:lumOff val="10000"/>
                  </a:schemeClr>
                </a:solidFill>
                <a:latin typeface="Calibri Light"/>
                <a:cs typeface="Calibri Light"/>
              </a:rPr>
              <a:t>trigger </a:t>
            </a:r>
            <a:r>
              <a:rPr lang="en-US" sz="2800" dirty="0" smtClean="0">
                <a:solidFill>
                  <a:schemeClr val="tx1">
                    <a:lumMod val="90000"/>
                    <a:lumOff val="10000"/>
                  </a:schemeClr>
                </a:solidFill>
                <a:latin typeface="Calibri Light"/>
                <a:cs typeface="Calibri Light"/>
              </a:rPr>
              <a:t>phantom income. </a:t>
            </a:r>
            <a:endParaRPr lang="en-US" sz="2800" dirty="0" smtClean="0">
              <a:solidFill>
                <a:schemeClr val="tx1">
                  <a:lumMod val="90000"/>
                  <a:lumOff val="10000"/>
                </a:schemeClr>
              </a:solidFill>
              <a:latin typeface="Calibri Light"/>
              <a:cs typeface="Calibri Light"/>
            </a:endParaRP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Accounting system</a:t>
            </a:r>
            <a:endParaRPr lang="en-US" sz="2800" dirty="0" smtClean="0">
              <a:solidFill>
                <a:schemeClr val="tx1">
                  <a:lumMod val="90000"/>
                  <a:lumOff val="10000"/>
                </a:schemeClr>
              </a:solidFill>
              <a:latin typeface="Calibri Light"/>
              <a:cs typeface="Calibri Light"/>
            </a:endParaRP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Being sure to keep up with the accounting.</a:t>
            </a: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Knowing what documentation to keep</a:t>
            </a:r>
            <a:r>
              <a:rPr lang="en-US" sz="2800" dirty="0" smtClean="0">
                <a:solidFill>
                  <a:schemeClr val="tx1">
                    <a:lumMod val="90000"/>
                    <a:lumOff val="10000"/>
                  </a:schemeClr>
                </a:solidFill>
                <a:latin typeface="Calibri Light"/>
                <a:cs typeface="Calibri Light"/>
              </a:rPr>
              <a:t>.</a:t>
            </a:r>
            <a:endParaRPr lang="en-US" sz="2800" dirty="0" smtClean="0">
              <a:solidFill>
                <a:schemeClr val="tx1">
                  <a:lumMod val="90000"/>
                  <a:lumOff val="10000"/>
                </a:schemeClr>
              </a:solidFill>
              <a:latin typeface="Calibri Light"/>
              <a:cs typeface="Calibri Light"/>
            </a:endParaRPr>
          </a:p>
          <a:p>
            <a:pPr marL="514350" indent="-514350" algn="just">
              <a:buFont typeface="+mj-lt"/>
              <a:buAutoNum type="alphaUcPeriod"/>
            </a:pPr>
            <a:r>
              <a:rPr lang="en-US" sz="2800" dirty="0" smtClean="0">
                <a:solidFill>
                  <a:schemeClr val="tx1">
                    <a:lumMod val="90000"/>
                    <a:lumOff val="10000"/>
                  </a:schemeClr>
                </a:solidFill>
                <a:latin typeface="Calibri Light"/>
                <a:cs typeface="Calibri Light"/>
              </a:rPr>
              <a:t>Don’t try to do everything yourself.</a:t>
            </a:r>
          </a:p>
        </p:txBody>
      </p:sp>
    </p:spTree>
    <p:extLst>
      <p:ext uri="{BB962C8B-B14F-4D97-AF65-F5344CB8AC3E}">
        <p14:creationId xmlns="" xmlns:p14="http://schemas.microsoft.com/office/powerpoint/2010/main" val="3637547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950</TotalTime>
  <Words>861</Words>
  <Application>Microsoft Office PowerPoint</Application>
  <PresentationFormat>On-screen Show (4:3)</PresentationFormat>
  <Paragraphs>115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Slide 1</vt:lpstr>
      <vt:lpstr>1. CHOOSING THE CORRECT LEGAL ENTITY FOR EFFICIENT TAX TREATMENT</vt:lpstr>
      <vt:lpstr>1. CHOOSING THE CORRECT LEGAL ENTITY FOR EFFICIENT TAX TREATMENT (cont…)</vt:lpstr>
      <vt:lpstr>1. CHOOSING THE CORRECT LEGAL ENTITY FOR EFFICIENT TAX TREATMENT(cont…)</vt:lpstr>
      <vt:lpstr>1. CHOOSING THE CORRECT LEGAL ENTITY FOR EFFICIENT TAX TREATMENT(cont…)</vt:lpstr>
      <vt:lpstr>1. CHOOSING THE CORRECT LEGAL ENTITY FOR EFFICIENT TAX TREATMENT(cont…)</vt:lpstr>
      <vt:lpstr>2. TAX OBLIGATIONS</vt:lpstr>
      <vt:lpstr>3. PAYING TAXES TIMELY</vt:lpstr>
      <vt:lpstr>4. OTHER ISSUES</vt:lpstr>
      <vt:lpstr>5. AVOID BLENDING PERSONAL AND BUSINESS FINANCIAL RECORDS</vt:lpstr>
      <vt:lpstr>6. DEDUCTING BUSINESS EXPENSES</vt:lpstr>
      <vt:lpstr>DISCLAIMER</vt:lpstr>
      <vt:lpstr>Questions?</vt:lpstr>
      <vt:lpstr>CONTACT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dc:creator>
  <cp:lastModifiedBy>Harold Ingersoll</cp:lastModifiedBy>
  <cp:revision>90</cp:revision>
  <dcterms:created xsi:type="dcterms:W3CDTF">2013-09-17T16:36:48Z</dcterms:created>
  <dcterms:modified xsi:type="dcterms:W3CDTF">2017-09-07T18:21:32Z</dcterms:modified>
</cp:coreProperties>
</file>