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3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44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45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media/image18.jpg" ContentType="image/png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7.xml" ContentType="application/vnd.openxmlformats-officedocument.drawingml.chart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charts/chart8.xml" ContentType="application/vnd.openxmlformats-officedocument.drawingml.chart+xml"/>
  <Override PartName="/ppt/notesSlides/notesSlide83.xml" ContentType="application/vnd.openxmlformats-officedocument.presentationml.notesSlide+xml"/>
  <Override PartName="/ppt/charts/chart9.xml" ContentType="application/vnd.openxmlformats-officedocument.drawingml.chart+xml"/>
  <Override PartName="/ppt/notesSlides/notesSlide84.xml" ContentType="application/vnd.openxmlformats-officedocument.presentationml.notesSlide+xml"/>
  <Override PartName="/ppt/charts/chart10.xml" ContentType="application/vnd.openxmlformats-officedocument.drawingml.chart+xml"/>
  <Override PartName="/ppt/notesSlides/notesSlide85.xml" ContentType="application/vnd.openxmlformats-officedocument.presentationml.notesSlide+xml"/>
  <Override PartName="/ppt/charts/chart11.xml" ContentType="application/vnd.openxmlformats-officedocument.drawingml.chart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97"/>
  </p:notesMasterIdLst>
  <p:handoutMasterIdLst>
    <p:handoutMasterId r:id="rId98"/>
  </p:handoutMasterIdLst>
  <p:sldIdLst>
    <p:sldId id="294" r:id="rId2"/>
    <p:sldId id="295" r:id="rId3"/>
    <p:sldId id="296" r:id="rId4"/>
    <p:sldId id="298" r:id="rId5"/>
    <p:sldId id="299" r:id="rId6"/>
    <p:sldId id="300" r:id="rId7"/>
    <p:sldId id="301" r:id="rId8"/>
    <p:sldId id="302" r:id="rId9"/>
    <p:sldId id="303" r:id="rId10"/>
    <p:sldId id="364" r:id="rId11"/>
    <p:sldId id="304" r:id="rId12"/>
    <p:sldId id="379" r:id="rId13"/>
    <p:sldId id="305" r:id="rId14"/>
    <p:sldId id="361" r:id="rId15"/>
    <p:sldId id="368" r:id="rId16"/>
    <p:sldId id="369" r:id="rId17"/>
    <p:sldId id="367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291" r:id="rId27"/>
    <p:sldId id="268" r:id="rId28"/>
    <p:sldId id="256" r:id="rId29"/>
    <p:sldId id="257" r:id="rId30"/>
    <p:sldId id="258" r:id="rId31"/>
    <p:sldId id="259" r:id="rId32"/>
    <p:sldId id="272" r:id="rId33"/>
    <p:sldId id="375" r:id="rId34"/>
    <p:sldId id="315" r:id="rId35"/>
    <p:sldId id="316" r:id="rId36"/>
    <p:sldId id="317" r:id="rId37"/>
    <p:sldId id="320" r:id="rId38"/>
    <p:sldId id="292" r:id="rId39"/>
    <p:sldId id="274" r:id="rId40"/>
    <p:sldId id="260" r:id="rId41"/>
    <p:sldId id="321" r:id="rId42"/>
    <p:sldId id="261" r:id="rId43"/>
    <p:sldId id="262" r:id="rId44"/>
    <p:sldId id="263" r:id="rId45"/>
    <p:sldId id="344" r:id="rId46"/>
    <p:sldId id="276" r:id="rId47"/>
    <p:sldId id="376" r:id="rId48"/>
    <p:sldId id="322" r:id="rId49"/>
    <p:sldId id="362" r:id="rId50"/>
    <p:sldId id="372" r:id="rId51"/>
    <p:sldId id="325" r:id="rId52"/>
    <p:sldId id="363" r:id="rId53"/>
    <p:sldId id="293" r:id="rId54"/>
    <p:sldId id="279" r:id="rId55"/>
    <p:sldId id="265" r:id="rId56"/>
    <p:sldId id="280" r:id="rId57"/>
    <p:sldId id="340" r:id="rId58"/>
    <p:sldId id="377" r:id="rId59"/>
    <p:sldId id="341" r:id="rId60"/>
    <p:sldId id="282" r:id="rId61"/>
    <p:sldId id="283" r:id="rId62"/>
    <p:sldId id="266" r:id="rId63"/>
    <p:sldId id="267" r:id="rId64"/>
    <p:sldId id="343" r:id="rId65"/>
    <p:sldId id="328" r:id="rId66"/>
    <p:sldId id="378" r:id="rId67"/>
    <p:sldId id="290" r:id="rId68"/>
    <p:sldId id="332" r:id="rId69"/>
    <p:sldId id="333" r:id="rId70"/>
    <p:sldId id="334" r:id="rId71"/>
    <p:sldId id="335" r:id="rId72"/>
    <p:sldId id="336" r:id="rId73"/>
    <p:sldId id="287" r:id="rId74"/>
    <p:sldId id="288" r:id="rId75"/>
    <p:sldId id="289" r:id="rId76"/>
    <p:sldId id="342" r:id="rId77"/>
    <p:sldId id="374" r:id="rId78"/>
    <p:sldId id="329" r:id="rId79"/>
    <p:sldId id="337" r:id="rId80"/>
    <p:sldId id="356" r:id="rId81"/>
    <p:sldId id="357" r:id="rId82"/>
    <p:sldId id="352" r:id="rId83"/>
    <p:sldId id="353" r:id="rId84"/>
    <p:sldId id="354" r:id="rId85"/>
    <p:sldId id="355" r:id="rId86"/>
    <p:sldId id="351" r:id="rId87"/>
    <p:sldId id="345" r:id="rId88"/>
    <p:sldId id="346" r:id="rId89"/>
    <p:sldId id="347" r:id="rId90"/>
    <p:sldId id="348" r:id="rId91"/>
    <p:sldId id="349" r:id="rId92"/>
    <p:sldId id="350" r:id="rId93"/>
    <p:sldId id="370" r:id="rId94"/>
    <p:sldId id="371" r:id="rId95"/>
    <p:sldId id="373" r:id="rId96"/>
  </p:sldIdLst>
  <p:sldSz cx="9144000" cy="6858000" type="screen4x3"/>
  <p:notesSz cx="6794500" cy="9931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F57"/>
    <a:srgbClr val="FF181D"/>
    <a:srgbClr val="DC5A5A"/>
    <a:srgbClr val="0080FF"/>
    <a:srgbClr val="007A85"/>
    <a:srgbClr val="0F1150"/>
    <a:srgbClr val="B2B2B2"/>
    <a:srgbClr val="ADC610"/>
    <a:srgbClr val="7BA0C9"/>
    <a:srgbClr val="77C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24" autoAdjust="0"/>
  </p:normalViewPr>
  <p:slideViewPr>
    <p:cSldViewPr snapToGrid="0">
      <p:cViewPr>
        <p:scale>
          <a:sx n="100" d="100"/>
          <a:sy n="100" d="100"/>
        </p:scale>
        <p:origin x="-1872" y="-80"/>
      </p:cViewPr>
      <p:guideLst>
        <p:guide orient="horz" pos="1296"/>
        <p:guide pos="290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notesMaster" Target="notesMasters/notesMaster1.xml"/><Relationship Id="rId98" Type="http://schemas.openxmlformats.org/officeDocument/2006/relationships/handoutMaster" Target="handoutMasters/handoutMaster1.xml"/><Relationship Id="rId99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esProps" Target="pres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:Documents:recovery:10-7_perPhase%20(version%201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:Documents:TU:Thesis:measurements:10-7_perPhase:10-7_perPhas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:Documents:TU:Thesis:measurements:10-7_perPhase:10-7_perPhas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tom:Documents:TU:Thesis:measurements:9-16_1_cacheNocache_20GB:9-16_1_cacheNocache_20G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tom:Documents:TU:Thesis:measurements:9-16_1_cacheNocache_20GB:9-16_1_cacheNocache_20GB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tom:Documents:TU:Thesis:measurements:9-16_1_cacheNocache_20GB:9-16_1_cacheNocache_20GB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tom:Documents:TU:Thesis:measurements:9-16_1_cacheNocache_20GB:9-16_1_cacheNocache_20GB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tom:Documents:TU:Thesis:measurements:9-16_1_cacheNocache_20GB:9-16_1_cacheNocache_20GB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:Documents:TU:Thesis:measurements:9-14_3_ramDisk:ramdisk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:Documents:TU:Thesis:measurements:10-7_perPhase:10-7_perPhas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:Documents:TU:Thesis:measurements:10-7_perPhase:10-7_perPha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Spark!$R$10</c:f>
              <c:strCache>
                <c:ptCount val="1"/>
                <c:pt idx="0">
                  <c:v>Apache Hadoop</c:v>
                </c:pt>
              </c:strCache>
            </c:strRef>
          </c:tx>
          <c:spPr>
            <a:solidFill>
              <a:srgbClr val="DE5F57">
                <a:alpha val="86000"/>
              </a:srgbClr>
            </a:solidFill>
          </c:spPr>
          <c:invertIfNegative val="0"/>
          <c:cat>
            <c:strRef>
              <c:f>Spark!$Q$15:$Q$18</c:f>
              <c:strCache>
                <c:ptCount val="4"/>
                <c:pt idx="0">
                  <c:v>map phase</c:v>
                </c:pt>
                <c:pt idx="1">
                  <c:v>sort phase*</c:v>
                </c:pt>
                <c:pt idx="2">
                  <c:v>reduce phase</c:v>
                </c:pt>
                <c:pt idx="3">
                  <c:v>total</c:v>
                </c:pt>
              </c:strCache>
            </c:strRef>
          </c:cat>
          <c:val>
            <c:numRef>
              <c:f>Spark!$R$15:$R$18</c:f>
              <c:numCache>
                <c:formatCode>General</c:formatCode>
                <c:ptCount val="4"/>
                <c:pt idx="0">
                  <c:v>180.0</c:v>
                </c:pt>
                <c:pt idx="1">
                  <c:v>117.0</c:v>
                </c:pt>
                <c:pt idx="2">
                  <c:v>137.0</c:v>
                </c:pt>
                <c:pt idx="3">
                  <c:v>434.0</c:v>
                </c:pt>
              </c:numCache>
            </c:numRef>
          </c:val>
        </c:ser>
        <c:ser>
          <c:idx val="1"/>
          <c:order val="1"/>
          <c:tx>
            <c:strRef>
              <c:f>Spark!$S$10</c:f>
              <c:strCache>
                <c:ptCount val="1"/>
                <c:pt idx="0">
                  <c:v>Apache Spark</c:v>
                </c:pt>
              </c:strCache>
            </c:strRef>
          </c:tx>
          <c:spPr>
            <a:solidFill>
              <a:schemeClr val="bg2">
                <a:alpha val="73000"/>
              </a:schemeClr>
            </a:solidFill>
          </c:spPr>
          <c:invertIfNegative val="0"/>
          <c:cat>
            <c:strRef>
              <c:f>Spark!$Q$15:$Q$18</c:f>
              <c:strCache>
                <c:ptCount val="4"/>
                <c:pt idx="0">
                  <c:v>map phase</c:v>
                </c:pt>
                <c:pt idx="1">
                  <c:v>sort phase*</c:v>
                </c:pt>
                <c:pt idx="2">
                  <c:v>reduce phase</c:v>
                </c:pt>
                <c:pt idx="3">
                  <c:v>total</c:v>
                </c:pt>
              </c:strCache>
            </c:strRef>
          </c:cat>
          <c:val>
            <c:numRef>
              <c:f>Spark!$S$15:$S$18</c:f>
              <c:numCache>
                <c:formatCode>General</c:formatCode>
                <c:ptCount val="4"/>
                <c:pt idx="0">
                  <c:v>2.5</c:v>
                </c:pt>
                <c:pt idx="1">
                  <c:v>14.0</c:v>
                </c:pt>
                <c:pt idx="2">
                  <c:v>1.3</c:v>
                </c:pt>
                <c:pt idx="3">
                  <c:v>17.8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5545256"/>
        <c:axId val="805593288"/>
      </c:barChart>
      <c:catAx>
        <c:axId val="805545256"/>
        <c:scaling>
          <c:orientation val="minMax"/>
        </c:scaling>
        <c:delete val="0"/>
        <c:axPos val="b"/>
        <c:majorTickMark val="out"/>
        <c:minorTickMark val="none"/>
        <c:tickLblPos val="nextTo"/>
        <c:crossAx val="805593288"/>
        <c:crosses val="autoZero"/>
        <c:auto val="1"/>
        <c:lblAlgn val="ctr"/>
        <c:lblOffset val="100"/>
        <c:noMultiLvlLbl val="0"/>
      </c:catAx>
      <c:valAx>
        <c:axId val="805593288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Time </a:t>
                </a:r>
                <a:r>
                  <a:rPr lang="en-US" dirty="0"/>
                  <a:t>in</a:t>
                </a:r>
                <a:r>
                  <a:rPr lang="en-US" baseline="0" dirty="0"/>
                  <a:t> seconds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5545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Initialisation + Stage 1</c:v>
          </c:tx>
          <c:spPr>
            <a:solidFill>
              <a:srgbClr val="008000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Spark!$E$27</c:f>
              <c:numCache>
                <c:formatCode>0</c:formatCode>
                <c:ptCount val="1"/>
                <c:pt idx="0">
                  <c:v>319.9</c:v>
                </c:pt>
              </c:numCache>
            </c:numRef>
          </c:val>
        </c:ser>
        <c:ser>
          <c:idx val="1"/>
          <c:order val="1"/>
          <c:tx>
            <c:v>Stage 2</c:v>
          </c:tx>
          <c:spPr>
            <a:solidFill>
              <a:srgbClr val="FB00BB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Spark!$E$30</c:f>
              <c:numCache>
                <c:formatCode>0</c:formatCode>
                <c:ptCount val="1"/>
                <c:pt idx="0">
                  <c:v>17.844</c:v>
                </c:pt>
              </c:numCache>
            </c:numRef>
          </c:val>
        </c:ser>
        <c:ser>
          <c:idx val="2"/>
          <c:order val="2"/>
          <c:tx>
            <c:v>Stage 3</c:v>
          </c:tx>
          <c:spPr>
            <a:solidFill>
              <a:srgbClr val="008000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Spark!$E$33</c:f>
              <c:numCache>
                <c:formatCode>0</c:formatCode>
                <c:ptCount val="1"/>
                <c:pt idx="0">
                  <c:v>16.617</c:v>
                </c:pt>
              </c:numCache>
            </c:numRef>
          </c:val>
        </c:ser>
        <c:ser>
          <c:idx val="3"/>
          <c:order val="3"/>
          <c:tx>
            <c:v>Stage 4</c:v>
          </c:tx>
          <c:spPr>
            <a:solidFill>
              <a:srgbClr val="FB00BB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Spark!$E$36</c:f>
              <c:numCache>
                <c:formatCode>0</c:formatCode>
                <c:ptCount val="1"/>
                <c:pt idx="0">
                  <c:v>16.588</c:v>
                </c:pt>
              </c:numCache>
            </c:numRef>
          </c:val>
        </c:ser>
        <c:ser>
          <c:idx val="4"/>
          <c:order val="4"/>
          <c:tx>
            <c:v>Stage 5</c:v>
          </c:tx>
          <c:spPr>
            <a:solidFill>
              <a:srgbClr val="008000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Spark!$E$39</c:f>
              <c:numCache>
                <c:formatCode>0</c:formatCode>
                <c:ptCount val="1"/>
                <c:pt idx="0">
                  <c:v>12.252</c:v>
                </c:pt>
              </c:numCache>
            </c:numRef>
          </c:val>
        </c:ser>
        <c:ser>
          <c:idx val="5"/>
          <c:order val="5"/>
          <c:tx>
            <c:v>Stage 6</c:v>
          </c:tx>
          <c:spPr>
            <a:solidFill>
              <a:srgbClr val="FB00BB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Spark!$E$42</c:f>
              <c:numCache>
                <c:formatCode>0</c:formatCode>
                <c:ptCount val="1"/>
                <c:pt idx="0">
                  <c:v>11.889</c:v>
                </c:pt>
              </c:numCache>
            </c:numRef>
          </c:val>
        </c:ser>
        <c:ser>
          <c:idx val="6"/>
          <c:order val="6"/>
          <c:tx>
            <c:v>Shutdown</c:v>
          </c:tx>
          <c:spPr>
            <a:solidFill>
              <a:srgbClr val="008000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Spark!$E$43</c:f>
              <c:numCache>
                <c:formatCode>General</c:formatCode>
                <c:ptCount val="1"/>
                <c:pt idx="0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224344"/>
        <c:axId val="330227320"/>
      </c:barChart>
      <c:catAx>
        <c:axId val="330224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27320"/>
        <c:crosses val="autoZero"/>
        <c:auto val="1"/>
        <c:lblAlgn val="ctr"/>
        <c:lblOffset val="100"/>
        <c:noMultiLvlLbl val="0"/>
      </c:catAx>
      <c:valAx>
        <c:axId val="330227320"/>
        <c:scaling>
          <c:logBase val="10.0"/>
          <c:orientation val="minMax"/>
          <c:max val="500.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30224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Initialisation + Stage 1</c:v>
          </c:tx>
          <c:spPr>
            <a:solidFill>
              <a:srgbClr val="008000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Spark!$E$27</c:f>
              <c:numCache>
                <c:formatCode>0</c:formatCode>
                <c:ptCount val="1"/>
                <c:pt idx="0">
                  <c:v>319.9</c:v>
                </c:pt>
              </c:numCache>
            </c:numRef>
          </c:val>
        </c:ser>
        <c:ser>
          <c:idx val="1"/>
          <c:order val="1"/>
          <c:tx>
            <c:v>Stage 2</c:v>
          </c:tx>
          <c:spPr>
            <a:solidFill>
              <a:srgbClr val="FB00BB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Spark!$E$30</c:f>
              <c:numCache>
                <c:formatCode>0</c:formatCode>
                <c:ptCount val="1"/>
                <c:pt idx="0">
                  <c:v>17.844</c:v>
                </c:pt>
              </c:numCache>
            </c:numRef>
          </c:val>
        </c:ser>
        <c:ser>
          <c:idx val="2"/>
          <c:order val="2"/>
          <c:tx>
            <c:v>Stage 3</c:v>
          </c:tx>
          <c:spPr>
            <a:solidFill>
              <a:srgbClr val="008000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Spark!$E$33</c:f>
              <c:numCache>
                <c:formatCode>0</c:formatCode>
                <c:ptCount val="1"/>
                <c:pt idx="0">
                  <c:v>16.617</c:v>
                </c:pt>
              </c:numCache>
            </c:numRef>
          </c:val>
        </c:ser>
        <c:ser>
          <c:idx val="3"/>
          <c:order val="3"/>
          <c:tx>
            <c:v>Stage 4</c:v>
          </c:tx>
          <c:spPr>
            <a:solidFill>
              <a:srgbClr val="FB00BB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Spark!$E$36</c:f>
              <c:numCache>
                <c:formatCode>0</c:formatCode>
                <c:ptCount val="1"/>
                <c:pt idx="0">
                  <c:v>16.588</c:v>
                </c:pt>
              </c:numCache>
            </c:numRef>
          </c:val>
        </c:ser>
        <c:ser>
          <c:idx val="4"/>
          <c:order val="4"/>
          <c:tx>
            <c:v>Stage 5</c:v>
          </c:tx>
          <c:spPr>
            <a:solidFill>
              <a:srgbClr val="008000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Spark!$E$39</c:f>
              <c:numCache>
                <c:formatCode>0</c:formatCode>
                <c:ptCount val="1"/>
                <c:pt idx="0">
                  <c:v>12.252</c:v>
                </c:pt>
              </c:numCache>
            </c:numRef>
          </c:val>
        </c:ser>
        <c:ser>
          <c:idx val="5"/>
          <c:order val="5"/>
          <c:tx>
            <c:v>Stage 6</c:v>
          </c:tx>
          <c:spPr>
            <a:solidFill>
              <a:srgbClr val="FB00BB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Spark!$E$42</c:f>
              <c:numCache>
                <c:formatCode>0</c:formatCode>
                <c:ptCount val="1"/>
                <c:pt idx="0">
                  <c:v>11.889</c:v>
                </c:pt>
              </c:numCache>
            </c:numRef>
          </c:val>
        </c:ser>
        <c:ser>
          <c:idx val="6"/>
          <c:order val="6"/>
          <c:tx>
            <c:v>Shutdown</c:v>
          </c:tx>
          <c:spPr>
            <a:solidFill>
              <a:srgbClr val="008000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Spark!$E$43</c:f>
              <c:numCache>
                <c:formatCode>General</c:formatCode>
                <c:ptCount val="1"/>
                <c:pt idx="0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477960"/>
        <c:axId val="748134488"/>
      </c:barChart>
      <c:catAx>
        <c:axId val="358477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8134488"/>
        <c:crosses val="autoZero"/>
        <c:auto val="1"/>
        <c:lblAlgn val="ctr"/>
        <c:lblOffset val="100"/>
        <c:noMultiLvlLbl val="0"/>
      </c:catAx>
      <c:valAx>
        <c:axId val="748134488"/>
        <c:scaling>
          <c:logBase val="10.0"/>
          <c:orientation val="minMax"/>
          <c:max val="500.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58477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86163074675094"/>
          <c:y val="0.0368271954674221"/>
          <c:w val="0.646487390059982"/>
          <c:h val="0.812907809328366"/>
        </c:manualLayout>
      </c:layout>
      <c:lineChart>
        <c:grouping val="standard"/>
        <c:varyColors val="0"/>
        <c:ser>
          <c:idx val="3"/>
          <c:order val="0"/>
          <c:tx>
            <c:v>Spark no cache</c:v>
          </c:tx>
          <c:spPr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150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807.9299999999997</c:v>
                </c:pt>
                <c:pt idx="1">
                  <c:v>952.72</c:v>
                </c:pt>
                <c:pt idx="2">
                  <c:v>654.66</c:v>
                </c:pt>
                <c:pt idx="3">
                  <c:v>541.3599999999998</c:v>
                </c:pt>
                <c:pt idx="4">
                  <c:v>670.6</c:v>
                </c:pt>
                <c:pt idx="5">
                  <c:v>1053.66</c:v>
                </c:pt>
                <c:pt idx="6">
                  <c:v>532.13</c:v>
                </c:pt>
                <c:pt idx="7">
                  <c:v>506.72</c:v>
                </c:pt>
                <c:pt idx="8">
                  <c:v>799.14</c:v>
                </c:pt>
                <c:pt idx="9">
                  <c:v>404.59</c:v>
                </c:pt>
                <c:pt idx="10">
                  <c:v>486.78</c:v>
                </c:pt>
                <c:pt idx="11">
                  <c:v>411.75</c:v>
                </c:pt>
                <c:pt idx="12">
                  <c:v>407.07</c:v>
                </c:pt>
                <c:pt idx="13">
                  <c:v>276.67</c:v>
                </c:pt>
                <c:pt idx="14">
                  <c:v>268.71</c:v>
                </c:pt>
                <c:pt idx="15">
                  <c:v>268.16</c:v>
                </c:pt>
                <c:pt idx="16">
                  <c:v>276.97</c:v>
                </c:pt>
                <c:pt idx="17">
                  <c:v>290.7</c:v>
                </c:pt>
                <c:pt idx="18">
                  <c:v>252.18</c:v>
                </c:pt>
                <c:pt idx="19">
                  <c:v>263.8</c:v>
                </c:pt>
                <c:pt idx="20">
                  <c:v>263.53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5689160"/>
        <c:axId val="675694968"/>
      </c:lineChart>
      <c:catAx>
        <c:axId val="675689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Available</a:t>
                </a:r>
                <a:r>
                  <a:rPr lang="en-US" sz="1200" baseline="0"/>
                  <a:t> memory in Gigabytes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75694968"/>
        <c:crosses val="autoZero"/>
        <c:auto val="1"/>
        <c:lblAlgn val="ctr"/>
        <c:lblOffset val="100"/>
        <c:noMultiLvlLbl val="0"/>
      </c:catAx>
      <c:valAx>
        <c:axId val="675694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Execution time in 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756891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86163074675094"/>
          <c:y val="0.0368271954674221"/>
          <c:w val="0.646487390059982"/>
          <c:h val="0.812907809328366"/>
        </c:manualLayout>
      </c:layout>
      <c:lineChart>
        <c:grouping val="standard"/>
        <c:varyColors val="0"/>
        <c:ser>
          <c:idx val="3"/>
          <c:order val="0"/>
          <c:tx>
            <c:v>Spark no cache</c:v>
          </c:tx>
          <c:spPr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150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807.9299999999997</c:v>
                </c:pt>
                <c:pt idx="1">
                  <c:v>952.72</c:v>
                </c:pt>
                <c:pt idx="2">
                  <c:v>654.66</c:v>
                </c:pt>
                <c:pt idx="3">
                  <c:v>541.3599999999998</c:v>
                </c:pt>
                <c:pt idx="4">
                  <c:v>670.6</c:v>
                </c:pt>
                <c:pt idx="5">
                  <c:v>1053.66</c:v>
                </c:pt>
                <c:pt idx="6">
                  <c:v>532.13</c:v>
                </c:pt>
                <c:pt idx="7">
                  <c:v>506.72</c:v>
                </c:pt>
                <c:pt idx="8">
                  <c:v>799.14</c:v>
                </c:pt>
                <c:pt idx="9">
                  <c:v>404.59</c:v>
                </c:pt>
                <c:pt idx="10">
                  <c:v>486.78</c:v>
                </c:pt>
                <c:pt idx="11">
                  <c:v>411.75</c:v>
                </c:pt>
                <c:pt idx="12">
                  <c:v>407.07</c:v>
                </c:pt>
                <c:pt idx="13">
                  <c:v>276.67</c:v>
                </c:pt>
                <c:pt idx="14">
                  <c:v>268.71</c:v>
                </c:pt>
                <c:pt idx="15">
                  <c:v>268.16</c:v>
                </c:pt>
                <c:pt idx="16">
                  <c:v>276.97</c:v>
                </c:pt>
                <c:pt idx="17">
                  <c:v>290.7</c:v>
                </c:pt>
                <c:pt idx="18">
                  <c:v>252.18</c:v>
                </c:pt>
                <c:pt idx="19">
                  <c:v>263.8</c:v>
                </c:pt>
                <c:pt idx="20">
                  <c:v>263.53</c:v>
                </c:pt>
              </c:numCache>
            </c:numRef>
          </c:val>
          <c:smooth val="0"/>
        </c:ser>
        <c:ser>
          <c:idx val="6"/>
          <c:order val="1"/>
          <c:tx>
            <c:v>Spark cache iterative</c:v>
          </c:tx>
          <c:spPr>
            <a:ln w="2540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150</c:v>
                </c:pt>
              </c:strCache>
            </c:strRef>
          </c:cat>
          <c:val>
            <c:numRef>
              <c:f>Sheet1!$G$2:$G$22</c:f>
              <c:numCache>
                <c:formatCode>General</c:formatCode>
                <c:ptCount val="21"/>
                <c:pt idx="0">
                  <c:v>826.8</c:v>
                </c:pt>
                <c:pt idx="1">
                  <c:v>416.56</c:v>
                </c:pt>
                <c:pt idx="2">
                  <c:v>260.79</c:v>
                </c:pt>
                <c:pt idx="3">
                  <c:v>260.09</c:v>
                </c:pt>
                <c:pt idx="4">
                  <c:v>406.51</c:v>
                </c:pt>
                <c:pt idx="5">
                  <c:v>256.77</c:v>
                </c:pt>
                <c:pt idx="6">
                  <c:v>133.31</c:v>
                </c:pt>
                <c:pt idx="7">
                  <c:v>112.34</c:v>
                </c:pt>
                <c:pt idx="8">
                  <c:v>111.42</c:v>
                </c:pt>
                <c:pt idx="9">
                  <c:v>112.23</c:v>
                </c:pt>
                <c:pt idx="10">
                  <c:v>97.88</c:v>
                </c:pt>
                <c:pt idx="11">
                  <c:v>101.06</c:v>
                </c:pt>
                <c:pt idx="12">
                  <c:v>103.36</c:v>
                </c:pt>
                <c:pt idx="13">
                  <c:v>102.18</c:v>
                </c:pt>
                <c:pt idx="14">
                  <c:v>112.34</c:v>
                </c:pt>
                <c:pt idx="15">
                  <c:v>108.66</c:v>
                </c:pt>
                <c:pt idx="16">
                  <c:v>98.22</c:v>
                </c:pt>
                <c:pt idx="17">
                  <c:v>111.02</c:v>
                </c:pt>
                <c:pt idx="18">
                  <c:v>110.31</c:v>
                </c:pt>
                <c:pt idx="19">
                  <c:v>102.57</c:v>
                </c:pt>
                <c:pt idx="20">
                  <c:v>114.39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5744840"/>
        <c:axId val="675750616"/>
      </c:lineChart>
      <c:catAx>
        <c:axId val="675744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Available</a:t>
                </a:r>
                <a:r>
                  <a:rPr lang="en-US" sz="1200" baseline="0"/>
                  <a:t> memory in Gigabytes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75750616"/>
        <c:crosses val="autoZero"/>
        <c:auto val="1"/>
        <c:lblAlgn val="ctr"/>
        <c:lblOffset val="100"/>
        <c:noMultiLvlLbl val="0"/>
      </c:catAx>
      <c:valAx>
        <c:axId val="675750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Execution time in 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757448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86163074675094"/>
          <c:y val="0.0368271954674221"/>
          <c:w val="0.646487390059982"/>
          <c:h val="0.812907809328366"/>
        </c:manualLayout>
      </c:layout>
      <c:lineChart>
        <c:grouping val="standard"/>
        <c:varyColors val="0"/>
        <c:ser>
          <c:idx val="3"/>
          <c:order val="0"/>
          <c:tx>
            <c:v>Spark no cache</c:v>
          </c:tx>
          <c:spPr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150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807.9299999999997</c:v>
                </c:pt>
                <c:pt idx="1">
                  <c:v>952.72</c:v>
                </c:pt>
                <c:pt idx="2">
                  <c:v>654.66</c:v>
                </c:pt>
                <c:pt idx="3">
                  <c:v>541.3599999999998</c:v>
                </c:pt>
                <c:pt idx="4">
                  <c:v>670.6</c:v>
                </c:pt>
                <c:pt idx="5">
                  <c:v>1053.66</c:v>
                </c:pt>
                <c:pt idx="6">
                  <c:v>532.13</c:v>
                </c:pt>
                <c:pt idx="7">
                  <c:v>506.72</c:v>
                </c:pt>
                <c:pt idx="8">
                  <c:v>799.14</c:v>
                </c:pt>
                <c:pt idx="9">
                  <c:v>404.59</c:v>
                </c:pt>
                <c:pt idx="10">
                  <c:v>486.78</c:v>
                </c:pt>
                <c:pt idx="11">
                  <c:v>411.75</c:v>
                </c:pt>
                <c:pt idx="12">
                  <c:v>407.07</c:v>
                </c:pt>
                <c:pt idx="13">
                  <c:v>276.67</c:v>
                </c:pt>
                <c:pt idx="14">
                  <c:v>268.71</c:v>
                </c:pt>
                <c:pt idx="15">
                  <c:v>268.16</c:v>
                </c:pt>
                <c:pt idx="16">
                  <c:v>276.97</c:v>
                </c:pt>
                <c:pt idx="17">
                  <c:v>290.7</c:v>
                </c:pt>
                <c:pt idx="18">
                  <c:v>252.18</c:v>
                </c:pt>
                <c:pt idx="19">
                  <c:v>263.8</c:v>
                </c:pt>
                <c:pt idx="20">
                  <c:v>263.53</c:v>
                </c:pt>
              </c:numCache>
            </c:numRef>
          </c:val>
          <c:smooth val="0"/>
        </c:ser>
        <c:ser>
          <c:idx val="6"/>
          <c:order val="1"/>
          <c:tx>
            <c:v>Spark cache iterative</c:v>
          </c:tx>
          <c:spPr>
            <a:ln w="2540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150</c:v>
                </c:pt>
              </c:strCache>
            </c:strRef>
          </c:cat>
          <c:val>
            <c:numRef>
              <c:f>Sheet1!$G$2:$G$22</c:f>
              <c:numCache>
                <c:formatCode>General</c:formatCode>
                <c:ptCount val="21"/>
                <c:pt idx="0">
                  <c:v>826.8</c:v>
                </c:pt>
                <c:pt idx="1">
                  <c:v>416.56</c:v>
                </c:pt>
                <c:pt idx="2">
                  <c:v>260.79</c:v>
                </c:pt>
                <c:pt idx="3">
                  <c:v>260.09</c:v>
                </c:pt>
                <c:pt idx="4">
                  <c:v>406.51</c:v>
                </c:pt>
                <c:pt idx="5">
                  <c:v>256.77</c:v>
                </c:pt>
                <c:pt idx="6">
                  <c:v>133.31</c:v>
                </c:pt>
                <c:pt idx="7">
                  <c:v>112.34</c:v>
                </c:pt>
                <c:pt idx="8">
                  <c:v>111.42</c:v>
                </c:pt>
                <c:pt idx="9">
                  <c:v>112.23</c:v>
                </c:pt>
                <c:pt idx="10">
                  <c:v>97.88</c:v>
                </c:pt>
                <c:pt idx="11">
                  <c:v>101.06</c:v>
                </c:pt>
                <c:pt idx="12">
                  <c:v>103.36</c:v>
                </c:pt>
                <c:pt idx="13">
                  <c:v>102.18</c:v>
                </c:pt>
                <c:pt idx="14">
                  <c:v>112.34</c:v>
                </c:pt>
                <c:pt idx="15">
                  <c:v>108.66</c:v>
                </c:pt>
                <c:pt idx="16">
                  <c:v>98.22</c:v>
                </c:pt>
                <c:pt idx="17">
                  <c:v>111.02</c:v>
                </c:pt>
                <c:pt idx="18">
                  <c:v>110.31</c:v>
                </c:pt>
                <c:pt idx="19">
                  <c:v>102.57</c:v>
                </c:pt>
                <c:pt idx="20">
                  <c:v>114.39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9065192"/>
        <c:axId val="318888568"/>
      </c:lineChart>
      <c:scatterChart>
        <c:scatterStyle val="lineMarker"/>
        <c:varyColors val="0"/>
        <c:ser>
          <c:idx val="8"/>
          <c:order val="2"/>
          <c:tx>
            <c:v>Spark cache all</c:v>
          </c:tx>
          <c:spPr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marker>
          <c:yVal>
            <c:numRef>
              <c:f>Sheet1!$K$2:$K$22</c:f>
              <c:numCache>
                <c:formatCode>General</c:formatCode>
                <c:ptCount val="21"/>
                <c:pt idx="0">
                  <c:v>852.9299999999997</c:v>
                </c:pt>
                <c:pt idx="2">
                  <c:v>291.83</c:v>
                </c:pt>
                <c:pt idx="4">
                  <c:v>427.63</c:v>
                </c:pt>
                <c:pt idx="6">
                  <c:v>158.23</c:v>
                </c:pt>
                <c:pt idx="8">
                  <c:v>163.9</c:v>
                </c:pt>
                <c:pt idx="10">
                  <c:v>122.28</c:v>
                </c:pt>
                <c:pt idx="12">
                  <c:v>125.16</c:v>
                </c:pt>
                <c:pt idx="14">
                  <c:v>133.71</c:v>
                </c:pt>
                <c:pt idx="16">
                  <c:v>142.85</c:v>
                </c:pt>
                <c:pt idx="18">
                  <c:v>151.82</c:v>
                </c:pt>
                <c:pt idx="20">
                  <c:v>141.98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065192"/>
        <c:axId val="318888568"/>
      </c:scatterChart>
      <c:catAx>
        <c:axId val="319065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Available</a:t>
                </a:r>
                <a:r>
                  <a:rPr lang="en-US" sz="1200" baseline="0"/>
                  <a:t> memory in Gigabytes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18888568"/>
        <c:crosses val="autoZero"/>
        <c:auto val="1"/>
        <c:lblAlgn val="ctr"/>
        <c:lblOffset val="100"/>
        <c:noMultiLvlLbl val="0"/>
      </c:catAx>
      <c:valAx>
        <c:axId val="318888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Execution time in 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190651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86163074675094"/>
          <c:y val="0.0368271954674221"/>
          <c:w val="0.646487390059982"/>
          <c:h val="0.812907809328366"/>
        </c:manualLayout>
      </c:layout>
      <c:lineChart>
        <c:grouping val="standard"/>
        <c:varyColors val="0"/>
        <c:ser>
          <c:idx val="6"/>
          <c:order val="0"/>
          <c:tx>
            <c:v>Spark cache iterative</c:v>
          </c:tx>
          <c:spPr>
            <a:ln w="2540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150</c:v>
                </c:pt>
              </c:strCache>
            </c:strRef>
          </c:cat>
          <c:val>
            <c:numRef>
              <c:f>Sheet1!$G$2:$G$22</c:f>
              <c:numCache>
                <c:formatCode>General</c:formatCode>
                <c:ptCount val="21"/>
                <c:pt idx="0">
                  <c:v>826.8</c:v>
                </c:pt>
                <c:pt idx="1">
                  <c:v>416.56</c:v>
                </c:pt>
                <c:pt idx="2">
                  <c:v>260.79</c:v>
                </c:pt>
                <c:pt idx="3">
                  <c:v>260.09</c:v>
                </c:pt>
                <c:pt idx="4">
                  <c:v>406.51</c:v>
                </c:pt>
                <c:pt idx="5">
                  <c:v>256.77</c:v>
                </c:pt>
                <c:pt idx="6">
                  <c:v>133.31</c:v>
                </c:pt>
                <c:pt idx="7">
                  <c:v>112.34</c:v>
                </c:pt>
                <c:pt idx="8">
                  <c:v>111.42</c:v>
                </c:pt>
                <c:pt idx="9">
                  <c:v>112.23</c:v>
                </c:pt>
                <c:pt idx="10">
                  <c:v>97.88</c:v>
                </c:pt>
                <c:pt idx="11">
                  <c:v>101.06</c:v>
                </c:pt>
                <c:pt idx="12">
                  <c:v>103.36</c:v>
                </c:pt>
                <c:pt idx="13">
                  <c:v>102.18</c:v>
                </c:pt>
                <c:pt idx="14">
                  <c:v>112.34</c:v>
                </c:pt>
                <c:pt idx="15">
                  <c:v>108.66</c:v>
                </c:pt>
                <c:pt idx="16">
                  <c:v>98.22</c:v>
                </c:pt>
                <c:pt idx="17">
                  <c:v>111.02</c:v>
                </c:pt>
                <c:pt idx="18">
                  <c:v>110.31</c:v>
                </c:pt>
                <c:pt idx="19">
                  <c:v>102.57</c:v>
                </c:pt>
                <c:pt idx="20">
                  <c:v>114.39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5316616"/>
        <c:axId val="675322408"/>
      </c:lineChart>
      <c:scatterChart>
        <c:scatterStyle val="lineMarker"/>
        <c:varyColors val="0"/>
        <c:ser>
          <c:idx val="0"/>
          <c:order val="1"/>
          <c:tx>
            <c:v>Hadoop</c:v>
          </c:tx>
          <c:spPr>
            <a:ln>
              <a:solidFill>
                <a:srgbClr val="F79646"/>
              </a:solidFill>
            </a:ln>
          </c:spPr>
          <c:marker>
            <c:symbol val="none"/>
          </c:marker>
          <c:yVal>
            <c:numRef>
              <c:f>Sheet1!$N$2:$N$22</c:f>
              <c:numCache>
                <c:formatCode>General</c:formatCode>
                <c:ptCount val="21"/>
                <c:pt idx="0">
                  <c:v>239.0</c:v>
                </c:pt>
                <c:pt idx="1">
                  <c:v>239.0</c:v>
                </c:pt>
                <c:pt idx="2">
                  <c:v>239.0</c:v>
                </c:pt>
                <c:pt idx="3">
                  <c:v>239.0</c:v>
                </c:pt>
                <c:pt idx="4">
                  <c:v>239.0</c:v>
                </c:pt>
                <c:pt idx="5">
                  <c:v>239.0</c:v>
                </c:pt>
                <c:pt idx="6">
                  <c:v>239.0</c:v>
                </c:pt>
                <c:pt idx="7">
                  <c:v>239.0</c:v>
                </c:pt>
                <c:pt idx="8">
                  <c:v>239.0</c:v>
                </c:pt>
                <c:pt idx="9">
                  <c:v>239.0</c:v>
                </c:pt>
                <c:pt idx="10">
                  <c:v>239.0</c:v>
                </c:pt>
                <c:pt idx="11">
                  <c:v>239.0</c:v>
                </c:pt>
                <c:pt idx="12">
                  <c:v>239.0</c:v>
                </c:pt>
                <c:pt idx="13">
                  <c:v>239.0</c:v>
                </c:pt>
                <c:pt idx="14">
                  <c:v>239.0</c:v>
                </c:pt>
                <c:pt idx="15">
                  <c:v>239.0</c:v>
                </c:pt>
                <c:pt idx="16">
                  <c:v>239.0</c:v>
                </c:pt>
                <c:pt idx="17">
                  <c:v>239.0</c:v>
                </c:pt>
                <c:pt idx="18">
                  <c:v>239.0</c:v>
                </c:pt>
                <c:pt idx="19">
                  <c:v>239.0</c:v>
                </c:pt>
                <c:pt idx="20">
                  <c:v>239.0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316616"/>
        <c:axId val="675322408"/>
      </c:scatterChart>
      <c:catAx>
        <c:axId val="675316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Available</a:t>
                </a:r>
                <a:r>
                  <a:rPr lang="en-US" sz="1200" baseline="0"/>
                  <a:t> memory in Gigabytes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75322408"/>
        <c:crosses val="autoZero"/>
        <c:auto val="1"/>
        <c:lblAlgn val="ctr"/>
        <c:lblOffset val="100"/>
        <c:noMultiLvlLbl val="0"/>
      </c:catAx>
      <c:valAx>
        <c:axId val="675322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Execution time in 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753166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86163074675094"/>
          <c:y val="0.0368271954674221"/>
          <c:w val="0.646487390059982"/>
          <c:h val="0.812907809328366"/>
        </c:manualLayout>
      </c:layout>
      <c:lineChart>
        <c:grouping val="standard"/>
        <c:varyColors val="0"/>
        <c:ser>
          <c:idx val="6"/>
          <c:order val="0"/>
          <c:tx>
            <c:v>Spark cache iterative</c:v>
          </c:tx>
          <c:spPr>
            <a:ln w="2540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150</c:v>
                </c:pt>
              </c:strCache>
            </c:strRef>
          </c:cat>
          <c:val>
            <c:numRef>
              <c:f>Sheet1!$G$2:$G$22</c:f>
              <c:numCache>
                <c:formatCode>General</c:formatCode>
                <c:ptCount val="21"/>
                <c:pt idx="0">
                  <c:v>826.8</c:v>
                </c:pt>
                <c:pt idx="1">
                  <c:v>416.56</c:v>
                </c:pt>
                <c:pt idx="2">
                  <c:v>260.79</c:v>
                </c:pt>
                <c:pt idx="3">
                  <c:v>260.09</c:v>
                </c:pt>
                <c:pt idx="4">
                  <c:v>406.51</c:v>
                </c:pt>
                <c:pt idx="5">
                  <c:v>256.77</c:v>
                </c:pt>
                <c:pt idx="6">
                  <c:v>133.31</c:v>
                </c:pt>
                <c:pt idx="7">
                  <c:v>112.34</c:v>
                </c:pt>
                <c:pt idx="8">
                  <c:v>111.42</c:v>
                </c:pt>
                <c:pt idx="9">
                  <c:v>112.23</c:v>
                </c:pt>
                <c:pt idx="10">
                  <c:v>97.88</c:v>
                </c:pt>
                <c:pt idx="11">
                  <c:v>101.06</c:v>
                </c:pt>
                <c:pt idx="12">
                  <c:v>103.36</c:v>
                </c:pt>
                <c:pt idx="13">
                  <c:v>102.18</c:v>
                </c:pt>
                <c:pt idx="14">
                  <c:v>112.34</c:v>
                </c:pt>
                <c:pt idx="15">
                  <c:v>108.66</c:v>
                </c:pt>
                <c:pt idx="16">
                  <c:v>98.22</c:v>
                </c:pt>
                <c:pt idx="17">
                  <c:v>111.02</c:v>
                </c:pt>
                <c:pt idx="18">
                  <c:v>110.31</c:v>
                </c:pt>
                <c:pt idx="19">
                  <c:v>102.57</c:v>
                </c:pt>
                <c:pt idx="20">
                  <c:v>114.39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6169224"/>
        <c:axId val="528280008"/>
      </c:lineChart>
      <c:scatterChart>
        <c:scatterStyle val="lineMarker"/>
        <c:varyColors val="0"/>
        <c:ser>
          <c:idx val="0"/>
          <c:order val="1"/>
          <c:tx>
            <c:v>Hadoop</c:v>
          </c:tx>
          <c:spPr>
            <a:ln>
              <a:solidFill>
                <a:srgbClr val="F79646"/>
              </a:solidFill>
            </a:ln>
          </c:spPr>
          <c:marker>
            <c:symbol val="none"/>
          </c:marker>
          <c:yVal>
            <c:numRef>
              <c:f>Sheet1!$N$2:$N$22</c:f>
              <c:numCache>
                <c:formatCode>General</c:formatCode>
                <c:ptCount val="21"/>
                <c:pt idx="0">
                  <c:v>239.0</c:v>
                </c:pt>
                <c:pt idx="1">
                  <c:v>239.0</c:v>
                </c:pt>
                <c:pt idx="2">
                  <c:v>239.0</c:v>
                </c:pt>
                <c:pt idx="3">
                  <c:v>239.0</c:v>
                </c:pt>
                <c:pt idx="4">
                  <c:v>239.0</c:v>
                </c:pt>
                <c:pt idx="5">
                  <c:v>239.0</c:v>
                </c:pt>
                <c:pt idx="6">
                  <c:v>239.0</c:v>
                </c:pt>
                <c:pt idx="7">
                  <c:v>239.0</c:v>
                </c:pt>
                <c:pt idx="8">
                  <c:v>239.0</c:v>
                </c:pt>
                <c:pt idx="9">
                  <c:v>239.0</c:v>
                </c:pt>
                <c:pt idx="10">
                  <c:v>239.0</c:v>
                </c:pt>
                <c:pt idx="11">
                  <c:v>239.0</c:v>
                </c:pt>
                <c:pt idx="12">
                  <c:v>239.0</c:v>
                </c:pt>
                <c:pt idx="13">
                  <c:v>239.0</c:v>
                </c:pt>
                <c:pt idx="14">
                  <c:v>239.0</c:v>
                </c:pt>
                <c:pt idx="15">
                  <c:v>239.0</c:v>
                </c:pt>
                <c:pt idx="16">
                  <c:v>239.0</c:v>
                </c:pt>
                <c:pt idx="17">
                  <c:v>239.0</c:v>
                </c:pt>
                <c:pt idx="18">
                  <c:v>239.0</c:v>
                </c:pt>
                <c:pt idx="19">
                  <c:v>239.0</c:v>
                </c:pt>
                <c:pt idx="20">
                  <c:v>239.0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169224"/>
        <c:axId val="528280008"/>
      </c:scatterChart>
      <c:catAx>
        <c:axId val="676169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Available</a:t>
                </a:r>
                <a:r>
                  <a:rPr lang="en-US" sz="1200" baseline="0"/>
                  <a:t> memory in Gigabytes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28280008"/>
        <c:crosses val="autoZero"/>
        <c:auto val="1"/>
        <c:lblAlgn val="ctr"/>
        <c:lblOffset val="100"/>
        <c:noMultiLvlLbl val="0"/>
      </c:catAx>
      <c:valAx>
        <c:axId val="528280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Execution time in 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761692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8"/>
          <c:order val="0"/>
          <c:tx>
            <c:v>Spark on HDD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all!$D$2:$D$51</c:f>
              <c:numCache>
                <c:formatCode>General</c:formatCode>
                <c:ptCount val="50"/>
                <c:pt idx="0">
                  <c:v>762.7</c:v>
                </c:pt>
                <c:pt idx="1">
                  <c:v>1277.16</c:v>
                </c:pt>
                <c:pt idx="2">
                  <c:v>2241.2</c:v>
                </c:pt>
                <c:pt idx="3">
                  <c:v>2229.3</c:v>
                </c:pt>
                <c:pt idx="4">
                  <c:v>690.8599999999998</c:v>
                </c:pt>
                <c:pt idx="5">
                  <c:v>669.38</c:v>
                </c:pt>
                <c:pt idx="6">
                  <c:v>399.53</c:v>
                </c:pt>
                <c:pt idx="7">
                  <c:v>1014.74</c:v>
                </c:pt>
                <c:pt idx="8">
                  <c:v>792.21</c:v>
                </c:pt>
                <c:pt idx="9">
                  <c:v>388.16</c:v>
                </c:pt>
                <c:pt idx="10">
                  <c:v>2059.73</c:v>
                </c:pt>
                <c:pt idx="11">
                  <c:v>2069.96</c:v>
                </c:pt>
                <c:pt idx="12">
                  <c:v>1612.71</c:v>
                </c:pt>
                <c:pt idx="13">
                  <c:v>950.3099999999997</c:v>
                </c:pt>
                <c:pt idx="14">
                  <c:v>1231.24</c:v>
                </c:pt>
                <c:pt idx="15">
                  <c:v>705.21</c:v>
                </c:pt>
                <c:pt idx="16">
                  <c:v>711.88</c:v>
                </c:pt>
                <c:pt idx="17">
                  <c:v>700.4599999999998</c:v>
                </c:pt>
                <c:pt idx="18">
                  <c:v>668.61</c:v>
                </c:pt>
                <c:pt idx="19">
                  <c:v>694.88</c:v>
                </c:pt>
                <c:pt idx="20">
                  <c:v>1390.01</c:v>
                </c:pt>
                <c:pt idx="21">
                  <c:v>947.65</c:v>
                </c:pt>
                <c:pt idx="22">
                  <c:v>891.4599999999998</c:v>
                </c:pt>
                <c:pt idx="23">
                  <c:v>789.88</c:v>
                </c:pt>
                <c:pt idx="24">
                  <c:v>662.07</c:v>
                </c:pt>
                <c:pt idx="25">
                  <c:v>624.8</c:v>
                </c:pt>
                <c:pt idx="26">
                  <c:v>462.73</c:v>
                </c:pt>
                <c:pt idx="27">
                  <c:v>325.79</c:v>
                </c:pt>
                <c:pt idx="28">
                  <c:v>275.3</c:v>
                </c:pt>
                <c:pt idx="29">
                  <c:v>270.9299999999998</c:v>
                </c:pt>
                <c:pt idx="30">
                  <c:v>278.73</c:v>
                </c:pt>
                <c:pt idx="31">
                  <c:v>303.11</c:v>
                </c:pt>
                <c:pt idx="32">
                  <c:v>326.22</c:v>
                </c:pt>
                <c:pt idx="33">
                  <c:v>284.57</c:v>
                </c:pt>
                <c:pt idx="34">
                  <c:v>282.02</c:v>
                </c:pt>
                <c:pt idx="35">
                  <c:v>277.21</c:v>
                </c:pt>
                <c:pt idx="36">
                  <c:v>262.55</c:v>
                </c:pt>
                <c:pt idx="37">
                  <c:v>261.5</c:v>
                </c:pt>
                <c:pt idx="38">
                  <c:v>258.32</c:v>
                </c:pt>
                <c:pt idx="39">
                  <c:v>256.42</c:v>
                </c:pt>
                <c:pt idx="40">
                  <c:v>255.15</c:v>
                </c:pt>
                <c:pt idx="41">
                  <c:v>239.37</c:v>
                </c:pt>
                <c:pt idx="42">
                  <c:v>231.56</c:v>
                </c:pt>
                <c:pt idx="43">
                  <c:v>233.19</c:v>
                </c:pt>
                <c:pt idx="44">
                  <c:v>232.39</c:v>
                </c:pt>
                <c:pt idx="45">
                  <c:v>240.68</c:v>
                </c:pt>
                <c:pt idx="46">
                  <c:v>244.13</c:v>
                </c:pt>
                <c:pt idx="47">
                  <c:v>233.93</c:v>
                </c:pt>
                <c:pt idx="48">
                  <c:v>231.03</c:v>
                </c:pt>
                <c:pt idx="49">
                  <c:v>224.79</c:v>
                </c:pt>
              </c:numCache>
            </c:numRef>
          </c:val>
          <c:smooth val="0"/>
        </c:ser>
        <c:ser>
          <c:idx val="11"/>
          <c:order val="1"/>
          <c:tx>
            <c:v>Spark on ramdisk</c:v>
          </c:tx>
          <c:marker>
            <c:symbol val="none"/>
          </c:marker>
          <c:val>
            <c:numRef>
              <c:f>all!$G$2:$G$51</c:f>
              <c:numCache>
                <c:formatCode>General</c:formatCode>
                <c:ptCount val="50"/>
                <c:pt idx="0">
                  <c:v>764.51</c:v>
                </c:pt>
                <c:pt idx="1">
                  <c:v>1291.71</c:v>
                </c:pt>
                <c:pt idx="2">
                  <c:v>2075.58</c:v>
                </c:pt>
                <c:pt idx="3">
                  <c:v>2179.05</c:v>
                </c:pt>
                <c:pt idx="4">
                  <c:v>691.12</c:v>
                </c:pt>
                <c:pt idx="5">
                  <c:v>653.01</c:v>
                </c:pt>
                <c:pt idx="6">
                  <c:v>405.56</c:v>
                </c:pt>
                <c:pt idx="7">
                  <c:v>974.58</c:v>
                </c:pt>
                <c:pt idx="8">
                  <c:v>806.09</c:v>
                </c:pt>
                <c:pt idx="9">
                  <c:v>368.58</c:v>
                </c:pt>
                <c:pt idx="10">
                  <c:v>2018.58</c:v>
                </c:pt>
                <c:pt idx="11">
                  <c:v>2012.86</c:v>
                </c:pt>
                <c:pt idx="12">
                  <c:v>1636.89</c:v>
                </c:pt>
                <c:pt idx="13">
                  <c:v>962.8599999999998</c:v>
                </c:pt>
                <c:pt idx="14">
                  <c:v>1007.2</c:v>
                </c:pt>
                <c:pt idx="15">
                  <c:v>707.04</c:v>
                </c:pt>
                <c:pt idx="16">
                  <c:v>780.8</c:v>
                </c:pt>
                <c:pt idx="17">
                  <c:v>708.15</c:v>
                </c:pt>
                <c:pt idx="18">
                  <c:v>664.25</c:v>
                </c:pt>
                <c:pt idx="19">
                  <c:v>670.49</c:v>
                </c:pt>
                <c:pt idx="20">
                  <c:v>1075.22</c:v>
                </c:pt>
                <c:pt idx="21">
                  <c:v>940.66</c:v>
                </c:pt>
                <c:pt idx="22">
                  <c:v>898.5</c:v>
                </c:pt>
                <c:pt idx="23">
                  <c:v>792.65</c:v>
                </c:pt>
                <c:pt idx="24">
                  <c:v>661.25</c:v>
                </c:pt>
                <c:pt idx="25">
                  <c:v>620.13</c:v>
                </c:pt>
                <c:pt idx="26">
                  <c:v>456.98</c:v>
                </c:pt>
                <c:pt idx="27">
                  <c:v>324.6</c:v>
                </c:pt>
                <c:pt idx="28">
                  <c:v>281.19</c:v>
                </c:pt>
                <c:pt idx="29">
                  <c:v>274.65</c:v>
                </c:pt>
                <c:pt idx="30">
                  <c:v>270.52</c:v>
                </c:pt>
                <c:pt idx="31">
                  <c:v>306.57</c:v>
                </c:pt>
                <c:pt idx="32">
                  <c:v>309.98</c:v>
                </c:pt>
                <c:pt idx="33">
                  <c:v>284.49</c:v>
                </c:pt>
                <c:pt idx="34">
                  <c:v>277.92</c:v>
                </c:pt>
                <c:pt idx="35">
                  <c:v>276.0</c:v>
                </c:pt>
                <c:pt idx="36">
                  <c:v>280.72</c:v>
                </c:pt>
                <c:pt idx="37">
                  <c:v>260.34</c:v>
                </c:pt>
                <c:pt idx="38">
                  <c:v>264.82</c:v>
                </c:pt>
                <c:pt idx="39">
                  <c:v>261.2</c:v>
                </c:pt>
                <c:pt idx="40">
                  <c:v>249.95</c:v>
                </c:pt>
                <c:pt idx="41">
                  <c:v>234.87</c:v>
                </c:pt>
                <c:pt idx="42">
                  <c:v>248.98</c:v>
                </c:pt>
                <c:pt idx="43">
                  <c:v>231.01</c:v>
                </c:pt>
                <c:pt idx="44">
                  <c:v>241.71</c:v>
                </c:pt>
                <c:pt idx="45">
                  <c:v>245.75</c:v>
                </c:pt>
                <c:pt idx="46">
                  <c:v>248.03</c:v>
                </c:pt>
                <c:pt idx="47">
                  <c:v>236.24</c:v>
                </c:pt>
                <c:pt idx="48">
                  <c:v>228.85</c:v>
                </c:pt>
                <c:pt idx="49">
                  <c:v>229.38</c:v>
                </c:pt>
              </c:numCache>
            </c:numRef>
          </c:val>
          <c:smooth val="0"/>
        </c:ser>
        <c:ser>
          <c:idx val="0"/>
          <c:order val="2"/>
          <c:tx>
            <c:v>Baseline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val>
            <c:numRef>
              <c:f>all!$K$2:$K$51</c:f>
              <c:numCache>
                <c:formatCode>General</c:formatCode>
                <c:ptCount val="50"/>
                <c:pt idx="0">
                  <c:v>228.85</c:v>
                </c:pt>
                <c:pt idx="1">
                  <c:v>228.85</c:v>
                </c:pt>
                <c:pt idx="2">
                  <c:v>228.85</c:v>
                </c:pt>
                <c:pt idx="3">
                  <c:v>228.85</c:v>
                </c:pt>
                <c:pt idx="4">
                  <c:v>228.85</c:v>
                </c:pt>
                <c:pt idx="5">
                  <c:v>228.85</c:v>
                </c:pt>
                <c:pt idx="6">
                  <c:v>228.85</c:v>
                </c:pt>
                <c:pt idx="7">
                  <c:v>228.85</c:v>
                </c:pt>
                <c:pt idx="8">
                  <c:v>228.85</c:v>
                </c:pt>
                <c:pt idx="9">
                  <c:v>228.85</c:v>
                </c:pt>
                <c:pt idx="10">
                  <c:v>228.85</c:v>
                </c:pt>
                <c:pt idx="11">
                  <c:v>228.85</c:v>
                </c:pt>
                <c:pt idx="12">
                  <c:v>228.85</c:v>
                </c:pt>
                <c:pt idx="13">
                  <c:v>228.85</c:v>
                </c:pt>
                <c:pt idx="14">
                  <c:v>228.85</c:v>
                </c:pt>
                <c:pt idx="15">
                  <c:v>228.85</c:v>
                </c:pt>
                <c:pt idx="16">
                  <c:v>228.85</c:v>
                </c:pt>
                <c:pt idx="17">
                  <c:v>228.85</c:v>
                </c:pt>
                <c:pt idx="18">
                  <c:v>228.85</c:v>
                </c:pt>
                <c:pt idx="19">
                  <c:v>228.85</c:v>
                </c:pt>
                <c:pt idx="20">
                  <c:v>228.85</c:v>
                </c:pt>
                <c:pt idx="21">
                  <c:v>228.85</c:v>
                </c:pt>
                <c:pt idx="22">
                  <c:v>228.85</c:v>
                </c:pt>
                <c:pt idx="23">
                  <c:v>228.85</c:v>
                </c:pt>
                <c:pt idx="24">
                  <c:v>228.85</c:v>
                </c:pt>
                <c:pt idx="25">
                  <c:v>228.85</c:v>
                </c:pt>
                <c:pt idx="26">
                  <c:v>228.85</c:v>
                </c:pt>
                <c:pt idx="27">
                  <c:v>228.85</c:v>
                </c:pt>
                <c:pt idx="28">
                  <c:v>228.85</c:v>
                </c:pt>
                <c:pt idx="29">
                  <c:v>228.85</c:v>
                </c:pt>
                <c:pt idx="30">
                  <c:v>228.85</c:v>
                </c:pt>
                <c:pt idx="31">
                  <c:v>228.85</c:v>
                </c:pt>
                <c:pt idx="32">
                  <c:v>228.85</c:v>
                </c:pt>
                <c:pt idx="33">
                  <c:v>228.85</c:v>
                </c:pt>
                <c:pt idx="34">
                  <c:v>228.85</c:v>
                </c:pt>
                <c:pt idx="35">
                  <c:v>228.85</c:v>
                </c:pt>
                <c:pt idx="36">
                  <c:v>228.85</c:v>
                </c:pt>
                <c:pt idx="37">
                  <c:v>228.85</c:v>
                </c:pt>
                <c:pt idx="38">
                  <c:v>228.85</c:v>
                </c:pt>
                <c:pt idx="39">
                  <c:v>228.85</c:v>
                </c:pt>
                <c:pt idx="40">
                  <c:v>228.85</c:v>
                </c:pt>
                <c:pt idx="41">
                  <c:v>228.85</c:v>
                </c:pt>
                <c:pt idx="42">
                  <c:v>228.85</c:v>
                </c:pt>
                <c:pt idx="43">
                  <c:v>228.85</c:v>
                </c:pt>
                <c:pt idx="44">
                  <c:v>228.85</c:v>
                </c:pt>
                <c:pt idx="45">
                  <c:v>228.85</c:v>
                </c:pt>
                <c:pt idx="46">
                  <c:v>228.85</c:v>
                </c:pt>
                <c:pt idx="47">
                  <c:v>228.85</c:v>
                </c:pt>
                <c:pt idx="48">
                  <c:v>228.85</c:v>
                </c:pt>
                <c:pt idx="49">
                  <c:v>228.85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7020184"/>
        <c:axId val="546682552"/>
      </c:lineChart>
      <c:catAx>
        <c:axId val="547020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Available memory in gigabytes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46682552"/>
        <c:crosses val="autoZero"/>
        <c:auto val="1"/>
        <c:lblAlgn val="ctr"/>
        <c:lblOffset val="100"/>
        <c:noMultiLvlLbl val="0"/>
      </c:catAx>
      <c:valAx>
        <c:axId val="546682552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Execution time in miliseconds, using</a:t>
                </a:r>
                <a:r>
                  <a:rPr lang="en-US" sz="1400" baseline="0"/>
                  <a:t> a logarithmic scale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470201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Initialisation + Stage 1</c:v>
          </c:tx>
          <c:spPr>
            <a:solidFill>
              <a:srgbClr val="008000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Spark!$E$27</c:f>
              <c:numCache>
                <c:formatCode>0</c:formatCode>
                <c:ptCount val="1"/>
                <c:pt idx="0">
                  <c:v>319.9</c:v>
                </c:pt>
              </c:numCache>
            </c:numRef>
          </c:val>
        </c:ser>
        <c:ser>
          <c:idx val="1"/>
          <c:order val="1"/>
          <c:tx>
            <c:v>Stage 2</c:v>
          </c:tx>
          <c:spPr>
            <a:solidFill>
              <a:srgbClr val="FB00BB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Spark!$E$30</c:f>
              <c:numCache>
                <c:formatCode>0</c:formatCode>
                <c:ptCount val="1"/>
                <c:pt idx="0">
                  <c:v>17.844</c:v>
                </c:pt>
              </c:numCache>
            </c:numRef>
          </c:val>
        </c:ser>
        <c:ser>
          <c:idx val="2"/>
          <c:order val="2"/>
          <c:tx>
            <c:v>Stage 3</c:v>
          </c:tx>
          <c:spPr>
            <a:solidFill>
              <a:srgbClr val="008000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Spark!$E$33</c:f>
              <c:numCache>
                <c:formatCode>0</c:formatCode>
                <c:ptCount val="1"/>
                <c:pt idx="0">
                  <c:v>16.617</c:v>
                </c:pt>
              </c:numCache>
            </c:numRef>
          </c:val>
        </c:ser>
        <c:ser>
          <c:idx val="3"/>
          <c:order val="3"/>
          <c:tx>
            <c:v>Stage 4</c:v>
          </c:tx>
          <c:spPr>
            <a:solidFill>
              <a:srgbClr val="FB00BB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Spark!$E$36</c:f>
              <c:numCache>
                <c:formatCode>0</c:formatCode>
                <c:ptCount val="1"/>
                <c:pt idx="0">
                  <c:v>16.588</c:v>
                </c:pt>
              </c:numCache>
            </c:numRef>
          </c:val>
        </c:ser>
        <c:ser>
          <c:idx val="4"/>
          <c:order val="4"/>
          <c:tx>
            <c:v>Stage 5</c:v>
          </c:tx>
          <c:spPr>
            <a:solidFill>
              <a:srgbClr val="008000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Spark!$E$39</c:f>
              <c:numCache>
                <c:formatCode>0</c:formatCode>
                <c:ptCount val="1"/>
                <c:pt idx="0">
                  <c:v>12.252</c:v>
                </c:pt>
              </c:numCache>
            </c:numRef>
          </c:val>
        </c:ser>
        <c:ser>
          <c:idx val="5"/>
          <c:order val="5"/>
          <c:tx>
            <c:v>Stage 6</c:v>
          </c:tx>
          <c:spPr>
            <a:solidFill>
              <a:srgbClr val="FB00BB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Spark!$E$42</c:f>
              <c:numCache>
                <c:formatCode>0</c:formatCode>
                <c:ptCount val="1"/>
                <c:pt idx="0">
                  <c:v>11.889</c:v>
                </c:pt>
              </c:numCache>
            </c:numRef>
          </c:val>
        </c:ser>
        <c:ser>
          <c:idx val="6"/>
          <c:order val="6"/>
          <c:tx>
            <c:v>Shutdown</c:v>
          </c:tx>
          <c:spPr>
            <a:solidFill>
              <a:srgbClr val="008000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Spark!$E$43</c:f>
              <c:numCache>
                <c:formatCode>General</c:formatCode>
                <c:ptCount val="1"/>
                <c:pt idx="0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395592"/>
        <c:axId val="546385016"/>
      </c:barChart>
      <c:catAx>
        <c:axId val="546395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6385016"/>
        <c:crosses val="autoZero"/>
        <c:auto val="1"/>
        <c:lblAlgn val="ctr"/>
        <c:lblOffset val="100"/>
        <c:noMultiLvlLbl val="0"/>
      </c:catAx>
      <c:valAx>
        <c:axId val="546385016"/>
        <c:scaling>
          <c:logBase val="10.0"/>
          <c:orientation val="minMax"/>
          <c:max val="500.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546395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Initialisation + Stage 1</c:v>
          </c:tx>
          <c:spPr>
            <a:solidFill>
              <a:srgbClr val="008000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Spark!$E$27</c:f>
              <c:numCache>
                <c:formatCode>0</c:formatCode>
                <c:ptCount val="1"/>
                <c:pt idx="0">
                  <c:v>319.9</c:v>
                </c:pt>
              </c:numCache>
            </c:numRef>
          </c:val>
        </c:ser>
        <c:ser>
          <c:idx val="1"/>
          <c:order val="1"/>
          <c:tx>
            <c:v>Stage 2</c:v>
          </c:tx>
          <c:spPr>
            <a:solidFill>
              <a:srgbClr val="FB00BB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Spark!$E$30</c:f>
              <c:numCache>
                <c:formatCode>0</c:formatCode>
                <c:ptCount val="1"/>
                <c:pt idx="0">
                  <c:v>17.844</c:v>
                </c:pt>
              </c:numCache>
            </c:numRef>
          </c:val>
        </c:ser>
        <c:ser>
          <c:idx val="2"/>
          <c:order val="2"/>
          <c:tx>
            <c:v>Stage 3</c:v>
          </c:tx>
          <c:spPr>
            <a:solidFill>
              <a:srgbClr val="008000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Spark!$E$33</c:f>
              <c:numCache>
                <c:formatCode>0</c:formatCode>
                <c:ptCount val="1"/>
                <c:pt idx="0">
                  <c:v>16.617</c:v>
                </c:pt>
              </c:numCache>
            </c:numRef>
          </c:val>
        </c:ser>
        <c:ser>
          <c:idx val="3"/>
          <c:order val="3"/>
          <c:tx>
            <c:v>Stage 4</c:v>
          </c:tx>
          <c:spPr>
            <a:solidFill>
              <a:srgbClr val="FB00BB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Spark!$E$36</c:f>
              <c:numCache>
                <c:formatCode>0</c:formatCode>
                <c:ptCount val="1"/>
                <c:pt idx="0">
                  <c:v>16.588</c:v>
                </c:pt>
              </c:numCache>
            </c:numRef>
          </c:val>
        </c:ser>
        <c:ser>
          <c:idx val="4"/>
          <c:order val="4"/>
          <c:tx>
            <c:v>Stage 5</c:v>
          </c:tx>
          <c:spPr>
            <a:solidFill>
              <a:srgbClr val="008000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Spark!$E$39</c:f>
              <c:numCache>
                <c:formatCode>0</c:formatCode>
                <c:ptCount val="1"/>
                <c:pt idx="0">
                  <c:v>12.252</c:v>
                </c:pt>
              </c:numCache>
            </c:numRef>
          </c:val>
        </c:ser>
        <c:ser>
          <c:idx val="5"/>
          <c:order val="5"/>
          <c:tx>
            <c:v>Stage 6</c:v>
          </c:tx>
          <c:spPr>
            <a:solidFill>
              <a:srgbClr val="FB00BB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Spark!$E$42</c:f>
              <c:numCache>
                <c:formatCode>0</c:formatCode>
                <c:ptCount val="1"/>
                <c:pt idx="0">
                  <c:v>11.889</c:v>
                </c:pt>
              </c:numCache>
            </c:numRef>
          </c:val>
        </c:ser>
        <c:ser>
          <c:idx val="6"/>
          <c:order val="6"/>
          <c:tx>
            <c:v>Shutdown</c:v>
          </c:tx>
          <c:spPr>
            <a:solidFill>
              <a:srgbClr val="008000"/>
            </a:solidFill>
            <a:ln>
              <a:solidFill>
                <a:srgbClr val="0D0D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1"/>
            </c:strLit>
          </c:cat>
          <c:val>
            <c:numRef>
              <c:f>Spark!$E$43</c:f>
              <c:numCache>
                <c:formatCode>General</c:formatCode>
                <c:ptCount val="1"/>
                <c:pt idx="0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991624"/>
        <c:axId val="329426280"/>
      </c:barChart>
      <c:catAx>
        <c:axId val="329991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9426280"/>
        <c:crosses val="autoZero"/>
        <c:auto val="1"/>
        <c:lblAlgn val="ctr"/>
        <c:lblOffset val="100"/>
        <c:noMultiLvlLbl val="0"/>
      </c:catAx>
      <c:valAx>
        <c:axId val="329426280"/>
        <c:scaling>
          <c:logBase val="10.0"/>
          <c:orientation val="minMax"/>
          <c:max val="500.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29991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ＭＳ Ｐゴシック" charset="0"/>
              </a:defRPr>
            </a:lvl1pPr>
          </a:lstStyle>
          <a:p>
            <a:pPr>
              <a:defRPr/>
            </a:pPr>
            <a:fld id="{7C25BD00-251C-1D40-99E4-C1C4EDCDA074}" type="datetime1">
              <a:rPr lang="en-US"/>
              <a:pPr>
                <a:defRPr/>
              </a:pPr>
              <a:t>1/29/15</a:t>
            </a:fld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ＭＳ Ｐゴシック" charset="0"/>
              </a:defRPr>
            </a:lvl1pPr>
          </a:lstStyle>
          <a:p>
            <a:pPr>
              <a:defRPr/>
            </a:pPr>
            <a:fld id="{6B38CBB0-1C02-B34B-9F91-90329E232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19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939EA6EE-DF27-F847-BA02-F646695F4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24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for coming</a:t>
            </a:r>
          </a:p>
          <a:p>
            <a:r>
              <a:rPr lang="en-US" dirty="0" smtClean="0"/>
              <a:t>Start</a:t>
            </a:r>
            <a:r>
              <a:rPr lang="en-US" baseline="0" dirty="0" smtClean="0"/>
              <a:t> with personal anecdote, that will be used as example to explain throughout the presentation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EA6EE-DF27-F847-BA02-F646695F4A3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96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DRAM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has the higher bandwidth and IOPS, but less capacity. 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This performance might be overkill, as Spark can not supply enough data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Flash performs in between which might be sufficient, and is cheaper per bit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663EDFB-DE6A-6A4C-9C44-04DB8C6B790B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What are we looking for</a:t>
            </a:r>
          </a:p>
          <a:p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Before we can answer questions, we need to be familiar with Spark.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1725F4D-DA02-ED49-B48D-30DC2913DD16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Thereby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l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eaving room for improvement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Calculate everybody who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is within a distance of 6 degrees from Kevin Bacon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Construct graph during initialization step from </a:t>
            </a:r>
            <a:r>
              <a:rPr lang="en-US" dirty="0" err="1" smtClean="0">
                <a:latin typeface="Times" charset="0"/>
                <a:ea typeface="ＭＳ Ｐゴシック" charset="0"/>
                <a:cs typeface="ＭＳ Ｐゴシック" charset="0"/>
              </a:rPr>
              <a:t>omdb.org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Distances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Use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this graph as input data for the six iterative steps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EBC001C-CA62-D848-AC0F-55799366FA10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Calculate everybody who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is within a distance of 6 degrees from Kevin Bacon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Construct graph during initialization step from </a:t>
            </a:r>
            <a:r>
              <a:rPr lang="en-US" dirty="0" err="1" smtClean="0">
                <a:latin typeface="Times" charset="0"/>
                <a:ea typeface="ＭＳ Ｐゴシック" charset="0"/>
                <a:cs typeface="ＭＳ Ｐゴシック" charset="0"/>
              </a:rPr>
              <a:t>omdb.org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Distances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Use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this graph as input data for the six iterative steps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EBC001C-CA62-D848-AC0F-55799366FA10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Calculate everybody who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is within a distance of 6 degrees from Kevin Bacon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Construct graph during initialization step from </a:t>
            </a:r>
            <a:r>
              <a:rPr lang="en-US" dirty="0" err="1" smtClean="0">
                <a:latin typeface="Times" charset="0"/>
                <a:ea typeface="ＭＳ Ｐゴシック" charset="0"/>
                <a:cs typeface="ＭＳ Ｐゴシック" charset="0"/>
              </a:rPr>
              <a:t>omdb.org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Distances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Use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this graph as input data for the six iterative steps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EBC001C-CA62-D848-AC0F-55799366FA10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Calculate everybody who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is within a distance of 6 degrees from Kevin Bacon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Construct graph during initialization step from </a:t>
            </a:r>
            <a:r>
              <a:rPr lang="en-US" dirty="0" err="1" smtClean="0">
                <a:latin typeface="Times" charset="0"/>
                <a:ea typeface="ＭＳ Ｐゴシック" charset="0"/>
                <a:cs typeface="ＭＳ Ｐゴシック" charset="0"/>
              </a:rPr>
              <a:t>omdb.org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Distances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Use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this graph as input data for the six iterative steps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EBC001C-CA62-D848-AC0F-55799366FA10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Calculate everybody who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is within a distance of 6 degrees from Kevin Bacon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Construct graph during initialization step from </a:t>
            </a:r>
            <a:r>
              <a:rPr lang="en-US" dirty="0" err="1" smtClean="0">
                <a:latin typeface="Times" charset="0"/>
                <a:ea typeface="ＭＳ Ｐゴシック" charset="0"/>
                <a:cs typeface="ＭＳ Ｐゴシック" charset="0"/>
              </a:rPr>
              <a:t>omdb.org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Distances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Use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this graph as input data for the six iterative steps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EBC001C-CA62-D848-AC0F-55799366FA10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Apache Hadoop: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combined list -&gt; 1 file with key, distance, collaborating actors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Apache Spark: Static and Dynamic list -&gt; 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STATIC: 1 file with key, collaborating actors 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DYNAMIC: 1 file with key, distance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AE267FD-097E-204E-B19A-33BDAFF0C23C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AA8E2FC-F7CB-9946-9FB1-848A168B30BA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>
                <a:latin typeface="Times" charset="0"/>
                <a:ea typeface="ＭＳ Ｐゴシック" charset="0"/>
                <a:cs typeface="ＭＳ Ｐゴシック" charset="0"/>
              </a:rPr>
              <a:t>Gili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Thinking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how small the world has become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Game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to see connection by means of letter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Done by social media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Big data problem because you “take a big input set, and process it in parallel in order to extract information from it”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93DEA63-E83E-8E42-804D-2AC1F5024E7A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Load</a:t>
            </a:r>
            <a:r>
              <a:rPr lang="en-US" baseline="0" dirty="0" smtClean="0"/>
              <a:t> and store to hard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EA6EE-DF27-F847-BA02-F646695F4A3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86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Load and store to hard disk</a:t>
            </a:r>
          </a:p>
          <a:p>
            <a:r>
              <a:rPr lang="en-US" dirty="0" smtClean="0"/>
              <a:t>Static</a:t>
            </a:r>
            <a:r>
              <a:rPr lang="en-US" baseline="0" dirty="0" smtClean="0"/>
              <a:t> information flows through the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EA6EE-DF27-F847-BA02-F646695F4A3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5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59771B-73CE-5547-A70C-35CD36CB0E41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we have a </a:t>
            </a:r>
            <a:r>
              <a:rPr lang="en-US" dirty="0" smtClean="0"/>
              <a:t>DIRECTED ACYCLIC</a:t>
            </a:r>
            <a:r>
              <a:rPr lang="en-US" baseline="0" dirty="0" smtClean="0"/>
              <a:t> GRAPH with a RICHER SET OF TRANSFORMATIONS and NO STRICT map-sort-reduce PATTERN, we can SPLIT the static and dynamic DATA</a:t>
            </a:r>
          </a:p>
          <a:p>
            <a:r>
              <a:rPr lang="en-US" baseline="0" dirty="0" smtClean="0"/>
              <a:t>Also, only load from HDD, rest IN-MEMORY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EA6EE-DF27-F847-BA02-F646695F4A3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52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Inexpensive join,</a:t>
            </a:r>
            <a:r>
              <a:rPr lang="en-US" baseline="0" dirty="0" smtClean="0"/>
              <a:t> as DATA is LOCALLY, after first map STATIC data is FORGOTTEN</a:t>
            </a:r>
          </a:p>
          <a:p>
            <a:r>
              <a:rPr lang="en-US" baseline="0" dirty="0" smtClean="0"/>
              <a:t>Data is kept in-memory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EA6EE-DF27-F847-BA02-F646695F4A3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7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663EDFB-DE6A-6A4C-9C44-04DB8C6B790B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Limitation: Under normal conditions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Goal: Justify our focus on second generation big data systems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Power8: June 2014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Spark 1.0: May 2014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Split out in phases where possible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CLICK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FOR 2x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Initialization: First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glance same, but actually 2x. Still same order of magnitude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Iterative: 30x, bridge to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zoom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77C32A-62CF-9F4E-81FD-B0FA32856D8F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Initialization: First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glance same, but actually 2x. Still same order of magnitude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CLICK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FOR 30x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Iterative: 30x, bridge to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zoom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77C32A-62CF-9F4E-81FD-B0FA32856D8F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EA6EE-DF27-F847-BA02-F646695F4A3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46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Iterative: 30x, bridge to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zoom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77C32A-62CF-9F4E-81FD-B0FA32856D8F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90x and 105x as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expected, sort lower because of overhead which is not MASKED anymore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77C32A-62CF-9F4E-81FD-B0FA32856D8F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MENTION: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u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nder normal conditions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CONCLUSION: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equal-or-better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GOAL: Thereby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justifying our focus on second generation big data systems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TIME CHECK, </a:t>
            </a:r>
            <a:r>
              <a:rPr lang="en-US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anders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door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Thereby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l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eaving room for improvement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Resilient distributed datasets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CREATED: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Directed Acyclic graph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TIME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CHECK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-&gt; 36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663EDFB-DE6A-6A4C-9C44-04DB8C6B790B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How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lineage allows in-memory computation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Time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check, </a:t>
            </a:r>
            <a:r>
              <a:rPr lang="en-US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anders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34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663EDFB-DE6A-6A4C-9C44-04DB8C6B790B}" type="slidenum">
              <a:rPr lang="en-US" sz="1200">
                <a:latin typeface="Arial" charset="0"/>
              </a:rPr>
              <a:pPr/>
              <a:t>35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Narrow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and wide dependencies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Wide: sort/grouped or store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Spark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works from last RDD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Pipelines stages because data is LOCAL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663EDFB-DE6A-6A4C-9C44-04DB8C6B790B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Different regions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Data is shuffle, as all is pipelined onto sorts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Caching will move to LARGER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RDD region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D1714DB-8CBC-2043-A74E-AB6801FFAC52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Goal: Show the room for improvement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SPILLING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CONSTRAIN</a:t>
            </a:r>
            <a:r>
              <a:rPr lang="en-US" baseline="0" dirty="0" smtClean="0">
                <a:latin typeface="Tahoma" charset="0"/>
                <a:ea typeface="ＭＳ Ｐゴシック" charset="0"/>
                <a:cs typeface="ＭＳ Ｐゴシック" charset="0"/>
              </a:rPr>
              <a:t> BECAUSE memory capacity is bottleneck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-&gt; 43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Explain the difference with HPC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Map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reduce and job configuration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6EAAC94-0262-EB4F-A2DF-9299244084FA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Peaks because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RDDs are either stored or not, heuristics decide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8098DEA-C8FE-444E-84A5-F99D9FF84719}" type="slidenum">
              <a:rPr lang="en-US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Give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Spark hint that the iterative list is going to be reused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663EDFB-DE6A-6A4C-9C44-04DB8C6B790B}" type="slidenum">
              <a:rPr lang="en-US" sz="1200">
                <a:latin typeface="Arial" charset="0"/>
              </a:rPr>
              <a:pPr/>
              <a:t>41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Better performance 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BRIDGE: now all narrow dependencies will also be STOP-THE-WORLD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8098DEA-C8FE-444E-84A5-F99D9FF84719}" type="slidenum">
              <a:rPr lang="en-US" sz="1200">
                <a:latin typeface="Arial" charset="0"/>
              </a:rPr>
              <a:pPr/>
              <a:t>42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All narrow dependencies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are also STOP-THE-WORLD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Still faster because we are now in the 60% region, not spilling as much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8098DEA-C8FE-444E-84A5-F99D9FF84719}" type="slidenum">
              <a:rPr lang="en-US" sz="1200">
                <a:latin typeface="Arial" charset="0"/>
              </a:rPr>
              <a:pPr/>
              <a:t>43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" charset="0"/>
                <a:ea typeface="ＭＳ Ｐゴシック" charset="0"/>
                <a:cs typeface="ＭＳ Ｐゴシック" charset="0"/>
              </a:rPr>
              <a:t>Trager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ea typeface="ＭＳ Ｐゴシック" charset="0"/>
                <a:cs typeface="ＭＳ Ｐゴシック" charset="0"/>
              </a:rPr>
              <a:t>omdat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FILO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-&gt; everything from a stage (various map, reduce and sort) is pushed into memory -&gt; memory is full and after that every object is spilled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Hadoop only uses HDD after reduce and before sort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8098DEA-C8FE-444E-84A5-F99D9FF84719}" type="slidenum">
              <a:rPr lang="en-US" sz="1200">
                <a:latin typeface="Arial" charset="0"/>
              </a:rPr>
              <a:pPr/>
              <a:t>44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But still room for improvement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8098DEA-C8FE-444E-84A5-F99D9FF84719}" type="slidenum">
              <a:rPr lang="en-US" sz="1200">
                <a:latin typeface="Arial" charset="0"/>
              </a:rPr>
              <a:pPr/>
              <a:t>45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Expectations not met,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but even after inefficiency we believe 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there is room for improvement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46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Thereby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l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eaving room for improvement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47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FS: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Serialization: aggregate to minimize overhead and move data in right format, OS involvement (general clock cycles + context switches due, possibly due to interrupts)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KV in OS: Less aggregation because </a:t>
            </a:r>
            <a:r>
              <a:rPr lang="en-US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kv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store, but still OS involvement</a:t>
            </a:r>
            <a:b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KV UA: Less aggregation, no OS involvement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OS (in memory): No aggregation, no OS involvement 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48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FS: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aggregate to minimize overhead, OS involvement (general clock cycles + context switches due, possibly due to interrupts)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KV in OS: Less aggregation because </a:t>
            </a:r>
            <a:r>
              <a:rPr lang="en-US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kv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store, but still OS involvement</a:t>
            </a:r>
            <a:b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KV UA: Less aggregation, no OS involvement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OS (in memory): No aggregation, no OS involvement 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49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" charset="0"/>
                <a:ea typeface="ＭＳ Ｐゴシック" charset="0"/>
                <a:cs typeface="ＭＳ Ｐゴシック" charset="0"/>
              </a:rPr>
              <a:t>Popularised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 by Google in 2003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Introduce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Apache Hadoop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Batch: off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-line task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Interactive: soccer match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Iterative: Machine learning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E5A180E-6124-0748-B1B0-596E74D34E03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FPGA that communicates with Flash has direct access to the user level address space, without OS or file system involvement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50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Mounted FS: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Replace DFS and Shuffle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SECONDARY object store: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Could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but don’t less aggregation, but direct because no OS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FS: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aggregate to minimize overhead, OS involvement (general clock cycles + context switches due, possibly due to interrupts)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KV UA: Less aggregation, no OS involvement</a:t>
            </a:r>
          </a:p>
          <a:p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51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Mounted FS: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Replace DFS and Shuffle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SECONDARY object store: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Could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but don’t less aggregation, but direct because no OS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FS: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aggregate to minimize overhead, OS involvement (general clock cycles + context switches due, possibly due to interrupts)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KV UA: Less aggregation, no OS involvement</a:t>
            </a:r>
          </a:p>
          <a:p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52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Goal: Find speedup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Expectations: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Loading input and writing output, and when memory is constrained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53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New hardware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Varying memory sizes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54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Graph is done with Spark no cache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(more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data written to HDD)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8098DEA-C8FE-444E-84A5-F99D9FF84719}" type="slidenum">
              <a:rPr lang="en-US" sz="1200">
                <a:latin typeface="Arial" charset="0"/>
              </a:rPr>
              <a:pPr/>
              <a:t>55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OS: general clock cycles and context switches, maybe due to interrupts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56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Thereby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l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eaving room for improvement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57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Thereby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l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eaving room for improvement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58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Make text larger? Also, create new image for where we are going to place Flash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Mounted FS: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Replace DFS and Shuffle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SECONDARY object store: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Could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but don’t less aggregation, but direct because no OS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59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" charset="0"/>
                <a:ea typeface="ＭＳ Ｐゴシック" charset="0"/>
                <a:cs typeface="ＭＳ Ｐゴシック" charset="0"/>
              </a:rPr>
              <a:t>Popularised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 by Google in 2003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Introduce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Apache Spark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Batch: off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-line task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Unstructured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-&gt; read all -&gt; as fast as the HDD allows -&gt; bandwidth limited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Semi structured (through broad tagging) -&gt; read parts -&gt; overall faster, but read individual slower because disk reader -&gt; IOPS limited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Interactive: soccer match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Iterative: Machine learning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D0940DA-399D-5B4B-8EAF-33BD4FC678A5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Expectations: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Speedup 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60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Same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Power8 as last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New </a:t>
            </a:r>
            <a:r>
              <a:rPr lang="en-US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FlashSystem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, connected using CAPI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61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8098DEA-C8FE-444E-84A5-F99D9FF84719}" type="slidenum">
              <a:rPr lang="en-US" sz="1200">
                <a:latin typeface="Arial" charset="0"/>
              </a:rPr>
              <a:pPr/>
              <a:t>62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70% reduction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1.16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speedup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8098DEA-C8FE-444E-84A5-F99D9FF84719}" type="slidenum">
              <a:rPr lang="en-US" sz="1200">
                <a:latin typeface="Arial" charset="0"/>
              </a:rPr>
              <a:pPr/>
              <a:t>63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OS: general clock cycles and context switches, maybe due to interrupts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64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Thereby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l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eaving room for improvement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65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Thereby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l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eaving room for improvement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66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What are we looking for</a:t>
            </a:r>
          </a:p>
          <a:p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Before we can answer questions, we need to be familiar with Spark.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1725F4D-DA02-ED49-B48D-30DC2913DD16}" type="slidenum">
              <a:rPr lang="en-US" sz="1200">
                <a:latin typeface="Arial" charset="0"/>
              </a:rPr>
              <a:pPr/>
              <a:t>67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What are we looking for</a:t>
            </a:r>
          </a:p>
          <a:p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Before we can answer questions, we need to be familiar with Spark.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1725F4D-DA02-ED49-B48D-30DC2913DD16}" type="slidenum">
              <a:rPr lang="en-US" sz="1200">
                <a:latin typeface="Arial" charset="0"/>
              </a:rPr>
              <a:pPr/>
              <a:t>68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What are we looking for</a:t>
            </a:r>
          </a:p>
          <a:p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Before we can answer questions, we need to be familiar with Spark.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1725F4D-DA02-ED49-B48D-30DC2913DD16}" type="slidenum">
              <a:rPr lang="en-US" sz="1200">
                <a:latin typeface="Arial" charset="0"/>
              </a:rPr>
              <a:pPr/>
              <a:t>69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Mention key parameters/bottleneck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8D44DC9-9EB4-6D43-918F-CD19425DD3B6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What are we looking for</a:t>
            </a:r>
          </a:p>
          <a:p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Before we can answer questions, we need to be familiar with Spark.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1725F4D-DA02-ED49-B48D-30DC2913DD16}" type="slidenum">
              <a:rPr lang="en-US" sz="1200">
                <a:latin typeface="Arial" charset="0"/>
              </a:rPr>
              <a:pPr/>
              <a:t>70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What are we looking for</a:t>
            </a:r>
          </a:p>
          <a:p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Before we can answer questions, we need to be familiar with Spark.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1725F4D-DA02-ED49-B48D-30DC2913DD16}" type="slidenum">
              <a:rPr lang="en-US" sz="1200">
                <a:latin typeface="Arial" charset="0"/>
              </a:rPr>
              <a:pPr/>
              <a:t>71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As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regular Flash showed no big improvement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1725F4D-DA02-ED49-B48D-30DC2913DD16}" type="slidenum">
              <a:rPr lang="en-US" sz="1200">
                <a:latin typeface="Arial" charset="0"/>
              </a:rPr>
              <a:pPr/>
              <a:t>72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Flash as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primary object store: Less aggregation, no OS involvement, slower writing 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speed</a:t>
            </a:r>
            <a:endParaRPr lang="en-US" baseline="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Replacing 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the default storage location for intermediate data from DRAM to Flash hopefully allows 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use to 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solve larger problems while having less cost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Use to solve larger problems while having less cost.</a:t>
            </a:r>
            <a:endParaRPr lang="en-US" baseline="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Voorbeeld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: </a:t>
            </a:r>
            <a:r>
              <a:rPr lang="en-US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Reddis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key_value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store. </a:t>
            </a:r>
            <a:r>
              <a:rPr lang="en-US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Gaat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al over </a:t>
            </a:r>
            <a:r>
              <a:rPr lang="en-US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netwerk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naar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Flash</a:t>
            </a:r>
          </a:p>
          <a:p>
            <a:endParaRPr lang="en-US" baseline="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OS and file system overhead small (CAPI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)1</a:t>
            </a:r>
            <a:endParaRPr lang="en-US" baseline="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baseline="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Capacity advantages over DRAM and good enough latency 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73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Thereby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l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eaving room for improvement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74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Thereby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l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eaving room for improvement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75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Thereby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l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eaving room for improvement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76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Thereby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l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eaving room for improvement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77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err="1" smtClean="0">
                <a:latin typeface="Times" charset="0"/>
                <a:ea typeface="ＭＳ Ｐゴシック" charset="0"/>
                <a:cs typeface="ＭＳ Ｐゴシック" charset="0"/>
              </a:rPr>
              <a:t>Mem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	Flash	Disk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Cost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per GB	10	1	0.1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78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err="1" smtClean="0">
                <a:latin typeface="Times" charset="0"/>
                <a:ea typeface="ＭＳ Ｐゴシック" charset="0"/>
                <a:cs typeface="ＭＳ Ｐゴシック" charset="0"/>
              </a:rPr>
              <a:t>Mem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	Flash	Disk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Cost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per GB	10	1	0.1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B865E3-F2D8-F947-96A5-2F0FE0C41513}" type="slidenum">
              <a:rPr lang="en-US" sz="1200">
                <a:latin typeface="Arial" charset="0"/>
              </a:rPr>
              <a:pPr/>
              <a:t>79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8D44DC9-9EB4-6D43-918F-CD19425DD3B6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Error in Spark </a:t>
            </a:r>
            <a:r>
              <a:rPr lang="en-US" dirty="0" err="1" smtClean="0">
                <a:latin typeface="Times" charset="0"/>
                <a:ea typeface="ＭＳ Ｐゴシック" charset="0"/>
                <a:cs typeface="ＭＳ Ｐゴシック" charset="0"/>
              </a:rPr>
              <a:t>init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: distinct version takes 50% of the time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Results: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Initialization: Spark 2x because only load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Iterative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77C32A-62CF-9F4E-81FD-B0FA32856D8F}" type="slidenum">
              <a:rPr lang="en-US" sz="1200">
                <a:latin typeface="Arial" charset="0"/>
              </a:rPr>
              <a:pPr/>
              <a:t>80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Error in Spark </a:t>
            </a:r>
            <a:r>
              <a:rPr lang="en-US" dirty="0" err="1" smtClean="0">
                <a:latin typeface="Times" charset="0"/>
                <a:ea typeface="ＭＳ Ｐゴシック" charset="0"/>
                <a:cs typeface="ＭＳ Ｐゴシック" charset="0"/>
              </a:rPr>
              <a:t>init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: distinct version takes 50% of the time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Results: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Initialization: Spark 2x because only load</a:t>
            </a:r>
          </a:p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Iterative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77C32A-62CF-9F4E-81FD-B0FA32856D8F}" type="slidenum">
              <a:rPr lang="en-US" sz="1200">
                <a:latin typeface="Arial" charset="0"/>
              </a:rPr>
              <a:pPr/>
              <a:t>81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77C32A-62CF-9F4E-81FD-B0FA32856D8F}" type="slidenum">
              <a:rPr lang="en-US" sz="1200">
                <a:latin typeface="Arial" charset="0"/>
              </a:rPr>
              <a:pPr/>
              <a:t>82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77C32A-62CF-9F4E-81FD-B0FA32856D8F}" type="slidenum">
              <a:rPr lang="en-US" sz="1200">
                <a:latin typeface="Arial" charset="0"/>
              </a:rPr>
              <a:pPr/>
              <a:t>83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77C32A-62CF-9F4E-81FD-B0FA32856D8F}" type="slidenum">
              <a:rPr lang="en-US" sz="1200">
                <a:latin typeface="Arial" charset="0"/>
              </a:rPr>
              <a:pPr/>
              <a:t>84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77C32A-62CF-9F4E-81FD-B0FA32856D8F}" type="slidenum">
              <a:rPr lang="en-US" sz="1200">
                <a:latin typeface="Arial" charset="0"/>
              </a:rPr>
              <a:pPr/>
              <a:t>85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So once we have this graph, we can split execution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in stages and send them per stage to the </a:t>
            </a:r>
            <a:r>
              <a:rPr lang="en-US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taskScheduler</a:t>
            </a:r>
            <a:endParaRPr lang="en-US" baseline="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baseline="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Kleuren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en layout </a:t>
            </a:r>
            <a:r>
              <a:rPr lang="en-US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nog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fixen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663EDFB-DE6A-6A4C-9C44-04DB8C6B790B}" type="slidenum">
              <a:rPr lang="en-US" sz="1200">
                <a:latin typeface="Arial" charset="0"/>
              </a:rPr>
              <a:pPr/>
              <a:t>86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How many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are familiar with Job Execution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Sequence file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663EDFB-DE6A-6A4C-9C44-04DB8C6B790B}" type="slidenum">
              <a:rPr lang="en-US" sz="1200">
                <a:latin typeface="Arial" charset="0"/>
              </a:rPr>
              <a:pPr/>
              <a:t>87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663EDFB-DE6A-6A4C-9C44-04DB8C6B790B}" type="slidenum">
              <a:rPr lang="en-US" sz="1200">
                <a:latin typeface="Arial" charset="0"/>
              </a:rPr>
              <a:pPr/>
              <a:t>88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663EDFB-DE6A-6A4C-9C44-04DB8C6B790B}" type="slidenum">
              <a:rPr lang="en-US" sz="1200">
                <a:latin typeface="Arial" charset="0"/>
              </a:rPr>
              <a:pPr/>
              <a:t>89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But TB -&gt; comes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with extraordinary bandwidth, not space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DRAM has 2 orders of magnitude higher bandwidth per dollar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Almost 3 orders less capacity per dollar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8D44DC9-9EB4-6D43-918F-CD19425DD3B6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663EDFB-DE6A-6A4C-9C44-04DB8C6B790B}" type="slidenum">
              <a:rPr lang="en-US" sz="1200">
                <a:latin typeface="Arial" charset="0"/>
              </a:rPr>
              <a:pPr/>
              <a:t>90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Pretty much the same, but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663EDFB-DE6A-6A4C-9C44-04DB8C6B790B}" type="slidenum">
              <a:rPr lang="en-US" sz="1200">
                <a:latin typeface="Arial" charset="0"/>
              </a:rPr>
              <a:pPr/>
              <a:t>91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Not strict </a:t>
            </a:r>
            <a:r>
              <a:rPr lang="en-US" dirty="0" err="1" smtClean="0">
                <a:latin typeface="Times" charset="0"/>
                <a:ea typeface="ＭＳ Ｐゴシック" charset="0"/>
                <a:cs typeface="ＭＳ Ｐゴシック" charset="0"/>
              </a:rPr>
              <a:t>MapReduce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Exectuion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based on RDDs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663EDFB-DE6A-6A4C-9C44-04DB8C6B790B}" type="slidenum">
              <a:rPr lang="en-US" sz="1200">
                <a:latin typeface="Arial" charset="0"/>
              </a:rPr>
              <a:pPr/>
              <a:t>92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Only the sort is wide dependency leading to a STOP-THE-WORLD, everything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else is pipelined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663EDFB-DE6A-6A4C-9C44-04DB8C6B790B}" type="slidenum">
              <a:rPr lang="en-US" sz="1200">
                <a:latin typeface="Arial" charset="0"/>
              </a:rPr>
              <a:pPr/>
              <a:t>93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l"/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Different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from Hadoop, as it uses HDD which is also wide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663EDFB-DE6A-6A4C-9C44-04DB8C6B790B}" type="slidenum">
              <a:rPr lang="en-US" sz="1200">
                <a:latin typeface="Arial" charset="0"/>
              </a:rPr>
              <a:pPr/>
              <a:t>94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DRAM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has the higher bandwidth and IOPS, but less capacity. 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This performance might be overkill, as Spark can not supply enough data</a:t>
            </a:r>
          </a:p>
          <a:p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Flash performs in between which might be sufficient, and is cheaper per bit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663EDFB-DE6A-6A4C-9C44-04DB8C6B790B}" type="slidenum">
              <a:rPr lang="en-US" sz="1200">
                <a:latin typeface="Arial" charset="0"/>
              </a:rPr>
              <a:pPr/>
              <a:t>95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71488" y="2055813"/>
            <a:ext cx="7307262" cy="18970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l">
              <a:defRPr/>
            </a:pPr>
            <a:endParaRPr lang="nl-NL" altLang="nl-NL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9" y="2155827"/>
            <a:ext cx="6798733" cy="64664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94265" y="2861729"/>
            <a:ext cx="6781801" cy="101600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  <a:latin typeface="Bookman Old Style"/>
                <a:cs typeface="Bookman Old Style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09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3583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243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88088" y="457200"/>
            <a:ext cx="1789112" cy="48783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218113" cy="48783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50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0413" y="1828800"/>
            <a:ext cx="3494087" cy="167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0413" y="3657600"/>
            <a:ext cx="3494087" cy="1677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096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39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349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99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0413" y="1828800"/>
            <a:ext cx="3494087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04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011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52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44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5315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57200"/>
            <a:ext cx="71596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  <a:br>
              <a:rPr lang="nl-NL"/>
            </a:br>
            <a:endParaRPr lang="nl-NL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828800"/>
            <a:ext cx="7138987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1028" name="Rectangle 13"/>
          <p:cNvSpPr>
            <a:spLocks noChangeArrowheads="1"/>
          </p:cNvSpPr>
          <p:nvPr userDrawn="1"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endParaRPr lang="nl-NL" altLang="nl-NL" sz="2200" smtClean="0">
              <a:ea typeface="+mn-ea"/>
            </a:endParaRPr>
          </a:p>
        </p:txBody>
      </p:sp>
      <p:sp>
        <p:nvSpPr>
          <p:cNvPr id="1029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endParaRPr lang="nl-NL" altLang="nl-NL" sz="2200" smtClean="0">
              <a:ea typeface="+mn-ea"/>
            </a:endParaRPr>
          </a:p>
        </p:txBody>
      </p:sp>
      <p:sp>
        <p:nvSpPr>
          <p:cNvPr id="1030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Text Box 23"/>
          <p:cNvSpPr txBox="1">
            <a:spLocks noChangeArrowheads="1"/>
          </p:cNvSpPr>
          <p:nvPr userDrawn="1"/>
        </p:nvSpPr>
        <p:spPr bwMode="auto">
          <a:xfrm>
            <a:off x="3124200" y="6248400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nl-NL" altLang="nl-NL" sz="140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1033" name="Rectangle 20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endParaRPr lang="nl-NL" altLang="nl-NL" sz="2200" smtClean="0">
              <a:ea typeface="+mn-ea"/>
            </a:endParaRPr>
          </a:p>
        </p:txBody>
      </p:sp>
      <p:pic>
        <p:nvPicPr>
          <p:cNvPr id="1034" name="Picture 10" descr="logo_rgb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81725"/>
            <a:ext cx="8810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7"/>
          <p:cNvSpPr>
            <a:spLocks noChangeArrowheads="1"/>
          </p:cNvSpPr>
          <p:nvPr userDrawn="1"/>
        </p:nvSpPr>
        <p:spPr bwMode="auto">
          <a:xfrm>
            <a:off x="7735888" y="6362700"/>
            <a:ext cx="4524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fld id="{F8C10343-475A-FC47-B3BA-3D411978946F}" type="slidenum">
              <a:rPr lang="nl-NL" sz="1100"/>
              <a:pPr algn="r"/>
              <a:t>‹#›</a:t>
            </a:fld>
            <a:endParaRPr lang="nl-NL" sz="1100"/>
          </a:p>
        </p:txBody>
      </p:sp>
      <p:sp>
        <p:nvSpPr>
          <p:cNvPr id="1036" name="TextBox 19"/>
          <p:cNvSpPr txBox="1">
            <a:spLocks noChangeArrowheads="1"/>
          </p:cNvSpPr>
          <p:nvPr userDrawn="1"/>
        </p:nvSpPr>
        <p:spPr bwMode="auto">
          <a:xfrm>
            <a:off x="6656388" y="6324600"/>
            <a:ext cx="1463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nl-NL" sz="1000" smtClean="0">
                <a:solidFill>
                  <a:srgbClr val="00A6D6"/>
                </a:solidFill>
                <a:ea typeface="+mn-ea"/>
              </a:rPr>
              <a:t>Challenge the future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5pPr>
      <a:lvl6pPr marL="13144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6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957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1764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chart" Target="../charts/char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chart" Target="../charts/char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chart" Target="../charts/char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chart" Target="../charts/char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chart" Target="../charts/char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chart" Target="../charts/char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mailto:tom@hubregtsen.com" TargetMode="External"/><Relationship Id="rId4" Type="http://schemas.openxmlformats.org/officeDocument/2006/relationships/hyperlink" Target="http://www.linkedin.com/in/thubregtsen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chart" Target="../charts/chart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chart" Target="../charts/char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25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2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26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26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26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7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7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3"/>
          <p:cNvSpPr>
            <a:spLocks noGrp="1"/>
          </p:cNvSpPr>
          <p:nvPr>
            <p:ph type="ctrTitle"/>
          </p:nvPr>
        </p:nvSpPr>
        <p:spPr>
          <a:xfrm>
            <a:off x="685800" y="2155825"/>
            <a:ext cx="6799263" cy="646113"/>
          </a:xfrm>
        </p:spPr>
        <p:txBody>
          <a:bodyPr/>
          <a:lstStyle/>
          <a:p>
            <a:pPr marL="0" indent="0">
              <a:defRPr/>
            </a:pPr>
            <a:r>
              <a:rPr lang="en-US" altLang="nl-NL" dirty="0" smtClean="0">
                <a:latin typeface="+mn-lt"/>
              </a:rPr>
              <a:t>Storage in Big Data Systems</a:t>
            </a:r>
          </a:p>
        </p:txBody>
      </p:sp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>
          <a:xfrm>
            <a:off x="693738" y="2862263"/>
            <a:ext cx="6781800" cy="828675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Bookman Old Style" charset="0"/>
              </a:rPr>
              <a:t>And the roles </a:t>
            </a:r>
            <a:r>
              <a:rPr lang="en-US" dirty="0" smtClean="0">
                <a:latin typeface="Tahoma" charset="0"/>
                <a:ea typeface="ＭＳ Ｐゴシック" charset="0"/>
                <a:cs typeface="Bookman Old Style" charset="0"/>
              </a:rPr>
              <a:t>Flash </a:t>
            </a:r>
            <a:r>
              <a:rPr lang="en-US" dirty="0">
                <a:latin typeface="Tahoma" charset="0"/>
                <a:ea typeface="ＭＳ Ｐゴシック" charset="0"/>
                <a:cs typeface="Bookman Old Style" charset="0"/>
              </a:rPr>
              <a:t>can play</a:t>
            </a:r>
            <a:br>
              <a:rPr lang="en-US" dirty="0">
                <a:latin typeface="Tahoma" charset="0"/>
                <a:ea typeface="ＭＳ Ｐゴシック" charset="0"/>
                <a:cs typeface="Bookman Old Style" charset="0"/>
              </a:rPr>
            </a:br>
            <a:r>
              <a:rPr lang="en-US" dirty="0">
                <a:latin typeface="Tahoma" charset="0"/>
                <a:ea typeface="ＭＳ Ｐゴシック" charset="0"/>
                <a:cs typeface="Bookman Old Style" charset="0"/>
              </a:rPr>
              <a:t/>
            </a:r>
            <a:br>
              <a:rPr lang="en-US" dirty="0">
                <a:latin typeface="Tahoma" charset="0"/>
                <a:ea typeface="ＭＳ Ｐゴシック" charset="0"/>
                <a:cs typeface="Bookman Old Style" charset="0"/>
              </a:rPr>
            </a:br>
            <a:r>
              <a:rPr lang="en-US" dirty="0">
                <a:latin typeface="Tahoma" charset="0"/>
                <a:ea typeface="ＭＳ Ｐゴシック" charset="0"/>
                <a:cs typeface="Bookman Old Style" charset="0"/>
              </a:rPr>
              <a:t>Tom Hubregtsen </a:t>
            </a:r>
          </a:p>
        </p:txBody>
      </p:sp>
    </p:spTree>
    <p:extLst>
      <p:ext uri="{BB962C8B-B14F-4D97-AF65-F5344CB8AC3E}">
        <p14:creationId xmlns:p14="http://schemas.microsoft.com/office/powerpoint/2010/main" val="291360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Difference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44863"/>
              </p:ext>
            </p:extLst>
          </p:nvPr>
        </p:nvGraphicFramePr>
        <p:xfrm>
          <a:off x="901700" y="1828800"/>
          <a:ext cx="69850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6700"/>
                <a:gridCol w="1422400"/>
                <a:gridCol w="1282700"/>
                <a:gridCol w="1346200"/>
                <a:gridCol w="1397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Bandwidth/$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Gb/s/$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IOPS/$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IOPS/$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Capacity/$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GB/$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86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Research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questions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766931" cy="434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Flash be used to further optimize Big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ata Systems?</a:t>
            </a:r>
          </a:p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does Spark relate to Hadoop for an iterative algorithm?</a:t>
            </a:r>
          </a:p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does Spark perform when constraining available memory?</a:t>
            </a: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we improve Spark by using Flash connected as file storage?</a:t>
            </a: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we improve Spark by using Flash connected as secondary object store?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4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Placeholder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7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-movie-to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44947"/>
            <a:ext cx="8315767" cy="4382753"/>
          </a:xfrm>
          <a:prstGeom prst="rect">
            <a:avLst/>
          </a:prstGeom>
        </p:spPr>
      </p:pic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Single Source Shortest Path</a:t>
            </a:r>
          </a:p>
        </p:txBody>
      </p:sp>
    </p:spTree>
    <p:extLst>
      <p:ext uri="{BB962C8B-B14F-4D97-AF65-F5344CB8AC3E}">
        <p14:creationId xmlns:p14="http://schemas.microsoft.com/office/powerpoint/2010/main" val="115466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-movie-to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44947"/>
            <a:ext cx="8315767" cy="4382753"/>
          </a:xfrm>
          <a:prstGeom prst="rect">
            <a:avLst/>
          </a:prstGeom>
        </p:spPr>
      </p:pic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Single Source Shortest Path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89993" y="33274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5389" y="2781300"/>
            <a:ext cx="46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∞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37188" y="1358900"/>
            <a:ext cx="46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∞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2589" y="5334000"/>
            <a:ext cx="46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∞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49489" y="2743200"/>
            <a:ext cx="46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∞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30488" y="1231900"/>
            <a:ext cx="46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∞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05089" y="5334000"/>
            <a:ext cx="46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∞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8989" y="2730500"/>
            <a:ext cx="46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0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-movie-to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44947"/>
            <a:ext cx="8315767" cy="4382753"/>
          </a:xfrm>
          <a:prstGeom prst="rect">
            <a:avLst/>
          </a:prstGeom>
        </p:spPr>
      </p:pic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Single Source Shortest Path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89993" y="33274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91294" y="27813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3093" y="13589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8494" y="53340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9489" y="2743200"/>
            <a:ext cx="46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∞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30488" y="1231900"/>
            <a:ext cx="46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∞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05089" y="5334000"/>
            <a:ext cx="46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∞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8989" y="2730500"/>
            <a:ext cx="46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8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-movie-to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44947"/>
            <a:ext cx="8315767" cy="4382753"/>
          </a:xfrm>
          <a:prstGeom prst="rect">
            <a:avLst/>
          </a:prstGeom>
        </p:spPr>
      </p:pic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Single Source Shortest Path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89993" y="33274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91294" y="27813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3093" y="13589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8494" y="53340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5394" y="27432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386393" y="12319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60994" y="53340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8989" y="2730500"/>
            <a:ext cx="46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6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-movie-to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44947"/>
            <a:ext cx="8315767" cy="4382753"/>
          </a:xfrm>
          <a:prstGeom prst="rect">
            <a:avLst/>
          </a:prstGeom>
        </p:spPr>
      </p:pic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Single Source Shortest Path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89993" y="33274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91293" y="27813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93093" y="13589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18493" y="53340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05393" y="27432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86393" y="12319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60993" y="53340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70293" y="27686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5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Single Source Shortest Path</a:t>
            </a:r>
          </a:p>
        </p:txBody>
      </p:sp>
      <p:pic>
        <p:nvPicPr>
          <p:cNvPr id="2" name="Picture 1" descr="graph-abstra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1" y="1223370"/>
            <a:ext cx="7662333" cy="4327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3927" y="2679700"/>
            <a:ext cx="1011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Apache</a:t>
            </a:r>
            <a:br>
              <a:rPr lang="en-US" sz="2000" dirty="0" smtClean="0"/>
            </a:br>
            <a:r>
              <a:rPr lang="en-US" sz="2000" dirty="0" smtClean="0"/>
              <a:t>Spark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794163" y="5232400"/>
            <a:ext cx="1054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Apache</a:t>
            </a:r>
            <a:br>
              <a:rPr lang="en-US" sz="2000" dirty="0" smtClean="0"/>
            </a:br>
            <a:r>
              <a:rPr lang="en-US" sz="2000" dirty="0" smtClean="0"/>
              <a:t>Hadoop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370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828800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Single Source Shortest Path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>
                <a:latin typeface="+mn-lt"/>
                <a:ea typeface="ＭＳ Ｐゴシック" pitchFamily="34" charset="-128"/>
              </a:rPr>
              <a:t>-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Generation 1: Apache Hadoop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615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endParaRPr lang="nl-NL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err="1" smtClean="0">
                <a:solidFill>
                  <a:srgbClr val="00A6D6"/>
                </a:solidFill>
                <a:latin typeface="+mn-lt"/>
                <a:ea typeface="ＭＳ Ｐゴシック" charset="-128"/>
              </a:rPr>
              <a:t>Subtitle</a:t>
            </a:r>
            <a:endParaRPr lang="nl-NL" altLang="nl-NL" sz="2000" dirty="0" smtClean="0">
              <a:solidFill>
                <a:srgbClr val="00A6D6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6147" name="Content Placeholder 3" descr="Gili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2" b="17252"/>
          <a:stretch>
            <a:fillRect/>
          </a:stretch>
        </p:blipFill>
        <p:spPr>
          <a:xfrm>
            <a:off x="-1651000" y="0"/>
            <a:ext cx="13960475" cy="6858000"/>
          </a:xfrm>
        </p:spPr>
      </p:pic>
      <p:pic>
        <p:nvPicPr>
          <p:cNvPr id="2" name="Picture 1" descr="Screen Shot 2014-10-10 at 1.59.1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b="647"/>
          <a:stretch/>
        </p:blipFill>
        <p:spPr>
          <a:xfrm>
            <a:off x="5232400" y="0"/>
            <a:ext cx="4825999" cy="294726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>
            <a:off x="7416800" y="711200"/>
            <a:ext cx="558800" cy="508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" name="Picture 4" descr="Screen Shot 2014-10-10 at 2.01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700" y="0"/>
            <a:ext cx="5423302" cy="25527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1371600" y="1752600"/>
            <a:ext cx="635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771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charset="0"/>
                <a:ea typeface="ＭＳ Ｐゴシック" charset="0"/>
                <a:cs typeface="ＭＳ Ｐゴシック" charset="0"/>
              </a:rPr>
              <a:t>H</a:t>
            </a:r>
            <a:endParaRPr lang="en-US" dirty="0">
              <a:latin typeface="Bookman Old Sty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-1016000" y="-565150"/>
            <a:ext cx="11909425" cy="812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 dirty="0">
              <a:latin typeface="Arial" charset="0"/>
            </a:endParaRPr>
          </a:p>
        </p:txBody>
      </p:sp>
      <p:pic>
        <p:nvPicPr>
          <p:cNvPr id="6" name="Picture 5" descr="flow-hadoop-ini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72064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500" y="292100"/>
            <a:ext cx="182664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Hadoop:</a:t>
            </a:r>
            <a:br>
              <a:rPr lang="en-US" dirty="0" smtClean="0"/>
            </a:br>
            <a:r>
              <a:rPr lang="en-US" dirty="0" smtClean="0"/>
              <a:t>Initialization</a:t>
            </a:r>
            <a:br>
              <a:rPr lang="en-US" dirty="0" smtClean="0"/>
            </a:br>
            <a:r>
              <a:rPr lang="en-US" dirty="0" smtClean="0"/>
              <a:t>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0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Bookman Old Sty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-1016000" y="-565150"/>
            <a:ext cx="11909425" cy="812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>
              <a:latin typeface="Arial" charset="0"/>
            </a:endParaRPr>
          </a:p>
        </p:txBody>
      </p:sp>
      <p:pic>
        <p:nvPicPr>
          <p:cNvPr id="6" name="Picture 5" descr="flow-hadoop-iterati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48" y="254000"/>
            <a:ext cx="7889970" cy="6438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500" y="292100"/>
            <a:ext cx="133732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Hadoop:</a:t>
            </a:r>
            <a:br>
              <a:rPr lang="en-US" dirty="0" smtClean="0"/>
            </a:br>
            <a:r>
              <a:rPr lang="en-US" dirty="0" smtClean="0"/>
              <a:t>Iterative</a:t>
            </a:r>
            <a:br>
              <a:rPr lang="en-US" dirty="0" smtClean="0"/>
            </a:br>
            <a:r>
              <a:rPr lang="en-US" dirty="0" smtClean="0"/>
              <a:t>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5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828800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Single Source Shortest Path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>
                <a:latin typeface="+mn-lt"/>
                <a:ea typeface="ＭＳ Ｐゴシック" pitchFamily="34" charset="-128"/>
              </a:rPr>
              <a:t>-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Generation 2: Apache Spark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423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Bookman Old Sty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-1016000" y="-565150"/>
            <a:ext cx="11909425" cy="812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>
              <a:latin typeface="Arial" charset="0"/>
            </a:endParaRPr>
          </a:p>
        </p:txBody>
      </p:sp>
      <p:pic>
        <p:nvPicPr>
          <p:cNvPr id="7" name="Picture 6" descr="flow-spark-ini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0"/>
            <a:ext cx="594892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500" y="292100"/>
            <a:ext cx="182664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Spark:</a:t>
            </a:r>
            <a:br>
              <a:rPr lang="en-US" dirty="0" smtClean="0"/>
            </a:br>
            <a:r>
              <a:rPr lang="en-US" dirty="0" smtClean="0"/>
              <a:t>Initialization</a:t>
            </a:r>
            <a:br>
              <a:rPr lang="en-US" dirty="0" smtClean="0"/>
            </a:br>
            <a:r>
              <a:rPr lang="en-US" dirty="0" smtClean="0"/>
              <a:t>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9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Bookman Old Sty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-1016000" y="-565150"/>
            <a:ext cx="11909425" cy="812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>
              <a:latin typeface="Arial" charset="0"/>
            </a:endParaRPr>
          </a:p>
        </p:txBody>
      </p:sp>
      <p:pic>
        <p:nvPicPr>
          <p:cNvPr id="8" name="Picture 7" descr="flow-spark-iterati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0"/>
            <a:ext cx="65354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500" y="292100"/>
            <a:ext cx="131778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Spark:</a:t>
            </a:r>
            <a:br>
              <a:rPr lang="en-US" dirty="0" smtClean="0"/>
            </a:br>
            <a:r>
              <a:rPr lang="en-US" dirty="0" smtClean="0"/>
              <a:t>Iterative</a:t>
            </a:r>
            <a:br>
              <a:rPr lang="en-US" dirty="0" smtClean="0"/>
            </a:br>
            <a:r>
              <a:rPr lang="en-US" dirty="0" smtClean="0"/>
              <a:t>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8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Difference</a:t>
            </a:r>
          </a:p>
        </p:txBody>
      </p:sp>
      <p:sp>
        <p:nvSpPr>
          <p:cNvPr id="2457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r>
              <a:rPr lang="en-US" dirty="0" smtClean="0"/>
              <a:t>Main difference: </a:t>
            </a:r>
            <a:br>
              <a:rPr lang="en-US" dirty="0" smtClean="0"/>
            </a:br>
            <a:r>
              <a:rPr lang="en-US" dirty="0"/>
              <a:t>I</a:t>
            </a:r>
            <a:r>
              <a:rPr lang="en-US" dirty="0" smtClean="0"/>
              <a:t>n</a:t>
            </a:r>
            <a:r>
              <a:rPr lang="en-US" dirty="0" smtClean="0"/>
              <a:t>-memory computation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Effects:</a:t>
            </a:r>
            <a:br>
              <a:rPr lang="en-US" dirty="0" smtClean="0"/>
            </a:br>
            <a:r>
              <a:rPr lang="en-US" dirty="0" smtClean="0"/>
              <a:t>- No </a:t>
            </a:r>
            <a:r>
              <a:rPr lang="en-US" dirty="0"/>
              <a:t>use of HDFS on HDD other than input and </a:t>
            </a:r>
            <a:r>
              <a:rPr lang="en-US" dirty="0" smtClean="0"/>
              <a:t>output</a:t>
            </a:r>
            <a:br>
              <a:rPr lang="en-US" dirty="0" smtClean="0"/>
            </a:br>
            <a:r>
              <a:rPr lang="en-US" dirty="0" smtClean="0"/>
              <a:t>- No </a:t>
            </a:r>
            <a:r>
              <a:rPr lang="en-US" dirty="0"/>
              <a:t>need to keep static data in data flow</a:t>
            </a:r>
          </a:p>
          <a:p>
            <a:endParaRPr lang="en-US" dirty="0"/>
          </a:p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7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Experiment 1a: Spark </a:t>
            </a:r>
            <a:r>
              <a:rPr lang="en-US" altLang="nl-NL" dirty="0" err="1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vs</a:t>
            </a: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 Hadoop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/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Overview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Research question: How does Apache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Spark relate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to Apache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Hadoop for an iterative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algorithm?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Limitation: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U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nder normal conditions</a:t>
            </a: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Expectations: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Initialization step: Apache Spark 2x faster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Iterative step: Apache Spark 20x-100x faster</a:t>
            </a:r>
          </a:p>
        </p:txBody>
      </p:sp>
    </p:spTree>
    <p:extLst>
      <p:ext uri="{BB962C8B-B14F-4D97-AF65-F5344CB8AC3E}">
        <p14:creationId xmlns:p14="http://schemas.microsoft.com/office/powerpoint/2010/main" val="146242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Experiment 1a: Spark </a:t>
            </a:r>
            <a:r>
              <a:rPr lang="en-US" altLang="nl-NL" dirty="0" err="1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vs</a:t>
            </a: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Hadoop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/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Setup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Algorithm: Six degrees of separation from Kevin Bacon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Input set: 10,000 movies, 1-101 actors per movie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Hardware: IBM Power System S882L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two 12-core 3.02 GHz Power8 processor cards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- 512 GB DRAM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Single Hard Disk Drive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Software: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Ubuntu 14.04 Little Endian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Java 7.1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Apache Hadoop 2.2.0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Apache Spark 1.1.0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9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1a: Spark </a:t>
            </a:r>
            <a:r>
              <a:rPr lang="en-US" altLang="nl-NL" dirty="0" err="1" smtClean="0">
                <a:latin typeface="+mn-lt"/>
                <a:ea typeface="ＭＳ Ｐゴシック" pitchFamily="34" charset="-128"/>
              </a:rPr>
              <a:t>vs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 Hadoop</a:t>
            </a:r>
          </a:p>
        </p:txBody>
      </p:sp>
      <p:pic>
        <p:nvPicPr>
          <p:cNvPr id="2" name="Picture 1" descr="experiment-1a-hadoop-vs-sp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77" y="1206500"/>
            <a:ext cx="6986387" cy="40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1a: Spark </a:t>
            </a:r>
            <a:r>
              <a:rPr lang="en-US" altLang="nl-NL" dirty="0" err="1" smtClean="0">
                <a:latin typeface="+mn-lt"/>
                <a:ea typeface="ＭＳ Ｐゴシック" pitchFamily="34" charset="-128"/>
              </a:rPr>
              <a:t>vs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 Hadoop</a:t>
            </a:r>
          </a:p>
        </p:txBody>
      </p:sp>
      <p:pic>
        <p:nvPicPr>
          <p:cNvPr id="2" name="Picture 1" descr="experiment-1a-hadoop-vs-sp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77" y="1206500"/>
            <a:ext cx="6986387" cy="4039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6384" y="1803400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Table of contents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7170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Evolution of Big Data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Systems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Research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questions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Background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nformation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xperiments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Conclusion and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uture work</a:t>
            </a:r>
          </a:p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Discussion</a:t>
            </a:r>
          </a:p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6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1a: Spark </a:t>
            </a:r>
            <a:r>
              <a:rPr lang="en-US" altLang="nl-NL" dirty="0" err="1" smtClean="0">
                <a:latin typeface="+mn-lt"/>
                <a:ea typeface="ＭＳ Ｐゴシック" pitchFamily="34" charset="-128"/>
              </a:rPr>
              <a:t>vs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 Hadoop</a:t>
            </a:r>
          </a:p>
        </p:txBody>
      </p:sp>
      <p:pic>
        <p:nvPicPr>
          <p:cNvPr id="2" name="Picture 1" descr="experiment-1a-hadoop-vs-sp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77" y="1206500"/>
            <a:ext cx="6986387" cy="4039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7729" y="26162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~30x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5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907539"/>
              </p:ext>
            </p:extLst>
          </p:nvPr>
        </p:nvGraphicFramePr>
        <p:xfrm>
          <a:off x="800100" y="1507067"/>
          <a:ext cx="6388100" cy="397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1a: Spark </a:t>
            </a:r>
            <a:r>
              <a:rPr lang="en-US" altLang="nl-NL" dirty="0" err="1" smtClean="0">
                <a:latin typeface="+mn-lt"/>
                <a:ea typeface="ＭＳ Ｐゴシック" pitchFamily="34" charset="-128"/>
              </a:rPr>
              <a:t>vs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 Hadoop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Iterative step per phase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8129" y="20066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~90x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4873" y="2006600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~105x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96830" y="20066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~10x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30892" y="5588000"/>
            <a:ext cx="1691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dirty="0" err="1" smtClean="0"/>
              <a:t>sort+overhead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863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Experiment 1a: Spark </a:t>
            </a:r>
            <a:r>
              <a:rPr lang="en-US" altLang="nl-NL" dirty="0" err="1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vs</a:t>
            </a: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 Hadoop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/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Conclusion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Research question: How does Apache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Spark relate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to Apache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Hadoop for an iterative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algorithm?</a:t>
            </a:r>
          </a:p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Expectations: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Initialization step: Apache Spark 2x faster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Iterative step: Apache Spark 20x-100x faster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Results: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Initialization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step: Apache Spark 2x faster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Iterative step: Apache Spark 30x-100x faster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Conclusion: Apache Spark performs equal-or-better than Apache Hadoop under normal conditions</a:t>
            </a:r>
          </a:p>
        </p:txBody>
      </p:sp>
    </p:spTree>
    <p:extLst>
      <p:ext uri="{BB962C8B-B14F-4D97-AF65-F5344CB8AC3E}">
        <p14:creationId xmlns:p14="http://schemas.microsoft.com/office/powerpoint/2010/main" val="89454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Placeholder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9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Spark RDDs</a:t>
            </a:r>
          </a:p>
        </p:txBody>
      </p:sp>
      <p:sp>
        <p:nvSpPr>
          <p:cNvPr id="2457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Definition: Read-only, partitioned collection of records</a:t>
            </a:r>
          </a:p>
          <a:p>
            <a:pPr marL="0" indent="0">
              <a:buNone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RDDs can only be created from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Data in stable storage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Other RDDs</a:t>
            </a: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Consist of 5 pieces of information: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Set of partitions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Set of dependencies on parent RDD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Function to transform data from the parent RDD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Metadata about its partitioning scheme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Metadata about its data placement</a:t>
            </a:r>
          </a:p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7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Spark RDDs: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Lineage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2457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Definition: Read-only, partitioned collection of records</a:t>
            </a:r>
          </a:p>
          <a:p>
            <a:pPr marL="0" indent="0">
              <a:buNone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RDDs can only be created from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Data in stable storage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Other RDDs</a:t>
            </a: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Consist of 5 pieces of information: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Set of partitions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Set of dependencies on parent RDD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Function to transform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data from the parent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RDD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Metadata about its partitioning scheme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Metadata about its data placement</a:t>
            </a:r>
          </a:p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8818" y="2692400"/>
            <a:ext cx="123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Lineage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330700" y="2628900"/>
            <a:ext cx="1981200" cy="292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5613400" y="3213100"/>
            <a:ext cx="83820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5207000" y="3073400"/>
            <a:ext cx="113030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8514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Spark RDDs: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Dependencies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pic>
        <p:nvPicPr>
          <p:cNvPr id="2" name="Picture 1" descr="spark-dependenc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289050"/>
            <a:ext cx="6858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Spark: M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emory management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2624" y="1665112"/>
            <a:ext cx="3474154" cy="3301999"/>
            <a:chOff x="2113846" y="1397001"/>
            <a:chExt cx="3474154" cy="3301999"/>
          </a:xfrm>
          <a:noFill/>
        </p:grpSpPr>
        <p:sp>
          <p:nvSpPr>
            <p:cNvPr id="3" name="Rectangle 2"/>
            <p:cNvSpPr/>
            <p:nvPr/>
          </p:nvSpPr>
          <p:spPr bwMode="auto">
            <a:xfrm>
              <a:off x="2116667" y="1397001"/>
              <a:ext cx="3471333" cy="663222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rPr>
                <a:t>General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113846" y="2057397"/>
              <a:ext cx="3471333" cy="663222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rPr>
                <a:t>Shuffle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113846" y="2720614"/>
              <a:ext cx="3471333" cy="1978386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rPr>
                <a:t>RDD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16778" y="1749777"/>
            <a:ext cx="1171222" cy="47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20%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13956" y="2438400"/>
            <a:ext cx="1171222" cy="47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97020" y="3705578"/>
            <a:ext cx="1171222" cy="47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0%</a:t>
            </a:r>
            <a:endParaRPr lang="en-US" dirty="0"/>
          </a:p>
        </p:txBody>
      </p:sp>
      <p:pic>
        <p:nvPicPr>
          <p:cNvPr id="19" name="Picture 18" descr="D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67" y="949677"/>
            <a:ext cx="3113381" cy="18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3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Experiment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1b: Constrain memory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/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Overview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Research question: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does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Apache Spark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perform when constraining available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memory?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Expectations: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Degrade gracefully to the performance of Apache Hadoop</a:t>
            </a:r>
          </a:p>
        </p:txBody>
      </p:sp>
    </p:spTree>
    <p:extLst>
      <p:ext uri="{BB962C8B-B14F-4D97-AF65-F5344CB8AC3E}">
        <p14:creationId xmlns:p14="http://schemas.microsoft.com/office/powerpoint/2010/main" val="33272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Experiment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1b: Constrain memory</a:t>
            </a:r>
            <a:b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</a:b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-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Setup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Algorithm: Six degrees of separation from Kevin Bacon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Input set: 10,000 movies, 1-101 actors per movie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Hardware: IBM Power System S882L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two 12-core 3.02 GHz Power8 processor cards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- 512 GB DRAM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Single Hard Disk Drive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Software: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Ubuntu 14.04 Little Endian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Java 7.1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Apache Spark 1.1.0 with varying memory sizes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Apache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Hadoop 2.2.0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with no memory constrains</a:t>
            </a:r>
          </a:p>
        </p:txBody>
      </p:sp>
    </p:spTree>
    <p:extLst>
      <p:ext uri="{BB962C8B-B14F-4D97-AF65-F5344CB8AC3E}">
        <p14:creationId xmlns:p14="http://schemas.microsoft.com/office/powerpoint/2010/main" val="141213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46138" y="2963863"/>
            <a:ext cx="3373437" cy="239871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784225" y="2957513"/>
            <a:ext cx="3435350" cy="27400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>
              <a:latin typeface="Arial" charset="0"/>
            </a:endParaRPr>
          </a:p>
        </p:txBody>
      </p:sp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Evolution of Big Data Systems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925513" y="3019425"/>
            <a:ext cx="3195637" cy="2879725"/>
          </a:xfrm>
          <a:solidFill>
            <a:schemeClr val="l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High Performance Computing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Scalable: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Y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es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Resilient: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Yes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Easy to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use: No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922338" y="1479550"/>
            <a:ext cx="7488237" cy="1343025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Big Data Systems are: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Scalable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Resilient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Easy to use</a:t>
            </a:r>
          </a:p>
        </p:txBody>
      </p:sp>
    </p:spTree>
    <p:extLst>
      <p:ext uri="{BB962C8B-B14F-4D97-AF65-F5344CB8AC3E}">
        <p14:creationId xmlns:p14="http://schemas.microsoft.com/office/powerpoint/2010/main" val="396143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84503"/>
              </p:ext>
            </p:extLst>
          </p:nvPr>
        </p:nvGraphicFramePr>
        <p:xfrm>
          <a:off x="706439" y="1479550"/>
          <a:ext cx="7019923" cy="44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1b: Constrain memory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No explicit cache</a:t>
            </a:r>
          </a:p>
        </p:txBody>
      </p:sp>
    </p:spTree>
    <p:extLst>
      <p:ext uri="{BB962C8B-B14F-4D97-AF65-F5344CB8AC3E}">
        <p14:creationId xmlns:p14="http://schemas.microsoft.com/office/powerpoint/2010/main" val="138416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8124825" cy="660400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Spark: RDD caching</a:t>
            </a:r>
          </a:p>
        </p:txBody>
      </p:sp>
      <p:pic>
        <p:nvPicPr>
          <p:cNvPr id="3" name="Picture 2" descr="spark rdd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1112"/>
          <a:stretch/>
        </p:blipFill>
        <p:spPr>
          <a:xfrm>
            <a:off x="2184400" y="584200"/>
            <a:ext cx="6271563" cy="521969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>
            <a:off x="3454400" y="3429000"/>
            <a:ext cx="19685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3482022" y="2918768"/>
            <a:ext cx="2078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Shuffle region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68040" y="2283768"/>
            <a:ext cx="1792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  <a:ea typeface="ＭＳ Ｐゴシック" pitchFamily="1" charset="-128"/>
              </a:rPr>
              <a:t>RDD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6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745106"/>
              </p:ext>
            </p:extLst>
          </p:nvPr>
        </p:nvGraphicFramePr>
        <p:xfrm>
          <a:off x="1036639" y="1504950"/>
          <a:ext cx="7019923" cy="44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1b: Constrain memory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Cache the iterative RDD</a:t>
            </a:r>
          </a:p>
        </p:txBody>
      </p:sp>
    </p:spTree>
    <p:extLst>
      <p:ext uri="{BB962C8B-B14F-4D97-AF65-F5344CB8AC3E}">
        <p14:creationId xmlns:p14="http://schemas.microsoft.com/office/powerpoint/2010/main" val="92567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729565"/>
              </p:ext>
            </p:extLst>
          </p:nvPr>
        </p:nvGraphicFramePr>
        <p:xfrm>
          <a:off x="1049339" y="1504950"/>
          <a:ext cx="7019923" cy="44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1b: Constrain memory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Cache all RDDs</a:t>
            </a:r>
          </a:p>
        </p:txBody>
      </p:sp>
    </p:spTree>
    <p:extLst>
      <p:ext uri="{BB962C8B-B14F-4D97-AF65-F5344CB8AC3E}">
        <p14:creationId xmlns:p14="http://schemas.microsoft.com/office/powerpoint/2010/main" val="291552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973830"/>
              </p:ext>
            </p:extLst>
          </p:nvPr>
        </p:nvGraphicFramePr>
        <p:xfrm>
          <a:off x="985839" y="1492250"/>
          <a:ext cx="7019923" cy="44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1b: Constrain memory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Hadoop </a:t>
            </a:r>
            <a:r>
              <a:rPr lang="en-US" altLang="nl-NL" dirty="0" err="1" smtClean="0">
                <a:latin typeface="+mn-lt"/>
                <a:ea typeface="ＭＳ Ｐゴシック" pitchFamily="34" charset="-128"/>
              </a:rPr>
              <a:t>vs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 Spark constrained</a:t>
            </a:r>
          </a:p>
        </p:txBody>
      </p:sp>
    </p:spTree>
    <p:extLst>
      <p:ext uri="{BB962C8B-B14F-4D97-AF65-F5344CB8AC3E}">
        <p14:creationId xmlns:p14="http://schemas.microsoft.com/office/powerpoint/2010/main" val="60499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840701"/>
              </p:ext>
            </p:extLst>
          </p:nvPr>
        </p:nvGraphicFramePr>
        <p:xfrm>
          <a:off x="985839" y="1492250"/>
          <a:ext cx="7019923" cy="44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1b: Constrain memory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Hadoop </a:t>
            </a:r>
            <a:r>
              <a:rPr lang="en-US" altLang="nl-NL" dirty="0" err="1" smtClean="0">
                <a:latin typeface="+mn-lt"/>
                <a:ea typeface="ＭＳ Ｐゴシック" pitchFamily="34" charset="-128"/>
              </a:rPr>
              <a:t>vs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 Spark constrained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320799" y="1727201"/>
            <a:ext cx="2032001" cy="299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5376" y="2070101"/>
            <a:ext cx="215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Room for </a:t>
            </a:r>
          </a:p>
          <a:p>
            <a:r>
              <a:rPr lang="en-US" dirty="0" smtClean="0"/>
              <a:t>improvement!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2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Experiment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1b: Constrain memory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/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Conclusion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Research question: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does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Apache Spark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perform when constraining available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memory?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Expectations: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Degrade gracefully to the performance of Apache Hadoop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Conclusion: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Performance degrades gracefully to a performance worse than Apache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adoop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4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Placeholder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9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Data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storage: </a:t>
            </a:r>
            <a:r>
              <a:rPr lang="en-US" altLang="nl-NL" dirty="0">
                <a:latin typeface="+mn-lt"/>
                <a:ea typeface="ＭＳ Ｐゴシック" pitchFamily="34" charset="-128"/>
              </a:rPr>
              <a:t>G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eneral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ways to store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58820"/>
              </p:ext>
            </p:extLst>
          </p:nvPr>
        </p:nvGraphicFramePr>
        <p:xfrm>
          <a:off x="889000" y="1612899"/>
          <a:ext cx="6946900" cy="19023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87700"/>
                <a:gridCol w="1673873"/>
                <a:gridCol w="2085327"/>
              </a:tblGrid>
              <a:tr h="3841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Serialization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 involvement</a:t>
                      </a:r>
                      <a:endParaRPr lang="en-US" dirty="0"/>
                    </a:p>
                  </a:txBody>
                  <a:tcPr/>
                </a:tc>
              </a:tr>
              <a:tr h="263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Serialized in the file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841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Key_value</a:t>
                      </a:r>
                      <a:r>
                        <a:rPr lang="en-US" dirty="0" smtClean="0"/>
                        <a:t> store</a:t>
                      </a:r>
                      <a:r>
                        <a:rPr lang="en-US" baseline="0" dirty="0" smtClean="0"/>
                        <a:t> in 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841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Key_value</a:t>
                      </a:r>
                      <a:r>
                        <a:rPr lang="en-US" dirty="0" smtClean="0"/>
                        <a:t> store in user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84148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r>
                        <a:rPr lang="en-US" baseline="0" dirty="0" smtClean="0"/>
                        <a:t> space o</a:t>
                      </a:r>
                      <a:r>
                        <a:rPr lang="en-US" dirty="0" smtClean="0"/>
                        <a:t>bject store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35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Data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storage: </a:t>
            </a:r>
            <a:r>
              <a:rPr lang="en-US" altLang="nl-NL" dirty="0">
                <a:latin typeface="+mn-lt"/>
                <a:ea typeface="ＭＳ Ｐゴシック" pitchFamily="34" charset="-128"/>
              </a:rPr>
              <a:t>G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eneral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ways to store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5869"/>
              </p:ext>
            </p:extLst>
          </p:nvPr>
        </p:nvGraphicFramePr>
        <p:xfrm>
          <a:off x="889000" y="1612899"/>
          <a:ext cx="6946900" cy="19023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87700"/>
                <a:gridCol w="1673873"/>
                <a:gridCol w="2085327"/>
              </a:tblGrid>
              <a:tr h="3841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Serialization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 involvement</a:t>
                      </a:r>
                      <a:endParaRPr lang="en-US" dirty="0"/>
                    </a:p>
                  </a:txBody>
                  <a:tcPr/>
                </a:tc>
              </a:tr>
              <a:tr h="263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Serialized in the file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8414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B2B2B2"/>
                          </a:solidFill>
                        </a:rPr>
                        <a:t>Key_value</a:t>
                      </a:r>
                      <a:r>
                        <a:rPr lang="en-US" dirty="0" smtClean="0">
                          <a:solidFill>
                            <a:srgbClr val="B2B2B2"/>
                          </a:solidFill>
                        </a:rPr>
                        <a:t> store</a:t>
                      </a:r>
                      <a:r>
                        <a:rPr lang="en-US" baseline="0" dirty="0" smtClean="0">
                          <a:solidFill>
                            <a:srgbClr val="B2B2B2"/>
                          </a:solidFill>
                        </a:rPr>
                        <a:t> in OS</a:t>
                      </a:r>
                      <a:endParaRPr lang="en-US" dirty="0">
                        <a:solidFill>
                          <a:srgbClr val="B2B2B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2B2B2"/>
                          </a:solidFill>
                        </a:rPr>
                        <a:t>semi</a:t>
                      </a:r>
                      <a:endParaRPr lang="en-US" dirty="0">
                        <a:solidFill>
                          <a:srgbClr val="B2B2B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2B2B2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B2B2B2"/>
                        </a:solidFill>
                      </a:endParaRPr>
                    </a:p>
                  </a:txBody>
                  <a:tcPr/>
                </a:tc>
              </a:tr>
              <a:tr h="3841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Key_value</a:t>
                      </a:r>
                      <a:r>
                        <a:rPr lang="en-US" dirty="0" smtClean="0"/>
                        <a:t> store in user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841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B2B2B2"/>
                          </a:solidFill>
                        </a:rPr>
                        <a:t>User</a:t>
                      </a:r>
                      <a:r>
                        <a:rPr lang="en-US" baseline="0" dirty="0" smtClean="0">
                          <a:solidFill>
                            <a:srgbClr val="B2B2B2"/>
                          </a:solidFill>
                        </a:rPr>
                        <a:t> space o</a:t>
                      </a:r>
                      <a:r>
                        <a:rPr lang="en-US" dirty="0" smtClean="0">
                          <a:solidFill>
                            <a:srgbClr val="B2B2B2"/>
                          </a:solidFill>
                        </a:rPr>
                        <a:t>bject store</a:t>
                      </a:r>
                      <a:endParaRPr lang="en-US" dirty="0">
                        <a:solidFill>
                          <a:srgbClr val="B2B2B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2B2B2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B2B2B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2B2B2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B2B2B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08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46138" y="2963863"/>
            <a:ext cx="3373437" cy="239871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784225" y="2957513"/>
            <a:ext cx="3435350" cy="27400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>
              <a:latin typeface="Arial" charset="0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925513" y="3019425"/>
            <a:ext cx="3195637" cy="23399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Generation 1: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MapReduce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Workload: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Batch/Unstructured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Resiliency (Hadoop):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hrough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data replication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Key parameter: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Disk bandwidth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Evolution of Big Data Systems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922338" y="1479550"/>
            <a:ext cx="7488237" cy="1343025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Big Data Systems are: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Scalable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Resilient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Easy to use</a:t>
            </a:r>
          </a:p>
        </p:txBody>
      </p:sp>
      <p:pic>
        <p:nvPicPr>
          <p:cNvPr id="7" name="Picture 6" descr="hard-dis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11" y="602711"/>
            <a:ext cx="2431344" cy="207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4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Data storage: CAPI interface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pic>
        <p:nvPicPr>
          <p:cNvPr id="3" name="Picture 2" descr="flash-capi-lay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507400"/>
            <a:ext cx="7620000" cy="40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6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Data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storage: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Data in Apache Spark</a:t>
            </a:r>
          </a:p>
        </p:txBody>
      </p:sp>
      <p:pic>
        <p:nvPicPr>
          <p:cNvPr id="2" name="Picture 1" descr="spark-opportunity-for-flas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9" y="843709"/>
            <a:ext cx="6693091" cy="549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5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Data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storage: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Data in Apache Spark</a:t>
            </a:r>
          </a:p>
        </p:txBody>
      </p:sp>
      <p:pic>
        <p:nvPicPr>
          <p:cNvPr id="2" name="Picture 1" descr="spark-opportunity-for-flas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9" y="843709"/>
            <a:ext cx="6693091" cy="5490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6793" y="45466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8393" y="45593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34093" y="31115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2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4390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Experiment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2a: Flash with a file system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/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Overview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Research question: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Can we improve Spark by using Flash connected as file storage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Expectations: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Speedup when loading/storing I/O, and when spilling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Sanity check: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Ram-disk before Flash as File System</a:t>
            </a:r>
          </a:p>
        </p:txBody>
      </p:sp>
    </p:spTree>
    <p:extLst>
      <p:ext uri="{BB962C8B-B14F-4D97-AF65-F5344CB8AC3E}">
        <p14:creationId xmlns:p14="http://schemas.microsoft.com/office/powerpoint/2010/main" val="206919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3501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Experiment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2a: </a:t>
            </a: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Flash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with a file system</a:t>
            </a:r>
            <a:b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</a:b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-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Setup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Algorithm: Six degrees of separation from Kevin Bacon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Input set: 10,000 movies, 1-101 actors per movie</a:t>
            </a:r>
          </a:p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Hardware: IBM Power System S882L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two 12-core 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3.52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GHz Power8 processor cards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256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GB DRAM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Single Hard Disk Drive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Software: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Ubuntu 14.04 Little Endian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Java 7.1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Apache Spark 1.1.0 with varying memory sizes</a:t>
            </a:r>
          </a:p>
        </p:txBody>
      </p:sp>
    </p:spTree>
    <p:extLst>
      <p:ext uri="{BB962C8B-B14F-4D97-AF65-F5344CB8AC3E}">
        <p14:creationId xmlns:p14="http://schemas.microsoft.com/office/powerpoint/2010/main" val="346572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176878"/>
              </p:ext>
            </p:extLst>
          </p:nvPr>
        </p:nvGraphicFramePr>
        <p:xfrm>
          <a:off x="0" y="2095500"/>
          <a:ext cx="9144000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8454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2a: Flash with a file system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Sanity check: ram-disk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6693" y="2311400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0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4771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Experiment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2a: </a:t>
            </a: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Flash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with a file system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/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Discussion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+ Faster writing speeds</a:t>
            </a: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Data aggregation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OS involvement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6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5533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Experiment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2a: </a:t>
            </a: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Flash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with a file system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/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Conclusion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Research question: Can we improve Spark by using Flash connected as file storage?</a:t>
            </a: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Expectations:</a:t>
            </a:r>
            <a:b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Speedup when loading/storing I/O, and when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spilling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Sanity check:</a:t>
            </a:r>
            <a:b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Ram-disk before Flash as File System</a:t>
            </a:r>
          </a:p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Results: No noticeable speedup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Conclusion: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No, as it did not show a noticeable speedup</a:t>
            </a:r>
          </a:p>
        </p:txBody>
      </p:sp>
    </p:spTree>
    <p:extLst>
      <p:ext uri="{BB962C8B-B14F-4D97-AF65-F5344CB8AC3E}">
        <p14:creationId xmlns:p14="http://schemas.microsoft.com/office/powerpoint/2010/main" val="103907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Placeholder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7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Data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storage: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Data in Apache Spark</a:t>
            </a:r>
          </a:p>
        </p:txBody>
      </p:sp>
      <p:pic>
        <p:nvPicPr>
          <p:cNvPr id="2" name="Picture 1" descr="spark-opportunity-for-flas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9" y="843709"/>
            <a:ext cx="6693091" cy="5490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6793" y="45466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8393" y="45593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34093" y="3111500"/>
            <a:ext cx="3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4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46138" y="2963863"/>
            <a:ext cx="3373437" cy="239871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784225" y="2957513"/>
            <a:ext cx="3435350" cy="27400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>
              <a:latin typeface="Arial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735513" y="3019425"/>
            <a:ext cx="3662362" cy="2879725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Generation 2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Workload: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Interactive/Iterative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Resiliency (Spark):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through in-memory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re-computation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Key parameter: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Memory capacity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4611688" y="2960688"/>
            <a:ext cx="3700462" cy="27400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>
              <a:latin typeface="Arial" charset="0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925513" y="3019425"/>
            <a:ext cx="3195637" cy="23780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Generation 1: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MapReduce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Workload: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Batch/Unstructured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Resiliency (Hadoop):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hrough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data replication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Key parameter: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Disk bandwidth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Evolution of Big Data Systems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922338" y="1466850"/>
            <a:ext cx="7488237" cy="1343025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Big Data Systems are: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Scalable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Resilient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Easy to use</a:t>
            </a:r>
          </a:p>
        </p:txBody>
      </p:sp>
      <p:pic>
        <p:nvPicPr>
          <p:cNvPr id="3" name="Picture 2" descr="D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67" y="949677"/>
            <a:ext cx="3113381" cy="18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2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Experiment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2b: </a:t>
            </a: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Flash as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object store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/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Overview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Research question: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Can we improve Spark by using Flash connected as secondary object store?</a:t>
            </a: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Expectations: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Noticeable speedup due to lack of Operating System involvement and faster writing speeds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2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Experiment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2b: </a:t>
            </a: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Flash as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object store</a:t>
            </a:r>
            <a:b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</a:b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-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Setup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Algorithm: Six degrees of separation from Kevin Bacon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Input set: 10,000 movies, 1-101 actors per movie</a:t>
            </a:r>
          </a:p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Server: IBM Power System S882L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two 12-core 3.52 GHz Power8 processor cards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- 256GB DRAM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Single Hard Disk Drive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Flash storage: 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IBM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FlashSystem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840 with CAPI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Software: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Ubuntu 14.04 Little Endian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Java 7.1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Apache Spark 1.1.0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with 3GB of memory      </a:t>
            </a:r>
          </a:p>
        </p:txBody>
      </p:sp>
    </p:spTree>
    <p:extLst>
      <p:ext uri="{BB962C8B-B14F-4D97-AF65-F5344CB8AC3E}">
        <p14:creationId xmlns:p14="http://schemas.microsoft.com/office/powerpoint/2010/main" val="177525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2b: Flash as object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store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Results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8593" y="1739900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1.01x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362095"/>
              </p:ext>
            </p:extLst>
          </p:nvPr>
        </p:nvGraphicFramePr>
        <p:xfrm>
          <a:off x="901700" y="1828800"/>
          <a:ext cx="6096000" cy="229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398780">
                <a:tc>
                  <a:txBody>
                    <a:bodyPr/>
                    <a:lstStyle/>
                    <a:p>
                      <a:r>
                        <a:rPr lang="en-US" dirty="0" smtClean="0"/>
                        <a:t>Execution</a:t>
                      </a:r>
                      <a:r>
                        <a:rPr lang="en-US" baseline="0" dirty="0" smtClean="0"/>
                        <a:t>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Execution time in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Overhead in seconds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r>
                        <a:rPr lang="en-US" baseline="0" dirty="0" smtClean="0"/>
                        <a:t> execution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Constrained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Constrained using </a:t>
                      </a:r>
                      <a:r>
                        <a:rPr lang="en-US" dirty="0" smtClean="0"/>
                        <a:t>CAPI Flash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68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2b: Flash as object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store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Results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8593" y="1739900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1.01x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8335"/>
              </p:ext>
            </p:extLst>
          </p:nvPr>
        </p:nvGraphicFramePr>
        <p:xfrm>
          <a:off x="901700" y="1828800"/>
          <a:ext cx="6096000" cy="229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398780">
                <a:tc>
                  <a:txBody>
                    <a:bodyPr/>
                    <a:lstStyle/>
                    <a:p>
                      <a:r>
                        <a:rPr lang="en-US" dirty="0" smtClean="0"/>
                        <a:t>Execution</a:t>
                      </a:r>
                      <a:r>
                        <a:rPr lang="en-US" baseline="0" dirty="0" smtClean="0"/>
                        <a:t>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Execution time in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Overhead in seconds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r>
                        <a:rPr lang="en-US" baseline="0" dirty="0" smtClean="0"/>
                        <a:t> execution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Constrained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Constrained using </a:t>
                      </a:r>
                      <a:r>
                        <a:rPr lang="en-US" dirty="0" smtClean="0"/>
                        <a:t>CAPI Flash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62417" y="3022600"/>
            <a:ext cx="1451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~70% </a:t>
            </a:r>
            <a:br>
              <a:rPr lang="en-US" dirty="0" smtClean="0"/>
            </a:br>
            <a:r>
              <a:rPr lang="en-US" dirty="0" smtClean="0"/>
              <a:t>reduction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422900" y="3009900"/>
            <a:ext cx="12700" cy="723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482493" y="3086100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1.15x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492500" y="3124200"/>
            <a:ext cx="12700" cy="723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772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4771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Experiment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2b: </a:t>
            </a: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Flash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as object store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/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Discussion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+ Faster writing speeds</a:t>
            </a:r>
          </a:p>
          <a:p>
            <a:pPr marL="0" indent="0">
              <a:buNone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+ No OS involvement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- Data aggregation (future work)</a:t>
            </a: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5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Experiment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2b: </a:t>
            </a:r>
            <a:r>
              <a:rPr lang="en-US" altLang="nl-NL" dirty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Flash as </a:t>
            </a: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object store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/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Conclusion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Research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question: Can we improve Spark by using Flash connected as secondary object store?</a:t>
            </a: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Expectations:</a:t>
            </a:r>
            <a:b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Noticeable speedup due to lack of Operating System involvement and faster writing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speeds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Results: 70% reduction in overhead, 1.16x speedup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Conclusion: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Yes, as it showed a noticeable speedup</a:t>
            </a:r>
          </a:p>
        </p:txBody>
      </p:sp>
    </p:spTree>
    <p:extLst>
      <p:ext uri="{BB962C8B-B14F-4D97-AF65-F5344CB8AC3E}">
        <p14:creationId xmlns:p14="http://schemas.microsoft.com/office/powerpoint/2010/main" val="411022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Placeholder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7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Conclusion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766931" cy="434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Flash be used to further optimize Big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ata Systems?</a:t>
            </a:r>
          </a:p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does Spark relate to Hadoop for an iterative algorithm?</a:t>
            </a:r>
          </a:p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does Spark perform when constraining available memory?</a:t>
            </a: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we improve Spark by using Flash connected as file storage?</a:t>
            </a: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we improve Spark by using Flash connected as secondary object store?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7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Conclusion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766931" cy="434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Flash be used to further optimize Big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ata Systems?</a:t>
            </a:r>
          </a:p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does Spark relate to Hadoop for an iterative algorithm?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108BD9"/>
                </a:solidFill>
                <a:latin typeface="Tahoma" charset="0"/>
                <a:ea typeface="ＭＳ Ｐゴシック" charset="0"/>
                <a:cs typeface="ＭＳ Ｐゴシック" charset="0"/>
              </a:rPr>
              <a:t>- Equal-or-better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does Spark perform when constraining available memory?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we improve Spark by using Flash connected as file storage?</a:t>
            </a: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we improve Spark by using Flash connected as secondary object store?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4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Conclusion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766931" cy="434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Flash be used to further optimize Big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ata Systems?</a:t>
            </a:r>
          </a:p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does Spark relate to Hadoop for an iterative algorithm?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108BD9"/>
                </a:solidFill>
                <a:latin typeface="Tahoma" charset="0"/>
                <a:ea typeface="ＭＳ Ｐゴシック" charset="0"/>
                <a:cs typeface="ＭＳ Ｐゴシック" charset="0"/>
              </a:rPr>
              <a:t>- Equal-or-better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does Spark perform when constraining available memory?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108BD9"/>
                </a:solidFill>
                <a:latin typeface="Tahoma" charset="0"/>
                <a:ea typeface="ＭＳ Ｐゴシック" charset="0"/>
                <a:cs typeface="ＭＳ Ｐゴシック" charset="0"/>
              </a:rPr>
              <a:t>- Degrade </a:t>
            </a:r>
            <a:r>
              <a:rPr lang="en-US" dirty="0">
                <a:solidFill>
                  <a:srgbClr val="108BD9"/>
                </a:solidFill>
                <a:latin typeface="Tahoma" charset="0"/>
                <a:ea typeface="ＭＳ Ｐゴシック" charset="0"/>
                <a:cs typeface="ＭＳ Ｐゴシック" charset="0"/>
              </a:rPr>
              <a:t>gracefully to a performance worse than Apache Hadoop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we improve Spark by using Flash connected as file storage?</a:t>
            </a: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we improve Spark by using Flash connected as secondary object store?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2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4611688" y="2960688"/>
            <a:ext cx="3700462" cy="27400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46138" y="2963863"/>
            <a:ext cx="3373437" cy="239871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784225" y="2957513"/>
            <a:ext cx="3435350" cy="27400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>
              <a:latin typeface="Arial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735513" y="3019425"/>
            <a:ext cx="3392487" cy="2530475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Generation 2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Workload: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Interactive/Iterative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Resiliency (Spark):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through in-memory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re-computation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Key parameter: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Memory capacity</a:t>
            </a:r>
          </a:p>
        </p:txBody>
      </p:sp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How could Flash fit in?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925513" y="3019425"/>
            <a:ext cx="3195637" cy="24288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Generation 1: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MapReduce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Workload: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Batch/Unstructured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Resiliency (Hadoop):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through data replication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Key parameter: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Disk bandwidth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922338" y="1479550"/>
            <a:ext cx="7488237" cy="1343025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Big Data Systems are: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Scalable</a:t>
            </a:r>
          </a:p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Resilient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Easy to use</a:t>
            </a:r>
          </a:p>
        </p:txBody>
      </p:sp>
      <p:pic>
        <p:nvPicPr>
          <p:cNvPr id="3" name="Picture 2" descr="FlashSystem_8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06" y="526343"/>
            <a:ext cx="3345360" cy="21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2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Conclusion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766931" cy="434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Flash be used to further optimize Big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ata Systems?</a:t>
            </a:r>
          </a:p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does Spark relate to Hadoop for an iterative algorithm?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108BD9"/>
                </a:solidFill>
                <a:latin typeface="Tahoma" charset="0"/>
                <a:ea typeface="ＭＳ Ｐゴシック" charset="0"/>
                <a:cs typeface="ＭＳ Ｐゴシック" charset="0"/>
              </a:rPr>
              <a:t>- Equal-or-better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does Spark perform when constraining available memory?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108BD9"/>
                </a:solidFill>
                <a:latin typeface="Tahoma" charset="0"/>
                <a:ea typeface="ＭＳ Ｐゴシック" charset="0"/>
                <a:cs typeface="ＭＳ Ｐゴシック" charset="0"/>
              </a:rPr>
              <a:t>- Degrade </a:t>
            </a:r>
            <a:r>
              <a:rPr lang="en-US" dirty="0">
                <a:solidFill>
                  <a:srgbClr val="108BD9"/>
                </a:solidFill>
                <a:latin typeface="Tahoma" charset="0"/>
                <a:ea typeface="ＭＳ Ｐゴシック" charset="0"/>
                <a:cs typeface="ＭＳ Ｐゴシック" charset="0"/>
              </a:rPr>
              <a:t>gracefully to a performance worse than Apache Hadoop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we improve Spark by using Flash connected as file storage?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108BD9"/>
                </a:solidFill>
                <a:latin typeface="Tahoma" charset="0"/>
                <a:ea typeface="ＭＳ Ｐゴシック" charset="0"/>
                <a:cs typeface="ＭＳ Ｐゴシック" charset="0"/>
              </a:rPr>
              <a:t>- No, as it did not show a noticeable speedup</a:t>
            </a:r>
            <a:endParaRPr lang="en-US" dirty="0">
              <a:solidFill>
                <a:srgbClr val="108BD9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we improve Spark by using Flash connected as secondary object store?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1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Conclusion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766931" cy="434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Flash be used to further optimize Big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ata Systems?</a:t>
            </a:r>
          </a:p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does Spark relate to Hadoop for an iterative algorithm?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108BD9"/>
                </a:solidFill>
                <a:latin typeface="Tahoma" charset="0"/>
                <a:ea typeface="ＭＳ Ｐゴシック" charset="0"/>
                <a:cs typeface="ＭＳ Ｐゴシック" charset="0"/>
              </a:rPr>
              <a:t>- Equal-or-better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does Spark perform when constraining available memory?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108BD9"/>
                </a:solidFill>
                <a:latin typeface="Tahoma" charset="0"/>
                <a:ea typeface="ＭＳ Ｐゴシック" charset="0"/>
                <a:cs typeface="ＭＳ Ｐゴシック" charset="0"/>
              </a:rPr>
              <a:t>- Degrade </a:t>
            </a:r>
            <a:r>
              <a:rPr lang="en-US" dirty="0">
                <a:solidFill>
                  <a:srgbClr val="108BD9"/>
                </a:solidFill>
                <a:latin typeface="Tahoma" charset="0"/>
                <a:ea typeface="ＭＳ Ｐゴシック" charset="0"/>
                <a:cs typeface="ＭＳ Ｐゴシック" charset="0"/>
              </a:rPr>
              <a:t>gracefully to a performance worse than Apache Hadoop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we improve Spark by using Flash connected as file storage?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rgbClr val="108BD9"/>
                </a:solidFill>
                <a:latin typeface="Tahoma" charset="0"/>
                <a:ea typeface="ＭＳ Ｐゴシック" charset="0"/>
                <a:cs typeface="ＭＳ Ｐゴシック" charset="0"/>
              </a:rPr>
              <a:t>- No, as it did not show a noticeable speedup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we improve Spark by using Flash connected as secondary object store?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rgbClr val="108BD9"/>
                </a:solidFill>
                <a:latin typeface="Tahoma" charset="0"/>
                <a:ea typeface="ＭＳ Ｐゴシック" charset="0"/>
                <a:cs typeface="ＭＳ Ｐゴシック" charset="0"/>
              </a:rPr>
              <a:t>- </a:t>
            </a:r>
            <a:r>
              <a:rPr lang="en-US" dirty="0" smtClean="0">
                <a:solidFill>
                  <a:srgbClr val="108BD9"/>
                </a:solidFill>
                <a:latin typeface="Tahoma" charset="0"/>
                <a:ea typeface="ＭＳ Ｐゴシック" charset="0"/>
                <a:cs typeface="ＭＳ Ｐゴシック" charset="0"/>
              </a:rPr>
              <a:t>Yes, </a:t>
            </a:r>
            <a:r>
              <a:rPr lang="en-US" dirty="0">
                <a:solidFill>
                  <a:srgbClr val="108BD9"/>
                </a:solidFill>
                <a:latin typeface="Tahoma" charset="0"/>
                <a:ea typeface="ＭＳ Ｐゴシック" charset="0"/>
                <a:cs typeface="ＭＳ Ｐゴシック" charset="0"/>
              </a:rPr>
              <a:t>as </a:t>
            </a:r>
            <a:r>
              <a:rPr lang="en-US" dirty="0" smtClean="0">
                <a:solidFill>
                  <a:srgbClr val="108BD9"/>
                </a:solidFill>
                <a:latin typeface="Tahoma" charset="0"/>
                <a:ea typeface="ＭＳ Ｐゴシック" charset="0"/>
                <a:cs typeface="ＭＳ Ｐゴシック" charset="0"/>
              </a:rPr>
              <a:t>it showed a </a:t>
            </a:r>
            <a:r>
              <a:rPr lang="en-US" dirty="0">
                <a:solidFill>
                  <a:srgbClr val="108BD9"/>
                </a:solidFill>
                <a:latin typeface="Tahoma" charset="0"/>
                <a:ea typeface="ＭＳ Ｐゴシック" charset="0"/>
                <a:cs typeface="ＭＳ Ｐゴシック" charset="0"/>
              </a:rPr>
              <a:t>noticeable speedup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3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Conclusion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766931" cy="434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Flash be used to further optimize Big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ata Systems?</a:t>
            </a:r>
          </a:p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Our measured noticeable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speedup gives a strong indication that Big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Data Systems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be further optimized with CAPI Flash</a:t>
            </a:r>
          </a:p>
          <a:p>
            <a:pPr marL="0" indent="0">
              <a:buNone/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9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Future work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Remove overhead</a:t>
            </a:r>
          </a:p>
          <a:p>
            <a:pPr marL="0" indent="0">
              <a:buNone/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Flash as primary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object store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spark-opportunity-for-flas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879561"/>
            <a:ext cx="6184900" cy="507326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6157919" y="2265919"/>
            <a:ext cx="522281" cy="5153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74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Discussion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5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Contact details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Tom Hubregtsen</a:t>
            </a: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Email: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  <a:hlinkClick r:id="rId3"/>
              </a:rPr>
              <a:t>tom@hubregtsen.com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Linkedin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hlinkClick r:id="rId4"/>
              </a:rPr>
              <a:t>www.linkedin.com/in/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  <a:hlinkClick r:id="rId4"/>
              </a:rPr>
              <a:t>thubregtsen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8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Placeholder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5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Backup slides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925513" y="1481138"/>
            <a:ext cx="7138987" cy="4346575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sh-power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8" y="640505"/>
            <a:ext cx="8371072" cy="5538367"/>
          </a:xfrm>
          <a:prstGeom prst="rect">
            <a:avLst/>
          </a:prstGeom>
        </p:spPr>
      </p:pic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Data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storage: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Flash in the Power8</a:t>
            </a:r>
          </a:p>
        </p:txBody>
      </p:sp>
    </p:spTree>
    <p:extLst>
      <p:ext uri="{BB962C8B-B14F-4D97-AF65-F5344CB8AC3E}">
        <p14:creationId xmlns:p14="http://schemas.microsoft.com/office/powerpoint/2010/main" val="177427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1-27 at 2.39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466850"/>
            <a:ext cx="6288186" cy="3816350"/>
          </a:xfrm>
          <a:prstGeom prst="rect">
            <a:avLst/>
          </a:prstGeom>
        </p:spPr>
      </p:pic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Writing speeds in us</a:t>
            </a:r>
          </a:p>
        </p:txBody>
      </p:sp>
    </p:spTree>
    <p:extLst>
      <p:ext uri="{BB962C8B-B14F-4D97-AF65-F5344CB8AC3E}">
        <p14:creationId xmlns:p14="http://schemas.microsoft.com/office/powerpoint/2010/main" val="203829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4611688" y="2960688"/>
            <a:ext cx="3700462" cy="27400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>
              <a:latin typeface="Arial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735513" y="3019425"/>
            <a:ext cx="3303587" cy="2657475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Generation 2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Workload: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Interactive/Iterative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Resiliency (Spark):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through in-memory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re-computation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Key parameter: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Memory capacity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46138" y="2963863"/>
            <a:ext cx="3373437" cy="239871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784225" y="2957513"/>
            <a:ext cx="3435350" cy="27400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>
              <a:latin typeface="Arial" charset="0"/>
            </a:endParaRPr>
          </a:p>
        </p:txBody>
      </p:sp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How could Flash fit in?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925513" y="3019425"/>
            <a:ext cx="3195637" cy="25304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Generation 1: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MapReduce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Workload: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Batch/Unstructured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Resiliency (Hadoop):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through data replication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Key parameter: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Disk bandwidth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922338" y="1479550"/>
            <a:ext cx="7488237" cy="1343025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Big Data Systems are: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Scalable</a:t>
            </a:r>
          </a:p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Resilient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Easy to use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89000" y="4628444"/>
            <a:ext cx="2116667" cy="719667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682067" y="4936066"/>
            <a:ext cx="2288822" cy="719667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2" name="Picture 11" descr="FlashSystem_8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06" y="526343"/>
            <a:ext cx="3345360" cy="21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3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1: Spark </a:t>
            </a:r>
            <a:r>
              <a:rPr lang="en-US" altLang="nl-NL" dirty="0" err="1" smtClean="0">
                <a:latin typeface="+mn-lt"/>
                <a:ea typeface="ＭＳ Ｐゴシック" pitchFamily="34" charset="-128"/>
              </a:rPr>
              <a:t>vs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 Hadoop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5029" y="25273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~30x</a:t>
            </a:r>
            <a:endParaRPr lang="en-US" dirty="0"/>
          </a:p>
        </p:txBody>
      </p:sp>
      <p:pic>
        <p:nvPicPr>
          <p:cNvPr id="3" name="Picture 2" descr="experiment-1a-spark-per-ite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1" y="1206500"/>
            <a:ext cx="6305757" cy="4038600"/>
          </a:xfrm>
          <a:prstGeom prst="rect">
            <a:avLst/>
          </a:prstGeom>
        </p:spPr>
      </p:pic>
      <p:pic>
        <p:nvPicPr>
          <p:cNvPr id="6" name="Picture 5" descr="spark stages 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86" y="1282700"/>
            <a:ext cx="7362613" cy="178466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2209800" y="1320800"/>
            <a:ext cx="1625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8957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1: Spark </a:t>
            </a:r>
            <a:r>
              <a:rPr lang="en-US" altLang="nl-NL" dirty="0" err="1" smtClean="0">
                <a:latin typeface="+mn-lt"/>
                <a:ea typeface="ＭＳ Ｐゴシック" pitchFamily="34" charset="-128"/>
              </a:rPr>
              <a:t>vs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 Hadoop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5029" y="25273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~30x</a:t>
            </a:r>
            <a:endParaRPr lang="en-US" dirty="0"/>
          </a:p>
        </p:txBody>
      </p:sp>
      <p:pic>
        <p:nvPicPr>
          <p:cNvPr id="3" name="Picture 2" descr="experiment-1a-spark-per-ite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1" y="1206500"/>
            <a:ext cx="6305757" cy="4038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5130800" y="2819400"/>
            <a:ext cx="546100" cy="264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spark stages 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422900"/>
            <a:ext cx="7830178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6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1: Staged timing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r>
              <a:rPr lang="en-US" altLang="nl-NL" dirty="0" smtClean="0">
                <a:latin typeface="+mn-lt"/>
                <a:ea typeface="ＭＳ Ｐゴシック" pitchFamily="34" charset="-128"/>
              </a:rPr>
              <a:t>- Spark iterative (log scale)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428238"/>
              </p:ext>
            </p:extLst>
          </p:nvPr>
        </p:nvGraphicFramePr>
        <p:xfrm>
          <a:off x="127000" y="2171700"/>
          <a:ext cx="5461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594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1: Staged timing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674824"/>
              </p:ext>
            </p:extLst>
          </p:nvPr>
        </p:nvGraphicFramePr>
        <p:xfrm>
          <a:off x="127000" y="2171700"/>
          <a:ext cx="5461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 descr="spark stages 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86" y="1130300"/>
            <a:ext cx="7362613" cy="178466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1409700" y="2933700"/>
            <a:ext cx="1435100" cy="1104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274056" y="32893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9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1: Staged timing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363884"/>
              </p:ext>
            </p:extLst>
          </p:nvPr>
        </p:nvGraphicFramePr>
        <p:xfrm>
          <a:off x="127000" y="2171700"/>
          <a:ext cx="5461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spark stages 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460500"/>
            <a:ext cx="8242300" cy="254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971800" y="1701800"/>
            <a:ext cx="838200" cy="254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74056" y="32893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52056" y="38354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3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Experiment 1: Staged timing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61596"/>
              </p:ext>
            </p:extLst>
          </p:nvPr>
        </p:nvGraphicFramePr>
        <p:xfrm>
          <a:off x="127000" y="2171700"/>
          <a:ext cx="5461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16307" y="1270000"/>
            <a:ext cx="4955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Mapper: ~2.0s =&gt; 180/2=90x </a:t>
            </a:r>
            <a:br>
              <a:rPr lang="en-US" dirty="0" smtClean="0"/>
            </a:br>
            <a:r>
              <a:rPr lang="en-US" dirty="0" smtClean="0"/>
              <a:t>Reducer: ~1.3s =&gt; 137/1.3</a:t>
            </a:r>
            <a:r>
              <a:rPr lang="en-US" dirty="0" smtClean="0"/>
              <a:t>=105x</a:t>
            </a:r>
            <a:endParaRPr lang="en-US" dirty="0" smtClean="0"/>
          </a:p>
          <a:p>
            <a:pPr algn="l"/>
            <a:r>
              <a:rPr lang="en-US" dirty="0" smtClean="0"/>
              <a:t>Sorter: 15-3.3-overhead =&gt; ?</a:t>
            </a:r>
          </a:p>
          <a:p>
            <a:pPr algn="l"/>
            <a:r>
              <a:rPr lang="en-US" dirty="0" smtClean="0"/>
              <a:t>Overhead: 15-3.3-sorter =&gt; 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4056" y="32893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52056" y="38354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1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Spark: Execution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6941" y="2118479"/>
            <a:ext cx="1356029" cy="1112762"/>
            <a:chOff x="515410" y="2667000"/>
            <a:chExt cx="1433286" cy="1231295"/>
          </a:xfrm>
        </p:grpSpPr>
        <p:sp>
          <p:nvSpPr>
            <p:cNvPr id="7" name="Rounded Rectangle 6"/>
            <p:cNvSpPr/>
            <p:nvPr/>
          </p:nvSpPr>
          <p:spPr>
            <a:xfrm>
              <a:off x="932695" y="3136295"/>
              <a:ext cx="580572" cy="304800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353610" y="2667000"/>
              <a:ext cx="595086" cy="304800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5410" y="2673048"/>
              <a:ext cx="595086" cy="304800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32695" y="3593495"/>
              <a:ext cx="580572" cy="304800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>
            <a:stCxn id="9" idx="2"/>
            <a:endCxn id="7" idx="0"/>
          </p:cNvCxnSpPr>
          <p:nvPr/>
        </p:nvCxnSpPr>
        <p:spPr>
          <a:xfrm>
            <a:off x="858446" y="2399403"/>
            <a:ext cx="387926" cy="143193"/>
          </a:xfrm>
          <a:prstGeom prst="line">
            <a:avLst/>
          </a:prstGeom>
          <a:ln w="19050" cmpd="sng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2"/>
            <a:endCxn id="7" idx="0"/>
          </p:cNvCxnSpPr>
          <p:nvPr/>
        </p:nvCxnSpPr>
        <p:spPr>
          <a:xfrm flipH="1">
            <a:off x="1246372" y="2393937"/>
            <a:ext cx="405093" cy="148659"/>
          </a:xfrm>
          <a:prstGeom prst="line">
            <a:avLst/>
          </a:prstGeom>
          <a:ln w="19050" cmpd="sng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0"/>
            <a:endCxn id="7" idx="2"/>
          </p:cNvCxnSpPr>
          <p:nvPr/>
        </p:nvCxnSpPr>
        <p:spPr>
          <a:xfrm flipV="1">
            <a:off x="1246372" y="2818054"/>
            <a:ext cx="0" cy="137729"/>
          </a:xfrm>
          <a:prstGeom prst="line">
            <a:avLst/>
          </a:prstGeom>
          <a:ln w="19050" cmpd="sng">
            <a:solidFill>
              <a:schemeClr val="tx1"/>
            </a:solidFill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7494" y="3626757"/>
            <a:ext cx="19232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" dirty="0" smtClean="0">
                <a:latin typeface="Lucida Console"/>
                <a:cs typeface="Lucida Console"/>
              </a:rPr>
              <a:t>rdd1.</a:t>
            </a:r>
            <a:r>
              <a:rPr lang="en-US" sz="1450" dirty="0" smtClean="0">
                <a:solidFill>
                  <a:srgbClr val="3366FF"/>
                </a:solidFill>
                <a:latin typeface="Lucida Console"/>
                <a:cs typeface="Lucida Console"/>
              </a:rPr>
              <a:t>join</a:t>
            </a:r>
            <a:r>
              <a:rPr lang="en-US" sz="1450" dirty="0" smtClean="0">
                <a:latin typeface="Lucida Console"/>
                <a:cs typeface="Lucida Console"/>
              </a:rPr>
              <a:t>(rdd2)</a:t>
            </a:r>
            <a:br>
              <a:rPr lang="en-US" sz="1450" dirty="0" smtClean="0">
                <a:latin typeface="Lucida Console"/>
                <a:cs typeface="Lucida Console"/>
              </a:rPr>
            </a:br>
            <a:r>
              <a:rPr lang="en-US" sz="1450" dirty="0" smtClean="0">
                <a:latin typeface="Lucida Console"/>
                <a:cs typeface="Lucida Console"/>
              </a:rPr>
              <a:t>    .</a:t>
            </a:r>
            <a:r>
              <a:rPr lang="en-US" sz="145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groupBy</a:t>
            </a:r>
            <a:r>
              <a:rPr lang="en-US" sz="1450" dirty="0" smtClean="0">
                <a:latin typeface="Lucida Console"/>
                <a:cs typeface="Lucida Console"/>
              </a:rPr>
              <a:t>(…)</a:t>
            </a:r>
          </a:p>
          <a:p>
            <a:r>
              <a:rPr lang="en-US" sz="1450" dirty="0">
                <a:latin typeface="Lucida Console"/>
                <a:cs typeface="Lucida Console"/>
              </a:rPr>
              <a:t> </a:t>
            </a:r>
            <a:r>
              <a:rPr lang="en-US" sz="1450" dirty="0" smtClean="0">
                <a:latin typeface="Lucida Console"/>
                <a:cs typeface="Lucida Console"/>
              </a:rPr>
              <a:t>   .</a:t>
            </a:r>
            <a:r>
              <a:rPr lang="en-US" sz="1450" dirty="0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50" dirty="0" smtClean="0">
                <a:latin typeface="Lucida Console"/>
                <a:cs typeface="Lucida Console"/>
              </a:rPr>
              <a:t>(…)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7935" y="3238500"/>
            <a:ext cx="280609" cy="31205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0401" y="1252835"/>
            <a:ext cx="1676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/>
                <a:cs typeface="Corbel"/>
              </a:rPr>
              <a:t>RDD Objects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851" y="4585910"/>
            <a:ext cx="22849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Corbel"/>
                <a:cs typeface="Corbel"/>
              </a:rPr>
              <a:t>build operator DAG</a:t>
            </a:r>
            <a:endParaRPr lang="en-US" sz="1900" i="1" dirty="0" smtClean="0">
              <a:latin typeface="Corbel"/>
              <a:cs typeface="Corbe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14226" y="5233500"/>
            <a:ext cx="1631703" cy="723296"/>
          </a:xfrm>
          <a:prstGeom prst="round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 smtClean="0"/>
              <a:t>agnostic to operators!</a:t>
            </a:r>
            <a:endParaRPr lang="en-US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5080174" y="5216566"/>
            <a:ext cx="1631703" cy="723296"/>
          </a:xfrm>
          <a:prstGeom prst="round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2000" dirty="0" smtClean="0"/>
              <a:t>doesn’t know about stages</a:t>
            </a: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976887" y="1257300"/>
            <a:ext cx="2603578" cy="4267200"/>
            <a:chOff x="1976887" y="1981200"/>
            <a:chExt cx="2603578" cy="4267200"/>
          </a:xfrm>
        </p:grpSpPr>
        <p:sp>
          <p:nvSpPr>
            <p:cNvPr id="21" name="TextBox 20"/>
            <p:cNvSpPr txBox="1"/>
            <p:nvPr/>
          </p:nvSpPr>
          <p:spPr>
            <a:xfrm>
              <a:off x="2613260" y="1981200"/>
              <a:ext cx="19672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>
                  <a:latin typeface="Corbel"/>
                  <a:cs typeface="Corbel"/>
                </a:rPr>
                <a:t>DAGScheduler</a:t>
              </a:r>
              <a:endParaRPr lang="en-US" sz="2200" dirty="0" smtClean="0">
                <a:latin typeface="Corbel"/>
                <a:cs typeface="Corbel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699655" y="3497960"/>
              <a:ext cx="377066" cy="54064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759309" y="3553314"/>
              <a:ext cx="259233" cy="18116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759309" y="3802083"/>
              <a:ext cx="259233" cy="18116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392162" y="3055362"/>
              <a:ext cx="377066" cy="78678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451817" y="3110717"/>
              <a:ext cx="259233" cy="18116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451817" y="3359486"/>
              <a:ext cx="259233" cy="18116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451817" y="3596002"/>
              <a:ext cx="259233" cy="18116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922485" y="3059526"/>
              <a:ext cx="377066" cy="78678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982139" y="3114879"/>
              <a:ext cx="259233" cy="181162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982139" y="3363649"/>
              <a:ext cx="259233" cy="181162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982139" y="3600166"/>
              <a:ext cx="259233" cy="181162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33" name="Straight Arrow Connector 32"/>
            <p:cNvCxnSpPr>
              <a:stCxn id="27" idx="3"/>
              <a:endCxn id="31" idx="1"/>
            </p:cNvCxnSpPr>
            <p:nvPr/>
          </p:nvCxnSpPr>
          <p:spPr>
            <a:xfrm>
              <a:off x="3711050" y="3450067"/>
              <a:ext cx="271089" cy="4163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4" name="Straight Arrow Connector 33"/>
            <p:cNvCxnSpPr>
              <a:stCxn id="26" idx="3"/>
              <a:endCxn id="30" idx="1"/>
            </p:cNvCxnSpPr>
            <p:nvPr/>
          </p:nvCxnSpPr>
          <p:spPr>
            <a:xfrm>
              <a:off x="3711050" y="3201298"/>
              <a:ext cx="271089" cy="4162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5" name="Straight Arrow Connector 34"/>
            <p:cNvCxnSpPr>
              <a:stCxn id="28" idx="3"/>
              <a:endCxn id="32" idx="1"/>
            </p:cNvCxnSpPr>
            <p:nvPr/>
          </p:nvCxnSpPr>
          <p:spPr>
            <a:xfrm>
              <a:off x="3711050" y="3686583"/>
              <a:ext cx="271089" cy="4164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45" idx="3"/>
              <a:endCxn id="27" idx="1"/>
            </p:cNvCxnSpPr>
            <p:nvPr/>
          </p:nvCxnSpPr>
          <p:spPr>
            <a:xfrm>
              <a:off x="3018542" y="3271066"/>
              <a:ext cx="433275" cy="179001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7" name="Straight Arrow Connector 36"/>
            <p:cNvCxnSpPr>
              <a:stCxn id="24" idx="3"/>
              <a:endCxn id="28" idx="1"/>
            </p:cNvCxnSpPr>
            <p:nvPr/>
          </p:nvCxnSpPr>
          <p:spPr>
            <a:xfrm flipV="1">
              <a:off x="3018542" y="3686583"/>
              <a:ext cx="433275" cy="206081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8" name="Straight Arrow Connector 37"/>
            <p:cNvCxnSpPr>
              <a:stCxn id="24" idx="3"/>
              <a:endCxn id="27" idx="1"/>
            </p:cNvCxnSpPr>
            <p:nvPr/>
          </p:nvCxnSpPr>
          <p:spPr>
            <a:xfrm flipV="1">
              <a:off x="3018542" y="3450067"/>
              <a:ext cx="433275" cy="442597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9" name="Straight Arrow Connector 38"/>
            <p:cNvCxnSpPr>
              <a:stCxn id="23" idx="3"/>
              <a:endCxn id="26" idx="1"/>
            </p:cNvCxnSpPr>
            <p:nvPr/>
          </p:nvCxnSpPr>
          <p:spPr>
            <a:xfrm flipV="1">
              <a:off x="3018542" y="3201298"/>
              <a:ext cx="433275" cy="442597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0" name="Straight Arrow Connector 39"/>
            <p:cNvCxnSpPr>
              <a:stCxn id="23" idx="3"/>
              <a:endCxn id="27" idx="1"/>
            </p:cNvCxnSpPr>
            <p:nvPr/>
          </p:nvCxnSpPr>
          <p:spPr>
            <a:xfrm flipV="1">
              <a:off x="3018542" y="3450067"/>
              <a:ext cx="433275" cy="193828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1" name="Straight Arrow Connector 40"/>
            <p:cNvCxnSpPr>
              <a:stCxn id="24" idx="3"/>
              <a:endCxn id="26" idx="1"/>
            </p:cNvCxnSpPr>
            <p:nvPr/>
          </p:nvCxnSpPr>
          <p:spPr>
            <a:xfrm flipV="1">
              <a:off x="3018542" y="3201298"/>
              <a:ext cx="433275" cy="691366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2" name="Straight Arrow Connector 41"/>
            <p:cNvCxnSpPr>
              <a:stCxn id="23" idx="3"/>
              <a:endCxn id="28" idx="1"/>
            </p:cNvCxnSpPr>
            <p:nvPr/>
          </p:nvCxnSpPr>
          <p:spPr>
            <a:xfrm>
              <a:off x="3018542" y="3643895"/>
              <a:ext cx="433275" cy="42688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43" name="Rounded Rectangle 42"/>
            <p:cNvSpPr/>
            <p:nvPr/>
          </p:nvSpPr>
          <p:spPr>
            <a:xfrm>
              <a:off x="2699655" y="2876361"/>
              <a:ext cx="377066" cy="54064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759309" y="2931716"/>
              <a:ext cx="259233" cy="18116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759309" y="3180485"/>
              <a:ext cx="259233" cy="18116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46" name="Straight Arrow Connector 45"/>
            <p:cNvCxnSpPr>
              <a:stCxn id="44" idx="3"/>
              <a:endCxn id="26" idx="1"/>
            </p:cNvCxnSpPr>
            <p:nvPr/>
          </p:nvCxnSpPr>
          <p:spPr>
            <a:xfrm>
              <a:off x="3018542" y="3022297"/>
              <a:ext cx="433275" cy="179001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7" name="Straight Arrow Connector 46"/>
            <p:cNvCxnSpPr>
              <a:stCxn id="44" idx="3"/>
              <a:endCxn id="28" idx="1"/>
            </p:cNvCxnSpPr>
            <p:nvPr/>
          </p:nvCxnSpPr>
          <p:spPr>
            <a:xfrm>
              <a:off x="3018542" y="3022297"/>
              <a:ext cx="433275" cy="664286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8" name="Straight Arrow Connector 47"/>
            <p:cNvCxnSpPr>
              <a:stCxn id="45" idx="3"/>
              <a:endCxn id="28" idx="1"/>
            </p:cNvCxnSpPr>
            <p:nvPr/>
          </p:nvCxnSpPr>
          <p:spPr>
            <a:xfrm>
              <a:off x="3018542" y="3271066"/>
              <a:ext cx="433275" cy="415517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9" name="Straight Arrow Connector 48"/>
            <p:cNvCxnSpPr>
              <a:stCxn id="45" idx="3"/>
              <a:endCxn id="26" idx="1"/>
            </p:cNvCxnSpPr>
            <p:nvPr/>
          </p:nvCxnSpPr>
          <p:spPr>
            <a:xfrm flipV="1">
              <a:off x="3018542" y="3201298"/>
              <a:ext cx="433275" cy="69768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45" idx="3"/>
              <a:endCxn id="27" idx="1"/>
            </p:cNvCxnSpPr>
            <p:nvPr/>
          </p:nvCxnSpPr>
          <p:spPr>
            <a:xfrm>
              <a:off x="3018542" y="3271066"/>
              <a:ext cx="433275" cy="179001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1" name="Straight Arrow Connector 50"/>
            <p:cNvCxnSpPr>
              <a:stCxn id="44" idx="3"/>
              <a:endCxn id="28" idx="1"/>
            </p:cNvCxnSpPr>
            <p:nvPr/>
          </p:nvCxnSpPr>
          <p:spPr>
            <a:xfrm>
              <a:off x="3018542" y="3022297"/>
              <a:ext cx="433275" cy="664286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2" name="Straight Arrow Connector 51"/>
            <p:cNvCxnSpPr>
              <a:stCxn id="44" idx="3"/>
              <a:endCxn id="27" idx="1"/>
            </p:cNvCxnSpPr>
            <p:nvPr/>
          </p:nvCxnSpPr>
          <p:spPr>
            <a:xfrm>
              <a:off x="3018542" y="3022297"/>
              <a:ext cx="433275" cy="427770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2562980" y="4321314"/>
              <a:ext cx="191237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 smtClean="0">
                  <a:latin typeface="Corbel"/>
                  <a:cs typeface="Corbel"/>
                </a:rPr>
                <a:t>split graph into </a:t>
              </a:r>
              <a:r>
                <a:rPr lang="en-US" sz="1900" i="1" dirty="0" smtClean="0">
                  <a:latin typeface="Corbel"/>
                  <a:cs typeface="Corbel"/>
                </a:rPr>
                <a:t>stages</a:t>
              </a:r>
              <a:r>
                <a:rPr lang="en-US" sz="1900" dirty="0" smtClean="0">
                  <a:latin typeface="Corbel"/>
                  <a:cs typeface="Corbel"/>
                </a:rPr>
                <a:t> of tasks</a:t>
              </a:r>
              <a:endParaRPr lang="en-US" sz="1900" i="1" dirty="0" smtClean="0">
                <a:latin typeface="Corbel"/>
                <a:cs typeface="Corbel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62980" y="5103296"/>
              <a:ext cx="176275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 smtClean="0">
                  <a:latin typeface="Corbel"/>
                  <a:cs typeface="Corbel"/>
                </a:rPr>
                <a:t>submit each stage as ready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286000" y="2588381"/>
              <a:ext cx="0" cy="366001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2053770" y="3729640"/>
              <a:ext cx="457200" cy="416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976887" y="3276173"/>
              <a:ext cx="5877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rbel"/>
                  <a:cs typeface="Corbel"/>
                </a:rPr>
                <a:t>DAG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331305" y="1257300"/>
            <a:ext cx="2639180" cy="4267200"/>
            <a:chOff x="4331305" y="1981200"/>
            <a:chExt cx="2639180" cy="4267200"/>
          </a:xfrm>
        </p:grpSpPr>
        <p:sp>
          <p:nvSpPr>
            <p:cNvPr id="59" name="TextBox 58"/>
            <p:cNvSpPr txBox="1"/>
            <p:nvPr/>
          </p:nvSpPr>
          <p:spPr>
            <a:xfrm>
              <a:off x="5028928" y="1981200"/>
              <a:ext cx="19415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>
                  <a:latin typeface="Corbel"/>
                  <a:cs typeface="Corbel"/>
                </a:rPr>
                <a:t>TaskScheduler</a:t>
              </a:r>
              <a:endParaRPr lang="en-US" sz="2200" dirty="0" smtClean="0">
                <a:latin typeface="Corbel"/>
                <a:cs typeface="Corbel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696580" y="2588381"/>
              <a:ext cx="0" cy="366001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532085" y="3733800"/>
              <a:ext cx="457200" cy="416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331305" y="3276173"/>
              <a:ext cx="864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Corbel"/>
                  <a:cs typeface="Corbel"/>
                </a:rPr>
                <a:t>TaskSet</a:t>
              </a:r>
              <a:endParaRPr lang="en-US" sz="1600" dirty="0" smtClean="0">
                <a:latin typeface="Corbel"/>
                <a:cs typeface="Corbel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63885" y="4321314"/>
              <a:ext cx="196547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 smtClean="0">
                  <a:latin typeface="Corbel"/>
                  <a:cs typeface="Corbel"/>
                </a:rPr>
                <a:t>launch tasks via cluster manager</a:t>
              </a:r>
              <a:endParaRPr lang="en-US" sz="1900" i="1" dirty="0" smtClean="0">
                <a:latin typeface="Corbel"/>
                <a:cs typeface="Corbel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963885" y="5103296"/>
              <a:ext cx="196547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 smtClean="0">
                  <a:latin typeface="Corbel"/>
                  <a:cs typeface="Corbel"/>
                </a:rPr>
                <a:t>retry failed or straggling tasks</a:t>
              </a:r>
              <a:endParaRPr lang="en-US" sz="1900" i="1" dirty="0" smtClean="0">
                <a:latin typeface="Corbel"/>
                <a:cs typeface="Corbel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439228" y="2818687"/>
              <a:ext cx="1040191" cy="12356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5173135" y="3652048"/>
              <a:ext cx="1548189" cy="725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5173136" y="3810495"/>
              <a:ext cx="1548188" cy="121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443537" y="2781904"/>
              <a:ext cx="10438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Corbel"/>
                  <a:cs typeface="Corbel"/>
                </a:rPr>
                <a:t>Cluster</a:t>
              </a:r>
              <a:br>
                <a:rPr lang="en-US" sz="1800" dirty="0" smtClean="0">
                  <a:latin typeface="Corbel"/>
                  <a:cs typeface="Corbel"/>
                </a:rPr>
              </a:br>
              <a:r>
                <a:rPr lang="en-US" sz="1800" dirty="0" smtClean="0">
                  <a:latin typeface="Corbel"/>
                  <a:cs typeface="Corbel"/>
                </a:rPr>
                <a:t>manager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805990" y="1257300"/>
            <a:ext cx="2338010" cy="4267200"/>
            <a:chOff x="6805990" y="1981200"/>
            <a:chExt cx="2338010" cy="4267200"/>
          </a:xfrm>
        </p:grpSpPr>
        <p:sp>
          <p:nvSpPr>
            <p:cNvPr id="70" name="TextBox 69"/>
            <p:cNvSpPr txBox="1"/>
            <p:nvPr/>
          </p:nvSpPr>
          <p:spPr>
            <a:xfrm>
              <a:off x="7566724" y="1981200"/>
              <a:ext cx="10438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orbel"/>
                  <a:cs typeface="Corbel"/>
                </a:rPr>
                <a:t>Worker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78523" y="4321314"/>
              <a:ext cx="196547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 smtClean="0">
                  <a:latin typeface="Corbel"/>
                  <a:cs typeface="Corbel"/>
                </a:rPr>
                <a:t>execute tasks</a:t>
              </a:r>
              <a:endParaRPr lang="en-US" sz="1900" i="1" dirty="0" smtClean="0">
                <a:latin typeface="Corbel"/>
                <a:cs typeface="Corbel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78523" y="5103653"/>
              <a:ext cx="196547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 smtClean="0">
                  <a:latin typeface="Corbel"/>
                  <a:cs typeface="Corbel"/>
                </a:rPr>
                <a:t>store and serve blocks</a:t>
              </a:r>
              <a:endParaRPr lang="en-US" sz="1900" i="1" dirty="0" smtClean="0">
                <a:latin typeface="Corbel"/>
                <a:cs typeface="Corbel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7543800" y="2935514"/>
              <a:ext cx="1152676" cy="1103086"/>
              <a:chOff x="7543800" y="2854105"/>
              <a:chExt cx="1226720" cy="126069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7543800" y="2854105"/>
                <a:ext cx="1226720" cy="126069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headEnd type="none" w="med" len="med"/>
                <a:tailEnd type="non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644132" y="3410486"/>
                <a:ext cx="1035409" cy="613229"/>
              </a:xfrm>
              <a:prstGeom prst="rect">
                <a:avLst/>
              </a:prstGeom>
              <a:ln w="12700" cmpd="sng">
                <a:headEnd type="none" w="med" len="med"/>
                <a:tailEnd type="non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 smtClean="0"/>
                  <a:t>Block manager</a:t>
                </a:r>
                <a:endParaRPr lang="en-US" sz="16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644132" y="2949138"/>
                <a:ext cx="1035410" cy="372487"/>
              </a:xfrm>
              <a:prstGeom prst="rect">
                <a:avLst/>
              </a:prstGeom>
              <a:ln w="12700" cmpd="sng">
                <a:headEnd type="none" w="med" len="med"/>
                <a:tailEnd type="non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 smtClean="0"/>
                  <a:t>Threads</a:t>
                </a:r>
                <a:endParaRPr lang="en-US" sz="1600" dirty="0"/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>
              <a:off x="7050315" y="2588381"/>
              <a:ext cx="0" cy="366001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6882190" y="3733800"/>
              <a:ext cx="457200" cy="416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805990" y="3272970"/>
              <a:ext cx="5668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rbel"/>
                  <a:cs typeface="Corbel"/>
                </a:rPr>
                <a:t>Task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343400" y="5172186"/>
            <a:ext cx="680595" cy="632210"/>
            <a:chOff x="4343400" y="5968424"/>
            <a:chExt cx="680595" cy="632210"/>
          </a:xfrm>
        </p:grpSpPr>
        <p:cxnSp>
          <p:nvCxnSpPr>
            <p:cNvPr id="81" name="Straight Arrow Connector 80"/>
            <p:cNvCxnSpPr/>
            <p:nvPr/>
          </p:nvCxnSpPr>
          <p:spPr>
            <a:xfrm flipH="1">
              <a:off x="4401918" y="6597137"/>
              <a:ext cx="431800" cy="3497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343400" y="5968424"/>
              <a:ext cx="68059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rbel"/>
                  <a:cs typeface="Corbel"/>
                </a:rPr>
                <a:t>stage</a:t>
              </a:r>
              <a:br>
                <a:rPr lang="en-US" sz="1600" dirty="0" smtClean="0">
                  <a:latin typeface="Corbel"/>
                  <a:cs typeface="Corbel"/>
                </a:rPr>
              </a:br>
              <a:r>
                <a:rPr lang="en-US" sz="1600" dirty="0" smtClean="0">
                  <a:latin typeface="Corbel"/>
                  <a:cs typeface="Corbel"/>
                </a:rPr>
                <a:t>failed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90820" y="6134100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Matei</a:t>
            </a:r>
            <a:r>
              <a:rPr lang="en-US" dirty="0" smtClean="0"/>
              <a:t> </a:t>
            </a:r>
            <a:r>
              <a:rPr lang="en-US" dirty="0" err="1" smtClean="0"/>
              <a:t>Zaharia</a:t>
            </a:r>
            <a:r>
              <a:rPr lang="en-US" dirty="0" smtClean="0"/>
              <a:t>, Spark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Hadoop 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914754" y="962375"/>
            <a:ext cx="71596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- Execution</a:t>
            </a:r>
          </a:p>
        </p:txBody>
      </p:sp>
      <p:pic>
        <p:nvPicPr>
          <p:cNvPr id="2" name="Picture 1" descr="Hadoop Execu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26" y="0"/>
            <a:ext cx="6018773" cy="62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Hadoop 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pic>
        <p:nvPicPr>
          <p:cNvPr id="3" name="Picture 2" descr="hadoop resili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72"/>
            <a:ext cx="9144000" cy="5304647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914754" y="962375"/>
            <a:ext cx="71596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- Scalable</a:t>
            </a:r>
          </a:p>
        </p:txBody>
      </p:sp>
    </p:spTree>
    <p:extLst>
      <p:ext uri="{BB962C8B-B14F-4D97-AF65-F5344CB8AC3E}">
        <p14:creationId xmlns:p14="http://schemas.microsoft.com/office/powerpoint/2010/main" val="77754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Hadoop 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pic>
        <p:nvPicPr>
          <p:cNvPr id="3" name="Picture 2" descr="hadoop resili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72"/>
            <a:ext cx="9144000" cy="5304647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914754" y="962375"/>
            <a:ext cx="71596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- Resilient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51555" y="2949222"/>
            <a:ext cx="1340555" cy="235655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448734" y="2946401"/>
            <a:ext cx="1340555" cy="235655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9450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4611688" y="2960688"/>
            <a:ext cx="3700462" cy="27400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46138" y="2963863"/>
            <a:ext cx="3373437" cy="239871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784225" y="2957513"/>
            <a:ext cx="3435350" cy="27400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>
              <a:latin typeface="Arial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735513" y="3019425"/>
            <a:ext cx="3316287" cy="2657475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Generation 2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Workload: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Interactive/Iterative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Resiliency (Spark):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through in-memory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re-computation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Key parameter: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Memory capacity</a:t>
            </a:r>
          </a:p>
        </p:txBody>
      </p:sp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</a:rPr>
              <a:t>How could Flash fit in?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925513" y="3019425"/>
            <a:ext cx="3195637" cy="25050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Generation 1: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MapReduce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Workload: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Batch/Unstructured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Resiliency (Hadoop):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through data replication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Key parameter: 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Disk bandwidth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922338" y="1479550"/>
            <a:ext cx="7488237" cy="1343025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Big Data Systems are: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Scalable</a:t>
            </a:r>
          </a:p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Resilient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Easy to use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89000" y="4628444"/>
            <a:ext cx="2116667" cy="719667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682067" y="4936066"/>
            <a:ext cx="2288822" cy="719667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2" name="Picture 11" descr="FlashSystem_8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06" y="526343"/>
            <a:ext cx="3345360" cy="21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6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Hadoop 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pic>
        <p:nvPicPr>
          <p:cNvPr id="3" name="Picture 2" descr="hadoop resili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72"/>
            <a:ext cx="9144000" cy="5304647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914754" y="962375"/>
            <a:ext cx="71596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- Ease of use</a:t>
            </a:r>
          </a:p>
        </p:txBody>
      </p:sp>
    </p:spTree>
    <p:extLst>
      <p:ext uri="{BB962C8B-B14F-4D97-AF65-F5344CB8AC3E}">
        <p14:creationId xmlns:p14="http://schemas.microsoft.com/office/powerpoint/2010/main" val="36911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doop resili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72"/>
            <a:ext cx="9144000" cy="5304647"/>
          </a:xfrm>
          <a:prstGeom prst="rect">
            <a:avLst/>
          </a:prstGeom>
        </p:spPr>
      </p:pic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Spark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914754" y="962375"/>
            <a:ext cx="71596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- Execution</a:t>
            </a:r>
          </a:p>
        </p:txBody>
      </p:sp>
    </p:spTree>
    <p:extLst>
      <p:ext uri="{BB962C8B-B14F-4D97-AF65-F5344CB8AC3E}">
        <p14:creationId xmlns:p14="http://schemas.microsoft.com/office/powerpoint/2010/main" val="214338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doop resili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72"/>
            <a:ext cx="9144000" cy="5304647"/>
          </a:xfrm>
          <a:prstGeom prst="rect">
            <a:avLst/>
          </a:prstGeom>
        </p:spPr>
      </p:pic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Spark</a:t>
            </a:r>
            <a:br>
              <a:rPr lang="en-US" altLang="nl-NL" dirty="0" smtClean="0">
                <a:latin typeface="+mn-lt"/>
                <a:ea typeface="ＭＳ Ｐゴシック" pitchFamily="34" charset="-128"/>
              </a:rPr>
            </a:b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914754" y="962375"/>
            <a:ext cx="71596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- Execution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620000" y="1066800"/>
            <a:ext cx="1422400" cy="1206500"/>
          </a:xfrm>
          <a:prstGeom prst="rect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709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8124825" cy="660400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Spark RDDs: Resiliency and lazy evaluation</a:t>
            </a:r>
          </a:p>
        </p:txBody>
      </p:sp>
      <p:pic>
        <p:nvPicPr>
          <p:cNvPr id="3" name="Picture 2" descr="spark rdd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1112"/>
          <a:stretch/>
        </p:blipFill>
        <p:spPr>
          <a:xfrm>
            <a:off x="2184400" y="584200"/>
            <a:ext cx="6271563" cy="52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ark rdd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5"/>
          <a:stretch/>
        </p:blipFill>
        <p:spPr>
          <a:xfrm>
            <a:off x="2197100" y="343594"/>
            <a:ext cx="6262151" cy="6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6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latin typeface="+mn-lt"/>
                <a:ea typeface="ＭＳ Ｐゴシック" pitchFamily="34" charset="-128"/>
              </a:rPr>
              <a:t>Characteristics of </a:t>
            </a:r>
            <a:r>
              <a:rPr lang="en-US" altLang="nl-NL" dirty="0" smtClean="0">
                <a:latin typeface="+mn-lt"/>
                <a:ea typeface="ＭＳ Ｐゴシック" pitchFamily="34" charset="-128"/>
              </a:rPr>
              <a:t>different storage</a:t>
            </a:r>
            <a:endParaRPr lang="en-US" altLang="nl-NL" dirty="0" smtClean="0">
              <a:latin typeface="+mn-lt"/>
              <a:ea typeface="ＭＳ Ｐゴシック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722026"/>
              </p:ext>
            </p:extLst>
          </p:nvPr>
        </p:nvGraphicFramePr>
        <p:xfrm>
          <a:off x="977900" y="1280160"/>
          <a:ext cx="7442199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0258"/>
                <a:gridCol w="1977263"/>
                <a:gridCol w="1867415"/>
                <a:gridCol w="197726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HDD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DDR3 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102.4 Gb/s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Gb/s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Gb/s*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Bandwidth/$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1.5*10</a:t>
                      </a:r>
                      <a:r>
                        <a:rPr lang="en-US" baseline="30000" dirty="0" smtClean="0"/>
                        <a:t>0</a:t>
                      </a:r>
                      <a:r>
                        <a:rPr lang="en-US" dirty="0" smtClean="0"/>
                        <a:t> Gb/s/$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0.9*10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 Gb/s/$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0.7*10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 Gb/s/$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IOPS/$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1.4*10</a:t>
                      </a:r>
                      <a:r>
                        <a:rPr lang="en-US" baseline="30000" dirty="0" smtClean="0"/>
                        <a:t>6</a:t>
                      </a:r>
                      <a:r>
                        <a:rPr lang="en-US" dirty="0" smtClean="0"/>
                        <a:t> IOPS/$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7.7*10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IOPS/$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r>
                        <a:rPr lang="en-US" baseline="0" dirty="0" smtClean="0"/>
                        <a:t>*10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 IOPS/$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</a:t>
                      </a:r>
                      <a:r>
                        <a:rPr lang="en-US" baseline="0" dirty="0" smtClean="0"/>
                        <a:t>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4,000</a:t>
                      </a:r>
                      <a:r>
                        <a:rPr lang="en-US" baseline="0" dirty="0" smtClean="0"/>
                        <a:t> GB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Capacity/$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1.1*10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GB/$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1.8*10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 GB/$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2.8*10</a:t>
                      </a:r>
                      <a:r>
                        <a:rPr lang="en-US" baseline="30000" dirty="0" smtClean="0"/>
                        <a:t>4</a:t>
                      </a:r>
                      <a:r>
                        <a:rPr lang="en-US" dirty="0" smtClean="0"/>
                        <a:t> GB/$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62234" y="4711700"/>
            <a:ext cx="252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*: Actual writing speed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46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108BD9"/>
    </a:lt2>
    <a:accent1>
      <a:srgbClr val="ADC610"/>
    </a:accent1>
    <a:accent2>
      <a:srgbClr val="002B60"/>
    </a:accent2>
    <a:accent3>
      <a:srgbClr val="FFFFFF"/>
    </a:accent3>
    <a:accent4>
      <a:srgbClr val="000000"/>
    </a:accent4>
    <a:accent5>
      <a:srgbClr val="D3DFAA"/>
    </a:accent5>
    <a:accent6>
      <a:srgbClr val="002656"/>
    </a:accent6>
    <a:hlink>
      <a:srgbClr val="A10058"/>
    </a:hlink>
    <a:folHlink>
      <a:srgbClr val="66BCAA"/>
    </a:folHlink>
  </a:clrScheme>
  <a:fontScheme name="text">
    <a:majorFont>
      <a:latin typeface="Bookman Old Style"/>
      <a:ea typeface=""/>
      <a:cs typeface=""/>
    </a:majorFont>
    <a:minorFont>
      <a:latin typeface="Tahoma"/>
      <a:ea typeface=""/>
      <a:cs typeface="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108BD9"/>
    </a:lt2>
    <a:accent1>
      <a:srgbClr val="ADC610"/>
    </a:accent1>
    <a:accent2>
      <a:srgbClr val="002B60"/>
    </a:accent2>
    <a:accent3>
      <a:srgbClr val="FFFFFF"/>
    </a:accent3>
    <a:accent4>
      <a:srgbClr val="000000"/>
    </a:accent4>
    <a:accent5>
      <a:srgbClr val="D3DFAA"/>
    </a:accent5>
    <a:accent6>
      <a:srgbClr val="002656"/>
    </a:accent6>
    <a:hlink>
      <a:srgbClr val="A10058"/>
    </a:hlink>
    <a:folHlink>
      <a:srgbClr val="66BCAA"/>
    </a:folHlink>
  </a:clrScheme>
  <a:fontScheme name="text">
    <a:majorFont>
      <a:latin typeface="Bookman Old Style"/>
      <a:ea typeface=""/>
      <a:cs typeface=""/>
    </a:majorFont>
    <a:minorFont>
      <a:latin typeface="Tahoma"/>
      <a:ea typeface=""/>
      <a:cs typeface="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108BD9"/>
    </a:lt2>
    <a:accent1>
      <a:srgbClr val="ADC610"/>
    </a:accent1>
    <a:accent2>
      <a:srgbClr val="002B60"/>
    </a:accent2>
    <a:accent3>
      <a:srgbClr val="FFFFFF"/>
    </a:accent3>
    <a:accent4>
      <a:srgbClr val="000000"/>
    </a:accent4>
    <a:accent5>
      <a:srgbClr val="D3DFAA"/>
    </a:accent5>
    <a:accent6>
      <a:srgbClr val="002656"/>
    </a:accent6>
    <a:hlink>
      <a:srgbClr val="A10058"/>
    </a:hlink>
    <a:folHlink>
      <a:srgbClr val="66BCAA"/>
    </a:folHlink>
  </a:clrScheme>
  <a:fontScheme name="text">
    <a:majorFont>
      <a:latin typeface="Bookman Old Style"/>
      <a:ea typeface=""/>
      <a:cs typeface=""/>
    </a:majorFont>
    <a:minorFont>
      <a:latin typeface="Tahoma"/>
      <a:ea typeface=""/>
      <a:cs typeface="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108BD9"/>
    </a:lt2>
    <a:accent1>
      <a:srgbClr val="ADC610"/>
    </a:accent1>
    <a:accent2>
      <a:srgbClr val="002B60"/>
    </a:accent2>
    <a:accent3>
      <a:srgbClr val="FFFFFF"/>
    </a:accent3>
    <a:accent4>
      <a:srgbClr val="000000"/>
    </a:accent4>
    <a:accent5>
      <a:srgbClr val="D3DFAA"/>
    </a:accent5>
    <a:accent6>
      <a:srgbClr val="002656"/>
    </a:accent6>
    <a:hlink>
      <a:srgbClr val="A10058"/>
    </a:hlink>
    <a:folHlink>
      <a:srgbClr val="66BCAA"/>
    </a:folHlink>
  </a:clrScheme>
  <a:fontScheme name="text">
    <a:majorFont>
      <a:latin typeface="Bookman Old Style"/>
      <a:ea typeface=""/>
      <a:cs typeface=""/>
    </a:majorFont>
    <a:minorFont>
      <a:latin typeface="Tahoma"/>
      <a:ea typeface=""/>
      <a:cs typeface="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108BD9"/>
    </a:lt2>
    <a:accent1>
      <a:srgbClr val="ADC610"/>
    </a:accent1>
    <a:accent2>
      <a:srgbClr val="002B60"/>
    </a:accent2>
    <a:accent3>
      <a:srgbClr val="FFFFFF"/>
    </a:accent3>
    <a:accent4>
      <a:srgbClr val="000000"/>
    </a:accent4>
    <a:accent5>
      <a:srgbClr val="D3DFAA"/>
    </a:accent5>
    <a:accent6>
      <a:srgbClr val="002656"/>
    </a:accent6>
    <a:hlink>
      <a:srgbClr val="A10058"/>
    </a:hlink>
    <a:folHlink>
      <a:srgbClr val="66BCAA"/>
    </a:folHlink>
  </a:clrScheme>
  <a:fontScheme name="text">
    <a:majorFont>
      <a:latin typeface="Bookman Old Style"/>
      <a:ea typeface=""/>
      <a:cs typeface=""/>
    </a:majorFont>
    <a:minorFont>
      <a:latin typeface="Tahoma"/>
      <a:ea typeface=""/>
      <a:cs typeface="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32404</TotalTime>
  <Words>3373</Words>
  <Application>Microsoft Macintosh PowerPoint</Application>
  <PresentationFormat>On-screen Show (4:3)</PresentationFormat>
  <Paragraphs>861</Paragraphs>
  <Slides>95</Slides>
  <Notes>95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text</vt:lpstr>
      <vt:lpstr>Storage in Big Data Systems</vt:lpstr>
      <vt:lpstr>PowerPoint Presentation</vt:lpstr>
      <vt:lpstr>Table of contents</vt:lpstr>
      <vt:lpstr>Evolution of Big Data Systems</vt:lpstr>
      <vt:lpstr>Evolution of Big Data Systems</vt:lpstr>
      <vt:lpstr>Evolution of Big Data Systems</vt:lpstr>
      <vt:lpstr>How could Flash fit in?</vt:lpstr>
      <vt:lpstr>How could Flash fit in?</vt:lpstr>
      <vt:lpstr>How could Flash fit in?</vt:lpstr>
      <vt:lpstr>Difference</vt:lpstr>
      <vt:lpstr>Research questions</vt:lpstr>
      <vt:lpstr>Placeholder</vt:lpstr>
      <vt:lpstr>Single Source Shortest Path</vt:lpstr>
      <vt:lpstr>Single Source Shortest Path</vt:lpstr>
      <vt:lpstr>Single Source Shortest Path</vt:lpstr>
      <vt:lpstr>Single Source Shortest Path</vt:lpstr>
      <vt:lpstr>Single Source Shortest Path</vt:lpstr>
      <vt:lpstr>Single Source Shortest Path</vt:lpstr>
      <vt:lpstr>Single Source Shortest Path - Generation 1: Apache Hadoop </vt:lpstr>
      <vt:lpstr>H</vt:lpstr>
      <vt:lpstr>PowerPoint Presentation</vt:lpstr>
      <vt:lpstr>Single Source Shortest Path - Generation 2: Apache Spark </vt:lpstr>
      <vt:lpstr>PowerPoint Presentation</vt:lpstr>
      <vt:lpstr>PowerPoint Presentation</vt:lpstr>
      <vt:lpstr>Difference</vt:lpstr>
      <vt:lpstr>Experiment 1a: Spark vs Hadoop - Overview</vt:lpstr>
      <vt:lpstr>Experiment 1a: Spark vs Hadoop - Setup</vt:lpstr>
      <vt:lpstr>Experiment 1a: Spark vs Hadoop</vt:lpstr>
      <vt:lpstr>Experiment 1a: Spark vs Hadoop</vt:lpstr>
      <vt:lpstr>Experiment 1a: Spark vs Hadoop</vt:lpstr>
      <vt:lpstr>Experiment 1a: Spark vs Hadoop - Iterative step per phase</vt:lpstr>
      <vt:lpstr>Experiment 1a: Spark vs Hadoop - Conclusion</vt:lpstr>
      <vt:lpstr>Placeholder</vt:lpstr>
      <vt:lpstr>Spark RDDs</vt:lpstr>
      <vt:lpstr>Spark RDDs: Lineage</vt:lpstr>
      <vt:lpstr>Spark RDDs: Dependencies</vt:lpstr>
      <vt:lpstr>Spark: Memory management</vt:lpstr>
      <vt:lpstr>Experiment 1b: Constrain memory - Overview</vt:lpstr>
      <vt:lpstr>Experiment 1b: Constrain memory - Setup</vt:lpstr>
      <vt:lpstr>Experiment 1b: Constrain memory - No explicit cache</vt:lpstr>
      <vt:lpstr>Spark: RDD caching</vt:lpstr>
      <vt:lpstr>Experiment 1b: Constrain memory - Cache the iterative RDD</vt:lpstr>
      <vt:lpstr>Experiment 1b: Constrain memory - Cache all RDDs</vt:lpstr>
      <vt:lpstr>Experiment 1b: Constrain memory - Hadoop vs Spark constrained</vt:lpstr>
      <vt:lpstr>Experiment 1b: Constrain memory - Hadoop vs Spark constrained</vt:lpstr>
      <vt:lpstr>Experiment 1b: Constrain memory - Conclusion</vt:lpstr>
      <vt:lpstr>Placeholder</vt:lpstr>
      <vt:lpstr>Data storage: General ways to store</vt:lpstr>
      <vt:lpstr>Data storage: General ways to store</vt:lpstr>
      <vt:lpstr>Data storage: CAPI interface</vt:lpstr>
      <vt:lpstr>Data storage: Data in Apache Spark</vt:lpstr>
      <vt:lpstr>Data storage: Data in Apache Spark</vt:lpstr>
      <vt:lpstr>Experiment 2a: Flash with a file system - Overview</vt:lpstr>
      <vt:lpstr>Experiment 2a: Flash with a file system - Setup</vt:lpstr>
      <vt:lpstr>Experiment 2a: Flash with a file system - Sanity check: ram-disk</vt:lpstr>
      <vt:lpstr>Experiment 2a: Flash with a file system - Discussion</vt:lpstr>
      <vt:lpstr>Experiment 2a: Flash with a file system - Conclusion</vt:lpstr>
      <vt:lpstr>Placeholder</vt:lpstr>
      <vt:lpstr>Data storage: Data in Apache Spark</vt:lpstr>
      <vt:lpstr>Experiment 2b: Flash as object store - Overview</vt:lpstr>
      <vt:lpstr>Experiment 2b: Flash as object store - Setup</vt:lpstr>
      <vt:lpstr>Experiment 2b: Flash as object store - Results</vt:lpstr>
      <vt:lpstr>Experiment 2b: Flash as object store - Results</vt:lpstr>
      <vt:lpstr>Experiment 2b: Flash as object store - Discussion</vt:lpstr>
      <vt:lpstr>Experiment 2b: Flash as object store - Conclusion</vt:lpstr>
      <vt:lpstr>Placeholder</vt:lpstr>
      <vt:lpstr>Conclusion</vt:lpstr>
      <vt:lpstr>Conclusion</vt:lpstr>
      <vt:lpstr>Conclusion</vt:lpstr>
      <vt:lpstr>Conclusion</vt:lpstr>
      <vt:lpstr>Conclusion</vt:lpstr>
      <vt:lpstr>Conclusion</vt:lpstr>
      <vt:lpstr>Future work</vt:lpstr>
      <vt:lpstr>Discussion</vt:lpstr>
      <vt:lpstr>Contact details</vt:lpstr>
      <vt:lpstr>Placeholder</vt:lpstr>
      <vt:lpstr>Backup slides</vt:lpstr>
      <vt:lpstr>Data storage: Flash in the Power8</vt:lpstr>
      <vt:lpstr>Writing speeds in us</vt:lpstr>
      <vt:lpstr>Experiment 1: Spark vs Hadoop</vt:lpstr>
      <vt:lpstr>Experiment 1: Spark vs Hadoop</vt:lpstr>
      <vt:lpstr>Experiment 1: Staged timing - Spark iterative (log scale)</vt:lpstr>
      <vt:lpstr>Experiment 1: Staged timing</vt:lpstr>
      <vt:lpstr>Experiment 1: Staged timing</vt:lpstr>
      <vt:lpstr>Experiment 1: Staged timing</vt:lpstr>
      <vt:lpstr>Spark: Execution</vt:lpstr>
      <vt:lpstr>Hadoop  </vt:lpstr>
      <vt:lpstr>Hadoop  </vt:lpstr>
      <vt:lpstr>Hadoop  </vt:lpstr>
      <vt:lpstr>Hadoop  </vt:lpstr>
      <vt:lpstr>Spark </vt:lpstr>
      <vt:lpstr>Spark </vt:lpstr>
      <vt:lpstr>Spark RDDs: Resiliency and lazy evaluation</vt:lpstr>
      <vt:lpstr>PowerPoint Presentation</vt:lpstr>
      <vt:lpstr>Characteristics of different storage</vt:lpstr>
    </vt:vector>
  </TitlesOfParts>
  <Company>biwilderd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Missie en Visie TU Delft</dc:title>
  <dc:creator>Bianca Wighman</dc:creator>
  <cp:lastModifiedBy>Thomas Hubregtsen</cp:lastModifiedBy>
  <cp:revision>1249</cp:revision>
  <cp:lastPrinted>2010-08-18T11:28:56Z</cp:lastPrinted>
  <dcterms:created xsi:type="dcterms:W3CDTF">2011-02-22T09:03:58Z</dcterms:created>
  <dcterms:modified xsi:type="dcterms:W3CDTF">2015-01-30T11:16:57Z</dcterms:modified>
</cp:coreProperties>
</file>