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howSpecialPlsOnTitleSld="0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72" r:id="rId4"/>
    <p:sldId id="259" r:id="rId5"/>
    <p:sldId id="268" r:id="rId6"/>
    <p:sldId id="269" r:id="rId7"/>
    <p:sldId id="270" r:id="rId8"/>
    <p:sldId id="271" r:id="rId9"/>
    <p:sldId id="267" r:id="rId10"/>
    <p:sldId id="262" r:id="rId11"/>
    <p:sldId id="274" r:id="rId12"/>
    <p:sldId id="273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831" autoAdjust="0"/>
  </p:normalViewPr>
  <p:slideViewPr>
    <p:cSldViewPr snapToGrid="0" snapToObjects="1">
      <p:cViewPr varScale="1">
        <p:scale>
          <a:sx n="98" d="100"/>
          <a:sy n="98" d="100"/>
        </p:scale>
        <p:origin x="-12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A70C16-FB55-1F4E-9AB2-42894CC4D110}" type="datetime1">
              <a:rPr lang="en-US" smtClean="0"/>
              <a:t>8/19/12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8F25F8-C062-3643-B599-DCBED0396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45874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14A3E8-964C-DA4E-AF0F-62CA9CE12C35}" type="datetime1">
              <a:rPr lang="en-US" smtClean="0"/>
              <a:t>8/19/12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0A7A5B-2E7E-9142-A66D-AFC17E4005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8101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0A7A5B-2E7E-9142-A66D-AFC17E40059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3687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644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6D710B6-F998-174A-9396-FE19F7C2F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347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6D710B6-F998-174A-9396-FE19F7C2F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793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549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6D710B6-F998-174A-9396-FE19F7C2F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316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6D710B6-F998-174A-9396-FE19F7C2F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37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6D710B6-F998-174A-9396-FE19F7C2F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567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6D710B6-F998-174A-9396-FE19F7C2F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996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6D710B6-F998-174A-9396-FE19F7C2F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266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6D710B6-F998-174A-9396-FE19F7C2F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759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6D710B6-F998-174A-9396-FE19F7C2F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586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599" cy="7490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86502"/>
            <a:ext cx="8229600" cy="47396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7" name="Picture 7" descr="DTC_Logo2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323039" y="6126164"/>
            <a:ext cx="959875" cy="61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7500394" y="6425364"/>
            <a:ext cx="1186403" cy="316375"/>
          </a:xfrm>
          <a:prstGeom prst="rect">
            <a:avLst/>
          </a:prstGeom>
        </p:spPr>
      </p:pic>
      <p:sp>
        <p:nvSpPr>
          <p:cNvPr id="10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B09D1E-CD34-334D-9DC3-88EBF89E5D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364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2.png"/><Relationship Id="rId12" Type="http://schemas.openxmlformats.org/officeDocument/2006/relationships/image" Target="../media/image13.png"/><Relationship Id="rId13" Type="http://schemas.openxmlformats.org/officeDocument/2006/relationships/image" Target="../media/image14.png"/><Relationship Id="rId14" Type="http://schemas.openxmlformats.org/officeDocument/2006/relationships/image" Target="../media/image15.png"/><Relationship Id="rId15" Type="http://schemas.openxmlformats.org/officeDocument/2006/relationships/image" Target="../media/image16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emf"/><Relationship Id="rId4" Type="http://schemas.openxmlformats.org/officeDocument/2006/relationships/image" Target="../media/image5.emf"/><Relationship Id="rId5" Type="http://schemas.openxmlformats.org/officeDocument/2006/relationships/image" Target="../media/image6.emf"/><Relationship Id="rId6" Type="http://schemas.openxmlformats.org/officeDocument/2006/relationships/image" Target="../media/image7.emf"/><Relationship Id="rId7" Type="http://schemas.openxmlformats.org/officeDocument/2006/relationships/image" Target="../media/image8.emf"/><Relationship Id="rId8" Type="http://schemas.openxmlformats.org/officeDocument/2006/relationships/image" Target="../media/image9.png"/><Relationship Id="rId9" Type="http://schemas.openxmlformats.org/officeDocument/2006/relationships/image" Target="../media/image10.png"/><Relationship Id="rId10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Arial"/>
                <a:cs typeface="Arial"/>
              </a:rPr>
              <a:t>Design Technology Committee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US" dirty="0" smtClean="0">
                <a:solidFill>
                  <a:schemeClr val="tx1"/>
                </a:solidFill>
                <a:latin typeface="Arial"/>
                <a:cs typeface="Arial"/>
              </a:rPr>
              <a:t>Bill Read</a:t>
            </a:r>
          </a:p>
          <a:p>
            <a:r>
              <a:rPr lang="en-US" dirty="0" smtClean="0">
                <a:solidFill>
                  <a:schemeClr val="tx1"/>
                </a:solidFill>
                <a:latin typeface="Arial"/>
                <a:cs typeface="Arial"/>
              </a:rPr>
              <a:t>Chairman DTC</a:t>
            </a:r>
          </a:p>
          <a:p>
            <a:r>
              <a:rPr lang="en-US" dirty="0" smtClean="0">
                <a:solidFill>
                  <a:schemeClr val="tx1"/>
                </a:solidFill>
                <a:latin typeface="Arial"/>
                <a:cs typeface="Arial"/>
              </a:rPr>
              <a:t>August 20, 2012</a:t>
            </a:r>
          </a:p>
        </p:txBody>
      </p:sp>
    </p:spTree>
    <p:extLst>
      <p:ext uri="{BB962C8B-B14F-4D97-AF65-F5344CB8AC3E}">
        <p14:creationId xmlns:p14="http://schemas.microsoft.com/office/powerpoint/2010/main" val="9749687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>
                <a:latin typeface="Arial"/>
                <a:cs typeface="Arial"/>
              </a:rPr>
              <a:t>2012-2013 Focus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7341" y="1347628"/>
            <a:ext cx="8798973" cy="4860178"/>
          </a:xfrm>
        </p:spPr>
        <p:txBody>
          <a:bodyPr>
            <a:noAutofit/>
          </a:bodyPr>
          <a:lstStyle/>
          <a:p>
            <a:r>
              <a:rPr lang="en-US" sz="2800" dirty="0" smtClean="0">
                <a:latin typeface="Arial"/>
                <a:cs typeface="Arial"/>
              </a:rPr>
              <a:t>2-5 </a:t>
            </a:r>
            <a:r>
              <a:rPr lang="en-US" sz="2800" dirty="0" smtClean="0">
                <a:latin typeface="Arial"/>
                <a:cs typeface="Arial"/>
              </a:rPr>
              <a:t>year </a:t>
            </a:r>
            <a:r>
              <a:rPr lang="en-US" sz="2800" dirty="0" smtClean="0">
                <a:latin typeface="Arial"/>
                <a:cs typeface="Arial"/>
              </a:rPr>
              <a:t>needs the semiconductor and system design communities to effect EDA vendor long-term roadmaps </a:t>
            </a:r>
          </a:p>
          <a:p>
            <a:r>
              <a:rPr lang="en-US" sz="2800" dirty="0" smtClean="0">
                <a:latin typeface="Arial"/>
                <a:cs typeface="Arial"/>
              </a:rPr>
              <a:t>EDA </a:t>
            </a:r>
            <a:r>
              <a:rPr lang="en-US" sz="2800" dirty="0">
                <a:latin typeface="Arial"/>
                <a:cs typeface="Arial"/>
              </a:rPr>
              <a:t>tool roadmap needs that complement the </a:t>
            </a:r>
            <a:r>
              <a:rPr lang="en-US" sz="2800" dirty="0" smtClean="0">
                <a:latin typeface="Arial"/>
                <a:cs typeface="Arial"/>
              </a:rPr>
              <a:t>ITRS</a:t>
            </a:r>
            <a:endParaRPr lang="en-US" sz="2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196779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>
                <a:latin typeface="Arial"/>
                <a:cs typeface="Arial"/>
              </a:rPr>
              <a:t>2012-2013 Focus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7341" y="1037581"/>
            <a:ext cx="8798973" cy="5170225"/>
          </a:xfrm>
        </p:spPr>
        <p:txBody>
          <a:bodyPr>
            <a:noAutofit/>
          </a:bodyPr>
          <a:lstStyle/>
          <a:p>
            <a:r>
              <a:rPr lang="en-US" sz="2400" dirty="0" smtClean="0">
                <a:latin typeface="Arial"/>
                <a:cs typeface="Arial"/>
              </a:rPr>
              <a:t>Scalability </a:t>
            </a:r>
            <a:r>
              <a:rPr lang="en-US" sz="2400" dirty="0">
                <a:latin typeface="Arial"/>
                <a:cs typeface="Arial"/>
              </a:rPr>
              <a:t>of tools required for each node </a:t>
            </a:r>
          </a:p>
          <a:p>
            <a:pPr lvl="1"/>
            <a:r>
              <a:rPr lang="en-US" sz="2000" dirty="0">
                <a:latin typeface="Arial"/>
                <a:cs typeface="Arial"/>
              </a:rPr>
              <a:t>Size of partitions that should be processed in reasonable time </a:t>
            </a:r>
            <a:endParaRPr lang="en-US" sz="2000" dirty="0" smtClean="0">
              <a:latin typeface="Arial"/>
              <a:cs typeface="Arial"/>
            </a:endParaRPr>
          </a:p>
          <a:p>
            <a:pPr lvl="1"/>
            <a:r>
              <a:rPr lang="en-US" sz="2000" dirty="0" smtClean="0">
                <a:latin typeface="Arial"/>
                <a:cs typeface="Arial"/>
              </a:rPr>
              <a:t>Turnaround </a:t>
            </a:r>
            <a:r>
              <a:rPr lang="en-US" sz="2000" dirty="0">
                <a:latin typeface="Arial"/>
                <a:cs typeface="Arial"/>
              </a:rPr>
              <a:t>time expectations for key functions</a:t>
            </a:r>
          </a:p>
          <a:p>
            <a:pPr lvl="1"/>
            <a:r>
              <a:rPr lang="en-US" sz="2000" dirty="0">
                <a:latin typeface="Arial"/>
                <a:cs typeface="Arial"/>
              </a:rPr>
              <a:t>Quality of results requirements</a:t>
            </a:r>
          </a:p>
          <a:p>
            <a:r>
              <a:rPr lang="en-US" sz="2400" dirty="0" smtClean="0">
                <a:latin typeface="Arial"/>
                <a:cs typeface="Arial"/>
              </a:rPr>
              <a:t>Methodology improvements for complexity</a:t>
            </a:r>
            <a:r>
              <a:rPr lang="en-US" sz="2400" dirty="0">
                <a:latin typeface="Arial"/>
                <a:cs typeface="Arial"/>
              </a:rPr>
              <a:t>, performance, power, etc.</a:t>
            </a:r>
          </a:p>
          <a:p>
            <a:pPr lvl="1"/>
            <a:r>
              <a:rPr lang="en-US" sz="2000" dirty="0">
                <a:latin typeface="Arial"/>
                <a:cs typeface="Arial"/>
              </a:rPr>
              <a:t>Recommendations on limiting options within tools to improve QOR, performance, etc.</a:t>
            </a:r>
          </a:p>
          <a:p>
            <a:r>
              <a:rPr lang="en-US" sz="2400" dirty="0">
                <a:latin typeface="Arial"/>
                <a:cs typeface="Arial"/>
              </a:rPr>
              <a:t>N</a:t>
            </a:r>
            <a:r>
              <a:rPr lang="en-US" sz="2400" dirty="0" smtClean="0">
                <a:latin typeface="Arial"/>
                <a:cs typeface="Arial"/>
              </a:rPr>
              <a:t>ew </a:t>
            </a:r>
            <a:r>
              <a:rPr lang="en-US" sz="2400" dirty="0">
                <a:latin typeface="Arial"/>
                <a:cs typeface="Arial"/>
              </a:rPr>
              <a:t>Functionality requirements</a:t>
            </a:r>
          </a:p>
          <a:p>
            <a:pPr lvl="1"/>
            <a:r>
              <a:rPr lang="en-US" sz="2000" dirty="0">
                <a:latin typeface="Arial"/>
                <a:cs typeface="Arial"/>
              </a:rPr>
              <a:t>Capabilities required for new technology nodes</a:t>
            </a:r>
          </a:p>
          <a:p>
            <a:pPr lvl="1"/>
            <a:r>
              <a:rPr lang="en-US" sz="2000" dirty="0">
                <a:latin typeface="Arial"/>
                <a:cs typeface="Arial"/>
              </a:rPr>
              <a:t>Capabilities required for </a:t>
            </a:r>
            <a:r>
              <a:rPr lang="en-US" sz="2000" dirty="0" smtClean="0">
                <a:latin typeface="Arial"/>
                <a:cs typeface="Arial"/>
              </a:rPr>
              <a:t>heterogeneous </a:t>
            </a:r>
            <a:r>
              <a:rPr lang="en-US" sz="2000" dirty="0" smtClean="0">
                <a:latin typeface="Arial"/>
                <a:cs typeface="Arial"/>
              </a:rPr>
              <a:t>designs</a:t>
            </a:r>
            <a:endParaRPr lang="en-US" sz="2000" dirty="0">
              <a:latin typeface="Arial"/>
              <a:cs typeface="Arial"/>
            </a:endParaRPr>
          </a:p>
          <a:p>
            <a:pPr lvl="1"/>
            <a:r>
              <a:rPr lang="en-US" sz="2000" dirty="0">
                <a:latin typeface="Arial"/>
                <a:cs typeface="Arial"/>
              </a:rPr>
              <a:t>Capabilities required for </a:t>
            </a:r>
            <a:r>
              <a:rPr lang="en-US" sz="2000" dirty="0" smtClean="0">
                <a:latin typeface="Arial"/>
                <a:cs typeface="Arial"/>
              </a:rPr>
              <a:t>3D </a:t>
            </a:r>
            <a:r>
              <a:rPr lang="en-US" sz="2000" dirty="0">
                <a:latin typeface="Arial"/>
                <a:cs typeface="Arial"/>
              </a:rPr>
              <a:t>die design and die-package </a:t>
            </a:r>
            <a:r>
              <a:rPr lang="en-US" sz="2000" dirty="0" err="1">
                <a:latin typeface="Arial"/>
                <a:cs typeface="Arial"/>
              </a:rPr>
              <a:t>codesign</a:t>
            </a:r>
            <a:endParaRPr lang="en-US" sz="2000" dirty="0">
              <a:latin typeface="Arial"/>
              <a:cs typeface="Arial"/>
            </a:endParaRPr>
          </a:p>
          <a:p>
            <a:r>
              <a:rPr lang="en-US" sz="2400" dirty="0">
                <a:latin typeface="Arial"/>
                <a:cs typeface="Arial"/>
              </a:rPr>
              <a:t>Provide benchmark designs for use by EDA </a:t>
            </a:r>
            <a:r>
              <a:rPr lang="en-US" sz="2400" dirty="0" smtClean="0">
                <a:latin typeface="Arial"/>
                <a:cs typeface="Arial"/>
              </a:rPr>
              <a:t>vendors</a:t>
            </a:r>
            <a:endParaRPr lang="en-US" sz="2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270931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TC_Logo2"/>
          <p:cNvPicPr>
            <a:picLocks noChangeAspect="1" noChangeArrowheads="1"/>
          </p:cNvPicPr>
          <p:nvPr/>
        </p:nvPicPr>
        <p:blipFill>
          <a:blip r:embed="rId2" cstate="print"/>
          <a:srcRect l="4580" t="14815" r="3817" b="14074"/>
          <a:stretch>
            <a:fillRect/>
          </a:stretch>
        </p:blipFill>
        <p:spPr bwMode="auto">
          <a:xfrm>
            <a:off x="3045390" y="2609989"/>
            <a:ext cx="30480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357103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Design Technology Committee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DTC was (re-)formed under the IEEE Council on EDA (CEDA) in 2010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Mission: Act </a:t>
            </a:r>
            <a:r>
              <a:rPr lang="en-US" dirty="0"/>
              <a:t>as the voice of the EDA </a:t>
            </a:r>
            <a:r>
              <a:rPr lang="en-US" dirty="0" smtClean="0"/>
              <a:t>customers to 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Promote </a:t>
            </a:r>
            <a:r>
              <a:rPr lang="en-US" dirty="0"/>
              <a:t>strategic solutions through the identification of gaps between projected EDA capabilities and the future needs of the semiconductor and system design community. 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Promote interoperability </a:t>
            </a:r>
            <a:r>
              <a:rPr lang="en-US" dirty="0"/>
              <a:t>of EDA </a:t>
            </a:r>
            <a:r>
              <a:rPr lang="en-US" dirty="0" smtClean="0"/>
              <a:t>tools</a:t>
            </a:r>
            <a:r>
              <a:rPr lang="en-US" dirty="0"/>
              <a:t> </a:t>
            </a:r>
            <a:r>
              <a:rPr lang="en-US" dirty="0" smtClean="0"/>
              <a:t>and </a:t>
            </a:r>
            <a:r>
              <a:rPr lang="en-US" dirty="0"/>
              <a:t>best practice sharing.</a:t>
            </a:r>
          </a:p>
        </p:txBody>
      </p:sp>
    </p:spTree>
    <p:extLst>
      <p:ext uri="{BB962C8B-B14F-4D97-AF65-F5344CB8AC3E}">
        <p14:creationId xmlns:p14="http://schemas.microsoft.com/office/powerpoint/2010/main" val="21967740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>
                <a:latin typeface="Arial"/>
                <a:cs typeface="Arial"/>
              </a:rPr>
              <a:t>DTC</a:t>
            </a:r>
            <a:r>
              <a:rPr lang="en-US" dirty="0" smtClean="0"/>
              <a:t> Members</a:t>
            </a:r>
            <a:endParaRPr lang="en-US" dirty="0"/>
          </a:p>
        </p:txBody>
      </p:sp>
      <p:pic>
        <p:nvPicPr>
          <p:cNvPr id="6" name="Picture 5" descr="amd 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8135" y="1447381"/>
            <a:ext cx="1846069" cy="71495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36014" y="5460723"/>
            <a:ext cx="1875614" cy="644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5594" y="2433637"/>
            <a:ext cx="1981576" cy="6117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08020" y="3433656"/>
            <a:ext cx="1441879" cy="960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33169" y="2475509"/>
            <a:ext cx="1534726" cy="57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" name="Picture 10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319181" y="5460723"/>
            <a:ext cx="1060784" cy="639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379965" y="1162123"/>
            <a:ext cx="1569934" cy="1223807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773821" y="1516276"/>
            <a:ext cx="2513262" cy="515501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636210" y="2355780"/>
            <a:ext cx="1215859" cy="767457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18135" y="3513748"/>
            <a:ext cx="1838157" cy="800139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010683" y="3433656"/>
            <a:ext cx="2023912" cy="1094904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675379" y="4600220"/>
            <a:ext cx="1912352" cy="764941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5773821" y="4691104"/>
            <a:ext cx="2310972" cy="47620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3636210" y="4790744"/>
            <a:ext cx="1199804" cy="431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2177925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>
                <a:latin typeface="Arial"/>
                <a:cs typeface="Arial"/>
              </a:rPr>
              <a:t>2011-</a:t>
            </a:r>
            <a:r>
              <a:rPr lang="en-US" dirty="0" smtClean="0">
                <a:latin typeface="Arial"/>
                <a:cs typeface="Arial"/>
              </a:rPr>
              <a:t>2012 Focus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386502"/>
            <a:ext cx="8354733" cy="4739661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"/>
                <a:cs typeface="Arial"/>
              </a:rPr>
              <a:t>Vender Gap Analysis</a:t>
            </a:r>
          </a:p>
          <a:p>
            <a:pPr lvl="1"/>
            <a:r>
              <a:rPr lang="en-US" dirty="0" smtClean="0">
                <a:latin typeface="Arial"/>
                <a:ea typeface="ＭＳ Ｐゴシック" charset="0"/>
                <a:cs typeface="Arial"/>
              </a:rPr>
              <a:t>Identify </a:t>
            </a:r>
            <a:r>
              <a:rPr lang="en-US" dirty="0" smtClean="0">
                <a:latin typeface="Arial"/>
                <a:cs typeface="Arial"/>
              </a:rPr>
              <a:t>a common set of gaps and requirements </a:t>
            </a:r>
            <a:r>
              <a:rPr lang="en-US" dirty="0" smtClean="0">
                <a:latin typeface="Arial"/>
                <a:ea typeface="ＭＳ Ｐゴシック" charset="0"/>
                <a:cs typeface="Arial"/>
              </a:rPr>
              <a:t>gaps between projected EDA capabilities and the future needs of the semiconductor and system design communities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rPr>
              <a:t>Prioritized gaps in Digital Implementation (RTL-to-GDS) and Verification</a:t>
            </a:r>
          </a:p>
          <a:p>
            <a:pPr marL="0" indent="0">
              <a:buNone/>
            </a:pPr>
            <a:endParaRPr lang="en-US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636190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>
                <a:latin typeface="Arial"/>
                <a:ea typeface="ＭＳ Ｐゴシック" charset="0"/>
                <a:cs typeface="Arial"/>
              </a:rPr>
              <a:t>Digital Implementation Areas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386502"/>
            <a:ext cx="8354733" cy="4739661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latin typeface="Arial"/>
                <a:cs typeface="Arial"/>
              </a:rPr>
              <a:t>Power and Power Grid Analysis/IR Drop Analysis</a:t>
            </a:r>
          </a:p>
          <a:p>
            <a:r>
              <a:rPr lang="en-US" dirty="0" smtClean="0">
                <a:latin typeface="Arial"/>
                <a:cs typeface="Arial"/>
              </a:rPr>
              <a:t>Clock Tree Synthesis / Insertion</a:t>
            </a:r>
          </a:p>
          <a:p>
            <a:r>
              <a:rPr lang="en-US" dirty="0" smtClean="0">
                <a:latin typeface="Arial"/>
                <a:cs typeface="Arial"/>
              </a:rPr>
              <a:t>Physical Synthesis and Optimization</a:t>
            </a:r>
          </a:p>
          <a:p>
            <a:r>
              <a:rPr lang="en-US" dirty="0" smtClean="0">
                <a:latin typeface="Arial"/>
                <a:cs typeface="Arial"/>
              </a:rPr>
              <a:t>Power Optimization</a:t>
            </a:r>
          </a:p>
          <a:p>
            <a:r>
              <a:rPr lang="en-US" dirty="0" smtClean="0">
                <a:latin typeface="Arial"/>
                <a:cs typeface="Arial"/>
              </a:rPr>
              <a:t>Routing</a:t>
            </a:r>
          </a:p>
          <a:p>
            <a:r>
              <a:rPr lang="en-US" dirty="0" smtClean="0">
                <a:latin typeface="Arial"/>
                <a:cs typeface="Arial"/>
              </a:rPr>
              <a:t>ECO</a:t>
            </a:r>
          </a:p>
          <a:p>
            <a:r>
              <a:rPr lang="en-US" dirty="0" smtClean="0">
                <a:latin typeface="Arial"/>
                <a:cs typeface="Arial"/>
              </a:rPr>
              <a:t>Static Timing Analysis</a:t>
            </a:r>
          </a:p>
          <a:p>
            <a:r>
              <a:rPr lang="en-US" dirty="0" smtClean="0">
                <a:latin typeface="Arial"/>
                <a:cs typeface="Arial"/>
              </a:rPr>
              <a:t>Signal Integrity Analysis</a:t>
            </a:r>
          </a:p>
          <a:p>
            <a:r>
              <a:rPr lang="en-US" dirty="0" err="1" smtClean="0">
                <a:latin typeface="Arial"/>
                <a:cs typeface="Arial"/>
              </a:rPr>
              <a:t>Floorplanning</a:t>
            </a:r>
            <a:endParaRPr lang="en-US" dirty="0" smtClean="0">
              <a:latin typeface="Arial"/>
              <a:cs typeface="Arial"/>
            </a:endParaRPr>
          </a:p>
          <a:p>
            <a:r>
              <a:rPr lang="en-US" dirty="0" smtClean="0">
                <a:latin typeface="Arial"/>
                <a:cs typeface="Arial"/>
              </a:rPr>
              <a:t>Aging Analysis and ESD/EMI Analysis</a:t>
            </a:r>
          </a:p>
          <a:p>
            <a:r>
              <a:rPr lang="en-US" dirty="0" smtClean="0">
                <a:latin typeface="Arial"/>
                <a:cs typeface="Arial"/>
              </a:rPr>
              <a:t>Chip Finishing</a:t>
            </a:r>
          </a:p>
        </p:txBody>
      </p:sp>
    </p:spTree>
    <p:extLst>
      <p:ext uri="{BB962C8B-B14F-4D97-AF65-F5344CB8AC3E}">
        <p14:creationId xmlns:p14="http://schemas.microsoft.com/office/powerpoint/2010/main" val="32077255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>
                <a:latin typeface="Arial"/>
                <a:ea typeface="ＭＳ Ｐゴシック" charset="0"/>
                <a:cs typeface="Arial"/>
              </a:rPr>
              <a:t>Digital Implementation Gaps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386502"/>
            <a:ext cx="8354733" cy="4739661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Arial"/>
                <a:cs typeface="Arial"/>
              </a:rPr>
              <a:t>Need for more interconnect aware implementation throughout the flow</a:t>
            </a:r>
          </a:p>
          <a:p>
            <a:r>
              <a:rPr lang="en-US" sz="2800" dirty="0" smtClean="0">
                <a:latin typeface="Arial"/>
                <a:cs typeface="Arial"/>
              </a:rPr>
              <a:t>Need better correlation between early estimates, sign-off results, and silicon</a:t>
            </a:r>
          </a:p>
          <a:p>
            <a:r>
              <a:rPr lang="en-US" sz="2800" dirty="0" smtClean="0">
                <a:latin typeface="Arial"/>
                <a:cs typeface="Arial"/>
              </a:rPr>
              <a:t>Need for better awareness of process variability and of power throughout the flow</a:t>
            </a:r>
          </a:p>
          <a:p>
            <a:r>
              <a:rPr lang="en-US" sz="2800" dirty="0" smtClean="0">
                <a:latin typeface="Arial"/>
                <a:cs typeface="Arial"/>
              </a:rPr>
              <a:t>Need to consider more physical effects earlier in the flow for better convergence</a:t>
            </a:r>
          </a:p>
          <a:p>
            <a:r>
              <a:rPr lang="en-US" sz="2800" dirty="0" smtClean="0">
                <a:latin typeface="Arial"/>
                <a:cs typeface="Arial"/>
              </a:rPr>
              <a:t>Need improvements of runtime, capacity, and better scalability to larger designs</a:t>
            </a:r>
          </a:p>
          <a:p>
            <a:pPr marL="0" indent="0">
              <a:buNone/>
            </a:pPr>
            <a:endParaRPr lang="en-US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942011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>
                <a:latin typeface="Arial"/>
                <a:ea typeface="ＭＳ Ｐゴシック" charset="0"/>
                <a:cs typeface="Arial"/>
              </a:rPr>
              <a:t>Functional Verification Areas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386502"/>
            <a:ext cx="8354733" cy="4739661"/>
          </a:xfrm>
        </p:spPr>
        <p:txBody>
          <a:bodyPr>
            <a:normAutofit/>
          </a:bodyPr>
          <a:lstStyle/>
          <a:p>
            <a:r>
              <a:rPr lang="en-US" sz="3000" dirty="0" smtClean="0">
                <a:latin typeface="Arial"/>
                <a:cs typeface="Arial"/>
              </a:rPr>
              <a:t>Formal Verification</a:t>
            </a:r>
          </a:p>
          <a:p>
            <a:r>
              <a:rPr lang="en-US" sz="3000" dirty="0" smtClean="0">
                <a:latin typeface="Arial"/>
                <a:cs typeface="Arial"/>
              </a:rPr>
              <a:t>Coverage Analysis</a:t>
            </a:r>
          </a:p>
          <a:p>
            <a:r>
              <a:rPr lang="en-US" sz="3000" dirty="0" smtClean="0">
                <a:latin typeface="Arial"/>
                <a:cs typeface="Arial"/>
              </a:rPr>
              <a:t>Emulation</a:t>
            </a:r>
          </a:p>
          <a:p>
            <a:r>
              <a:rPr lang="en-US" sz="3000" dirty="0" smtClean="0">
                <a:latin typeface="Arial"/>
                <a:cs typeface="Arial"/>
              </a:rPr>
              <a:t>Verification IP</a:t>
            </a:r>
          </a:p>
          <a:p>
            <a:r>
              <a:rPr lang="en-US" sz="3000" dirty="0" smtClean="0">
                <a:latin typeface="Arial"/>
                <a:cs typeface="Arial"/>
              </a:rPr>
              <a:t>Post-silicon Validation</a:t>
            </a:r>
          </a:p>
        </p:txBody>
      </p:sp>
    </p:spTree>
    <p:extLst>
      <p:ext uri="{BB962C8B-B14F-4D97-AF65-F5344CB8AC3E}">
        <p14:creationId xmlns:p14="http://schemas.microsoft.com/office/powerpoint/2010/main" val="1907664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>
                <a:latin typeface="Arial"/>
                <a:ea typeface="ＭＳ Ｐゴシック" charset="0"/>
                <a:cs typeface="Arial"/>
              </a:rPr>
              <a:t>Functional Verification Gaps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386502"/>
            <a:ext cx="8354733" cy="4739661"/>
          </a:xfrm>
        </p:spPr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en-US" dirty="0">
                <a:latin typeface="Arial"/>
                <a:cs typeface="Arial"/>
              </a:rPr>
              <a:t>Performance</a:t>
            </a:r>
          </a:p>
          <a:p>
            <a:pPr lvl="1">
              <a:defRPr/>
            </a:pPr>
            <a:r>
              <a:rPr lang="en-US" dirty="0">
                <a:latin typeface="Arial"/>
                <a:cs typeface="Arial"/>
              </a:rPr>
              <a:t>Faster runtimes of the tools/ algorithms</a:t>
            </a:r>
          </a:p>
          <a:p>
            <a:pPr lvl="1">
              <a:defRPr/>
            </a:pPr>
            <a:r>
              <a:rPr lang="en-US" dirty="0">
                <a:latin typeface="Arial"/>
                <a:cs typeface="Arial"/>
              </a:rPr>
              <a:t>Support of multi-core architectures</a:t>
            </a:r>
          </a:p>
          <a:p>
            <a:pPr lvl="1">
              <a:defRPr/>
            </a:pPr>
            <a:r>
              <a:rPr lang="en-US" dirty="0">
                <a:latin typeface="Arial"/>
                <a:cs typeface="Arial"/>
              </a:rPr>
              <a:t>Better scalability of multi-threading</a:t>
            </a:r>
          </a:p>
          <a:p>
            <a:pPr>
              <a:defRPr/>
            </a:pPr>
            <a:r>
              <a:rPr lang="en-US" dirty="0">
                <a:latin typeface="Arial"/>
                <a:cs typeface="Arial"/>
              </a:rPr>
              <a:t>Capacity</a:t>
            </a:r>
          </a:p>
          <a:p>
            <a:pPr lvl="1">
              <a:defRPr/>
            </a:pPr>
            <a:r>
              <a:rPr lang="en-US" dirty="0">
                <a:latin typeface="Arial"/>
                <a:cs typeface="Arial"/>
              </a:rPr>
              <a:t>Ability to handle increasing complexity of designs, e.g. full chip, mixed-signal designs</a:t>
            </a:r>
          </a:p>
          <a:p>
            <a:pPr lvl="1">
              <a:defRPr/>
            </a:pPr>
            <a:r>
              <a:rPr lang="en-US" dirty="0">
                <a:latin typeface="Arial"/>
                <a:cs typeface="Arial"/>
              </a:rPr>
              <a:t>Full support of mixed methodological approaches, e.g. formal and simulation</a:t>
            </a:r>
          </a:p>
          <a:p>
            <a:pPr>
              <a:defRPr/>
            </a:pPr>
            <a:r>
              <a:rPr lang="en-US" dirty="0">
                <a:latin typeface="Arial"/>
                <a:cs typeface="Arial"/>
              </a:rPr>
              <a:t>Quality of results</a:t>
            </a:r>
          </a:p>
          <a:p>
            <a:pPr>
              <a:defRPr/>
            </a:pPr>
            <a:r>
              <a:rPr lang="en-US" dirty="0">
                <a:latin typeface="Arial"/>
                <a:cs typeface="Arial"/>
              </a:rPr>
              <a:t>Standards and standards compliance</a:t>
            </a:r>
          </a:p>
          <a:p>
            <a:pPr lvl="1">
              <a:defRPr/>
            </a:pPr>
            <a:r>
              <a:rPr lang="en-US" dirty="0">
                <a:latin typeface="Arial"/>
                <a:cs typeface="Arial"/>
              </a:rPr>
              <a:t>New standards needed, e.g. coverage database</a:t>
            </a:r>
          </a:p>
          <a:p>
            <a:pPr lvl="1">
              <a:defRPr/>
            </a:pPr>
            <a:r>
              <a:rPr lang="en-US" dirty="0">
                <a:latin typeface="Arial"/>
                <a:cs typeface="Arial"/>
              </a:rPr>
              <a:t>Full compliance and same interpretation of available standards required</a:t>
            </a:r>
            <a:endParaRPr lang="de-DE" dirty="0">
              <a:latin typeface="Arial"/>
              <a:cs typeface="Arial"/>
            </a:endParaRPr>
          </a:p>
          <a:p>
            <a:pPr marL="0" indent="0">
              <a:buNone/>
            </a:pPr>
            <a:endParaRPr lang="en-US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416257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>
                <a:latin typeface="Arial"/>
                <a:cs typeface="Arial"/>
              </a:rPr>
              <a:t>2011-2012 Results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386502"/>
            <a:ext cx="8484321" cy="4739661"/>
          </a:xfrm>
        </p:spPr>
        <p:txBody>
          <a:bodyPr/>
          <a:lstStyle/>
          <a:p>
            <a:r>
              <a:rPr lang="en-US" dirty="0" smtClean="0">
                <a:latin typeface="Arial"/>
                <a:cs typeface="Arial"/>
              </a:rPr>
              <a:t>Vender Gap Analysis</a:t>
            </a:r>
          </a:p>
          <a:p>
            <a:pPr lvl="1"/>
            <a:r>
              <a:rPr lang="en-US" dirty="0" smtClean="0">
                <a:latin typeface="Arial"/>
                <a:ea typeface="ＭＳ Ｐゴシック" charset="0"/>
                <a:cs typeface="Arial"/>
              </a:rPr>
              <a:t>Identified and prioritized gaps and requirements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rPr>
              <a:t>Reviewed the results with EDA vendors </a:t>
            </a:r>
            <a:r>
              <a:rPr lang="en-US" dirty="0" smtClean="0">
                <a:latin typeface="Arial"/>
                <a:ea typeface="ＭＳ Ｐゴシック" charset="0"/>
                <a:cs typeface="Arial"/>
              </a:rPr>
              <a:t>as a group and in individual meetings</a:t>
            </a:r>
            <a:endParaRPr lang="en-US" dirty="0" smtClean="0">
              <a:solidFill>
                <a:schemeClr val="tx1"/>
              </a:solidFill>
              <a:latin typeface="Arial"/>
              <a:ea typeface="ＭＳ Ｐゴシック" charset="0"/>
              <a:cs typeface="Arial"/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rPr>
              <a:t>Information was useful to EDA vendors, but too near-term to effect their current roadmaps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rPr>
              <a:t>Vendor 12-18 month roadmaps are dominated by </a:t>
            </a:r>
            <a:r>
              <a:rPr lang="en-US" dirty="0" smtClean="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rPr>
              <a:t>current development and user </a:t>
            </a:r>
            <a:r>
              <a:rPr lang="en-US" dirty="0" smtClean="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rPr>
              <a:t>requests</a:t>
            </a:r>
          </a:p>
          <a:p>
            <a:endParaRPr lang="en-US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504790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5642</TotalTime>
  <Words>421</Words>
  <Application>Microsoft Macintosh PowerPoint</Application>
  <PresentationFormat>On-screen Show (4:3)</PresentationFormat>
  <Paragraphs>72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Design Technology Committee</vt:lpstr>
      <vt:lpstr>Design Technology Committee</vt:lpstr>
      <vt:lpstr>DTC Members</vt:lpstr>
      <vt:lpstr>2011-2012 Focus</vt:lpstr>
      <vt:lpstr>Digital Implementation Areas</vt:lpstr>
      <vt:lpstr>Digital Implementation Gaps</vt:lpstr>
      <vt:lpstr>Functional Verification Areas</vt:lpstr>
      <vt:lpstr>Functional Verification Gaps</vt:lpstr>
      <vt:lpstr>2011-2012 Results</vt:lpstr>
      <vt:lpstr>2012-2013 Focus</vt:lpstr>
      <vt:lpstr>2012-2013 Focus</vt:lpstr>
      <vt:lpstr>PowerPoint Presentation</vt:lpstr>
    </vt:vector>
  </TitlesOfParts>
  <Company>Freescale Semiconductor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Bill Read</dc:creator>
  <cp:lastModifiedBy>Bill Read</cp:lastModifiedBy>
  <cp:revision>27</cp:revision>
  <dcterms:created xsi:type="dcterms:W3CDTF">2012-08-16T21:22:19Z</dcterms:created>
  <dcterms:modified xsi:type="dcterms:W3CDTF">2012-08-20T22:35:52Z</dcterms:modified>
</cp:coreProperties>
</file>