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tags/tag5.xml" ContentType="application/vnd.openxmlformats-officedocument.presentationml.tag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tags/tag3.xml" ContentType="application/vnd.openxmlformats-officedocument.presentationml.tags+xml"/>
  <Override PartName="/ppt/slides/slide3.xml" ContentType="application/vnd.openxmlformats-officedocument.presentationml.slide+xml"/>
  <Default Extension="vml" ContentType="application/vnd.openxmlformats-officedocument.vmlDrawing"/>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tags/tag4.xml" ContentType="application/vnd.openxmlformats-officedocument.presentationml.tags+xml"/>
  <Override PartName="/ppt/theme/theme5.xml" ContentType="application/vnd.openxmlformats-officedocument.them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81" r:id="rId1"/>
    <p:sldMasterId id="2147483693" r:id="rId2"/>
    <p:sldMasterId id="2147483705" r:id="rId3"/>
  </p:sldMasterIdLst>
  <p:notesMasterIdLst>
    <p:notesMasterId r:id="rId23"/>
  </p:notesMasterIdLst>
  <p:handoutMasterIdLst>
    <p:handoutMasterId r:id="rId24"/>
  </p:handoutMasterIdLst>
  <p:sldIdLst>
    <p:sldId id="715" r:id="rId4"/>
    <p:sldId id="754" r:id="rId5"/>
    <p:sldId id="719" r:id="rId6"/>
    <p:sldId id="753" r:id="rId7"/>
    <p:sldId id="721" r:id="rId8"/>
    <p:sldId id="740" r:id="rId9"/>
    <p:sldId id="742" r:id="rId10"/>
    <p:sldId id="743" r:id="rId11"/>
    <p:sldId id="744" r:id="rId12"/>
    <p:sldId id="745" r:id="rId13"/>
    <p:sldId id="746" r:id="rId14"/>
    <p:sldId id="747" r:id="rId15"/>
    <p:sldId id="748" r:id="rId16"/>
    <p:sldId id="749" r:id="rId17"/>
    <p:sldId id="750" r:id="rId18"/>
    <p:sldId id="751" r:id="rId19"/>
    <p:sldId id="752" r:id="rId20"/>
    <p:sldId id="741" r:id="rId21"/>
    <p:sldId id="718" r:id="rId22"/>
  </p:sldIdLst>
  <p:sldSz cx="9144000" cy="6858000" type="screen4x3"/>
  <p:notesSz cx="6881813"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itchFamily="1" charset="0"/>
        <a:ea typeface="Geneva" pitchFamily="1" charset="0"/>
        <a:cs typeface="Geneva" pitchFamily="1" charset="0"/>
      </a:defRPr>
    </a:lvl1pPr>
    <a:lvl2pPr marL="457200" algn="l" rtl="0" eaLnBrk="0" fontAlgn="base" hangingPunct="0">
      <a:spcBef>
        <a:spcPct val="0"/>
      </a:spcBef>
      <a:spcAft>
        <a:spcPct val="0"/>
      </a:spcAft>
      <a:defRPr kern="1200">
        <a:solidFill>
          <a:schemeClr val="tx1"/>
        </a:solidFill>
        <a:latin typeface="Arial" pitchFamily="1" charset="0"/>
        <a:ea typeface="Geneva" pitchFamily="1" charset="0"/>
        <a:cs typeface="Geneva" pitchFamily="1" charset="0"/>
      </a:defRPr>
    </a:lvl2pPr>
    <a:lvl3pPr marL="914400" algn="l" rtl="0" eaLnBrk="0" fontAlgn="base" hangingPunct="0">
      <a:spcBef>
        <a:spcPct val="0"/>
      </a:spcBef>
      <a:spcAft>
        <a:spcPct val="0"/>
      </a:spcAft>
      <a:defRPr kern="1200">
        <a:solidFill>
          <a:schemeClr val="tx1"/>
        </a:solidFill>
        <a:latin typeface="Arial" pitchFamily="1" charset="0"/>
        <a:ea typeface="Geneva" pitchFamily="1" charset="0"/>
        <a:cs typeface="Geneva" pitchFamily="1" charset="0"/>
      </a:defRPr>
    </a:lvl3pPr>
    <a:lvl4pPr marL="1371600" algn="l" rtl="0" eaLnBrk="0" fontAlgn="base" hangingPunct="0">
      <a:spcBef>
        <a:spcPct val="0"/>
      </a:spcBef>
      <a:spcAft>
        <a:spcPct val="0"/>
      </a:spcAft>
      <a:defRPr kern="1200">
        <a:solidFill>
          <a:schemeClr val="tx1"/>
        </a:solidFill>
        <a:latin typeface="Arial" pitchFamily="1" charset="0"/>
        <a:ea typeface="Geneva" pitchFamily="1" charset="0"/>
        <a:cs typeface="Geneva" pitchFamily="1" charset="0"/>
      </a:defRPr>
    </a:lvl4pPr>
    <a:lvl5pPr marL="1828800" algn="l" rtl="0" eaLnBrk="0" fontAlgn="base" hangingPunct="0">
      <a:spcBef>
        <a:spcPct val="0"/>
      </a:spcBef>
      <a:spcAft>
        <a:spcPct val="0"/>
      </a:spcAft>
      <a:defRPr kern="1200">
        <a:solidFill>
          <a:schemeClr val="tx1"/>
        </a:solidFill>
        <a:latin typeface="Arial" pitchFamily="1" charset="0"/>
        <a:ea typeface="Geneva" pitchFamily="1" charset="0"/>
        <a:cs typeface="Geneva" pitchFamily="1" charset="0"/>
      </a:defRPr>
    </a:lvl5pPr>
    <a:lvl6pPr marL="2286000" algn="l" defTabSz="457200" rtl="0" eaLnBrk="1" latinLnBrk="0" hangingPunct="1">
      <a:defRPr kern="1200">
        <a:solidFill>
          <a:schemeClr val="tx1"/>
        </a:solidFill>
        <a:latin typeface="Arial" pitchFamily="1" charset="0"/>
        <a:ea typeface="Geneva" pitchFamily="1" charset="0"/>
        <a:cs typeface="Geneva" pitchFamily="1" charset="0"/>
      </a:defRPr>
    </a:lvl6pPr>
    <a:lvl7pPr marL="2743200" algn="l" defTabSz="457200" rtl="0" eaLnBrk="1" latinLnBrk="0" hangingPunct="1">
      <a:defRPr kern="1200">
        <a:solidFill>
          <a:schemeClr val="tx1"/>
        </a:solidFill>
        <a:latin typeface="Arial" pitchFamily="1" charset="0"/>
        <a:ea typeface="Geneva" pitchFamily="1" charset="0"/>
        <a:cs typeface="Geneva" pitchFamily="1" charset="0"/>
      </a:defRPr>
    </a:lvl7pPr>
    <a:lvl8pPr marL="3200400" algn="l" defTabSz="457200" rtl="0" eaLnBrk="1" latinLnBrk="0" hangingPunct="1">
      <a:defRPr kern="1200">
        <a:solidFill>
          <a:schemeClr val="tx1"/>
        </a:solidFill>
        <a:latin typeface="Arial" pitchFamily="1" charset="0"/>
        <a:ea typeface="Geneva" pitchFamily="1" charset="0"/>
        <a:cs typeface="Geneva" pitchFamily="1" charset="0"/>
      </a:defRPr>
    </a:lvl8pPr>
    <a:lvl9pPr marL="3657600" algn="l" defTabSz="457200" rtl="0" eaLnBrk="1" latinLnBrk="0" hangingPunct="1">
      <a:defRPr kern="1200">
        <a:solidFill>
          <a:schemeClr val="tx1"/>
        </a:solidFill>
        <a:latin typeface="Arial" pitchFamily="1" charset="0"/>
        <a:ea typeface="Geneva" pitchFamily="1" charset="0"/>
        <a:cs typeface="Geneva" pitchFamily="1"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clrMru>
    <a:srgbClr val="000000"/>
    <a:srgbClr val="33CC33"/>
    <a:srgbClr val="0066FF"/>
    <a:srgbClr val="800000"/>
    <a:srgbClr val="808080"/>
    <a:srgbClr val="777777"/>
    <a:srgbClr val="5F5F5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1" d="100"/>
          <a:sy n="91" d="100"/>
        </p:scale>
        <p:origin x="-139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8"/>
    </p:cViewPr>
  </p:sorterViewPr>
  <p:notesViewPr>
    <p:cSldViewPr>
      <p:cViewPr>
        <p:scale>
          <a:sx n="100" d="100"/>
          <a:sy n="100" d="100"/>
        </p:scale>
        <p:origin x="-828" y="3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68638" y="8856663"/>
            <a:ext cx="746125" cy="258762"/>
          </a:xfrm>
          <a:prstGeom prst="rect">
            <a:avLst/>
          </a:prstGeom>
          <a:noFill/>
          <a:ln w="12700">
            <a:noFill/>
            <a:miter lim="800000"/>
            <a:headEnd/>
            <a:tailEnd/>
          </a:ln>
        </p:spPr>
        <p:txBody>
          <a:bodyPr wrap="none" lIns="88669" tIns="45141" rIns="88669" bIns="45141">
            <a:prstTxWarp prst="textNoShape">
              <a:avLst/>
            </a:prstTxWarp>
            <a:spAutoFit/>
          </a:bodyPr>
          <a:lstStyle/>
          <a:p>
            <a:pPr algn="ctr" defTabSz="881063">
              <a:lnSpc>
                <a:spcPct val="90000"/>
              </a:lnSpc>
            </a:pPr>
            <a:r>
              <a:rPr lang="en-US" altLang="zh-CN" sz="1200"/>
              <a:t>Page </a:t>
            </a:r>
            <a:fld id="{7817C109-FFA5-BA40-81C0-1A5C6EA1F314}" type="slidenum">
              <a:rPr lang="en-US" altLang="zh-CN" sz="1200"/>
              <a:pPr algn="ctr" defTabSz="881063">
                <a:lnSpc>
                  <a:spcPct val="90000"/>
                </a:lnSpc>
              </a:pPr>
              <a:t>‹#›</a:t>
            </a:fld>
            <a:endParaRPr lang="en-US" altLang="zh-CN" sz="12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92667" tIns="46335" rIns="92667" bIns="46335" numCol="1" anchor="t" anchorCtr="0" compatLnSpc="1">
            <a:prstTxWarp prst="textNoShape">
              <a:avLst/>
            </a:prstTxWarp>
          </a:bodyPr>
          <a:lstStyle>
            <a:lvl1pPr defTabSz="927100">
              <a:defRPr sz="1200" b="1">
                <a:solidFill>
                  <a:schemeClr val="tx2"/>
                </a:solidFill>
                <a:latin typeface="Comic Sans MS" pitchFamily="1" charset="0"/>
              </a:defRPr>
            </a:lvl1pPr>
          </a:lstStyle>
          <a:p>
            <a:endParaRPr lang="zh-CN" altLang="en-US"/>
          </a:p>
        </p:txBody>
      </p:sp>
      <p:sp>
        <p:nvSpPr>
          <p:cNvPr id="411651" name="Rectangle 3"/>
          <p:cNvSpPr>
            <a:spLocks noGrp="1" noChangeArrowheads="1"/>
          </p:cNvSpPr>
          <p:nvPr>
            <p:ph type="dt" idx="1"/>
          </p:nvPr>
        </p:nvSpPr>
        <p:spPr bwMode="auto">
          <a:xfrm>
            <a:off x="3898900" y="0"/>
            <a:ext cx="2982913" cy="463550"/>
          </a:xfrm>
          <a:prstGeom prst="rect">
            <a:avLst/>
          </a:prstGeom>
          <a:noFill/>
          <a:ln w="9525">
            <a:noFill/>
            <a:miter lim="800000"/>
            <a:headEnd/>
            <a:tailEnd/>
          </a:ln>
          <a:effectLst/>
        </p:spPr>
        <p:txBody>
          <a:bodyPr vert="horz" wrap="square" lIns="92667" tIns="46335" rIns="92667" bIns="46335" numCol="1" anchor="t" anchorCtr="0" compatLnSpc="1">
            <a:prstTxWarp prst="textNoShape">
              <a:avLst/>
            </a:prstTxWarp>
          </a:bodyPr>
          <a:lstStyle>
            <a:lvl1pPr algn="r" defTabSz="927100">
              <a:defRPr sz="1200" b="1">
                <a:solidFill>
                  <a:schemeClr val="tx2"/>
                </a:solidFill>
                <a:latin typeface="Comic Sans MS" pitchFamily="1" charset="0"/>
              </a:defRPr>
            </a:lvl1pPr>
          </a:lstStyle>
          <a:p>
            <a:endParaRPr lang="zh-CN" altLang="en-US"/>
          </a:p>
        </p:txBody>
      </p:sp>
      <p:sp>
        <p:nvSpPr>
          <p:cNvPr id="3076" name="Rectangle 4"/>
          <p:cNvSpPr>
            <a:spLocks noGrp="1" noRot="1" noChangeAspect="1" noChangeArrowheads="1" noTextEdit="1"/>
          </p:cNvSpPr>
          <p:nvPr>
            <p:ph type="sldImg" idx="2"/>
          </p:nvPr>
        </p:nvSpPr>
        <p:spPr bwMode="auto">
          <a:xfrm>
            <a:off x="1127125" y="693738"/>
            <a:ext cx="4629150" cy="3471862"/>
          </a:xfrm>
          <a:prstGeom prst="rect">
            <a:avLst/>
          </a:prstGeom>
          <a:noFill/>
          <a:ln w="9525">
            <a:solidFill>
              <a:srgbClr val="000000"/>
            </a:solidFill>
            <a:miter lim="800000"/>
            <a:headEnd/>
            <a:tailEnd/>
          </a:ln>
        </p:spPr>
      </p:sp>
      <p:sp>
        <p:nvSpPr>
          <p:cNvPr id="411653" name="Rectangle 5"/>
          <p:cNvSpPr>
            <a:spLocks noGrp="1" noChangeArrowheads="1"/>
          </p:cNvSpPr>
          <p:nvPr>
            <p:ph type="body" sz="quarter" idx="3"/>
          </p:nvPr>
        </p:nvSpPr>
        <p:spPr bwMode="auto">
          <a:xfrm>
            <a:off x="917575" y="4398963"/>
            <a:ext cx="5046663" cy="4167187"/>
          </a:xfrm>
          <a:prstGeom prst="rect">
            <a:avLst/>
          </a:prstGeom>
          <a:noFill/>
          <a:ln w="9525">
            <a:noFill/>
            <a:miter lim="800000"/>
            <a:headEnd/>
            <a:tailEnd/>
          </a:ln>
          <a:effectLst/>
        </p:spPr>
        <p:txBody>
          <a:bodyPr vert="horz" wrap="square" lIns="92667" tIns="46335" rIns="92667" bIns="46335"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11654" name="Rectangle 6"/>
          <p:cNvSpPr>
            <a:spLocks noGrp="1" noChangeArrowheads="1"/>
          </p:cNvSpPr>
          <p:nvPr>
            <p:ph type="ftr" sz="quarter" idx="4"/>
          </p:nvPr>
        </p:nvSpPr>
        <p:spPr bwMode="auto">
          <a:xfrm>
            <a:off x="0" y="8796338"/>
            <a:ext cx="2982913" cy="463550"/>
          </a:xfrm>
          <a:prstGeom prst="rect">
            <a:avLst/>
          </a:prstGeom>
          <a:noFill/>
          <a:ln w="9525">
            <a:noFill/>
            <a:miter lim="800000"/>
            <a:headEnd/>
            <a:tailEnd/>
          </a:ln>
          <a:effectLst/>
        </p:spPr>
        <p:txBody>
          <a:bodyPr vert="horz" wrap="square" lIns="92667" tIns="46335" rIns="92667" bIns="46335" numCol="1" anchor="b" anchorCtr="0" compatLnSpc="1">
            <a:prstTxWarp prst="textNoShape">
              <a:avLst/>
            </a:prstTxWarp>
          </a:bodyPr>
          <a:lstStyle>
            <a:lvl1pPr defTabSz="927100">
              <a:defRPr sz="1200" b="1">
                <a:solidFill>
                  <a:schemeClr val="tx2"/>
                </a:solidFill>
                <a:latin typeface="Comic Sans MS" pitchFamily="1" charset="0"/>
              </a:defRPr>
            </a:lvl1pPr>
          </a:lstStyle>
          <a:p>
            <a:endParaRPr lang="zh-CN" altLang="en-US"/>
          </a:p>
        </p:txBody>
      </p:sp>
      <p:sp>
        <p:nvSpPr>
          <p:cNvPr id="411655" name="Rectangle 7"/>
          <p:cNvSpPr>
            <a:spLocks noGrp="1" noChangeArrowheads="1"/>
          </p:cNvSpPr>
          <p:nvPr>
            <p:ph type="sldNum" sz="quarter" idx="5"/>
          </p:nvPr>
        </p:nvSpPr>
        <p:spPr bwMode="auto">
          <a:xfrm>
            <a:off x="3898900" y="8796338"/>
            <a:ext cx="2982913" cy="463550"/>
          </a:xfrm>
          <a:prstGeom prst="rect">
            <a:avLst/>
          </a:prstGeom>
          <a:noFill/>
          <a:ln w="9525">
            <a:noFill/>
            <a:miter lim="800000"/>
            <a:headEnd/>
            <a:tailEnd/>
          </a:ln>
          <a:effectLst/>
        </p:spPr>
        <p:txBody>
          <a:bodyPr vert="horz" wrap="square" lIns="92667" tIns="46335" rIns="92667" bIns="46335" numCol="1" anchor="b" anchorCtr="0" compatLnSpc="1">
            <a:prstTxWarp prst="textNoShape">
              <a:avLst/>
            </a:prstTxWarp>
          </a:bodyPr>
          <a:lstStyle>
            <a:lvl1pPr algn="r" defTabSz="927100">
              <a:defRPr sz="1200" b="1">
                <a:solidFill>
                  <a:schemeClr val="tx2"/>
                </a:solidFill>
                <a:latin typeface="Comic Sans MS" pitchFamily="1" charset="0"/>
              </a:defRPr>
            </a:lvl1pPr>
          </a:lstStyle>
          <a:p>
            <a:fld id="{C9BCB316-98A5-E044-99BF-4E91933D5700}"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108" charset="0"/>
        <a:ea typeface="Geneva" pitchFamily="1" charset="0"/>
        <a:cs typeface="Geneva" charset="0"/>
      </a:defRPr>
    </a:lvl1pPr>
    <a:lvl2pPr marL="457200" algn="l" rtl="0" eaLnBrk="0" fontAlgn="base" hangingPunct="0">
      <a:spcBef>
        <a:spcPct val="30000"/>
      </a:spcBef>
      <a:spcAft>
        <a:spcPct val="0"/>
      </a:spcAft>
      <a:defRPr kumimoji="1" sz="1200" kern="1200">
        <a:solidFill>
          <a:schemeClr val="tx1"/>
        </a:solidFill>
        <a:latin typeface="Arial" pitchFamily="-108" charset="0"/>
        <a:ea typeface="Geneva" pitchFamily="-108" charset="-128"/>
        <a:cs typeface="Geneva" charset="0"/>
      </a:defRPr>
    </a:lvl2pPr>
    <a:lvl3pPr marL="914400" algn="l" rtl="0" eaLnBrk="0" fontAlgn="base" hangingPunct="0">
      <a:spcBef>
        <a:spcPct val="30000"/>
      </a:spcBef>
      <a:spcAft>
        <a:spcPct val="0"/>
      </a:spcAft>
      <a:defRPr kumimoji="1" sz="1200" kern="1200">
        <a:solidFill>
          <a:schemeClr val="tx1"/>
        </a:solidFill>
        <a:latin typeface="Arial" pitchFamily="-108" charset="0"/>
        <a:ea typeface="Geneva" pitchFamily="-108" charset="-128"/>
        <a:cs typeface="Geneva" charset="0"/>
      </a:defRPr>
    </a:lvl3pPr>
    <a:lvl4pPr marL="1371600" algn="l" rtl="0" eaLnBrk="0" fontAlgn="base" hangingPunct="0">
      <a:spcBef>
        <a:spcPct val="30000"/>
      </a:spcBef>
      <a:spcAft>
        <a:spcPct val="0"/>
      </a:spcAft>
      <a:defRPr kumimoji="1" sz="1200" kern="1200">
        <a:solidFill>
          <a:schemeClr val="tx1"/>
        </a:solidFill>
        <a:latin typeface="Arial" pitchFamily="-108" charset="0"/>
        <a:ea typeface="Geneva" pitchFamily="-108" charset="-128"/>
        <a:cs typeface="Geneva" charset="0"/>
      </a:defRPr>
    </a:lvl4pPr>
    <a:lvl5pPr marL="1828800" algn="l" rtl="0" eaLnBrk="0" fontAlgn="base" hangingPunct="0">
      <a:spcBef>
        <a:spcPct val="30000"/>
      </a:spcBef>
      <a:spcAft>
        <a:spcPct val="0"/>
      </a:spcAft>
      <a:defRPr kumimoji="1" sz="1200" kern="1200">
        <a:solidFill>
          <a:schemeClr val="tx1"/>
        </a:solidFill>
        <a:latin typeface="Arial" pitchFamily="-108" charset="0"/>
        <a:ea typeface="Geneva" pitchFamily="-10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2250" y="381000"/>
            <a:ext cx="1962150" cy="5410200"/>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685800" y="381000"/>
            <a:ext cx="5734050" cy="541020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transition advClick="0" advTm="10000"/>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1588"/>
            <a:ext cx="2287587" cy="612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 y="1588"/>
            <a:ext cx="6710363"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280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2000" y="1295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724400" y="1295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空白">
    <p:spTree>
      <p:nvGrpSpPr>
        <p:cNvPr id="1" name=""/>
        <p:cNvGrpSpPr/>
        <p:nvPr/>
      </p:nvGrpSpPr>
      <p:grpSpPr>
        <a:xfrm>
          <a:off x="0" y="0"/>
          <a:ext cx="0" cy="0"/>
          <a:chOff x="0" y="0"/>
          <a:chExt cx="0" cy="0"/>
        </a:xfrm>
      </p:grpSpPr>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4" Type="http://schemas.openxmlformats.org/officeDocument/2006/relationships/tags" Target="../tags/tag2.xml"/><Relationship Id="rId5" Type="http://schemas.openxmlformats.org/officeDocument/2006/relationships/tags" Target="../tags/tag3.xml"/><Relationship Id="rId6" Type="http://schemas.openxmlformats.org/officeDocument/2006/relationships/tags" Target="../tags/tag4.xml"/><Relationship Id="rId7" Type="http://schemas.openxmlformats.org/officeDocument/2006/relationships/tags" Target="../tags/tag5.xml"/><Relationship Id="rId8" Type="http://schemas.openxmlformats.org/officeDocument/2006/relationships/image" Target="../media/image4.jpeg"/><Relationship Id="rId9" Type="http://schemas.openxmlformats.org/officeDocument/2006/relationships/image" Target="../media/image5.jpeg"/><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762000" y="12954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pic>
        <p:nvPicPr>
          <p:cNvPr id="1028" name="Picture 5" descr="ieeeblu"/>
          <p:cNvPicPr>
            <a:picLocks noChangeAspect="1" noChangeArrowheads="1"/>
          </p:cNvPicPr>
          <p:nvPr/>
        </p:nvPicPr>
        <p:blipFill>
          <a:blip r:embed="rId13"/>
          <a:srcRect/>
          <a:stretch>
            <a:fillRect/>
          </a:stretch>
        </p:blipFill>
        <p:spPr bwMode="auto">
          <a:xfrm>
            <a:off x="7620000" y="6281738"/>
            <a:ext cx="1066800" cy="325437"/>
          </a:xfrm>
          <a:prstGeom prst="rect">
            <a:avLst/>
          </a:prstGeom>
          <a:noFill/>
          <a:ln w="9525">
            <a:noFill/>
            <a:miter lim="800000"/>
            <a:headEnd/>
            <a:tailEnd/>
          </a:ln>
        </p:spPr>
      </p:pic>
      <p:sp>
        <p:nvSpPr>
          <p:cNvPr id="1029" name="Text Box 6"/>
          <p:cNvSpPr txBox="1">
            <a:spLocks noChangeArrowheads="1"/>
          </p:cNvSpPr>
          <p:nvPr/>
        </p:nvSpPr>
        <p:spPr bwMode="auto">
          <a:xfrm>
            <a:off x="76200" y="6248400"/>
            <a:ext cx="5638800" cy="307777"/>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zh-CN" sz="1400" b="1" dirty="0">
                <a:solidFill>
                  <a:srgbClr val="000099"/>
                </a:solidFill>
              </a:rPr>
              <a:t>IEEE Central Texas Section</a:t>
            </a:r>
            <a:r>
              <a:rPr lang="en-US" altLang="zh-CN" sz="1400" b="1" dirty="0" smtClean="0">
                <a:solidFill>
                  <a:srgbClr val="000099"/>
                </a:solidFill>
              </a:rPr>
              <a:t> CEDA Chapter</a:t>
            </a:r>
            <a:endParaRPr lang="en-US" altLang="zh-CN" sz="1400" b="1" dirty="0">
              <a:solidFill>
                <a:srgbClr val="000099"/>
              </a:solidFill>
            </a:endParaRPr>
          </a:p>
        </p:txBody>
      </p:sp>
      <p:cxnSp>
        <p:nvCxnSpPr>
          <p:cNvPr id="18" name="Straight Connector 17"/>
          <p:cNvCxnSpPr/>
          <p:nvPr/>
        </p:nvCxnSpPr>
        <p:spPr>
          <a:xfrm>
            <a:off x="457200" y="6172200"/>
            <a:ext cx="7010400" cy="1588"/>
          </a:xfrm>
          <a:prstGeom prst="line">
            <a:avLst/>
          </a:prstGeom>
          <a:ln w="38100">
            <a:solidFill>
              <a:schemeClr val="accent6"/>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57200" y="1217613"/>
            <a:ext cx="8229600" cy="1587"/>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advClick="0" advTm="10000"/>
  <p:txStyles>
    <p:titleStyle>
      <a:lvl1pPr algn="ctr" rtl="0" eaLnBrk="0" fontAlgn="base" hangingPunct="0">
        <a:spcBef>
          <a:spcPct val="0"/>
        </a:spcBef>
        <a:spcAft>
          <a:spcPct val="0"/>
        </a:spcAft>
        <a:defRPr sz="3600" b="1">
          <a:solidFill>
            <a:srgbClr val="000099"/>
          </a:solidFill>
          <a:latin typeface="+mj-lt"/>
          <a:ea typeface="Geneva" pitchFamily="1" charset="0"/>
          <a:cs typeface="+mj-cs"/>
        </a:defRPr>
      </a:lvl1pPr>
      <a:lvl2pPr algn="ctr" rtl="0" eaLnBrk="0" fontAlgn="base" hangingPunct="0">
        <a:spcBef>
          <a:spcPct val="0"/>
        </a:spcBef>
        <a:spcAft>
          <a:spcPct val="0"/>
        </a:spcAft>
        <a:defRPr sz="3600" b="1">
          <a:solidFill>
            <a:srgbClr val="000099"/>
          </a:solidFill>
          <a:latin typeface="Arial" charset="0"/>
          <a:ea typeface="Geneva" pitchFamily="1" charset="0"/>
          <a:cs typeface="Geneva" charset="0"/>
        </a:defRPr>
      </a:lvl2pPr>
      <a:lvl3pPr algn="ctr" rtl="0" eaLnBrk="0" fontAlgn="base" hangingPunct="0">
        <a:spcBef>
          <a:spcPct val="0"/>
        </a:spcBef>
        <a:spcAft>
          <a:spcPct val="0"/>
        </a:spcAft>
        <a:defRPr sz="3600" b="1">
          <a:solidFill>
            <a:srgbClr val="000099"/>
          </a:solidFill>
          <a:latin typeface="Arial" charset="0"/>
          <a:ea typeface="Geneva" pitchFamily="1" charset="0"/>
          <a:cs typeface="Geneva" charset="0"/>
        </a:defRPr>
      </a:lvl3pPr>
      <a:lvl4pPr algn="ctr" rtl="0" eaLnBrk="0" fontAlgn="base" hangingPunct="0">
        <a:spcBef>
          <a:spcPct val="0"/>
        </a:spcBef>
        <a:spcAft>
          <a:spcPct val="0"/>
        </a:spcAft>
        <a:defRPr sz="3600" b="1">
          <a:solidFill>
            <a:srgbClr val="000099"/>
          </a:solidFill>
          <a:latin typeface="Arial" charset="0"/>
          <a:ea typeface="Geneva" pitchFamily="1" charset="0"/>
          <a:cs typeface="Geneva" charset="0"/>
        </a:defRPr>
      </a:lvl4pPr>
      <a:lvl5pPr algn="ctr" rtl="0" eaLnBrk="0" fontAlgn="base" hangingPunct="0">
        <a:spcBef>
          <a:spcPct val="0"/>
        </a:spcBef>
        <a:spcAft>
          <a:spcPct val="0"/>
        </a:spcAft>
        <a:defRPr sz="3600" b="1">
          <a:solidFill>
            <a:srgbClr val="000099"/>
          </a:solidFill>
          <a:latin typeface="Arial" charset="0"/>
          <a:ea typeface="Geneva" pitchFamily="1" charset="0"/>
          <a:cs typeface="Geneva" charset="0"/>
        </a:defRPr>
      </a:lvl5pPr>
      <a:lvl6pPr marL="457200" algn="ctr" rtl="0" eaLnBrk="0" fontAlgn="base" hangingPunct="0">
        <a:spcBef>
          <a:spcPct val="0"/>
        </a:spcBef>
        <a:spcAft>
          <a:spcPct val="0"/>
        </a:spcAft>
        <a:defRPr sz="3600" b="1">
          <a:solidFill>
            <a:srgbClr val="000099"/>
          </a:solidFill>
          <a:latin typeface="Arial" charset="0"/>
          <a:ea typeface="宋体" charset="0"/>
          <a:cs typeface="Geneva" charset="0"/>
        </a:defRPr>
      </a:lvl6pPr>
      <a:lvl7pPr marL="914400" algn="ctr" rtl="0" eaLnBrk="0" fontAlgn="base" hangingPunct="0">
        <a:spcBef>
          <a:spcPct val="0"/>
        </a:spcBef>
        <a:spcAft>
          <a:spcPct val="0"/>
        </a:spcAft>
        <a:defRPr sz="3600" b="1">
          <a:solidFill>
            <a:srgbClr val="000099"/>
          </a:solidFill>
          <a:latin typeface="Arial" charset="0"/>
          <a:ea typeface="宋体" charset="0"/>
          <a:cs typeface="Geneva" charset="0"/>
        </a:defRPr>
      </a:lvl7pPr>
      <a:lvl8pPr marL="1371600" algn="ctr" rtl="0" eaLnBrk="0" fontAlgn="base" hangingPunct="0">
        <a:spcBef>
          <a:spcPct val="0"/>
        </a:spcBef>
        <a:spcAft>
          <a:spcPct val="0"/>
        </a:spcAft>
        <a:defRPr sz="3600" b="1">
          <a:solidFill>
            <a:srgbClr val="000099"/>
          </a:solidFill>
          <a:latin typeface="Arial" charset="0"/>
          <a:ea typeface="宋体" charset="0"/>
          <a:cs typeface="Geneva" charset="0"/>
        </a:defRPr>
      </a:lvl8pPr>
      <a:lvl9pPr marL="1828800" algn="ctr" rtl="0" eaLnBrk="0" fontAlgn="base" hangingPunct="0">
        <a:spcBef>
          <a:spcPct val="0"/>
        </a:spcBef>
        <a:spcAft>
          <a:spcPct val="0"/>
        </a:spcAft>
        <a:defRPr sz="3600" b="1">
          <a:solidFill>
            <a:srgbClr val="000099"/>
          </a:solidFill>
          <a:latin typeface="Arial" charset="0"/>
          <a:ea typeface="宋体" charset="0"/>
          <a:cs typeface="Geneva" charset="0"/>
        </a:defRPr>
      </a:lvl9pPr>
    </p:titleStyle>
    <p:bodyStyle>
      <a:lvl1pPr marL="342900" indent="-342900" algn="l" rtl="0" eaLnBrk="0" fontAlgn="base" hangingPunct="0">
        <a:spcBef>
          <a:spcPct val="20000"/>
        </a:spcBef>
        <a:spcAft>
          <a:spcPct val="0"/>
        </a:spcAft>
        <a:buSzPct val="50000"/>
        <a:buFont typeface="Monotype Sorts" pitchFamily="1" charset="2"/>
        <a:buChar char="l"/>
        <a:defRPr kumimoji="1" sz="3200">
          <a:solidFill>
            <a:srgbClr val="000099"/>
          </a:solidFill>
          <a:latin typeface="+mn-lt"/>
          <a:ea typeface="Geneva" pitchFamily="1" charset="0"/>
          <a:cs typeface="+mn-cs"/>
        </a:defRPr>
      </a:lvl1pPr>
      <a:lvl2pPr marL="742950" indent="-285750" algn="l" rtl="0" eaLnBrk="0" fontAlgn="base" hangingPunct="0">
        <a:spcBef>
          <a:spcPct val="20000"/>
        </a:spcBef>
        <a:spcAft>
          <a:spcPct val="0"/>
        </a:spcAft>
        <a:buSzPct val="50000"/>
        <a:buFont typeface="Monotype Sorts" pitchFamily="1" charset="2"/>
        <a:buChar char="l"/>
        <a:defRPr kumimoji="1" sz="2800">
          <a:solidFill>
            <a:srgbClr val="000099"/>
          </a:solidFill>
          <a:latin typeface="+mn-lt"/>
          <a:ea typeface="Geneva" charset="0"/>
          <a:cs typeface="+mn-cs"/>
        </a:defRPr>
      </a:lvl2pPr>
      <a:lvl3pPr marL="1143000" indent="-228600" algn="l" rtl="0" eaLnBrk="0" fontAlgn="base" hangingPunct="0">
        <a:spcBef>
          <a:spcPct val="20000"/>
        </a:spcBef>
        <a:spcAft>
          <a:spcPct val="0"/>
        </a:spcAft>
        <a:buSzPct val="50000"/>
        <a:buFont typeface="Monotype Sorts" pitchFamily="1" charset="2"/>
        <a:buChar char="l"/>
        <a:defRPr kumimoji="1" sz="2400">
          <a:solidFill>
            <a:srgbClr val="000099"/>
          </a:solidFill>
          <a:latin typeface="+mn-lt"/>
          <a:ea typeface="Geneva" charset="0"/>
          <a:cs typeface="+mn-cs"/>
        </a:defRPr>
      </a:lvl3pPr>
      <a:lvl4pPr marL="1600200" indent="-228600" algn="l" rtl="0" eaLnBrk="0" fontAlgn="base" hangingPunct="0">
        <a:spcBef>
          <a:spcPct val="20000"/>
        </a:spcBef>
        <a:spcAft>
          <a:spcPct val="0"/>
        </a:spcAft>
        <a:buSzPct val="50000"/>
        <a:buFont typeface="Monotype Sorts" pitchFamily="1" charset="2"/>
        <a:buChar char="l"/>
        <a:defRPr kumimoji="1" sz="2000">
          <a:solidFill>
            <a:srgbClr val="000099"/>
          </a:solidFill>
          <a:latin typeface="+mn-lt"/>
          <a:ea typeface="Geneva" charset="0"/>
          <a:cs typeface="+mn-cs"/>
        </a:defRPr>
      </a:lvl4pPr>
      <a:lvl5pPr marL="2057400" indent="-228600" algn="l" rtl="0" eaLnBrk="0" fontAlgn="base" hangingPunct="0">
        <a:spcBef>
          <a:spcPct val="20000"/>
        </a:spcBef>
        <a:spcAft>
          <a:spcPct val="0"/>
        </a:spcAft>
        <a:buSzPct val="50000"/>
        <a:buFont typeface="Monotype Sorts" pitchFamily="1" charset="2"/>
        <a:buChar char="l"/>
        <a:defRPr kumimoji="1" sz="2000">
          <a:solidFill>
            <a:srgbClr val="000099"/>
          </a:solidFill>
          <a:latin typeface="+mn-lt"/>
          <a:ea typeface="Geneva" charset="0"/>
          <a:cs typeface="+mn-cs"/>
        </a:defRPr>
      </a:lvl5pPr>
      <a:lvl6pPr marL="2514600" indent="-228600" algn="l" rtl="0" eaLnBrk="0" fontAlgn="base" hangingPunct="0">
        <a:spcBef>
          <a:spcPct val="20000"/>
        </a:spcBef>
        <a:spcAft>
          <a:spcPct val="0"/>
        </a:spcAft>
        <a:buSzPct val="50000"/>
        <a:buFont typeface="Monotype Sorts" charset="0"/>
        <a:buChar char="l"/>
        <a:defRPr sz="2000">
          <a:solidFill>
            <a:srgbClr val="000099"/>
          </a:solidFill>
          <a:latin typeface="+mn-lt"/>
          <a:ea typeface="Geneva" charset="0"/>
          <a:cs typeface="+mn-cs"/>
        </a:defRPr>
      </a:lvl6pPr>
      <a:lvl7pPr marL="2971800" indent="-228600" algn="l" rtl="0" eaLnBrk="0" fontAlgn="base" hangingPunct="0">
        <a:spcBef>
          <a:spcPct val="20000"/>
        </a:spcBef>
        <a:spcAft>
          <a:spcPct val="0"/>
        </a:spcAft>
        <a:buSzPct val="50000"/>
        <a:buFont typeface="Monotype Sorts" charset="0"/>
        <a:buChar char="l"/>
        <a:defRPr sz="2000">
          <a:solidFill>
            <a:srgbClr val="000099"/>
          </a:solidFill>
          <a:latin typeface="+mn-lt"/>
          <a:ea typeface="Geneva" charset="0"/>
          <a:cs typeface="+mn-cs"/>
        </a:defRPr>
      </a:lvl7pPr>
      <a:lvl8pPr marL="3429000" indent="-228600" algn="l" rtl="0" eaLnBrk="0" fontAlgn="base" hangingPunct="0">
        <a:spcBef>
          <a:spcPct val="20000"/>
        </a:spcBef>
        <a:spcAft>
          <a:spcPct val="0"/>
        </a:spcAft>
        <a:buSzPct val="50000"/>
        <a:buFont typeface="Monotype Sorts" charset="0"/>
        <a:buChar char="l"/>
        <a:defRPr sz="2000">
          <a:solidFill>
            <a:srgbClr val="000099"/>
          </a:solidFill>
          <a:latin typeface="+mn-lt"/>
          <a:ea typeface="Geneva" charset="0"/>
          <a:cs typeface="+mn-cs"/>
        </a:defRPr>
      </a:lvl8pPr>
      <a:lvl9pPr marL="3886200" indent="-228600" algn="l" rtl="0" eaLnBrk="0" fontAlgn="base" hangingPunct="0">
        <a:spcBef>
          <a:spcPct val="20000"/>
        </a:spcBef>
        <a:spcAft>
          <a:spcPct val="0"/>
        </a:spcAft>
        <a:buSzPct val="50000"/>
        <a:buFont typeface="Monotype Sorts" charset="0"/>
        <a:buChar char="l"/>
        <a:defRPr sz="2000">
          <a:solidFill>
            <a:srgbClr val="000099"/>
          </a:solidFill>
          <a:latin typeface="+mn-lt"/>
          <a:ea typeface="Geneva" charset="0"/>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srcRect/>
          <a:stretch>
            <a:fillRect/>
          </a:stretch>
        </p:blipFill>
        <p:spPr bwMode="auto">
          <a:xfrm>
            <a:off x="-4763" y="1588"/>
            <a:ext cx="9150351" cy="6858000"/>
          </a:xfrm>
          <a:prstGeom prst="rect">
            <a:avLst/>
          </a:prstGeom>
          <a:solidFill>
            <a:schemeClr val="bg1">
              <a:lumMod val="65000"/>
            </a:schemeClr>
          </a:solidFill>
          <a:ln>
            <a:noFill/>
          </a:ln>
          <a:effectLst>
            <a:outerShdw dist="35921" dir="2700000" algn="ctr" rotWithShape="0">
              <a:schemeClr val="bg2"/>
            </a:outerShdw>
          </a:effectLst>
          <a:extLst/>
        </p:spPr>
      </p:pic>
      <p:sp>
        <p:nvSpPr>
          <p:cNvPr id="468995" name="Title Placeholder 1"/>
          <p:cNvSpPr>
            <a:spLocks noGrp="1"/>
          </p:cNvSpPr>
          <p:nvPr>
            <p:ph type="title"/>
          </p:nvPr>
        </p:nvSpPr>
        <p:spPr bwMode="auto">
          <a:xfrm>
            <a:off x="-6350" y="1588"/>
            <a:ext cx="9150350" cy="1217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8996" name="Text Placeholder 2"/>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68997" name="Picture 2"/>
          <p:cNvPicPr>
            <a:picLocks noChangeAspect="1" noChangeArrowheads="1"/>
          </p:cNvPicPr>
          <p:nvPr userDrawn="1"/>
        </p:nvPicPr>
        <p:blipFill>
          <a:blip r:embed="rId14"/>
          <a:srcRect/>
          <a:stretch>
            <a:fillRect/>
          </a:stretch>
        </p:blipFill>
        <p:spPr bwMode="auto">
          <a:xfrm>
            <a:off x="7299325" y="6183313"/>
            <a:ext cx="1844675" cy="733425"/>
          </a:xfrm>
          <a:prstGeom prst="rect">
            <a:avLst/>
          </a:prstGeom>
          <a:noFill/>
          <a:ln w="9525">
            <a:noFill/>
            <a:miter lim="800000"/>
            <a:headEnd/>
            <a:tailEnd/>
          </a:ln>
        </p:spPr>
      </p:pic>
      <p:sp>
        <p:nvSpPr>
          <p:cNvPr id="6" name="Vrije vorm 5"/>
          <p:cNvSpPr/>
          <p:nvPr userDrawn="1"/>
        </p:nvSpPr>
        <p:spPr>
          <a:xfrm>
            <a:off x="7570788" y="6534150"/>
            <a:ext cx="381000" cy="284163"/>
          </a:xfrm>
          <a:custGeom>
            <a:avLst/>
            <a:gdLst>
              <a:gd name="connsiteX0" fmla="*/ 283369 w 381000"/>
              <a:gd name="connsiteY0" fmla="*/ 0 h 283369"/>
              <a:gd name="connsiteX1" fmla="*/ 381000 w 381000"/>
              <a:gd name="connsiteY1" fmla="*/ 97631 h 283369"/>
              <a:gd name="connsiteX2" fmla="*/ 195262 w 381000"/>
              <a:gd name="connsiteY2" fmla="*/ 283369 h 283369"/>
              <a:gd name="connsiteX3" fmla="*/ 0 w 381000"/>
              <a:gd name="connsiteY3" fmla="*/ 88106 h 283369"/>
              <a:gd name="connsiteX4" fmla="*/ 90487 w 381000"/>
              <a:gd name="connsiteY4" fmla="*/ 0 h 283369"/>
              <a:gd name="connsiteX5" fmla="*/ 283369 w 381000"/>
              <a:gd name="connsiteY5" fmla="*/ 0 h 2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283369">
                <a:moveTo>
                  <a:pt x="283369" y="0"/>
                </a:moveTo>
                <a:lnTo>
                  <a:pt x="381000" y="97631"/>
                </a:lnTo>
                <a:lnTo>
                  <a:pt x="195262" y="283369"/>
                </a:lnTo>
                <a:lnTo>
                  <a:pt x="0" y="88106"/>
                </a:lnTo>
                <a:lnTo>
                  <a:pt x="90487" y="0"/>
                </a:lnTo>
                <a:lnTo>
                  <a:pt x="283369"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9" name="TextBox 8"/>
          <p:cNvSpPr txBox="1"/>
          <p:nvPr userDrawn="1"/>
        </p:nvSpPr>
        <p:spPr>
          <a:xfrm>
            <a:off x="7558088" y="6488113"/>
            <a:ext cx="423862" cy="307975"/>
          </a:xfrm>
          <a:prstGeom prst="rect">
            <a:avLst/>
          </a:prstGeom>
          <a:noFill/>
        </p:spPr>
        <p:txBody>
          <a:bodyPr wrap="none">
            <a:spAutoFit/>
          </a:bodyPr>
          <a:lstStyle/>
          <a:p>
            <a:pPr fontAlgn="auto">
              <a:spcBef>
                <a:spcPts val="0"/>
              </a:spcBef>
              <a:spcAft>
                <a:spcPts val="0"/>
              </a:spcAft>
              <a:defRPr/>
            </a:pPr>
            <a:r>
              <a:rPr lang="en-US" sz="1400" b="1" dirty="0">
                <a:solidFill>
                  <a:schemeClr val="bg1">
                    <a:lumMod val="85000"/>
                  </a:schemeClr>
                </a:solidFill>
                <a:latin typeface="Arial Black"/>
                <a:ea typeface="+mn-ea"/>
                <a:cs typeface="Arial Black"/>
              </a:rPr>
              <a:t>49</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grpId="0" nodeType="after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ctr" rtl="0" fontAlgn="base">
        <a:spcBef>
          <a:spcPct val="0"/>
        </a:spcBef>
        <a:spcAft>
          <a:spcPct val="0"/>
        </a:spcAft>
        <a:defRPr sz="4000" b="1">
          <a:solidFill>
            <a:schemeClr val="bg1"/>
          </a:solidFill>
          <a:latin typeface="+mj-lt"/>
          <a:ea typeface="+mj-ea"/>
          <a:cs typeface="+mj-cs"/>
        </a:defRPr>
      </a:lvl1pPr>
      <a:lvl2pPr algn="ctr" rtl="0" fontAlgn="base">
        <a:spcBef>
          <a:spcPct val="0"/>
        </a:spcBef>
        <a:spcAft>
          <a:spcPct val="0"/>
        </a:spcAft>
        <a:defRPr sz="4000" b="1">
          <a:solidFill>
            <a:schemeClr val="bg1"/>
          </a:solidFill>
          <a:latin typeface="Tahoma" charset="0"/>
          <a:ea typeface="Arial" charset="0"/>
          <a:cs typeface="Arial" charset="0"/>
        </a:defRPr>
      </a:lvl2pPr>
      <a:lvl3pPr algn="ctr" rtl="0" fontAlgn="base">
        <a:spcBef>
          <a:spcPct val="0"/>
        </a:spcBef>
        <a:spcAft>
          <a:spcPct val="0"/>
        </a:spcAft>
        <a:defRPr sz="4000" b="1">
          <a:solidFill>
            <a:schemeClr val="bg1"/>
          </a:solidFill>
          <a:latin typeface="Tahoma" charset="0"/>
          <a:ea typeface="Arial" charset="0"/>
          <a:cs typeface="Arial" charset="0"/>
        </a:defRPr>
      </a:lvl3pPr>
      <a:lvl4pPr algn="ctr" rtl="0" fontAlgn="base">
        <a:spcBef>
          <a:spcPct val="0"/>
        </a:spcBef>
        <a:spcAft>
          <a:spcPct val="0"/>
        </a:spcAft>
        <a:defRPr sz="4000" b="1">
          <a:solidFill>
            <a:schemeClr val="bg1"/>
          </a:solidFill>
          <a:latin typeface="Tahoma" charset="0"/>
          <a:ea typeface="Arial" charset="0"/>
          <a:cs typeface="Arial" charset="0"/>
        </a:defRPr>
      </a:lvl4pPr>
      <a:lvl5pPr algn="ctr" rtl="0" fontAlgn="base">
        <a:spcBef>
          <a:spcPct val="0"/>
        </a:spcBef>
        <a:spcAft>
          <a:spcPct val="0"/>
        </a:spcAft>
        <a:defRPr sz="4000" b="1">
          <a:solidFill>
            <a:schemeClr val="bg1"/>
          </a:solidFill>
          <a:latin typeface="Tahoma" charset="0"/>
          <a:ea typeface="Arial" charset="0"/>
          <a:cs typeface="Arial" charset="0"/>
        </a:defRPr>
      </a:lvl5pPr>
      <a:lvl6pPr marL="457200" algn="ctr" rtl="0" fontAlgn="base">
        <a:spcBef>
          <a:spcPct val="0"/>
        </a:spcBef>
        <a:spcAft>
          <a:spcPct val="0"/>
        </a:spcAft>
        <a:defRPr sz="4000" b="1">
          <a:solidFill>
            <a:schemeClr val="bg1"/>
          </a:solidFill>
          <a:latin typeface="Tahoma" charset="0"/>
          <a:ea typeface="Arial" charset="0"/>
          <a:cs typeface="Arial" charset="0"/>
        </a:defRPr>
      </a:lvl6pPr>
      <a:lvl7pPr marL="914400" algn="ctr" rtl="0" fontAlgn="base">
        <a:spcBef>
          <a:spcPct val="0"/>
        </a:spcBef>
        <a:spcAft>
          <a:spcPct val="0"/>
        </a:spcAft>
        <a:defRPr sz="4000" b="1">
          <a:solidFill>
            <a:schemeClr val="bg1"/>
          </a:solidFill>
          <a:latin typeface="Tahoma" charset="0"/>
          <a:ea typeface="Arial" charset="0"/>
          <a:cs typeface="Arial" charset="0"/>
        </a:defRPr>
      </a:lvl7pPr>
      <a:lvl8pPr marL="1371600" algn="ctr" rtl="0" fontAlgn="base">
        <a:spcBef>
          <a:spcPct val="0"/>
        </a:spcBef>
        <a:spcAft>
          <a:spcPct val="0"/>
        </a:spcAft>
        <a:defRPr sz="4000" b="1">
          <a:solidFill>
            <a:schemeClr val="bg1"/>
          </a:solidFill>
          <a:latin typeface="Tahoma" charset="0"/>
          <a:ea typeface="Arial" charset="0"/>
          <a:cs typeface="Arial" charset="0"/>
        </a:defRPr>
      </a:lvl8pPr>
      <a:lvl9pPr marL="1828800" algn="ctr" rtl="0" fontAlgn="base">
        <a:spcBef>
          <a:spcPct val="0"/>
        </a:spcBef>
        <a:spcAft>
          <a:spcPct val="0"/>
        </a:spcAft>
        <a:defRPr sz="4000" b="1">
          <a:solidFill>
            <a:schemeClr val="bg1"/>
          </a:solidFill>
          <a:latin typeface="Tahoma" charset="0"/>
          <a:ea typeface="Arial" charset="0"/>
          <a:cs typeface="Arial" charset="0"/>
        </a:defRPr>
      </a:lvl9pPr>
    </p:titleStyle>
    <p:bodyStyle>
      <a:lvl1pPr marL="268288" indent="-268288" algn="l" rtl="0" fontAlgn="base">
        <a:spcBef>
          <a:spcPts val="600"/>
        </a:spcBef>
        <a:spcAft>
          <a:spcPct val="0"/>
        </a:spcAft>
        <a:buFont typeface="Wingdings" charset="2"/>
        <a:buChar char="§"/>
        <a:defRPr sz="2600">
          <a:solidFill>
            <a:schemeClr val="tx1"/>
          </a:solidFill>
          <a:latin typeface="+mn-lt"/>
          <a:ea typeface="+mn-ea"/>
          <a:cs typeface="+mn-cs"/>
        </a:defRPr>
      </a:lvl1pPr>
      <a:lvl2pPr marL="742950" indent="-285750" algn="l" rtl="0" fontAlgn="base">
        <a:spcBef>
          <a:spcPts val="400"/>
        </a:spcBef>
        <a:spcAft>
          <a:spcPct val="0"/>
        </a:spcAft>
        <a:buFont typeface="Arial" charset="0"/>
        <a:buChar char="–"/>
        <a:defRPr sz="2400">
          <a:solidFill>
            <a:schemeClr val="tx1"/>
          </a:solidFill>
          <a:latin typeface="+mn-lt"/>
          <a:ea typeface="+mn-ea"/>
          <a:cs typeface="+mn-cs"/>
        </a:defRPr>
      </a:lvl2pPr>
      <a:lvl3pPr marL="1143000" indent="-228600" algn="l" rtl="0" fontAlgn="base">
        <a:spcBef>
          <a:spcPts val="200"/>
        </a:spcBef>
        <a:spcAft>
          <a:spcPct val="0"/>
        </a:spcAft>
        <a:buFont typeface="Tahoma" charset="0"/>
        <a:buChar char="–"/>
        <a:defRPr sz="2200">
          <a:solidFill>
            <a:schemeClr val="tx1"/>
          </a:solidFill>
          <a:latin typeface="+mn-lt"/>
          <a:ea typeface="+mn-ea"/>
          <a:cs typeface="+mn-cs"/>
        </a:defRPr>
      </a:lvl3pPr>
      <a:lvl4pPr marL="1600200" indent="-228600" algn="l" rtl="0" fontAlgn="base">
        <a:spcBef>
          <a:spcPct val="0"/>
        </a:spcBef>
        <a:spcAft>
          <a:spcPct val="0"/>
        </a:spcAft>
        <a:buFont typeface="Arial" charset="0"/>
        <a:buChar char="–"/>
        <a:defRPr sz="2000">
          <a:solidFill>
            <a:schemeClr val="tx1"/>
          </a:solidFill>
          <a:latin typeface="+mn-lt"/>
          <a:ea typeface="+mn-ea"/>
          <a:cs typeface="+mn-cs"/>
        </a:defRPr>
      </a:lvl4pPr>
      <a:lvl5pPr marL="2057400" indent="-228600" algn="l" rtl="0" fontAlgn="base">
        <a:spcBef>
          <a:spcPct val="0"/>
        </a:spcBef>
        <a:spcAft>
          <a:spcPct val="0"/>
        </a:spcAft>
        <a:buFont typeface="Arial" charset="0"/>
        <a:buChar char="»"/>
        <a:defRPr sz="2000">
          <a:solidFill>
            <a:schemeClr val="tx1"/>
          </a:solidFill>
          <a:latin typeface="+mn-lt"/>
          <a:ea typeface="+mn-ea"/>
          <a:cs typeface="+mn-cs"/>
        </a:defRPr>
      </a:lvl5pPr>
      <a:lvl6pPr marL="2514600" indent="-228600" algn="l" rtl="0" fontAlgn="base">
        <a:spcBef>
          <a:spcPct val="0"/>
        </a:spcBef>
        <a:spcAft>
          <a:spcPct val="0"/>
        </a:spcAft>
        <a:buFont typeface="Arial" charset="0"/>
        <a:buChar char="»"/>
        <a:defRPr sz="2000">
          <a:solidFill>
            <a:schemeClr val="tx1"/>
          </a:solidFill>
          <a:latin typeface="+mn-lt"/>
          <a:ea typeface="+mn-ea"/>
          <a:cs typeface="+mn-cs"/>
        </a:defRPr>
      </a:lvl6pPr>
      <a:lvl7pPr marL="2971800" indent="-228600" algn="l" rtl="0" fontAlgn="base">
        <a:spcBef>
          <a:spcPct val="0"/>
        </a:spcBef>
        <a:spcAft>
          <a:spcPct val="0"/>
        </a:spcAft>
        <a:buFont typeface="Arial" charset="0"/>
        <a:buChar char="»"/>
        <a:defRPr sz="2000">
          <a:solidFill>
            <a:schemeClr val="tx1"/>
          </a:solidFill>
          <a:latin typeface="+mn-lt"/>
          <a:ea typeface="+mn-ea"/>
          <a:cs typeface="+mn-cs"/>
        </a:defRPr>
      </a:lvl7pPr>
      <a:lvl8pPr marL="3429000" indent="-228600" algn="l" rtl="0" fontAlgn="base">
        <a:spcBef>
          <a:spcPct val="0"/>
        </a:spcBef>
        <a:spcAft>
          <a:spcPct val="0"/>
        </a:spcAft>
        <a:buFont typeface="Arial" charset="0"/>
        <a:buChar char="»"/>
        <a:defRPr sz="2000">
          <a:solidFill>
            <a:schemeClr val="tx1"/>
          </a:solidFill>
          <a:latin typeface="+mn-lt"/>
          <a:ea typeface="+mn-ea"/>
          <a:cs typeface="+mn-cs"/>
        </a:defRPr>
      </a:lvl8pPr>
      <a:lvl9pPr marL="3886200" indent="-228600" algn="l" rtl="0" fontAlgn="base">
        <a:spcBef>
          <a:spcPct val="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 descr="bkgrnd"/>
          <p:cNvPicPr>
            <a:picLocks noChangeAspect="1" noChangeArrowheads="1"/>
          </p:cNvPicPr>
          <p:nvPr>
            <p:custDataLst>
              <p:tags r:id="rId3"/>
            </p:custDataLst>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27" name="Rectangle 2"/>
          <p:cNvSpPr>
            <a:spLocks noGrp="1" noChangeArrowheads="1"/>
          </p:cNvSpPr>
          <p:nvPr>
            <p:ph type="title"/>
            <p:custDataLst>
              <p:tags r:id="rId4"/>
            </p:custDataLst>
          </p:nvPr>
        </p:nvSpPr>
        <p:spPr bwMode="auto">
          <a:xfrm>
            <a:off x="0" y="0"/>
            <a:ext cx="9144000" cy="10429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0" tIns="0" rIns="0" bIns="0" numCol="1" anchor="ctr" anchorCtr="1" compatLnSpc="1">
            <a:prstTxWarp prst="textNoShape">
              <a:avLst/>
            </a:prstTxWarp>
          </a:bodyPr>
          <a:lstStyle/>
          <a:p>
            <a:pPr lvl="0"/>
            <a:endParaRPr lang="nl-NL" smtClean="0"/>
          </a:p>
        </p:txBody>
      </p:sp>
      <p:sp>
        <p:nvSpPr>
          <p:cNvPr id="1028" name="Rectangle 3"/>
          <p:cNvSpPr>
            <a:spLocks noGrp="1" noChangeArrowheads="1"/>
          </p:cNvSpPr>
          <p:nvPr>
            <p:ph type="body" idx="1"/>
            <p:custDataLst>
              <p:tags r:id="rId5"/>
            </p:custDataLst>
          </p:nvPr>
        </p:nvSpPr>
        <p:spPr bwMode="auto">
          <a:xfrm>
            <a:off x="457200" y="1255713"/>
            <a:ext cx="8313738" cy="45497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p:txBody>
      </p:sp>
      <p:sp>
        <p:nvSpPr>
          <p:cNvPr id="1029" name="Rectangle 3"/>
          <p:cNvSpPr>
            <a:spLocks noChangeArrowheads="1"/>
          </p:cNvSpPr>
          <p:nvPr>
            <p:custDataLst>
              <p:tags r:id="rId6"/>
            </p:custDataLst>
          </p:nvPr>
        </p:nvSpPr>
        <p:spPr bwMode="auto">
          <a:xfrm>
            <a:off x="0" y="1030288"/>
            <a:ext cx="9144000" cy="5430837"/>
          </a:xfrm>
          <a:prstGeom prst="rect">
            <a:avLst/>
          </a:prstGeom>
          <a:solidFill>
            <a:schemeClr val="bg1"/>
          </a:solidFill>
          <a:ln w="9525">
            <a:solidFill>
              <a:schemeClr val="tx1"/>
            </a:solidFill>
            <a:miter lim="800000"/>
            <a:headEnd/>
            <a:tailEnd/>
          </a:ln>
        </p:spPr>
        <p:txBody>
          <a:bodyPr/>
          <a:lstStyle/>
          <a:p>
            <a:pPr eaLnBrk="1" hangingPunct="1">
              <a:lnSpc>
                <a:spcPct val="85000"/>
              </a:lnSpc>
              <a:spcBef>
                <a:spcPct val="50000"/>
              </a:spcBef>
            </a:pPr>
            <a:endParaRPr lang="en-US" sz="2000">
              <a:solidFill>
                <a:srgbClr val="000000"/>
              </a:solidFill>
              <a:latin typeface="Tahoma" pitchFamily="34" charset="0"/>
              <a:ea typeface="MS PGothic" pitchFamily="34" charset="-128"/>
              <a:cs typeface="+mn-cs"/>
            </a:endParaRPr>
          </a:p>
        </p:txBody>
      </p:sp>
      <p:sp>
        <p:nvSpPr>
          <p:cNvPr id="1030" name="Rectangle 7"/>
          <p:cNvSpPr>
            <a:spLocks noChangeArrowheads="1"/>
          </p:cNvSpPr>
          <p:nvPr>
            <p:custDataLst>
              <p:tags r:id="rId7"/>
            </p:custDataLst>
          </p:nvPr>
        </p:nvSpPr>
        <p:spPr bwMode="auto">
          <a:xfrm>
            <a:off x="0" y="6656388"/>
            <a:ext cx="9144000" cy="201612"/>
          </a:xfrm>
          <a:prstGeom prst="rect">
            <a:avLst/>
          </a:prstGeom>
          <a:solidFill>
            <a:schemeClr val="bg1"/>
          </a:solidFill>
          <a:ln w="9525">
            <a:solidFill>
              <a:schemeClr val="tx1"/>
            </a:solidFill>
            <a:miter lim="800000"/>
            <a:headEnd/>
            <a:tailEnd/>
          </a:ln>
        </p:spPr>
        <p:txBody>
          <a:bodyPr/>
          <a:lstStyle/>
          <a:p>
            <a:pPr eaLnBrk="1" hangingPunct="1">
              <a:lnSpc>
                <a:spcPct val="85000"/>
              </a:lnSpc>
              <a:spcBef>
                <a:spcPct val="50000"/>
              </a:spcBef>
            </a:pPr>
            <a:endParaRPr lang="en-US" sz="2000">
              <a:solidFill>
                <a:srgbClr val="000000"/>
              </a:solidFill>
              <a:latin typeface="Tahoma" pitchFamily="34" charset="0"/>
              <a:ea typeface="MS PGothic" pitchFamily="34" charset="-128"/>
              <a:cs typeface="+mn-cs"/>
            </a:endParaRPr>
          </a:p>
        </p:txBody>
      </p:sp>
      <p:pic>
        <p:nvPicPr>
          <p:cNvPr id="1031" name="Picture 1"/>
          <p:cNvPicPr>
            <a:picLocks noChangeAspect="1"/>
          </p:cNvPicPr>
          <p:nvPr userDrawn="1"/>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070850" y="6442075"/>
            <a:ext cx="1073150" cy="4159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txStyles>
    <p:titleStyle>
      <a:lvl1pPr algn="ctr" rtl="0" eaLnBrk="0" fontAlgn="base" hangingPunct="0">
        <a:spcBef>
          <a:spcPct val="0"/>
        </a:spcBef>
        <a:spcAft>
          <a:spcPct val="0"/>
        </a:spcAft>
        <a:defRPr kumimoji="1" sz="36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kumimoji="1" sz="3600" b="1">
          <a:solidFill>
            <a:schemeClr val="tx2"/>
          </a:solidFill>
          <a:latin typeface="Tahoma" charset="0"/>
          <a:ea typeface="MS PGothic" pitchFamily="34" charset="-128"/>
          <a:cs typeface="MS PGothic" charset="0"/>
        </a:defRPr>
      </a:lvl2pPr>
      <a:lvl3pPr algn="ctr" rtl="0" eaLnBrk="0" fontAlgn="base" hangingPunct="0">
        <a:spcBef>
          <a:spcPct val="0"/>
        </a:spcBef>
        <a:spcAft>
          <a:spcPct val="0"/>
        </a:spcAft>
        <a:defRPr kumimoji="1" sz="3600" b="1">
          <a:solidFill>
            <a:schemeClr val="tx2"/>
          </a:solidFill>
          <a:latin typeface="Tahoma" charset="0"/>
          <a:ea typeface="MS PGothic" pitchFamily="34" charset="-128"/>
          <a:cs typeface="MS PGothic" charset="0"/>
        </a:defRPr>
      </a:lvl3pPr>
      <a:lvl4pPr algn="ctr" rtl="0" eaLnBrk="0" fontAlgn="base" hangingPunct="0">
        <a:spcBef>
          <a:spcPct val="0"/>
        </a:spcBef>
        <a:spcAft>
          <a:spcPct val="0"/>
        </a:spcAft>
        <a:defRPr kumimoji="1" sz="3600" b="1">
          <a:solidFill>
            <a:schemeClr val="tx2"/>
          </a:solidFill>
          <a:latin typeface="Tahoma" charset="0"/>
          <a:ea typeface="MS PGothic" pitchFamily="34" charset="-128"/>
          <a:cs typeface="MS PGothic" charset="0"/>
        </a:defRPr>
      </a:lvl4pPr>
      <a:lvl5pPr algn="ctr" rtl="0" eaLnBrk="0" fontAlgn="base" hangingPunct="0">
        <a:spcBef>
          <a:spcPct val="0"/>
        </a:spcBef>
        <a:spcAft>
          <a:spcPct val="0"/>
        </a:spcAft>
        <a:defRPr kumimoji="1" sz="3600" b="1">
          <a:solidFill>
            <a:schemeClr val="tx2"/>
          </a:solidFill>
          <a:latin typeface="Tahoma" charset="0"/>
          <a:ea typeface="MS PGothic" pitchFamily="34" charset="-128"/>
          <a:cs typeface="MS PGothic" charset="0"/>
        </a:defRPr>
      </a:lvl5pPr>
      <a:lvl6pPr marL="457200" algn="ctr" rtl="0" eaLnBrk="1" fontAlgn="base" hangingPunct="1">
        <a:spcBef>
          <a:spcPct val="0"/>
        </a:spcBef>
        <a:spcAft>
          <a:spcPct val="0"/>
        </a:spcAft>
        <a:defRPr kumimoji="1" sz="3600" b="1">
          <a:solidFill>
            <a:schemeClr val="tx2"/>
          </a:solidFill>
          <a:latin typeface="Tahoma" charset="0"/>
        </a:defRPr>
      </a:lvl6pPr>
      <a:lvl7pPr marL="914400" algn="ctr" rtl="0" eaLnBrk="1" fontAlgn="base" hangingPunct="1">
        <a:spcBef>
          <a:spcPct val="0"/>
        </a:spcBef>
        <a:spcAft>
          <a:spcPct val="0"/>
        </a:spcAft>
        <a:defRPr kumimoji="1" sz="3600" b="1">
          <a:solidFill>
            <a:schemeClr val="tx2"/>
          </a:solidFill>
          <a:latin typeface="Tahoma" charset="0"/>
        </a:defRPr>
      </a:lvl7pPr>
      <a:lvl8pPr marL="1371600" algn="ctr" rtl="0" eaLnBrk="1" fontAlgn="base" hangingPunct="1">
        <a:spcBef>
          <a:spcPct val="0"/>
        </a:spcBef>
        <a:spcAft>
          <a:spcPct val="0"/>
        </a:spcAft>
        <a:defRPr kumimoji="1" sz="3600" b="1">
          <a:solidFill>
            <a:schemeClr val="tx2"/>
          </a:solidFill>
          <a:latin typeface="Tahoma" charset="0"/>
        </a:defRPr>
      </a:lvl8pPr>
      <a:lvl9pPr marL="1828800" algn="ctr" rtl="0" eaLnBrk="1" fontAlgn="base" hangingPunct="1">
        <a:spcBef>
          <a:spcPct val="0"/>
        </a:spcBef>
        <a:spcAft>
          <a:spcPct val="0"/>
        </a:spcAft>
        <a:defRPr kumimoji="1" sz="3600" b="1">
          <a:solidFill>
            <a:schemeClr val="tx2"/>
          </a:solidFill>
          <a:latin typeface="Tahoma" charset="0"/>
        </a:defRPr>
      </a:lvl9pPr>
    </p:titleStyle>
    <p:bodyStyle>
      <a:lvl1pPr marL="342900" indent="-342900" algn="l" rtl="0" eaLnBrk="0" fontAlgn="base" hangingPunct="0">
        <a:lnSpc>
          <a:spcPct val="90000"/>
        </a:lnSpc>
        <a:spcBef>
          <a:spcPct val="20000"/>
        </a:spcBef>
        <a:spcAft>
          <a:spcPct val="0"/>
        </a:spcAft>
        <a:buClr>
          <a:schemeClr val="tx2"/>
        </a:buClr>
        <a:buSzPct val="70000"/>
        <a:buFont typeface="Wingdings" pitchFamily="2" charset="2"/>
        <a:buChar char="u"/>
        <a:defRPr kumimoji="1" sz="2800">
          <a:solidFill>
            <a:schemeClr val="tx1"/>
          </a:solidFill>
          <a:latin typeface="+mn-lt"/>
          <a:ea typeface="MS PGothic" pitchFamily="34" charset="-128"/>
          <a:cs typeface="MS PGothic" charset="0"/>
        </a:defRPr>
      </a:lvl1pPr>
      <a:lvl2pPr marL="742950" indent="-285750" algn="l" rtl="0" eaLnBrk="0" fontAlgn="base" hangingPunct="0">
        <a:lnSpc>
          <a:spcPct val="90000"/>
        </a:lnSpc>
        <a:spcBef>
          <a:spcPct val="20000"/>
        </a:spcBef>
        <a:spcAft>
          <a:spcPct val="0"/>
        </a:spcAft>
        <a:buClr>
          <a:schemeClr val="hlink"/>
        </a:buClr>
        <a:buSzPct val="75000"/>
        <a:buFont typeface="Wingdings" pitchFamily="2" charset="2"/>
        <a:buChar char="n"/>
        <a:defRPr kumimoji="1" sz="2500">
          <a:solidFill>
            <a:schemeClr val="tx1"/>
          </a:solidFill>
          <a:latin typeface="+mn-lt"/>
          <a:ea typeface="MS PGothic" pitchFamily="34" charset="-128"/>
          <a:cs typeface="MS PGothic" charset="0"/>
        </a:defRPr>
      </a:lvl2pPr>
      <a:lvl3pPr marL="1143000" indent="-228600" algn="l" rtl="0" eaLnBrk="0" fontAlgn="base" hangingPunct="0">
        <a:lnSpc>
          <a:spcPct val="90000"/>
        </a:lnSpc>
        <a:spcBef>
          <a:spcPct val="20000"/>
        </a:spcBef>
        <a:spcAft>
          <a:spcPct val="0"/>
        </a:spcAft>
        <a:buClr>
          <a:schemeClr val="bg2"/>
        </a:buClr>
        <a:buSzPct val="80000"/>
        <a:buFont typeface="Wingdings" pitchFamily="2" charset="2"/>
        <a:buChar char="l"/>
        <a:defRPr kumimoji="1" sz="2300">
          <a:solidFill>
            <a:schemeClr val="tx1"/>
          </a:solidFill>
          <a:latin typeface="+mn-lt"/>
          <a:ea typeface="MS PGothic" pitchFamily="34" charset="-128"/>
          <a:cs typeface="MS PGothic" charset="0"/>
        </a:defRPr>
      </a:lvl3pPr>
      <a:lvl4pPr marL="1600200" indent="-228600" algn="l" rtl="0" eaLnBrk="0" fontAlgn="base" hangingPunct="0">
        <a:lnSpc>
          <a:spcPct val="90000"/>
        </a:lnSpc>
        <a:spcBef>
          <a:spcPct val="20000"/>
        </a:spcBef>
        <a:spcAft>
          <a:spcPct val="0"/>
        </a:spcAft>
        <a:buClr>
          <a:schemeClr val="accent1"/>
        </a:buClr>
        <a:buChar char="–"/>
        <a:defRPr kumimoji="1" sz="2000">
          <a:solidFill>
            <a:schemeClr val="tx1"/>
          </a:solidFill>
          <a:latin typeface="+mn-lt"/>
          <a:ea typeface="MS PGothic" pitchFamily="34" charset="-128"/>
          <a:cs typeface="MS PGothic" charset="0"/>
        </a:defRPr>
      </a:lvl4pPr>
      <a:lvl5pPr marL="2057400" indent="-228600" algn="l" rtl="0" eaLnBrk="0" fontAlgn="base" hangingPunct="0">
        <a:lnSpc>
          <a:spcPct val="90000"/>
        </a:lnSpc>
        <a:spcBef>
          <a:spcPct val="20000"/>
        </a:spcBef>
        <a:spcAft>
          <a:spcPct val="0"/>
        </a:spcAft>
        <a:buClr>
          <a:schemeClr val="accent1"/>
        </a:buClr>
        <a:buChar char="–"/>
        <a:defRPr kumimoji="1" sz="2000">
          <a:solidFill>
            <a:schemeClr val="tx1"/>
          </a:solidFill>
          <a:latin typeface="+mn-lt"/>
          <a:ea typeface="MS PGothic" pitchFamily="34" charset="-128"/>
          <a:cs typeface="MS PGothic" charset="0"/>
        </a:defRPr>
      </a:lvl5pPr>
      <a:lvl6pPr marL="2514600" indent="-228600" algn="l" rtl="0" eaLnBrk="1" fontAlgn="base" hangingPunct="1">
        <a:lnSpc>
          <a:spcPct val="90000"/>
        </a:lnSpc>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lnSpc>
          <a:spcPct val="90000"/>
        </a:lnSpc>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lnSpc>
          <a:spcPct val="90000"/>
        </a:lnSpc>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lnSpc>
          <a:spcPct val="90000"/>
        </a:lnSpc>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png"/><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3.xml"/><Relationship Id="rId3"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US" altLang="zh-CN" dirty="0" smtClean="0"/>
              <a:t>CEDA Chapter</a:t>
            </a:r>
            <a:endParaRPr lang="en-US" altLang="zh-CN" dirty="0"/>
          </a:p>
        </p:txBody>
      </p:sp>
      <p:sp>
        <p:nvSpPr>
          <p:cNvPr id="4098" name="Content Placeholder 2"/>
          <p:cNvSpPr>
            <a:spLocks noGrp="1"/>
          </p:cNvSpPr>
          <p:nvPr>
            <p:ph idx="1"/>
          </p:nvPr>
        </p:nvSpPr>
        <p:spPr/>
        <p:txBody>
          <a:bodyPr>
            <a:normAutofit fontScale="92500"/>
          </a:bodyPr>
          <a:lstStyle/>
          <a:p>
            <a:r>
              <a:rPr lang="en-US" dirty="0" smtClean="0"/>
              <a:t>Current chapter </a:t>
            </a:r>
            <a:r>
              <a:rPr lang="en-US" dirty="0" smtClean="0"/>
              <a:t>officers (2012 and 2013)</a:t>
            </a:r>
          </a:p>
          <a:p>
            <a:pPr lvl="1"/>
            <a:r>
              <a:rPr lang="en-US" dirty="0" smtClean="0"/>
              <a:t>Chair: Zhuo Li, IBM</a:t>
            </a:r>
          </a:p>
          <a:p>
            <a:pPr lvl="1"/>
            <a:r>
              <a:rPr lang="en-US" dirty="0" smtClean="0"/>
              <a:t>Vice Chair: </a:t>
            </a:r>
            <a:r>
              <a:rPr lang="en-US" dirty="0" err="1" smtClean="0"/>
              <a:t>Magdy</a:t>
            </a:r>
            <a:r>
              <a:rPr lang="en-US" dirty="0" smtClean="0"/>
              <a:t> </a:t>
            </a:r>
            <a:r>
              <a:rPr lang="en-US" dirty="0" err="1" smtClean="0"/>
              <a:t>Abadir</a:t>
            </a:r>
            <a:r>
              <a:rPr lang="en-US" dirty="0" smtClean="0"/>
              <a:t>, </a:t>
            </a:r>
            <a:r>
              <a:rPr lang="en-US" dirty="0" err="1" smtClean="0"/>
              <a:t>Freescale</a:t>
            </a:r>
            <a:endParaRPr lang="en-US" dirty="0" smtClean="0"/>
          </a:p>
          <a:p>
            <a:pPr lvl="1"/>
            <a:r>
              <a:rPr lang="en-US" dirty="0" smtClean="0"/>
              <a:t>Secretary: Cliff </a:t>
            </a:r>
            <a:r>
              <a:rPr lang="en-US" dirty="0" err="1" smtClean="0"/>
              <a:t>Sze</a:t>
            </a:r>
            <a:r>
              <a:rPr lang="en-US" dirty="0" smtClean="0"/>
              <a:t>, IBM</a:t>
            </a:r>
          </a:p>
          <a:p>
            <a:pPr lvl="1"/>
            <a:r>
              <a:rPr lang="en-US" dirty="0" smtClean="0"/>
              <a:t>Webmaster: </a:t>
            </a:r>
            <a:r>
              <a:rPr lang="en-US" dirty="0" err="1" smtClean="0"/>
              <a:t>Natarajan</a:t>
            </a:r>
            <a:r>
              <a:rPr lang="en-US" dirty="0" smtClean="0"/>
              <a:t> </a:t>
            </a:r>
            <a:r>
              <a:rPr lang="en-US" dirty="0" err="1" smtClean="0"/>
              <a:t>Viswanathan</a:t>
            </a:r>
            <a:r>
              <a:rPr lang="en-US" dirty="0" smtClean="0"/>
              <a:t>, IBM</a:t>
            </a:r>
          </a:p>
          <a:p>
            <a:r>
              <a:rPr lang="en-US" dirty="0" smtClean="0"/>
              <a:t>Send email to </a:t>
            </a:r>
            <a:r>
              <a:rPr lang="en-US" dirty="0" smtClean="0">
                <a:solidFill>
                  <a:srgbClr val="FF0000"/>
                </a:solidFill>
              </a:rPr>
              <a:t>zhuoli@ieee.org </a:t>
            </a:r>
            <a:r>
              <a:rPr lang="en-US" dirty="0" smtClean="0"/>
              <a:t>to be added in CEDA chapter email list</a:t>
            </a:r>
          </a:p>
          <a:p>
            <a:r>
              <a:rPr lang="en-US" dirty="0" smtClean="0"/>
              <a:t>The chapter website: </a:t>
            </a:r>
            <a:r>
              <a:rPr lang="en-US" dirty="0" smtClean="0">
                <a:solidFill>
                  <a:srgbClr val="FF0000"/>
                </a:solidFill>
              </a:rPr>
              <a:t>http://ewh.ieee.org/r5/central_texas/ceda/index.html</a:t>
            </a:r>
          </a:p>
          <a:p>
            <a:endParaRPr lang="en-US" dirty="0" smtClean="0">
              <a:solidFill>
                <a:schemeClr val="tx1"/>
              </a:solidFill>
            </a:endParaRPr>
          </a:p>
          <a:p>
            <a:endParaRPr lang="en-US" dirty="0" smtClean="0"/>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What Makes a Good DUT Submission?</a:t>
            </a:r>
          </a:p>
        </p:txBody>
      </p:sp>
      <p:sp>
        <p:nvSpPr>
          <p:cNvPr id="6146" name="Content Placeholder 2"/>
          <p:cNvSpPr>
            <a:spLocks noGrp="1"/>
          </p:cNvSpPr>
          <p:nvPr>
            <p:ph idx="1"/>
          </p:nvPr>
        </p:nvSpPr>
        <p:spPr>
          <a:xfrm>
            <a:off x="457200" y="1255713"/>
            <a:ext cx="8313738" cy="4814887"/>
          </a:xfrm>
        </p:spPr>
        <p:txBody>
          <a:bodyPr>
            <a:normAutofit/>
          </a:bodyPr>
          <a:lstStyle/>
          <a:p>
            <a:r>
              <a:rPr lang="en-US" dirty="0" smtClean="0"/>
              <a:t>Design reports, case-studies, and retrospectives; design flows; tool strengths &amp; challenges</a:t>
            </a:r>
          </a:p>
          <a:p>
            <a:endParaRPr lang="en-US" dirty="0" smtClean="0"/>
          </a:p>
          <a:p>
            <a:r>
              <a:rPr lang="en-US" dirty="0" smtClean="0"/>
              <a:t>If you’ve been working on a project for the last year, you have what you need!  Tell us…</a:t>
            </a:r>
          </a:p>
          <a:p>
            <a:pPr lvl="1"/>
            <a:r>
              <a:rPr lang="en-US" dirty="0" smtClean="0"/>
              <a:t>What’s working</a:t>
            </a:r>
          </a:p>
          <a:p>
            <a:pPr lvl="1"/>
            <a:r>
              <a:rPr lang="en-US" dirty="0" smtClean="0"/>
              <a:t>What’s not</a:t>
            </a:r>
          </a:p>
          <a:p>
            <a:pPr lvl="1"/>
            <a:r>
              <a:rPr lang="en-US" dirty="0" smtClean="0"/>
              <a:t>What the tools (don’t) do well</a:t>
            </a:r>
          </a:p>
          <a:p>
            <a:endParaRPr lang="en-US" dirty="0" smtClean="0"/>
          </a:p>
          <a:p>
            <a:r>
              <a:rPr lang="en-US" dirty="0" smtClean="0"/>
              <a:t>Cover topics you would like to hear about from your peers</a:t>
            </a:r>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30574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Examples from 2011/12</a:t>
            </a:r>
          </a:p>
        </p:txBody>
      </p:sp>
      <p:sp>
        <p:nvSpPr>
          <p:cNvPr id="2" name="TextBox 1"/>
          <p:cNvSpPr txBox="1"/>
          <p:nvPr/>
        </p:nvSpPr>
        <p:spPr>
          <a:xfrm>
            <a:off x="88900" y="1130300"/>
            <a:ext cx="7759700" cy="584775"/>
          </a:xfrm>
          <a:prstGeom prst="rect">
            <a:avLst/>
          </a:prstGeom>
          <a:solidFill>
            <a:srgbClr val="FFFF00"/>
          </a:solidFill>
          <a:ln>
            <a:noFill/>
          </a:ln>
          <a:effectLst>
            <a:glow rad="101600">
              <a:schemeClr val="accent3">
                <a:satMod val="175000"/>
                <a:alpha val="40000"/>
              </a:schemeClr>
            </a:glow>
            <a:outerShdw blurRad="50800" dist="38100" dir="2700000" algn="tl" rotWithShape="0">
              <a:prstClr val="black">
                <a:alpha val="40000"/>
              </a:prstClr>
            </a:outerShdw>
            <a:softEdge rad="12700"/>
          </a:effectLst>
        </p:spPr>
        <p:txBody>
          <a:bodyPr wrap="square" rtlCol="0">
            <a:spAutoFit/>
          </a:bodyPr>
          <a:lstStyle/>
          <a:p>
            <a:pPr eaLnBrk="1" hangingPunct="1">
              <a:lnSpc>
                <a:spcPct val="80000"/>
              </a:lnSpc>
            </a:pPr>
            <a:r>
              <a:rPr lang="en-US" sz="2000" dirty="0">
                <a:solidFill>
                  <a:srgbClr val="000000"/>
                </a:solidFill>
                <a:latin typeface="Tahoma" pitchFamily="34" charset="0"/>
                <a:ea typeface="MS PGothic" pitchFamily="34" charset="-128"/>
                <a:cs typeface="+mn-cs"/>
              </a:rPr>
              <a:t>Two for the Price of One - An Affordable Solution that Bridges the Gap Between Firmware and RTL </a:t>
            </a:r>
            <a:r>
              <a:rPr lang="en-US" sz="2000" dirty="0" smtClean="0">
                <a:solidFill>
                  <a:srgbClr val="000000"/>
                </a:solidFill>
                <a:latin typeface="Tahoma" pitchFamily="34" charset="0"/>
                <a:ea typeface="MS PGothic" pitchFamily="34" charset="-128"/>
                <a:cs typeface="+mn-cs"/>
              </a:rPr>
              <a:t>Implementations</a:t>
            </a:r>
            <a:endParaRPr lang="en-US" sz="1600" dirty="0">
              <a:solidFill>
                <a:srgbClr val="000000"/>
              </a:solidFill>
              <a:latin typeface="Tahoma" pitchFamily="34" charset="0"/>
              <a:ea typeface="MS PGothic" pitchFamily="34" charset="-128"/>
              <a:cs typeface="+mn-cs"/>
            </a:endParaRPr>
          </a:p>
        </p:txBody>
      </p:sp>
      <p:sp>
        <p:nvSpPr>
          <p:cNvPr id="5" name="TextBox 4"/>
          <p:cNvSpPr txBox="1"/>
          <p:nvPr/>
        </p:nvSpPr>
        <p:spPr>
          <a:xfrm>
            <a:off x="1282700" y="1906150"/>
            <a:ext cx="7759700" cy="584775"/>
          </a:xfrm>
          <a:prstGeom prst="rect">
            <a:avLst/>
          </a:prstGeom>
          <a:solidFill>
            <a:schemeClr val="bg1">
              <a:lumMod val="75000"/>
            </a:schemeClr>
          </a:solidFill>
          <a:ln>
            <a:noFill/>
          </a:ln>
          <a:effectLst>
            <a:glow rad="101600">
              <a:schemeClr val="accent3">
                <a:satMod val="175000"/>
                <a:alpha val="40000"/>
              </a:schemeClr>
            </a:glow>
            <a:outerShdw blurRad="50800" dist="38100" dir="2700000" algn="tl" rotWithShape="0">
              <a:prstClr val="black">
                <a:alpha val="40000"/>
              </a:prstClr>
            </a:outerShdw>
          </a:effectLst>
        </p:spPr>
        <p:txBody>
          <a:bodyPr wrap="square" rtlCol="0">
            <a:spAutoFit/>
          </a:bodyPr>
          <a:lstStyle>
            <a:defPPr>
              <a:defRPr lang="en-US"/>
            </a:defPPr>
            <a:lvl1pPr>
              <a:lnSpc>
                <a:spcPct val="80000"/>
              </a:lnSpc>
            </a:lvl1pPr>
          </a:lstStyle>
          <a:p>
            <a:pPr eaLnBrk="1" hangingPunct="1"/>
            <a:r>
              <a:rPr lang="en-US" sz="2000" dirty="0">
                <a:solidFill>
                  <a:srgbClr val="000000"/>
                </a:solidFill>
                <a:latin typeface="Tahoma" pitchFamily="34" charset="0"/>
                <a:ea typeface="MS PGothic" pitchFamily="34" charset="-128"/>
                <a:cs typeface="+mn-cs"/>
              </a:rPr>
              <a:t>Proven Techniques for a Seamless Power-Aware Verification Framework</a:t>
            </a:r>
          </a:p>
        </p:txBody>
      </p:sp>
      <p:sp>
        <p:nvSpPr>
          <p:cNvPr id="6" name="TextBox 5"/>
          <p:cNvSpPr txBox="1"/>
          <p:nvPr/>
        </p:nvSpPr>
        <p:spPr>
          <a:xfrm>
            <a:off x="685800" y="3684319"/>
            <a:ext cx="7759700" cy="338554"/>
          </a:xfrm>
          <a:prstGeom prst="rect">
            <a:avLst/>
          </a:prstGeom>
          <a:solidFill>
            <a:srgbClr val="99CCFF"/>
          </a:solidFill>
          <a:ln>
            <a:noFill/>
          </a:ln>
          <a:effectLst>
            <a:glow rad="101600">
              <a:schemeClr val="accent3">
                <a:satMod val="175000"/>
                <a:alpha val="40000"/>
              </a:schemeClr>
            </a:glow>
            <a:outerShdw blurRad="50800" dist="38100" dir="2700000" algn="tl" rotWithShape="0">
              <a:prstClr val="black">
                <a:alpha val="40000"/>
              </a:prstClr>
            </a:outerShdw>
          </a:effectLst>
        </p:spPr>
        <p:txBody>
          <a:bodyPr wrap="square" rtlCol="0">
            <a:spAutoFit/>
          </a:bodyPr>
          <a:lstStyle>
            <a:defPPr>
              <a:defRPr lang="en-US"/>
            </a:defPPr>
            <a:lvl1pPr>
              <a:lnSpc>
                <a:spcPct val="80000"/>
              </a:lnSpc>
            </a:lvl1pPr>
          </a:lstStyle>
          <a:p>
            <a:pPr eaLnBrk="1" hangingPunct="1"/>
            <a:r>
              <a:rPr lang="en-US" sz="2000" dirty="0">
                <a:solidFill>
                  <a:srgbClr val="000000"/>
                </a:solidFill>
                <a:latin typeface="Tahoma" pitchFamily="34" charset="0"/>
                <a:ea typeface="MS PGothic" pitchFamily="34" charset="-128"/>
                <a:cs typeface="+mn-cs"/>
              </a:rPr>
              <a:t>A Holistic Pre-To-Post Solution for Post-Si Validation of SOCs</a:t>
            </a:r>
          </a:p>
        </p:txBody>
      </p:sp>
      <p:sp>
        <p:nvSpPr>
          <p:cNvPr id="7" name="TextBox 6"/>
          <p:cNvSpPr txBox="1"/>
          <p:nvPr/>
        </p:nvSpPr>
        <p:spPr>
          <a:xfrm>
            <a:off x="1282700" y="4242901"/>
            <a:ext cx="7759700" cy="584775"/>
          </a:xfrm>
          <a:prstGeom prst="rec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txBody>
          <a:bodyPr wrap="square" rtlCol="0">
            <a:spAutoFit/>
          </a:bodyPr>
          <a:lstStyle>
            <a:defPPr>
              <a:defRPr lang="en-US"/>
            </a:defPPr>
            <a:lvl1pPr>
              <a:lnSpc>
                <a:spcPct val="80000"/>
              </a:lnSpc>
            </a:lvl1pPr>
          </a:lstStyle>
          <a:p>
            <a:pPr eaLnBrk="1" hangingPunct="1"/>
            <a:r>
              <a:rPr lang="en-US" sz="2000" dirty="0">
                <a:solidFill>
                  <a:srgbClr val="000000"/>
                </a:solidFill>
                <a:latin typeface="Tahoma" pitchFamily="34" charset="0"/>
                <a:ea typeface="MS PGothic" pitchFamily="34" charset="-128"/>
                <a:cs typeface="+mn-cs"/>
              </a:rPr>
              <a:t>Power Gate Optimization Method for In-Rush Current and Power-Up Time</a:t>
            </a:r>
          </a:p>
        </p:txBody>
      </p:sp>
      <p:sp>
        <p:nvSpPr>
          <p:cNvPr id="8" name="TextBox 7"/>
          <p:cNvSpPr txBox="1"/>
          <p:nvPr/>
        </p:nvSpPr>
        <p:spPr>
          <a:xfrm>
            <a:off x="88900" y="2803386"/>
            <a:ext cx="7759700" cy="584775"/>
          </a:xfrm>
          <a:prstGeom prst="rect">
            <a:avLst/>
          </a:prstGeom>
          <a:solidFill>
            <a:srgbClr val="FF7C80"/>
          </a:solidFill>
          <a:ln>
            <a:noFill/>
          </a:ln>
          <a:effectLst>
            <a:glow rad="101600">
              <a:schemeClr val="accent3">
                <a:satMod val="175000"/>
                <a:alpha val="40000"/>
              </a:schemeClr>
            </a:glow>
            <a:outerShdw blurRad="50800" dist="38100" dir="2700000" algn="tl" rotWithShape="0">
              <a:prstClr val="black">
                <a:alpha val="40000"/>
              </a:prstClr>
            </a:outerShdw>
          </a:effectLst>
        </p:spPr>
        <p:txBody>
          <a:bodyPr wrap="square" rtlCol="0">
            <a:spAutoFit/>
          </a:bodyPr>
          <a:lstStyle>
            <a:defPPr>
              <a:defRPr lang="en-US"/>
            </a:defPPr>
            <a:lvl1pPr>
              <a:lnSpc>
                <a:spcPct val="80000"/>
              </a:lnSpc>
            </a:lvl1pPr>
          </a:lstStyle>
          <a:p>
            <a:pPr eaLnBrk="1" hangingPunct="1"/>
            <a:r>
              <a:rPr lang="en-US" sz="2000" dirty="0">
                <a:solidFill>
                  <a:srgbClr val="000000"/>
                </a:solidFill>
                <a:latin typeface="Tahoma" pitchFamily="34" charset="0"/>
                <a:ea typeface="MS PGothic" pitchFamily="34" charset="-128"/>
                <a:cs typeface="+mn-cs"/>
              </a:rPr>
              <a:t>Statistical Characterization of a High-K Metal Gate 32nm ARM926 Core Under Process Variability Impact</a:t>
            </a:r>
          </a:p>
        </p:txBody>
      </p:sp>
      <p:sp>
        <p:nvSpPr>
          <p:cNvPr id="9" name="TextBox 8"/>
          <p:cNvSpPr txBox="1"/>
          <p:nvPr/>
        </p:nvSpPr>
        <p:spPr>
          <a:xfrm>
            <a:off x="1257300" y="5981700"/>
            <a:ext cx="7759700" cy="338554"/>
          </a:xfrm>
          <a:prstGeom prst="rect">
            <a:avLst/>
          </a:prstGeom>
          <a:solidFill>
            <a:schemeClr val="accent1">
              <a:lumMod val="40000"/>
              <a:lumOff val="60000"/>
            </a:schemeClr>
          </a:solidFill>
          <a:ln>
            <a:noFill/>
          </a:ln>
          <a:effectLst>
            <a:glow rad="101600">
              <a:schemeClr val="accent3">
                <a:satMod val="175000"/>
                <a:alpha val="40000"/>
              </a:schemeClr>
            </a:glow>
            <a:outerShdw blurRad="50800" dist="38100" dir="2700000" algn="tl" rotWithShape="0">
              <a:prstClr val="black">
                <a:alpha val="40000"/>
              </a:prstClr>
            </a:outerShdw>
          </a:effectLst>
        </p:spPr>
        <p:txBody>
          <a:bodyPr wrap="square" rtlCol="0">
            <a:spAutoFit/>
          </a:bodyPr>
          <a:lstStyle>
            <a:defPPr>
              <a:defRPr lang="en-US"/>
            </a:defPPr>
            <a:lvl1pPr>
              <a:lnSpc>
                <a:spcPct val="80000"/>
              </a:lnSpc>
            </a:lvl1pPr>
          </a:lstStyle>
          <a:p>
            <a:pPr eaLnBrk="1" hangingPunct="1"/>
            <a:r>
              <a:rPr lang="en-US" sz="2000" dirty="0" err="1">
                <a:solidFill>
                  <a:srgbClr val="000000"/>
                </a:solidFill>
                <a:latin typeface="Tahoma" pitchFamily="34" charset="0"/>
                <a:ea typeface="MS PGothic" pitchFamily="34" charset="-128"/>
                <a:cs typeface="+mn-cs"/>
              </a:rPr>
              <a:t>PowerMixer</a:t>
            </a:r>
            <a:r>
              <a:rPr lang="en-US" sz="2000" dirty="0">
                <a:solidFill>
                  <a:srgbClr val="000000"/>
                </a:solidFill>
                <a:latin typeface="Tahoma" pitchFamily="34" charset="0"/>
                <a:ea typeface="MS PGothic" pitchFamily="34" charset="-128"/>
                <a:cs typeface="+mn-cs"/>
              </a:rPr>
              <a:t>-IP: Instruction-Level Power Modeling for Processors</a:t>
            </a:r>
          </a:p>
        </p:txBody>
      </p:sp>
      <p:sp>
        <p:nvSpPr>
          <p:cNvPr id="10" name="TextBox 9"/>
          <p:cNvSpPr txBox="1"/>
          <p:nvPr/>
        </p:nvSpPr>
        <p:spPr>
          <a:xfrm>
            <a:off x="88900" y="5092700"/>
            <a:ext cx="7759700" cy="584775"/>
          </a:xfrm>
          <a:prstGeom prst="rect">
            <a:avLst/>
          </a:prstGeom>
          <a:solidFill>
            <a:srgbClr val="CC99FF"/>
          </a:solidFill>
          <a:ln>
            <a:noFill/>
          </a:ln>
          <a:effectLst>
            <a:glow rad="101600">
              <a:schemeClr val="accent3">
                <a:satMod val="175000"/>
                <a:alpha val="40000"/>
              </a:schemeClr>
            </a:glow>
            <a:outerShdw blurRad="50800" dist="38100" dir="2700000" algn="tl" rotWithShape="0">
              <a:prstClr val="black">
                <a:alpha val="40000"/>
              </a:prstClr>
            </a:outerShdw>
          </a:effectLst>
        </p:spPr>
        <p:txBody>
          <a:bodyPr wrap="square" rtlCol="0">
            <a:spAutoFit/>
          </a:bodyPr>
          <a:lstStyle>
            <a:defPPr>
              <a:defRPr lang="en-US"/>
            </a:defPPr>
            <a:lvl1pPr>
              <a:lnSpc>
                <a:spcPct val="80000"/>
              </a:lnSpc>
            </a:lvl1pPr>
          </a:lstStyle>
          <a:p>
            <a:pPr eaLnBrk="1" hangingPunct="1"/>
            <a:r>
              <a:rPr lang="en-US" sz="2000" dirty="0">
                <a:solidFill>
                  <a:srgbClr val="000000"/>
                </a:solidFill>
                <a:latin typeface="Tahoma" pitchFamily="34" charset="0"/>
                <a:ea typeface="MS PGothic" pitchFamily="34" charset="-128"/>
                <a:cs typeface="+mn-cs"/>
              </a:rPr>
              <a:t>How we Verified 5000 Lines of a Complex Multiplexing Code with Three Assertions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1867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Designer/User Track Timeline</a:t>
            </a:r>
          </a:p>
        </p:txBody>
      </p:sp>
      <p:sp>
        <p:nvSpPr>
          <p:cNvPr id="2" name="Rectangle 1"/>
          <p:cNvSpPr/>
          <p:nvPr/>
        </p:nvSpPr>
        <p:spPr bwMode="auto">
          <a:xfrm>
            <a:off x="1016000" y="3962400"/>
            <a:ext cx="1752600" cy="9017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latin typeface="Tahoma" charset="0"/>
              <a:ea typeface="MS PGothic" pitchFamily="34" charset="-128"/>
              <a:cs typeface="+mn-cs"/>
            </a:endParaRPr>
          </a:p>
        </p:txBody>
      </p:sp>
      <p:sp>
        <p:nvSpPr>
          <p:cNvPr id="6" name="Rectangle 5"/>
          <p:cNvSpPr/>
          <p:nvPr/>
        </p:nvSpPr>
        <p:spPr bwMode="auto">
          <a:xfrm>
            <a:off x="3492500" y="3098800"/>
            <a:ext cx="1790700" cy="877163"/>
          </a:xfrm>
          <a:prstGeom prst="rect">
            <a:avLst/>
          </a:prstGeom>
          <a:solidFill>
            <a:srgbClr val="09FF78"/>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eaLnBrk="1" hangingPunct="1">
              <a:lnSpc>
                <a:spcPct val="85000"/>
              </a:lnSpc>
              <a:spcBef>
                <a:spcPts val="0"/>
              </a:spcBef>
            </a:pPr>
            <a:r>
              <a:rPr lang="en-US" sz="2000" dirty="0">
                <a:solidFill>
                  <a:srgbClr val="000000"/>
                </a:solidFill>
              </a:rPr>
              <a:t>a</a:t>
            </a:r>
            <a:r>
              <a:rPr lang="en-US" sz="2000" dirty="0" smtClean="0">
                <a:solidFill>
                  <a:srgbClr val="000000"/>
                </a:solidFill>
              </a:rPr>
              <a:t>ccept:</a:t>
            </a:r>
            <a:endParaRPr lang="en-US" sz="2000" dirty="0">
              <a:solidFill>
                <a:srgbClr val="000000"/>
              </a:solidFill>
            </a:endParaRPr>
          </a:p>
          <a:p>
            <a:pPr algn="ctr" eaLnBrk="1" hangingPunct="1">
              <a:lnSpc>
                <a:spcPct val="85000"/>
              </a:lnSpc>
              <a:spcBef>
                <a:spcPts val="0"/>
              </a:spcBef>
            </a:pPr>
            <a:r>
              <a:rPr lang="en-US" sz="2000" dirty="0" smtClean="0">
                <a:solidFill>
                  <a:srgbClr val="000000"/>
                </a:solidFill>
              </a:rPr>
              <a:t>presentation </a:t>
            </a:r>
            <a:r>
              <a:rPr lang="en-US" sz="2000" dirty="0">
                <a:solidFill>
                  <a:srgbClr val="000000"/>
                </a:solidFill>
              </a:rPr>
              <a:t>&amp; </a:t>
            </a:r>
            <a:r>
              <a:rPr lang="en-US" sz="2000" dirty="0" smtClean="0">
                <a:solidFill>
                  <a:srgbClr val="000000"/>
                </a:solidFill>
              </a:rPr>
              <a:t>poster</a:t>
            </a:r>
            <a:endParaRPr lang="en-US" sz="2000" dirty="0">
              <a:solidFill>
                <a:srgbClr val="000000"/>
              </a:solidFill>
            </a:endParaRPr>
          </a:p>
        </p:txBody>
      </p:sp>
      <p:sp>
        <p:nvSpPr>
          <p:cNvPr id="7" name="Rectangle 6"/>
          <p:cNvSpPr/>
          <p:nvPr/>
        </p:nvSpPr>
        <p:spPr bwMode="auto">
          <a:xfrm>
            <a:off x="3492500" y="4736991"/>
            <a:ext cx="1790700" cy="615553"/>
          </a:xfrm>
          <a:prstGeom prst="rect">
            <a:avLst/>
          </a:prstGeom>
          <a:solidFill>
            <a:srgbClr val="09FF78"/>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eaLnBrk="1" hangingPunct="1">
              <a:lnSpc>
                <a:spcPct val="85000"/>
              </a:lnSpc>
              <a:spcBef>
                <a:spcPts val="0"/>
              </a:spcBef>
            </a:pPr>
            <a:r>
              <a:rPr lang="en-US" sz="2000" dirty="0">
                <a:solidFill>
                  <a:srgbClr val="000000"/>
                </a:solidFill>
              </a:rPr>
              <a:t>accept:</a:t>
            </a:r>
          </a:p>
          <a:p>
            <a:pPr algn="ctr" eaLnBrk="1" hangingPunct="1">
              <a:lnSpc>
                <a:spcPct val="85000"/>
              </a:lnSpc>
              <a:spcBef>
                <a:spcPts val="0"/>
              </a:spcBef>
            </a:pPr>
            <a:r>
              <a:rPr lang="en-US" sz="2000" dirty="0">
                <a:solidFill>
                  <a:srgbClr val="000000"/>
                </a:solidFill>
              </a:rPr>
              <a:t>poster</a:t>
            </a:r>
          </a:p>
        </p:txBody>
      </p:sp>
      <p:sp>
        <p:nvSpPr>
          <p:cNvPr id="8" name="Rectangle 7"/>
          <p:cNvSpPr/>
          <p:nvPr/>
        </p:nvSpPr>
        <p:spPr bwMode="auto">
          <a:xfrm>
            <a:off x="3492500" y="5800449"/>
            <a:ext cx="1790700" cy="353943"/>
          </a:xfrm>
          <a:prstGeom prst="rect">
            <a:avLst/>
          </a:prstGeom>
          <a:solidFill>
            <a:schemeClr val="accent5">
              <a:lumMod val="75000"/>
            </a:schemeClr>
          </a:solidFill>
          <a:ln>
            <a:no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eaLnBrk="1" hangingPunct="1">
              <a:lnSpc>
                <a:spcPct val="85000"/>
              </a:lnSpc>
              <a:spcBef>
                <a:spcPct val="50000"/>
              </a:spcBef>
            </a:pPr>
            <a:r>
              <a:rPr lang="en-US" sz="2000" dirty="0">
                <a:solidFill>
                  <a:srgbClr val="000000"/>
                </a:solidFill>
              </a:rPr>
              <a:t>r</a:t>
            </a:r>
            <a:r>
              <a:rPr lang="en-US" sz="2000" dirty="0" smtClean="0">
                <a:solidFill>
                  <a:srgbClr val="000000"/>
                </a:solidFill>
              </a:rPr>
              <a:t>eject</a:t>
            </a:r>
          </a:p>
        </p:txBody>
      </p:sp>
      <p:sp>
        <p:nvSpPr>
          <p:cNvPr id="9" name="Rectangle 8"/>
          <p:cNvSpPr/>
          <p:nvPr/>
        </p:nvSpPr>
        <p:spPr bwMode="auto">
          <a:xfrm>
            <a:off x="6553200" y="3229605"/>
            <a:ext cx="2133600" cy="615553"/>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eaLnBrk="1" hangingPunct="1">
              <a:lnSpc>
                <a:spcPct val="85000"/>
              </a:lnSpc>
              <a:spcBef>
                <a:spcPts val="0"/>
              </a:spcBef>
            </a:pPr>
            <a:r>
              <a:rPr lang="en-US" sz="2000" dirty="0">
                <a:solidFill>
                  <a:srgbClr val="000000"/>
                </a:solidFill>
              </a:rPr>
              <a:t>p</a:t>
            </a:r>
            <a:r>
              <a:rPr lang="en-US" sz="2000" dirty="0" smtClean="0">
                <a:solidFill>
                  <a:srgbClr val="000000"/>
                </a:solidFill>
              </a:rPr>
              <a:t>resent slides</a:t>
            </a:r>
          </a:p>
          <a:p>
            <a:pPr algn="ctr" eaLnBrk="1" hangingPunct="1">
              <a:lnSpc>
                <a:spcPct val="85000"/>
              </a:lnSpc>
              <a:spcBef>
                <a:spcPts val="0"/>
              </a:spcBef>
            </a:pPr>
            <a:r>
              <a:rPr lang="en-US" sz="2000" dirty="0" smtClean="0">
                <a:solidFill>
                  <a:srgbClr val="000000"/>
                </a:solidFill>
              </a:rPr>
              <a:t>(includes poster)</a:t>
            </a:r>
            <a:endParaRPr lang="en-US" sz="2000" dirty="0">
              <a:solidFill>
                <a:srgbClr val="000000"/>
              </a:solidFill>
            </a:endParaRPr>
          </a:p>
        </p:txBody>
      </p:sp>
      <p:sp>
        <p:nvSpPr>
          <p:cNvPr id="10" name="Rectangle 9"/>
          <p:cNvSpPr/>
          <p:nvPr/>
        </p:nvSpPr>
        <p:spPr bwMode="auto">
          <a:xfrm>
            <a:off x="6562724" y="4863990"/>
            <a:ext cx="2143125" cy="353943"/>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eaLnBrk="1" hangingPunct="1">
              <a:lnSpc>
                <a:spcPct val="85000"/>
              </a:lnSpc>
              <a:spcBef>
                <a:spcPts val="0"/>
              </a:spcBef>
            </a:pPr>
            <a:r>
              <a:rPr lang="en-US" sz="2000" dirty="0" smtClean="0">
                <a:solidFill>
                  <a:srgbClr val="000000"/>
                </a:solidFill>
              </a:rPr>
              <a:t>present poster</a:t>
            </a:r>
            <a:endParaRPr lang="en-US" sz="2000" dirty="0">
              <a:solidFill>
                <a:srgbClr val="000000"/>
              </a:solidFill>
            </a:endParaRPr>
          </a:p>
        </p:txBody>
      </p:sp>
      <p:cxnSp>
        <p:nvCxnSpPr>
          <p:cNvPr id="5" name="Straight Arrow Connector 4"/>
          <p:cNvCxnSpPr>
            <a:endCxn id="6" idx="1"/>
          </p:cNvCxnSpPr>
          <p:nvPr/>
        </p:nvCxnSpPr>
        <p:spPr bwMode="auto">
          <a:xfrm flipV="1">
            <a:off x="1958972" y="3537382"/>
            <a:ext cx="1533528" cy="1503579"/>
          </a:xfrm>
          <a:prstGeom prst="straightConnector1">
            <a:avLst/>
          </a:prstGeom>
          <a:noFill/>
          <a:ln w="38100" cap="flat" cmpd="sng" algn="ctr">
            <a:solidFill>
              <a:schemeClr val="tx1">
                <a:lumMod val="65000"/>
                <a:lumOff val="35000"/>
              </a:schemeClr>
            </a:solidFill>
            <a:prstDash val="solid"/>
            <a:round/>
            <a:headEnd type="none" w="med" len="med"/>
            <a:tailEnd type="arrow"/>
          </a:ln>
          <a:effectLst/>
        </p:spPr>
      </p:cxnSp>
      <p:cxnSp>
        <p:nvCxnSpPr>
          <p:cNvPr id="15" name="Straight Arrow Connector 14"/>
          <p:cNvCxnSpPr>
            <a:endCxn id="7" idx="1"/>
          </p:cNvCxnSpPr>
          <p:nvPr/>
        </p:nvCxnSpPr>
        <p:spPr bwMode="auto">
          <a:xfrm>
            <a:off x="1958972" y="5040961"/>
            <a:ext cx="1533528" cy="3807"/>
          </a:xfrm>
          <a:prstGeom prst="straightConnector1">
            <a:avLst/>
          </a:prstGeom>
          <a:noFill/>
          <a:ln w="38100" cap="flat" cmpd="sng" algn="ctr">
            <a:solidFill>
              <a:schemeClr val="tx1">
                <a:lumMod val="65000"/>
                <a:lumOff val="35000"/>
              </a:schemeClr>
            </a:solidFill>
            <a:prstDash val="solid"/>
            <a:round/>
            <a:headEnd type="none" w="med" len="med"/>
            <a:tailEnd type="arrow"/>
          </a:ln>
          <a:effectLst/>
        </p:spPr>
      </p:cxnSp>
      <p:cxnSp>
        <p:nvCxnSpPr>
          <p:cNvPr id="18" name="Straight Arrow Connector 17"/>
          <p:cNvCxnSpPr>
            <a:endCxn id="8" idx="1"/>
          </p:cNvCxnSpPr>
          <p:nvPr/>
        </p:nvCxnSpPr>
        <p:spPr bwMode="auto">
          <a:xfrm>
            <a:off x="1958972" y="5044768"/>
            <a:ext cx="1533528" cy="932653"/>
          </a:xfrm>
          <a:prstGeom prst="straightConnector1">
            <a:avLst/>
          </a:prstGeom>
          <a:noFill/>
          <a:ln w="38100" cap="flat" cmpd="sng" algn="ctr">
            <a:solidFill>
              <a:schemeClr val="tx1">
                <a:lumMod val="65000"/>
                <a:lumOff val="35000"/>
              </a:schemeClr>
            </a:solidFill>
            <a:prstDash val="solid"/>
            <a:round/>
            <a:headEnd type="none" w="med" len="med"/>
            <a:tailEnd type="arrow"/>
          </a:ln>
          <a:effectLst/>
        </p:spPr>
      </p:cxnSp>
      <p:cxnSp>
        <p:nvCxnSpPr>
          <p:cNvPr id="21" name="Straight Arrow Connector 20"/>
          <p:cNvCxnSpPr>
            <a:stCxn id="6" idx="3"/>
            <a:endCxn id="9" idx="1"/>
          </p:cNvCxnSpPr>
          <p:nvPr/>
        </p:nvCxnSpPr>
        <p:spPr bwMode="auto">
          <a:xfrm>
            <a:off x="5283200" y="3537382"/>
            <a:ext cx="1270000" cy="0"/>
          </a:xfrm>
          <a:prstGeom prst="straightConnector1">
            <a:avLst/>
          </a:prstGeom>
          <a:noFill/>
          <a:ln w="38100" cap="flat" cmpd="sng" algn="ctr">
            <a:solidFill>
              <a:schemeClr val="tx1">
                <a:lumMod val="65000"/>
                <a:lumOff val="35000"/>
              </a:schemeClr>
            </a:solidFill>
            <a:prstDash val="solid"/>
            <a:round/>
            <a:headEnd type="none" w="med" len="med"/>
            <a:tailEnd type="arrow"/>
          </a:ln>
          <a:effectLst/>
        </p:spPr>
      </p:cxnSp>
      <p:cxnSp>
        <p:nvCxnSpPr>
          <p:cNvPr id="24" name="Straight Arrow Connector 23"/>
          <p:cNvCxnSpPr>
            <a:stCxn id="7" idx="3"/>
            <a:endCxn id="10" idx="1"/>
          </p:cNvCxnSpPr>
          <p:nvPr/>
        </p:nvCxnSpPr>
        <p:spPr bwMode="auto">
          <a:xfrm flipV="1">
            <a:off x="5283200" y="5040962"/>
            <a:ext cx="1279524" cy="3806"/>
          </a:xfrm>
          <a:prstGeom prst="straightConnector1">
            <a:avLst/>
          </a:prstGeom>
          <a:noFill/>
          <a:ln w="38100" cap="flat" cmpd="sng" algn="ctr">
            <a:solidFill>
              <a:schemeClr val="tx1">
                <a:lumMod val="65000"/>
                <a:lumOff val="35000"/>
              </a:schemeClr>
            </a:solidFill>
            <a:prstDash val="solid"/>
            <a:round/>
            <a:headEnd type="none" w="med" len="med"/>
            <a:tailEnd type="arrow"/>
          </a:ln>
          <a:effectLst/>
        </p:spPr>
      </p:cxnSp>
      <p:sp>
        <p:nvSpPr>
          <p:cNvPr id="26" name="Rectangle 25"/>
          <p:cNvSpPr/>
          <p:nvPr/>
        </p:nvSpPr>
        <p:spPr bwMode="auto">
          <a:xfrm>
            <a:off x="3473450" y="1478397"/>
            <a:ext cx="1752600" cy="707886"/>
          </a:xfrm>
          <a:prstGeom prst="rect">
            <a:avLst/>
          </a:prstGeom>
          <a:noFill/>
        </p:spPr>
        <p:txBody>
          <a:bodyPr wrap="square" rtlCol="0">
            <a:spAutoFit/>
          </a:bodyPr>
          <a:lstStyle/>
          <a:p>
            <a:pPr algn="ctr" eaLnBrk="1" hangingPunct="1"/>
            <a:r>
              <a:rPr lang="en-US" sz="2000" b="1" dirty="0" smtClean="0">
                <a:solidFill>
                  <a:srgbClr val="000000"/>
                </a:solidFill>
                <a:latin typeface="Tahoma" pitchFamily="34" charset="0"/>
                <a:ea typeface="MS PGothic" pitchFamily="34" charset="-128"/>
                <a:cs typeface="+mn-cs"/>
              </a:rPr>
              <a:t>Notification</a:t>
            </a:r>
          </a:p>
          <a:p>
            <a:pPr algn="ctr" eaLnBrk="1" hangingPunct="1"/>
            <a:r>
              <a:rPr lang="en-US" sz="2000" dirty="0" smtClean="0">
                <a:solidFill>
                  <a:srgbClr val="000000"/>
                </a:solidFill>
                <a:latin typeface="Tahoma" pitchFamily="34" charset="0"/>
                <a:ea typeface="MS PGothic" pitchFamily="34" charset="-128"/>
                <a:cs typeface="+mn-cs"/>
              </a:rPr>
              <a:t>Mar 18, 2013</a:t>
            </a:r>
            <a:endParaRPr lang="en-US" sz="2000" dirty="0">
              <a:solidFill>
                <a:srgbClr val="000000"/>
              </a:solidFill>
              <a:latin typeface="Tahoma" pitchFamily="34" charset="0"/>
              <a:ea typeface="MS PGothic" pitchFamily="34" charset="-128"/>
              <a:cs typeface="+mn-cs"/>
            </a:endParaRPr>
          </a:p>
        </p:txBody>
      </p:sp>
      <p:sp>
        <p:nvSpPr>
          <p:cNvPr id="27" name="Rectangle 26"/>
          <p:cNvSpPr/>
          <p:nvPr/>
        </p:nvSpPr>
        <p:spPr bwMode="auto">
          <a:xfrm>
            <a:off x="6534150" y="1478397"/>
            <a:ext cx="2012950" cy="707886"/>
          </a:xfrm>
          <a:prstGeom prst="rect">
            <a:avLst/>
          </a:prstGeom>
          <a:noFill/>
        </p:spPr>
        <p:txBody>
          <a:bodyPr wrap="square" rtlCol="0">
            <a:spAutoFit/>
          </a:bodyPr>
          <a:lstStyle/>
          <a:p>
            <a:pPr algn="ctr" eaLnBrk="1" hangingPunct="1"/>
            <a:r>
              <a:rPr lang="en-US" sz="2000" b="1" dirty="0">
                <a:solidFill>
                  <a:srgbClr val="000000"/>
                </a:solidFill>
                <a:latin typeface="Tahoma" pitchFamily="34" charset="0"/>
                <a:ea typeface="MS PGothic" pitchFamily="34" charset="-128"/>
                <a:cs typeface="+mn-cs"/>
              </a:rPr>
              <a:t>DAC</a:t>
            </a:r>
          </a:p>
          <a:p>
            <a:pPr algn="ctr" eaLnBrk="1" hangingPunct="1"/>
            <a:r>
              <a:rPr lang="en-US" sz="2000" dirty="0">
                <a:solidFill>
                  <a:srgbClr val="000000"/>
                </a:solidFill>
                <a:latin typeface="Tahoma" pitchFamily="34" charset="0"/>
                <a:ea typeface="MS PGothic" pitchFamily="34" charset="-128"/>
                <a:cs typeface="+mn-cs"/>
              </a:rPr>
              <a:t>Jun 2-6, 2013</a:t>
            </a:r>
          </a:p>
        </p:txBody>
      </p:sp>
      <p:sp>
        <p:nvSpPr>
          <p:cNvPr id="4" name="TextBox 3"/>
          <p:cNvSpPr txBox="1"/>
          <p:nvPr/>
        </p:nvSpPr>
        <p:spPr>
          <a:xfrm>
            <a:off x="436562" y="1524563"/>
            <a:ext cx="1781175" cy="661720"/>
          </a:xfrm>
          <a:prstGeom prst="rect">
            <a:avLst/>
          </a:prstGeom>
          <a:noFill/>
        </p:spPr>
        <p:txBody>
          <a:bodyPr wrap="square" rtlCol="0">
            <a:spAutoFit/>
          </a:bodyPr>
          <a:lstStyle/>
          <a:p>
            <a:pPr algn="ctr" eaLnBrk="1" hangingPunct="1">
              <a:lnSpc>
                <a:spcPct val="85000"/>
              </a:lnSpc>
            </a:pPr>
            <a:r>
              <a:rPr lang="en-US" sz="2000" b="1" dirty="0" smtClean="0">
                <a:solidFill>
                  <a:srgbClr val="000000"/>
                </a:solidFill>
                <a:latin typeface="Tahoma" pitchFamily="34" charset="0"/>
                <a:ea typeface="MS PGothic" pitchFamily="34" charset="-128"/>
                <a:cs typeface="+mn-cs"/>
              </a:rPr>
              <a:t>Submission</a:t>
            </a:r>
          </a:p>
          <a:p>
            <a:pPr algn="ctr" eaLnBrk="1" hangingPunct="1"/>
            <a:r>
              <a:rPr lang="en-US" sz="2000" dirty="0" smtClean="0">
                <a:solidFill>
                  <a:srgbClr val="000000"/>
                </a:solidFill>
                <a:latin typeface="Tahoma" pitchFamily="34" charset="0"/>
                <a:ea typeface="MS PGothic" pitchFamily="34" charset="-128"/>
                <a:cs typeface="+mn-cs"/>
              </a:rPr>
              <a:t>Feb 6, 2013</a:t>
            </a:r>
            <a:endParaRPr lang="en-US" sz="2000" dirty="0">
              <a:solidFill>
                <a:srgbClr val="000000"/>
              </a:solidFill>
              <a:latin typeface="Tahoma" pitchFamily="34" charset="0"/>
              <a:ea typeface="MS PGothic" pitchFamily="34" charset="-128"/>
              <a:cs typeface="+mn-cs"/>
            </a:endParaRPr>
          </a:p>
        </p:txBody>
      </p:sp>
      <p:pic>
        <p:nvPicPr>
          <p:cNvPr id="19" name="Picture 2" descr="http://www.meac.org/images/ppt.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8025" y="3908658"/>
            <a:ext cx="1195803" cy="1195803"/>
          </a:xfrm>
          <a:prstGeom prst="rect">
            <a:avLst/>
          </a:prstGeom>
          <a:noFill/>
          <a:effectLst>
            <a:outerShdw blurRad="50800" dist="38100" dir="5400000" algn="t" rotWithShape="0">
              <a:prstClr val="black">
                <a:alpha val="40000"/>
              </a:prst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5" name="Picture 2" descr="http://www.meac.org/images/ppt.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04644" y="2378720"/>
            <a:ext cx="767060" cy="767060"/>
          </a:xfrm>
          <a:prstGeom prst="rect">
            <a:avLst/>
          </a:prstGeom>
          <a:ln>
            <a:noFill/>
          </a:ln>
          <a:effectLst>
            <a:outerShdw blurRad="50800" dist="38100" dir="5400000" algn="t" rotWithShape="0">
              <a:prstClr val="black">
                <a:alpha val="40000"/>
              </a:prst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736376" y="2425700"/>
            <a:ext cx="899624" cy="673100"/>
          </a:xfrm>
          <a:prstGeom prst="rect">
            <a:avLst/>
          </a:prstGeom>
          <a:ln>
            <a:noFill/>
          </a:ln>
          <a:effectLst>
            <a:outerShdw dist="35921" dir="2700000" algn="ctr" rotWithShape="0">
              <a:schemeClr val="bg2"/>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8"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184474" y="4121040"/>
            <a:ext cx="899624" cy="673100"/>
          </a:xfrm>
          <a:prstGeom prst="rect">
            <a:avLst/>
          </a:prstGeom>
          <a:noFill/>
          <a:ln>
            <a:noFill/>
          </a:ln>
          <a:effectLst>
            <a:outerShdw dist="35921" dir="2700000" algn="ctr" rotWithShape="0">
              <a:schemeClr val="bg2"/>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6150" name="TextBox 6149"/>
          <p:cNvSpPr txBox="1"/>
          <p:nvPr/>
        </p:nvSpPr>
        <p:spPr>
          <a:xfrm>
            <a:off x="7301772" y="2584390"/>
            <a:ext cx="436338" cy="461665"/>
          </a:xfrm>
          <a:prstGeom prst="rect">
            <a:avLst/>
          </a:prstGeom>
          <a:noFill/>
        </p:spPr>
        <p:txBody>
          <a:bodyPr wrap="none" rtlCol="0">
            <a:spAutoFit/>
          </a:bodyPr>
          <a:lstStyle/>
          <a:p>
            <a:pPr eaLnBrk="1" hangingPunct="1"/>
            <a:r>
              <a:rPr lang="en-US" sz="2400" b="1" dirty="0" smtClean="0">
                <a:solidFill>
                  <a:srgbClr val="000000"/>
                </a:solidFill>
                <a:latin typeface="Tahoma" pitchFamily="34" charset="0"/>
                <a:ea typeface="MS PGothic" pitchFamily="34" charset="-128"/>
                <a:cs typeface="+mn-cs"/>
              </a:rPr>
              <a:t>+</a:t>
            </a:r>
            <a:endParaRPr lang="en-US" sz="2400" b="1" dirty="0">
              <a:solidFill>
                <a:srgbClr val="000000"/>
              </a:solidFill>
              <a:latin typeface="Tahoma" pitchFamily="34" charset="0"/>
              <a:ea typeface="MS PGothic" pitchFamily="34" charset="-128"/>
              <a:cs typeface="+mn-cs"/>
            </a:endParaRPr>
          </a:p>
        </p:txBody>
      </p:sp>
      <p:pic>
        <p:nvPicPr>
          <p:cNvPr id="4103" name="Picture 7" descr="https://encrypted-tbn2.gstatic.com/images?q=tbn:ANd9GcSzXYkJ5MzFtYBz9eeMy6NqUt0umRgUhdxILWbdgH-t3HXAHmJ3jw"/>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0362" y="4568517"/>
            <a:ext cx="1079501" cy="107950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4800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 name="Rectangle 57"/>
          <p:cNvSpPr/>
          <p:nvPr/>
        </p:nvSpPr>
        <p:spPr bwMode="auto">
          <a:xfrm>
            <a:off x="1066802" y="5098865"/>
            <a:ext cx="1397000" cy="950899"/>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57" name="Rectangle 56"/>
          <p:cNvSpPr/>
          <p:nvPr/>
        </p:nvSpPr>
        <p:spPr bwMode="auto">
          <a:xfrm>
            <a:off x="952502" y="4984565"/>
            <a:ext cx="1397000" cy="95089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56" name="Rectangle 55"/>
          <p:cNvSpPr/>
          <p:nvPr/>
        </p:nvSpPr>
        <p:spPr bwMode="auto">
          <a:xfrm>
            <a:off x="838202" y="4870265"/>
            <a:ext cx="1397000" cy="95089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55" name="Rectangle 54"/>
          <p:cNvSpPr/>
          <p:nvPr/>
        </p:nvSpPr>
        <p:spPr bwMode="auto">
          <a:xfrm>
            <a:off x="723902" y="4755965"/>
            <a:ext cx="1397000" cy="95089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54" name="Rectangle 53"/>
          <p:cNvSpPr/>
          <p:nvPr/>
        </p:nvSpPr>
        <p:spPr bwMode="auto">
          <a:xfrm>
            <a:off x="609602" y="4641665"/>
            <a:ext cx="1397000" cy="95089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6145" name="Title 1"/>
          <p:cNvSpPr>
            <a:spLocks noGrp="1"/>
          </p:cNvSpPr>
          <p:nvPr>
            <p:ph type="title"/>
          </p:nvPr>
        </p:nvSpPr>
        <p:spPr/>
        <p:txBody>
          <a:bodyPr/>
          <a:lstStyle/>
          <a:p>
            <a:r>
              <a:rPr lang="en-US" dirty="0" smtClean="0"/>
              <a:t>Submission Guidelines</a:t>
            </a:r>
          </a:p>
        </p:txBody>
      </p:sp>
      <p:sp>
        <p:nvSpPr>
          <p:cNvPr id="4" name="TextBox 3"/>
          <p:cNvSpPr txBox="1"/>
          <p:nvPr/>
        </p:nvSpPr>
        <p:spPr>
          <a:xfrm>
            <a:off x="2349502" y="1486002"/>
            <a:ext cx="4140198" cy="615553"/>
          </a:xfrm>
          <a:prstGeom prst="rect">
            <a:avLst/>
          </a:prstGeom>
          <a:noFill/>
        </p:spPr>
        <p:txBody>
          <a:bodyPr wrap="square" rtlCol="0">
            <a:spAutoFit/>
          </a:bodyPr>
          <a:lstStyle/>
          <a:p>
            <a:pPr eaLnBrk="1" hangingPunct="1">
              <a:lnSpc>
                <a:spcPct val="85000"/>
              </a:lnSpc>
            </a:pPr>
            <a:r>
              <a:rPr lang="en-US" sz="2000" b="1" dirty="0" smtClean="0">
                <a:solidFill>
                  <a:srgbClr val="000000"/>
                </a:solidFill>
                <a:latin typeface="Tahoma" pitchFamily="34" charset="0"/>
                <a:ea typeface="MS PGothic" pitchFamily="34" charset="-128"/>
                <a:cs typeface="+mn-cs"/>
              </a:rPr>
              <a:t>Slide 1</a:t>
            </a:r>
            <a:r>
              <a:rPr lang="en-US" sz="2000" dirty="0" smtClean="0">
                <a:solidFill>
                  <a:srgbClr val="000000"/>
                </a:solidFill>
                <a:latin typeface="Tahoma" pitchFamily="34" charset="0"/>
                <a:ea typeface="MS PGothic" pitchFamily="34" charset="-128"/>
                <a:cs typeface="+mn-cs"/>
              </a:rPr>
              <a:t>: Title and Authors</a:t>
            </a:r>
          </a:p>
          <a:p>
            <a:pPr marL="342900" indent="-165100" eaLnBrk="1" hangingPunct="1">
              <a:lnSpc>
                <a:spcPct val="85000"/>
              </a:lnSpc>
              <a:buFont typeface="Arial" pitchFamily="34" charset="0"/>
              <a:buChar char="•"/>
            </a:pPr>
            <a:r>
              <a:rPr lang="en-US" sz="2000" dirty="0" smtClean="0">
                <a:solidFill>
                  <a:srgbClr val="000000"/>
                </a:solidFill>
                <a:latin typeface="Tahoma" pitchFamily="34" charset="0"/>
                <a:ea typeface="MS PGothic" pitchFamily="34" charset="-128"/>
                <a:cs typeface="+mn-cs"/>
              </a:rPr>
              <a:t>Only slide where logo is allowed</a:t>
            </a:r>
            <a:endParaRPr lang="en-US" sz="2000" dirty="0">
              <a:solidFill>
                <a:srgbClr val="000000"/>
              </a:solidFill>
              <a:latin typeface="Tahoma" pitchFamily="34" charset="0"/>
              <a:ea typeface="MS PGothic" pitchFamily="34" charset="-128"/>
              <a:cs typeface="+mn-cs"/>
            </a:endParaRPr>
          </a:p>
        </p:txBody>
      </p:sp>
      <p:grpSp>
        <p:nvGrpSpPr>
          <p:cNvPr id="2" name="Group 18"/>
          <p:cNvGrpSpPr/>
          <p:nvPr/>
        </p:nvGrpSpPr>
        <p:grpSpPr>
          <a:xfrm>
            <a:off x="495300" y="1208101"/>
            <a:ext cx="1397005" cy="950899"/>
            <a:chOff x="749300" y="1511300"/>
            <a:chExt cx="1397005" cy="1066800"/>
          </a:xfrm>
          <a:effectLst>
            <a:outerShdw blurRad="50800" dist="38100" dir="2700000" algn="tl" rotWithShape="0">
              <a:prstClr val="black">
                <a:alpha val="40000"/>
              </a:prstClr>
            </a:outerShdw>
          </a:effectLst>
        </p:grpSpPr>
        <p:sp>
          <p:nvSpPr>
            <p:cNvPr id="17" name="Rectangle 16"/>
            <p:cNvSpPr/>
            <p:nvPr/>
          </p:nvSpPr>
          <p:spPr bwMode="auto">
            <a:xfrm>
              <a:off x="749300" y="1511300"/>
              <a:ext cx="1397000" cy="1066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23" name="TextBox 22"/>
            <p:cNvSpPr txBox="1"/>
            <p:nvPr/>
          </p:nvSpPr>
          <p:spPr>
            <a:xfrm>
              <a:off x="749304" y="1551278"/>
              <a:ext cx="1397001" cy="984077"/>
            </a:xfrm>
            <a:prstGeom prst="rect">
              <a:avLst/>
            </a:prstGeom>
            <a:noFill/>
          </p:spPr>
          <p:txBody>
            <a:bodyPr wrap="square" rtlCol="0">
              <a:spAutoFit/>
            </a:bodyPr>
            <a:lstStyle/>
            <a:p>
              <a:pPr algn="ctr" eaLnBrk="1" hangingPunct="1">
                <a:lnSpc>
                  <a:spcPct val="85000"/>
                </a:lnSpc>
              </a:pPr>
              <a:r>
                <a:rPr lang="en-US" sz="2000" dirty="0" smtClean="0">
                  <a:solidFill>
                    <a:srgbClr val="000000"/>
                  </a:solidFill>
                  <a:latin typeface="Tahoma" pitchFamily="34" charset="0"/>
                  <a:ea typeface="MS PGothic" pitchFamily="34" charset="-128"/>
                  <a:cs typeface="+mn-cs"/>
                </a:rPr>
                <a:t>Title</a:t>
              </a:r>
            </a:p>
            <a:p>
              <a:pPr algn="ctr" eaLnBrk="1" hangingPunct="1">
                <a:lnSpc>
                  <a:spcPct val="85000"/>
                </a:lnSpc>
              </a:pPr>
              <a:r>
                <a:rPr lang="en-US" sz="2000" dirty="0" smtClean="0">
                  <a:solidFill>
                    <a:srgbClr val="000000"/>
                  </a:solidFill>
                  <a:latin typeface="Tahoma" pitchFamily="34" charset="0"/>
                  <a:ea typeface="MS PGothic" pitchFamily="34" charset="-128"/>
                  <a:cs typeface="+mn-cs"/>
                </a:rPr>
                <a:t>&amp;</a:t>
              </a:r>
            </a:p>
            <a:p>
              <a:pPr algn="ctr" eaLnBrk="1" hangingPunct="1">
                <a:lnSpc>
                  <a:spcPct val="85000"/>
                </a:lnSpc>
              </a:pPr>
              <a:r>
                <a:rPr lang="en-US" sz="2000" dirty="0" smtClean="0">
                  <a:solidFill>
                    <a:srgbClr val="000000"/>
                  </a:solidFill>
                  <a:latin typeface="Tahoma" pitchFamily="34" charset="0"/>
                  <a:ea typeface="MS PGothic" pitchFamily="34" charset="-128"/>
                  <a:cs typeface="+mn-cs"/>
                </a:rPr>
                <a:t>Authors</a:t>
              </a:r>
              <a:endParaRPr lang="en-US" sz="2000" dirty="0">
                <a:solidFill>
                  <a:srgbClr val="000000"/>
                </a:solidFill>
                <a:latin typeface="Tahoma" pitchFamily="34" charset="0"/>
                <a:ea typeface="MS PGothic" pitchFamily="34" charset="-128"/>
                <a:cs typeface="+mn-cs"/>
              </a:endParaRPr>
            </a:p>
          </p:txBody>
        </p:sp>
      </p:grpSp>
      <p:grpSp>
        <p:nvGrpSpPr>
          <p:cNvPr id="3" name="Group 36"/>
          <p:cNvGrpSpPr/>
          <p:nvPr/>
        </p:nvGrpSpPr>
        <p:grpSpPr>
          <a:xfrm>
            <a:off x="495300" y="2311400"/>
            <a:ext cx="1397001" cy="950899"/>
            <a:chOff x="749299" y="1511300"/>
            <a:chExt cx="1397001" cy="1066800"/>
          </a:xfrm>
        </p:grpSpPr>
        <p:sp>
          <p:nvSpPr>
            <p:cNvPr id="38" name="Rectangle 37"/>
            <p:cNvSpPr/>
            <p:nvPr/>
          </p:nvSpPr>
          <p:spPr bwMode="auto">
            <a:xfrm>
              <a:off x="749300" y="1511300"/>
              <a:ext cx="1397000" cy="1066800"/>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39" name="TextBox 38"/>
            <p:cNvSpPr txBox="1"/>
            <p:nvPr/>
          </p:nvSpPr>
          <p:spPr>
            <a:xfrm>
              <a:off x="749299" y="1702165"/>
              <a:ext cx="1397001" cy="690580"/>
            </a:xfrm>
            <a:prstGeom prst="rect">
              <a:avLst/>
            </a:prstGeom>
            <a:noFill/>
          </p:spPr>
          <p:txBody>
            <a:bodyPr wrap="square" rtlCol="0">
              <a:spAutoFit/>
            </a:bodyPr>
            <a:lstStyle/>
            <a:p>
              <a:pPr algn="ctr" eaLnBrk="1" hangingPunct="1">
                <a:lnSpc>
                  <a:spcPct val="85000"/>
                </a:lnSpc>
              </a:pPr>
              <a:r>
                <a:rPr lang="en-US" sz="2000" dirty="0" smtClean="0">
                  <a:solidFill>
                    <a:srgbClr val="000000"/>
                  </a:solidFill>
                  <a:latin typeface="Tahoma" pitchFamily="34" charset="0"/>
                  <a:ea typeface="MS PGothic" pitchFamily="34" charset="-128"/>
                  <a:cs typeface="+mn-cs"/>
                </a:rPr>
                <a:t>Author Details</a:t>
              </a:r>
              <a:endParaRPr lang="en-US" sz="2000" dirty="0">
                <a:solidFill>
                  <a:srgbClr val="000000"/>
                </a:solidFill>
                <a:latin typeface="Tahoma" pitchFamily="34" charset="0"/>
                <a:ea typeface="MS PGothic" pitchFamily="34" charset="-128"/>
                <a:cs typeface="+mn-cs"/>
              </a:endParaRPr>
            </a:p>
          </p:txBody>
        </p:sp>
      </p:grpSp>
      <p:grpSp>
        <p:nvGrpSpPr>
          <p:cNvPr id="5" name="Group 19"/>
          <p:cNvGrpSpPr/>
          <p:nvPr/>
        </p:nvGrpSpPr>
        <p:grpSpPr>
          <a:xfrm>
            <a:off x="495301" y="3414699"/>
            <a:ext cx="1397001" cy="950899"/>
            <a:chOff x="495301" y="3414699"/>
            <a:chExt cx="1397001" cy="950899"/>
          </a:xfrm>
          <a:effectLst>
            <a:outerShdw blurRad="50800" dist="38100" dir="2700000" algn="tl" rotWithShape="0">
              <a:prstClr val="black">
                <a:alpha val="40000"/>
              </a:prstClr>
            </a:outerShdw>
          </a:effectLst>
        </p:grpSpPr>
        <p:sp>
          <p:nvSpPr>
            <p:cNvPr id="41" name="Rectangle 40"/>
            <p:cNvSpPr/>
            <p:nvPr/>
          </p:nvSpPr>
          <p:spPr bwMode="auto">
            <a:xfrm>
              <a:off x="495302" y="3414699"/>
              <a:ext cx="1397000" cy="95089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42" name="TextBox 41"/>
            <p:cNvSpPr txBox="1"/>
            <p:nvPr/>
          </p:nvSpPr>
          <p:spPr>
            <a:xfrm>
              <a:off x="495301" y="3711828"/>
              <a:ext cx="1397001" cy="353943"/>
            </a:xfrm>
            <a:prstGeom prst="rect">
              <a:avLst/>
            </a:prstGeom>
            <a:noFill/>
          </p:spPr>
          <p:txBody>
            <a:bodyPr wrap="square" rtlCol="0">
              <a:spAutoFit/>
            </a:bodyPr>
            <a:lstStyle/>
            <a:p>
              <a:pPr algn="ctr" eaLnBrk="1" hangingPunct="1">
                <a:lnSpc>
                  <a:spcPct val="85000"/>
                </a:lnSpc>
              </a:pPr>
              <a:r>
                <a:rPr lang="en-US" sz="2000" dirty="0" smtClean="0">
                  <a:solidFill>
                    <a:srgbClr val="000000"/>
                  </a:solidFill>
                  <a:latin typeface="Tahoma" pitchFamily="34" charset="0"/>
                  <a:ea typeface="MS PGothic" pitchFamily="34" charset="-128"/>
                  <a:cs typeface="+mn-cs"/>
                </a:rPr>
                <a:t>Abstract</a:t>
              </a:r>
              <a:endParaRPr lang="en-US" sz="2000" dirty="0">
                <a:solidFill>
                  <a:srgbClr val="000000"/>
                </a:solidFill>
                <a:latin typeface="Tahoma" pitchFamily="34" charset="0"/>
                <a:ea typeface="MS PGothic" pitchFamily="34" charset="-128"/>
                <a:cs typeface="+mn-cs"/>
              </a:endParaRPr>
            </a:p>
          </p:txBody>
        </p:sp>
      </p:grpSp>
      <p:sp>
        <p:nvSpPr>
          <p:cNvPr id="59" name="TextBox 58"/>
          <p:cNvSpPr txBox="1"/>
          <p:nvPr/>
        </p:nvSpPr>
        <p:spPr>
          <a:xfrm>
            <a:off x="2349502" y="2479072"/>
            <a:ext cx="4546598" cy="615553"/>
          </a:xfrm>
          <a:prstGeom prst="rect">
            <a:avLst/>
          </a:prstGeom>
          <a:noFill/>
        </p:spPr>
        <p:txBody>
          <a:bodyPr wrap="square" rtlCol="0">
            <a:spAutoFit/>
          </a:bodyPr>
          <a:lstStyle/>
          <a:p>
            <a:pPr eaLnBrk="1" hangingPunct="1">
              <a:lnSpc>
                <a:spcPct val="85000"/>
              </a:lnSpc>
            </a:pPr>
            <a:r>
              <a:rPr lang="en-US" sz="2000" b="1" dirty="0" smtClean="0">
                <a:solidFill>
                  <a:srgbClr val="000000"/>
                </a:solidFill>
                <a:latin typeface="Tahoma" pitchFamily="34" charset="0"/>
                <a:ea typeface="MS PGothic" pitchFamily="34" charset="-128"/>
                <a:cs typeface="+mn-cs"/>
              </a:rPr>
              <a:t>Slide 2</a:t>
            </a:r>
            <a:r>
              <a:rPr lang="en-US" sz="2000" dirty="0" smtClean="0">
                <a:solidFill>
                  <a:srgbClr val="000000"/>
                </a:solidFill>
                <a:latin typeface="Tahoma" pitchFamily="34" charset="0"/>
                <a:ea typeface="MS PGothic" pitchFamily="34" charset="-128"/>
                <a:cs typeface="+mn-cs"/>
              </a:rPr>
              <a:t>: Detailed author information</a:t>
            </a:r>
          </a:p>
          <a:p>
            <a:pPr marL="342900" indent="-165100" eaLnBrk="1" hangingPunct="1">
              <a:lnSpc>
                <a:spcPct val="85000"/>
              </a:lnSpc>
              <a:buFont typeface="Arial" pitchFamily="34" charset="0"/>
              <a:buChar char="•"/>
            </a:pPr>
            <a:r>
              <a:rPr lang="en-US" sz="2000" dirty="0" smtClean="0">
                <a:solidFill>
                  <a:srgbClr val="000000"/>
                </a:solidFill>
                <a:latin typeface="Tahoma" pitchFamily="34" charset="0"/>
                <a:ea typeface="MS PGothic" pitchFamily="34" charset="-128"/>
                <a:cs typeface="+mn-cs"/>
              </a:rPr>
              <a:t>(submission only)</a:t>
            </a:r>
            <a:endParaRPr lang="en-US" sz="2000" dirty="0">
              <a:solidFill>
                <a:srgbClr val="000000"/>
              </a:solidFill>
              <a:latin typeface="Tahoma" pitchFamily="34" charset="0"/>
              <a:ea typeface="MS PGothic" pitchFamily="34" charset="-128"/>
              <a:cs typeface="+mn-cs"/>
            </a:endParaRPr>
          </a:p>
        </p:txBody>
      </p:sp>
      <p:sp>
        <p:nvSpPr>
          <p:cNvPr id="60" name="TextBox 59"/>
          <p:cNvSpPr txBox="1"/>
          <p:nvPr/>
        </p:nvSpPr>
        <p:spPr>
          <a:xfrm>
            <a:off x="2349502" y="3472142"/>
            <a:ext cx="4546598" cy="615553"/>
          </a:xfrm>
          <a:prstGeom prst="rect">
            <a:avLst/>
          </a:prstGeom>
          <a:noFill/>
        </p:spPr>
        <p:txBody>
          <a:bodyPr wrap="square" rtlCol="0">
            <a:spAutoFit/>
          </a:bodyPr>
          <a:lstStyle/>
          <a:p>
            <a:pPr eaLnBrk="1" hangingPunct="1">
              <a:lnSpc>
                <a:spcPct val="85000"/>
              </a:lnSpc>
            </a:pPr>
            <a:r>
              <a:rPr lang="en-US" sz="2000" b="1" dirty="0" smtClean="0">
                <a:solidFill>
                  <a:srgbClr val="000000"/>
                </a:solidFill>
                <a:latin typeface="Tahoma" pitchFamily="34" charset="0"/>
                <a:ea typeface="MS PGothic" pitchFamily="34" charset="-128"/>
                <a:cs typeface="+mn-cs"/>
              </a:rPr>
              <a:t>Slide 3</a:t>
            </a:r>
            <a:r>
              <a:rPr lang="en-US" sz="2000" dirty="0" smtClean="0">
                <a:solidFill>
                  <a:srgbClr val="000000"/>
                </a:solidFill>
                <a:latin typeface="Tahoma" pitchFamily="34" charset="0"/>
                <a:ea typeface="MS PGothic" pitchFamily="34" charset="-128"/>
                <a:cs typeface="+mn-cs"/>
              </a:rPr>
              <a:t>: 1-2 paragraph abstract</a:t>
            </a:r>
          </a:p>
          <a:p>
            <a:pPr marL="342900" indent="-165100" eaLnBrk="1" hangingPunct="1">
              <a:lnSpc>
                <a:spcPct val="85000"/>
              </a:lnSpc>
              <a:buFont typeface="Arial" pitchFamily="34" charset="0"/>
              <a:buChar char="•"/>
            </a:pPr>
            <a:r>
              <a:rPr lang="en-US" sz="2000" dirty="0" smtClean="0">
                <a:solidFill>
                  <a:srgbClr val="000000"/>
                </a:solidFill>
                <a:latin typeface="Tahoma" pitchFamily="34" charset="0"/>
                <a:ea typeface="MS PGothic" pitchFamily="34" charset="-128"/>
                <a:cs typeface="+mn-cs"/>
              </a:rPr>
              <a:t>(submission only)</a:t>
            </a:r>
            <a:endParaRPr lang="en-US" sz="2000" dirty="0">
              <a:solidFill>
                <a:srgbClr val="000000"/>
              </a:solidFill>
              <a:latin typeface="Tahoma" pitchFamily="34" charset="0"/>
              <a:ea typeface="MS PGothic" pitchFamily="34" charset="-128"/>
              <a:cs typeface="+mn-cs"/>
            </a:endParaRPr>
          </a:p>
        </p:txBody>
      </p:sp>
      <p:sp>
        <p:nvSpPr>
          <p:cNvPr id="61" name="TextBox 60"/>
          <p:cNvSpPr txBox="1"/>
          <p:nvPr/>
        </p:nvSpPr>
        <p:spPr>
          <a:xfrm>
            <a:off x="2768600" y="4645106"/>
            <a:ext cx="6121400" cy="1138773"/>
          </a:xfrm>
          <a:prstGeom prst="rect">
            <a:avLst/>
          </a:prstGeom>
          <a:noFill/>
        </p:spPr>
        <p:txBody>
          <a:bodyPr wrap="square" rtlCol="0">
            <a:spAutoFit/>
          </a:bodyPr>
          <a:lstStyle/>
          <a:p>
            <a:pPr eaLnBrk="1" hangingPunct="1">
              <a:lnSpc>
                <a:spcPct val="85000"/>
              </a:lnSpc>
            </a:pPr>
            <a:r>
              <a:rPr lang="en-US" sz="2000" b="1" dirty="0" smtClean="0">
                <a:solidFill>
                  <a:srgbClr val="000000"/>
                </a:solidFill>
                <a:latin typeface="Tahoma" pitchFamily="34" charset="0"/>
                <a:ea typeface="MS PGothic" pitchFamily="34" charset="-128"/>
                <a:cs typeface="+mn-cs"/>
              </a:rPr>
              <a:t>Slides 4-17</a:t>
            </a:r>
            <a:r>
              <a:rPr lang="en-US" sz="2000" dirty="0" smtClean="0">
                <a:solidFill>
                  <a:srgbClr val="000000"/>
                </a:solidFill>
                <a:latin typeface="Tahoma" pitchFamily="34" charset="0"/>
                <a:ea typeface="MS PGothic" pitchFamily="34" charset="-128"/>
                <a:cs typeface="+mn-cs"/>
              </a:rPr>
              <a:t>: </a:t>
            </a:r>
            <a:r>
              <a:rPr lang="en-US" sz="2000" dirty="0">
                <a:solidFill>
                  <a:srgbClr val="000000"/>
                </a:solidFill>
                <a:latin typeface="Tahoma" pitchFamily="34" charset="0"/>
                <a:ea typeface="MS PGothic" pitchFamily="34" charset="-128"/>
                <a:cs typeface="+mn-cs"/>
              </a:rPr>
              <a:t>P</a:t>
            </a:r>
            <a:r>
              <a:rPr lang="en-US" sz="2000" dirty="0" smtClean="0">
                <a:solidFill>
                  <a:srgbClr val="000000"/>
                </a:solidFill>
                <a:latin typeface="Tahoma" pitchFamily="34" charset="0"/>
                <a:ea typeface="MS PGothic" pitchFamily="34" charset="-128"/>
                <a:cs typeface="+mn-cs"/>
              </a:rPr>
              <a:t>resentation </a:t>
            </a:r>
            <a:r>
              <a:rPr lang="en-US" sz="2000" dirty="0">
                <a:solidFill>
                  <a:srgbClr val="000000"/>
                </a:solidFill>
                <a:latin typeface="Tahoma" pitchFamily="34" charset="0"/>
                <a:ea typeface="MS PGothic" pitchFamily="34" charset="-128"/>
                <a:cs typeface="+mn-cs"/>
              </a:rPr>
              <a:t>C</a:t>
            </a:r>
            <a:r>
              <a:rPr lang="en-US" sz="2000" dirty="0" smtClean="0">
                <a:solidFill>
                  <a:srgbClr val="000000"/>
                </a:solidFill>
                <a:latin typeface="Tahoma" pitchFamily="34" charset="0"/>
                <a:ea typeface="MS PGothic" pitchFamily="34" charset="-128"/>
                <a:cs typeface="+mn-cs"/>
              </a:rPr>
              <a:t>ontent</a:t>
            </a:r>
          </a:p>
          <a:p>
            <a:pPr marL="342900" indent="-165100" eaLnBrk="1" hangingPunct="1">
              <a:lnSpc>
                <a:spcPct val="85000"/>
              </a:lnSpc>
              <a:buFont typeface="Arial" pitchFamily="34" charset="0"/>
              <a:buChar char="•"/>
            </a:pPr>
            <a:r>
              <a:rPr lang="en-US" sz="2000" dirty="0" smtClean="0">
                <a:solidFill>
                  <a:srgbClr val="000000"/>
                </a:solidFill>
                <a:latin typeface="Tahoma" pitchFamily="34" charset="0"/>
                <a:ea typeface="MS PGothic" pitchFamily="34" charset="-128"/>
                <a:cs typeface="+mn-cs"/>
              </a:rPr>
              <a:t>Must include speaker notes for program committee evaluation</a:t>
            </a:r>
          </a:p>
          <a:p>
            <a:pPr marL="342900" indent="-165100" eaLnBrk="1" hangingPunct="1">
              <a:lnSpc>
                <a:spcPct val="85000"/>
              </a:lnSpc>
              <a:buFont typeface="Arial" pitchFamily="34" charset="0"/>
              <a:buChar char="•"/>
            </a:pPr>
            <a:r>
              <a:rPr lang="en-US" sz="2000" dirty="0" smtClean="0">
                <a:solidFill>
                  <a:srgbClr val="000000"/>
                </a:solidFill>
                <a:latin typeface="Tahoma" pitchFamily="34" charset="0"/>
                <a:ea typeface="MS PGothic" pitchFamily="34" charset="-128"/>
                <a:cs typeface="+mn-cs"/>
              </a:rPr>
              <a:t>Extra slides will not be evaluated</a:t>
            </a:r>
          </a:p>
        </p:txBody>
      </p:sp>
      <p:grpSp>
        <p:nvGrpSpPr>
          <p:cNvPr id="6" name="Group 62"/>
          <p:cNvGrpSpPr/>
          <p:nvPr/>
        </p:nvGrpSpPr>
        <p:grpSpPr>
          <a:xfrm>
            <a:off x="495304" y="4517998"/>
            <a:ext cx="1397001" cy="950899"/>
            <a:chOff x="495301" y="3414699"/>
            <a:chExt cx="1397001" cy="950899"/>
          </a:xfrm>
        </p:grpSpPr>
        <p:sp>
          <p:nvSpPr>
            <p:cNvPr id="64" name="Rectangle 63"/>
            <p:cNvSpPr/>
            <p:nvPr/>
          </p:nvSpPr>
          <p:spPr bwMode="auto">
            <a:xfrm>
              <a:off x="495302" y="3414699"/>
              <a:ext cx="1397000" cy="95089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65" name="TextBox 64"/>
            <p:cNvSpPr txBox="1"/>
            <p:nvPr/>
          </p:nvSpPr>
          <p:spPr>
            <a:xfrm>
              <a:off x="495301" y="3711828"/>
              <a:ext cx="1397001" cy="353943"/>
            </a:xfrm>
            <a:prstGeom prst="rect">
              <a:avLst/>
            </a:prstGeom>
            <a:noFill/>
          </p:spPr>
          <p:txBody>
            <a:bodyPr wrap="square" rtlCol="0">
              <a:spAutoFit/>
            </a:bodyPr>
            <a:lstStyle/>
            <a:p>
              <a:pPr algn="ctr" eaLnBrk="1" hangingPunct="1">
                <a:lnSpc>
                  <a:spcPct val="85000"/>
                </a:lnSpc>
              </a:pPr>
              <a:r>
                <a:rPr lang="en-US" sz="2000" dirty="0" smtClean="0">
                  <a:solidFill>
                    <a:srgbClr val="000000"/>
                  </a:solidFill>
                  <a:latin typeface="Tahoma" pitchFamily="34" charset="0"/>
                  <a:ea typeface="MS PGothic" pitchFamily="34" charset="-128"/>
                  <a:cs typeface="+mn-cs"/>
                </a:rPr>
                <a:t>Details</a:t>
              </a:r>
              <a:endParaRPr lang="en-US" sz="2000" dirty="0">
                <a:solidFill>
                  <a:srgbClr val="000000"/>
                </a:solidFill>
                <a:latin typeface="Tahoma" pitchFamily="34" charset="0"/>
                <a:ea typeface="MS PGothic" pitchFamily="34" charset="-128"/>
                <a:cs typeface="+mn-cs"/>
              </a:endParaRPr>
            </a:p>
          </p:txBody>
        </p:sp>
      </p:grpSp>
      <p:pic>
        <p:nvPicPr>
          <p:cNvPr id="26" name="Picture 2" descr="http://www.meac.org/images/ppt.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69061" y="1609133"/>
            <a:ext cx="930867" cy="930867"/>
          </a:xfrm>
          <a:prstGeom prst="rect">
            <a:avLst/>
          </a:prstGeom>
          <a:noFill/>
          <a:effectLst>
            <a:outerShdw blurRad="50800" dist="38100" dir="5400000" algn="t" rotWithShape="0">
              <a:prstClr val="black">
                <a:alpha val="40000"/>
              </a:prst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7" name="Picture 7" descr="https://encrypted-tbn2.gstatic.com/images?q=tbn:ANd9GcSzXYkJ5MzFtYBz9eeMy6NqUt0umRgUhdxILWbdgH-t3HXAHmJ3jw"/>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69061" y="2966276"/>
            <a:ext cx="894529" cy="89453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8" name="TextBox 27"/>
          <p:cNvSpPr txBox="1"/>
          <p:nvPr/>
        </p:nvSpPr>
        <p:spPr>
          <a:xfrm>
            <a:off x="7986127" y="2612333"/>
            <a:ext cx="660398" cy="353943"/>
          </a:xfrm>
          <a:prstGeom prst="rect">
            <a:avLst/>
          </a:prstGeom>
          <a:noFill/>
        </p:spPr>
        <p:txBody>
          <a:bodyPr wrap="square" rtlCol="0">
            <a:spAutoFit/>
          </a:bodyPr>
          <a:lstStyle/>
          <a:p>
            <a:pPr algn="ctr" eaLnBrk="1" hangingPunct="1">
              <a:lnSpc>
                <a:spcPct val="85000"/>
              </a:lnSpc>
            </a:pPr>
            <a:r>
              <a:rPr lang="en-US" sz="2000" dirty="0" smtClean="0">
                <a:solidFill>
                  <a:srgbClr val="000000"/>
                </a:solidFill>
                <a:latin typeface="Tahoma" pitchFamily="34" charset="0"/>
                <a:ea typeface="MS PGothic" pitchFamily="34" charset="-128"/>
                <a:cs typeface="+mn-cs"/>
              </a:rPr>
              <a:t>or</a:t>
            </a:r>
            <a:endParaRPr lang="en-US" sz="2000" dirty="0">
              <a:solidFill>
                <a:srgbClr val="000000"/>
              </a:solidFill>
              <a:latin typeface="Tahoma" pitchFamily="34" charset="0"/>
              <a:ea typeface="MS PGothic" pitchFamily="34" charset="-128"/>
              <a:cs typeface="+mn-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7928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Tracks</a:t>
            </a:r>
          </a:p>
        </p:txBody>
      </p:sp>
      <p:sp>
        <p:nvSpPr>
          <p:cNvPr id="2" name="Content Placeholder 1"/>
          <p:cNvSpPr>
            <a:spLocks noGrp="1"/>
          </p:cNvSpPr>
          <p:nvPr>
            <p:ph idx="1"/>
          </p:nvPr>
        </p:nvSpPr>
        <p:spPr/>
        <p:txBody>
          <a:bodyPr/>
          <a:lstStyle/>
          <a:p>
            <a:r>
              <a:rPr lang="en-US" dirty="0" smtClean="0"/>
              <a:t>D1: Embedded </a:t>
            </a:r>
            <a:r>
              <a:rPr lang="en-US" dirty="0"/>
              <a:t>S</a:t>
            </a:r>
            <a:r>
              <a:rPr lang="en-US" dirty="0" smtClean="0"/>
              <a:t>ystems and Software</a:t>
            </a:r>
          </a:p>
          <a:p>
            <a:r>
              <a:rPr lang="en-US" dirty="0" smtClean="0"/>
              <a:t>D2: Silicon Design: Front-end</a:t>
            </a:r>
          </a:p>
          <a:p>
            <a:r>
              <a:rPr lang="en-US" dirty="0" smtClean="0"/>
              <a:t>D3: Silicon Design: Back-end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0512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D1: Embedded Systems and Software</a:t>
            </a:r>
          </a:p>
        </p:txBody>
      </p:sp>
      <p:sp>
        <p:nvSpPr>
          <p:cNvPr id="2" name="Content Placeholder 1"/>
          <p:cNvSpPr>
            <a:spLocks noGrp="1"/>
          </p:cNvSpPr>
          <p:nvPr>
            <p:ph idx="1"/>
          </p:nvPr>
        </p:nvSpPr>
        <p:spPr/>
        <p:txBody>
          <a:bodyPr/>
          <a:lstStyle/>
          <a:p>
            <a:r>
              <a:rPr lang="en-US" dirty="0" smtClean="0"/>
              <a:t>Design </a:t>
            </a:r>
            <a:r>
              <a:rPr lang="en-US" dirty="0"/>
              <a:t>reports and case studies</a:t>
            </a:r>
          </a:p>
          <a:p>
            <a:r>
              <a:rPr lang="en-US" dirty="0" smtClean="0"/>
              <a:t>Architectural </a:t>
            </a:r>
            <a:r>
              <a:rPr lang="en-US" dirty="0"/>
              <a:t>exploration, </a:t>
            </a:r>
            <a:r>
              <a:rPr lang="en-US" dirty="0" smtClean="0"/>
              <a:t>design, and </a:t>
            </a:r>
            <a:r>
              <a:rPr lang="en-US" dirty="0"/>
              <a:t>optimization</a:t>
            </a:r>
          </a:p>
          <a:p>
            <a:r>
              <a:rPr lang="en-US" dirty="0" smtClean="0"/>
              <a:t>Software </a:t>
            </a:r>
            <a:r>
              <a:rPr lang="en-US" dirty="0"/>
              <a:t>specification, </a:t>
            </a:r>
            <a:r>
              <a:rPr lang="en-US" dirty="0" smtClean="0"/>
              <a:t>models, and </a:t>
            </a:r>
            <a:r>
              <a:rPr lang="en-US" dirty="0"/>
              <a:t>frameworks</a:t>
            </a:r>
          </a:p>
          <a:p>
            <a:r>
              <a:rPr lang="en-US" dirty="0" smtClean="0"/>
              <a:t>Security </a:t>
            </a:r>
            <a:r>
              <a:rPr lang="en-US" dirty="0"/>
              <a:t>for embedded </a:t>
            </a:r>
            <a:r>
              <a:rPr lang="en-US" dirty="0" smtClean="0"/>
              <a:t>systems and </a:t>
            </a:r>
            <a:r>
              <a:rPr lang="en-US" dirty="0"/>
              <a:t>software</a:t>
            </a:r>
          </a:p>
          <a:p>
            <a:r>
              <a:rPr lang="en-US" dirty="0" smtClean="0"/>
              <a:t>Validation </a:t>
            </a:r>
            <a:r>
              <a:rPr lang="en-US" dirty="0"/>
              <a:t>and verification</a:t>
            </a:r>
          </a:p>
          <a:p>
            <a:r>
              <a:rPr lang="en-US" dirty="0" smtClean="0"/>
              <a:t>Design </a:t>
            </a:r>
            <a:r>
              <a:rPr lang="en-US" dirty="0"/>
              <a:t>methodologies and flows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327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D2: Silicon Design: Front-End</a:t>
            </a:r>
          </a:p>
        </p:txBody>
      </p:sp>
      <p:sp>
        <p:nvSpPr>
          <p:cNvPr id="2" name="Content Placeholder 1"/>
          <p:cNvSpPr>
            <a:spLocks noGrp="1"/>
          </p:cNvSpPr>
          <p:nvPr>
            <p:ph idx="1"/>
          </p:nvPr>
        </p:nvSpPr>
        <p:spPr/>
        <p:txBody>
          <a:bodyPr/>
          <a:lstStyle/>
          <a:p>
            <a:r>
              <a:rPr lang="en-US" dirty="0" smtClean="0"/>
              <a:t>System </a:t>
            </a:r>
            <a:r>
              <a:rPr lang="en-US" dirty="0"/>
              <a:t>and </a:t>
            </a:r>
            <a:r>
              <a:rPr lang="en-US" dirty="0" smtClean="0"/>
              <a:t>high-level hardware </a:t>
            </a:r>
            <a:r>
              <a:rPr lang="en-US" dirty="0"/>
              <a:t>synthesis</a:t>
            </a:r>
          </a:p>
          <a:p>
            <a:r>
              <a:rPr lang="en-US" dirty="0" smtClean="0"/>
              <a:t>Power/area/performance </a:t>
            </a:r>
            <a:r>
              <a:rPr lang="en-US" dirty="0"/>
              <a:t>trade-offs </a:t>
            </a:r>
            <a:r>
              <a:rPr lang="en-US" dirty="0" smtClean="0"/>
              <a:t>and low-power </a:t>
            </a:r>
            <a:r>
              <a:rPr lang="en-US" dirty="0"/>
              <a:t>design</a:t>
            </a:r>
          </a:p>
          <a:p>
            <a:r>
              <a:rPr lang="en-US" dirty="0" smtClean="0"/>
              <a:t>Bus </a:t>
            </a:r>
            <a:r>
              <a:rPr lang="en-US" dirty="0"/>
              <a:t>and network communication</a:t>
            </a:r>
          </a:p>
          <a:p>
            <a:r>
              <a:rPr lang="en-US" dirty="0" smtClean="0"/>
              <a:t>Logic </a:t>
            </a:r>
            <a:r>
              <a:rPr lang="en-US" dirty="0"/>
              <a:t>simulation</a:t>
            </a:r>
          </a:p>
          <a:p>
            <a:r>
              <a:rPr lang="en-US" dirty="0" smtClean="0"/>
              <a:t>Validation</a:t>
            </a:r>
            <a:r>
              <a:rPr lang="en-US" dirty="0"/>
              <a:t>, test planning, and coverage</a:t>
            </a:r>
          </a:p>
          <a:p>
            <a:r>
              <a:rPr lang="en-US" dirty="0" smtClean="0"/>
              <a:t>FPGAs </a:t>
            </a:r>
            <a:r>
              <a:rPr lang="en-US" dirty="0"/>
              <a:t>and emulation</a:t>
            </a:r>
          </a:p>
          <a:p>
            <a:r>
              <a:rPr lang="en-US" dirty="0" smtClean="0"/>
              <a:t>Formal </a:t>
            </a:r>
            <a:r>
              <a:rPr lang="en-US" dirty="0"/>
              <a:t>verification</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3869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D3. Silicon Design: Back-End</a:t>
            </a:r>
          </a:p>
        </p:txBody>
      </p:sp>
      <p:sp>
        <p:nvSpPr>
          <p:cNvPr id="2" name="Content Placeholder 1"/>
          <p:cNvSpPr>
            <a:spLocks noGrp="1"/>
          </p:cNvSpPr>
          <p:nvPr>
            <p:ph idx="1"/>
          </p:nvPr>
        </p:nvSpPr>
        <p:spPr/>
        <p:txBody>
          <a:bodyPr>
            <a:normAutofit lnSpcReduction="10000"/>
          </a:bodyPr>
          <a:lstStyle/>
          <a:p>
            <a:r>
              <a:rPr lang="en-US" dirty="0"/>
              <a:t>Physical synthesis tools and techniques</a:t>
            </a:r>
          </a:p>
          <a:p>
            <a:r>
              <a:rPr lang="en-US" dirty="0" err="1" smtClean="0"/>
              <a:t>Floorplanning</a:t>
            </a:r>
            <a:endParaRPr lang="en-US" dirty="0"/>
          </a:p>
          <a:p>
            <a:r>
              <a:rPr lang="en-US" dirty="0" smtClean="0"/>
              <a:t>Timing </a:t>
            </a:r>
            <a:r>
              <a:rPr lang="en-US" dirty="0"/>
              <a:t>and circuit </a:t>
            </a:r>
            <a:r>
              <a:rPr lang="en-US" dirty="0" smtClean="0"/>
              <a:t>analysis; circuit </a:t>
            </a:r>
            <a:r>
              <a:rPr lang="en-US" dirty="0"/>
              <a:t>optimization</a:t>
            </a:r>
          </a:p>
          <a:p>
            <a:r>
              <a:rPr lang="en-US" dirty="0" smtClean="0"/>
              <a:t>Reliability</a:t>
            </a:r>
            <a:endParaRPr lang="en-US" dirty="0"/>
          </a:p>
          <a:p>
            <a:r>
              <a:rPr lang="en-US" dirty="0" smtClean="0"/>
              <a:t>Interconnect </a:t>
            </a:r>
            <a:r>
              <a:rPr lang="en-US" dirty="0"/>
              <a:t>simulation and analysis</a:t>
            </a:r>
          </a:p>
          <a:p>
            <a:r>
              <a:rPr lang="en-US" dirty="0" smtClean="0"/>
              <a:t>Physical </a:t>
            </a:r>
            <a:r>
              <a:rPr lang="en-US" dirty="0"/>
              <a:t>design and manufacturability</a:t>
            </a:r>
          </a:p>
          <a:p>
            <a:r>
              <a:rPr lang="en-US" dirty="0" smtClean="0"/>
              <a:t>Manufacturing </a:t>
            </a:r>
            <a:r>
              <a:rPr lang="en-US" dirty="0"/>
              <a:t>test and silicon debug</a:t>
            </a:r>
          </a:p>
          <a:p>
            <a:r>
              <a:rPr lang="en-US" dirty="0" smtClean="0"/>
              <a:t>Analog</a:t>
            </a:r>
            <a:r>
              <a:rPr lang="en-US" dirty="0"/>
              <a:t>, mixed-signal, and RF design</a:t>
            </a:r>
          </a:p>
          <a:p>
            <a:r>
              <a:rPr lang="en-US" dirty="0" smtClean="0"/>
              <a:t>Custom</a:t>
            </a:r>
            <a:r>
              <a:rPr lang="en-US" dirty="0"/>
              <a:t>, standard cell, and </a:t>
            </a:r>
            <a:r>
              <a:rPr lang="en-US" dirty="0" smtClean="0"/>
              <a:t>FPGA design </a:t>
            </a:r>
            <a:r>
              <a:rPr lang="en-US" dirty="0"/>
              <a:t>flows</a:t>
            </a:r>
          </a:p>
          <a:p>
            <a:r>
              <a:rPr lang="en-US" dirty="0" smtClean="0"/>
              <a:t>Tool </a:t>
            </a:r>
            <a:r>
              <a:rPr lang="en-US" dirty="0"/>
              <a:t>control and integration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4277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lstStyle/>
          <a:p>
            <a:r>
              <a:rPr lang="en-US" dirty="0" smtClean="0"/>
              <a:t>IEEE </a:t>
            </a:r>
            <a:r>
              <a:rPr lang="en-US" dirty="0" smtClean="0"/>
              <a:t>CEDA/CAS/SSC December </a:t>
            </a:r>
            <a:r>
              <a:rPr lang="en-US" dirty="0" smtClean="0"/>
              <a:t>Meeting</a:t>
            </a:r>
            <a:endParaRPr lang="en-US" dirty="0"/>
          </a:p>
        </p:txBody>
      </p:sp>
      <p:sp>
        <p:nvSpPr>
          <p:cNvPr id="3" name="Content Placeholder 2"/>
          <p:cNvSpPr>
            <a:spLocks noGrp="1"/>
          </p:cNvSpPr>
          <p:nvPr>
            <p:ph idx="1"/>
          </p:nvPr>
        </p:nvSpPr>
        <p:spPr/>
        <p:txBody>
          <a:bodyPr/>
          <a:lstStyle/>
          <a:p>
            <a:pPr>
              <a:buNone/>
            </a:pPr>
            <a:endParaRPr lang="en-US" sz="5400" dirty="0" smtClean="0"/>
          </a:p>
          <a:p>
            <a:pPr>
              <a:buNone/>
            </a:pPr>
            <a:endParaRPr lang="en-US" sz="5400" dirty="0" smtClean="0"/>
          </a:p>
          <a:p>
            <a:pPr>
              <a:buNone/>
            </a:pPr>
            <a:endParaRPr lang="en-US" sz="5400" dirty="0" smtClean="0"/>
          </a:p>
          <a:p>
            <a:pPr>
              <a:buNone/>
            </a:pPr>
            <a:endParaRPr lang="en-US" sz="2800" dirty="0" smtClean="0"/>
          </a:p>
          <a:p>
            <a:pPr algn="ctr">
              <a:buNone/>
            </a:pPr>
            <a:r>
              <a:rPr lang="en-US" sz="2800" dirty="0" smtClean="0"/>
              <a:t>Refreshment is</a:t>
            </a:r>
            <a:r>
              <a:rPr lang="en-US" sz="2800" dirty="0" smtClean="0"/>
              <a:t> </a:t>
            </a:r>
            <a:r>
              <a:rPr lang="en-US" sz="2800" dirty="0" smtClean="0"/>
              <a:t>in</a:t>
            </a:r>
            <a:r>
              <a:rPr lang="en-US" sz="2800" dirty="0" smtClean="0"/>
              <a:t> </a:t>
            </a:r>
            <a:r>
              <a:rPr lang="en-US" sz="2800" dirty="0" smtClean="0"/>
              <a:t>Cafeteria</a:t>
            </a:r>
          </a:p>
          <a:p>
            <a:pPr algn="ctr">
              <a:buNone/>
            </a:pPr>
            <a:r>
              <a:rPr lang="en-US" sz="2800" dirty="0" smtClean="0"/>
              <a:t>Please sign up</a:t>
            </a:r>
            <a:endParaRPr lang="en-US" sz="2800" dirty="0"/>
          </a:p>
        </p:txBody>
      </p:sp>
      <p:sp>
        <p:nvSpPr>
          <p:cNvPr id="4" name="Title 1"/>
          <p:cNvSpPr txBox="1">
            <a:spLocks/>
          </p:cNvSpPr>
          <p:nvPr/>
        </p:nvSpPr>
        <p:spPr bwMode="auto">
          <a:xfrm>
            <a:off x="685800" y="1752600"/>
            <a:ext cx="7772400" cy="2438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kumimoji="0" lang="en-US" sz="3600" b="1" i="0" u="none" strike="noStrike" kern="0" cap="none" spc="0" normalizeH="0" baseline="0" noProof="0" dirty="0" smtClean="0">
                <a:ln>
                  <a:noFill/>
                </a:ln>
                <a:solidFill>
                  <a:srgbClr val="000099"/>
                </a:solidFill>
                <a:effectLst/>
                <a:uLnTx/>
                <a:uFillTx/>
                <a:latin typeface="+mj-lt"/>
                <a:ea typeface="Geneva" pitchFamily="1" charset="0"/>
                <a:cs typeface="+mj-cs"/>
              </a:rPr>
              <a:t>Placement </a:t>
            </a:r>
            <a:r>
              <a:rPr lang="en-US" sz="3600" b="1" kern="0" dirty="0" smtClean="0">
                <a:solidFill>
                  <a:srgbClr val="000099"/>
                </a:solidFill>
                <a:latin typeface="+mj-lt"/>
                <a:cs typeface="+mj-cs"/>
              </a:rPr>
              <a:t>for</a:t>
            </a:r>
            <a:r>
              <a:rPr kumimoji="0" lang="en-US" sz="3600" b="1" i="0" u="none" strike="noStrike" kern="0" cap="none" spc="0" normalizeH="0" baseline="0" noProof="0" dirty="0" smtClean="0">
                <a:ln>
                  <a:noFill/>
                </a:ln>
                <a:solidFill>
                  <a:srgbClr val="000099"/>
                </a:solidFill>
                <a:effectLst/>
                <a:uLnTx/>
                <a:uFillTx/>
                <a:latin typeface="+mj-lt"/>
                <a:ea typeface="Geneva" pitchFamily="1" charset="0"/>
                <a:cs typeface="+mj-cs"/>
              </a:rPr>
              <a:t> Next</a:t>
            </a:r>
            <a:r>
              <a:rPr kumimoji="0" lang="en-US" sz="3600" b="1" i="0" u="none" strike="noStrike" kern="0" cap="none" spc="0" normalizeH="0" noProof="0" dirty="0" smtClean="0">
                <a:ln>
                  <a:noFill/>
                </a:ln>
                <a:solidFill>
                  <a:srgbClr val="000099"/>
                </a:solidFill>
                <a:effectLst/>
                <a:uLnTx/>
                <a:uFillTx/>
                <a:latin typeface="+mj-lt"/>
                <a:ea typeface="Geneva" pitchFamily="1" charset="0"/>
                <a:cs typeface="+mj-cs"/>
              </a:rPr>
              <a:t> Decade</a:t>
            </a:r>
          </a:p>
          <a:p>
            <a:pPr lvl="0" algn="ctr"/>
            <a:endParaRPr lang="en-US" sz="3600" b="1" kern="0" baseline="0" dirty="0" smtClean="0">
              <a:solidFill>
                <a:srgbClr val="000099"/>
              </a:solidFill>
              <a:latin typeface="+mj-lt"/>
              <a:cs typeface="+mj-cs"/>
            </a:endParaRPr>
          </a:p>
          <a:p>
            <a:pPr lvl="0" algn="ctr"/>
            <a:r>
              <a:rPr lang="en-US" sz="3600" b="1" kern="0" dirty="0" smtClean="0">
                <a:solidFill>
                  <a:srgbClr val="000099"/>
                </a:solidFill>
                <a:latin typeface="+mj-lt"/>
                <a:cs typeface="+mj-cs"/>
              </a:rPr>
              <a:t>Chuck Alpert</a:t>
            </a:r>
            <a:endParaRPr lang="en-US" sz="3600" b="1" kern="0" baseline="0" dirty="0" smtClean="0">
              <a:solidFill>
                <a:srgbClr val="000099"/>
              </a:solidFill>
              <a:latin typeface="+mj-lt"/>
              <a:cs typeface="+mj-cs"/>
            </a:endParaRPr>
          </a:p>
        </p:txBody>
      </p:sp>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noAutofit/>
          </a:bodyPr>
          <a:lstStyle/>
          <a:p>
            <a:pPr lvl="0"/>
            <a:r>
              <a:rPr lang="en-US" sz="2400" dirty="0" smtClean="0"/>
              <a:t>Placement for Next Decade</a:t>
            </a:r>
            <a:r>
              <a:rPr lang="en-US" sz="2400" dirty="0" smtClean="0"/>
              <a:t/>
            </a:r>
            <a:br>
              <a:rPr lang="en-US" sz="2400" dirty="0" smtClean="0"/>
            </a:br>
            <a:endParaRPr lang="en-US" altLang="zh-CN" sz="2400" dirty="0"/>
          </a:p>
        </p:txBody>
      </p:sp>
      <p:sp>
        <p:nvSpPr>
          <p:cNvPr id="32771" name="Rectangle 3"/>
          <p:cNvSpPr>
            <a:spLocks noGrp="1" noChangeArrowheads="1"/>
          </p:cNvSpPr>
          <p:nvPr>
            <p:ph type="body" idx="1"/>
          </p:nvPr>
        </p:nvSpPr>
        <p:spPr>
          <a:xfrm>
            <a:off x="762000" y="1295400"/>
            <a:ext cx="7772400" cy="4800600"/>
          </a:xfrm>
        </p:spPr>
        <p:txBody>
          <a:bodyPr vert="horz" lIns="0" rIns="0" anchor="t">
            <a:normAutofit fontScale="92500"/>
          </a:bodyPr>
          <a:lstStyle/>
          <a:p>
            <a:pPr lvl="0">
              <a:buNone/>
            </a:pPr>
            <a:r>
              <a:rPr lang="en-US" sz="1600" b="1" dirty="0" smtClean="0"/>
              <a:t>Chuck Alpert, IBM Fellow, Design Productivity Group Manager in IBM Austin Research Lab</a:t>
            </a:r>
          </a:p>
          <a:p>
            <a:pPr algn="just">
              <a:buNone/>
            </a:pPr>
            <a:endParaRPr kumimoji="0" lang="en-US" sz="1400" dirty="0" smtClean="0"/>
          </a:p>
          <a:p>
            <a:pPr algn="just">
              <a:buNone/>
            </a:pPr>
            <a:r>
              <a:rPr lang="en-US" sz="1400" dirty="0" err="1" smtClean="0"/>
              <a:t>Abstract:</a:t>
            </a:r>
            <a:r>
              <a:rPr lang="en-US" sz="1400" dirty="0" err="1" smtClean="0"/>
              <a:t>The</a:t>
            </a:r>
            <a:r>
              <a:rPr lang="en-US" sz="1400" dirty="0" smtClean="0"/>
              <a:t> gate-level placement has been around for several decades and is considered a core traditional problem in electronic design automation. Its classic and modular formulation has led to the perception that placement is no longer a particularly interesting or hot topic to work on. Nothing could be further from the truth: placement is at the heart of design quality in terms of timing closure, </a:t>
            </a:r>
            <a:r>
              <a:rPr lang="en-US" sz="1400" dirty="0" err="1" smtClean="0"/>
              <a:t>routability</a:t>
            </a:r>
            <a:r>
              <a:rPr lang="en-US" sz="1400" dirty="0" smtClean="0"/>
              <a:t>, area, power and most importantly, time-to-market. This session describes many opportunities for research in placement for the next ten years and makes the case that more investment in this fundamental technology would benefit the design community.</a:t>
            </a:r>
            <a:endParaRPr lang="en-US" sz="1400" dirty="0" smtClean="0"/>
          </a:p>
          <a:p>
            <a:pPr algn="just">
              <a:buNone/>
            </a:pPr>
            <a:r>
              <a:rPr lang="en-US" sz="1400" dirty="0" smtClean="0"/>
              <a:t>   </a:t>
            </a:r>
          </a:p>
          <a:p>
            <a:pPr algn="just">
              <a:buNone/>
            </a:pPr>
            <a:r>
              <a:rPr lang="en-US" sz="1400" dirty="0" smtClean="0"/>
              <a:t>Biography: </a:t>
            </a:r>
            <a:r>
              <a:rPr lang="en-US" sz="1400" dirty="0" smtClean="0"/>
              <a:t>Charles (Chuck) Alpert received two undergraduate degrees from Stanford University in 1991 and his doctorate from UCLA in 1996 in Computer Science. Upon graduation, Chuck joined IBM's Austin Research Laboratory where he remains still. He currently manages the Design Productivity Group, whose mission is to architect design automation tools and methodologies to improve designer productivity and reduce design cost. Chuck has published over 100 conference and journal papers and has thrice received the Best Paper Award from the ACM/IEEE Design Automation Conference. He has been active in the academic community, serving as chair for the Tau Workshop on Timing Issues and the International Symposium on Physical Design. For the last decade, he has served as associate editor of IEEE Transactions on Computer-Aided Design, before stepping down in 2012. For his work in mentoring, he received the </a:t>
            </a:r>
            <a:r>
              <a:rPr lang="en-US" sz="1400" dirty="0" err="1" smtClean="0"/>
              <a:t>Mahboob</a:t>
            </a:r>
            <a:r>
              <a:rPr lang="en-US" sz="1400" dirty="0" smtClean="0"/>
              <a:t> Khan Mentor Award in 2001 and 2007. He was also named IEEE Fellow in 2005.</a:t>
            </a:r>
            <a:endParaRPr kumimoji="0" lang="en-US" altLang="zh-CN" sz="1400" dirty="0" smtClean="0"/>
          </a:p>
        </p:txBody>
      </p:sp>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US" altLang="zh-CN" dirty="0" smtClean="0"/>
              <a:t>CAS/SSC </a:t>
            </a:r>
            <a:r>
              <a:rPr lang="en-US" altLang="zh-CN" dirty="0" smtClean="0"/>
              <a:t>Chapter</a:t>
            </a:r>
            <a:endParaRPr lang="en-US" altLang="zh-CN" dirty="0"/>
          </a:p>
        </p:txBody>
      </p:sp>
      <p:sp>
        <p:nvSpPr>
          <p:cNvPr id="4098" name="Content Placeholder 2"/>
          <p:cNvSpPr>
            <a:spLocks noGrp="1"/>
          </p:cNvSpPr>
          <p:nvPr>
            <p:ph idx="1"/>
          </p:nvPr>
        </p:nvSpPr>
        <p:spPr/>
        <p:txBody>
          <a:bodyPr>
            <a:normAutofit fontScale="92500"/>
          </a:bodyPr>
          <a:lstStyle/>
          <a:p>
            <a:r>
              <a:rPr lang="en-US" dirty="0" smtClean="0"/>
              <a:t>Current chapter </a:t>
            </a:r>
            <a:r>
              <a:rPr lang="en-US" dirty="0" smtClean="0"/>
              <a:t>officers (2012 and 2013)</a:t>
            </a:r>
          </a:p>
          <a:p>
            <a:pPr lvl="1"/>
            <a:r>
              <a:rPr lang="en-US" dirty="0" smtClean="0"/>
              <a:t>Chair: Zhuo Li, IBM</a:t>
            </a:r>
          </a:p>
          <a:p>
            <a:pPr lvl="1"/>
            <a:r>
              <a:rPr lang="en-US" dirty="0" smtClean="0"/>
              <a:t>Vice Chair:</a:t>
            </a:r>
            <a:r>
              <a:rPr lang="en-US" dirty="0" smtClean="0"/>
              <a:t> Nan Sun, UT Austin</a:t>
            </a:r>
          </a:p>
          <a:p>
            <a:pPr lvl="1"/>
            <a:r>
              <a:rPr lang="en-US" dirty="0" smtClean="0"/>
              <a:t>Secretary:</a:t>
            </a:r>
            <a:r>
              <a:rPr lang="en-US" dirty="0" smtClean="0"/>
              <a:t> </a:t>
            </a:r>
            <a:r>
              <a:rPr lang="en-US" dirty="0" err="1" smtClean="0"/>
              <a:t>Mikel</a:t>
            </a:r>
            <a:r>
              <a:rPr lang="en-US" dirty="0" smtClean="0"/>
              <a:t> Ash, Texas Instruments</a:t>
            </a:r>
          </a:p>
          <a:p>
            <a:r>
              <a:rPr lang="en-US" dirty="0" smtClean="0"/>
              <a:t>Send </a:t>
            </a:r>
            <a:r>
              <a:rPr lang="en-US" dirty="0" smtClean="0"/>
              <a:t>email to </a:t>
            </a:r>
            <a:r>
              <a:rPr lang="en-US" dirty="0" smtClean="0">
                <a:solidFill>
                  <a:srgbClr val="FF0000"/>
                </a:solidFill>
              </a:rPr>
              <a:t>zhuoli@ieee.org </a:t>
            </a:r>
            <a:r>
              <a:rPr lang="en-US" dirty="0" smtClean="0"/>
              <a:t>to be added in </a:t>
            </a:r>
            <a:r>
              <a:rPr lang="en-US" dirty="0" smtClean="0"/>
              <a:t>CAS/SSC chapter </a:t>
            </a:r>
            <a:r>
              <a:rPr lang="en-US" dirty="0" smtClean="0"/>
              <a:t>email list</a:t>
            </a:r>
          </a:p>
          <a:p>
            <a:r>
              <a:rPr lang="en-US" dirty="0" smtClean="0"/>
              <a:t>The chapter website: </a:t>
            </a:r>
            <a:r>
              <a:rPr lang="en-US" dirty="0" smtClean="0">
                <a:solidFill>
                  <a:srgbClr val="FF0000"/>
                </a:solidFill>
              </a:rPr>
              <a:t>http://ewh.ieee.org/r5/central_texas/</a:t>
            </a:r>
            <a:r>
              <a:rPr lang="en-US" dirty="0" smtClean="0">
                <a:solidFill>
                  <a:srgbClr val="FF0000"/>
                </a:solidFill>
              </a:rPr>
              <a:t>cas_ssc/</a:t>
            </a:r>
            <a:r>
              <a:rPr lang="en-US" dirty="0" smtClean="0">
                <a:solidFill>
                  <a:srgbClr val="FF0000"/>
                </a:solidFill>
              </a:rPr>
              <a:t>index.html</a:t>
            </a:r>
          </a:p>
          <a:p>
            <a:endParaRPr lang="en-US" dirty="0" smtClean="0">
              <a:solidFill>
                <a:schemeClr val="tx1"/>
              </a:solidFill>
            </a:endParaRPr>
          </a:p>
          <a:p>
            <a:endParaRPr lang="en-US" dirty="0" smtClean="0"/>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a:lstStyle/>
          <a:p>
            <a:r>
              <a:rPr kumimoji="1" lang="en-US" altLang="zh-CN"/>
              <a:t>Linked In Group</a:t>
            </a:r>
            <a:endParaRPr kumimoji="1" lang="zh-CN" altLang="en-US"/>
          </a:p>
        </p:txBody>
      </p:sp>
      <p:sp>
        <p:nvSpPr>
          <p:cNvPr id="11266" name="内容占位符 2"/>
          <p:cNvSpPr>
            <a:spLocks noGrp="1"/>
          </p:cNvSpPr>
          <p:nvPr>
            <p:ph idx="1"/>
          </p:nvPr>
        </p:nvSpPr>
        <p:spPr>
          <a:xfrm>
            <a:off x="762000" y="5257800"/>
            <a:ext cx="7772400" cy="838200"/>
          </a:xfrm>
        </p:spPr>
        <p:txBody>
          <a:bodyPr/>
          <a:lstStyle/>
          <a:p>
            <a:r>
              <a:rPr lang="en-US" altLang="zh-CN" sz="2800" dirty="0" smtClean="0"/>
              <a:t>Good </a:t>
            </a:r>
            <a:r>
              <a:rPr lang="en-US" altLang="zh-CN" sz="2800" dirty="0"/>
              <a:t>for networking, jobs, news, </a:t>
            </a:r>
            <a:r>
              <a:rPr lang="en-US" altLang="zh-CN" sz="2800" dirty="0" smtClean="0"/>
              <a:t>…. Minimize CEDA email list traffic</a:t>
            </a:r>
          </a:p>
        </p:txBody>
      </p:sp>
      <p:pic>
        <p:nvPicPr>
          <p:cNvPr id="6" name="Picture 5"/>
          <p:cNvPicPr>
            <a:picLocks noChangeAspect="1"/>
          </p:cNvPicPr>
          <p:nvPr/>
        </p:nvPicPr>
        <p:blipFill>
          <a:blip r:embed="rId2"/>
          <a:stretch>
            <a:fillRect/>
          </a:stretch>
        </p:blipFill>
        <p:spPr>
          <a:xfrm>
            <a:off x="990600" y="1066800"/>
            <a:ext cx="7264400" cy="4278093"/>
          </a:xfrm>
          <a:prstGeom prst="rect">
            <a:avLst/>
          </a:prstGeom>
        </p:spPr>
      </p:pic>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a:lstStyle/>
          <a:p>
            <a:r>
              <a:rPr kumimoji="1" lang="en-US" altLang="zh-CN"/>
              <a:t>Linked In Group</a:t>
            </a:r>
            <a:endParaRPr kumimoji="1" lang="zh-CN" altLang="en-US"/>
          </a:p>
        </p:txBody>
      </p:sp>
      <p:sp>
        <p:nvSpPr>
          <p:cNvPr id="11266" name="内容占位符 2"/>
          <p:cNvSpPr>
            <a:spLocks noGrp="1"/>
          </p:cNvSpPr>
          <p:nvPr>
            <p:ph idx="1"/>
          </p:nvPr>
        </p:nvSpPr>
        <p:spPr>
          <a:xfrm>
            <a:off x="762000" y="5257800"/>
            <a:ext cx="7772400" cy="838200"/>
          </a:xfrm>
        </p:spPr>
        <p:txBody>
          <a:bodyPr/>
          <a:lstStyle/>
          <a:p>
            <a:r>
              <a:rPr lang="en-US" altLang="zh-CN" sz="2800" dirty="0" smtClean="0"/>
              <a:t>Good </a:t>
            </a:r>
            <a:r>
              <a:rPr lang="en-US" altLang="zh-CN" sz="2800" dirty="0"/>
              <a:t>for networking, jobs, news, </a:t>
            </a:r>
            <a:r>
              <a:rPr lang="en-US" altLang="zh-CN" sz="2800" dirty="0" smtClean="0"/>
              <a:t>…. Minimize </a:t>
            </a:r>
            <a:r>
              <a:rPr lang="en-US" altLang="zh-CN" sz="2800" dirty="0" smtClean="0"/>
              <a:t>CAS/SSC </a:t>
            </a:r>
            <a:r>
              <a:rPr lang="en-US" altLang="zh-CN" sz="2800" dirty="0" smtClean="0"/>
              <a:t>email list traffic</a:t>
            </a:r>
          </a:p>
        </p:txBody>
      </p:sp>
      <p:pic>
        <p:nvPicPr>
          <p:cNvPr id="5" name="Picture 4"/>
          <p:cNvPicPr>
            <a:picLocks noChangeAspect="1"/>
          </p:cNvPicPr>
          <p:nvPr/>
        </p:nvPicPr>
        <p:blipFill>
          <a:blip r:embed="rId2"/>
          <a:stretch>
            <a:fillRect/>
          </a:stretch>
        </p:blipFill>
        <p:spPr>
          <a:xfrm>
            <a:off x="838200" y="1219200"/>
            <a:ext cx="7162800" cy="4145342"/>
          </a:xfrm>
          <a:prstGeom prst="rect">
            <a:avLst/>
          </a:prstGeom>
        </p:spPr>
      </p:pic>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US" altLang="zh-CN" dirty="0" smtClean="0"/>
              <a:t>Events Update</a:t>
            </a:r>
            <a:endParaRPr lang="en-US" altLang="zh-CN" dirty="0"/>
          </a:p>
        </p:txBody>
      </p:sp>
      <p:sp>
        <p:nvSpPr>
          <p:cNvPr id="4098" name="Content Placeholder 2"/>
          <p:cNvSpPr>
            <a:spLocks noGrp="1"/>
          </p:cNvSpPr>
          <p:nvPr>
            <p:ph idx="1"/>
          </p:nvPr>
        </p:nvSpPr>
        <p:spPr/>
        <p:txBody>
          <a:bodyPr>
            <a:normAutofit fontScale="92500"/>
          </a:bodyPr>
          <a:lstStyle/>
          <a:p>
            <a:r>
              <a:rPr lang="en-US" dirty="0" smtClean="0"/>
              <a:t>October 24: IEEE CTS CTCN/CAS/SSC/CEDA/WIE/LM Joint meeting, “Legendary Engineering Success Stories” by Gary Daniels.</a:t>
            </a:r>
          </a:p>
          <a:p>
            <a:r>
              <a:rPr lang="en-US" dirty="0" smtClean="0"/>
              <a:t>October 27: IEEE CTS CAS/SSC/CEDA workshop on data parallelism/multi-core/GPU. Speakers are from IBM, AMD, </a:t>
            </a:r>
            <a:r>
              <a:rPr lang="en-US" dirty="0" err="1" smtClean="0"/>
              <a:t>Altera</a:t>
            </a:r>
            <a:r>
              <a:rPr lang="en-US" dirty="0" smtClean="0"/>
              <a:t>, ARM and Texas A&amp;M University</a:t>
            </a:r>
          </a:p>
          <a:p>
            <a:pPr lvl="1"/>
            <a:r>
              <a:rPr lang="en-US" dirty="0" smtClean="0"/>
              <a:t>You can register on IEEE </a:t>
            </a:r>
            <a:r>
              <a:rPr lang="en-US" dirty="0" err="1" smtClean="0"/>
              <a:t>vTools</a:t>
            </a:r>
            <a:r>
              <a:rPr lang="en-US" dirty="0" smtClean="0"/>
              <a:t>.</a:t>
            </a:r>
          </a:p>
        </p:txBody>
      </p:sp>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DAC 2013</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50th DAC will be in Austin, 2013. Go to </a:t>
            </a:r>
            <a:r>
              <a:rPr lang="en-US" dirty="0" err="1" smtClean="0">
                <a:solidFill>
                  <a:srgbClr val="FF0000"/>
                </a:solidFill>
              </a:rPr>
              <a:t>www.dac.com</a:t>
            </a:r>
            <a:r>
              <a:rPr lang="en-US" dirty="0" smtClean="0"/>
              <a:t> and sign up for DAC Austin 2013 email </a:t>
            </a:r>
            <a:r>
              <a:rPr lang="en-US" dirty="0" smtClean="0"/>
              <a:t>list</a:t>
            </a:r>
            <a:r>
              <a:rPr lang="en-US" dirty="0" smtClean="0"/>
              <a:t> </a:t>
            </a:r>
            <a:r>
              <a:rPr lang="en-US" dirty="0" smtClean="0">
                <a:solidFill>
                  <a:srgbClr val="FF0000"/>
                </a:solidFill>
              </a:rPr>
              <a:t>http://</a:t>
            </a:r>
            <a:r>
              <a:rPr lang="en-US" dirty="0" err="1" smtClean="0">
                <a:solidFill>
                  <a:srgbClr val="FF0000"/>
                </a:solidFill>
              </a:rPr>
              <a:t>www.dac.com/austin+mailing+list.aspx</a:t>
            </a:r>
            <a:r>
              <a:rPr lang="en-US" dirty="0" smtClean="0">
                <a:solidFill>
                  <a:srgbClr val="FF0000"/>
                </a:solidFill>
              </a:rPr>
              <a:t>  </a:t>
            </a:r>
            <a:r>
              <a:rPr lang="en-US" dirty="0" smtClean="0"/>
              <a:t>(I will include all people who signed up today. Please let me know if you do not want to be included)</a:t>
            </a:r>
            <a:endParaRPr lang="en-US" dirty="0" smtClean="0"/>
          </a:p>
          <a:p>
            <a:r>
              <a:rPr lang="en-US" dirty="0" smtClean="0"/>
              <a:t>Please pick up a </a:t>
            </a:r>
            <a:r>
              <a:rPr lang="en-US" dirty="0" smtClean="0"/>
              <a:t>flyer </a:t>
            </a:r>
            <a:r>
              <a:rPr lang="en-US" dirty="0" smtClean="0"/>
              <a:t>before you leave the building today!</a:t>
            </a:r>
            <a:endParaRPr lang="en-US" dirty="0" smtClean="0"/>
          </a:p>
          <a:p>
            <a:r>
              <a:rPr lang="en-US" dirty="0" smtClean="0"/>
              <a:t>Let </a:t>
            </a:r>
            <a:r>
              <a:rPr lang="en-US" dirty="0" smtClean="0"/>
              <a:t>us know if there any EDA/Embedded System related events in town.</a:t>
            </a:r>
            <a:endParaRPr lang="en-US" dirty="0" smtClean="0"/>
          </a:p>
          <a:p>
            <a:r>
              <a:rPr lang="en-US" dirty="0" smtClean="0"/>
              <a:t>User Track Submission.</a:t>
            </a:r>
            <a:endParaRPr lang="en-US" dirty="0"/>
          </a:p>
        </p:txBody>
      </p:sp>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Designer/User Track</a:t>
            </a:r>
          </a:p>
        </p:txBody>
      </p:sp>
      <p:pic>
        <p:nvPicPr>
          <p:cNvPr id="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0" y="1103059"/>
            <a:ext cx="5200113" cy="347572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3600" y="3048000"/>
            <a:ext cx="4902992" cy="326866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157913" y="3836860"/>
            <a:ext cx="2236787" cy="255008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00100" y="1103059"/>
            <a:ext cx="2324100" cy="180811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6188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smtClean="0"/>
              <a:t>DUT Publicity Flyer</a:t>
            </a:r>
          </a:p>
        </p:txBody>
      </p:sp>
      <p:graphicFrame>
        <p:nvGraphicFramePr>
          <p:cNvPr id="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4304457"/>
              </p:ext>
            </p:extLst>
          </p:nvPr>
        </p:nvGraphicFramePr>
        <p:xfrm>
          <a:off x="2514600" y="1371600"/>
          <a:ext cx="3808889" cy="4894958"/>
        </p:xfrm>
        <a:graphic>
          <a:graphicData uri="http://schemas.openxmlformats.org/presentationml/2006/ole">
            <p:oleObj spid="_x0000_s48130" name="Acrobat Document" r:id="rId3" imgW="8013700" imgH="10299700" progId="">
              <p:embed/>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5408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bwMode="auto">
          <a:xfrm>
            <a:off x="228600" y="2506330"/>
            <a:ext cx="8623300" cy="1184940"/>
          </a:xfrm>
          <a:prstGeom prst="rect">
            <a:avLst/>
          </a:prstGeom>
          <a:solidFill>
            <a:srgbClr val="99CC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dirty="0" smtClean="0">
              <a:solidFill>
                <a:srgbClr val="FFFFFF"/>
              </a:solidFill>
            </a:endParaRPr>
          </a:p>
          <a:p>
            <a:pPr eaLnBrk="1" hangingPunct="1">
              <a:lnSpc>
                <a:spcPct val="85000"/>
              </a:lnSpc>
              <a:spcBef>
                <a:spcPct val="50000"/>
              </a:spcBef>
            </a:pPr>
            <a:endParaRPr lang="en-US" sz="2000" dirty="0">
              <a:solidFill>
                <a:srgbClr val="FFFFFF"/>
              </a:solidFill>
            </a:endParaRPr>
          </a:p>
          <a:p>
            <a:pPr eaLnBrk="1" hangingPunct="1">
              <a:lnSpc>
                <a:spcPct val="85000"/>
              </a:lnSpc>
              <a:spcBef>
                <a:spcPct val="50000"/>
              </a:spcBef>
            </a:pPr>
            <a:endParaRPr lang="en-US" sz="2000" dirty="0">
              <a:solidFill>
                <a:srgbClr val="FFFFFF"/>
              </a:solidFill>
            </a:endParaRPr>
          </a:p>
        </p:txBody>
      </p:sp>
      <p:sp>
        <p:nvSpPr>
          <p:cNvPr id="6" name="Rectangle 5"/>
          <p:cNvSpPr/>
          <p:nvPr/>
        </p:nvSpPr>
        <p:spPr bwMode="auto">
          <a:xfrm>
            <a:off x="190500" y="3975100"/>
            <a:ext cx="8648700" cy="863600"/>
          </a:xfrm>
          <a:prstGeom prst="rect">
            <a:avLst/>
          </a:prstGeom>
          <a:solidFill>
            <a:srgbClr val="99CC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7" name="Rectangle 6"/>
          <p:cNvSpPr/>
          <p:nvPr/>
        </p:nvSpPr>
        <p:spPr bwMode="auto">
          <a:xfrm>
            <a:off x="215900" y="5143500"/>
            <a:ext cx="8648700" cy="863600"/>
          </a:xfrm>
          <a:prstGeom prst="rect">
            <a:avLst/>
          </a:prstGeom>
          <a:solidFill>
            <a:srgbClr val="99CC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2" name="Rectangle 1"/>
          <p:cNvSpPr/>
          <p:nvPr/>
        </p:nvSpPr>
        <p:spPr bwMode="auto">
          <a:xfrm>
            <a:off x="215900" y="1384300"/>
            <a:ext cx="8648700" cy="863600"/>
          </a:xfrm>
          <a:prstGeom prst="rect">
            <a:avLst/>
          </a:prstGeom>
          <a:solidFill>
            <a:srgbClr val="99CC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lnSpc>
                <a:spcPct val="85000"/>
              </a:lnSpc>
              <a:spcBef>
                <a:spcPct val="50000"/>
              </a:spcBef>
            </a:pPr>
            <a:endParaRPr lang="en-US" sz="2000" smtClean="0">
              <a:solidFill>
                <a:srgbClr val="000000"/>
              </a:solidFill>
            </a:endParaRPr>
          </a:p>
        </p:txBody>
      </p:sp>
      <p:sp>
        <p:nvSpPr>
          <p:cNvPr id="6145" name="Title 1"/>
          <p:cNvSpPr>
            <a:spLocks noGrp="1"/>
          </p:cNvSpPr>
          <p:nvPr>
            <p:ph type="title"/>
          </p:nvPr>
        </p:nvSpPr>
        <p:spPr/>
        <p:txBody>
          <a:bodyPr/>
          <a:lstStyle/>
          <a:p>
            <a:r>
              <a:rPr lang="en-US" dirty="0" smtClean="0"/>
              <a:t>Designer/User Track</a:t>
            </a:r>
          </a:p>
        </p:txBody>
      </p:sp>
      <p:sp>
        <p:nvSpPr>
          <p:cNvPr id="6146" name="Content Placeholder 2"/>
          <p:cNvSpPr>
            <a:spLocks noGrp="1"/>
          </p:cNvSpPr>
          <p:nvPr>
            <p:ph idx="1"/>
          </p:nvPr>
        </p:nvSpPr>
        <p:spPr>
          <a:xfrm>
            <a:off x="457200" y="1255713"/>
            <a:ext cx="8313738" cy="4814887"/>
          </a:xfrm>
        </p:spPr>
        <p:txBody>
          <a:bodyPr>
            <a:normAutofit fontScale="77500" lnSpcReduction="20000"/>
          </a:bodyPr>
          <a:lstStyle/>
          <a:p>
            <a:pPr marL="0" indent="0">
              <a:buNone/>
            </a:pPr>
            <a:endParaRPr lang="en-US" b="1" dirty="0" smtClean="0"/>
          </a:p>
          <a:p>
            <a:pPr marL="0" indent="0" algn="ctr">
              <a:buNone/>
            </a:pPr>
            <a:r>
              <a:rPr lang="en-US" b="1" dirty="0" smtClean="0"/>
              <a:t>Low-overhead</a:t>
            </a:r>
            <a:r>
              <a:rPr lang="en-US" dirty="0" smtClean="0"/>
              <a:t> way for designers and developers to participate directly in DAC</a:t>
            </a:r>
          </a:p>
          <a:p>
            <a:pPr marL="0" indent="0" algn="ctr">
              <a:buNone/>
            </a:pPr>
            <a:endParaRPr lang="en-US" dirty="0" smtClean="0"/>
          </a:p>
          <a:p>
            <a:pPr marL="0" indent="0" algn="ctr">
              <a:buNone/>
            </a:pPr>
            <a:endParaRPr lang="en-US" dirty="0"/>
          </a:p>
          <a:p>
            <a:pPr marL="0" indent="0" algn="ctr">
              <a:buNone/>
            </a:pPr>
            <a:r>
              <a:rPr lang="en-US" b="1" dirty="0" smtClean="0"/>
              <a:t>Turns the table</a:t>
            </a:r>
          </a:p>
          <a:p>
            <a:pPr marL="0" indent="0" algn="ctr">
              <a:buNone/>
            </a:pPr>
            <a:r>
              <a:rPr lang="en-US" dirty="0" smtClean="0"/>
              <a:t>Traditional DAC: “EDA talks/sells” and designers listen</a:t>
            </a:r>
          </a:p>
          <a:p>
            <a:pPr marL="0" indent="0" algn="ctr">
              <a:buNone/>
            </a:pPr>
            <a:r>
              <a:rPr lang="en-US" dirty="0" smtClean="0"/>
              <a:t>We want designers to talk and EDA to listen!</a:t>
            </a:r>
          </a:p>
          <a:p>
            <a:pPr algn="ctr"/>
            <a:endParaRPr lang="en-US" dirty="0" smtClean="0"/>
          </a:p>
          <a:p>
            <a:pPr algn="ctr"/>
            <a:endParaRPr lang="en-US" dirty="0" smtClean="0"/>
          </a:p>
          <a:p>
            <a:pPr marL="0" indent="0" algn="ctr">
              <a:buNone/>
            </a:pPr>
            <a:r>
              <a:rPr lang="en-US" b="1" dirty="0" smtClean="0"/>
              <a:t>Easy</a:t>
            </a:r>
            <a:r>
              <a:rPr lang="en-US" dirty="0" smtClean="0"/>
              <a:t>: submit a 15-slide presentation</a:t>
            </a:r>
          </a:p>
          <a:p>
            <a:pPr marL="0" indent="0" algn="ctr">
              <a:buNone/>
            </a:pPr>
            <a:r>
              <a:rPr lang="en-US" b="1" dirty="0" smtClean="0"/>
              <a:t>Fast</a:t>
            </a:r>
            <a:r>
              <a:rPr lang="en-US" dirty="0" smtClean="0"/>
              <a:t>: four months from submission to conference</a:t>
            </a:r>
          </a:p>
          <a:p>
            <a:pPr lvl="1" algn="ctr"/>
            <a:endParaRPr lang="en-US" dirty="0" smtClean="0"/>
          </a:p>
          <a:p>
            <a:pPr lvl="1" algn="ctr"/>
            <a:endParaRPr lang="en-US" dirty="0"/>
          </a:p>
          <a:p>
            <a:pPr marL="0" indent="0" algn="ctr">
              <a:buNone/>
            </a:pPr>
            <a:r>
              <a:rPr lang="en-US" dirty="0" smtClean="0"/>
              <a:t>Authors will </a:t>
            </a:r>
            <a:r>
              <a:rPr lang="en-US" dirty="0"/>
              <a:t>participate in (very well-attended) </a:t>
            </a:r>
            <a:r>
              <a:rPr lang="en-US" b="1" dirty="0"/>
              <a:t>poster</a:t>
            </a:r>
            <a:r>
              <a:rPr lang="en-US" dirty="0"/>
              <a:t> sessions</a:t>
            </a:r>
          </a:p>
          <a:p>
            <a:pPr marL="0" indent="0" algn="ctr">
              <a:buNone/>
            </a:pPr>
            <a:r>
              <a:rPr lang="en-US" dirty="0" smtClean="0"/>
              <a:t>A subset will also give </a:t>
            </a:r>
            <a:r>
              <a:rPr lang="en-US" b="1" dirty="0" smtClean="0"/>
              <a:t>presentations</a:t>
            </a:r>
            <a:r>
              <a:rPr lang="en-US" dirty="0" smtClean="0"/>
              <a:t> </a:t>
            </a:r>
            <a:r>
              <a:rPr lang="en-US" dirty="0"/>
              <a:t>during DUT sessions</a:t>
            </a:r>
          </a:p>
          <a:p>
            <a:endParaRPr lang="en-US" dirty="0" smtClean="0"/>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3147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YFVqfPdyZ0ODsJvH3zvl18"/>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NxrXNbTOnlst0wEmJpm8Wf"/>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XlOxEZn9htiPSnYi12EaCt"/>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aZIZ2GQ5YTcxz68gwUrd3Z"/>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bbDgnqojtLCuaPOFWGjbvo"/>
</p:tagLst>
</file>

<file path=ppt/theme/theme1.xml><?xml version="1.0" encoding="utf-8"?>
<a:theme xmlns:a="http://schemas.openxmlformats.org/drawingml/2006/main" name="IEEE">
  <a:themeElements>
    <a:clrScheme name="IEE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
      <a:majorFont>
        <a:latin typeface="Arial"/>
        <a:ea typeface="宋体"/>
        <a:cs typeface="Geneva"/>
      </a:majorFont>
      <a:minorFont>
        <a:latin typeface="Arial"/>
        <a:ea typeface="宋体"/>
        <a:cs typeface="Geneva"/>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宋体"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宋体" charset="0"/>
            <a:cs typeface="Geneva" charset="0"/>
          </a:defRPr>
        </a:defPPr>
      </a:lstStyle>
    </a:lnDef>
  </a:objectDefaults>
  <a:extraClrSchemeLst>
    <a:extraClrScheme>
      <a:clrScheme name="IEE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EE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E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C2012">
  <a:themeElements>
    <a:clrScheme name="DAC2012 1">
      <a:dk1>
        <a:srgbClr val="000000"/>
      </a:dk1>
      <a:lt1>
        <a:srgbClr val="FFFFFF"/>
      </a:lt1>
      <a:dk2>
        <a:srgbClr val="1F497D"/>
      </a:dk2>
      <a:lt2>
        <a:srgbClr val="EEECE1"/>
      </a:lt2>
      <a:accent1>
        <a:srgbClr val="800080"/>
      </a:accent1>
      <a:accent2>
        <a:srgbClr val="AF4132"/>
      </a:accent2>
      <a:accent3>
        <a:srgbClr val="FFFFFF"/>
      </a:accent3>
      <a:accent4>
        <a:srgbClr val="000000"/>
      </a:accent4>
      <a:accent5>
        <a:srgbClr val="C0AAC0"/>
      </a:accent5>
      <a:accent6>
        <a:srgbClr val="9E3A2C"/>
      </a:accent6>
      <a:hlink>
        <a:srgbClr val="0000FF"/>
      </a:hlink>
      <a:folHlink>
        <a:srgbClr val="800080"/>
      </a:folHlink>
    </a:clrScheme>
    <a:fontScheme name="DAC2012">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AC2012 1">
        <a:dk1>
          <a:srgbClr val="000000"/>
        </a:dk1>
        <a:lt1>
          <a:srgbClr val="FFFFFF"/>
        </a:lt1>
        <a:dk2>
          <a:srgbClr val="1F497D"/>
        </a:dk2>
        <a:lt2>
          <a:srgbClr val="EEECE1"/>
        </a:lt2>
        <a:accent1>
          <a:srgbClr val="800080"/>
        </a:accent1>
        <a:accent2>
          <a:srgbClr val="AF4132"/>
        </a:accent2>
        <a:accent3>
          <a:srgbClr val="FFFFFF"/>
        </a:accent3>
        <a:accent4>
          <a:srgbClr val="000000"/>
        </a:accent4>
        <a:accent5>
          <a:srgbClr val="C0AAC0"/>
        </a:accent5>
        <a:accent6>
          <a:srgbClr val="9E3A2C"/>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7thDAC">
  <a:themeElements>
    <a:clrScheme name="patch-v95-97-00 1">
      <a:dk1>
        <a:srgbClr val="000000"/>
      </a:dk1>
      <a:lt1>
        <a:srgbClr val="FFFFFF"/>
      </a:lt1>
      <a:dk2>
        <a:srgbClr val="706951"/>
      </a:dk2>
      <a:lt2>
        <a:srgbClr val="9B9B9B"/>
      </a:lt2>
      <a:accent1>
        <a:srgbClr val="FF6600"/>
      </a:accent1>
      <a:accent2>
        <a:srgbClr val="FFCC00"/>
      </a:accent2>
      <a:accent3>
        <a:srgbClr val="FFFFFF"/>
      </a:accent3>
      <a:accent4>
        <a:srgbClr val="000000"/>
      </a:accent4>
      <a:accent5>
        <a:srgbClr val="FFB8AA"/>
      </a:accent5>
      <a:accent6>
        <a:srgbClr val="E7B900"/>
      </a:accent6>
      <a:hlink>
        <a:srgbClr val="C86423"/>
      </a:hlink>
      <a:folHlink>
        <a:srgbClr val="A0AD25"/>
      </a:folHlink>
    </a:clrScheme>
    <a:fontScheme name="patch-v95-97-00">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5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5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Tahoma" charset="0"/>
          </a:defRPr>
        </a:defPPr>
      </a:lstStyle>
    </a:lnDef>
  </a:objectDefaults>
  <a:extraClrSchemeLst>
    <a:extraClrScheme>
      <a:clrScheme name="patch-v95-97-00 1">
        <a:dk1>
          <a:srgbClr val="000000"/>
        </a:dk1>
        <a:lt1>
          <a:srgbClr val="FFFFFF"/>
        </a:lt1>
        <a:dk2>
          <a:srgbClr val="706951"/>
        </a:dk2>
        <a:lt2>
          <a:srgbClr val="9B9B9B"/>
        </a:lt2>
        <a:accent1>
          <a:srgbClr val="FF6600"/>
        </a:accent1>
        <a:accent2>
          <a:srgbClr val="FFCC00"/>
        </a:accent2>
        <a:accent3>
          <a:srgbClr val="FFFFFF"/>
        </a:accent3>
        <a:accent4>
          <a:srgbClr val="000000"/>
        </a:accent4>
        <a:accent5>
          <a:srgbClr val="FFB8AA"/>
        </a:accent5>
        <a:accent6>
          <a:srgbClr val="E7B900"/>
        </a:accent6>
        <a:hlink>
          <a:srgbClr val="C86423"/>
        </a:hlink>
        <a:folHlink>
          <a:srgbClr val="A0AD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7063</TotalTime>
  <Pages>32</Pages>
  <Words>1192</Words>
  <Application>Microsoft Macintosh PowerPoint</Application>
  <PresentationFormat>On-screen Show (4:3)</PresentationFormat>
  <Paragraphs>143</Paragraphs>
  <Slides>19</Slides>
  <Notes>0</Notes>
  <HiddenSlides>0</HiddenSlides>
  <MMClips>0</MMClips>
  <ScaleCrop>false</ScaleCrop>
  <HeadingPairs>
    <vt:vector size="6" baseType="variant">
      <vt:variant>
        <vt:lpstr>Design Template</vt:lpstr>
      </vt:variant>
      <vt:variant>
        <vt:i4>3</vt:i4>
      </vt:variant>
      <vt:variant>
        <vt:lpstr>Embedded OLE Servers</vt:lpstr>
      </vt:variant>
      <vt:variant>
        <vt:i4>1</vt:i4>
      </vt:variant>
      <vt:variant>
        <vt:lpstr>Slide Titles</vt:lpstr>
      </vt:variant>
      <vt:variant>
        <vt:i4>19</vt:i4>
      </vt:variant>
    </vt:vector>
  </HeadingPairs>
  <TitlesOfParts>
    <vt:vector size="23" baseType="lpstr">
      <vt:lpstr>IEEE</vt:lpstr>
      <vt:lpstr>DAC2012</vt:lpstr>
      <vt:lpstr>47thDAC</vt:lpstr>
      <vt:lpstr>Acrobat Document</vt:lpstr>
      <vt:lpstr>CEDA Chapter</vt:lpstr>
      <vt:lpstr>CAS/SSC Chapter</vt:lpstr>
      <vt:lpstr>Linked In Group</vt:lpstr>
      <vt:lpstr>Linked In Group</vt:lpstr>
      <vt:lpstr>Events Update</vt:lpstr>
      <vt:lpstr>DAC 2013</vt:lpstr>
      <vt:lpstr>Designer/User Track</vt:lpstr>
      <vt:lpstr>DUT Publicity Flyer</vt:lpstr>
      <vt:lpstr>Designer/User Track</vt:lpstr>
      <vt:lpstr>What Makes a Good DUT Submission?</vt:lpstr>
      <vt:lpstr>Examples from 2011/12</vt:lpstr>
      <vt:lpstr>Designer/User Track Timeline</vt:lpstr>
      <vt:lpstr>Submission Guidelines</vt:lpstr>
      <vt:lpstr>Tracks</vt:lpstr>
      <vt:lpstr>D1: Embedded Systems and Software</vt:lpstr>
      <vt:lpstr>D2: Silicon Design: Front-End</vt:lpstr>
      <vt:lpstr>D3. Silicon Design: Back-End</vt:lpstr>
      <vt:lpstr>IEEE CEDA/CAS/SSC December Meeting</vt:lpstr>
      <vt:lpstr>Placement for Next Decade </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IEEE</dc:creator>
  <cp:keywords/>
  <dc:description/>
  <cp:lastModifiedBy>Zhuo Li</cp:lastModifiedBy>
  <cp:revision>365</cp:revision>
  <cp:lastPrinted>2012-12-13T23:08:39Z</cp:lastPrinted>
  <dcterms:created xsi:type="dcterms:W3CDTF">2012-12-13T20:32:30Z</dcterms:created>
  <dcterms:modified xsi:type="dcterms:W3CDTF">2012-12-14T01:19:59Z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corporate-communications@ieee.org</vt:lpwstr>
  </property>
  <property fmtid="{D5CDD505-2E9C-101B-9397-08002B2CF9AE}" pid="8" name="HomePage">
    <vt:lpwstr>www.ieee.org</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4</vt:i4>
  </property>
  <property fmtid="{D5CDD505-2E9C-101B-9397-08002B2CF9AE}" pid="21" name="OutputDir">
    <vt:lpwstr>K:\PPT\corp2000</vt:lpwstr>
  </property>
</Properties>
</file>