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74" r:id="rId4"/>
    <p:sldId id="271" r:id="rId5"/>
    <p:sldId id="272" r:id="rId6"/>
    <p:sldId id="259" r:id="rId7"/>
    <p:sldId id="273" r:id="rId8"/>
    <p:sldId id="258" r:id="rId9"/>
    <p:sldId id="261" r:id="rId10"/>
    <p:sldId id="263" r:id="rId11"/>
    <p:sldId id="260" r:id="rId12"/>
    <p:sldId id="262" r:id="rId13"/>
    <p:sldId id="264" r:id="rId14"/>
    <p:sldId id="265" r:id="rId15"/>
    <p:sldId id="266" r:id="rId16"/>
    <p:sldId id="267" r:id="rId17"/>
    <p:sldId id="270" r:id="rId18"/>
    <p:sldId id="268" r:id="rId19"/>
    <p:sldId id="26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Glaberman" initials="MG"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1" autoAdjust="0"/>
    <p:restoredTop sz="94660"/>
  </p:normalViewPr>
  <p:slideViewPr>
    <p:cSldViewPr snapToGrid="0">
      <p:cViewPr varScale="1">
        <p:scale>
          <a:sx n="63" d="100"/>
          <a:sy n="63" d="100"/>
        </p:scale>
        <p:origin x="804" y="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E1FB87-4CDF-4476-A9EC-F6A97F558F4F}" type="datetimeFigureOut">
              <a:rPr lang="en-US" smtClean="0"/>
              <a:t>8/28/2015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40BFC3-F470-4CBF-BD2A-69DBFA742071}" type="slidenum">
              <a:rPr lang="en-US" smtClean="0"/>
              <a:t>‹#›</a:t>
            </a:fld>
            <a:endParaRPr lang="en-US"/>
          </a:p>
        </p:txBody>
      </p:sp>
    </p:spTree>
    <p:extLst>
      <p:ext uri="{BB962C8B-B14F-4D97-AF65-F5344CB8AC3E}">
        <p14:creationId xmlns:p14="http://schemas.microsoft.com/office/powerpoint/2010/main" val="97129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40BFC3-F470-4CBF-BD2A-69DBFA742071}" type="slidenum">
              <a:rPr lang="en-US" smtClean="0"/>
              <a:t>17</a:t>
            </a:fld>
            <a:endParaRPr lang="en-US"/>
          </a:p>
        </p:txBody>
      </p:sp>
    </p:spTree>
    <p:extLst>
      <p:ext uri="{BB962C8B-B14F-4D97-AF65-F5344CB8AC3E}">
        <p14:creationId xmlns:p14="http://schemas.microsoft.com/office/powerpoint/2010/main" val="3762413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3A2608-E27E-462B-A2F6-3E2B30E8A32E}" type="datetimeFigureOut">
              <a:rPr lang="en-US" smtClean="0"/>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71AB9-0219-4175-A801-0C6B7DE22763}" type="slidenum">
              <a:rPr lang="en-US" smtClean="0"/>
              <a:t>‹#›</a:t>
            </a:fld>
            <a:endParaRPr lang="en-US"/>
          </a:p>
        </p:txBody>
      </p:sp>
    </p:spTree>
    <p:extLst>
      <p:ext uri="{BB962C8B-B14F-4D97-AF65-F5344CB8AC3E}">
        <p14:creationId xmlns:p14="http://schemas.microsoft.com/office/powerpoint/2010/main" val="138713065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3A2608-E27E-462B-A2F6-3E2B30E8A32E}" type="datetimeFigureOut">
              <a:rPr lang="en-US" smtClean="0"/>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71AB9-0219-4175-A801-0C6B7DE22763}" type="slidenum">
              <a:rPr lang="en-US" smtClean="0"/>
              <a:t>‹#›</a:t>
            </a:fld>
            <a:endParaRPr lang="en-US"/>
          </a:p>
        </p:txBody>
      </p:sp>
    </p:spTree>
    <p:extLst>
      <p:ext uri="{BB962C8B-B14F-4D97-AF65-F5344CB8AC3E}">
        <p14:creationId xmlns:p14="http://schemas.microsoft.com/office/powerpoint/2010/main" val="2828987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3A2608-E27E-462B-A2F6-3E2B30E8A32E}" type="datetimeFigureOut">
              <a:rPr lang="en-US" smtClean="0"/>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71AB9-0219-4175-A801-0C6B7DE22763}" type="slidenum">
              <a:rPr lang="en-US" smtClean="0"/>
              <a:t>‹#›</a:t>
            </a:fld>
            <a:endParaRPr lang="en-US"/>
          </a:p>
        </p:txBody>
      </p:sp>
    </p:spTree>
    <p:extLst>
      <p:ext uri="{BB962C8B-B14F-4D97-AF65-F5344CB8AC3E}">
        <p14:creationId xmlns:p14="http://schemas.microsoft.com/office/powerpoint/2010/main" val="12003149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3A2608-E27E-462B-A2F6-3E2B30E8A32E}" type="datetimeFigureOut">
              <a:rPr lang="en-US" smtClean="0"/>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71AB9-0219-4175-A801-0C6B7DE22763}" type="slidenum">
              <a:rPr lang="en-US" smtClean="0"/>
              <a:t>‹#›</a:t>
            </a:fld>
            <a:endParaRPr lang="en-US"/>
          </a:p>
        </p:txBody>
      </p:sp>
    </p:spTree>
    <p:extLst>
      <p:ext uri="{BB962C8B-B14F-4D97-AF65-F5344CB8AC3E}">
        <p14:creationId xmlns:p14="http://schemas.microsoft.com/office/powerpoint/2010/main" val="13243070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3A2608-E27E-462B-A2F6-3E2B30E8A32E}" type="datetimeFigureOut">
              <a:rPr lang="en-US" smtClean="0"/>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71AB9-0219-4175-A801-0C6B7DE22763}" type="slidenum">
              <a:rPr lang="en-US" smtClean="0"/>
              <a:t>‹#›</a:t>
            </a:fld>
            <a:endParaRPr lang="en-US"/>
          </a:p>
        </p:txBody>
      </p:sp>
    </p:spTree>
    <p:extLst>
      <p:ext uri="{BB962C8B-B14F-4D97-AF65-F5344CB8AC3E}">
        <p14:creationId xmlns:p14="http://schemas.microsoft.com/office/powerpoint/2010/main" val="33170477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3A2608-E27E-462B-A2F6-3E2B30E8A32E}" type="datetimeFigureOut">
              <a:rPr lang="en-US" smtClean="0"/>
              <a:t>8/28/2015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871AB9-0219-4175-A801-0C6B7DE22763}" type="slidenum">
              <a:rPr lang="en-US" smtClean="0"/>
              <a:t>‹#›</a:t>
            </a:fld>
            <a:endParaRPr lang="en-US"/>
          </a:p>
        </p:txBody>
      </p:sp>
    </p:spTree>
    <p:extLst>
      <p:ext uri="{BB962C8B-B14F-4D97-AF65-F5344CB8AC3E}">
        <p14:creationId xmlns:p14="http://schemas.microsoft.com/office/powerpoint/2010/main" val="39111211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3A2608-E27E-462B-A2F6-3E2B30E8A32E}" type="datetimeFigureOut">
              <a:rPr lang="en-US" smtClean="0"/>
              <a:t>8/28/2015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871AB9-0219-4175-A801-0C6B7DE22763}" type="slidenum">
              <a:rPr lang="en-US" smtClean="0"/>
              <a:t>‹#›</a:t>
            </a:fld>
            <a:endParaRPr lang="en-US"/>
          </a:p>
        </p:txBody>
      </p:sp>
    </p:spTree>
    <p:extLst>
      <p:ext uri="{BB962C8B-B14F-4D97-AF65-F5344CB8AC3E}">
        <p14:creationId xmlns:p14="http://schemas.microsoft.com/office/powerpoint/2010/main" val="31878224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3A2608-E27E-462B-A2F6-3E2B30E8A32E}" type="datetimeFigureOut">
              <a:rPr lang="en-US" smtClean="0"/>
              <a:t>8/28/2015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871AB9-0219-4175-A801-0C6B7DE22763}" type="slidenum">
              <a:rPr lang="en-US" smtClean="0"/>
              <a:t>‹#›</a:t>
            </a:fld>
            <a:endParaRPr lang="en-US"/>
          </a:p>
        </p:txBody>
      </p:sp>
    </p:spTree>
    <p:extLst>
      <p:ext uri="{BB962C8B-B14F-4D97-AF65-F5344CB8AC3E}">
        <p14:creationId xmlns:p14="http://schemas.microsoft.com/office/powerpoint/2010/main" val="31796634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3A2608-E27E-462B-A2F6-3E2B30E8A32E}" type="datetimeFigureOut">
              <a:rPr lang="en-US" smtClean="0"/>
              <a:t>8/28/2015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871AB9-0219-4175-A801-0C6B7DE22763}" type="slidenum">
              <a:rPr lang="en-US" smtClean="0"/>
              <a:t>‹#›</a:t>
            </a:fld>
            <a:endParaRPr lang="en-US"/>
          </a:p>
        </p:txBody>
      </p:sp>
    </p:spTree>
    <p:extLst>
      <p:ext uri="{BB962C8B-B14F-4D97-AF65-F5344CB8AC3E}">
        <p14:creationId xmlns:p14="http://schemas.microsoft.com/office/powerpoint/2010/main" val="35776671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3A2608-E27E-462B-A2F6-3E2B30E8A32E}" type="datetimeFigureOut">
              <a:rPr lang="en-US" smtClean="0"/>
              <a:t>8/28/2015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871AB9-0219-4175-A801-0C6B7DE22763}" type="slidenum">
              <a:rPr lang="en-US" smtClean="0"/>
              <a:t>‹#›</a:t>
            </a:fld>
            <a:endParaRPr lang="en-US"/>
          </a:p>
        </p:txBody>
      </p:sp>
    </p:spTree>
    <p:extLst>
      <p:ext uri="{BB962C8B-B14F-4D97-AF65-F5344CB8AC3E}">
        <p14:creationId xmlns:p14="http://schemas.microsoft.com/office/powerpoint/2010/main" val="34781138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3A2608-E27E-462B-A2F6-3E2B30E8A32E}" type="datetimeFigureOut">
              <a:rPr lang="en-US" smtClean="0"/>
              <a:t>8/28/2015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871AB9-0219-4175-A801-0C6B7DE22763}" type="slidenum">
              <a:rPr lang="en-US" smtClean="0"/>
              <a:t>‹#›</a:t>
            </a:fld>
            <a:endParaRPr lang="en-US"/>
          </a:p>
        </p:txBody>
      </p:sp>
    </p:spTree>
    <p:extLst>
      <p:ext uri="{BB962C8B-B14F-4D97-AF65-F5344CB8AC3E}">
        <p14:creationId xmlns:p14="http://schemas.microsoft.com/office/powerpoint/2010/main" val="10631094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8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3A2608-E27E-462B-A2F6-3E2B30E8A32E}" type="datetimeFigureOut">
              <a:rPr lang="en-US" smtClean="0"/>
              <a:t>8/28/2015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871AB9-0219-4175-A801-0C6B7DE22763}" type="slidenum">
              <a:rPr lang="en-US" smtClean="0"/>
              <a:t>‹#›</a:t>
            </a:fld>
            <a:endParaRPr lang="en-US"/>
          </a:p>
        </p:txBody>
      </p:sp>
    </p:spTree>
    <p:extLst>
      <p:ext uri="{BB962C8B-B14F-4D97-AF65-F5344CB8AC3E}">
        <p14:creationId xmlns:p14="http://schemas.microsoft.com/office/powerpoint/2010/main" val="4133117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8.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8.xml"/><Relationship Id="rId5" Type="http://schemas.openxmlformats.org/officeDocument/2006/relationships/image" Target="../media/image21.jpg"/><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8.xml"/><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hyperlink" Target="http://cicret.com/wordpress/" TargetMode="External"/><Relationship Id="rId3" Type="http://schemas.openxmlformats.org/officeDocument/2006/relationships/hyperlink" Target="http://bigthink.com/ideas/37998" TargetMode="External"/><Relationship Id="rId7" Type="http://schemas.openxmlformats.org/officeDocument/2006/relationships/hyperlink" Target="https://www.apple.com/pr/library/2007/01/09Apple-Reinvents-the-Phone-with-iPhone.html" TargetMode="External"/><Relationship Id="rId2" Type="http://schemas.openxmlformats.org/officeDocument/2006/relationships/hyperlink" Target="http://www.idc.com/prodserv/smartphone-market-share.jsp" TargetMode="External"/><Relationship Id="rId1" Type="http://schemas.openxmlformats.org/officeDocument/2006/relationships/slideLayout" Target="../slideLayouts/slideLayout2.xml"/><Relationship Id="rId6" Type="http://schemas.openxmlformats.org/officeDocument/2006/relationships/hyperlink" Target="http://sourcedigit.com/1913-smartphone-os-global-market-share-data-2014/" TargetMode="External"/><Relationship Id="rId5" Type="http://schemas.openxmlformats.org/officeDocument/2006/relationships/hyperlink" Target="http://www.pcworld.com/article/2888532/idc-android-ios-again-dominate-smartphone-os-market.html" TargetMode="External"/><Relationship Id="rId4" Type="http://schemas.openxmlformats.org/officeDocument/2006/relationships/hyperlink" Target="http://www.smithsonianmag.com/smithsonian-institution/the-future-is-here-whats-next-for-mobile-phones-180951479/?no-ist" TargetMode="External"/><Relationship Id="rId9" Type="http://schemas.openxmlformats.org/officeDocument/2006/relationships/hyperlink" Target="http://www.dailymail.co.uk/sciencetech/article-2693326/Googles-smart-contact-lenses-coming-eye-near-soon-Lenses-diabetics-farsighted-set-production.htm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ideo" Target="https://www.youtube.com/embed/0WUF3yjgGf4"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Mobile Devices</a:t>
            </a:r>
            <a:endParaRPr lang="en-US" dirty="0"/>
          </a:p>
        </p:txBody>
      </p:sp>
      <p:sp>
        <p:nvSpPr>
          <p:cNvPr id="3" name="Subtitle 2"/>
          <p:cNvSpPr>
            <a:spLocks noGrp="1"/>
          </p:cNvSpPr>
          <p:nvPr>
            <p:ph type="subTitle" idx="1"/>
          </p:nvPr>
        </p:nvSpPr>
        <p:spPr/>
        <p:txBody>
          <a:bodyPr/>
          <a:lstStyle/>
          <a:p>
            <a:endParaRPr lang="en-US" dirty="0" smtClean="0"/>
          </a:p>
          <a:p>
            <a:r>
              <a:rPr lang="en-US" dirty="0" smtClean="0"/>
              <a:t>A brief history, Smart Phones, Tablets, and Wearable Technology.</a:t>
            </a:r>
          </a:p>
          <a:p>
            <a:r>
              <a:rPr lang="en-US" dirty="0" smtClean="0"/>
              <a:t>By: Michael Glaberman</a:t>
            </a:r>
            <a:endParaRPr lang="en-US" dirty="0"/>
          </a:p>
        </p:txBody>
      </p:sp>
    </p:spTree>
    <p:extLst>
      <p:ext uri="{BB962C8B-B14F-4D97-AF65-F5344CB8AC3E}">
        <p14:creationId xmlns:p14="http://schemas.microsoft.com/office/powerpoint/2010/main" val="32786744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sz="4400" b="1" dirty="0" smtClean="0"/>
              <a:t>What is Next?</a:t>
            </a:r>
            <a:endParaRPr lang="en-US" sz="4400" b="1" dirty="0"/>
          </a:p>
        </p:txBody>
      </p:sp>
      <p:sp>
        <p:nvSpPr>
          <p:cNvPr id="4" name="Text Placeholder 3"/>
          <p:cNvSpPr>
            <a:spLocks noGrp="1"/>
          </p:cNvSpPr>
          <p:nvPr>
            <p:ph type="body" sz="half" idx="2"/>
          </p:nvPr>
        </p:nvSpPr>
        <p:spPr>
          <a:xfrm>
            <a:off x="839788" y="2057400"/>
            <a:ext cx="4621212" cy="4207934"/>
          </a:xfrm>
        </p:spPr>
        <p:txBody>
          <a:bodyPr>
            <a:noAutofit/>
          </a:bodyPr>
          <a:lstStyle/>
          <a:p>
            <a:r>
              <a:rPr lang="en-US" sz="2400" dirty="0" smtClean="0"/>
              <a:t>Transparent Cell Phones</a:t>
            </a:r>
          </a:p>
          <a:p>
            <a:r>
              <a:rPr lang="en-US" sz="2400" dirty="0" smtClean="0"/>
              <a:t>Can a phone be made flexible?</a:t>
            </a:r>
          </a:p>
          <a:p>
            <a:r>
              <a:rPr lang="en-US" sz="2400" dirty="0" smtClean="0"/>
              <a:t>DIY repairs and modifications</a:t>
            </a:r>
          </a:p>
          <a:p>
            <a:r>
              <a:rPr lang="en-US" sz="2400" dirty="0" smtClean="0"/>
              <a:t>Intelligent OS</a:t>
            </a:r>
          </a:p>
          <a:p>
            <a:r>
              <a:rPr lang="en-US" sz="2400" dirty="0" smtClean="0"/>
              <a:t>Faster more powerful components</a:t>
            </a:r>
            <a:endParaRPr lang="en-US" sz="2400" dirty="0"/>
          </a:p>
          <a:p>
            <a:r>
              <a:rPr lang="en-US" sz="2400" dirty="0" smtClean="0"/>
              <a:t>Security Features</a:t>
            </a:r>
          </a:p>
          <a:p>
            <a:r>
              <a:rPr lang="en-US" sz="2400" dirty="0" smtClean="0"/>
              <a:t>Transition to Wearable Smart </a:t>
            </a:r>
          </a:p>
          <a:p>
            <a:r>
              <a:rPr lang="en-US" sz="2400" dirty="0"/>
              <a:t> </a:t>
            </a:r>
            <a:r>
              <a:rPr lang="en-US" sz="2400" dirty="0" smtClean="0"/>
              <a:t>  Technology</a:t>
            </a:r>
          </a:p>
          <a:p>
            <a:r>
              <a:rPr lang="en-US" sz="2400" dirty="0" smtClean="0"/>
              <a:t>Human Integration?</a:t>
            </a:r>
          </a:p>
        </p:txBody>
      </p:sp>
      <p:pic>
        <p:nvPicPr>
          <p:cNvPr id="6" name="Picture 5" descr="transparent-phone-polytron-1024x680.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00307" y="733778"/>
            <a:ext cx="2801471" cy="2652890"/>
          </a:xfrm>
          <a:prstGeom prst="rect">
            <a:avLst/>
          </a:prstGeom>
        </p:spPr>
      </p:pic>
      <p:pic>
        <p:nvPicPr>
          <p:cNvPr id="14" name="Picture 13" descr="Flexible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1222" y="3692819"/>
            <a:ext cx="4542366" cy="2511838"/>
          </a:xfrm>
          <a:prstGeom prst="rect">
            <a:avLst/>
          </a:prstGeom>
        </p:spPr>
      </p:pic>
      <p:pic>
        <p:nvPicPr>
          <p:cNvPr id="15" name="Picture 14" descr="Transparent Flip.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4444" y="733777"/>
            <a:ext cx="2798203" cy="2652890"/>
          </a:xfrm>
          <a:prstGeom prst="rect">
            <a:avLst/>
          </a:prstGeom>
        </p:spPr>
      </p:pic>
    </p:spTree>
    <p:extLst>
      <p:ext uri="{BB962C8B-B14F-4D97-AF65-F5344CB8AC3E}">
        <p14:creationId xmlns:p14="http://schemas.microsoft.com/office/powerpoint/2010/main" val="2613944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par>
                          <p:cTn id="12" fill="hold">
                            <p:stCondLst>
                              <p:cond delay="0"/>
                            </p:stCondLst>
                            <p:childTnLst>
                              <p:par>
                                <p:cTn id="13" presetID="9"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1500"/>
                                        <p:tgtEl>
                                          <p:spTgt spid="15"/>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1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childTnLst>
                                </p:cTn>
                              </p:par>
                            </p:childTnLst>
                          </p:cTn>
                        </p:par>
                        <p:par>
                          <p:cTn id="24" fill="hold">
                            <p:stCondLst>
                              <p:cond delay="0"/>
                            </p:stCondLst>
                            <p:childTnLst>
                              <p:par>
                                <p:cTn id="25" presetID="9" presetClass="entr" presetSubtype="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4">
                                            <p:txEl>
                                              <p:pRg st="6" end="6"/>
                                            </p:txEl>
                                          </p:spTgt>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sz="4400" b="1" dirty="0" smtClean="0"/>
              <a:t>Tablets</a:t>
            </a:r>
            <a:endParaRPr lang="en-US" sz="4400" b="1" dirty="0"/>
          </a:p>
        </p:txBody>
      </p:sp>
      <p:pic>
        <p:nvPicPr>
          <p:cNvPr id="5" name="Content Placeholder 4" descr="Various-Tablets.jpg"/>
          <p:cNvPicPr>
            <a:picLocks noGrp="1" noChangeAspect="1"/>
          </p:cNvPicPr>
          <p:nvPr>
            <p:ph idx="1"/>
          </p:nvPr>
        </p:nvPicPr>
        <p:blipFill rotWithShape="1">
          <a:blip r:embed="rId2">
            <a:extLst>
              <a:ext uri="{28A0092B-C50C-407E-A947-70E740481C1C}">
                <a14:useLocalDpi xmlns:a14="http://schemas.microsoft.com/office/drawing/2010/main" val="0"/>
              </a:ext>
            </a:extLst>
          </a:blip>
          <a:srcRect t="-567" b="-110"/>
          <a:stretch/>
        </p:blipFill>
        <p:spPr>
          <a:xfrm>
            <a:off x="649111" y="1792110"/>
            <a:ext cx="4487334" cy="4517639"/>
          </a:xfrm>
        </p:spPr>
      </p:pic>
      <p:sp>
        <p:nvSpPr>
          <p:cNvPr id="4" name="Text Placeholder 3"/>
          <p:cNvSpPr>
            <a:spLocks noGrp="1"/>
          </p:cNvSpPr>
          <p:nvPr>
            <p:ph type="body" sz="half" idx="2"/>
          </p:nvPr>
        </p:nvSpPr>
        <p:spPr>
          <a:xfrm>
            <a:off x="5334001" y="1111955"/>
            <a:ext cx="6589888" cy="5449711"/>
          </a:xfrm>
        </p:spPr>
        <p:txBody>
          <a:bodyPr>
            <a:normAutofit lnSpcReduction="10000"/>
          </a:bodyPr>
          <a:lstStyle/>
          <a:p>
            <a:r>
              <a:rPr lang="en-US" sz="3000" dirty="0" smtClean="0"/>
              <a:t>A tablet is: “</a:t>
            </a:r>
            <a:r>
              <a:rPr lang="en-US" sz="3000" dirty="0"/>
              <a:t>A general-purpose computer contained in a touchscreen panel</a:t>
            </a:r>
            <a:r>
              <a:rPr lang="en-US" sz="3000" dirty="0" smtClean="0"/>
              <a:t>.” – </a:t>
            </a:r>
            <a:r>
              <a:rPr lang="en-US" dirty="0" smtClean="0"/>
              <a:t>PC Mag</a:t>
            </a:r>
          </a:p>
          <a:p>
            <a:r>
              <a:rPr lang="en-US" sz="3200" dirty="0" smtClean="0"/>
              <a:t>Thank you PC Mag for a very detailed description!</a:t>
            </a:r>
          </a:p>
          <a:p>
            <a:endParaRPr lang="en-US" sz="3200" dirty="0"/>
          </a:p>
          <a:p>
            <a:pPr algn="ctr"/>
            <a:r>
              <a:rPr lang="en-US" sz="3200" dirty="0" smtClean="0"/>
              <a:t>The Truth</a:t>
            </a:r>
          </a:p>
          <a:p>
            <a:pPr algn="ctr"/>
            <a:endParaRPr lang="en-US" sz="3200" dirty="0" smtClean="0"/>
          </a:p>
          <a:p>
            <a:r>
              <a:rPr lang="en-US" sz="3200" dirty="0" smtClean="0"/>
              <a:t>Tablets have evolved into portable super computers.  These mobile devices are capable of powerful computing, along with access to cellular technology.</a:t>
            </a:r>
          </a:p>
        </p:txBody>
      </p:sp>
    </p:spTree>
    <p:extLst>
      <p:ext uri="{BB962C8B-B14F-4D97-AF65-F5344CB8AC3E}">
        <p14:creationId xmlns:p14="http://schemas.microsoft.com/office/powerpoint/2010/main" val="33795226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1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2000"/>
                                        <p:tgtEl>
                                          <p:spTgt spid="4">
                                            <p:txEl>
                                              <p:pRg st="0" end="0"/>
                                            </p:txEl>
                                          </p:spTgt>
                                        </p:tgtEl>
                                      </p:cBhvr>
                                    </p:animEffect>
                                    <p:anim calcmode="lin" valueType="num">
                                      <p:cBhvr>
                                        <p:cTn id="17"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18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9" dur="200" accel="100000" fill="hold">
                                          <p:stCondLst>
                                            <p:cond delay="1800"/>
                                          </p:stCondLst>
                                        </p:cTn>
                                        <p:tgtEl>
                                          <p:spTgt spid="4">
                                            <p:txEl>
                                              <p:pRg st="0" end="0"/>
                                            </p:txEl>
                                          </p:spTgt>
                                        </p:tgtEl>
                                        <p:attrNameLst>
                                          <p:attrName>ppt_y</p:attrName>
                                        </p:attrNameLst>
                                      </p:cBhvr>
                                      <p:tavLst>
                                        <p:tav tm="0">
                                          <p:val>
                                            <p:strVal val="#ppt_y-.03"/>
                                          </p:val>
                                        </p:tav>
                                        <p:tav tm="100000">
                                          <p:val>
                                            <p:strVal val="#ppt_y"/>
                                          </p:val>
                                        </p:tav>
                                      </p:tavLst>
                                    </p:anim>
                                  </p:childTnLst>
                                </p:cTn>
                              </p:par>
                              <p:par>
                                <p:cTn id="20" presetID="37" presetClass="entr" presetSubtype="0" fill="hold" nodeType="with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3000"/>
                                        <p:tgtEl>
                                          <p:spTgt spid="4">
                                            <p:txEl>
                                              <p:pRg st="1" end="1"/>
                                            </p:txEl>
                                          </p:spTgt>
                                        </p:tgtEl>
                                      </p:cBhvr>
                                    </p:animEffect>
                                    <p:anim calcmode="lin" valueType="num">
                                      <p:cBhvr>
                                        <p:cTn id="23" dur="3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4" dur="27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25" dur="300" accel="100000" fill="hold">
                                          <p:stCondLst>
                                            <p:cond delay="2700"/>
                                          </p:stCondLst>
                                        </p:cTn>
                                        <p:tgtEl>
                                          <p:spTgt spid="4">
                                            <p:txEl>
                                              <p:pRg st="1" end="1"/>
                                            </p:txEl>
                                          </p:spTgt>
                                        </p:tgtEl>
                                        <p:attrNameLst>
                                          <p:attrName>ppt_y</p:attrName>
                                        </p:attrNameLst>
                                      </p:cBhvr>
                                      <p:tavLst>
                                        <p:tav tm="0">
                                          <p:val>
                                            <p:strVal val="#ppt_y-.03"/>
                                          </p:val>
                                        </p:tav>
                                        <p:tav tm="100000">
                                          <p:val>
                                            <p:strVal val="#ppt_y"/>
                                          </p:val>
                                        </p:tav>
                                      </p:tavLst>
                                    </p:anim>
                                  </p:childTnLst>
                                </p:cTn>
                              </p:par>
                              <p:par>
                                <p:cTn id="26" presetID="37" presetClass="entr" presetSubtype="0" fill="hold" nodeType="with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3000"/>
                                        <p:tgtEl>
                                          <p:spTgt spid="4">
                                            <p:txEl>
                                              <p:pRg st="3" end="3"/>
                                            </p:txEl>
                                          </p:spTgt>
                                        </p:tgtEl>
                                      </p:cBhvr>
                                    </p:animEffect>
                                    <p:anim calcmode="lin" valueType="num">
                                      <p:cBhvr>
                                        <p:cTn id="29" dur="3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27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31" dur="300" accel="100000" fill="hold">
                                          <p:stCondLst>
                                            <p:cond delay="2700"/>
                                          </p:stCondLst>
                                        </p:cTn>
                                        <p:tgtEl>
                                          <p:spTgt spid="4">
                                            <p:txEl>
                                              <p:pRg st="3" end="3"/>
                                            </p:txEl>
                                          </p:spTgt>
                                        </p:tgtEl>
                                        <p:attrNameLst>
                                          <p:attrName>ppt_y</p:attrName>
                                        </p:attrNameLst>
                                      </p:cBhvr>
                                      <p:tavLst>
                                        <p:tav tm="0">
                                          <p:val>
                                            <p:strVal val="#ppt_y-.03"/>
                                          </p:val>
                                        </p:tav>
                                        <p:tav tm="100000">
                                          <p:val>
                                            <p:strVal val="#ppt_y"/>
                                          </p:val>
                                        </p:tav>
                                      </p:tavLst>
                                    </p:anim>
                                  </p:childTnLst>
                                </p:cTn>
                              </p:par>
                              <p:par>
                                <p:cTn id="32" presetID="37" presetClass="entr" presetSubtype="0" fill="hold" nodeType="with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Effect transition="in" filter="fade">
                                      <p:cBhvr>
                                        <p:cTn id="34" dur="3000"/>
                                        <p:tgtEl>
                                          <p:spTgt spid="4">
                                            <p:txEl>
                                              <p:pRg st="5" end="5"/>
                                            </p:txEl>
                                          </p:spTgt>
                                        </p:tgtEl>
                                      </p:cBhvr>
                                    </p:animEffect>
                                    <p:anim calcmode="lin" valueType="num">
                                      <p:cBhvr>
                                        <p:cTn id="35" dur="3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6" dur="2700" decel="100000" fill="hold"/>
                                        <p:tgtEl>
                                          <p:spTgt spid="4">
                                            <p:txEl>
                                              <p:pRg st="5" end="5"/>
                                            </p:txEl>
                                          </p:spTgt>
                                        </p:tgtEl>
                                        <p:attrNameLst>
                                          <p:attrName>ppt_y</p:attrName>
                                        </p:attrNameLst>
                                      </p:cBhvr>
                                      <p:tavLst>
                                        <p:tav tm="0">
                                          <p:val>
                                            <p:strVal val="#ppt_y+1"/>
                                          </p:val>
                                        </p:tav>
                                        <p:tav tm="100000">
                                          <p:val>
                                            <p:strVal val="#ppt_y-.03"/>
                                          </p:val>
                                        </p:tav>
                                      </p:tavLst>
                                    </p:anim>
                                    <p:anim calcmode="lin" valueType="num">
                                      <p:cBhvr>
                                        <p:cTn id="37" dur="300" accel="100000" fill="hold">
                                          <p:stCondLst>
                                            <p:cond delay="2700"/>
                                          </p:stCondLst>
                                        </p:cTn>
                                        <p:tgtEl>
                                          <p:spTgt spid="4">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Is a Tablet Worth It?</a:t>
            </a:r>
            <a:endParaRPr lang="en-US" b="1" dirty="0"/>
          </a:p>
        </p:txBody>
      </p:sp>
      <p:sp>
        <p:nvSpPr>
          <p:cNvPr id="3" name="Text Placeholder 2"/>
          <p:cNvSpPr>
            <a:spLocks noGrp="1"/>
          </p:cNvSpPr>
          <p:nvPr>
            <p:ph type="body" idx="1"/>
          </p:nvPr>
        </p:nvSpPr>
        <p:spPr/>
        <p:txBody>
          <a:bodyPr/>
          <a:lstStyle/>
          <a:p>
            <a:pPr algn="ctr"/>
            <a:r>
              <a:rPr lang="en-US" dirty="0" smtClean="0"/>
              <a:t>Specifications and Components</a:t>
            </a:r>
            <a:endParaRPr lang="en-US" dirty="0"/>
          </a:p>
        </p:txBody>
      </p:sp>
      <p:sp>
        <p:nvSpPr>
          <p:cNvPr id="4" name="Content Placeholder 3"/>
          <p:cNvSpPr>
            <a:spLocks noGrp="1"/>
          </p:cNvSpPr>
          <p:nvPr>
            <p:ph sz="half" idx="2"/>
          </p:nvPr>
        </p:nvSpPr>
        <p:spPr>
          <a:xfrm>
            <a:off x="733778" y="2505074"/>
            <a:ext cx="5263798" cy="4042481"/>
          </a:xfrm>
        </p:spPr>
        <p:txBody>
          <a:bodyPr>
            <a:normAutofit fontScale="92500"/>
          </a:bodyPr>
          <a:lstStyle/>
          <a:p>
            <a:r>
              <a:rPr lang="en-US" dirty="0" smtClean="0"/>
              <a:t>Full and Mobile OS Capabilities</a:t>
            </a:r>
          </a:p>
          <a:p>
            <a:r>
              <a:rPr lang="en-US" dirty="0" smtClean="0"/>
              <a:t>Regular or Mobile CPU</a:t>
            </a:r>
          </a:p>
          <a:p>
            <a:r>
              <a:rPr lang="en-US" dirty="0" smtClean="0"/>
              <a:t>Interchangeable RAM</a:t>
            </a:r>
          </a:p>
          <a:p>
            <a:r>
              <a:rPr lang="en-US" dirty="0" smtClean="0"/>
              <a:t>SSD Storage</a:t>
            </a:r>
          </a:p>
          <a:p>
            <a:r>
              <a:rPr lang="en-US" dirty="0" smtClean="0"/>
              <a:t>Additional Storage Options</a:t>
            </a:r>
          </a:p>
          <a:p>
            <a:r>
              <a:rPr lang="en-US" dirty="0" smtClean="0"/>
              <a:t>USB 2.0/3.0, SD Card</a:t>
            </a:r>
          </a:p>
          <a:p>
            <a:r>
              <a:rPr lang="en-US" dirty="0" smtClean="0"/>
              <a:t>HD Video/Audio Output</a:t>
            </a:r>
          </a:p>
          <a:p>
            <a:r>
              <a:rPr lang="en-US" dirty="0" smtClean="0"/>
              <a:t>Cellular and Bluetooth Technologies</a:t>
            </a:r>
          </a:p>
          <a:p>
            <a:endParaRPr lang="en-US" dirty="0"/>
          </a:p>
        </p:txBody>
      </p:sp>
      <p:sp>
        <p:nvSpPr>
          <p:cNvPr id="5" name="Text Placeholder 4"/>
          <p:cNvSpPr>
            <a:spLocks noGrp="1"/>
          </p:cNvSpPr>
          <p:nvPr>
            <p:ph type="body" sz="quarter" idx="3"/>
          </p:nvPr>
        </p:nvSpPr>
        <p:spPr/>
        <p:txBody>
          <a:bodyPr/>
          <a:lstStyle/>
          <a:p>
            <a:pPr algn="ctr"/>
            <a:r>
              <a:rPr lang="en-US" dirty="0"/>
              <a:t>Purpose and </a:t>
            </a:r>
            <a:r>
              <a:rPr lang="en-US" dirty="0" smtClean="0"/>
              <a:t>Use</a:t>
            </a:r>
            <a:endParaRPr lang="en-US" dirty="0"/>
          </a:p>
        </p:txBody>
      </p:sp>
      <p:sp>
        <p:nvSpPr>
          <p:cNvPr id="6" name="Content Placeholder 5"/>
          <p:cNvSpPr>
            <a:spLocks noGrp="1"/>
          </p:cNvSpPr>
          <p:nvPr>
            <p:ph sz="quarter" idx="4"/>
          </p:nvPr>
        </p:nvSpPr>
        <p:spPr>
          <a:xfrm>
            <a:off x="6172200" y="2505074"/>
            <a:ext cx="5183188" cy="4042481"/>
          </a:xfrm>
        </p:spPr>
        <p:txBody>
          <a:bodyPr>
            <a:normAutofit/>
          </a:bodyPr>
          <a:lstStyle/>
          <a:p>
            <a:r>
              <a:rPr lang="en-US" sz="2600" dirty="0"/>
              <a:t>Powerful </a:t>
            </a:r>
            <a:r>
              <a:rPr lang="en-US" sz="2600" dirty="0" smtClean="0"/>
              <a:t>Computing</a:t>
            </a:r>
          </a:p>
          <a:p>
            <a:r>
              <a:rPr lang="en-US" sz="2600" dirty="0" smtClean="0"/>
              <a:t>Development</a:t>
            </a:r>
          </a:p>
          <a:p>
            <a:r>
              <a:rPr lang="en-US" sz="2600" dirty="0" smtClean="0"/>
              <a:t>Personal Computing</a:t>
            </a:r>
          </a:p>
          <a:p>
            <a:r>
              <a:rPr lang="en-US" sz="2600" dirty="0" smtClean="0"/>
              <a:t>Business Needs</a:t>
            </a:r>
          </a:p>
          <a:p>
            <a:r>
              <a:rPr lang="en-US" sz="2600" dirty="0" smtClean="0"/>
              <a:t>Software and Applications</a:t>
            </a:r>
          </a:p>
          <a:p>
            <a:r>
              <a:rPr lang="en-US" sz="2600" dirty="0" smtClean="0"/>
              <a:t>Expansion Capabilities</a:t>
            </a:r>
          </a:p>
          <a:p>
            <a:r>
              <a:rPr lang="en-US" sz="2600" dirty="0" smtClean="0"/>
              <a:t>Cellular Capability</a:t>
            </a:r>
          </a:p>
          <a:p>
            <a:r>
              <a:rPr lang="en-US" sz="2600" dirty="0" smtClean="0"/>
              <a:t>Consider Cost vs. Need</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10746752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5">
                                            <p:txEl>
                                              <p:pRg st="0" end="0"/>
                                            </p:txEl>
                                          </p:spTgt>
                                        </p:tgtEl>
                                        <p:attrNameLst>
                                          <p:attrName>style.visibility</p:attrName>
                                        </p:attrNameLst>
                                      </p:cBhvr>
                                      <p:to>
                                        <p:strVal val="visible"/>
                                      </p:to>
                                    </p:set>
                                    <p:animEffect transition="in" filter="dissolve">
                                      <p:cBhvr>
                                        <p:cTn id="49" dur="500"/>
                                        <p:tgtEl>
                                          <p:spTgt spid="5">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sz="4400" b="1" dirty="0" smtClean="0"/>
              <a:t>Are Tablets</a:t>
            </a:r>
            <a:br>
              <a:rPr lang="en-US" sz="4400" b="1" dirty="0" smtClean="0"/>
            </a:br>
            <a:r>
              <a:rPr lang="en-US" sz="4400" b="1" dirty="0" smtClean="0"/>
              <a:t>The Future?</a:t>
            </a:r>
            <a:endParaRPr lang="en-US" sz="4400" b="1" dirty="0"/>
          </a:p>
        </p:txBody>
      </p:sp>
      <p:pic>
        <p:nvPicPr>
          <p:cNvPr id="5" name="Content Placeholder 4" descr="Flex Tab 2.jpg"/>
          <p:cNvPicPr>
            <a:picLocks noGrp="1" noChangeAspect="1"/>
          </p:cNvPicPr>
          <p:nvPr>
            <p:ph idx="1"/>
          </p:nvPr>
        </p:nvPicPr>
        <p:blipFill>
          <a:blip r:embed="rId2">
            <a:extLst>
              <a:ext uri="{28A0092B-C50C-407E-A947-70E740481C1C}">
                <a14:useLocalDpi xmlns:a14="http://schemas.microsoft.com/office/drawing/2010/main" val="0"/>
              </a:ext>
            </a:extLst>
          </a:blip>
          <a:srcRect l="658" r="658"/>
          <a:stretch>
            <a:fillRect/>
          </a:stretch>
        </p:blipFill>
        <p:spPr>
          <a:xfrm>
            <a:off x="7440966" y="725312"/>
            <a:ext cx="3071996" cy="2689577"/>
          </a:xfrm>
        </p:spPr>
      </p:pic>
      <p:sp>
        <p:nvSpPr>
          <p:cNvPr id="4" name="Text Placeholder 3"/>
          <p:cNvSpPr>
            <a:spLocks noGrp="1"/>
          </p:cNvSpPr>
          <p:nvPr>
            <p:ph type="body" sz="half" idx="2"/>
          </p:nvPr>
        </p:nvSpPr>
        <p:spPr/>
        <p:txBody>
          <a:bodyPr/>
          <a:lstStyle/>
          <a:p>
            <a:r>
              <a:rPr lang="en-US" dirty="0" smtClean="0"/>
              <a:t>Flexibility and Portability are on the horizon</a:t>
            </a:r>
            <a:endParaRPr lang="en-US" dirty="0"/>
          </a:p>
        </p:txBody>
      </p:sp>
      <p:pic>
        <p:nvPicPr>
          <p:cNvPr id="6" name="Picture 5" descr="Flex Ta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4257" y="3711223"/>
            <a:ext cx="4963965" cy="2469444"/>
          </a:xfrm>
          <a:prstGeom prst="rect">
            <a:avLst/>
          </a:prstGeom>
        </p:spPr>
      </p:pic>
      <p:pic>
        <p:nvPicPr>
          <p:cNvPr id="7" name="Picture 6" descr="flex and port tab.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666" y="2536471"/>
            <a:ext cx="5249334" cy="3644068"/>
          </a:xfrm>
          <a:prstGeom prst="rect">
            <a:avLst/>
          </a:prstGeom>
        </p:spPr>
      </p:pic>
    </p:spTree>
    <p:extLst>
      <p:ext uri="{BB962C8B-B14F-4D97-AF65-F5344CB8AC3E}">
        <p14:creationId xmlns:p14="http://schemas.microsoft.com/office/powerpoint/2010/main" val="154664281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par>
                          <p:cTn id="12" fill="hold">
                            <p:stCondLst>
                              <p:cond delay="0"/>
                            </p:stCondLst>
                            <p:childTnLst>
                              <p:par>
                                <p:cTn id="13" presetID="9"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3000"/>
                                        <p:tgtEl>
                                          <p:spTgt spid="7"/>
                                        </p:tgtEl>
                                      </p:cBhvr>
                                    </p:animEffect>
                                  </p:childTnLst>
                                </p:cTn>
                              </p:par>
                            </p:childTnLst>
                          </p:cTn>
                        </p:par>
                        <p:par>
                          <p:cTn id="16" fill="hold">
                            <p:stCondLst>
                              <p:cond delay="300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2000"/>
                                        <p:tgtEl>
                                          <p:spTgt spid="5"/>
                                        </p:tgtEl>
                                      </p:cBhvr>
                                    </p:animEffect>
                                  </p:childTnLst>
                                </p:cTn>
                              </p:par>
                            </p:childTnLst>
                          </p:cTn>
                        </p:par>
                        <p:par>
                          <p:cTn id="20" fill="hold">
                            <p:stCondLst>
                              <p:cond delay="5000"/>
                            </p:stCondLst>
                            <p:childTnLst>
                              <p:par>
                                <p:cTn id="21" presetID="9"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566" y="457200"/>
            <a:ext cx="3932237" cy="1600200"/>
          </a:xfrm>
        </p:spPr>
        <p:txBody>
          <a:bodyPr anchor="ctr">
            <a:normAutofit/>
          </a:bodyPr>
          <a:lstStyle/>
          <a:p>
            <a:pPr algn="ctr"/>
            <a:r>
              <a:rPr lang="en-US" sz="4400" b="1" dirty="0" smtClean="0"/>
              <a:t>Wearable Technologies </a:t>
            </a:r>
            <a:endParaRPr lang="en-US" sz="4400" b="1" dirty="0"/>
          </a:p>
        </p:txBody>
      </p:sp>
      <p:pic>
        <p:nvPicPr>
          <p:cNvPr id="5" name="Content Placeholder 4" descr="Google Glass.jpg"/>
          <p:cNvPicPr>
            <a:picLocks noGrp="1" noChangeAspect="1"/>
          </p:cNvPicPr>
          <p:nvPr>
            <p:ph idx="1"/>
          </p:nvPr>
        </p:nvPicPr>
        <p:blipFill>
          <a:blip r:embed="rId2">
            <a:extLst>
              <a:ext uri="{28A0092B-C50C-407E-A947-70E740481C1C}">
                <a14:useLocalDpi xmlns:a14="http://schemas.microsoft.com/office/drawing/2010/main" val="0"/>
              </a:ext>
            </a:extLst>
          </a:blip>
          <a:srcRect l="16613" r="16613"/>
          <a:stretch>
            <a:fillRect/>
          </a:stretch>
        </p:blipFill>
        <p:spPr>
          <a:xfrm>
            <a:off x="8269111" y="3462868"/>
            <a:ext cx="3598332" cy="2901243"/>
          </a:xfrm>
        </p:spPr>
      </p:pic>
      <p:sp>
        <p:nvSpPr>
          <p:cNvPr id="4" name="Text Placeholder 3"/>
          <p:cNvSpPr>
            <a:spLocks noGrp="1"/>
          </p:cNvSpPr>
          <p:nvPr>
            <p:ph type="body" sz="half" idx="2"/>
          </p:nvPr>
        </p:nvSpPr>
        <p:spPr/>
        <p:txBody>
          <a:bodyPr>
            <a:noAutofit/>
          </a:bodyPr>
          <a:lstStyle/>
          <a:p>
            <a:r>
              <a:rPr lang="en-US" sz="2800" dirty="0"/>
              <a:t>Wearable Technologies are devices that can be worn by and often include tracking information related to health and fitness. Some devices even have small motion sensors to take photos and sync with your mobile devices.</a:t>
            </a:r>
          </a:p>
        </p:txBody>
      </p:sp>
      <p:pic>
        <p:nvPicPr>
          <p:cNvPr id="9" name="Picture 8" descr="halo len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000" y="451556"/>
            <a:ext cx="3612444" cy="2905478"/>
          </a:xfrm>
          <a:prstGeom prst="rect">
            <a:avLst/>
          </a:prstGeom>
        </p:spPr>
      </p:pic>
      <p:pic>
        <p:nvPicPr>
          <p:cNvPr id="10" name="Picture 9" descr="apple watch.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9556" y="3457222"/>
            <a:ext cx="3414888" cy="2906889"/>
          </a:xfrm>
          <a:prstGeom prst="rect">
            <a:avLst/>
          </a:prstGeom>
        </p:spPr>
      </p:pic>
      <p:pic>
        <p:nvPicPr>
          <p:cNvPr id="11" name="Picture 10" descr="h2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5444" y="451556"/>
            <a:ext cx="3423355" cy="2904065"/>
          </a:xfrm>
          <a:prstGeom prst="rect">
            <a:avLst/>
          </a:prstGeom>
        </p:spPr>
      </p:pic>
    </p:spTree>
    <p:extLst>
      <p:ext uri="{BB962C8B-B14F-4D97-AF65-F5344CB8AC3E}">
        <p14:creationId xmlns:p14="http://schemas.microsoft.com/office/powerpoint/2010/main" val="27358974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anim calcmode="lin" valueType="num">
                                      <p:cBhvr>
                                        <p:cTn id="13"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8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5" dur="200" accel="100000" fill="hold">
                                          <p:stCondLst>
                                            <p:cond delay="18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750"/>
                                        <p:tgtEl>
                                          <p:spTgt spid="11"/>
                                        </p:tgtEl>
                                      </p:cBhvr>
                                    </p:animEffect>
                                  </p:childTnLst>
                                </p:cTn>
                              </p:par>
                            </p:childTnLst>
                          </p:cTn>
                        </p:par>
                        <p:par>
                          <p:cTn id="21" fill="hold">
                            <p:stCondLst>
                              <p:cond delay="750"/>
                            </p:stCondLst>
                            <p:childTnLst>
                              <p:par>
                                <p:cTn id="22" presetID="9"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ssolve">
                                      <p:cBhvr>
                                        <p:cTn id="24" dur="750"/>
                                        <p:tgtEl>
                                          <p:spTgt spid="9"/>
                                        </p:tgtEl>
                                      </p:cBhvr>
                                    </p:animEffect>
                                  </p:childTnLst>
                                </p:cTn>
                              </p:par>
                            </p:childTnLst>
                          </p:cTn>
                        </p:par>
                        <p:par>
                          <p:cTn id="25" fill="hold">
                            <p:stCondLst>
                              <p:cond delay="1500"/>
                            </p:stCondLst>
                            <p:childTnLst>
                              <p:par>
                                <p:cTn id="26" presetID="9"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ssolve">
                                      <p:cBhvr>
                                        <p:cTn id="28" dur="750"/>
                                        <p:tgtEl>
                                          <p:spTgt spid="10"/>
                                        </p:tgtEl>
                                      </p:cBhvr>
                                    </p:animEffect>
                                  </p:childTnLst>
                                </p:cTn>
                              </p:par>
                            </p:childTnLst>
                          </p:cTn>
                        </p:par>
                        <p:par>
                          <p:cTn id="29" fill="hold">
                            <p:stCondLst>
                              <p:cond delay="2250"/>
                            </p:stCondLst>
                            <p:childTnLst>
                              <p:par>
                                <p:cTn id="30" presetID="9" presetClass="entr" presetSubtype="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dissolve">
                                      <p:cBhvr>
                                        <p:cTn id="32"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Is Wearable Technology Ready?</a:t>
            </a:r>
            <a:endParaRPr lang="en-US" b="1" dirty="0"/>
          </a:p>
        </p:txBody>
      </p:sp>
      <p:sp>
        <p:nvSpPr>
          <p:cNvPr id="3" name="Text Placeholder 2"/>
          <p:cNvSpPr>
            <a:spLocks noGrp="1"/>
          </p:cNvSpPr>
          <p:nvPr>
            <p:ph type="body" idx="1"/>
          </p:nvPr>
        </p:nvSpPr>
        <p:spPr/>
        <p:txBody>
          <a:bodyPr/>
          <a:lstStyle/>
          <a:p>
            <a:pPr algn="ctr"/>
            <a:r>
              <a:rPr lang="en-US" dirty="0" smtClean="0"/>
              <a:t>What is Available?</a:t>
            </a:r>
            <a:endParaRPr lang="en-US" dirty="0"/>
          </a:p>
        </p:txBody>
      </p:sp>
      <p:sp>
        <p:nvSpPr>
          <p:cNvPr id="4" name="Content Placeholder 3"/>
          <p:cNvSpPr>
            <a:spLocks noGrp="1"/>
          </p:cNvSpPr>
          <p:nvPr>
            <p:ph sz="half" idx="2"/>
          </p:nvPr>
        </p:nvSpPr>
        <p:spPr/>
        <p:txBody>
          <a:bodyPr/>
          <a:lstStyle/>
          <a:p>
            <a:r>
              <a:rPr lang="en-US" dirty="0" smtClean="0"/>
              <a:t>Fitness and Health Tracking</a:t>
            </a:r>
          </a:p>
          <a:p>
            <a:r>
              <a:rPr lang="en-US" dirty="0" smtClean="0"/>
              <a:t>GPS Tracking and Navigation</a:t>
            </a:r>
          </a:p>
          <a:p>
            <a:r>
              <a:rPr lang="en-US" dirty="0" smtClean="0"/>
              <a:t>Organization and Accessibility</a:t>
            </a:r>
          </a:p>
          <a:p>
            <a:r>
              <a:rPr lang="en-US" dirty="0"/>
              <a:t>Mobile Applications</a:t>
            </a:r>
          </a:p>
          <a:p>
            <a:r>
              <a:rPr lang="en-US" dirty="0" smtClean="0"/>
              <a:t>Music and Media</a:t>
            </a:r>
          </a:p>
          <a:p>
            <a:r>
              <a:rPr lang="en-US" dirty="0" smtClean="0"/>
              <a:t>Virtual Computing</a:t>
            </a:r>
          </a:p>
          <a:p>
            <a:r>
              <a:rPr lang="en-US" dirty="0" smtClean="0"/>
              <a:t>Oh yeah, It can tell you the time!</a:t>
            </a:r>
          </a:p>
          <a:p>
            <a:endParaRPr lang="en-US" dirty="0" smtClean="0"/>
          </a:p>
          <a:p>
            <a:endParaRPr lang="en-US" dirty="0"/>
          </a:p>
        </p:txBody>
      </p:sp>
      <p:sp>
        <p:nvSpPr>
          <p:cNvPr id="5" name="Text Placeholder 4"/>
          <p:cNvSpPr>
            <a:spLocks noGrp="1"/>
          </p:cNvSpPr>
          <p:nvPr>
            <p:ph type="body" sz="quarter" idx="3"/>
          </p:nvPr>
        </p:nvSpPr>
        <p:spPr/>
        <p:txBody>
          <a:bodyPr/>
          <a:lstStyle/>
          <a:p>
            <a:r>
              <a:rPr lang="en-US" dirty="0" smtClean="0"/>
              <a:t>Is this new technology worth it?</a:t>
            </a:r>
            <a:endParaRPr lang="en-US" dirty="0"/>
          </a:p>
        </p:txBody>
      </p:sp>
      <p:sp>
        <p:nvSpPr>
          <p:cNvPr id="6" name="Content Placeholder 5"/>
          <p:cNvSpPr>
            <a:spLocks noGrp="1"/>
          </p:cNvSpPr>
          <p:nvPr>
            <p:ph sz="quarter" idx="4"/>
          </p:nvPr>
        </p:nvSpPr>
        <p:spPr/>
        <p:txBody>
          <a:bodyPr/>
          <a:lstStyle/>
          <a:p>
            <a:r>
              <a:rPr lang="en-US" dirty="0" smtClean="0"/>
              <a:t>Synchronize Multiple Devices</a:t>
            </a:r>
          </a:p>
          <a:p>
            <a:r>
              <a:rPr lang="en-US" dirty="0"/>
              <a:t>Ease of Access to Information</a:t>
            </a:r>
          </a:p>
          <a:p>
            <a:r>
              <a:rPr lang="en-US" dirty="0" smtClean="0"/>
              <a:t>Fashionable</a:t>
            </a:r>
          </a:p>
          <a:p>
            <a:r>
              <a:rPr lang="en-US" dirty="0" smtClean="0"/>
              <a:t>User Experience</a:t>
            </a:r>
          </a:p>
          <a:p>
            <a:r>
              <a:rPr lang="en-US" dirty="0" smtClean="0"/>
              <a:t>Cost</a:t>
            </a:r>
          </a:p>
        </p:txBody>
      </p:sp>
    </p:spTree>
    <p:extLst>
      <p:ext uri="{BB962C8B-B14F-4D97-AF65-F5344CB8AC3E}">
        <p14:creationId xmlns:p14="http://schemas.microsoft.com/office/powerpoint/2010/main" val="22565451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Effect transition="in" filter="dissolve">
                                      <p:cBhvr>
                                        <p:cTn id="45" dur="500"/>
                                        <p:tgtEl>
                                          <p:spTgt spid="5">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111" y="541866"/>
            <a:ext cx="4518026" cy="1600200"/>
          </a:xfrm>
        </p:spPr>
        <p:txBody>
          <a:bodyPr anchor="ctr">
            <a:noAutofit/>
          </a:bodyPr>
          <a:lstStyle/>
          <a:p>
            <a:pPr algn="ctr"/>
            <a:r>
              <a:rPr lang="en-US" sz="3800" b="1" dirty="0" smtClean="0"/>
              <a:t>More than </a:t>
            </a:r>
            <a:r>
              <a:rPr lang="en-US" sz="3800" b="1" dirty="0"/>
              <a:t>a</a:t>
            </a:r>
            <a:r>
              <a:rPr lang="en-US" sz="3800" b="1" dirty="0" smtClean="0"/>
              <a:t> </a:t>
            </a:r>
            <a:r>
              <a:rPr lang="en-US" sz="3800" b="1" dirty="0"/>
              <a:t>w</a:t>
            </a:r>
            <a:r>
              <a:rPr lang="en-US" sz="3800" b="1" dirty="0" smtClean="0"/>
              <a:t>atch and a  pair of glasses?</a:t>
            </a:r>
            <a:endParaRPr lang="en-US" sz="3800" b="1" dirty="0"/>
          </a:p>
        </p:txBody>
      </p:sp>
      <p:sp>
        <p:nvSpPr>
          <p:cNvPr id="4" name="Text Placeholder 3"/>
          <p:cNvSpPr>
            <a:spLocks noGrp="1"/>
          </p:cNvSpPr>
          <p:nvPr>
            <p:ph type="body" sz="half" idx="2"/>
          </p:nvPr>
        </p:nvSpPr>
        <p:spPr>
          <a:xfrm>
            <a:off x="839788" y="2356555"/>
            <a:ext cx="3774545" cy="3951111"/>
          </a:xfrm>
        </p:spPr>
        <p:txBody>
          <a:bodyPr>
            <a:normAutofit fontScale="92500"/>
          </a:bodyPr>
          <a:lstStyle/>
          <a:p>
            <a:r>
              <a:rPr lang="en-US" sz="2800" dirty="0" smtClean="0"/>
              <a:t>Future Advancements</a:t>
            </a:r>
          </a:p>
          <a:p>
            <a:pPr algn="ctr"/>
            <a:r>
              <a:rPr lang="en-US" sz="1000" dirty="0" smtClean="0"/>
              <a:t> </a:t>
            </a:r>
          </a:p>
          <a:p>
            <a:pPr marL="285750" indent="-285750">
              <a:buFont typeface="Arial"/>
              <a:buChar char="•"/>
            </a:pPr>
            <a:r>
              <a:rPr lang="en-US" sz="2400" dirty="0" smtClean="0"/>
              <a:t>Training and Field Uses</a:t>
            </a:r>
          </a:p>
          <a:p>
            <a:pPr marL="285750" indent="-285750">
              <a:buFont typeface="Arial"/>
              <a:buChar char="•"/>
            </a:pPr>
            <a:r>
              <a:rPr lang="en-US" sz="2400" dirty="0" smtClean="0"/>
              <a:t>Future Security Enhancements and Concerns</a:t>
            </a:r>
          </a:p>
          <a:p>
            <a:pPr marL="285750" indent="-285750">
              <a:buFont typeface="Arial"/>
              <a:buChar char="•"/>
            </a:pPr>
            <a:r>
              <a:rPr lang="en-US" sz="2400" dirty="0" smtClean="0"/>
              <a:t>Endless Power</a:t>
            </a:r>
          </a:p>
          <a:p>
            <a:pPr marL="285750" indent="-285750">
              <a:buFont typeface="Arial"/>
              <a:buChar char="•"/>
            </a:pPr>
            <a:r>
              <a:rPr lang="en-US" sz="2400" dirty="0" smtClean="0"/>
              <a:t>Social Media and Personal Connection</a:t>
            </a:r>
          </a:p>
          <a:p>
            <a:pPr marL="285750" indent="-285750">
              <a:buFont typeface="Arial"/>
              <a:buChar char="•"/>
            </a:pPr>
            <a:r>
              <a:rPr lang="en-US" sz="2400" dirty="0" smtClean="0"/>
              <a:t>Privacy</a:t>
            </a:r>
          </a:p>
          <a:p>
            <a:pPr marL="285750" indent="-285750">
              <a:buFont typeface="Arial"/>
              <a:buChar char="•"/>
            </a:pPr>
            <a:r>
              <a:rPr lang="en-US" sz="2400" dirty="0" smtClean="0"/>
              <a:t>Human Integration</a:t>
            </a:r>
            <a:endParaRPr lang="en-US" sz="2400" dirty="0"/>
          </a:p>
        </p:txBody>
      </p:sp>
      <p:pic>
        <p:nvPicPr>
          <p:cNvPr id="6" name="Picture 5" descr="googleglucoselen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7888" y="433439"/>
            <a:ext cx="3132668" cy="2558118"/>
          </a:xfrm>
          <a:prstGeom prst="rect">
            <a:avLst/>
          </a:prstGeom>
        </p:spPr>
      </p:pic>
      <p:pic>
        <p:nvPicPr>
          <p:cNvPr id="7" name="Picture 6" descr="hqdefaul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5221" y="3249082"/>
            <a:ext cx="6265333" cy="3058583"/>
          </a:xfrm>
          <a:prstGeom prst="rect">
            <a:avLst/>
          </a:prstGeom>
        </p:spPr>
      </p:pic>
      <p:pic>
        <p:nvPicPr>
          <p:cNvPr id="8" name="Content Placeholder 7" descr="Smartphone-on-your-Wrist.jpg"/>
          <p:cNvPicPr>
            <a:picLocks noGrp="1" noChangeAspect="1"/>
          </p:cNvPicPr>
          <p:nvPr>
            <p:ph idx="1"/>
          </p:nvPr>
        </p:nvPicPr>
        <p:blipFill>
          <a:blip r:embed="rId4">
            <a:extLst>
              <a:ext uri="{28A0092B-C50C-407E-A947-70E740481C1C}">
                <a14:useLocalDpi xmlns:a14="http://schemas.microsoft.com/office/drawing/2010/main" val="0"/>
              </a:ext>
            </a:extLst>
          </a:blip>
          <a:srcRect l="17763" r="17763"/>
          <a:stretch>
            <a:fillRect/>
          </a:stretch>
        </p:blipFill>
        <p:spPr>
          <a:xfrm>
            <a:off x="5235222" y="437444"/>
            <a:ext cx="3001610" cy="2554112"/>
          </a:xfrm>
        </p:spPr>
      </p:pic>
    </p:spTree>
    <p:extLst>
      <p:ext uri="{BB962C8B-B14F-4D97-AF65-F5344CB8AC3E}">
        <p14:creationId xmlns:p14="http://schemas.microsoft.com/office/powerpoint/2010/main" val="5004451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1000"/>
                                        <p:tgtEl>
                                          <p:spTgt spid="8"/>
                                        </p:tgtEl>
                                      </p:cBhvr>
                                    </p:animEffect>
                                  </p:childTnLst>
                                </p:cTn>
                              </p:par>
                            </p:childTnLst>
                          </p:cTn>
                        </p:par>
                        <p:par>
                          <p:cTn id="12" fill="hold">
                            <p:stCondLst>
                              <p:cond delay="2000"/>
                            </p:stCondLst>
                            <p:childTnLst>
                              <p:par>
                                <p:cTn id="13" presetID="9"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1000"/>
                                        <p:tgtEl>
                                          <p:spTgt spid="6"/>
                                        </p:tgtEl>
                                      </p:cBhvr>
                                    </p:animEffect>
                                  </p:childTnLst>
                                </p:cTn>
                              </p:par>
                            </p:childTnLst>
                          </p:cTn>
                        </p:par>
                        <p:par>
                          <p:cTn id="16" fill="hold">
                            <p:stCondLst>
                              <p:cond delay="3000"/>
                            </p:stCondLst>
                            <p:childTnLst>
                              <p:par>
                                <p:cTn id="17" presetID="9"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1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dissolve">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Practical Uses and Applications</a:t>
            </a:r>
            <a:endParaRPr lang="en-US" b="1" dirty="0"/>
          </a:p>
        </p:txBody>
      </p:sp>
      <p:sp>
        <p:nvSpPr>
          <p:cNvPr id="3" name="Text Placeholder 2"/>
          <p:cNvSpPr>
            <a:spLocks noGrp="1"/>
          </p:cNvSpPr>
          <p:nvPr>
            <p:ph type="body" idx="1"/>
          </p:nvPr>
        </p:nvSpPr>
        <p:spPr>
          <a:xfrm>
            <a:off x="690879" y="1681162"/>
            <a:ext cx="3515361" cy="823913"/>
          </a:xfrm>
        </p:spPr>
        <p:txBody>
          <a:bodyPr>
            <a:normAutofit/>
          </a:bodyPr>
          <a:lstStyle/>
          <a:p>
            <a:pPr algn="ctr"/>
            <a:r>
              <a:rPr lang="en-US" sz="3600" dirty="0" smtClean="0"/>
              <a:t>Mobile Phones</a:t>
            </a:r>
            <a:endParaRPr lang="en-US" sz="3600" dirty="0"/>
          </a:p>
        </p:txBody>
      </p:sp>
      <p:sp>
        <p:nvSpPr>
          <p:cNvPr id="4" name="Content Placeholder 3"/>
          <p:cNvSpPr>
            <a:spLocks noGrp="1"/>
          </p:cNvSpPr>
          <p:nvPr>
            <p:ph sz="half" idx="2"/>
          </p:nvPr>
        </p:nvSpPr>
        <p:spPr>
          <a:xfrm>
            <a:off x="690879" y="2505075"/>
            <a:ext cx="3515361" cy="4164508"/>
          </a:xfrm>
        </p:spPr>
        <p:txBody>
          <a:bodyPr>
            <a:normAutofit fontScale="85000" lnSpcReduction="20000"/>
          </a:bodyPr>
          <a:lstStyle/>
          <a:p>
            <a:r>
              <a:rPr lang="en-US" dirty="0" smtClean="0"/>
              <a:t>Phone Calls</a:t>
            </a:r>
          </a:p>
          <a:p>
            <a:r>
              <a:rPr lang="en-US" dirty="0" smtClean="0"/>
              <a:t>SMS and MMS</a:t>
            </a:r>
          </a:p>
          <a:p>
            <a:r>
              <a:rPr lang="en-US" dirty="0" smtClean="0"/>
              <a:t>Email and Calendar</a:t>
            </a:r>
          </a:p>
          <a:p>
            <a:r>
              <a:rPr lang="en-US" dirty="0" smtClean="0"/>
              <a:t>Picture/Video/Audio Capture</a:t>
            </a:r>
          </a:p>
          <a:p>
            <a:r>
              <a:rPr lang="en-US" dirty="0" smtClean="0"/>
              <a:t>Music</a:t>
            </a:r>
          </a:p>
          <a:p>
            <a:r>
              <a:rPr lang="en-US" dirty="0" smtClean="0"/>
              <a:t>Web Browsing</a:t>
            </a:r>
          </a:p>
          <a:p>
            <a:r>
              <a:rPr lang="en-US" dirty="0" smtClean="0"/>
              <a:t>Media Streaming</a:t>
            </a:r>
          </a:p>
          <a:p>
            <a:r>
              <a:rPr lang="en-US" dirty="0" smtClean="0"/>
              <a:t>Navigation</a:t>
            </a:r>
          </a:p>
          <a:p>
            <a:r>
              <a:rPr lang="en-US" dirty="0" smtClean="0"/>
              <a:t>Applications</a:t>
            </a:r>
            <a:r>
              <a:rPr lang="en-US" dirty="0"/>
              <a:t> </a:t>
            </a:r>
            <a:r>
              <a:rPr lang="en-US" dirty="0" smtClean="0"/>
              <a:t>and Games</a:t>
            </a:r>
          </a:p>
          <a:p>
            <a:r>
              <a:rPr lang="en-US" dirty="0" smtClean="0"/>
              <a:t>Mobile Office</a:t>
            </a:r>
          </a:p>
        </p:txBody>
      </p:sp>
      <p:sp>
        <p:nvSpPr>
          <p:cNvPr id="5" name="Text Placeholder 4"/>
          <p:cNvSpPr>
            <a:spLocks noGrp="1"/>
          </p:cNvSpPr>
          <p:nvPr>
            <p:ph type="body" sz="quarter" idx="3"/>
          </p:nvPr>
        </p:nvSpPr>
        <p:spPr>
          <a:xfrm>
            <a:off x="8026400" y="1681164"/>
            <a:ext cx="3477896" cy="823911"/>
          </a:xfrm>
        </p:spPr>
        <p:txBody>
          <a:bodyPr>
            <a:noAutofit/>
          </a:bodyPr>
          <a:lstStyle/>
          <a:p>
            <a:pPr algn="ctr"/>
            <a:r>
              <a:rPr lang="en-US" sz="2800" dirty="0" smtClean="0"/>
              <a:t>Wearable Technologies</a:t>
            </a:r>
            <a:endParaRPr lang="en-US" sz="2800" dirty="0"/>
          </a:p>
        </p:txBody>
      </p:sp>
      <p:sp>
        <p:nvSpPr>
          <p:cNvPr id="6" name="Content Placeholder 5"/>
          <p:cNvSpPr>
            <a:spLocks noGrp="1"/>
          </p:cNvSpPr>
          <p:nvPr>
            <p:ph sz="quarter" idx="4"/>
          </p:nvPr>
        </p:nvSpPr>
        <p:spPr>
          <a:xfrm>
            <a:off x="8026400" y="2505074"/>
            <a:ext cx="3477896" cy="4240037"/>
          </a:xfrm>
        </p:spPr>
        <p:txBody>
          <a:bodyPr>
            <a:normAutofit fontScale="85000" lnSpcReduction="20000"/>
          </a:bodyPr>
          <a:lstStyle/>
          <a:p>
            <a:r>
              <a:rPr lang="en-US" dirty="0" smtClean="0"/>
              <a:t>Phone Calls</a:t>
            </a:r>
          </a:p>
          <a:p>
            <a:r>
              <a:rPr lang="en-US" dirty="0" smtClean="0"/>
              <a:t>Date and Time</a:t>
            </a:r>
          </a:p>
          <a:p>
            <a:r>
              <a:rPr lang="en-US" dirty="0" smtClean="0"/>
              <a:t>Synchronization</a:t>
            </a:r>
          </a:p>
          <a:p>
            <a:r>
              <a:rPr lang="en-US" dirty="0" smtClean="0"/>
              <a:t>SMS and MMS</a:t>
            </a:r>
          </a:p>
          <a:p>
            <a:r>
              <a:rPr lang="en-US" dirty="0" smtClean="0"/>
              <a:t>Email and Calendar</a:t>
            </a:r>
          </a:p>
          <a:p>
            <a:r>
              <a:rPr lang="en-US" dirty="0" smtClean="0"/>
              <a:t>Picture/Video/Audio Capture</a:t>
            </a:r>
          </a:p>
          <a:p>
            <a:r>
              <a:rPr lang="en-US" dirty="0" smtClean="0"/>
              <a:t>Music</a:t>
            </a:r>
          </a:p>
          <a:p>
            <a:r>
              <a:rPr lang="en-US" dirty="0" smtClean="0"/>
              <a:t>Web Browsing</a:t>
            </a:r>
          </a:p>
          <a:p>
            <a:r>
              <a:rPr lang="en-US" dirty="0" smtClean="0"/>
              <a:t>Navigation</a:t>
            </a:r>
          </a:p>
          <a:p>
            <a:r>
              <a:rPr lang="en-US" dirty="0" smtClean="0"/>
              <a:t>Light Applications</a:t>
            </a:r>
          </a:p>
          <a:p>
            <a:endParaRPr lang="en-US" dirty="0" smtClean="0"/>
          </a:p>
          <a:p>
            <a:endParaRPr lang="en-US" dirty="0" smtClean="0"/>
          </a:p>
          <a:p>
            <a:endParaRPr lang="en-US" dirty="0"/>
          </a:p>
        </p:txBody>
      </p:sp>
      <p:sp>
        <p:nvSpPr>
          <p:cNvPr id="9" name="Rectangle 8"/>
          <p:cNvSpPr/>
          <p:nvPr/>
        </p:nvSpPr>
        <p:spPr>
          <a:xfrm>
            <a:off x="4206241" y="1858744"/>
            <a:ext cx="3820159" cy="646331"/>
          </a:xfrm>
          <a:prstGeom prst="rect">
            <a:avLst/>
          </a:prstGeom>
        </p:spPr>
        <p:txBody>
          <a:bodyPr wrap="square">
            <a:spAutoFit/>
          </a:bodyPr>
          <a:lstStyle/>
          <a:p>
            <a:pPr algn="ctr"/>
            <a:r>
              <a:rPr lang="en-US" sz="3600" b="1" dirty="0" smtClean="0"/>
              <a:t>Tablets</a:t>
            </a:r>
            <a:endParaRPr lang="en-US" sz="3600" b="1" dirty="0"/>
          </a:p>
        </p:txBody>
      </p:sp>
      <p:sp>
        <p:nvSpPr>
          <p:cNvPr id="12" name="Rectangle 11"/>
          <p:cNvSpPr/>
          <p:nvPr/>
        </p:nvSpPr>
        <p:spPr>
          <a:xfrm>
            <a:off x="4206240" y="2514599"/>
            <a:ext cx="3820159" cy="4154984"/>
          </a:xfrm>
          <a:prstGeom prst="rect">
            <a:avLst/>
          </a:prstGeom>
        </p:spPr>
        <p:txBody>
          <a:bodyPr wrap="square">
            <a:spAutoFit/>
          </a:bodyPr>
          <a:lstStyle/>
          <a:p>
            <a:pPr marL="285750" indent="-285750">
              <a:buFont typeface="Arial" panose="020B0604020202020204" pitchFamily="34" charset="0"/>
              <a:buChar char="•"/>
            </a:pPr>
            <a:r>
              <a:rPr lang="en-US" sz="2200" dirty="0"/>
              <a:t>Phone Calls</a:t>
            </a:r>
          </a:p>
          <a:p>
            <a:pPr marL="285750" indent="-285750">
              <a:buFont typeface="Arial" panose="020B0604020202020204" pitchFamily="34" charset="0"/>
              <a:buChar char="•"/>
            </a:pPr>
            <a:r>
              <a:rPr lang="en-US" sz="2200" dirty="0"/>
              <a:t>SMS and MMS</a:t>
            </a:r>
          </a:p>
          <a:p>
            <a:pPr marL="285750" indent="-285750">
              <a:buFont typeface="Arial" panose="020B0604020202020204" pitchFamily="34" charset="0"/>
              <a:buChar char="•"/>
            </a:pPr>
            <a:r>
              <a:rPr lang="en-US" sz="2200" dirty="0"/>
              <a:t>Email and Calendar</a:t>
            </a:r>
          </a:p>
          <a:p>
            <a:pPr marL="285750" indent="-285750">
              <a:buFont typeface="Arial" panose="020B0604020202020204" pitchFamily="34" charset="0"/>
              <a:buChar char="•"/>
            </a:pPr>
            <a:r>
              <a:rPr lang="en-US" sz="2200" dirty="0"/>
              <a:t>Picture/Video/Audio Capture</a:t>
            </a:r>
          </a:p>
          <a:p>
            <a:pPr marL="285750" indent="-285750">
              <a:buFont typeface="Arial" panose="020B0604020202020204" pitchFamily="34" charset="0"/>
              <a:buChar char="•"/>
            </a:pPr>
            <a:r>
              <a:rPr lang="en-US" sz="2200" dirty="0"/>
              <a:t>Music</a:t>
            </a:r>
          </a:p>
          <a:p>
            <a:pPr marL="285750" indent="-285750">
              <a:buFont typeface="Arial" panose="020B0604020202020204" pitchFamily="34" charset="0"/>
              <a:buChar char="•"/>
            </a:pPr>
            <a:r>
              <a:rPr lang="en-US" sz="2200" dirty="0"/>
              <a:t>Web Browsing</a:t>
            </a:r>
          </a:p>
          <a:p>
            <a:pPr marL="285750" indent="-285750">
              <a:buFont typeface="Arial" panose="020B0604020202020204" pitchFamily="34" charset="0"/>
              <a:buChar char="•"/>
            </a:pPr>
            <a:r>
              <a:rPr lang="en-US" sz="2200" dirty="0"/>
              <a:t>Media Streaming</a:t>
            </a:r>
          </a:p>
          <a:p>
            <a:pPr marL="285750" indent="-285750">
              <a:buFont typeface="Arial" panose="020B0604020202020204" pitchFamily="34" charset="0"/>
              <a:buChar char="•"/>
            </a:pPr>
            <a:r>
              <a:rPr lang="en-US" sz="2200" dirty="0"/>
              <a:t>Navigation</a:t>
            </a:r>
          </a:p>
          <a:p>
            <a:pPr marL="285750" indent="-285750">
              <a:buFont typeface="Arial" panose="020B0604020202020204" pitchFamily="34" charset="0"/>
              <a:buChar char="•"/>
            </a:pPr>
            <a:r>
              <a:rPr lang="en-US" sz="2200" dirty="0" smtClean="0"/>
              <a:t>Applications and games</a:t>
            </a:r>
          </a:p>
          <a:p>
            <a:pPr marL="285750" indent="-285750">
              <a:buFont typeface="Arial" panose="020B0604020202020204" pitchFamily="34" charset="0"/>
              <a:buChar char="•"/>
            </a:pPr>
            <a:r>
              <a:rPr lang="en-US" sz="2200" dirty="0" smtClean="0"/>
              <a:t>Mobile Features on a Full OS</a:t>
            </a:r>
          </a:p>
          <a:p>
            <a:pPr marL="285750" indent="-285750">
              <a:buFont typeface="Arial" panose="020B0604020202020204" pitchFamily="34" charset="0"/>
              <a:buChar char="•"/>
            </a:pPr>
            <a:r>
              <a:rPr lang="en-US" sz="2200" dirty="0" smtClean="0"/>
              <a:t>Powerful Computer Capabilities</a:t>
            </a:r>
          </a:p>
        </p:txBody>
      </p:sp>
    </p:spTree>
    <p:extLst>
      <p:ext uri="{BB962C8B-B14F-4D97-AF65-F5344CB8AC3E}">
        <p14:creationId xmlns:p14="http://schemas.microsoft.com/office/powerpoint/2010/main" val="23426311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par>
                          <p:cTn id="13" fill="hold">
                            <p:stCondLst>
                              <p:cond delay="500"/>
                            </p:stCondLst>
                            <p:childTnLst>
                              <p:par>
                                <p:cTn id="14" presetID="37" presetClass="entr" presetSubtype="0" fill="hold"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2000"/>
                                        <p:tgtEl>
                                          <p:spTgt spid="4">
                                            <p:txEl>
                                              <p:pRg st="0" end="0"/>
                                            </p:txEl>
                                          </p:spTgt>
                                        </p:tgtEl>
                                      </p:cBhvr>
                                    </p:animEffect>
                                    <p:anim calcmode="lin" valueType="num">
                                      <p:cBhvr>
                                        <p:cTn id="17"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18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9" dur="200" accel="100000" fill="hold">
                                          <p:stCondLst>
                                            <p:cond delay="18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2000"/>
                                        <p:tgtEl>
                                          <p:spTgt spid="4">
                                            <p:txEl>
                                              <p:pRg st="1" end="1"/>
                                            </p:txEl>
                                          </p:spTgt>
                                        </p:tgtEl>
                                      </p:cBhvr>
                                    </p:animEffect>
                                    <p:anim calcmode="lin" valueType="num">
                                      <p:cBhvr>
                                        <p:cTn id="24"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18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26" dur="200" accel="100000" fill="hold">
                                          <p:stCondLst>
                                            <p:cond delay="18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par>
                          <p:cTn id="27" fill="hold">
                            <p:stCondLst>
                              <p:cond delay="4500"/>
                            </p:stCondLst>
                            <p:childTnLst>
                              <p:par>
                                <p:cTn id="28" presetID="37" presetClass="entr" presetSubtype="0" fill="hold" nodeType="after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2000"/>
                                        <p:tgtEl>
                                          <p:spTgt spid="4">
                                            <p:txEl>
                                              <p:pRg st="2" end="2"/>
                                            </p:txEl>
                                          </p:spTgt>
                                        </p:tgtEl>
                                      </p:cBhvr>
                                    </p:animEffect>
                                    <p:anim calcmode="lin" valueType="num">
                                      <p:cBhvr>
                                        <p:cTn id="31"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2" dur="18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33" dur="200" accel="100000" fill="hold">
                                          <p:stCondLst>
                                            <p:cond delay="18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par>
                          <p:cTn id="34" fill="hold">
                            <p:stCondLst>
                              <p:cond delay="6500"/>
                            </p:stCondLst>
                            <p:childTnLst>
                              <p:par>
                                <p:cTn id="35" presetID="37" presetClass="entr" presetSubtype="0" fill="hold" nodeType="after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2000"/>
                                        <p:tgtEl>
                                          <p:spTgt spid="4">
                                            <p:txEl>
                                              <p:pRg st="3" end="3"/>
                                            </p:txEl>
                                          </p:spTgt>
                                        </p:tgtEl>
                                      </p:cBhvr>
                                    </p:animEffect>
                                    <p:anim calcmode="lin" valueType="num">
                                      <p:cBhvr>
                                        <p:cTn id="38" dur="2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9" dur="18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40" dur="200" accel="100000" fill="hold">
                                          <p:stCondLst>
                                            <p:cond delay="18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par>
                          <p:cTn id="41" fill="hold">
                            <p:stCondLst>
                              <p:cond delay="8500"/>
                            </p:stCondLst>
                            <p:childTnLst>
                              <p:par>
                                <p:cTn id="42" presetID="37" presetClass="entr" presetSubtype="0" fill="hold" nodeType="after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fade">
                                      <p:cBhvr>
                                        <p:cTn id="44" dur="2000"/>
                                        <p:tgtEl>
                                          <p:spTgt spid="4">
                                            <p:txEl>
                                              <p:pRg st="4" end="4"/>
                                            </p:txEl>
                                          </p:spTgt>
                                        </p:tgtEl>
                                      </p:cBhvr>
                                    </p:animEffect>
                                    <p:anim calcmode="lin" valueType="num">
                                      <p:cBhvr>
                                        <p:cTn id="45" dur="2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6" dur="1800"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47" dur="200" accel="100000" fill="hold">
                                          <p:stCondLst>
                                            <p:cond delay="1800"/>
                                          </p:stCondLst>
                                        </p:cTn>
                                        <p:tgtEl>
                                          <p:spTgt spid="4">
                                            <p:txEl>
                                              <p:pRg st="4" end="4"/>
                                            </p:txEl>
                                          </p:spTgt>
                                        </p:tgtEl>
                                        <p:attrNameLst>
                                          <p:attrName>ppt_y</p:attrName>
                                        </p:attrNameLst>
                                      </p:cBhvr>
                                      <p:tavLst>
                                        <p:tav tm="0">
                                          <p:val>
                                            <p:strVal val="#ppt_y-.03"/>
                                          </p:val>
                                        </p:tav>
                                        <p:tav tm="100000">
                                          <p:val>
                                            <p:strVal val="#ppt_y"/>
                                          </p:val>
                                        </p:tav>
                                      </p:tavLst>
                                    </p:anim>
                                  </p:childTnLst>
                                </p:cTn>
                              </p:par>
                            </p:childTnLst>
                          </p:cTn>
                        </p:par>
                        <p:par>
                          <p:cTn id="48" fill="hold">
                            <p:stCondLst>
                              <p:cond delay="10500"/>
                            </p:stCondLst>
                            <p:childTnLst>
                              <p:par>
                                <p:cTn id="49" presetID="37" presetClass="entr" presetSubtype="0" fill="hold" nodeType="after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animEffect transition="in" filter="fade">
                                      <p:cBhvr>
                                        <p:cTn id="51" dur="2000"/>
                                        <p:tgtEl>
                                          <p:spTgt spid="4">
                                            <p:txEl>
                                              <p:pRg st="5" end="5"/>
                                            </p:txEl>
                                          </p:spTgt>
                                        </p:tgtEl>
                                      </p:cBhvr>
                                    </p:animEffect>
                                    <p:anim calcmode="lin" valueType="num">
                                      <p:cBhvr>
                                        <p:cTn id="52" dur="2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3" dur="1800" decel="100000" fill="hold"/>
                                        <p:tgtEl>
                                          <p:spTgt spid="4">
                                            <p:txEl>
                                              <p:pRg st="5" end="5"/>
                                            </p:txEl>
                                          </p:spTgt>
                                        </p:tgtEl>
                                        <p:attrNameLst>
                                          <p:attrName>ppt_y</p:attrName>
                                        </p:attrNameLst>
                                      </p:cBhvr>
                                      <p:tavLst>
                                        <p:tav tm="0">
                                          <p:val>
                                            <p:strVal val="#ppt_y+1"/>
                                          </p:val>
                                        </p:tav>
                                        <p:tav tm="100000">
                                          <p:val>
                                            <p:strVal val="#ppt_y-.03"/>
                                          </p:val>
                                        </p:tav>
                                      </p:tavLst>
                                    </p:anim>
                                    <p:anim calcmode="lin" valueType="num">
                                      <p:cBhvr>
                                        <p:cTn id="54" dur="200" accel="100000" fill="hold">
                                          <p:stCondLst>
                                            <p:cond delay="1800"/>
                                          </p:stCondLst>
                                        </p:cTn>
                                        <p:tgtEl>
                                          <p:spTgt spid="4">
                                            <p:txEl>
                                              <p:pRg st="5" end="5"/>
                                            </p:txEl>
                                          </p:spTgt>
                                        </p:tgtEl>
                                        <p:attrNameLst>
                                          <p:attrName>ppt_y</p:attrName>
                                        </p:attrNameLst>
                                      </p:cBhvr>
                                      <p:tavLst>
                                        <p:tav tm="0">
                                          <p:val>
                                            <p:strVal val="#ppt_y-.03"/>
                                          </p:val>
                                        </p:tav>
                                        <p:tav tm="100000">
                                          <p:val>
                                            <p:strVal val="#ppt_y"/>
                                          </p:val>
                                        </p:tav>
                                      </p:tavLst>
                                    </p:anim>
                                  </p:childTnLst>
                                </p:cTn>
                              </p:par>
                            </p:childTnLst>
                          </p:cTn>
                        </p:par>
                        <p:par>
                          <p:cTn id="55" fill="hold">
                            <p:stCondLst>
                              <p:cond delay="12500"/>
                            </p:stCondLst>
                            <p:childTnLst>
                              <p:par>
                                <p:cTn id="56" presetID="37" presetClass="entr" presetSubtype="0" fill="hold" nodeType="afterEffect">
                                  <p:stCondLst>
                                    <p:cond delay="0"/>
                                  </p:stCondLst>
                                  <p:childTnLst>
                                    <p:set>
                                      <p:cBhvr>
                                        <p:cTn id="57" dur="1" fill="hold">
                                          <p:stCondLst>
                                            <p:cond delay="0"/>
                                          </p:stCondLst>
                                        </p:cTn>
                                        <p:tgtEl>
                                          <p:spTgt spid="4">
                                            <p:txEl>
                                              <p:pRg st="6" end="6"/>
                                            </p:txEl>
                                          </p:spTgt>
                                        </p:tgtEl>
                                        <p:attrNameLst>
                                          <p:attrName>style.visibility</p:attrName>
                                        </p:attrNameLst>
                                      </p:cBhvr>
                                      <p:to>
                                        <p:strVal val="visible"/>
                                      </p:to>
                                    </p:set>
                                    <p:animEffect transition="in" filter="fade">
                                      <p:cBhvr>
                                        <p:cTn id="58" dur="2000"/>
                                        <p:tgtEl>
                                          <p:spTgt spid="4">
                                            <p:txEl>
                                              <p:pRg st="6" end="6"/>
                                            </p:txEl>
                                          </p:spTgt>
                                        </p:tgtEl>
                                      </p:cBhvr>
                                    </p:animEffect>
                                    <p:anim calcmode="lin" valueType="num">
                                      <p:cBhvr>
                                        <p:cTn id="59" dur="2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60" dur="1800" decel="100000" fill="hold"/>
                                        <p:tgtEl>
                                          <p:spTgt spid="4">
                                            <p:txEl>
                                              <p:pRg st="6" end="6"/>
                                            </p:txEl>
                                          </p:spTgt>
                                        </p:tgtEl>
                                        <p:attrNameLst>
                                          <p:attrName>ppt_y</p:attrName>
                                        </p:attrNameLst>
                                      </p:cBhvr>
                                      <p:tavLst>
                                        <p:tav tm="0">
                                          <p:val>
                                            <p:strVal val="#ppt_y+1"/>
                                          </p:val>
                                        </p:tav>
                                        <p:tav tm="100000">
                                          <p:val>
                                            <p:strVal val="#ppt_y-.03"/>
                                          </p:val>
                                        </p:tav>
                                      </p:tavLst>
                                    </p:anim>
                                    <p:anim calcmode="lin" valueType="num">
                                      <p:cBhvr>
                                        <p:cTn id="61" dur="200" accel="100000" fill="hold">
                                          <p:stCondLst>
                                            <p:cond delay="1800"/>
                                          </p:stCondLst>
                                        </p:cTn>
                                        <p:tgtEl>
                                          <p:spTgt spid="4">
                                            <p:txEl>
                                              <p:pRg st="6" end="6"/>
                                            </p:txEl>
                                          </p:spTgt>
                                        </p:tgtEl>
                                        <p:attrNameLst>
                                          <p:attrName>ppt_y</p:attrName>
                                        </p:attrNameLst>
                                      </p:cBhvr>
                                      <p:tavLst>
                                        <p:tav tm="0">
                                          <p:val>
                                            <p:strVal val="#ppt_y-.03"/>
                                          </p:val>
                                        </p:tav>
                                        <p:tav tm="100000">
                                          <p:val>
                                            <p:strVal val="#ppt_y"/>
                                          </p:val>
                                        </p:tav>
                                      </p:tavLst>
                                    </p:anim>
                                  </p:childTnLst>
                                </p:cTn>
                              </p:par>
                            </p:childTnLst>
                          </p:cTn>
                        </p:par>
                        <p:par>
                          <p:cTn id="62" fill="hold">
                            <p:stCondLst>
                              <p:cond delay="14500"/>
                            </p:stCondLst>
                            <p:childTnLst>
                              <p:par>
                                <p:cTn id="63" presetID="37" presetClass="entr" presetSubtype="0" fill="hold" nodeType="afterEffect">
                                  <p:stCondLst>
                                    <p:cond delay="0"/>
                                  </p:stCondLst>
                                  <p:childTnLst>
                                    <p:set>
                                      <p:cBhvr>
                                        <p:cTn id="64" dur="1" fill="hold">
                                          <p:stCondLst>
                                            <p:cond delay="0"/>
                                          </p:stCondLst>
                                        </p:cTn>
                                        <p:tgtEl>
                                          <p:spTgt spid="4">
                                            <p:txEl>
                                              <p:pRg st="7" end="7"/>
                                            </p:txEl>
                                          </p:spTgt>
                                        </p:tgtEl>
                                        <p:attrNameLst>
                                          <p:attrName>style.visibility</p:attrName>
                                        </p:attrNameLst>
                                      </p:cBhvr>
                                      <p:to>
                                        <p:strVal val="visible"/>
                                      </p:to>
                                    </p:set>
                                    <p:animEffect transition="in" filter="fade">
                                      <p:cBhvr>
                                        <p:cTn id="65" dur="2000"/>
                                        <p:tgtEl>
                                          <p:spTgt spid="4">
                                            <p:txEl>
                                              <p:pRg st="7" end="7"/>
                                            </p:txEl>
                                          </p:spTgt>
                                        </p:tgtEl>
                                      </p:cBhvr>
                                    </p:animEffect>
                                    <p:anim calcmode="lin" valueType="num">
                                      <p:cBhvr>
                                        <p:cTn id="66" dur="2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67" dur="1800" decel="100000" fill="hold"/>
                                        <p:tgtEl>
                                          <p:spTgt spid="4">
                                            <p:txEl>
                                              <p:pRg st="7" end="7"/>
                                            </p:txEl>
                                          </p:spTgt>
                                        </p:tgtEl>
                                        <p:attrNameLst>
                                          <p:attrName>ppt_y</p:attrName>
                                        </p:attrNameLst>
                                      </p:cBhvr>
                                      <p:tavLst>
                                        <p:tav tm="0">
                                          <p:val>
                                            <p:strVal val="#ppt_y+1"/>
                                          </p:val>
                                        </p:tav>
                                        <p:tav tm="100000">
                                          <p:val>
                                            <p:strVal val="#ppt_y-.03"/>
                                          </p:val>
                                        </p:tav>
                                      </p:tavLst>
                                    </p:anim>
                                    <p:anim calcmode="lin" valueType="num">
                                      <p:cBhvr>
                                        <p:cTn id="68" dur="200" accel="100000" fill="hold">
                                          <p:stCondLst>
                                            <p:cond delay="1800"/>
                                          </p:stCondLst>
                                        </p:cTn>
                                        <p:tgtEl>
                                          <p:spTgt spid="4">
                                            <p:txEl>
                                              <p:pRg st="7" end="7"/>
                                            </p:txEl>
                                          </p:spTgt>
                                        </p:tgtEl>
                                        <p:attrNameLst>
                                          <p:attrName>ppt_y</p:attrName>
                                        </p:attrNameLst>
                                      </p:cBhvr>
                                      <p:tavLst>
                                        <p:tav tm="0">
                                          <p:val>
                                            <p:strVal val="#ppt_y-.03"/>
                                          </p:val>
                                        </p:tav>
                                        <p:tav tm="100000">
                                          <p:val>
                                            <p:strVal val="#ppt_y"/>
                                          </p:val>
                                        </p:tav>
                                      </p:tavLst>
                                    </p:anim>
                                  </p:childTnLst>
                                </p:cTn>
                              </p:par>
                            </p:childTnLst>
                          </p:cTn>
                        </p:par>
                        <p:par>
                          <p:cTn id="69" fill="hold">
                            <p:stCondLst>
                              <p:cond delay="16500"/>
                            </p:stCondLst>
                            <p:childTnLst>
                              <p:par>
                                <p:cTn id="70" presetID="37" presetClass="entr" presetSubtype="0" fill="hold" nodeType="afterEffect">
                                  <p:stCondLst>
                                    <p:cond delay="0"/>
                                  </p:stCondLst>
                                  <p:childTnLst>
                                    <p:set>
                                      <p:cBhvr>
                                        <p:cTn id="71" dur="1" fill="hold">
                                          <p:stCondLst>
                                            <p:cond delay="0"/>
                                          </p:stCondLst>
                                        </p:cTn>
                                        <p:tgtEl>
                                          <p:spTgt spid="4">
                                            <p:txEl>
                                              <p:pRg st="8" end="8"/>
                                            </p:txEl>
                                          </p:spTgt>
                                        </p:tgtEl>
                                        <p:attrNameLst>
                                          <p:attrName>style.visibility</p:attrName>
                                        </p:attrNameLst>
                                      </p:cBhvr>
                                      <p:to>
                                        <p:strVal val="visible"/>
                                      </p:to>
                                    </p:set>
                                    <p:animEffect transition="in" filter="fade">
                                      <p:cBhvr>
                                        <p:cTn id="72" dur="2000"/>
                                        <p:tgtEl>
                                          <p:spTgt spid="4">
                                            <p:txEl>
                                              <p:pRg st="8" end="8"/>
                                            </p:txEl>
                                          </p:spTgt>
                                        </p:tgtEl>
                                      </p:cBhvr>
                                    </p:animEffect>
                                    <p:anim calcmode="lin" valueType="num">
                                      <p:cBhvr>
                                        <p:cTn id="73" dur="2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74" dur="1800" decel="100000" fill="hold"/>
                                        <p:tgtEl>
                                          <p:spTgt spid="4">
                                            <p:txEl>
                                              <p:pRg st="8" end="8"/>
                                            </p:txEl>
                                          </p:spTgt>
                                        </p:tgtEl>
                                        <p:attrNameLst>
                                          <p:attrName>ppt_y</p:attrName>
                                        </p:attrNameLst>
                                      </p:cBhvr>
                                      <p:tavLst>
                                        <p:tav tm="0">
                                          <p:val>
                                            <p:strVal val="#ppt_y+1"/>
                                          </p:val>
                                        </p:tav>
                                        <p:tav tm="100000">
                                          <p:val>
                                            <p:strVal val="#ppt_y-.03"/>
                                          </p:val>
                                        </p:tav>
                                      </p:tavLst>
                                    </p:anim>
                                    <p:anim calcmode="lin" valueType="num">
                                      <p:cBhvr>
                                        <p:cTn id="75" dur="200" accel="100000" fill="hold">
                                          <p:stCondLst>
                                            <p:cond delay="1800"/>
                                          </p:stCondLst>
                                        </p:cTn>
                                        <p:tgtEl>
                                          <p:spTgt spid="4">
                                            <p:txEl>
                                              <p:pRg st="8" end="8"/>
                                            </p:txEl>
                                          </p:spTgt>
                                        </p:tgtEl>
                                        <p:attrNameLst>
                                          <p:attrName>ppt_y</p:attrName>
                                        </p:attrNameLst>
                                      </p:cBhvr>
                                      <p:tavLst>
                                        <p:tav tm="0">
                                          <p:val>
                                            <p:strVal val="#ppt_y-.03"/>
                                          </p:val>
                                        </p:tav>
                                        <p:tav tm="100000">
                                          <p:val>
                                            <p:strVal val="#ppt_y"/>
                                          </p:val>
                                        </p:tav>
                                      </p:tavLst>
                                    </p:anim>
                                  </p:childTnLst>
                                </p:cTn>
                              </p:par>
                            </p:childTnLst>
                          </p:cTn>
                        </p:par>
                        <p:par>
                          <p:cTn id="76" fill="hold">
                            <p:stCondLst>
                              <p:cond delay="18500"/>
                            </p:stCondLst>
                            <p:childTnLst>
                              <p:par>
                                <p:cTn id="77" presetID="37" presetClass="entr" presetSubtype="0" fill="hold" nodeType="afterEffect">
                                  <p:stCondLst>
                                    <p:cond delay="0"/>
                                  </p:stCondLst>
                                  <p:childTnLst>
                                    <p:set>
                                      <p:cBhvr>
                                        <p:cTn id="78" dur="1" fill="hold">
                                          <p:stCondLst>
                                            <p:cond delay="0"/>
                                          </p:stCondLst>
                                        </p:cTn>
                                        <p:tgtEl>
                                          <p:spTgt spid="4">
                                            <p:txEl>
                                              <p:pRg st="9" end="9"/>
                                            </p:txEl>
                                          </p:spTgt>
                                        </p:tgtEl>
                                        <p:attrNameLst>
                                          <p:attrName>style.visibility</p:attrName>
                                        </p:attrNameLst>
                                      </p:cBhvr>
                                      <p:to>
                                        <p:strVal val="visible"/>
                                      </p:to>
                                    </p:set>
                                    <p:animEffect transition="in" filter="fade">
                                      <p:cBhvr>
                                        <p:cTn id="79" dur="2000"/>
                                        <p:tgtEl>
                                          <p:spTgt spid="4">
                                            <p:txEl>
                                              <p:pRg st="9" end="9"/>
                                            </p:txEl>
                                          </p:spTgt>
                                        </p:tgtEl>
                                      </p:cBhvr>
                                    </p:animEffect>
                                    <p:anim calcmode="lin" valueType="num">
                                      <p:cBhvr>
                                        <p:cTn id="80" dur="2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81" dur="1800" decel="100000" fill="hold"/>
                                        <p:tgtEl>
                                          <p:spTgt spid="4">
                                            <p:txEl>
                                              <p:pRg st="9" end="9"/>
                                            </p:txEl>
                                          </p:spTgt>
                                        </p:tgtEl>
                                        <p:attrNameLst>
                                          <p:attrName>ppt_y</p:attrName>
                                        </p:attrNameLst>
                                      </p:cBhvr>
                                      <p:tavLst>
                                        <p:tav tm="0">
                                          <p:val>
                                            <p:strVal val="#ppt_y+1"/>
                                          </p:val>
                                        </p:tav>
                                        <p:tav tm="100000">
                                          <p:val>
                                            <p:strVal val="#ppt_y-.03"/>
                                          </p:val>
                                        </p:tav>
                                      </p:tavLst>
                                    </p:anim>
                                    <p:anim calcmode="lin" valueType="num">
                                      <p:cBhvr>
                                        <p:cTn id="82" dur="200" accel="100000" fill="hold">
                                          <p:stCondLst>
                                            <p:cond delay="1800"/>
                                          </p:stCondLst>
                                        </p:cTn>
                                        <p:tgtEl>
                                          <p:spTgt spid="4">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nodeType="clickEffect">
                                  <p:stCondLst>
                                    <p:cond delay="0"/>
                                  </p:stCondLst>
                                  <p:childTnLst>
                                    <p:set>
                                      <p:cBhvr>
                                        <p:cTn id="86" dur="1" fill="hold">
                                          <p:stCondLst>
                                            <p:cond delay="0"/>
                                          </p:stCondLst>
                                        </p:cTn>
                                        <p:tgtEl>
                                          <p:spTgt spid="9">
                                            <p:txEl>
                                              <p:pRg st="0" end="0"/>
                                            </p:txEl>
                                          </p:spTgt>
                                        </p:tgtEl>
                                        <p:attrNameLst>
                                          <p:attrName>style.visibility</p:attrName>
                                        </p:attrNameLst>
                                      </p:cBhvr>
                                      <p:to>
                                        <p:strVal val="visible"/>
                                      </p:to>
                                    </p:set>
                                    <p:animEffect transition="in" filter="dissolve">
                                      <p:cBhvr>
                                        <p:cTn id="87" dur="500"/>
                                        <p:tgtEl>
                                          <p:spTgt spid="9">
                                            <p:txEl>
                                              <p:pRg st="0" end="0"/>
                                            </p:txEl>
                                          </p:spTgt>
                                        </p:tgtEl>
                                      </p:cBhvr>
                                    </p:animEffect>
                                  </p:childTnLst>
                                </p:cTn>
                              </p:par>
                            </p:childTnLst>
                          </p:cTn>
                        </p:par>
                        <p:par>
                          <p:cTn id="88" fill="hold">
                            <p:stCondLst>
                              <p:cond delay="500"/>
                            </p:stCondLst>
                            <p:childTnLst>
                              <p:par>
                                <p:cTn id="89" presetID="37" presetClass="entr" presetSubtype="0" fill="hold" nodeType="afterEffect">
                                  <p:stCondLst>
                                    <p:cond delay="0"/>
                                  </p:stCondLst>
                                  <p:childTnLst>
                                    <p:set>
                                      <p:cBhvr>
                                        <p:cTn id="90" dur="1" fill="hold">
                                          <p:stCondLst>
                                            <p:cond delay="0"/>
                                          </p:stCondLst>
                                        </p:cTn>
                                        <p:tgtEl>
                                          <p:spTgt spid="12">
                                            <p:txEl>
                                              <p:pRg st="0" end="0"/>
                                            </p:txEl>
                                          </p:spTgt>
                                        </p:tgtEl>
                                        <p:attrNameLst>
                                          <p:attrName>style.visibility</p:attrName>
                                        </p:attrNameLst>
                                      </p:cBhvr>
                                      <p:to>
                                        <p:strVal val="visible"/>
                                      </p:to>
                                    </p:set>
                                    <p:animEffect transition="in" filter="fade">
                                      <p:cBhvr>
                                        <p:cTn id="91" dur="2000"/>
                                        <p:tgtEl>
                                          <p:spTgt spid="12">
                                            <p:txEl>
                                              <p:pRg st="0" end="0"/>
                                            </p:txEl>
                                          </p:spTgt>
                                        </p:tgtEl>
                                      </p:cBhvr>
                                    </p:animEffect>
                                    <p:anim calcmode="lin" valueType="num">
                                      <p:cBhvr>
                                        <p:cTn id="92" dur="2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3" dur="1800" decel="100000" fill="hold"/>
                                        <p:tgtEl>
                                          <p:spTgt spid="12">
                                            <p:txEl>
                                              <p:pRg st="0" end="0"/>
                                            </p:txEl>
                                          </p:spTgt>
                                        </p:tgtEl>
                                        <p:attrNameLst>
                                          <p:attrName>ppt_y</p:attrName>
                                        </p:attrNameLst>
                                      </p:cBhvr>
                                      <p:tavLst>
                                        <p:tav tm="0">
                                          <p:val>
                                            <p:strVal val="#ppt_y+1"/>
                                          </p:val>
                                        </p:tav>
                                        <p:tav tm="100000">
                                          <p:val>
                                            <p:strVal val="#ppt_y-.03"/>
                                          </p:val>
                                        </p:tav>
                                      </p:tavLst>
                                    </p:anim>
                                    <p:anim calcmode="lin" valueType="num">
                                      <p:cBhvr>
                                        <p:cTn id="94" dur="200" accel="100000" fill="hold">
                                          <p:stCondLst>
                                            <p:cond delay="1800"/>
                                          </p:stCondLst>
                                        </p:cTn>
                                        <p:tgtEl>
                                          <p:spTgt spid="12">
                                            <p:txEl>
                                              <p:pRg st="0" end="0"/>
                                            </p:txEl>
                                          </p:spTgt>
                                        </p:tgtEl>
                                        <p:attrNameLst>
                                          <p:attrName>ppt_y</p:attrName>
                                        </p:attrNameLst>
                                      </p:cBhvr>
                                      <p:tavLst>
                                        <p:tav tm="0">
                                          <p:val>
                                            <p:strVal val="#ppt_y-.03"/>
                                          </p:val>
                                        </p:tav>
                                        <p:tav tm="100000">
                                          <p:val>
                                            <p:strVal val="#ppt_y"/>
                                          </p:val>
                                        </p:tav>
                                      </p:tavLst>
                                    </p:anim>
                                  </p:childTnLst>
                                </p:cTn>
                              </p:par>
                            </p:childTnLst>
                          </p:cTn>
                        </p:par>
                        <p:par>
                          <p:cTn id="95" fill="hold">
                            <p:stCondLst>
                              <p:cond delay="2500"/>
                            </p:stCondLst>
                            <p:childTnLst>
                              <p:par>
                                <p:cTn id="96" presetID="37" presetClass="entr" presetSubtype="0" fill="hold" nodeType="afterEffect">
                                  <p:stCondLst>
                                    <p:cond delay="0"/>
                                  </p:stCondLst>
                                  <p:childTnLst>
                                    <p:set>
                                      <p:cBhvr>
                                        <p:cTn id="97" dur="1" fill="hold">
                                          <p:stCondLst>
                                            <p:cond delay="0"/>
                                          </p:stCondLst>
                                        </p:cTn>
                                        <p:tgtEl>
                                          <p:spTgt spid="12">
                                            <p:txEl>
                                              <p:pRg st="1" end="1"/>
                                            </p:txEl>
                                          </p:spTgt>
                                        </p:tgtEl>
                                        <p:attrNameLst>
                                          <p:attrName>style.visibility</p:attrName>
                                        </p:attrNameLst>
                                      </p:cBhvr>
                                      <p:to>
                                        <p:strVal val="visible"/>
                                      </p:to>
                                    </p:set>
                                    <p:animEffect transition="in" filter="fade">
                                      <p:cBhvr>
                                        <p:cTn id="98" dur="2000"/>
                                        <p:tgtEl>
                                          <p:spTgt spid="12">
                                            <p:txEl>
                                              <p:pRg st="1" end="1"/>
                                            </p:txEl>
                                          </p:spTgt>
                                        </p:tgtEl>
                                      </p:cBhvr>
                                    </p:animEffect>
                                    <p:anim calcmode="lin" valueType="num">
                                      <p:cBhvr>
                                        <p:cTn id="99" dur="2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00" dur="1800" decel="100000" fill="hold"/>
                                        <p:tgtEl>
                                          <p:spTgt spid="12">
                                            <p:txEl>
                                              <p:pRg st="1" end="1"/>
                                            </p:txEl>
                                          </p:spTgt>
                                        </p:tgtEl>
                                        <p:attrNameLst>
                                          <p:attrName>ppt_y</p:attrName>
                                        </p:attrNameLst>
                                      </p:cBhvr>
                                      <p:tavLst>
                                        <p:tav tm="0">
                                          <p:val>
                                            <p:strVal val="#ppt_y+1"/>
                                          </p:val>
                                        </p:tav>
                                        <p:tav tm="100000">
                                          <p:val>
                                            <p:strVal val="#ppt_y-.03"/>
                                          </p:val>
                                        </p:tav>
                                      </p:tavLst>
                                    </p:anim>
                                    <p:anim calcmode="lin" valueType="num">
                                      <p:cBhvr>
                                        <p:cTn id="101" dur="200" accel="100000" fill="hold">
                                          <p:stCondLst>
                                            <p:cond delay="1800"/>
                                          </p:stCondLst>
                                        </p:cTn>
                                        <p:tgtEl>
                                          <p:spTgt spid="12">
                                            <p:txEl>
                                              <p:pRg st="1" end="1"/>
                                            </p:txEl>
                                          </p:spTgt>
                                        </p:tgtEl>
                                        <p:attrNameLst>
                                          <p:attrName>ppt_y</p:attrName>
                                        </p:attrNameLst>
                                      </p:cBhvr>
                                      <p:tavLst>
                                        <p:tav tm="0">
                                          <p:val>
                                            <p:strVal val="#ppt_y-.03"/>
                                          </p:val>
                                        </p:tav>
                                        <p:tav tm="100000">
                                          <p:val>
                                            <p:strVal val="#ppt_y"/>
                                          </p:val>
                                        </p:tav>
                                      </p:tavLst>
                                    </p:anim>
                                  </p:childTnLst>
                                </p:cTn>
                              </p:par>
                            </p:childTnLst>
                          </p:cTn>
                        </p:par>
                        <p:par>
                          <p:cTn id="102" fill="hold">
                            <p:stCondLst>
                              <p:cond delay="4500"/>
                            </p:stCondLst>
                            <p:childTnLst>
                              <p:par>
                                <p:cTn id="103" presetID="37" presetClass="entr" presetSubtype="0" fill="hold" nodeType="afterEffect">
                                  <p:stCondLst>
                                    <p:cond delay="0"/>
                                  </p:stCondLst>
                                  <p:childTnLst>
                                    <p:set>
                                      <p:cBhvr>
                                        <p:cTn id="104" dur="1" fill="hold">
                                          <p:stCondLst>
                                            <p:cond delay="0"/>
                                          </p:stCondLst>
                                        </p:cTn>
                                        <p:tgtEl>
                                          <p:spTgt spid="12">
                                            <p:txEl>
                                              <p:pRg st="2" end="2"/>
                                            </p:txEl>
                                          </p:spTgt>
                                        </p:tgtEl>
                                        <p:attrNameLst>
                                          <p:attrName>style.visibility</p:attrName>
                                        </p:attrNameLst>
                                      </p:cBhvr>
                                      <p:to>
                                        <p:strVal val="visible"/>
                                      </p:to>
                                    </p:set>
                                    <p:animEffect transition="in" filter="fade">
                                      <p:cBhvr>
                                        <p:cTn id="105" dur="2000"/>
                                        <p:tgtEl>
                                          <p:spTgt spid="12">
                                            <p:txEl>
                                              <p:pRg st="2" end="2"/>
                                            </p:txEl>
                                          </p:spTgt>
                                        </p:tgtEl>
                                      </p:cBhvr>
                                    </p:animEffect>
                                    <p:anim calcmode="lin" valueType="num">
                                      <p:cBhvr>
                                        <p:cTn id="106" dur="2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07" dur="1800" decel="100000" fill="hold"/>
                                        <p:tgtEl>
                                          <p:spTgt spid="12">
                                            <p:txEl>
                                              <p:pRg st="2" end="2"/>
                                            </p:txEl>
                                          </p:spTgt>
                                        </p:tgtEl>
                                        <p:attrNameLst>
                                          <p:attrName>ppt_y</p:attrName>
                                        </p:attrNameLst>
                                      </p:cBhvr>
                                      <p:tavLst>
                                        <p:tav tm="0">
                                          <p:val>
                                            <p:strVal val="#ppt_y+1"/>
                                          </p:val>
                                        </p:tav>
                                        <p:tav tm="100000">
                                          <p:val>
                                            <p:strVal val="#ppt_y-.03"/>
                                          </p:val>
                                        </p:tav>
                                      </p:tavLst>
                                    </p:anim>
                                    <p:anim calcmode="lin" valueType="num">
                                      <p:cBhvr>
                                        <p:cTn id="108" dur="200" accel="100000" fill="hold">
                                          <p:stCondLst>
                                            <p:cond delay="1800"/>
                                          </p:stCondLst>
                                        </p:cTn>
                                        <p:tgtEl>
                                          <p:spTgt spid="12">
                                            <p:txEl>
                                              <p:pRg st="2" end="2"/>
                                            </p:txEl>
                                          </p:spTgt>
                                        </p:tgtEl>
                                        <p:attrNameLst>
                                          <p:attrName>ppt_y</p:attrName>
                                        </p:attrNameLst>
                                      </p:cBhvr>
                                      <p:tavLst>
                                        <p:tav tm="0">
                                          <p:val>
                                            <p:strVal val="#ppt_y-.03"/>
                                          </p:val>
                                        </p:tav>
                                        <p:tav tm="100000">
                                          <p:val>
                                            <p:strVal val="#ppt_y"/>
                                          </p:val>
                                        </p:tav>
                                      </p:tavLst>
                                    </p:anim>
                                  </p:childTnLst>
                                </p:cTn>
                              </p:par>
                            </p:childTnLst>
                          </p:cTn>
                        </p:par>
                        <p:par>
                          <p:cTn id="109" fill="hold">
                            <p:stCondLst>
                              <p:cond delay="6500"/>
                            </p:stCondLst>
                            <p:childTnLst>
                              <p:par>
                                <p:cTn id="110" presetID="37" presetClass="entr" presetSubtype="0" fill="hold" nodeType="afterEffect">
                                  <p:stCondLst>
                                    <p:cond delay="0"/>
                                  </p:stCondLst>
                                  <p:childTnLst>
                                    <p:set>
                                      <p:cBhvr>
                                        <p:cTn id="111" dur="1" fill="hold">
                                          <p:stCondLst>
                                            <p:cond delay="0"/>
                                          </p:stCondLst>
                                        </p:cTn>
                                        <p:tgtEl>
                                          <p:spTgt spid="12">
                                            <p:txEl>
                                              <p:pRg st="3" end="3"/>
                                            </p:txEl>
                                          </p:spTgt>
                                        </p:tgtEl>
                                        <p:attrNameLst>
                                          <p:attrName>style.visibility</p:attrName>
                                        </p:attrNameLst>
                                      </p:cBhvr>
                                      <p:to>
                                        <p:strVal val="visible"/>
                                      </p:to>
                                    </p:set>
                                    <p:animEffect transition="in" filter="fade">
                                      <p:cBhvr>
                                        <p:cTn id="112" dur="2000"/>
                                        <p:tgtEl>
                                          <p:spTgt spid="12">
                                            <p:txEl>
                                              <p:pRg st="3" end="3"/>
                                            </p:txEl>
                                          </p:spTgt>
                                        </p:tgtEl>
                                      </p:cBhvr>
                                    </p:animEffect>
                                    <p:anim calcmode="lin" valueType="num">
                                      <p:cBhvr>
                                        <p:cTn id="113" dur="2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114" dur="1800" decel="100000" fill="hold"/>
                                        <p:tgtEl>
                                          <p:spTgt spid="12">
                                            <p:txEl>
                                              <p:pRg st="3" end="3"/>
                                            </p:txEl>
                                          </p:spTgt>
                                        </p:tgtEl>
                                        <p:attrNameLst>
                                          <p:attrName>ppt_y</p:attrName>
                                        </p:attrNameLst>
                                      </p:cBhvr>
                                      <p:tavLst>
                                        <p:tav tm="0">
                                          <p:val>
                                            <p:strVal val="#ppt_y+1"/>
                                          </p:val>
                                        </p:tav>
                                        <p:tav tm="100000">
                                          <p:val>
                                            <p:strVal val="#ppt_y-.03"/>
                                          </p:val>
                                        </p:tav>
                                      </p:tavLst>
                                    </p:anim>
                                    <p:anim calcmode="lin" valueType="num">
                                      <p:cBhvr>
                                        <p:cTn id="115" dur="200" accel="100000" fill="hold">
                                          <p:stCondLst>
                                            <p:cond delay="1800"/>
                                          </p:stCondLst>
                                        </p:cTn>
                                        <p:tgtEl>
                                          <p:spTgt spid="12">
                                            <p:txEl>
                                              <p:pRg st="3" end="3"/>
                                            </p:txEl>
                                          </p:spTgt>
                                        </p:tgtEl>
                                        <p:attrNameLst>
                                          <p:attrName>ppt_y</p:attrName>
                                        </p:attrNameLst>
                                      </p:cBhvr>
                                      <p:tavLst>
                                        <p:tav tm="0">
                                          <p:val>
                                            <p:strVal val="#ppt_y-.03"/>
                                          </p:val>
                                        </p:tav>
                                        <p:tav tm="100000">
                                          <p:val>
                                            <p:strVal val="#ppt_y"/>
                                          </p:val>
                                        </p:tav>
                                      </p:tavLst>
                                    </p:anim>
                                  </p:childTnLst>
                                </p:cTn>
                              </p:par>
                            </p:childTnLst>
                          </p:cTn>
                        </p:par>
                        <p:par>
                          <p:cTn id="116" fill="hold">
                            <p:stCondLst>
                              <p:cond delay="8500"/>
                            </p:stCondLst>
                            <p:childTnLst>
                              <p:par>
                                <p:cTn id="117" presetID="37" presetClass="entr" presetSubtype="0" fill="hold" nodeType="afterEffect">
                                  <p:stCondLst>
                                    <p:cond delay="0"/>
                                  </p:stCondLst>
                                  <p:childTnLst>
                                    <p:set>
                                      <p:cBhvr>
                                        <p:cTn id="118" dur="1" fill="hold">
                                          <p:stCondLst>
                                            <p:cond delay="0"/>
                                          </p:stCondLst>
                                        </p:cTn>
                                        <p:tgtEl>
                                          <p:spTgt spid="12">
                                            <p:txEl>
                                              <p:pRg st="4" end="4"/>
                                            </p:txEl>
                                          </p:spTgt>
                                        </p:tgtEl>
                                        <p:attrNameLst>
                                          <p:attrName>style.visibility</p:attrName>
                                        </p:attrNameLst>
                                      </p:cBhvr>
                                      <p:to>
                                        <p:strVal val="visible"/>
                                      </p:to>
                                    </p:set>
                                    <p:animEffect transition="in" filter="fade">
                                      <p:cBhvr>
                                        <p:cTn id="119" dur="2000"/>
                                        <p:tgtEl>
                                          <p:spTgt spid="12">
                                            <p:txEl>
                                              <p:pRg st="4" end="4"/>
                                            </p:txEl>
                                          </p:spTgt>
                                        </p:tgtEl>
                                      </p:cBhvr>
                                    </p:animEffect>
                                    <p:anim calcmode="lin" valueType="num">
                                      <p:cBhvr>
                                        <p:cTn id="120" dur="2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121" dur="1800" decel="100000" fill="hold"/>
                                        <p:tgtEl>
                                          <p:spTgt spid="12">
                                            <p:txEl>
                                              <p:pRg st="4" end="4"/>
                                            </p:txEl>
                                          </p:spTgt>
                                        </p:tgtEl>
                                        <p:attrNameLst>
                                          <p:attrName>ppt_y</p:attrName>
                                        </p:attrNameLst>
                                      </p:cBhvr>
                                      <p:tavLst>
                                        <p:tav tm="0">
                                          <p:val>
                                            <p:strVal val="#ppt_y+1"/>
                                          </p:val>
                                        </p:tav>
                                        <p:tav tm="100000">
                                          <p:val>
                                            <p:strVal val="#ppt_y-.03"/>
                                          </p:val>
                                        </p:tav>
                                      </p:tavLst>
                                    </p:anim>
                                    <p:anim calcmode="lin" valueType="num">
                                      <p:cBhvr>
                                        <p:cTn id="122" dur="200" accel="100000" fill="hold">
                                          <p:stCondLst>
                                            <p:cond delay="1800"/>
                                          </p:stCondLst>
                                        </p:cTn>
                                        <p:tgtEl>
                                          <p:spTgt spid="12">
                                            <p:txEl>
                                              <p:pRg st="4" end="4"/>
                                            </p:txEl>
                                          </p:spTgt>
                                        </p:tgtEl>
                                        <p:attrNameLst>
                                          <p:attrName>ppt_y</p:attrName>
                                        </p:attrNameLst>
                                      </p:cBhvr>
                                      <p:tavLst>
                                        <p:tav tm="0">
                                          <p:val>
                                            <p:strVal val="#ppt_y-.03"/>
                                          </p:val>
                                        </p:tav>
                                        <p:tav tm="100000">
                                          <p:val>
                                            <p:strVal val="#ppt_y"/>
                                          </p:val>
                                        </p:tav>
                                      </p:tavLst>
                                    </p:anim>
                                  </p:childTnLst>
                                </p:cTn>
                              </p:par>
                            </p:childTnLst>
                          </p:cTn>
                        </p:par>
                        <p:par>
                          <p:cTn id="123" fill="hold">
                            <p:stCondLst>
                              <p:cond delay="10500"/>
                            </p:stCondLst>
                            <p:childTnLst>
                              <p:par>
                                <p:cTn id="124" presetID="37" presetClass="entr" presetSubtype="0" fill="hold" nodeType="afterEffect">
                                  <p:stCondLst>
                                    <p:cond delay="0"/>
                                  </p:stCondLst>
                                  <p:childTnLst>
                                    <p:set>
                                      <p:cBhvr>
                                        <p:cTn id="125" dur="1" fill="hold">
                                          <p:stCondLst>
                                            <p:cond delay="0"/>
                                          </p:stCondLst>
                                        </p:cTn>
                                        <p:tgtEl>
                                          <p:spTgt spid="12">
                                            <p:txEl>
                                              <p:pRg st="5" end="5"/>
                                            </p:txEl>
                                          </p:spTgt>
                                        </p:tgtEl>
                                        <p:attrNameLst>
                                          <p:attrName>style.visibility</p:attrName>
                                        </p:attrNameLst>
                                      </p:cBhvr>
                                      <p:to>
                                        <p:strVal val="visible"/>
                                      </p:to>
                                    </p:set>
                                    <p:animEffect transition="in" filter="fade">
                                      <p:cBhvr>
                                        <p:cTn id="126" dur="2000"/>
                                        <p:tgtEl>
                                          <p:spTgt spid="12">
                                            <p:txEl>
                                              <p:pRg st="5" end="5"/>
                                            </p:txEl>
                                          </p:spTgt>
                                        </p:tgtEl>
                                      </p:cBhvr>
                                    </p:animEffect>
                                    <p:anim calcmode="lin" valueType="num">
                                      <p:cBhvr>
                                        <p:cTn id="127" dur="20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128" dur="1800" decel="100000" fill="hold"/>
                                        <p:tgtEl>
                                          <p:spTgt spid="12">
                                            <p:txEl>
                                              <p:pRg st="5" end="5"/>
                                            </p:txEl>
                                          </p:spTgt>
                                        </p:tgtEl>
                                        <p:attrNameLst>
                                          <p:attrName>ppt_y</p:attrName>
                                        </p:attrNameLst>
                                      </p:cBhvr>
                                      <p:tavLst>
                                        <p:tav tm="0">
                                          <p:val>
                                            <p:strVal val="#ppt_y+1"/>
                                          </p:val>
                                        </p:tav>
                                        <p:tav tm="100000">
                                          <p:val>
                                            <p:strVal val="#ppt_y-.03"/>
                                          </p:val>
                                        </p:tav>
                                      </p:tavLst>
                                    </p:anim>
                                    <p:anim calcmode="lin" valueType="num">
                                      <p:cBhvr>
                                        <p:cTn id="129" dur="200" accel="100000" fill="hold">
                                          <p:stCondLst>
                                            <p:cond delay="1800"/>
                                          </p:stCondLst>
                                        </p:cTn>
                                        <p:tgtEl>
                                          <p:spTgt spid="12">
                                            <p:txEl>
                                              <p:pRg st="5" end="5"/>
                                            </p:txEl>
                                          </p:spTgt>
                                        </p:tgtEl>
                                        <p:attrNameLst>
                                          <p:attrName>ppt_y</p:attrName>
                                        </p:attrNameLst>
                                      </p:cBhvr>
                                      <p:tavLst>
                                        <p:tav tm="0">
                                          <p:val>
                                            <p:strVal val="#ppt_y-.03"/>
                                          </p:val>
                                        </p:tav>
                                        <p:tav tm="100000">
                                          <p:val>
                                            <p:strVal val="#ppt_y"/>
                                          </p:val>
                                        </p:tav>
                                      </p:tavLst>
                                    </p:anim>
                                  </p:childTnLst>
                                </p:cTn>
                              </p:par>
                            </p:childTnLst>
                          </p:cTn>
                        </p:par>
                        <p:par>
                          <p:cTn id="130" fill="hold">
                            <p:stCondLst>
                              <p:cond delay="12500"/>
                            </p:stCondLst>
                            <p:childTnLst>
                              <p:par>
                                <p:cTn id="131" presetID="37" presetClass="entr" presetSubtype="0" fill="hold" nodeType="afterEffect">
                                  <p:stCondLst>
                                    <p:cond delay="0"/>
                                  </p:stCondLst>
                                  <p:childTnLst>
                                    <p:set>
                                      <p:cBhvr>
                                        <p:cTn id="132" dur="1" fill="hold">
                                          <p:stCondLst>
                                            <p:cond delay="0"/>
                                          </p:stCondLst>
                                        </p:cTn>
                                        <p:tgtEl>
                                          <p:spTgt spid="12">
                                            <p:txEl>
                                              <p:pRg st="6" end="6"/>
                                            </p:txEl>
                                          </p:spTgt>
                                        </p:tgtEl>
                                        <p:attrNameLst>
                                          <p:attrName>style.visibility</p:attrName>
                                        </p:attrNameLst>
                                      </p:cBhvr>
                                      <p:to>
                                        <p:strVal val="visible"/>
                                      </p:to>
                                    </p:set>
                                    <p:animEffect transition="in" filter="fade">
                                      <p:cBhvr>
                                        <p:cTn id="133" dur="2000"/>
                                        <p:tgtEl>
                                          <p:spTgt spid="12">
                                            <p:txEl>
                                              <p:pRg st="6" end="6"/>
                                            </p:txEl>
                                          </p:spTgt>
                                        </p:tgtEl>
                                      </p:cBhvr>
                                    </p:animEffect>
                                    <p:anim calcmode="lin" valueType="num">
                                      <p:cBhvr>
                                        <p:cTn id="134" dur="2000" fill="hold"/>
                                        <p:tgtEl>
                                          <p:spTgt spid="12">
                                            <p:txEl>
                                              <p:pRg st="6" end="6"/>
                                            </p:txEl>
                                          </p:spTgt>
                                        </p:tgtEl>
                                        <p:attrNameLst>
                                          <p:attrName>ppt_x</p:attrName>
                                        </p:attrNameLst>
                                      </p:cBhvr>
                                      <p:tavLst>
                                        <p:tav tm="0">
                                          <p:val>
                                            <p:strVal val="#ppt_x"/>
                                          </p:val>
                                        </p:tav>
                                        <p:tav tm="100000">
                                          <p:val>
                                            <p:strVal val="#ppt_x"/>
                                          </p:val>
                                        </p:tav>
                                      </p:tavLst>
                                    </p:anim>
                                    <p:anim calcmode="lin" valueType="num">
                                      <p:cBhvr>
                                        <p:cTn id="135" dur="1800" decel="100000" fill="hold"/>
                                        <p:tgtEl>
                                          <p:spTgt spid="12">
                                            <p:txEl>
                                              <p:pRg st="6" end="6"/>
                                            </p:txEl>
                                          </p:spTgt>
                                        </p:tgtEl>
                                        <p:attrNameLst>
                                          <p:attrName>ppt_y</p:attrName>
                                        </p:attrNameLst>
                                      </p:cBhvr>
                                      <p:tavLst>
                                        <p:tav tm="0">
                                          <p:val>
                                            <p:strVal val="#ppt_y+1"/>
                                          </p:val>
                                        </p:tav>
                                        <p:tav tm="100000">
                                          <p:val>
                                            <p:strVal val="#ppt_y-.03"/>
                                          </p:val>
                                        </p:tav>
                                      </p:tavLst>
                                    </p:anim>
                                    <p:anim calcmode="lin" valueType="num">
                                      <p:cBhvr>
                                        <p:cTn id="136" dur="200" accel="100000" fill="hold">
                                          <p:stCondLst>
                                            <p:cond delay="1800"/>
                                          </p:stCondLst>
                                        </p:cTn>
                                        <p:tgtEl>
                                          <p:spTgt spid="12">
                                            <p:txEl>
                                              <p:pRg st="6" end="6"/>
                                            </p:txEl>
                                          </p:spTgt>
                                        </p:tgtEl>
                                        <p:attrNameLst>
                                          <p:attrName>ppt_y</p:attrName>
                                        </p:attrNameLst>
                                      </p:cBhvr>
                                      <p:tavLst>
                                        <p:tav tm="0">
                                          <p:val>
                                            <p:strVal val="#ppt_y-.03"/>
                                          </p:val>
                                        </p:tav>
                                        <p:tav tm="100000">
                                          <p:val>
                                            <p:strVal val="#ppt_y"/>
                                          </p:val>
                                        </p:tav>
                                      </p:tavLst>
                                    </p:anim>
                                  </p:childTnLst>
                                </p:cTn>
                              </p:par>
                            </p:childTnLst>
                          </p:cTn>
                        </p:par>
                        <p:par>
                          <p:cTn id="137" fill="hold">
                            <p:stCondLst>
                              <p:cond delay="14500"/>
                            </p:stCondLst>
                            <p:childTnLst>
                              <p:par>
                                <p:cTn id="138" presetID="37" presetClass="entr" presetSubtype="0" fill="hold" nodeType="afterEffect">
                                  <p:stCondLst>
                                    <p:cond delay="0"/>
                                  </p:stCondLst>
                                  <p:childTnLst>
                                    <p:set>
                                      <p:cBhvr>
                                        <p:cTn id="139" dur="1" fill="hold">
                                          <p:stCondLst>
                                            <p:cond delay="0"/>
                                          </p:stCondLst>
                                        </p:cTn>
                                        <p:tgtEl>
                                          <p:spTgt spid="12">
                                            <p:txEl>
                                              <p:pRg st="7" end="7"/>
                                            </p:txEl>
                                          </p:spTgt>
                                        </p:tgtEl>
                                        <p:attrNameLst>
                                          <p:attrName>style.visibility</p:attrName>
                                        </p:attrNameLst>
                                      </p:cBhvr>
                                      <p:to>
                                        <p:strVal val="visible"/>
                                      </p:to>
                                    </p:set>
                                    <p:animEffect transition="in" filter="fade">
                                      <p:cBhvr>
                                        <p:cTn id="140" dur="2000"/>
                                        <p:tgtEl>
                                          <p:spTgt spid="12">
                                            <p:txEl>
                                              <p:pRg st="7" end="7"/>
                                            </p:txEl>
                                          </p:spTgt>
                                        </p:tgtEl>
                                      </p:cBhvr>
                                    </p:animEffect>
                                    <p:anim calcmode="lin" valueType="num">
                                      <p:cBhvr>
                                        <p:cTn id="141" dur="20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142" dur="1800" decel="100000" fill="hold"/>
                                        <p:tgtEl>
                                          <p:spTgt spid="12">
                                            <p:txEl>
                                              <p:pRg st="7" end="7"/>
                                            </p:txEl>
                                          </p:spTgt>
                                        </p:tgtEl>
                                        <p:attrNameLst>
                                          <p:attrName>ppt_y</p:attrName>
                                        </p:attrNameLst>
                                      </p:cBhvr>
                                      <p:tavLst>
                                        <p:tav tm="0">
                                          <p:val>
                                            <p:strVal val="#ppt_y+1"/>
                                          </p:val>
                                        </p:tav>
                                        <p:tav tm="100000">
                                          <p:val>
                                            <p:strVal val="#ppt_y-.03"/>
                                          </p:val>
                                        </p:tav>
                                      </p:tavLst>
                                    </p:anim>
                                    <p:anim calcmode="lin" valueType="num">
                                      <p:cBhvr>
                                        <p:cTn id="143" dur="200" accel="100000" fill="hold">
                                          <p:stCondLst>
                                            <p:cond delay="1800"/>
                                          </p:stCondLst>
                                        </p:cTn>
                                        <p:tgtEl>
                                          <p:spTgt spid="12">
                                            <p:txEl>
                                              <p:pRg st="7" end="7"/>
                                            </p:txEl>
                                          </p:spTgt>
                                        </p:tgtEl>
                                        <p:attrNameLst>
                                          <p:attrName>ppt_y</p:attrName>
                                        </p:attrNameLst>
                                      </p:cBhvr>
                                      <p:tavLst>
                                        <p:tav tm="0">
                                          <p:val>
                                            <p:strVal val="#ppt_y-.03"/>
                                          </p:val>
                                        </p:tav>
                                        <p:tav tm="100000">
                                          <p:val>
                                            <p:strVal val="#ppt_y"/>
                                          </p:val>
                                        </p:tav>
                                      </p:tavLst>
                                    </p:anim>
                                  </p:childTnLst>
                                </p:cTn>
                              </p:par>
                            </p:childTnLst>
                          </p:cTn>
                        </p:par>
                        <p:par>
                          <p:cTn id="144" fill="hold">
                            <p:stCondLst>
                              <p:cond delay="16500"/>
                            </p:stCondLst>
                            <p:childTnLst>
                              <p:par>
                                <p:cTn id="145" presetID="37" presetClass="entr" presetSubtype="0" fill="hold" nodeType="afterEffect">
                                  <p:stCondLst>
                                    <p:cond delay="0"/>
                                  </p:stCondLst>
                                  <p:childTnLst>
                                    <p:set>
                                      <p:cBhvr>
                                        <p:cTn id="146" dur="1" fill="hold">
                                          <p:stCondLst>
                                            <p:cond delay="0"/>
                                          </p:stCondLst>
                                        </p:cTn>
                                        <p:tgtEl>
                                          <p:spTgt spid="12">
                                            <p:txEl>
                                              <p:pRg st="8" end="8"/>
                                            </p:txEl>
                                          </p:spTgt>
                                        </p:tgtEl>
                                        <p:attrNameLst>
                                          <p:attrName>style.visibility</p:attrName>
                                        </p:attrNameLst>
                                      </p:cBhvr>
                                      <p:to>
                                        <p:strVal val="visible"/>
                                      </p:to>
                                    </p:set>
                                    <p:animEffect transition="in" filter="fade">
                                      <p:cBhvr>
                                        <p:cTn id="147" dur="2000"/>
                                        <p:tgtEl>
                                          <p:spTgt spid="12">
                                            <p:txEl>
                                              <p:pRg st="8" end="8"/>
                                            </p:txEl>
                                          </p:spTgt>
                                        </p:tgtEl>
                                      </p:cBhvr>
                                    </p:animEffect>
                                    <p:anim calcmode="lin" valueType="num">
                                      <p:cBhvr>
                                        <p:cTn id="148" dur="2000" fill="hold"/>
                                        <p:tgtEl>
                                          <p:spTgt spid="12">
                                            <p:txEl>
                                              <p:pRg st="8" end="8"/>
                                            </p:txEl>
                                          </p:spTgt>
                                        </p:tgtEl>
                                        <p:attrNameLst>
                                          <p:attrName>ppt_x</p:attrName>
                                        </p:attrNameLst>
                                      </p:cBhvr>
                                      <p:tavLst>
                                        <p:tav tm="0">
                                          <p:val>
                                            <p:strVal val="#ppt_x"/>
                                          </p:val>
                                        </p:tav>
                                        <p:tav tm="100000">
                                          <p:val>
                                            <p:strVal val="#ppt_x"/>
                                          </p:val>
                                        </p:tav>
                                      </p:tavLst>
                                    </p:anim>
                                    <p:anim calcmode="lin" valueType="num">
                                      <p:cBhvr>
                                        <p:cTn id="149" dur="1800" decel="100000" fill="hold"/>
                                        <p:tgtEl>
                                          <p:spTgt spid="12">
                                            <p:txEl>
                                              <p:pRg st="8" end="8"/>
                                            </p:txEl>
                                          </p:spTgt>
                                        </p:tgtEl>
                                        <p:attrNameLst>
                                          <p:attrName>ppt_y</p:attrName>
                                        </p:attrNameLst>
                                      </p:cBhvr>
                                      <p:tavLst>
                                        <p:tav tm="0">
                                          <p:val>
                                            <p:strVal val="#ppt_y+1"/>
                                          </p:val>
                                        </p:tav>
                                        <p:tav tm="100000">
                                          <p:val>
                                            <p:strVal val="#ppt_y-.03"/>
                                          </p:val>
                                        </p:tav>
                                      </p:tavLst>
                                    </p:anim>
                                    <p:anim calcmode="lin" valueType="num">
                                      <p:cBhvr>
                                        <p:cTn id="150" dur="200" accel="100000" fill="hold">
                                          <p:stCondLst>
                                            <p:cond delay="1800"/>
                                          </p:stCondLst>
                                        </p:cTn>
                                        <p:tgtEl>
                                          <p:spTgt spid="12">
                                            <p:txEl>
                                              <p:pRg st="8" end="8"/>
                                            </p:txEl>
                                          </p:spTgt>
                                        </p:tgtEl>
                                        <p:attrNameLst>
                                          <p:attrName>ppt_y</p:attrName>
                                        </p:attrNameLst>
                                      </p:cBhvr>
                                      <p:tavLst>
                                        <p:tav tm="0">
                                          <p:val>
                                            <p:strVal val="#ppt_y-.03"/>
                                          </p:val>
                                        </p:tav>
                                        <p:tav tm="100000">
                                          <p:val>
                                            <p:strVal val="#ppt_y"/>
                                          </p:val>
                                        </p:tav>
                                      </p:tavLst>
                                    </p:anim>
                                  </p:childTnLst>
                                </p:cTn>
                              </p:par>
                            </p:childTnLst>
                          </p:cTn>
                        </p:par>
                        <p:par>
                          <p:cTn id="151" fill="hold">
                            <p:stCondLst>
                              <p:cond delay="18500"/>
                            </p:stCondLst>
                            <p:childTnLst>
                              <p:par>
                                <p:cTn id="152" presetID="37" presetClass="entr" presetSubtype="0" fill="hold" nodeType="afterEffect">
                                  <p:stCondLst>
                                    <p:cond delay="0"/>
                                  </p:stCondLst>
                                  <p:childTnLst>
                                    <p:set>
                                      <p:cBhvr>
                                        <p:cTn id="153" dur="1" fill="hold">
                                          <p:stCondLst>
                                            <p:cond delay="0"/>
                                          </p:stCondLst>
                                        </p:cTn>
                                        <p:tgtEl>
                                          <p:spTgt spid="12">
                                            <p:txEl>
                                              <p:pRg st="9" end="9"/>
                                            </p:txEl>
                                          </p:spTgt>
                                        </p:tgtEl>
                                        <p:attrNameLst>
                                          <p:attrName>style.visibility</p:attrName>
                                        </p:attrNameLst>
                                      </p:cBhvr>
                                      <p:to>
                                        <p:strVal val="visible"/>
                                      </p:to>
                                    </p:set>
                                    <p:animEffect transition="in" filter="fade">
                                      <p:cBhvr>
                                        <p:cTn id="154" dur="2000"/>
                                        <p:tgtEl>
                                          <p:spTgt spid="12">
                                            <p:txEl>
                                              <p:pRg st="9" end="9"/>
                                            </p:txEl>
                                          </p:spTgt>
                                        </p:tgtEl>
                                      </p:cBhvr>
                                    </p:animEffect>
                                    <p:anim calcmode="lin" valueType="num">
                                      <p:cBhvr>
                                        <p:cTn id="155" dur="20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156" dur="1800" decel="100000" fill="hold"/>
                                        <p:tgtEl>
                                          <p:spTgt spid="12">
                                            <p:txEl>
                                              <p:pRg st="9" end="9"/>
                                            </p:txEl>
                                          </p:spTgt>
                                        </p:tgtEl>
                                        <p:attrNameLst>
                                          <p:attrName>ppt_y</p:attrName>
                                        </p:attrNameLst>
                                      </p:cBhvr>
                                      <p:tavLst>
                                        <p:tav tm="0">
                                          <p:val>
                                            <p:strVal val="#ppt_y+1"/>
                                          </p:val>
                                        </p:tav>
                                        <p:tav tm="100000">
                                          <p:val>
                                            <p:strVal val="#ppt_y-.03"/>
                                          </p:val>
                                        </p:tav>
                                      </p:tavLst>
                                    </p:anim>
                                    <p:anim calcmode="lin" valueType="num">
                                      <p:cBhvr>
                                        <p:cTn id="157" dur="200" accel="100000" fill="hold">
                                          <p:stCondLst>
                                            <p:cond delay="1800"/>
                                          </p:stCondLst>
                                        </p:cTn>
                                        <p:tgtEl>
                                          <p:spTgt spid="12">
                                            <p:txEl>
                                              <p:pRg st="9" end="9"/>
                                            </p:txEl>
                                          </p:spTgt>
                                        </p:tgtEl>
                                        <p:attrNameLst>
                                          <p:attrName>ppt_y</p:attrName>
                                        </p:attrNameLst>
                                      </p:cBhvr>
                                      <p:tavLst>
                                        <p:tav tm="0">
                                          <p:val>
                                            <p:strVal val="#ppt_y-.03"/>
                                          </p:val>
                                        </p:tav>
                                        <p:tav tm="100000">
                                          <p:val>
                                            <p:strVal val="#ppt_y"/>
                                          </p:val>
                                        </p:tav>
                                      </p:tavLst>
                                    </p:anim>
                                  </p:childTnLst>
                                </p:cTn>
                              </p:par>
                            </p:childTnLst>
                          </p:cTn>
                        </p:par>
                        <p:par>
                          <p:cTn id="158" fill="hold">
                            <p:stCondLst>
                              <p:cond delay="20500"/>
                            </p:stCondLst>
                            <p:childTnLst>
                              <p:par>
                                <p:cTn id="159" presetID="37" presetClass="entr" presetSubtype="0" fill="hold" nodeType="afterEffect">
                                  <p:stCondLst>
                                    <p:cond delay="0"/>
                                  </p:stCondLst>
                                  <p:childTnLst>
                                    <p:set>
                                      <p:cBhvr>
                                        <p:cTn id="160" dur="1" fill="hold">
                                          <p:stCondLst>
                                            <p:cond delay="0"/>
                                          </p:stCondLst>
                                        </p:cTn>
                                        <p:tgtEl>
                                          <p:spTgt spid="12">
                                            <p:txEl>
                                              <p:pRg st="10" end="10"/>
                                            </p:txEl>
                                          </p:spTgt>
                                        </p:tgtEl>
                                        <p:attrNameLst>
                                          <p:attrName>style.visibility</p:attrName>
                                        </p:attrNameLst>
                                      </p:cBhvr>
                                      <p:to>
                                        <p:strVal val="visible"/>
                                      </p:to>
                                    </p:set>
                                    <p:animEffect transition="in" filter="fade">
                                      <p:cBhvr>
                                        <p:cTn id="161" dur="2000"/>
                                        <p:tgtEl>
                                          <p:spTgt spid="12">
                                            <p:txEl>
                                              <p:pRg st="10" end="10"/>
                                            </p:txEl>
                                          </p:spTgt>
                                        </p:tgtEl>
                                      </p:cBhvr>
                                    </p:animEffect>
                                    <p:anim calcmode="lin" valueType="num">
                                      <p:cBhvr>
                                        <p:cTn id="162" dur="2000" fill="hold"/>
                                        <p:tgtEl>
                                          <p:spTgt spid="12">
                                            <p:txEl>
                                              <p:pRg st="10" end="10"/>
                                            </p:txEl>
                                          </p:spTgt>
                                        </p:tgtEl>
                                        <p:attrNameLst>
                                          <p:attrName>ppt_x</p:attrName>
                                        </p:attrNameLst>
                                      </p:cBhvr>
                                      <p:tavLst>
                                        <p:tav tm="0">
                                          <p:val>
                                            <p:strVal val="#ppt_x"/>
                                          </p:val>
                                        </p:tav>
                                        <p:tav tm="100000">
                                          <p:val>
                                            <p:strVal val="#ppt_x"/>
                                          </p:val>
                                        </p:tav>
                                      </p:tavLst>
                                    </p:anim>
                                    <p:anim calcmode="lin" valueType="num">
                                      <p:cBhvr>
                                        <p:cTn id="163" dur="1800" decel="100000" fill="hold"/>
                                        <p:tgtEl>
                                          <p:spTgt spid="12">
                                            <p:txEl>
                                              <p:pRg st="10" end="10"/>
                                            </p:txEl>
                                          </p:spTgt>
                                        </p:tgtEl>
                                        <p:attrNameLst>
                                          <p:attrName>ppt_y</p:attrName>
                                        </p:attrNameLst>
                                      </p:cBhvr>
                                      <p:tavLst>
                                        <p:tav tm="0">
                                          <p:val>
                                            <p:strVal val="#ppt_y+1"/>
                                          </p:val>
                                        </p:tav>
                                        <p:tav tm="100000">
                                          <p:val>
                                            <p:strVal val="#ppt_y-.03"/>
                                          </p:val>
                                        </p:tav>
                                      </p:tavLst>
                                    </p:anim>
                                    <p:anim calcmode="lin" valueType="num">
                                      <p:cBhvr>
                                        <p:cTn id="164" dur="200" accel="100000" fill="hold">
                                          <p:stCondLst>
                                            <p:cond delay="1800"/>
                                          </p:stCondLst>
                                        </p:cTn>
                                        <p:tgtEl>
                                          <p:spTgt spid="12">
                                            <p:txEl>
                                              <p:pRg st="10" end="10"/>
                                            </p:txEl>
                                          </p:spTgt>
                                        </p:tgtEl>
                                        <p:attrNameLst>
                                          <p:attrName>ppt_y</p:attrName>
                                        </p:attrNameLst>
                                      </p:cBhvr>
                                      <p:tavLst>
                                        <p:tav tm="0">
                                          <p:val>
                                            <p:strVal val="#ppt_y-.03"/>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9" presetClass="entr" presetSubtype="0" fill="hold" nodeType="clickEffect">
                                  <p:stCondLst>
                                    <p:cond delay="0"/>
                                  </p:stCondLst>
                                  <p:childTnLst>
                                    <p:set>
                                      <p:cBhvr>
                                        <p:cTn id="168" dur="1" fill="hold">
                                          <p:stCondLst>
                                            <p:cond delay="0"/>
                                          </p:stCondLst>
                                        </p:cTn>
                                        <p:tgtEl>
                                          <p:spTgt spid="5">
                                            <p:txEl>
                                              <p:pRg st="0" end="0"/>
                                            </p:txEl>
                                          </p:spTgt>
                                        </p:tgtEl>
                                        <p:attrNameLst>
                                          <p:attrName>style.visibility</p:attrName>
                                        </p:attrNameLst>
                                      </p:cBhvr>
                                      <p:to>
                                        <p:strVal val="visible"/>
                                      </p:to>
                                    </p:set>
                                    <p:animEffect transition="in" filter="dissolve">
                                      <p:cBhvr>
                                        <p:cTn id="169" dur="500"/>
                                        <p:tgtEl>
                                          <p:spTgt spid="5">
                                            <p:txEl>
                                              <p:pRg st="0" end="0"/>
                                            </p:txEl>
                                          </p:spTgt>
                                        </p:tgtEl>
                                      </p:cBhvr>
                                    </p:animEffect>
                                  </p:childTnLst>
                                </p:cTn>
                              </p:par>
                            </p:childTnLst>
                          </p:cTn>
                        </p:par>
                        <p:par>
                          <p:cTn id="170" fill="hold">
                            <p:stCondLst>
                              <p:cond delay="500"/>
                            </p:stCondLst>
                            <p:childTnLst>
                              <p:par>
                                <p:cTn id="171" presetID="37" presetClass="entr" presetSubtype="0" fill="hold" nodeType="afterEffect">
                                  <p:stCondLst>
                                    <p:cond delay="0"/>
                                  </p:stCondLst>
                                  <p:childTnLst>
                                    <p:set>
                                      <p:cBhvr>
                                        <p:cTn id="172" dur="1" fill="hold">
                                          <p:stCondLst>
                                            <p:cond delay="0"/>
                                          </p:stCondLst>
                                        </p:cTn>
                                        <p:tgtEl>
                                          <p:spTgt spid="6">
                                            <p:txEl>
                                              <p:pRg st="0" end="0"/>
                                            </p:txEl>
                                          </p:spTgt>
                                        </p:tgtEl>
                                        <p:attrNameLst>
                                          <p:attrName>style.visibility</p:attrName>
                                        </p:attrNameLst>
                                      </p:cBhvr>
                                      <p:to>
                                        <p:strVal val="visible"/>
                                      </p:to>
                                    </p:set>
                                    <p:animEffect transition="in" filter="fade">
                                      <p:cBhvr>
                                        <p:cTn id="173" dur="2000"/>
                                        <p:tgtEl>
                                          <p:spTgt spid="6">
                                            <p:txEl>
                                              <p:pRg st="0" end="0"/>
                                            </p:txEl>
                                          </p:spTgt>
                                        </p:tgtEl>
                                      </p:cBhvr>
                                    </p:animEffect>
                                    <p:anim calcmode="lin" valueType="num">
                                      <p:cBhvr>
                                        <p:cTn id="174"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5" dur="18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176" dur="200" accel="100000" fill="hold">
                                          <p:stCondLst>
                                            <p:cond delay="18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par>
                          <p:cTn id="177" fill="hold">
                            <p:stCondLst>
                              <p:cond delay="2500"/>
                            </p:stCondLst>
                            <p:childTnLst>
                              <p:par>
                                <p:cTn id="178" presetID="37" presetClass="entr" presetSubtype="0" fill="hold" nodeType="afterEffect">
                                  <p:stCondLst>
                                    <p:cond delay="0"/>
                                  </p:stCondLst>
                                  <p:childTnLst>
                                    <p:set>
                                      <p:cBhvr>
                                        <p:cTn id="179" dur="1" fill="hold">
                                          <p:stCondLst>
                                            <p:cond delay="0"/>
                                          </p:stCondLst>
                                        </p:cTn>
                                        <p:tgtEl>
                                          <p:spTgt spid="6">
                                            <p:txEl>
                                              <p:pRg st="1" end="1"/>
                                            </p:txEl>
                                          </p:spTgt>
                                        </p:tgtEl>
                                        <p:attrNameLst>
                                          <p:attrName>style.visibility</p:attrName>
                                        </p:attrNameLst>
                                      </p:cBhvr>
                                      <p:to>
                                        <p:strVal val="visible"/>
                                      </p:to>
                                    </p:set>
                                    <p:animEffect transition="in" filter="fade">
                                      <p:cBhvr>
                                        <p:cTn id="180" dur="2000"/>
                                        <p:tgtEl>
                                          <p:spTgt spid="6">
                                            <p:txEl>
                                              <p:pRg st="1" end="1"/>
                                            </p:txEl>
                                          </p:spTgt>
                                        </p:tgtEl>
                                      </p:cBhvr>
                                    </p:animEffect>
                                    <p:anim calcmode="lin" valueType="num">
                                      <p:cBhvr>
                                        <p:cTn id="181" dur="2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82" dur="1800" decel="100000" fill="hold"/>
                                        <p:tgtEl>
                                          <p:spTgt spid="6">
                                            <p:txEl>
                                              <p:pRg st="1" end="1"/>
                                            </p:txEl>
                                          </p:spTgt>
                                        </p:tgtEl>
                                        <p:attrNameLst>
                                          <p:attrName>ppt_y</p:attrName>
                                        </p:attrNameLst>
                                      </p:cBhvr>
                                      <p:tavLst>
                                        <p:tav tm="0">
                                          <p:val>
                                            <p:strVal val="#ppt_y+1"/>
                                          </p:val>
                                        </p:tav>
                                        <p:tav tm="100000">
                                          <p:val>
                                            <p:strVal val="#ppt_y-.03"/>
                                          </p:val>
                                        </p:tav>
                                      </p:tavLst>
                                    </p:anim>
                                    <p:anim calcmode="lin" valueType="num">
                                      <p:cBhvr>
                                        <p:cTn id="183" dur="200" accel="100000" fill="hold">
                                          <p:stCondLst>
                                            <p:cond delay="1800"/>
                                          </p:stCondLst>
                                        </p:cTn>
                                        <p:tgtEl>
                                          <p:spTgt spid="6">
                                            <p:txEl>
                                              <p:pRg st="1" end="1"/>
                                            </p:txEl>
                                          </p:spTgt>
                                        </p:tgtEl>
                                        <p:attrNameLst>
                                          <p:attrName>ppt_y</p:attrName>
                                        </p:attrNameLst>
                                      </p:cBhvr>
                                      <p:tavLst>
                                        <p:tav tm="0">
                                          <p:val>
                                            <p:strVal val="#ppt_y-.03"/>
                                          </p:val>
                                        </p:tav>
                                        <p:tav tm="100000">
                                          <p:val>
                                            <p:strVal val="#ppt_y"/>
                                          </p:val>
                                        </p:tav>
                                      </p:tavLst>
                                    </p:anim>
                                  </p:childTnLst>
                                </p:cTn>
                              </p:par>
                            </p:childTnLst>
                          </p:cTn>
                        </p:par>
                        <p:par>
                          <p:cTn id="184" fill="hold">
                            <p:stCondLst>
                              <p:cond delay="4500"/>
                            </p:stCondLst>
                            <p:childTnLst>
                              <p:par>
                                <p:cTn id="185" presetID="37" presetClass="entr" presetSubtype="0" fill="hold" nodeType="afterEffect">
                                  <p:stCondLst>
                                    <p:cond delay="0"/>
                                  </p:stCondLst>
                                  <p:childTnLst>
                                    <p:set>
                                      <p:cBhvr>
                                        <p:cTn id="186" dur="1" fill="hold">
                                          <p:stCondLst>
                                            <p:cond delay="0"/>
                                          </p:stCondLst>
                                        </p:cTn>
                                        <p:tgtEl>
                                          <p:spTgt spid="6">
                                            <p:txEl>
                                              <p:pRg st="2" end="2"/>
                                            </p:txEl>
                                          </p:spTgt>
                                        </p:tgtEl>
                                        <p:attrNameLst>
                                          <p:attrName>style.visibility</p:attrName>
                                        </p:attrNameLst>
                                      </p:cBhvr>
                                      <p:to>
                                        <p:strVal val="visible"/>
                                      </p:to>
                                    </p:set>
                                    <p:animEffect transition="in" filter="fade">
                                      <p:cBhvr>
                                        <p:cTn id="187" dur="2000"/>
                                        <p:tgtEl>
                                          <p:spTgt spid="6">
                                            <p:txEl>
                                              <p:pRg st="2" end="2"/>
                                            </p:txEl>
                                          </p:spTgt>
                                        </p:tgtEl>
                                      </p:cBhvr>
                                    </p:animEffect>
                                    <p:anim calcmode="lin" valueType="num">
                                      <p:cBhvr>
                                        <p:cTn id="188" dur="2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89" dur="1800" decel="100000" fill="hold"/>
                                        <p:tgtEl>
                                          <p:spTgt spid="6">
                                            <p:txEl>
                                              <p:pRg st="2" end="2"/>
                                            </p:txEl>
                                          </p:spTgt>
                                        </p:tgtEl>
                                        <p:attrNameLst>
                                          <p:attrName>ppt_y</p:attrName>
                                        </p:attrNameLst>
                                      </p:cBhvr>
                                      <p:tavLst>
                                        <p:tav tm="0">
                                          <p:val>
                                            <p:strVal val="#ppt_y+1"/>
                                          </p:val>
                                        </p:tav>
                                        <p:tav tm="100000">
                                          <p:val>
                                            <p:strVal val="#ppt_y-.03"/>
                                          </p:val>
                                        </p:tav>
                                      </p:tavLst>
                                    </p:anim>
                                    <p:anim calcmode="lin" valueType="num">
                                      <p:cBhvr>
                                        <p:cTn id="190" dur="200" accel="100000" fill="hold">
                                          <p:stCondLst>
                                            <p:cond delay="1800"/>
                                          </p:stCondLst>
                                        </p:cTn>
                                        <p:tgtEl>
                                          <p:spTgt spid="6">
                                            <p:txEl>
                                              <p:pRg st="2" end="2"/>
                                            </p:txEl>
                                          </p:spTgt>
                                        </p:tgtEl>
                                        <p:attrNameLst>
                                          <p:attrName>ppt_y</p:attrName>
                                        </p:attrNameLst>
                                      </p:cBhvr>
                                      <p:tavLst>
                                        <p:tav tm="0">
                                          <p:val>
                                            <p:strVal val="#ppt_y-.03"/>
                                          </p:val>
                                        </p:tav>
                                        <p:tav tm="100000">
                                          <p:val>
                                            <p:strVal val="#ppt_y"/>
                                          </p:val>
                                        </p:tav>
                                      </p:tavLst>
                                    </p:anim>
                                  </p:childTnLst>
                                </p:cTn>
                              </p:par>
                            </p:childTnLst>
                          </p:cTn>
                        </p:par>
                        <p:par>
                          <p:cTn id="191" fill="hold">
                            <p:stCondLst>
                              <p:cond delay="6500"/>
                            </p:stCondLst>
                            <p:childTnLst>
                              <p:par>
                                <p:cTn id="192" presetID="37" presetClass="entr" presetSubtype="0" fill="hold" nodeType="afterEffect">
                                  <p:stCondLst>
                                    <p:cond delay="0"/>
                                  </p:stCondLst>
                                  <p:childTnLst>
                                    <p:set>
                                      <p:cBhvr>
                                        <p:cTn id="193" dur="1" fill="hold">
                                          <p:stCondLst>
                                            <p:cond delay="0"/>
                                          </p:stCondLst>
                                        </p:cTn>
                                        <p:tgtEl>
                                          <p:spTgt spid="6">
                                            <p:txEl>
                                              <p:pRg st="3" end="3"/>
                                            </p:txEl>
                                          </p:spTgt>
                                        </p:tgtEl>
                                        <p:attrNameLst>
                                          <p:attrName>style.visibility</p:attrName>
                                        </p:attrNameLst>
                                      </p:cBhvr>
                                      <p:to>
                                        <p:strVal val="visible"/>
                                      </p:to>
                                    </p:set>
                                    <p:animEffect transition="in" filter="fade">
                                      <p:cBhvr>
                                        <p:cTn id="194" dur="2000"/>
                                        <p:tgtEl>
                                          <p:spTgt spid="6">
                                            <p:txEl>
                                              <p:pRg st="3" end="3"/>
                                            </p:txEl>
                                          </p:spTgt>
                                        </p:tgtEl>
                                      </p:cBhvr>
                                    </p:animEffect>
                                    <p:anim calcmode="lin" valueType="num">
                                      <p:cBhvr>
                                        <p:cTn id="195" dur="2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96" dur="1800" decel="100000" fill="hold"/>
                                        <p:tgtEl>
                                          <p:spTgt spid="6">
                                            <p:txEl>
                                              <p:pRg st="3" end="3"/>
                                            </p:txEl>
                                          </p:spTgt>
                                        </p:tgtEl>
                                        <p:attrNameLst>
                                          <p:attrName>ppt_y</p:attrName>
                                        </p:attrNameLst>
                                      </p:cBhvr>
                                      <p:tavLst>
                                        <p:tav tm="0">
                                          <p:val>
                                            <p:strVal val="#ppt_y+1"/>
                                          </p:val>
                                        </p:tav>
                                        <p:tav tm="100000">
                                          <p:val>
                                            <p:strVal val="#ppt_y-.03"/>
                                          </p:val>
                                        </p:tav>
                                      </p:tavLst>
                                    </p:anim>
                                    <p:anim calcmode="lin" valueType="num">
                                      <p:cBhvr>
                                        <p:cTn id="197" dur="200" accel="100000" fill="hold">
                                          <p:stCondLst>
                                            <p:cond delay="1800"/>
                                          </p:stCondLst>
                                        </p:cTn>
                                        <p:tgtEl>
                                          <p:spTgt spid="6">
                                            <p:txEl>
                                              <p:pRg st="3" end="3"/>
                                            </p:txEl>
                                          </p:spTgt>
                                        </p:tgtEl>
                                        <p:attrNameLst>
                                          <p:attrName>ppt_y</p:attrName>
                                        </p:attrNameLst>
                                      </p:cBhvr>
                                      <p:tavLst>
                                        <p:tav tm="0">
                                          <p:val>
                                            <p:strVal val="#ppt_y-.03"/>
                                          </p:val>
                                        </p:tav>
                                        <p:tav tm="100000">
                                          <p:val>
                                            <p:strVal val="#ppt_y"/>
                                          </p:val>
                                        </p:tav>
                                      </p:tavLst>
                                    </p:anim>
                                  </p:childTnLst>
                                </p:cTn>
                              </p:par>
                            </p:childTnLst>
                          </p:cTn>
                        </p:par>
                        <p:par>
                          <p:cTn id="198" fill="hold">
                            <p:stCondLst>
                              <p:cond delay="8500"/>
                            </p:stCondLst>
                            <p:childTnLst>
                              <p:par>
                                <p:cTn id="199" presetID="37" presetClass="entr" presetSubtype="0" fill="hold" nodeType="afterEffect">
                                  <p:stCondLst>
                                    <p:cond delay="0"/>
                                  </p:stCondLst>
                                  <p:childTnLst>
                                    <p:set>
                                      <p:cBhvr>
                                        <p:cTn id="200" dur="1" fill="hold">
                                          <p:stCondLst>
                                            <p:cond delay="0"/>
                                          </p:stCondLst>
                                        </p:cTn>
                                        <p:tgtEl>
                                          <p:spTgt spid="6">
                                            <p:txEl>
                                              <p:pRg st="4" end="4"/>
                                            </p:txEl>
                                          </p:spTgt>
                                        </p:tgtEl>
                                        <p:attrNameLst>
                                          <p:attrName>style.visibility</p:attrName>
                                        </p:attrNameLst>
                                      </p:cBhvr>
                                      <p:to>
                                        <p:strVal val="visible"/>
                                      </p:to>
                                    </p:set>
                                    <p:animEffect transition="in" filter="fade">
                                      <p:cBhvr>
                                        <p:cTn id="201" dur="2000"/>
                                        <p:tgtEl>
                                          <p:spTgt spid="6">
                                            <p:txEl>
                                              <p:pRg st="4" end="4"/>
                                            </p:txEl>
                                          </p:spTgt>
                                        </p:tgtEl>
                                      </p:cBhvr>
                                    </p:animEffect>
                                    <p:anim calcmode="lin" valueType="num">
                                      <p:cBhvr>
                                        <p:cTn id="202" dur="2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03" dur="1800" decel="100000" fill="hold"/>
                                        <p:tgtEl>
                                          <p:spTgt spid="6">
                                            <p:txEl>
                                              <p:pRg st="4" end="4"/>
                                            </p:txEl>
                                          </p:spTgt>
                                        </p:tgtEl>
                                        <p:attrNameLst>
                                          <p:attrName>ppt_y</p:attrName>
                                        </p:attrNameLst>
                                      </p:cBhvr>
                                      <p:tavLst>
                                        <p:tav tm="0">
                                          <p:val>
                                            <p:strVal val="#ppt_y+1"/>
                                          </p:val>
                                        </p:tav>
                                        <p:tav tm="100000">
                                          <p:val>
                                            <p:strVal val="#ppt_y-.03"/>
                                          </p:val>
                                        </p:tav>
                                      </p:tavLst>
                                    </p:anim>
                                    <p:anim calcmode="lin" valueType="num">
                                      <p:cBhvr>
                                        <p:cTn id="204" dur="200" accel="100000" fill="hold">
                                          <p:stCondLst>
                                            <p:cond delay="1800"/>
                                          </p:stCondLst>
                                        </p:cTn>
                                        <p:tgtEl>
                                          <p:spTgt spid="6">
                                            <p:txEl>
                                              <p:pRg st="4" end="4"/>
                                            </p:txEl>
                                          </p:spTgt>
                                        </p:tgtEl>
                                        <p:attrNameLst>
                                          <p:attrName>ppt_y</p:attrName>
                                        </p:attrNameLst>
                                      </p:cBhvr>
                                      <p:tavLst>
                                        <p:tav tm="0">
                                          <p:val>
                                            <p:strVal val="#ppt_y-.03"/>
                                          </p:val>
                                        </p:tav>
                                        <p:tav tm="100000">
                                          <p:val>
                                            <p:strVal val="#ppt_y"/>
                                          </p:val>
                                        </p:tav>
                                      </p:tavLst>
                                    </p:anim>
                                  </p:childTnLst>
                                </p:cTn>
                              </p:par>
                            </p:childTnLst>
                          </p:cTn>
                        </p:par>
                        <p:par>
                          <p:cTn id="205" fill="hold">
                            <p:stCondLst>
                              <p:cond delay="10500"/>
                            </p:stCondLst>
                            <p:childTnLst>
                              <p:par>
                                <p:cTn id="206" presetID="37" presetClass="entr" presetSubtype="0" fill="hold" nodeType="afterEffect">
                                  <p:stCondLst>
                                    <p:cond delay="0"/>
                                  </p:stCondLst>
                                  <p:childTnLst>
                                    <p:set>
                                      <p:cBhvr>
                                        <p:cTn id="207" dur="1" fill="hold">
                                          <p:stCondLst>
                                            <p:cond delay="0"/>
                                          </p:stCondLst>
                                        </p:cTn>
                                        <p:tgtEl>
                                          <p:spTgt spid="6">
                                            <p:txEl>
                                              <p:pRg st="5" end="5"/>
                                            </p:txEl>
                                          </p:spTgt>
                                        </p:tgtEl>
                                        <p:attrNameLst>
                                          <p:attrName>style.visibility</p:attrName>
                                        </p:attrNameLst>
                                      </p:cBhvr>
                                      <p:to>
                                        <p:strVal val="visible"/>
                                      </p:to>
                                    </p:set>
                                    <p:animEffect transition="in" filter="fade">
                                      <p:cBhvr>
                                        <p:cTn id="208" dur="2000"/>
                                        <p:tgtEl>
                                          <p:spTgt spid="6">
                                            <p:txEl>
                                              <p:pRg st="5" end="5"/>
                                            </p:txEl>
                                          </p:spTgt>
                                        </p:tgtEl>
                                      </p:cBhvr>
                                    </p:animEffect>
                                    <p:anim calcmode="lin" valueType="num">
                                      <p:cBhvr>
                                        <p:cTn id="209" dur="2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210" dur="1800" decel="100000" fill="hold"/>
                                        <p:tgtEl>
                                          <p:spTgt spid="6">
                                            <p:txEl>
                                              <p:pRg st="5" end="5"/>
                                            </p:txEl>
                                          </p:spTgt>
                                        </p:tgtEl>
                                        <p:attrNameLst>
                                          <p:attrName>ppt_y</p:attrName>
                                        </p:attrNameLst>
                                      </p:cBhvr>
                                      <p:tavLst>
                                        <p:tav tm="0">
                                          <p:val>
                                            <p:strVal val="#ppt_y+1"/>
                                          </p:val>
                                        </p:tav>
                                        <p:tav tm="100000">
                                          <p:val>
                                            <p:strVal val="#ppt_y-.03"/>
                                          </p:val>
                                        </p:tav>
                                      </p:tavLst>
                                    </p:anim>
                                    <p:anim calcmode="lin" valueType="num">
                                      <p:cBhvr>
                                        <p:cTn id="211" dur="200" accel="100000" fill="hold">
                                          <p:stCondLst>
                                            <p:cond delay="1800"/>
                                          </p:stCondLst>
                                        </p:cTn>
                                        <p:tgtEl>
                                          <p:spTgt spid="6">
                                            <p:txEl>
                                              <p:pRg st="5" end="5"/>
                                            </p:txEl>
                                          </p:spTgt>
                                        </p:tgtEl>
                                        <p:attrNameLst>
                                          <p:attrName>ppt_y</p:attrName>
                                        </p:attrNameLst>
                                      </p:cBhvr>
                                      <p:tavLst>
                                        <p:tav tm="0">
                                          <p:val>
                                            <p:strVal val="#ppt_y-.03"/>
                                          </p:val>
                                        </p:tav>
                                        <p:tav tm="100000">
                                          <p:val>
                                            <p:strVal val="#ppt_y"/>
                                          </p:val>
                                        </p:tav>
                                      </p:tavLst>
                                    </p:anim>
                                  </p:childTnLst>
                                </p:cTn>
                              </p:par>
                            </p:childTnLst>
                          </p:cTn>
                        </p:par>
                        <p:par>
                          <p:cTn id="212" fill="hold">
                            <p:stCondLst>
                              <p:cond delay="12500"/>
                            </p:stCondLst>
                            <p:childTnLst>
                              <p:par>
                                <p:cTn id="213" presetID="37" presetClass="entr" presetSubtype="0" fill="hold" nodeType="afterEffect">
                                  <p:stCondLst>
                                    <p:cond delay="0"/>
                                  </p:stCondLst>
                                  <p:childTnLst>
                                    <p:set>
                                      <p:cBhvr>
                                        <p:cTn id="214" dur="1" fill="hold">
                                          <p:stCondLst>
                                            <p:cond delay="0"/>
                                          </p:stCondLst>
                                        </p:cTn>
                                        <p:tgtEl>
                                          <p:spTgt spid="6">
                                            <p:txEl>
                                              <p:pRg st="6" end="6"/>
                                            </p:txEl>
                                          </p:spTgt>
                                        </p:tgtEl>
                                        <p:attrNameLst>
                                          <p:attrName>style.visibility</p:attrName>
                                        </p:attrNameLst>
                                      </p:cBhvr>
                                      <p:to>
                                        <p:strVal val="visible"/>
                                      </p:to>
                                    </p:set>
                                    <p:animEffect transition="in" filter="fade">
                                      <p:cBhvr>
                                        <p:cTn id="215" dur="2000"/>
                                        <p:tgtEl>
                                          <p:spTgt spid="6">
                                            <p:txEl>
                                              <p:pRg st="6" end="6"/>
                                            </p:txEl>
                                          </p:spTgt>
                                        </p:tgtEl>
                                      </p:cBhvr>
                                    </p:animEffect>
                                    <p:anim calcmode="lin" valueType="num">
                                      <p:cBhvr>
                                        <p:cTn id="216" dur="2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217" dur="1800" decel="100000" fill="hold"/>
                                        <p:tgtEl>
                                          <p:spTgt spid="6">
                                            <p:txEl>
                                              <p:pRg st="6" end="6"/>
                                            </p:txEl>
                                          </p:spTgt>
                                        </p:tgtEl>
                                        <p:attrNameLst>
                                          <p:attrName>ppt_y</p:attrName>
                                        </p:attrNameLst>
                                      </p:cBhvr>
                                      <p:tavLst>
                                        <p:tav tm="0">
                                          <p:val>
                                            <p:strVal val="#ppt_y+1"/>
                                          </p:val>
                                        </p:tav>
                                        <p:tav tm="100000">
                                          <p:val>
                                            <p:strVal val="#ppt_y-.03"/>
                                          </p:val>
                                        </p:tav>
                                      </p:tavLst>
                                    </p:anim>
                                    <p:anim calcmode="lin" valueType="num">
                                      <p:cBhvr>
                                        <p:cTn id="218" dur="200" accel="100000" fill="hold">
                                          <p:stCondLst>
                                            <p:cond delay="1800"/>
                                          </p:stCondLst>
                                        </p:cTn>
                                        <p:tgtEl>
                                          <p:spTgt spid="6">
                                            <p:txEl>
                                              <p:pRg st="6" end="6"/>
                                            </p:txEl>
                                          </p:spTgt>
                                        </p:tgtEl>
                                        <p:attrNameLst>
                                          <p:attrName>ppt_y</p:attrName>
                                        </p:attrNameLst>
                                      </p:cBhvr>
                                      <p:tavLst>
                                        <p:tav tm="0">
                                          <p:val>
                                            <p:strVal val="#ppt_y-.03"/>
                                          </p:val>
                                        </p:tav>
                                        <p:tav tm="100000">
                                          <p:val>
                                            <p:strVal val="#ppt_y"/>
                                          </p:val>
                                        </p:tav>
                                      </p:tavLst>
                                    </p:anim>
                                  </p:childTnLst>
                                </p:cTn>
                              </p:par>
                            </p:childTnLst>
                          </p:cTn>
                        </p:par>
                        <p:par>
                          <p:cTn id="219" fill="hold">
                            <p:stCondLst>
                              <p:cond delay="14500"/>
                            </p:stCondLst>
                            <p:childTnLst>
                              <p:par>
                                <p:cTn id="220" presetID="37" presetClass="entr" presetSubtype="0" fill="hold" nodeType="afterEffect">
                                  <p:stCondLst>
                                    <p:cond delay="0"/>
                                  </p:stCondLst>
                                  <p:childTnLst>
                                    <p:set>
                                      <p:cBhvr>
                                        <p:cTn id="221" dur="1" fill="hold">
                                          <p:stCondLst>
                                            <p:cond delay="0"/>
                                          </p:stCondLst>
                                        </p:cTn>
                                        <p:tgtEl>
                                          <p:spTgt spid="6">
                                            <p:txEl>
                                              <p:pRg st="7" end="7"/>
                                            </p:txEl>
                                          </p:spTgt>
                                        </p:tgtEl>
                                        <p:attrNameLst>
                                          <p:attrName>style.visibility</p:attrName>
                                        </p:attrNameLst>
                                      </p:cBhvr>
                                      <p:to>
                                        <p:strVal val="visible"/>
                                      </p:to>
                                    </p:set>
                                    <p:animEffect transition="in" filter="fade">
                                      <p:cBhvr>
                                        <p:cTn id="222" dur="2000"/>
                                        <p:tgtEl>
                                          <p:spTgt spid="6">
                                            <p:txEl>
                                              <p:pRg st="7" end="7"/>
                                            </p:txEl>
                                          </p:spTgt>
                                        </p:tgtEl>
                                      </p:cBhvr>
                                    </p:animEffect>
                                    <p:anim calcmode="lin" valueType="num">
                                      <p:cBhvr>
                                        <p:cTn id="223" dur="2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224" dur="1800" decel="100000" fill="hold"/>
                                        <p:tgtEl>
                                          <p:spTgt spid="6">
                                            <p:txEl>
                                              <p:pRg st="7" end="7"/>
                                            </p:txEl>
                                          </p:spTgt>
                                        </p:tgtEl>
                                        <p:attrNameLst>
                                          <p:attrName>ppt_y</p:attrName>
                                        </p:attrNameLst>
                                      </p:cBhvr>
                                      <p:tavLst>
                                        <p:tav tm="0">
                                          <p:val>
                                            <p:strVal val="#ppt_y+1"/>
                                          </p:val>
                                        </p:tav>
                                        <p:tav tm="100000">
                                          <p:val>
                                            <p:strVal val="#ppt_y-.03"/>
                                          </p:val>
                                        </p:tav>
                                      </p:tavLst>
                                    </p:anim>
                                    <p:anim calcmode="lin" valueType="num">
                                      <p:cBhvr>
                                        <p:cTn id="225" dur="200" accel="100000" fill="hold">
                                          <p:stCondLst>
                                            <p:cond delay="1800"/>
                                          </p:stCondLst>
                                        </p:cTn>
                                        <p:tgtEl>
                                          <p:spTgt spid="6">
                                            <p:txEl>
                                              <p:pRg st="7" end="7"/>
                                            </p:txEl>
                                          </p:spTgt>
                                        </p:tgtEl>
                                        <p:attrNameLst>
                                          <p:attrName>ppt_y</p:attrName>
                                        </p:attrNameLst>
                                      </p:cBhvr>
                                      <p:tavLst>
                                        <p:tav tm="0">
                                          <p:val>
                                            <p:strVal val="#ppt_y-.03"/>
                                          </p:val>
                                        </p:tav>
                                        <p:tav tm="100000">
                                          <p:val>
                                            <p:strVal val="#ppt_y"/>
                                          </p:val>
                                        </p:tav>
                                      </p:tavLst>
                                    </p:anim>
                                  </p:childTnLst>
                                </p:cTn>
                              </p:par>
                            </p:childTnLst>
                          </p:cTn>
                        </p:par>
                        <p:par>
                          <p:cTn id="226" fill="hold">
                            <p:stCondLst>
                              <p:cond delay="16500"/>
                            </p:stCondLst>
                            <p:childTnLst>
                              <p:par>
                                <p:cTn id="227" presetID="37" presetClass="entr" presetSubtype="0" fill="hold" nodeType="afterEffect">
                                  <p:stCondLst>
                                    <p:cond delay="0"/>
                                  </p:stCondLst>
                                  <p:childTnLst>
                                    <p:set>
                                      <p:cBhvr>
                                        <p:cTn id="228" dur="1" fill="hold">
                                          <p:stCondLst>
                                            <p:cond delay="0"/>
                                          </p:stCondLst>
                                        </p:cTn>
                                        <p:tgtEl>
                                          <p:spTgt spid="6">
                                            <p:txEl>
                                              <p:pRg st="8" end="8"/>
                                            </p:txEl>
                                          </p:spTgt>
                                        </p:tgtEl>
                                        <p:attrNameLst>
                                          <p:attrName>style.visibility</p:attrName>
                                        </p:attrNameLst>
                                      </p:cBhvr>
                                      <p:to>
                                        <p:strVal val="visible"/>
                                      </p:to>
                                    </p:set>
                                    <p:animEffect transition="in" filter="fade">
                                      <p:cBhvr>
                                        <p:cTn id="229" dur="2000"/>
                                        <p:tgtEl>
                                          <p:spTgt spid="6">
                                            <p:txEl>
                                              <p:pRg st="8" end="8"/>
                                            </p:txEl>
                                          </p:spTgt>
                                        </p:tgtEl>
                                      </p:cBhvr>
                                    </p:animEffect>
                                    <p:anim calcmode="lin" valueType="num">
                                      <p:cBhvr>
                                        <p:cTn id="230" dur="2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231" dur="1800" decel="100000" fill="hold"/>
                                        <p:tgtEl>
                                          <p:spTgt spid="6">
                                            <p:txEl>
                                              <p:pRg st="8" end="8"/>
                                            </p:txEl>
                                          </p:spTgt>
                                        </p:tgtEl>
                                        <p:attrNameLst>
                                          <p:attrName>ppt_y</p:attrName>
                                        </p:attrNameLst>
                                      </p:cBhvr>
                                      <p:tavLst>
                                        <p:tav tm="0">
                                          <p:val>
                                            <p:strVal val="#ppt_y+1"/>
                                          </p:val>
                                        </p:tav>
                                        <p:tav tm="100000">
                                          <p:val>
                                            <p:strVal val="#ppt_y-.03"/>
                                          </p:val>
                                        </p:tav>
                                      </p:tavLst>
                                    </p:anim>
                                    <p:anim calcmode="lin" valueType="num">
                                      <p:cBhvr>
                                        <p:cTn id="232" dur="200" accel="100000" fill="hold">
                                          <p:stCondLst>
                                            <p:cond delay="1800"/>
                                          </p:stCondLst>
                                        </p:cTn>
                                        <p:tgtEl>
                                          <p:spTgt spid="6">
                                            <p:txEl>
                                              <p:pRg st="8" end="8"/>
                                            </p:txEl>
                                          </p:spTgt>
                                        </p:tgtEl>
                                        <p:attrNameLst>
                                          <p:attrName>ppt_y</p:attrName>
                                        </p:attrNameLst>
                                      </p:cBhvr>
                                      <p:tavLst>
                                        <p:tav tm="0">
                                          <p:val>
                                            <p:strVal val="#ppt_y-.03"/>
                                          </p:val>
                                        </p:tav>
                                        <p:tav tm="100000">
                                          <p:val>
                                            <p:strVal val="#ppt_y"/>
                                          </p:val>
                                        </p:tav>
                                      </p:tavLst>
                                    </p:anim>
                                  </p:childTnLst>
                                </p:cTn>
                              </p:par>
                            </p:childTnLst>
                          </p:cTn>
                        </p:par>
                        <p:par>
                          <p:cTn id="233" fill="hold">
                            <p:stCondLst>
                              <p:cond delay="18500"/>
                            </p:stCondLst>
                            <p:childTnLst>
                              <p:par>
                                <p:cTn id="234" presetID="37" presetClass="entr" presetSubtype="0" fill="hold" nodeType="afterEffect">
                                  <p:stCondLst>
                                    <p:cond delay="0"/>
                                  </p:stCondLst>
                                  <p:childTnLst>
                                    <p:set>
                                      <p:cBhvr>
                                        <p:cTn id="235" dur="1" fill="hold">
                                          <p:stCondLst>
                                            <p:cond delay="0"/>
                                          </p:stCondLst>
                                        </p:cTn>
                                        <p:tgtEl>
                                          <p:spTgt spid="6">
                                            <p:txEl>
                                              <p:pRg st="9" end="9"/>
                                            </p:txEl>
                                          </p:spTgt>
                                        </p:tgtEl>
                                        <p:attrNameLst>
                                          <p:attrName>style.visibility</p:attrName>
                                        </p:attrNameLst>
                                      </p:cBhvr>
                                      <p:to>
                                        <p:strVal val="visible"/>
                                      </p:to>
                                    </p:set>
                                    <p:animEffect transition="in" filter="fade">
                                      <p:cBhvr>
                                        <p:cTn id="236" dur="2000"/>
                                        <p:tgtEl>
                                          <p:spTgt spid="6">
                                            <p:txEl>
                                              <p:pRg st="9" end="9"/>
                                            </p:txEl>
                                          </p:spTgt>
                                        </p:tgtEl>
                                      </p:cBhvr>
                                    </p:animEffect>
                                    <p:anim calcmode="lin" valueType="num">
                                      <p:cBhvr>
                                        <p:cTn id="237" dur="2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238" dur="1800" decel="100000" fill="hold"/>
                                        <p:tgtEl>
                                          <p:spTgt spid="6">
                                            <p:txEl>
                                              <p:pRg st="9" end="9"/>
                                            </p:txEl>
                                          </p:spTgt>
                                        </p:tgtEl>
                                        <p:attrNameLst>
                                          <p:attrName>ppt_y</p:attrName>
                                        </p:attrNameLst>
                                      </p:cBhvr>
                                      <p:tavLst>
                                        <p:tav tm="0">
                                          <p:val>
                                            <p:strVal val="#ppt_y+1"/>
                                          </p:val>
                                        </p:tav>
                                        <p:tav tm="100000">
                                          <p:val>
                                            <p:strVal val="#ppt_y-.03"/>
                                          </p:val>
                                        </p:tav>
                                      </p:tavLst>
                                    </p:anim>
                                    <p:anim calcmode="lin" valueType="num">
                                      <p:cBhvr>
                                        <p:cTn id="239" dur="200" accel="100000" fill="hold">
                                          <p:stCondLst>
                                            <p:cond delay="1800"/>
                                          </p:stCondLst>
                                        </p:cTn>
                                        <p:tgtEl>
                                          <p:spTgt spid="6">
                                            <p:txEl>
                                              <p:pRg st="9" end="9"/>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References</a:t>
            </a:r>
            <a:endParaRPr lang="en-US" b="1" dirty="0"/>
          </a:p>
        </p:txBody>
      </p:sp>
      <p:sp>
        <p:nvSpPr>
          <p:cNvPr id="3" name="Content Placeholder 2"/>
          <p:cNvSpPr>
            <a:spLocks noGrp="1"/>
          </p:cNvSpPr>
          <p:nvPr>
            <p:ph idx="1"/>
          </p:nvPr>
        </p:nvSpPr>
        <p:spPr>
          <a:xfrm>
            <a:off x="838200" y="1443029"/>
            <a:ext cx="10515600" cy="13723216"/>
          </a:xfrm>
        </p:spPr>
        <p:txBody>
          <a:bodyPr>
            <a:normAutofit fontScale="40000" lnSpcReduction="20000"/>
          </a:bodyPr>
          <a:lstStyle/>
          <a:p>
            <a:r>
              <a:rPr lang="en-US" sz="4600" dirty="0">
                <a:hlinkClick r:id="rId2"/>
              </a:rPr>
              <a:t>http://www.corp.att.com/attlabs/reputation/timeline/</a:t>
            </a:r>
            <a:r>
              <a:rPr lang="en-US" sz="4600" dirty="0" smtClean="0">
                <a:hlinkClick r:id="rId2"/>
              </a:rPr>
              <a:t>46mobile.html</a:t>
            </a:r>
          </a:p>
          <a:p>
            <a:r>
              <a:rPr lang="en-US" sz="4600" dirty="0">
                <a:hlinkClick r:id="rId2"/>
              </a:rPr>
              <a:t>http://www.privateline.com/archive/TelenorPage_022-034.</a:t>
            </a:r>
            <a:r>
              <a:rPr lang="en-US" sz="4600" dirty="0" smtClean="0">
                <a:hlinkClick r:id="rId2"/>
              </a:rPr>
              <a:t>pdf</a:t>
            </a:r>
          </a:p>
          <a:p>
            <a:r>
              <a:rPr lang="en-US" sz="4600" i="1" dirty="0"/>
              <a:t>Peterson, A C, Jr. </a:t>
            </a:r>
            <a:r>
              <a:rPr lang="en-US" sz="4600" dirty="0"/>
              <a:t>Vehicle Radiotelephony Becomes a Bell System Practice</a:t>
            </a:r>
            <a:r>
              <a:rPr lang="en-US" sz="4600" i="1" dirty="0"/>
              <a:t>. Bell Laboratories Record, 137, April, 1947 </a:t>
            </a:r>
            <a:endParaRPr lang="en-US" sz="4600" i="1" dirty="0" smtClean="0"/>
          </a:p>
          <a:p>
            <a:r>
              <a:rPr lang="en-US" sz="4600" dirty="0"/>
              <a:t>Honan, Daniel (23 Aug 2011). </a:t>
            </a:r>
            <a:r>
              <a:rPr lang="en-US" sz="4600" dirty="0">
                <a:hlinkClick r:id="rId3"/>
              </a:rPr>
              <a:t>"How the Cell Phone Became Smart". </a:t>
            </a:r>
            <a:r>
              <a:rPr lang="en-US" sz="4600" i="1" dirty="0">
                <a:hlinkClick r:id="rId3"/>
              </a:rPr>
              <a:t>Big Think</a:t>
            </a:r>
            <a:r>
              <a:rPr lang="en-US" sz="4600" dirty="0">
                <a:hlinkClick r:id="rId3"/>
              </a:rPr>
              <a:t>. Retrieved 8 Sep </a:t>
            </a:r>
            <a:r>
              <a:rPr lang="en-US" sz="4600" dirty="0" smtClean="0">
                <a:hlinkClick r:id="rId3"/>
              </a:rPr>
              <a:t>2011</a:t>
            </a:r>
            <a:endParaRPr lang="en-US" sz="4600" dirty="0" smtClean="0"/>
          </a:p>
          <a:p>
            <a:r>
              <a:rPr lang="en-US" sz="4600" dirty="0"/>
              <a:t>"</a:t>
            </a:r>
            <a:r>
              <a:rPr lang="en-US" sz="4600" dirty="0" err="1"/>
              <a:t>Nauka</a:t>
            </a:r>
            <a:r>
              <a:rPr lang="en-US" sz="4600" dirty="0"/>
              <a:t> </a:t>
            </a:r>
            <a:r>
              <a:rPr lang="en-US" sz="4600" dirty="0" err="1"/>
              <a:t>i</a:t>
            </a:r>
            <a:r>
              <a:rPr lang="en-US" sz="4600" dirty="0"/>
              <a:t> </a:t>
            </a:r>
            <a:r>
              <a:rPr lang="en-US" sz="4600" dirty="0" err="1"/>
              <a:t>zhizn</a:t>
            </a:r>
            <a:r>
              <a:rPr lang="en-US" sz="4600" dirty="0"/>
              <a:t>" magazine, 8, 1965.</a:t>
            </a:r>
            <a:endParaRPr lang="en-US" sz="4600" dirty="0">
              <a:hlinkClick r:id="rId2"/>
            </a:endParaRPr>
          </a:p>
          <a:p>
            <a:r>
              <a:rPr lang="en-US" sz="4600" dirty="0" smtClean="0">
                <a:hlinkClick r:id="rId2"/>
              </a:rPr>
              <a:t>http</a:t>
            </a:r>
            <a:r>
              <a:rPr lang="en-US" sz="4600" dirty="0">
                <a:hlinkClick r:id="rId2"/>
              </a:rPr>
              <a:t>://www.idc.com/prodserv/smartphone-market-</a:t>
            </a:r>
            <a:r>
              <a:rPr lang="en-US" sz="4600" dirty="0" smtClean="0">
                <a:hlinkClick r:id="rId2"/>
              </a:rPr>
              <a:t>share.jsp</a:t>
            </a:r>
            <a:endParaRPr lang="en-US" sz="4600" dirty="0" smtClean="0"/>
          </a:p>
          <a:p>
            <a:r>
              <a:rPr lang="en-US" sz="4600" dirty="0">
                <a:hlinkClick r:id="rId4"/>
              </a:rPr>
              <a:t>http://www.smithsonianmag.com/smithsonian-institution/the-future-is-here-whats-next-for-mobile-phones-180951479/?no-</a:t>
            </a:r>
            <a:r>
              <a:rPr lang="en-US" sz="4600" dirty="0" smtClean="0">
                <a:hlinkClick r:id="rId4"/>
              </a:rPr>
              <a:t>ist</a:t>
            </a:r>
            <a:endParaRPr lang="en-US" sz="4600" dirty="0" smtClean="0"/>
          </a:p>
          <a:p>
            <a:r>
              <a:rPr lang="en-US" sz="4600" dirty="0">
                <a:hlinkClick r:id="rId5"/>
              </a:rPr>
              <a:t>http://www.pcworld.com/article/2888532/idc-android-ios-again-dominate-smartphone-os-</a:t>
            </a:r>
            <a:r>
              <a:rPr lang="en-US" sz="4600" dirty="0" smtClean="0">
                <a:hlinkClick r:id="rId5"/>
              </a:rPr>
              <a:t>market.html</a:t>
            </a:r>
            <a:endParaRPr lang="en-US" sz="4600" dirty="0" smtClean="0"/>
          </a:p>
          <a:p>
            <a:r>
              <a:rPr lang="en-US" sz="4600" dirty="0">
                <a:hlinkClick r:id="rId6"/>
              </a:rPr>
              <a:t>http://sourcedigit.com/1913-smartphone-os-global-market-share-data-2014</a:t>
            </a:r>
            <a:r>
              <a:rPr lang="en-US" sz="4600" dirty="0" smtClean="0">
                <a:hlinkClick r:id="rId6"/>
              </a:rPr>
              <a:t>/</a:t>
            </a:r>
            <a:endParaRPr lang="en-US" sz="4600" dirty="0" smtClean="0"/>
          </a:p>
          <a:p>
            <a:r>
              <a:rPr lang="en-US" sz="4600" dirty="0">
                <a:hlinkClick r:id="rId7"/>
              </a:rPr>
              <a:t>https://www.apple.com/pr/library/2007/01/09Apple-Reinvents-the-Phone-with-</a:t>
            </a:r>
            <a:r>
              <a:rPr lang="en-US" sz="4600" dirty="0" smtClean="0">
                <a:hlinkClick r:id="rId7"/>
              </a:rPr>
              <a:t>iPhone.html</a:t>
            </a:r>
            <a:endParaRPr lang="en-US" sz="4600" dirty="0" smtClean="0"/>
          </a:p>
          <a:p>
            <a:r>
              <a:rPr lang="en-US" sz="4600" dirty="0">
                <a:hlinkClick r:id="rId8"/>
              </a:rPr>
              <a:t>http://cicret.com/wordpress</a:t>
            </a:r>
            <a:r>
              <a:rPr lang="en-US" sz="4600" dirty="0" smtClean="0">
                <a:hlinkClick r:id="rId8"/>
              </a:rPr>
              <a:t>/</a:t>
            </a:r>
            <a:endParaRPr lang="en-US" sz="4600" dirty="0" smtClean="0"/>
          </a:p>
          <a:p>
            <a:r>
              <a:rPr lang="en-US" sz="4600" dirty="0">
                <a:hlinkClick r:id="rId9"/>
              </a:rPr>
              <a:t>http://www.dailymail.co.uk/sciencetech/article-2693326/Googles-smart-contact-lenses-coming-eye-near-soon-Lenses-diabetics-farsighted-set-</a:t>
            </a:r>
            <a:r>
              <a:rPr lang="en-US" sz="4600" dirty="0" smtClean="0">
                <a:hlinkClick r:id="rId9"/>
              </a:rPr>
              <a:t>production.html</a:t>
            </a:r>
            <a:endParaRPr lang="en-US" sz="4600" dirty="0" smtClean="0"/>
          </a:p>
          <a:p>
            <a:r>
              <a:rPr lang="en-US" sz="4600" dirty="0"/>
              <a:t>http://</a:t>
            </a:r>
            <a:r>
              <a:rPr lang="en-US" sz="4600" dirty="0" err="1"/>
              <a:t>www.ibtimes.co.uk</a:t>
            </a:r>
            <a:r>
              <a:rPr lang="en-US" sz="4600" dirty="0"/>
              <a:t>/wearable-iskin-silicone-controls-your-smartphone-tap-your-arm-1514961</a:t>
            </a:r>
            <a:endParaRPr lang="en-US" sz="4600" dirty="0" smtClean="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endParaRPr lang="en-US" dirty="0"/>
          </a:p>
          <a:p>
            <a:endParaRPr lang="en-US" dirty="0" smtClean="0"/>
          </a:p>
          <a:p>
            <a:pPr marL="0" indent="0">
              <a:buNone/>
            </a:pPr>
            <a:r>
              <a:rPr lang="en-US" dirty="0" smtClean="0"/>
              <a:t>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0" indent="0">
              <a:buNone/>
            </a:pPr>
            <a:endParaRPr lang="en-US" dirty="0" smtClean="0"/>
          </a:p>
        </p:txBody>
      </p:sp>
    </p:spTree>
    <p:extLst>
      <p:ext uri="{BB962C8B-B14F-4D97-AF65-F5344CB8AC3E}">
        <p14:creationId xmlns:p14="http://schemas.microsoft.com/office/powerpoint/2010/main" val="27948076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0" fill="hold"/>
                                        <p:tgtEl>
                                          <p:spTgt spid="2"/>
                                        </p:tgtEl>
                                        <p:attrNameLst>
                                          <p:attrName>ppt_x</p:attrName>
                                        </p:attrNameLst>
                                      </p:cBhvr>
                                      <p:tavLst>
                                        <p:tav tm="0">
                                          <p:val>
                                            <p:strVal val="#ppt_x"/>
                                          </p:val>
                                        </p:tav>
                                        <p:tav tm="100000">
                                          <p:val>
                                            <p:strVal val="#ppt_x"/>
                                          </p:val>
                                        </p:tav>
                                      </p:tavLst>
                                    </p:anim>
                                    <p:anim calcmode="lin" valueType="num">
                                      <p:cBhvr>
                                        <p:cTn id="8" dur="10000" fill="hold"/>
                                        <p:tgtEl>
                                          <p:spTgt spid="2"/>
                                        </p:tgtEl>
                                        <p:attrNameLst>
                                          <p:attrName>ppt_y</p:attrName>
                                        </p:attrNameLst>
                                      </p:cBhvr>
                                      <p:tavLst>
                                        <p:tav tm="0">
                                          <p:val>
                                            <p:strVal val="#ppt_y+1"/>
                                          </p:val>
                                        </p:tav>
                                        <p:tav tm="100000">
                                          <p:val>
                                            <p:strVal val="#ppt_y-1"/>
                                          </p:val>
                                        </p:tav>
                                      </p:tavLst>
                                    </p:anim>
                                  </p:childTnLst>
                                </p:cTn>
                              </p:par>
                              <p:par>
                                <p:cTn id="9" presetID="28"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0" fill="hold"/>
                                        <p:tgtEl>
                                          <p:spTgt spid="3">
                                            <p:txEl>
                                              <p:pRg st="0" end="0"/>
                                            </p:txEl>
                                          </p:spTgt>
                                        </p:tgtEl>
                                        <p:attrNameLst>
                                          <p:attrName>ppt_y</p:attrName>
                                        </p:attrNameLst>
                                      </p:cBhvr>
                                      <p:tavLst>
                                        <p:tav tm="0">
                                          <p:val>
                                            <p:strVal val="#ppt_y+1"/>
                                          </p:val>
                                        </p:tav>
                                        <p:tav tm="100000">
                                          <p:val>
                                            <p:strVal val="#ppt_y-1"/>
                                          </p:val>
                                        </p:tav>
                                      </p:tavLst>
                                    </p:anim>
                                  </p:childTnLst>
                                </p:cTn>
                              </p:par>
                              <p:par>
                                <p:cTn id="13" presetID="28"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0" fill="hold"/>
                                        <p:tgtEl>
                                          <p:spTgt spid="3">
                                            <p:txEl>
                                              <p:pRg st="1" end="1"/>
                                            </p:txEl>
                                          </p:spTgt>
                                        </p:tgtEl>
                                        <p:attrNameLst>
                                          <p:attrName>ppt_y</p:attrName>
                                        </p:attrNameLst>
                                      </p:cBhvr>
                                      <p:tavLst>
                                        <p:tav tm="0">
                                          <p:val>
                                            <p:strVal val="#ppt_y+1"/>
                                          </p:val>
                                        </p:tav>
                                        <p:tav tm="100000">
                                          <p:val>
                                            <p:strVal val="#ppt_y-1"/>
                                          </p:val>
                                        </p:tav>
                                      </p:tavLst>
                                    </p:anim>
                                  </p:childTnLst>
                                </p:cTn>
                              </p:par>
                              <p:par>
                                <p:cTn id="17" presetID="28"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0" fill="hold"/>
                                        <p:tgtEl>
                                          <p:spTgt spid="3">
                                            <p:txEl>
                                              <p:pRg st="2" end="2"/>
                                            </p:txEl>
                                          </p:spTgt>
                                        </p:tgtEl>
                                        <p:attrNameLst>
                                          <p:attrName>ppt_y</p:attrName>
                                        </p:attrNameLst>
                                      </p:cBhvr>
                                      <p:tavLst>
                                        <p:tav tm="0">
                                          <p:val>
                                            <p:strVal val="#ppt_y+1"/>
                                          </p:val>
                                        </p:tav>
                                        <p:tav tm="100000">
                                          <p:val>
                                            <p:strVal val="#ppt_y-1"/>
                                          </p:val>
                                        </p:tav>
                                      </p:tavLst>
                                    </p:anim>
                                  </p:childTnLst>
                                </p:cTn>
                              </p:par>
                              <p:par>
                                <p:cTn id="21" presetID="28"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0" fill="hold"/>
                                        <p:tgtEl>
                                          <p:spTgt spid="3">
                                            <p:txEl>
                                              <p:pRg st="3" end="3"/>
                                            </p:txEl>
                                          </p:spTgt>
                                        </p:tgtEl>
                                        <p:attrNameLst>
                                          <p:attrName>ppt_y</p:attrName>
                                        </p:attrNameLst>
                                      </p:cBhvr>
                                      <p:tavLst>
                                        <p:tav tm="0">
                                          <p:val>
                                            <p:strVal val="#ppt_y+1"/>
                                          </p:val>
                                        </p:tav>
                                        <p:tav tm="100000">
                                          <p:val>
                                            <p:strVal val="#ppt_y-1"/>
                                          </p:val>
                                        </p:tav>
                                      </p:tavLst>
                                    </p:anim>
                                  </p:childTnLst>
                                </p:cTn>
                              </p:par>
                              <p:par>
                                <p:cTn id="25" presetID="28"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10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0" fill="hold"/>
                                        <p:tgtEl>
                                          <p:spTgt spid="3">
                                            <p:txEl>
                                              <p:pRg st="4" end="4"/>
                                            </p:txEl>
                                          </p:spTgt>
                                        </p:tgtEl>
                                        <p:attrNameLst>
                                          <p:attrName>ppt_y</p:attrName>
                                        </p:attrNameLst>
                                      </p:cBhvr>
                                      <p:tavLst>
                                        <p:tav tm="0">
                                          <p:val>
                                            <p:strVal val="#ppt_y+1"/>
                                          </p:val>
                                        </p:tav>
                                        <p:tav tm="100000">
                                          <p:val>
                                            <p:strVal val="#ppt_y-1"/>
                                          </p:val>
                                        </p:tav>
                                      </p:tavLst>
                                    </p:anim>
                                  </p:childTnLst>
                                </p:cTn>
                              </p:par>
                              <p:par>
                                <p:cTn id="29" presetID="28" presetClass="entr" presetSubtype="0"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10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2" dur="10000" fill="hold"/>
                                        <p:tgtEl>
                                          <p:spTgt spid="3">
                                            <p:txEl>
                                              <p:pRg st="5" end="5"/>
                                            </p:txEl>
                                          </p:spTgt>
                                        </p:tgtEl>
                                        <p:attrNameLst>
                                          <p:attrName>ppt_y</p:attrName>
                                        </p:attrNameLst>
                                      </p:cBhvr>
                                      <p:tavLst>
                                        <p:tav tm="0">
                                          <p:val>
                                            <p:strVal val="#ppt_y+1"/>
                                          </p:val>
                                        </p:tav>
                                        <p:tav tm="100000">
                                          <p:val>
                                            <p:strVal val="#ppt_y-1"/>
                                          </p:val>
                                        </p:tav>
                                      </p:tavLst>
                                    </p:anim>
                                  </p:childTnLst>
                                </p:cTn>
                              </p:par>
                              <p:par>
                                <p:cTn id="33" presetID="28" presetClass="entr" presetSubtype="0"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10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0" fill="hold"/>
                                        <p:tgtEl>
                                          <p:spTgt spid="3">
                                            <p:txEl>
                                              <p:pRg st="6" end="6"/>
                                            </p:txEl>
                                          </p:spTgt>
                                        </p:tgtEl>
                                        <p:attrNameLst>
                                          <p:attrName>ppt_y</p:attrName>
                                        </p:attrNameLst>
                                      </p:cBhvr>
                                      <p:tavLst>
                                        <p:tav tm="0">
                                          <p:val>
                                            <p:strVal val="#ppt_y+1"/>
                                          </p:val>
                                        </p:tav>
                                        <p:tav tm="100000">
                                          <p:val>
                                            <p:strVal val="#ppt_y-1"/>
                                          </p:val>
                                        </p:tav>
                                      </p:tavLst>
                                    </p:anim>
                                  </p:childTnLst>
                                </p:cTn>
                              </p:par>
                              <p:par>
                                <p:cTn id="37" presetID="28" presetClass="entr" presetSubtype="0"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p:cTn id="39" dur="10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0" dur="10000" fill="hold"/>
                                        <p:tgtEl>
                                          <p:spTgt spid="3">
                                            <p:txEl>
                                              <p:pRg st="7" end="7"/>
                                            </p:txEl>
                                          </p:spTgt>
                                        </p:tgtEl>
                                        <p:attrNameLst>
                                          <p:attrName>ppt_y</p:attrName>
                                        </p:attrNameLst>
                                      </p:cBhvr>
                                      <p:tavLst>
                                        <p:tav tm="0">
                                          <p:val>
                                            <p:strVal val="#ppt_y+1"/>
                                          </p:val>
                                        </p:tav>
                                        <p:tav tm="100000">
                                          <p:val>
                                            <p:strVal val="#ppt_y-1"/>
                                          </p:val>
                                        </p:tav>
                                      </p:tavLst>
                                    </p:anim>
                                  </p:childTnLst>
                                </p:cTn>
                              </p:par>
                              <p:par>
                                <p:cTn id="41" presetID="28" presetClass="entr" presetSubtype="0"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p:cTn id="43" dur="10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0" fill="hold"/>
                                        <p:tgtEl>
                                          <p:spTgt spid="3">
                                            <p:txEl>
                                              <p:pRg st="8" end="8"/>
                                            </p:txEl>
                                          </p:spTgt>
                                        </p:tgtEl>
                                        <p:attrNameLst>
                                          <p:attrName>ppt_y</p:attrName>
                                        </p:attrNameLst>
                                      </p:cBhvr>
                                      <p:tavLst>
                                        <p:tav tm="0">
                                          <p:val>
                                            <p:strVal val="#ppt_y+1"/>
                                          </p:val>
                                        </p:tav>
                                        <p:tav tm="100000">
                                          <p:val>
                                            <p:strVal val="#ppt_y-1"/>
                                          </p:val>
                                        </p:tav>
                                      </p:tavLst>
                                    </p:anim>
                                  </p:childTnLst>
                                </p:cTn>
                              </p:par>
                              <p:par>
                                <p:cTn id="45" presetID="28" presetClass="entr" presetSubtype="0" fill="hold" grpId="0"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p:cTn id="47" dur="10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8" dur="10000" fill="hold"/>
                                        <p:tgtEl>
                                          <p:spTgt spid="3">
                                            <p:txEl>
                                              <p:pRg st="9" end="9"/>
                                            </p:txEl>
                                          </p:spTgt>
                                        </p:tgtEl>
                                        <p:attrNameLst>
                                          <p:attrName>ppt_y</p:attrName>
                                        </p:attrNameLst>
                                      </p:cBhvr>
                                      <p:tavLst>
                                        <p:tav tm="0">
                                          <p:val>
                                            <p:strVal val="#ppt_y+1"/>
                                          </p:val>
                                        </p:tav>
                                        <p:tav tm="100000">
                                          <p:val>
                                            <p:strVal val="#ppt_y-1"/>
                                          </p:val>
                                        </p:tav>
                                      </p:tavLst>
                                    </p:anim>
                                  </p:childTnLst>
                                </p:cTn>
                              </p:par>
                              <p:par>
                                <p:cTn id="49" presetID="28" presetClass="entr" presetSubtype="0" fill="hold" grpId="0"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p:cTn id="51" dur="10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2" dur="10000" fill="hold"/>
                                        <p:tgtEl>
                                          <p:spTgt spid="3">
                                            <p:txEl>
                                              <p:pRg st="10" end="10"/>
                                            </p:txEl>
                                          </p:spTgt>
                                        </p:tgtEl>
                                        <p:attrNameLst>
                                          <p:attrName>ppt_y</p:attrName>
                                        </p:attrNameLst>
                                      </p:cBhvr>
                                      <p:tavLst>
                                        <p:tav tm="0">
                                          <p:val>
                                            <p:strVal val="#ppt_y+1"/>
                                          </p:val>
                                        </p:tav>
                                        <p:tav tm="100000">
                                          <p:val>
                                            <p:strVal val="#ppt_y-1"/>
                                          </p:val>
                                        </p:tav>
                                      </p:tavLst>
                                    </p:anim>
                                  </p:childTnLst>
                                </p:cTn>
                              </p:par>
                              <p:par>
                                <p:cTn id="53" presetID="28" presetClass="entr" presetSubtype="0" fill="hold" grpId="0" nodeType="with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p:cTn id="55" dur="10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6" dur="10000" fill="hold"/>
                                        <p:tgtEl>
                                          <p:spTgt spid="3">
                                            <p:txEl>
                                              <p:pRg st="11" end="11"/>
                                            </p:txEl>
                                          </p:spTgt>
                                        </p:tgtEl>
                                        <p:attrNameLst>
                                          <p:attrName>ppt_y</p:attrName>
                                        </p:attrNameLst>
                                      </p:cBhvr>
                                      <p:tavLst>
                                        <p:tav tm="0">
                                          <p:val>
                                            <p:strVal val="#ppt_y+1"/>
                                          </p:val>
                                        </p:tav>
                                        <p:tav tm="100000">
                                          <p:val>
                                            <p:strVal val="#ppt_y-1"/>
                                          </p:val>
                                        </p:tav>
                                      </p:tavLst>
                                    </p:anim>
                                  </p:childTnLst>
                                </p:cTn>
                              </p:par>
                              <p:par>
                                <p:cTn id="57" presetID="28" presetClass="entr" presetSubtype="0" fill="hold" grpId="0" nodeType="with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 calcmode="lin" valueType="num">
                                      <p:cBhvr>
                                        <p:cTn id="59" dur="10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0" dur="10000" fill="hold"/>
                                        <p:tgtEl>
                                          <p:spTgt spid="3">
                                            <p:txEl>
                                              <p:pRg st="12" end="12"/>
                                            </p:txEl>
                                          </p:spTgt>
                                        </p:tgtEl>
                                        <p:attrNameLst>
                                          <p:attrName>ppt_y</p:attrName>
                                        </p:attrNameLst>
                                      </p:cBhvr>
                                      <p:tavLst>
                                        <p:tav tm="0">
                                          <p:val>
                                            <p:strVal val="#ppt_y+1"/>
                                          </p:val>
                                        </p:tav>
                                        <p:tav tm="100000">
                                          <p:val>
                                            <p:strVal val="#ppt_y-1"/>
                                          </p:val>
                                        </p:tav>
                                      </p:tavLst>
                                    </p:anim>
                                  </p:childTnLst>
                                </p:cTn>
                              </p:par>
                              <p:par>
                                <p:cTn id="61" presetID="28" presetClass="entr" presetSubtype="0" fill="hold" grpId="0" nodeType="withEffect">
                                  <p:stCondLst>
                                    <p:cond delay="0"/>
                                  </p:stCondLst>
                                  <p:childTnLst>
                                    <p:set>
                                      <p:cBhvr>
                                        <p:cTn id="62" dur="1" fill="hold">
                                          <p:stCondLst>
                                            <p:cond delay="0"/>
                                          </p:stCondLst>
                                        </p:cTn>
                                        <p:tgtEl>
                                          <p:spTgt spid="3">
                                            <p:txEl>
                                              <p:pRg st="43" end="43"/>
                                            </p:txEl>
                                          </p:spTgt>
                                        </p:tgtEl>
                                        <p:attrNameLst>
                                          <p:attrName>style.visibility</p:attrName>
                                        </p:attrNameLst>
                                      </p:cBhvr>
                                      <p:to>
                                        <p:strVal val="visible"/>
                                      </p:to>
                                    </p:set>
                                    <p:anim calcmode="lin" valueType="num">
                                      <p:cBhvr>
                                        <p:cTn id="63" dur="10000" fill="hold"/>
                                        <p:tgtEl>
                                          <p:spTgt spid="3">
                                            <p:txEl>
                                              <p:pRg st="43" end="43"/>
                                            </p:txEl>
                                          </p:spTgt>
                                        </p:tgtEl>
                                        <p:attrNameLst>
                                          <p:attrName>ppt_x</p:attrName>
                                        </p:attrNameLst>
                                      </p:cBhvr>
                                      <p:tavLst>
                                        <p:tav tm="0">
                                          <p:val>
                                            <p:strVal val="#ppt_x"/>
                                          </p:val>
                                        </p:tav>
                                        <p:tav tm="100000">
                                          <p:val>
                                            <p:strVal val="#ppt_x"/>
                                          </p:val>
                                        </p:tav>
                                      </p:tavLst>
                                    </p:anim>
                                    <p:anim calcmode="lin" valueType="num">
                                      <p:cBhvr>
                                        <p:cTn id="64" dur="10000" fill="hold"/>
                                        <p:tgtEl>
                                          <p:spTgt spid="3">
                                            <p:txEl>
                                              <p:pRg st="43" end="43"/>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455208"/>
          </a:xfrm>
        </p:spPr>
        <p:txBody>
          <a:bodyPr anchor="t">
            <a:normAutofit/>
          </a:bodyPr>
          <a:lstStyle/>
          <a:p>
            <a:pPr algn="ctr"/>
            <a:r>
              <a:rPr lang="en-US" sz="9600" b="1" dirty="0" smtClean="0"/>
              <a:t>Questions</a:t>
            </a:r>
            <a:endParaRPr lang="en-US" sz="9600" b="1" dirty="0"/>
          </a:p>
        </p:txBody>
      </p:sp>
      <p:sp>
        <p:nvSpPr>
          <p:cNvPr id="3" name="Title 1"/>
          <p:cNvSpPr txBox="1">
            <a:spLocks/>
          </p:cNvSpPr>
          <p:nvPr/>
        </p:nvSpPr>
        <p:spPr>
          <a:xfrm>
            <a:off x="849489" y="2765778"/>
            <a:ext cx="10515600" cy="145062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b="1" dirty="0" smtClean="0"/>
              <a:t>Comments</a:t>
            </a:r>
            <a:endParaRPr lang="en-US" sz="9600" b="1" dirty="0"/>
          </a:p>
        </p:txBody>
      </p:sp>
      <p:sp>
        <p:nvSpPr>
          <p:cNvPr id="4" name="Title 1"/>
          <p:cNvSpPr txBox="1">
            <a:spLocks/>
          </p:cNvSpPr>
          <p:nvPr/>
        </p:nvSpPr>
        <p:spPr>
          <a:xfrm>
            <a:off x="838200" y="4981221"/>
            <a:ext cx="10515600" cy="14534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b="1" dirty="0" smtClean="0"/>
              <a:t>Concerns</a:t>
            </a:r>
            <a:endParaRPr lang="en-US" sz="9600" b="1" dirty="0"/>
          </a:p>
        </p:txBody>
      </p:sp>
    </p:spTree>
    <p:extLst>
      <p:ext uri="{BB962C8B-B14F-4D97-AF65-F5344CB8AC3E}">
        <p14:creationId xmlns:p14="http://schemas.microsoft.com/office/powerpoint/2010/main" val="34514563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circle(in)">
                                      <p:cBhvr>
                                        <p:cTn id="15"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 Look Back in the United States</a:t>
            </a:r>
            <a:endParaRPr lang="en-US" b="1" dirty="0"/>
          </a:p>
        </p:txBody>
      </p:sp>
      <p:sp>
        <p:nvSpPr>
          <p:cNvPr id="3" name="Content Placeholder 2"/>
          <p:cNvSpPr>
            <a:spLocks noGrp="1"/>
          </p:cNvSpPr>
          <p:nvPr>
            <p:ph idx="1"/>
          </p:nvPr>
        </p:nvSpPr>
        <p:spPr>
          <a:xfrm>
            <a:off x="838200" y="1825625"/>
            <a:ext cx="8249356" cy="4678206"/>
          </a:xfrm>
        </p:spPr>
        <p:txBody>
          <a:bodyPr>
            <a:normAutofit fontScale="92500" lnSpcReduction="10000"/>
          </a:bodyPr>
          <a:lstStyle/>
          <a:p>
            <a:r>
              <a:rPr lang="en-US" dirty="0" smtClean="0"/>
              <a:t>1946 Bell Labs deploys Service System</a:t>
            </a:r>
          </a:p>
          <a:p>
            <a:r>
              <a:rPr lang="en-US" dirty="0" smtClean="0"/>
              <a:t>1949 AT&amp;T commercializes MTS to 5,000 customers</a:t>
            </a:r>
          </a:p>
          <a:p>
            <a:r>
              <a:rPr lang="en-US" dirty="0" smtClean="0"/>
              <a:t>1965 AT&amp;T introduces IMTS to 40,000 customers</a:t>
            </a:r>
          </a:p>
          <a:p>
            <a:r>
              <a:rPr lang="en-US" dirty="0" smtClean="0"/>
              <a:t>Mid 1960’s RCC introduced by competing carriers to respond to IMTS.</a:t>
            </a:r>
          </a:p>
          <a:p>
            <a:r>
              <a:rPr lang="en-US" dirty="0" smtClean="0"/>
              <a:t>1973 The first truly Mobile Device is produced by Motorola. </a:t>
            </a:r>
          </a:p>
          <a:p>
            <a:r>
              <a:rPr lang="en-US" dirty="0" smtClean="0"/>
              <a:t>1984 Motorola </a:t>
            </a:r>
            <a:r>
              <a:rPr lang="en-US" dirty="0" err="1" smtClean="0"/>
              <a:t>DynaTAC</a:t>
            </a:r>
            <a:r>
              <a:rPr lang="en-US" dirty="0" smtClean="0"/>
              <a:t> becomes he first Commercially Available Mobile Phone</a:t>
            </a:r>
          </a:p>
          <a:p>
            <a:r>
              <a:rPr lang="en-US" dirty="0" smtClean="0"/>
              <a:t>1993 Simon is the First Smart Phone produced by IBM</a:t>
            </a:r>
          </a:p>
          <a:p>
            <a:r>
              <a:rPr lang="en-US" dirty="0" smtClean="0"/>
              <a:t>2007 Apple iPhone launched with Apple iOS</a:t>
            </a:r>
          </a:p>
          <a:p>
            <a:pPr marL="0" indent="0">
              <a:buNone/>
            </a:pPr>
            <a:endParaRPr lang="en-US" dirty="0"/>
          </a:p>
        </p:txBody>
      </p:sp>
      <p:pic>
        <p:nvPicPr>
          <p:cNvPr id="4" name="Picture 3" descr="Sim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2325" y="1467555"/>
            <a:ext cx="3106520" cy="2640542"/>
          </a:xfrm>
          <a:prstGeom prst="rect">
            <a:avLst/>
          </a:prstGeom>
        </p:spPr>
      </p:pic>
      <p:pic>
        <p:nvPicPr>
          <p:cNvPr id="6" name="Picture 5" descr="ipho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6556" y="4205111"/>
            <a:ext cx="2849856" cy="2370667"/>
          </a:xfrm>
          <a:prstGeom prst="rect">
            <a:avLst/>
          </a:prstGeom>
        </p:spPr>
      </p:pic>
    </p:spTree>
    <p:extLst>
      <p:ext uri="{BB962C8B-B14F-4D97-AF65-F5344CB8AC3E}">
        <p14:creationId xmlns:p14="http://schemas.microsoft.com/office/powerpoint/2010/main" val="7596261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9"/>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childTnLst>
                          </p:cTn>
                        </p:par>
                        <p:par>
                          <p:cTn id="36" fill="hold">
                            <p:stCondLst>
                              <p:cond delay="0"/>
                            </p:stCondLst>
                            <p:childTnLst>
                              <p:par>
                                <p:cTn id="37" presetID="9"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dissolve">
                                      <p:cBhvr>
                                        <p:cTn id="39" dur="10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childTnLst>
                                </p:cTn>
                              </p:par>
                            </p:childTnLst>
                          </p:cTn>
                        </p:par>
                        <p:par>
                          <p:cTn id="44" fill="hold">
                            <p:stCondLst>
                              <p:cond delay="0"/>
                            </p:stCondLst>
                            <p:childTnLst>
                              <p:par>
                                <p:cTn id="45" presetID="9"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dissolve">
                                      <p:cBhvr>
                                        <p:cTn id="4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WUF3yjgGf4"/>
          <p:cNvPicPr>
            <a:picLocks noRot="1" noChangeAspect="1"/>
          </p:cNvPicPr>
          <p:nvPr>
            <a:videoFile r:link="rId1"/>
          </p:nvPr>
        </p:nvPicPr>
        <p:blipFill>
          <a:blip r:embed="rId3"/>
          <a:stretch>
            <a:fillRect/>
          </a:stretch>
        </p:blipFill>
        <p:spPr>
          <a:xfrm>
            <a:off x="762000" y="428625"/>
            <a:ext cx="10599138" cy="5962015"/>
          </a:xfrm>
          <a:prstGeom prst="rect">
            <a:avLst/>
          </a:prstGeom>
        </p:spPr>
      </p:pic>
    </p:spTree>
    <p:extLst>
      <p:ext uri="{BB962C8B-B14F-4D97-AF65-F5344CB8AC3E}">
        <p14:creationId xmlns:p14="http://schemas.microsoft.com/office/powerpoint/2010/main" val="353717731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Meanwhile Across the Pond</a:t>
            </a:r>
            <a:endParaRPr lang="en-US" b="1" dirty="0"/>
          </a:p>
        </p:txBody>
      </p:sp>
      <p:sp>
        <p:nvSpPr>
          <p:cNvPr id="3" name="Content Placeholder 2"/>
          <p:cNvSpPr>
            <a:spLocks noGrp="1"/>
          </p:cNvSpPr>
          <p:nvPr>
            <p:ph idx="1"/>
          </p:nvPr>
        </p:nvSpPr>
        <p:spPr/>
        <p:txBody>
          <a:bodyPr>
            <a:normAutofit/>
          </a:bodyPr>
          <a:lstStyle/>
          <a:p>
            <a:r>
              <a:rPr lang="en-US" dirty="0" smtClean="0"/>
              <a:t>1924 Wireless telephone service was offered to first class travelers on train services between Berlin and Hamburg.</a:t>
            </a:r>
          </a:p>
          <a:p>
            <a:r>
              <a:rPr lang="en-US" dirty="0" smtClean="0"/>
              <a:t>1957 Prototypes of hand held mobile devices were made in USSR, but were never made publicly available. </a:t>
            </a:r>
          </a:p>
          <a:p>
            <a:r>
              <a:rPr lang="en-US" dirty="0" smtClean="0"/>
              <a:t>1959 UK launches Post Office Radiophone Service in Manchester allowing users to make calls from their vehicles to any provider through an operator. </a:t>
            </a:r>
          </a:p>
          <a:p>
            <a:r>
              <a:rPr lang="en-US" dirty="0" smtClean="0"/>
              <a:t>1965 UK expands these services to London.</a:t>
            </a:r>
          </a:p>
        </p:txBody>
      </p:sp>
    </p:spTree>
    <p:extLst>
      <p:ext uri="{BB962C8B-B14F-4D97-AF65-F5344CB8AC3E}">
        <p14:creationId xmlns:p14="http://schemas.microsoft.com/office/powerpoint/2010/main" val="22417089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vo of Mobile 5.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637" y="522111"/>
            <a:ext cx="10610726" cy="5954890"/>
          </a:xfrm>
          <a:prstGeom prst="rect">
            <a:avLst/>
          </a:prstGeom>
        </p:spPr>
      </p:pic>
      <p:sp>
        <p:nvSpPr>
          <p:cNvPr id="2" name="Title 1"/>
          <p:cNvSpPr>
            <a:spLocks noGrp="1"/>
          </p:cNvSpPr>
          <p:nvPr>
            <p:ph type="title"/>
          </p:nvPr>
        </p:nvSpPr>
        <p:spPr/>
        <p:txBody>
          <a:bodyPr/>
          <a:lstStyle/>
          <a:p>
            <a:pPr algn="ctr"/>
            <a:r>
              <a:rPr lang="en-US" b="1" dirty="0" smtClean="0"/>
              <a:t>Evolution of Mobile Networks</a:t>
            </a:r>
            <a:endParaRPr lang="en-US" b="1" dirty="0"/>
          </a:p>
        </p:txBody>
      </p:sp>
    </p:spTree>
    <p:extLst>
      <p:ext uri="{BB962C8B-B14F-4D97-AF65-F5344CB8AC3E}">
        <p14:creationId xmlns:p14="http://schemas.microsoft.com/office/powerpoint/2010/main" val="427425044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Mobile OS</a:t>
            </a:r>
            <a:endParaRPr lang="en-US" b="1" dirty="0"/>
          </a:p>
        </p:txBody>
      </p:sp>
      <p:sp>
        <p:nvSpPr>
          <p:cNvPr id="3" name="Content Placeholder 2"/>
          <p:cNvSpPr>
            <a:spLocks noGrp="1"/>
          </p:cNvSpPr>
          <p:nvPr>
            <p:ph sz="half" idx="1"/>
          </p:nvPr>
        </p:nvSpPr>
        <p:spPr>
          <a:xfrm>
            <a:off x="465667" y="1561253"/>
            <a:ext cx="5554133" cy="2093524"/>
          </a:xfrm>
        </p:spPr>
        <p:txBody>
          <a:bodyPr/>
          <a:lstStyle/>
          <a:p>
            <a:pPr marL="0" indent="0" algn="ctr">
              <a:buNone/>
            </a:pPr>
            <a:r>
              <a:rPr lang="en-US" b="1" u="sng" dirty="0" smtClean="0"/>
              <a:t>Android</a:t>
            </a:r>
          </a:p>
          <a:p>
            <a:pPr marL="0" indent="0" algn="ctr">
              <a:buNone/>
            </a:pPr>
            <a:r>
              <a:rPr lang="en-US" dirty="0" smtClean="0"/>
              <a:t>78% Market Share</a:t>
            </a:r>
            <a:r>
              <a:rPr lang="en-US" dirty="0"/>
              <a:t> </a:t>
            </a:r>
            <a:endParaRPr lang="en-US" dirty="0" smtClean="0"/>
          </a:p>
          <a:p>
            <a:pPr marL="0" indent="0" algn="ctr">
              <a:buNone/>
            </a:pPr>
            <a:r>
              <a:rPr lang="en-US" dirty="0" smtClean="0"/>
              <a:t>Leading Mobile OS Since Q3 2010</a:t>
            </a:r>
          </a:p>
          <a:p>
            <a:pPr marL="0" indent="0" algn="ctr">
              <a:buNone/>
            </a:pPr>
            <a:r>
              <a:rPr lang="en-US" dirty="0" smtClean="0"/>
              <a:t> </a:t>
            </a:r>
          </a:p>
        </p:txBody>
      </p:sp>
      <p:sp>
        <p:nvSpPr>
          <p:cNvPr id="4" name="Content Placeholder 3"/>
          <p:cNvSpPr>
            <a:spLocks noGrp="1"/>
          </p:cNvSpPr>
          <p:nvPr>
            <p:ph sz="half" idx="2"/>
          </p:nvPr>
        </p:nvSpPr>
        <p:spPr>
          <a:xfrm>
            <a:off x="6172199" y="1561254"/>
            <a:ext cx="5554134" cy="1599636"/>
          </a:xfrm>
        </p:spPr>
        <p:txBody>
          <a:bodyPr/>
          <a:lstStyle/>
          <a:p>
            <a:pPr marL="0" indent="0" algn="ctr">
              <a:buNone/>
            </a:pPr>
            <a:r>
              <a:rPr lang="en-US" b="1" dirty="0" err="1" smtClean="0"/>
              <a:t>iOS</a:t>
            </a:r>
            <a:endParaRPr lang="en-US" b="1" dirty="0" smtClean="0"/>
          </a:p>
          <a:p>
            <a:pPr marL="0" indent="0" algn="ctr">
              <a:buNone/>
            </a:pPr>
            <a:r>
              <a:rPr lang="en-US" dirty="0" smtClean="0"/>
              <a:t>18.3% Market Share</a:t>
            </a:r>
          </a:p>
          <a:p>
            <a:pPr marL="0" indent="0" algn="ctr">
              <a:buNone/>
            </a:pPr>
            <a:r>
              <a:rPr lang="en-US" dirty="0" smtClean="0"/>
              <a:t>2</a:t>
            </a:r>
            <a:r>
              <a:rPr lang="en-US" baseline="30000" dirty="0" smtClean="0"/>
              <a:t>nd</a:t>
            </a:r>
            <a:r>
              <a:rPr lang="en-US" dirty="0" smtClean="0"/>
              <a:t> Leading Mobile OS Since Q4 2011</a:t>
            </a:r>
          </a:p>
        </p:txBody>
      </p:sp>
      <p:sp>
        <p:nvSpPr>
          <p:cNvPr id="5" name="TextBox 4"/>
          <p:cNvSpPr txBox="1"/>
          <p:nvPr/>
        </p:nvSpPr>
        <p:spPr>
          <a:xfrm>
            <a:off x="677333" y="5562036"/>
            <a:ext cx="3197577" cy="523220"/>
          </a:xfrm>
          <a:prstGeom prst="rect">
            <a:avLst/>
          </a:prstGeom>
          <a:noFill/>
        </p:spPr>
        <p:txBody>
          <a:bodyPr wrap="square" rtlCol="0">
            <a:spAutoFit/>
          </a:bodyPr>
          <a:lstStyle/>
          <a:p>
            <a:pPr algn="ctr"/>
            <a:r>
              <a:rPr lang="en-US" sz="2800" dirty="0" smtClean="0"/>
              <a:t>Windows OS</a:t>
            </a:r>
          </a:p>
        </p:txBody>
      </p:sp>
      <p:sp>
        <p:nvSpPr>
          <p:cNvPr id="7" name="TextBox 6"/>
          <p:cNvSpPr txBox="1"/>
          <p:nvPr/>
        </p:nvSpPr>
        <p:spPr>
          <a:xfrm>
            <a:off x="8177389" y="5559213"/>
            <a:ext cx="3196167" cy="523220"/>
          </a:xfrm>
          <a:prstGeom prst="rect">
            <a:avLst/>
          </a:prstGeom>
          <a:noFill/>
        </p:spPr>
        <p:txBody>
          <a:bodyPr wrap="square" rtlCol="0">
            <a:spAutoFit/>
          </a:bodyPr>
          <a:lstStyle/>
          <a:p>
            <a:pPr algn="ctr"/>
            <a:r>
              <a:rPr lang="en-US" sz="2800" dirty="0" smtClean="0"/>
              <a:t>Symbian</a:t>
            </a:r>
          </a:p>
        </p:txBody>
      </p:sp>
      <p:sp>
        <p:nvSpPr>
          <p:cNvPr id="8" name="TextBox 7"/>
          <p:cNvSpPr txBox="1"/>
          <p:nvPr/>
        </p:nvSpPr>
        <p:spPr>
          <a:xfrm>
            <a:off x="4428066" y="5559214"/>
            <a:ext cx="3196167" cy="523220"/>
          </a:xfrm>
          <a:prstGeom prst="rect">
            <a:avLst/>
          </a:prstGeom>
          <a:noFill/>
        </p:spPr>
        <p:txBody>
          <a:bodyPr wrap="square" rtlCol="0">
            <a:spAutoFit/>
          </a:bodyPr>
          <a:lstStyle/>
          <a:p>
            <a:pPr algn="ctr"/>
            <a:r>
              <a:rPr lang="en-US" sz="2800" dirty="0" smtClean="0"/>
              <a:t>Blackberry OS</a:t>
            </a:r>
          </a:p>
        </p:txBody>
      </p:sp>
      <p:pic>
        <p:nvPicPr>
          <p:cNvPr id="6" name="Picture 5" descr="Android-logo-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1445" y="2963334"/>
            <a:ext cx="2568222" cy="2568222"/>
          </a:xfrm>
          <a:prstGeom prst="rect">
            <a:avLst/>
          </a:prstGeom>
        </p:spPr>
      </p:pic>
      <p:pic>
        <p:nvPicPr>
          <p:cNvPr id="9" name="Picture 8" descr="ios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1155" y="2638776"/>
            <a:ext cx="3090334" cy="3090334"/>
          </a:xfrm>
          <a:prstGeom prst="rect">
            <a:avLst/>
          </a:prstGeom>
        </p:spPr>
      </p:pic>
    </p:spTree>
    <p:extLst>
      <p:ext uri="{BB962C8B-B14F-4D97-AF65-F5344CB8AC3E}">
        <p14:creationId xmlns:p14="http://schemas.microsoft.com/office/powerpoint/2010/main" val="17274619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nodeType="afterEffect">
                                  <p:stCondLst>
                                    <p:cond delay="0"/>
                                  </p:stCondLst>
                                  <p:childTnLst>
                                    <p:set>
                                      <p:cBhvr>
                                        <p:cTn id="14" dur="1" fill="hold">
                                          <p:stCondLst>
                                            <p:cond delay="999"/>
                                          </p:stCondLst>
                                        </p:cTn>
                                        <p:tgtEl>
                                          <p:spTgt spid="3">
                                            <p:txEl>
                                              <p:pRg st="1" end="1"/>
                                            </p:txEl>
                                          </p:spTgt>
                                        </p:tgtEl>
                                        <p:attrNameLst>
                                          <p:attrName>style.visibility</p:attrName>
                                        </p:attrNameLst>
                                      </p:cBhvr>
                                      <p:to>
                                        <p:strVal val="visible"/>
                                      </p:to>
                                    </p:set>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999"/>
                                          </p:stCondLst>
                                        </p:cTn>
                                        <p:tgtEl>
                                          <p:spTgt spid="3">
                                            <p:txEl>
                                              <p:pRg st="2" end="2"/>
                                            </p:txEl>
                                          </p:spTgt>
                                        </p:tgtEl>
                                        <p:attrNameLst>
                                          <p:attrName>style.visibility</p:attrName>
                                        </p:attrNameLst>
                                      </p:cBhvr>
                                      <p:to>
                                        <p:strVal val="visible"/>
                                      </p:to>
                                    </p:set>
                                  </p:childTnLst>
                                </p:cTn>
                              </p:par>
                            </p:childTnLst>
                          </p:cTn>
                        </p:par>
                        <p:par>
                          <p:cTn id="18" fill="hold">
                            <p:stCondLst>
                              <p:cond delay="2000"/>
                            </p:stCondLst>
                            <p:childTnLst>
                              <p:par>
                                <p:cTn id="19" presetID="9"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ssolv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nodeType="afterEffect">
                                  <p:stCondLst>
                                    <p:cond delay="0"/>
                                  </p:stCondLst>
                                  <p:childTnLst>
                                    <p:set>
                                      <p:cBhvr>
                                        <p:cTn id="28" dur="1" fill="hold">
                                          <p:stCondLst>
                                            <p:cond delay="999"/>
                                          </p:stCondLst>
                                        </p:cTn>
                                        <p:tgtEl>
                                          <p:spTgt spid="4">
                                            <p:txEl>
                                              <p:pRg st="1" end="1"/>
                                            </p:txEl>
                                          </p:spTgt>
                                        </p:tgtEl>
                                        <p:attrNameLst>
                                          <p:attrName>style.visibility</p:attrName>
                                        </p:attrNameLst>
                                      </p:cBhvr>
                                      <p:to>
                                        <p:strVal val="visible"/>
                                      </p:to>
                                    </p:set>
                                  </p:childTnLst>
                                </p:cTn>
                              </p:par>
                            </p:childTnLst>
                          </p:cTn>
                        </p:par>
                        <p:par>
                          <p:cTn id="29" fill="hold">
                            <p:stCondLst>
                              <p:cond delay="1000"/>
                            </p:stCondLst>
                            <p:childTnLst>
                              <p:par>
                                <p:cTn id="30" presetID="1" presetClass="entr" presetSubtype="0" fill="hold" nodeType="afterEffect">
                                  <p:stCondLst>
                                    <p:cond delay="0"/>
                                  </p:stCondLst>
                                  <p:childTnLst>
                                    <p:set>
                                      <p:cBhvr>
                                        <p:cTn id="31" dur="1" fill="hold">
                                          <p:stCondLst>
                                            <p:cond delay="999"/>
                                          </p:stCondLst>
                                        </p:cTn>
                                        <p:tgtEl>
                                          <p:spTgt spid="4">
                                            <p:txEl>
                                              <p:pRg st="2" end="2"/>
                                            </p:txEl>
                                          </p:spTgt>
                                        </p:tgtEl>
                                        <p:attrNameLst>
                                          <p:attrName>style.visibility</p:attrName>
                                        </p:attrNameLst>
                                      </p:cBhvr>
                                      <p:to>
                                        <p:strVal val="visible"/>
                                      </p:to>
                                    </p:set>
                                  </p:childTnLst>
                                </p:cTn>
                              </p:par>
                            </p:childTnLst>
                          </p:cTn>
                        </p:par>
                        <p:par>
                          <p:cTn id="32" fill="hold">
                            <p:stCondLst>
                              <p:cond delay="2000"/>
                            </p:stCondLst>
                            <p:childTnLst>
                              <p:par>
                                <p:cTn id="33" presetID="9" presetClass="entr" presetSubtype="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dissolve">
                                      <p:cBhvr>
                                        <p:cTn id="35" dur="10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5">
                                            <p:txEl>
                                              <p:pRg st="0" end="0"/>
                                            </p:txEl>
                                          </p:spTgt>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p:bldP spid="5" grpId="0" build="p"/>
      <p:bldP spid="7" grpId="0" build="p"/>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DC: Smartphone OS Market Share 2015, 2014, 2013, and 2012 Ch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589" y="378069"/>
            <a:ext cx="5750803" cy="3704171"/>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IDC: Smartphone Vendor Market Share 2015, 2014, 2013, and 2012 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7392" y="2962506"/>
            <a:ext cx="5768587" cy="365775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526223" y="4082240"/>
            <a:ext cx="5431536" cy="2554545"/>
          </a:xfrm>
          <a:prstGeom prst="rect">
            <a:avLst/>
          </a:prstGeom>
          <a:noFill/>
        </p:spPr>
        <p:txBody>
          <a:bodyPr wrap="square" rtlCol="0">
            <a:spAutoFit/>
          </a:bodyPr>
          <a:lstStyle/>
          <a:p>
            <a:pPr algn="ctr"/>
            <a:r>
              <a:rPr lang="en-US" sz="3200" dirty="0" smtClean="0"/>
              <a:t>Android OS: 78%</a:t>
            </a:r>
          </a:p>
          <a:p>
            <a:pPr algn="ctr"/>
            <a:r>
              <a:rPr lang="en-US" sz="3200" dirty="0" smtClean="0"/>
              <a:t>iOS: 18.3%</a:t>
            </a:r>
          </a:p>
          <a:p>
            <a:pPr algn="ctr"/>
            <a:r>
              <a:rPr lang="en-US" sz="3200" dirty="0" smtClean="0"/>
              <a:t>Windows OS: 2.7%</a:t>
            </a:r>
          </a:p>
          <a:p>
            <a:pPr algn="ctr"/>
            <a:r>
              <a:rPr lang="en-US" sz="3200" dirty="0" smtClean="0"/>
              <a:t>Blackberry OS: 0.3%</a:t>
            </a:r>
          </a:p>
          <a:p>
            <a:pPr algn="ctr"/>
            <a:r>
              <a:rPr lang="en-US" sz="3200" dirty="0" smtClean="0"/>
              <a:t>Others: 0.7%</a:t>
            </a:r>
            <a:endParaRPr lang="en-US" sz="3200" dirty="0"/>
          </a:p>
        </p:txBody>
      </p:sp>
      <p:sp>
        <p:nvSpPr>
          <p:cNvPr id="3" name="TextBox 2"/>
          <p:cNvSpPr txBox="1"/>
          <p:nvPr/>
        </p:nvSpPr>
        <p:spPr>
          <a:xfrm>
            <a:off x="6331637" y="251069"/>
            <a:ext cx="5340096" cy="2677656"/>
          </a:xfrm>
          <a:prstGeom prst="rect">
            <a:avLst/>
          </a:prstGeom>
          <a:noFill/>
        </p:spPr>
        <p:txBody>
          <a:bodyPr wrap="square" rtlCol="0">
            <a:spAutoFit/>
          </a:bodyPr>
          <a:lstStyle/>
          <a:p>
            <a:pPr algn="ctr"/>
            <a:r>
              <a:rPr lang="en-US" sz="2800" dirty="0" smtClean="0"/>
              <a:t>Samsung: 24.6%</a:t>
            </a:r>
          </a:p>
          <a:p>
            <a:pPr algn="ctr"/>
            <a:r>
              <a:rPr lang="en-US" sz="2800" dirty="0" smtClean="0"/>
              <a:t>Apple: 18.3%</a:t>
            </a:r>
          </a:p>
          <a:p>
            <a:pPr algn="ctr"/>
            <a:r>
              <a:rPr lang="en-US" sz="2800" dirty="0" smtClean="0"/>
              <a:t>Lenovo (Motorola): 5.6%</a:t>
            </a:r>
          </a:p>
          <a:p>
            <a:pPr algn="ctr"/>
            <a:r>
              <a:rPr lang="en-US" sz="2800" dirty="0" smtClean="0"/>
              <a:t>Huawei: 5.2%</a:t>
            </a:r>
          </a:p>
          <a:p>
            <a:pPr algn="ctr"/>
            <a:r>
              <a:rPr lang="en-US" sz="2800" dirty="0" smtClean="0"/>
              <a:t>LG Electronics: 4.6%</a:t>
            </a:r>
          </a:p>
          <a:p>
            <a:pPr algn="ctr"/>
            <a:r>
              <a:rPr lang="en-US" sz="2800" dirty="0" smtClean="0"/>
              <a:t>Others: 41.7%</a:t>
            </a:r>
          </a:p>
        </p:txBody>
      </p:sp>
    </p:spTree>
    <p:extLst>
      <p:ext uri="{BB962C8B-B14F-4D97-AF65-F5344CB8AC3E}">
        <p14:creationId xmlns:p14="http://schemas.microsoft.com/office/powerpoint/2010/main" val="33077739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1500"/>
                                        <p:tgtEl>
                                          <p:spTgt spid="1026"/>
                                        </p:tgtEl>
                                      </p:cBhvr>
                                    </p:animEffect>
                                  </p:childTnLst>
                                </p:cTn>
                              </p:par>
                            </p:childTnLst>
                          </p:cTn>
                        </p:par>
                        <p:par>
                          <p:cTn id="8" fill="hold">
                            <p:stCondLst>
                              <p:cond delay="1500"/>
                            </p:stCondLst>
                            <p:childTnLst>
                              <p:par>
                                <p:cTn id="9" presetID="1" presetClass="entr" presetSubtype="0" fill="hold" nodeType="afterEffect">
                                  <p:stCondLst>
                                    <p:cond delay="0"/>
                                  </p:stCondLst>
                                  <p:childTnLst>
                                    <p:set>
                                      <p:cBhvr>
                                        <p:cTn id="10" dur="1" fill="hold">
                                          <p:stCondLst>
                                            <p:cond delay="999"/>
                                          </p:stCondLst>
                                        </p:cTn>
                                        <p:tgtEl>
                                          <p:spTgt spid="2">
                                            <p:txEl>
                                              <p:pRg st="0" end="0"/>
                                            </p:txEl>
                                          </p:spTgt>
                                        </p:tgtEl>
                                        <p:attrNameLst>
                                          <p:attrName>style.visibility</p:attrName>
                                        </p:attrNameLst>
                                      </p:cBhvr>
                                      <p:to>
                                        <p:strVal val="visible"/>
                                      </p:to>
                                    </p:set>
                                  </p:childTnLst>
                                </p:cTn>
                              </p:par>
                            </p:childTnLst>
                          </p:cTn>
                        </p:par>
                        <p:par>
                          <p:cTn id="11" fill="hold">
                            <p:stCondLst>
                              <p:cond delay="2500"/>
                            </p:stCondLst>
                            <p:childTnLst>
                              <p:par>
                                <p:cTn id="12" presetID="1" presetClass="entr" presetSubtype="0" fill="hold" nodeType="afterEffect">
                                  <p:stCondLst>
                                    <p:cond delay="0"/>
                                  </p:stCondLst>
                                  <p:childTnLst>
                                    <p:set>
                                      <p:cBhvr>
                                        <p:cTn id="13" dur="1" fill="hold">
                                          <p:stCondLst>
                                            <p:cond delay="999"/>
                                          </p:stCondLst>
                                        </p:cTn>
                                        <p:tgtEl>
                                          <p:spTgt spid="2">
                                            <p:txEl>
                                              <p:pRg st="1" end="1"/>
                                            </p:txEl>
                                          </p:spTgt>
                                        </p:tgtEl>
                                        <p:attrNameLst>
                                          <p:attrName>style.visibility</p:attrName>
                                        </p:attrNameLst>
                                      </p:cBhvr>
                                      <p:to>
                                        <p:strVal val="visible"/>
                                      </p:to>
                                    </p:set>
                                  </p:childTnLst>
                                </p:cTn>
                              </p:par>
                            </p:childTnLst>
                          </p:cTn>
                        </p:par>
                        <p:par>
                          <p:cTn id="14" fill="hold">
                            <p:stCondLst>
                              <p:cond delay="3500"/>
                            </p:stCondLst>
                            <p:childTnLst>
                              <p:par>
                                <p:cTn id="15" presetID="1" presetClass="entr" presetSubtype="0" fill="hold" nodeType="afterEffect">
                                  <p:stCondLst>
                                    <p:cond delay="0"/>
                                  </p:stCondLst>
                                  <p:childTnLst>
                                    <p:set>
                                      <p:cBhvr>
                                        <p:cTn id="16" dur="1" fill="hold">
                                          <p:stCondLst>
                                            <p:cond delay="999"/>
                                          </p:stCondLst>
                                        </p:cTn>
                                        <p:tgtEl>
                                          <p:spTgt spid="2">
                                            <p:txEl>
                                              <p:pRg st="2" end="2"/>
                                            </p:txEl>
                                          </p:spTgt>
                                        </p:tgtEl>
                                        <p:attrNameLst>
                                          <p:attrName>style.visibility</p:attrName>
                                        </p:attrNameLst>
                                      </p:cBhvr>
                                      <p:to>
                                        <p:strVal val="visible"/>
                                      </p:to>
                                    </p:set>
                                  </p:childTnLst>
                                </p:cTn>
                              </p:par>
                            </p:childTnLst>
                          </p:cTn>
                        </p:par>
                        <p:par>
                          <p:cTn id="17" fill="hold">
                            <p:stCondLst>
                              <p:cond delay="4500"/>
                            </p:stCondLst>
                            <p:childTnLst>
                              <p:par>
                                <p:cTn id="18" presetID="1" presetClass="entr" presetSubtype="0" fill="hold" nodeType="afterEffect">
                                  <p:stCondLst>
                                    <p:cond delay="0"/>
                                  </p:stCondLst>
                                  <p:childTnLst>
                                    <p:set>
                                      <p:cBhvr>
                                        <p:cTn id="19" dur="1" fill="hold">
                                          <p:stCondLst>
                                            <p:cond delay="999"/>
                                          </p:stCondLst>
                                        </p:cTn>
                                        <p:tgtEl>
                                          <p:spTgt spid="2">
                                            <p:txEl>
                                              <p:pRg st="3" end="3"/>
                                            </p:txEl>
                                          </p:spTgt>
                                        </p:tgtEl>
                                        <p:attrNameLst>
                                          <p:attrName>style.visibility</p:attrName>
                                        </p:attrNameLst>
                                      </p:cBhvr>
                                      <p:to>
                                        <p:strVal val="visible"/>
                                      </p:to>
                                    </p:set>
                                  </p:childTnLst>
                                </p:cTn>
                              </p:par>
                            </p:childTnLst>
                          </p:cTn>
                        </p:par>
                        <p:par>
                          <p:cTn id="20" fill="hold">
                            <p:stCondLst>
                              <p:cond delay="5500"/>
                            </p:stCondLst>
                            <p:childTnLst>
                              <p:par>
                                <p:cTn id="21" presetID="1" presetClass="entr" presetSubtype="0" fill="hold" nodeType="afterEffect">
                                  <p:stCondLst>
                                    <p:cond delay="0"/>
                                  </p:stCondLst>
                                  <p:childTnLst>
                                    <p:set>
                                      <p:cBhvr>
                                        <p:cTn id="22" dur="1" fill="hold">
                                          <p:stCondLst>
                                            <p:cond delay="999"/>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dissolve">
                                      <p:cBhvr>
                                        <p:cTn id="27" dur="1500"/>
                                        <p:tgtEl>
                                          <p:spTgt spid="1028"/>
                                        </p:tgtEl>
                                      </p:cBhvr>
                                    </p:animEffect>
                                  </p:childTnLst>
                                </p:cTn>
                              </p:par>
                            </p:childTnLst>
                          </p:cTn>
                        </p:par>
                        <p:par>
                          <p:cTn id="28" fill="hold">
                            <p:stCondLst>
                              <p:cond delay="1500"/>
                            </p:stCondLst>
                            <p:childTnLst>
                              <p:par>
                                <p:cTn id="29" presetID="1" presetClass="entr" presetSubtype="0" fill="hold" nodeType="afterEffect">
                                  <p:stCondLst>
                                    <p:cond delay="0"/>
                                  </p:stCondLst>
                                  <p:childTnLst>
                                    <p:set>
                                      <p:cBhvr>
                                        <p:cTn id="30" dur="1" fill="hold">
                                          <p:stCondLst>
                                            <p:cond delay="999"/>
                                          </p:stCondLst>
                                        </p:cTn>
                                        <p:tgtEl>
                                          <p:spTgt spid="3">
                                            <p:txEl>
                                              <p:pRg st="0" end="0"/>
                                            </p:txEl>
                                          </p:spTgt>
                                        </p:tgtEl>
                                        <p:attrNameLst>
                                          <p:attrName>style.visibility</p:attrName>
                                        </p:attrNameLst>
                                      </p:cBhvr>
                                      <p:to>
                                        <p:strVal val="visible"/>
                                      </p:to>
                                    </p:set>
                                  </p:childTnLst>
                                </p:cTn>
                              </p:par>
                            </p:childTnLst>
                          </p:cTn>
                        </p:par>
                        <p:par>
                          <p:cTn id="31" fill="hold">
                            <p:stCondLst>
                              <p:cond delay="2500"/>
                            </p:stCondLst>
                            <p:childTnLst>
                              <p:par>
                                <p:cTn id="32" presetID="1" presetClass="entr" presetSubtype="0" fill="hold" nodeType="afterEffect">
                                  <p:stCondLst>
                                    <p:cond delay="0"/>
                                  </p:stCondLst>
                                  <p:childTnLst>
                                    <p:set>
                                      <p:cBhvr>
                                        <p:cTn id="33" dur="1" fill="hold">
                                          <p:stCondLst>
                                            <p:cond delay="999"/>
                                          </p:stCondLst>
                                        </p:cTn>
                                        <p:tgtEl>
                                          <p:spTgt spid="3">
                                            <p:txEl>
                                              <p:pRg st="1" end="1"/>
                                            </p:txEl>
                                          </p:spTgt>
                                        </p:tgtEl>
                                        <p:attrNameLst>
                                          <p:attrName>style.visibility</p:attrName>
                                        </p:attrNameLst>
                                      </p:cBhvr>
                                      <p:to>
                                        <p:strVal val="visible"/>
                                      </p:to>
                                    </p:set>
                                  </p:childTnLst>
                                </p:cTn>
                              </p:par>
                            </p:childTnLst>
                          </p:cTn>
                        </p:par>
                        <p:par>
                          <p:cTn id="34" fill="hold">
                            <p:stCondLst>
                              <p:cond delay="3500"/>
                            </p:stCondLst>
                            <p:childTnLst>
                              <p:par>
                                <p:cTn id="35" presetID="1" presetClass="entr" presetSubtype="0" fill="hold" nodeType="afterEffect">
                                  <p:stCondLst>
                                    <p:cond delay="0"/>
                                  </p:stCondLst>
                                  <p:childTnLst>
                                    <p:set>
                                      <p:cBhvr>
                                        <p:cTn id="36" dur="1" fill="hold">
                                          <p:stCondLst>
                                            <p:cond delay="999"/>
                                          </p:stCondLst>
                                        </p:cTn>
                                        <p:tgtEl>
                                          <p:spTgt spid="3">
                                            <p:txEl>
                                              <p:pRg st="2" end="2"/>
                                            </p:txEl>
                                          </p:spTgt>
                                        </p:tgtEl>
                                        <p:attrNameLst>
                                          <p:attrName>style.visibility</p:attrName>
                                        </p:attrNameLst>
                                      </p:cBhvr>
                                      <p:to>
                                        <p:strVal val="visible"/>
                                      </p:to>
                                    </p:set>
                                  </p:childTnLst>
                                </p:cTn>
                              </p:par>
                            </p:childTnLst>
                          </p:cTn>
                        </p:par>
                        <p:par>
                          <p:cTn id="37" fill="hold">
                            <p:stCondLst>
                              <p:cond delay="4500"/>
                            </p:stCondLst>
                            <p:childTnLst>
                              <p:par>
                                <p:cTn id="38" presetID="1" presetClass="entr" presetSubtype="0" fill="hold" nodeType="afterEffect">
                                  <p:stCondLst>
                                    <p:cond delay="0"/>
                                  </p:stCondLst>
                                  <p:childTnLst>
                                    <p:set>
                                      <p:cBhvr>
                                        <p:cTn id="39" dur="1" fill="hold">
                                          <p:stCondLst>
                                            <p:cond delay="999"/>
                                          </p:stCondLst>
                                        </p:cTn>
                                        <p:tgtEl>
                                          <p:spTgt spid="3">
                                            <p:txEl>
                                              <p:pRg st="3" end="3"/>
                                            </p:txEl>
                                          </p:spTgt>
                                        </p:tgtEl>
                                        <p:attrNameLst>
                                          <p:attrName>style.visibility</p:attrName>
                                        </p:attrNameLst>
                                      </p:cBhvr>
                                      <p:to>
                                        <p:strVal val="visible"/>
                                      </p:to>
                                    </p:set>
                                  </p:childTnLst>
                                </p:cTn>
                              </p:par>
                            </p:childTnLst>
                          </p:cTn>
                        </p:par>
                        <p:par>
                          <p:cTn id="40" fill="hold">
                            <p:stCondLst>
                              <p:cond delay="5500"/>
                            </p:stCondLst>
                            <p:childTnLst>
                              <p:par>
                                <p:cTn id="41" presetID="1" presetClass="entr" presetSubtype="0" fill="hold" nodeType="afterEffect">
                                  <p:stCondLst>
                                    <p:cond delay="0"/>
                                  </p:stCondLst>
                                  <p:childTnLst>
                                    <p:set>
                                      <p:cBhvr>
                                        <p:cTn id="42" dur="1" fill="hold">
                                          <p:stCondLst>
                                            <p:cond delay="999"/>
                                          </p:stCondLst>
                                        </p:cTn>
                                        <p:tgtEl>
                                          <p:spTgt spid="3">
                                            <p:txEl>
                                              <p:pRg st="4" end="4"/>
                                            </p:txEl>
                                          </p:spTgt>
                                        </p:tgtEl>
                                        <p:attrNameLst>
                                          <p:attrName>style.visibility</p:attrName>
                                        </p:attrNameLst>
                                      </p:cBhvr>
                                      <p:to>
                                        <p:strVal val="visible"/>
                                      </p:to>
                                    </p:set>
                                  </p:childTnLst>
                                </p:cTn>
                              </p:par>
                            </p:childTnLst>
                          </p:cTn>
                        </p:par>
                        <p:par>
                          <p:cTn id="43" fill="hold">
                            <p:stCondLst>
                              <p:cond delay="6500"/>
                            </p:stCondLst>
                            <p:childTnLst>
                              <p:par>
                                <p:cTn id="44" presetID="1" presetClass="entr" presetSubtype="0" fill="hold" nodeType="afterEffect">
                                  <p:stCondLst>
                                    <p:cond delay="0"/>
                                  </p:stCondLst>
                                  <p:childTnLst>
                                    <p:set>
                                      <p:cBhvr>
                                        <p:cTn id="45" dur="1" fill="hold">
                                          <p:stCondLst>
                                            <p:cond delay="999"/>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4991" y="457200"/>
            <a:ext cx="3932237" cy="1600200"/>
          </a:xfrm>
        </p:spPr>
        <p:txBody>
          <a:bodyPr anchor="ctr">
            <a:normAutofit/>
          </a:bodyPr>
          <a:lstStyle/>
          <a:p>
            <a:pPr algn="ctr"/>
            <a:r>
              <a:rPr lang="en-US" sz="4400" b="1" dirty="0" smtClean="0"/>
              <a:t>Smart Phones</a:t>
            </a:r>
            <a:endParaRPr lang="en-US" sz="4400" b="1" dirty="0"/>
          </a:p>
        </p:txBody>
      </p:sp>
      <p:sp>
        <p:nvSpPr>
          <p:cNvPr id="12" name="Text Placeholder 11"/>
          <p:cNvSpPr>
            <a:spLocks noGrp="1"/>
          </p:cNvSpPr>
          <p:nvPr>
            <p:ph type="body" sz="half" idx="2"/>
          </p:nvPr>
        </p:nvSpPr>
        <p:spPr>
          <a:xfrm>
            <a:off x="6227635" y="824089"/>
            <a:ext cx="5287032" cy="5219352"/>
          </a:xfrm>
        </p:spPr>
        <p:txBody>
          <a:bodyPr>
            <a:normAutofit lnSpcReduction="10000"/>
          </a:bodyPr>
          <a:lstStyle/>
          <a:p>
            <a:r>
              <a:rPr lang="en-US" sz="3600" dirty="0" smtClean="0"/>
              <a:t>Smart Phones are any Mobile Phones that have added and functional features.  These features can include but are not limited to PDA capabilities, Media Players, GPS Navigation, Internet Access, Email, Photo and Video Capture, Applications, Games, etc.</a:t>
            </a:r>
            <a:endParaRPr lang="en-US" sz="3600" dirty="0"/>
          </a:p>
        </p:txBody>
      </p:sp>
      <p:pic>
        <p:nvPicPr>
          <p:cNvPr id="13" name="Content Placeholder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9788" y="2057400"/>
            <a:ext cx="4902644" cy="3619153"/>
          </a:xfrm>
        </p:spPr>
      </p:pic>
    </p:spTree>
    <p:extLst>
      <p:ext uri="{BB962C8B-B14F-4D97-AF65-F5344CB8AC3E}">
        <p14:creationId xmlns:p14="http://schemas.microsoft.com/office/powerpoint/2010/main" val="69275264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dissolve">
                                      <p:cBhvr>
                                        <p:cTn id="11" dur="1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nodeType="click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Effect transition="in" filter="fade">
                                      <p:cBhvr>
                                        <p:cTn id="16" dur="2000"/>
                                        <p:tgtEl>
                                          <p:spTgt spid="12">
                                            <p:txEl>
                                              <p:pRg st="0" end="0"/>
                                            </p:txEl>
                                          </p:spTgt>
                                        </p:tgtEl>
                                      </p:cBhvr>
                                    </p:animEffect>
                                    <p:anim calcmode="lin" valueType="num">
                                      <p:cBhvr>
                                        <p:cTn id="17" dur="2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8" dur="1800" decel="100000" fill="hold"/>
                                        <p:tgtEl>
                                          <p:spTgt spid="12">
                                            <p:txEl>
                                              <p:pRg st="0" end="0"/>
                                            </p:txEl>
                                          </p:spTgt>
                                        </p:tgtEl>
                                        <p:attrNameLst>
                                          <p:attrName>ppt_y</p:attrName>
                                        </p:attrNameLst>
                                      </p:cBhvr>
                                      <p:tavLst>
                                        <p:tav tm="0">
                                          <p:val>
                                            <p:strVal val="#ppt_y+1"/>
                                          </p:val>
                                        </p:tav>
                                        <p:tav tm="100000">
                                          <p:val>
                                            <p:strVal val="#ppt_y-.03"/>
                                          </p:val>
                                        </p:tav>
                                      </p:tavLst>
                                    </p:anim>
                                    <p:anim calcmode="lin" valueType="num">
                                      <p:cBhvr>
                                        <p:cTn id="19" dur="200" accel="100000" fill="hold">
                                          <p:stCondLst>
                                            <p:cond delay="1800"/>
                                          </p:stCondLst>
                                        </p:cTn>
                                        <p:tgtEl>
                                          <p:spTgt spid="12">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Are Smart Phones For Me?</a:t>
            </a:r>
            <a:endParaRPr lang="en-US" b="1" dirty="0"/>
          </a:p>
        </p:txBody>
      </p:sp>
      <p:sp>
        <p:nvSpPr>
          <p:cNvPr id="3" name="Text Placeholder 2"/>
          <p:cNvSpPr>
            <a:spLocks noGrp="1"/>
          </p:cNvSpPr>
          <p:nvPr>
            <p:ph type="body" idx="1"/>
          </p:nvPr>
        </p:nvSpPr>
        <p:spPr/>
        <p:txBody>
          <a:bodyPr/>
          <a:lstStyle/>
          <a:p>
            <a:pPr algn="ctr"/>
            <a:r>
              <a:rPr lang="en-US" dirty="0" smtClean="0"/>
              <a:t>What to look for in a Smart Phone:</a:t>
            </a:r>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t>Brand</a:t>
            </a:r>
          </a:p>
          <a:p>
            <a:r>
              <a:rPr lang="en-US" dirty="0" smtClean="0"/>
              <a:t>OS</a:t>
            </a:r>
          </a:p>
          <a:p>
            <a:r>
              <a:rPr lang="en-US" dirty="0" smtClean="0"/>
              <a:t>Size</a:t>
            </a:r>
          </a:p>
          <a:p>
            <a:r>
              <a:rPr lang="en-US" dirty="0" smtClean="0"/>
              <a:t>Power</a:t>
            </a:r>
          </a:p>
          <a:p>
            <a:r>
              <a:rPr lang="en-US" dirty="0" smtClean="0"/>
              <a:t>Storage</a:t>
            </a:r>
          </a:p>
          <a:p>
            <a:r>
              <a:rPr lang="en-US" dirty="0" smtClean="0"/>
              <a:t>Carrier</a:t>
            </a:r>
          </a:p>
          <a:p>
            <a:r>
              <a:rPr lang="en-US" dirty="0" smtClean="0"/>
              <a:t>Plans and Rates</a:t>
            </a:r>
          </a:p>
          <a:p>
            <a:r>
              <a:rPr lang="en-US" dirty="0" smtClean="0"/>
              <a:t>Cost</a:t>
            </a:r>
          </a:p>
          <a:p>
            <a:endParaRPr lang="en-US" dirty="0" smtClean="0"/>
          </a:p>
          <a:p>
            <a:endParaRPr lang="en-US" dirty="0" smtClean="0"/>
          </a:p>
          <a:p>
            <a:endParaRPr lang="en-US" dirty="0" smtClean="0"/>
          </a:p>
          <a:p>
            <a:endParaRPr lang="en-US" dirty="0"/>
          </a:p>
        </p:txBody>
      </p:sp>
      <p:sp>
        <p:nvSpPr>
          <p:cNvPr id="5" name="Text Placeholder 4"/>
          <p:cNvSpPr>
            <a:spLocks noGrp="1"/>
          </p:cNvSpPr>
          <p:nvPr>
            <p:ph type="body" sz="quarter" idx="3"/>
          </p:nvPr>
        </p:nvSpPr>
        <p:spPr/>
        <p:txBody>
          <a:bodyPr/>
          <a:lstStyle/>
          <a:p>
            <a:pPr algn="ctr"/>
            <a:r>
              <a:rPr lang="en-US" dirty="0" smtClean="0"/>
              <a:t>What can this Smart Phone do?</a:t>
            </a:r>
            <a:endParaRPr lang="en-US" dirty="0"/>
          </a:p>
        </p:txBody>
      </p:sp>
      <p:sp>
        <p:nvSpPr>
          <p:cNvPr id="6" name="Content Placeholder 5"/>
          <p:cNvSpPr>
            <a:spLocks noGrp="1"/>
          </p:cNvSpPr>
          <p:nvPr>
            <p:ph sz="quarter" idx="4"/>
          </p:nvPr>
        </p:nvSpPr>
        <p:spPr>
          <a:xfrm>
            <a:off x="6172200" y="2505075"/>
            <a:ext cx="5183188" cy="3971925"/>
          </a:xfrm>
        </p:spPr>
        <p:txBody>
          <a:bodyPr>
            <a:normAutofit fontScale="85000" lnSpcReduction="20000"/>
          </a:bodyPr>
          <a:lstStyle/>
          <a:p>
            <a:r>
              <a:rPr lang="en-US" dirty="0" smtClean="0"/>
              <a:t>Make Phone Calls</a:t>
            </a:r>
          </a:p>
          <a:p>
            <a:r>
              <a:rPr lang="en-US" dirty="0" smtClean="0"/>
              <a:t>SMS and MMS Messaging</a:t>
            </a:r>
            <a:endParaRPr lang="en-US" dirty="0"/>
          </a:p>
          <a:p>
            <a:r>
              <a:rPr lang="en-US" dirty="0" smtClean="0"/>
              <a:t>Send/Receive Emails</a:t>
            </a:r>
          </a:p>
          <a:p>
            <a:r>
              <a:rPr lang="en-US" dirty="0" smtClean="0"/>
              <a:t>Store, Link, and Share Calendars</a:t>
            </a:r>
          </a:p>
          <a:p>
            <a:r>
              <a:rPr lang="en-US" dirty="0" smtClean="0"/>
              <a:t>Play Music, Videos, Media Content</a:t>
            </a:r>
          </a:p>
          <a:p>
            <a:r>
              <a:rPr lang="en-US" dirty="0" smtClean="0"/>
              <a:t>Take Photos and Videos</a:t>
            </a:r>
          </a:p>
          <a:p>
            <a:r>
              <a:rPr lang="en-US" dirty="0" smtClean="0"/>
              <a:t>Store Documents and other Files</a:t>
            </a:r>
          </a:p>
          <a:p>
            <a:r>
              <a:rPr lang="en-US" dirty="0" smtClean="0"/>
              <a:t>Run Applications</a:t>
            </a:r>
          </a:p>
          <a:p>
            <a:r>
              <a:rPr lang="en-US" dirty="0" smtClean="0"/>
              <a:t>Host Games</a:t>
            </a:r>
          </a:p>
          <a:p>
            <a:r>
              <a:rPr lang="en-US" dirty="0" smtClean="0"/>
              <a:t>Limitless Possibilities</a:t>
            </a:r>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2987849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5">
                                            <p:txEl>
                                              <p:pRg st="0" end="0"/>
                                            </p:txEl>
                                          </p:spTgt>
                                        </p:tgtEl>
                                        <p:attrNameLst>
                                          <p:attrName>style.visibility</p:attrName>
                                        </p:attrNameLst>
                                      </p:cBhvr>
                                      <p:to>
                                        <p:strVal val="visible"/>
                                      </p:to>
                                    </p:set>
                                    <p:animEffect transition="in" filter="dissolve">
                                      <p:cBhvr>
                                        <p:cTn id="49" dur="500"/>
                                        <p:tgtEl>
                                          <p:spTgt spid="5">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947</TotalTime>
  <Words>833</Words>
  <Application>Microsoft Office PowerPoint</Application>
  <PresentationFormat>Widescreen</PresentationFormat>
  <Paragraphs>226</Paragraphs>
  <Slides>19</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Mobile Devices</vt:lpstr>
      <vt:lpstr>A Look Back in the United States</vt:lpstr>
      <vt:lpstr>PowerPoint Presentation</vt:lpstr>
      <vt:lpstr>Meanwhile Across the Pond</vt:lpstr>
      <vt:lpstr>Evolution of Mobile Networks</vt:lpstr>
      <vt:lpstr>Mobile OS</vt:lpstr>
      <vt:lpstr>PowerPoint Presentation</vt:lpstr>
      <vt:lpstr>Smart Phones</vt:lpstr>
      <vt:lpstr>Are Smart Phones For Me?</vt:lpstr>
      <vt:lpstr>What is Next?</vt:lpstr>
      <vt:lpstr>Tablets</vt:lpstr>
      <vt:lpstr>Is a Tablet Worth It?</vt:lpstr>
      <vt:lpstr>Are Tablets The Future?</vt:lpstr>
      <vt:lpstr>Wearable Technologies </vt:lpstr>
      <vt:lpstr>Is Wearable Technology Ready?</vt:lpstr>
      <vt:lpstr>More than a watch and a  pair of glasses?</vt:lpstr>
      <vt:lpstr>Practical Uses and Applications</vt:lpstr>
      <vt:lpstr>References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 Devices</dc:title>
  <dc:creator>Michael Glaberman</dc:creator>
  <cp:lastModifiedBy>Michael Glaberman</cp:lastModifiedBy>
  <cp:revision>71</cp:revision>
  <dcterms:created xsi:type="dcterms:W3CDTF">2015-08-26T21:15:02Z</dcterms:created>
  <dcterms:modified xsi:type="dcterms:W3CDTF">2015-08-28T21:08:00Z</dcterms:modified>
</cp:coreProperties>
</file>