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41"/>
  </p:notesMasterIdLst>
  <p:sldIdLst>
    <p:sldId id="256" r:id="rId2"/>
    <p:sldId id="259" r:id="rId3"/>
    <p:sldId id="263" r:id="rId4"/>
    <p:sldId id="264" r:id="rId5"/>
    <p:sldId id="265" r:id="rId6"/>
    <p:sldId id="266" r:id="rId7"/>
    <p:sldId id="268" r:id="rId8"/>
    <p:sldId id="267" r:id="rId9"/>
    <p:sldId id="262" r:id="rId10"/>
    <p:sldId id="269" r:id="rId11"/>
    <p:sldId id="270" r:id="rId12"/>
    <p:sldId id="261" r:id="rId13"/>
    <p:sldId id="280" r:id="rId14"/>
    <p:sldId id="277" r:id="rId15"/>
    <p:sldId id="278" r:id="rId16"/>
    <p:sldId id="276" r:id="rId17"/>
    <p:sldId id="281" r:id="rId18"/>
    <p:sldId id="279" r:id="rId19"/>
    <p:sldId id="271" r:id="rId20"/>
    <p:sldId id="272" r:id="rId21"/>
    <p:sldId id="273" r:id="rId22"/>
    <p:sldId id="275" r:id="rId23"/>
    <p:sldId id="282" r:id="rId24"/>
    <p:sldId id="293" r:id="rId25"/>
    <p:sldId id="294" r:id="rId26"/>
    <p:sldId id="295" r:id="rId27"/>
    <p:sldId id="260" r:id="rId28"/>
    <p:sldId id="287" r:id="rId29"/>
    <p:sldId id="288" r:id="rId30"/>
    <p:sldId id="289" r:id="rId31"/>
    <p:sldId id="290" r:id="rId32"/>
    <p:sldId id="291" r:id="rId33"/>
    <p:sldId id="286" r:id="rId34"/>
    <p:sldId id="285" r:id="rId35"/>
    <p:sldId id="296" r:id="rId36"/>
    <p:sldId id="284" r:id="rId37"/>
    <p:sldId id="297" r:id="rId38"/>
    <p:sldId id="283"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1656" y="-72"/>
      </p:cViewPr>
      <p:guideLst>
        <p:guide orient="horz" pos="2160"/>
        <p:guide pos="2880"/>
      </p:guideLst>
    </p:cSldViewPr>
  </p:slideViewPr>
  <p:notesTextViewPr>
    <p:cViewPr>
      <p:scale>
        <a:sx n="1" d="1"/>
        <a:sy n="1" d="1"/>
      </p:scale>
      <p:origin x="0" y="0"/>
    </p:cViewPr>
  </p:notesTextViewPr>
  <p:sorterViewPr>
    <p:cViewPr>
      <p:scale>
        <a:sx n="100" d="100"/>
        <a:sy n="100" d="100"/>
      </p:scale>
      <p:origin x="0" y="3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21320-0D1D-4DDE-8835-6C6AD3E48714}" type="datetimeFigureOut">
              <a:rPr lang="en-US" smtClean="0"/>
              <a:t>6/25/2017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A730E-691B-41E4-9AD7-F8C600989D39}" type="slidenum">
              <a:rPr lang="en-US" smtClean="0"/>
              <a:t>‹#›</a:t>
            </a:fld>
            <a:endParaRPr lang="en-US" dirty="0"/>
          </a:p>
        </p:txBody>
      </p:sp>
    </p:spTree>
    <p:extLst>
      <p:ext uri="{BB962C8B-B14F-4D97-AF65-F5344CB8AC3E}">
        <p14:creationId xmlns:p14="http://schemas.microsoft.com/office/powerpoint/2010/main" val="180787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29BE82-FF6E-4EE4-A462-93A0AD6A34DF}" type="datetime1">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384595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74FAC-43E6-4C9B-9E5B-8E7D013E66F0}" type="datetime1">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15974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6C27A-8EDD-4C2A-9D5D-ED966F0EAB59}" type="datetime1">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127813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9AA75D-34DB-46CC-8D8E-CCE2AC8BD3E6}" type="datetime1">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91601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D4456-AF4F-4A2D-B129-FAEF37C92C3E}" type="datetime1">
              <a:rPr lang="en-US" smtClean="0"/>
              <a:t>6/25/2017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183417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79C13-C5DD-4E3A-926E-4EF0E8F6C29D}" type="datetime1">
              <a:rPr lang="en-US" smtClean="0"/>
              <a:t>6/25/2017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220366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4E137D-F783-4578-BA6B-ACD681163024}" type="datetime1">
              <a:rPr lang="en-US" smtClean="0"/>
              <a:t>6/25/2017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14684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E9F210-F83D-4E17-8EC3-F7937F921CF2}" type="datetime1">
              <a:rPr lang="en-US" smtClean="0"/>
              <a:t>6/25/2017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404311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DF8B3-4993-43C3-885D-B8AFDC935D50}" type="datetime1">
              <a:rPr lang="en-US" smtClean="0"/>
              <a:t>6/25/2017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241364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6FF1C-78B0-434B-9DC9-83AB5F8F215A}" type="datetime1">
              <a:rPr lang="en-US" smtClean="0"/>
              <a:t>6/25/2017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340855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A43F5-EA7D-4FEB-A27E-FC10715A3913}" type="datetime1">
              <a:rPr lang="en-US" smtClean="0"/>
              <a:t>6/25/2017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3D08FD-800F-457F-B4C3-118340CA7317}" type="slidenum">
              <a:rPr lang="en-US" smtClean="0"/>
              <a:t>‹#›</a:t>
            </a:fld>
            <a:endParaRPr lang="en-US" dirty="0"/>
          </a:p>
        </p:txBody>
      </p:sp>
    </p:spTree>
    <p:extLst>
      <p:ext uri="{BB962C8B-B14F-4D97-AF65-F5344CB8AC3E}">
        <p14:creationId xmlns:p14="http://schemas.microsoft.com/office/powerpoint/2010/main" val="7234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10000"/>
                <a:lumOff val="90000"/>
                <a:alpha val="5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62BE2-4FC8-41BA-A648-17F6A4CC6BFB}" type="datetime1">
              <a:rPr lang="en-US" smtClean="0"/>
              <a:t>6/25/2017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D08FD-800F-457F-B4C3-118340CA7317}" type="slidenum">
              <a:rPr lang="en-US" smtClean="0"/>
              <a:t>‹#›</a:t>
            </a:fld>
            <a:endParaRPr lang="en-US" dirty="0"/>
          </a:p>
        </p:txBody>
      </p:sp>
    </p:spTree>
    <p:extLst>
      <p:ext uri="{BB962C8B-B14F-4D97-AF65-F5344CB8AC3E}">
        <p14:creationId xmlns:p14="http://schemas.microsoft.com/office/powerpoint/2010/main" val="3339643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en.wikipedia.org/wiki/File:Toronto_ON_2003_Blackout.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goo.gl/W5z0O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en.wikipedia.org/wiki/File:Apag%C3%A3o_em_S%C3%A3o_Paulo_-_Vila_Madalena.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gif"/></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mt.net/~watcher/UFOgreatnortheastblackout1965.html" TargetMode="External"/><Relationship Id="rId7" Type="http://schemas.openxmlformats.org/officeDocument/2006/relationships/image" Target="../media/image1.png"/><Relationship Id="rId2" Type="http://schemas.openxmlformats.org/officeDocument/2006/relationships/hyperlink" Target="http://www.presidentialufo.com/lyndon-b-johnson/198-johnson-white-house-and-the-new-york-city-blackout" TargetMode="External"/><Relationship Id="rId1" Type="http://schemas.openxmlformats.org/officeDocument/2006/relationships/slideLayout" Target="../slideLayouts/slideLayout2.xml"/><Relationship Id="rId6" Type="http://schemas.openxmlformats.org/officeDocument/2006/relationships/hyperlink" Target="https://symonsez.wordpress.com/2009/11/09/did-ufos-cause-the-great-new-york-blackout-in-1965/" TargetMode="External"/><Relationship Id="rId5" Type="http://schemas.openxmlformats.org/officeDocument/2006/relationships/hyperlink" Target="http://www.mt.net/~watcher/UFOnov1965poweroutage.html" TargetMode="External"/><Relationship Id="rId4" Type="http://schemas.openxmlformats.org/officeDocument/2006/relationships/hyperlink" Target="http://www.ufocasebook.com/northeastpowerblackout1965.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image" Target="../media/image6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JP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0.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3.w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Electric_Power_Research_Institute" TargetMode="External"/><Relationship Id="rId7" Type="http://schemas.openxmlformats.org/officeDocument/2006/relationships/image" Target="../media/image2.png"/><Relationship Id="rId2" Type="http://schemas.openxmlformats.org/officeDocument/2006/relationships/hyperlink" Target="https://en.wikipedia.org/wiki/Power_outage"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n.wikipedia.org/wiki/Northeast_blackout_of_1965" TargetMode="External"/><Relationship Id="rId4" Type="http://schemas.openxmlformats.org/officeDocument/2006/relationships/hyperlink" Target="https://en.wikipedia.org/wiki/SCAD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versource.com/wmeco/outage/outagemap.aspx" TargetMode="Externa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Northeast_blackout_of_1965" TargetMode="Externa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82090"/>
            <a:ext cx="7772400" cy="1470025"/>
          </a:xfrm>
        </p:spPr>
        <p:txBody>
          <a:bodyPr>
            <a:normAutofit/>
          </a:bodyPr>
          <a:lstStyle/>
          <a:p>
            <a:r>
              <a:rPr lang="en-US" dirty="0"/>
              <a:t> </a:t>
            </a:r>
            <a:r>
              <a:rPr lang="en-US" b="1" dirty="0"/>
              <a:t>Why did my lights go out? </a:t>
            </a:r>
            <a:endParaRPr lang="en-US" dirty="0"/>
          </a:p>
        </p:txBody>
      </p:sp>
      <p:sp>
        <p:nvSpPr>
          <p:cNvPr id="3" name="Subtitle 2"/>
          <p:cNvSpPr>
            <a:spLocks noGrp="1"/>
          </p:cNvSpPr>
          <p:nvPr>
            <p:ph type="subTitle" idx="1"/>
          </p:nvPr>
        </p:nvSpPr>
        <p:spPr>
          <a:xfrm>
            <a:off x="1371600" y="4736462"/>
            <a:ext cx="6400800" cy="1752600"/>
          </a:xfrm>
        </p:spPr>
        <p:txBody>
          <a:bodyPr>
            <a:normAutofit/>
          </a:bodyPr>
          <a:lstStyle/>
          <a:p>
            <a:r>
              <a:rPr lang="en-US" dirty="0"/>
              <a:t> Dr. George Gela, </a:t>
            </a:r>
            <a:r>
              <a:rPr lang="en-US" dirty="0" err="1"/>
              <a:t>BETC</a:t>
            </a:r>
            <a:r>
              <a:rPr lang="en-US" dirty="0"/>
              <a:t> </a:t>
            </a:r>
          </a:p>
          <a:p>
            <a:r>
              <a:rPr lang="en-US" dirty="0"/>
              <a:t>June 22, 2017</a:t>
            </a:r>
          </a:p>
        </p:txBody>
      </p:sp>
      <p:sp>
        <p:nvSpPr>
          <p:cNvPr id="4" name="Slide Number Placeholder 3"/>
          <p:cNvSpPr>
            <a:spLocks noGrp="1"/>
          </p:cNvSpPr>
          <p:nvPr>
            <p:ph type="sldNum" sz="quarter" idx="12"/>
          </p:nvPr>
        </p:nvSpPr>
        <p:spPr/>
        <p:txBody>
          <a:bodyPr/>
          <a:lstStyle/>
          <a:p>
            <a:fld id="{223D08FD-800F-457F-B4C3-118340CA7317}" type="slidenum">
              <a:rPr lang="en-US" smtClean="0"/>
              <a:t>1</a:t>
            </a:fld>
            <a:endParaRPr lang="en-US" dirty="0"/>
          </a:p>
        </p:txBody>
      </p:sp>
      <p:grpSp>
        <p:nvGrpSpPr>
          <p:cNvPr id="9" name="Group 8"/>
          <p:cNvGrpSpPr/>
          <p:nvPr/>
        </p:nvGrpSpPr>
        <p:grpSpPr>
          <a:xfrm>
            <a:off x="457200" y="5715000"/>
            <a:ext cx="504190" cy="1020283"/>
            <a:chOff x="457200" y="5715000"/>
            <a:chExt cx="504190" cy="1020283"/>
          </a:xfrm>
        </p:grpSpPr>
        <p:grpSp>
          <p:nvGrpSpPr>
            <p:cNvPr id="5" name="Group 4"/>
            <p:cNvGrpSpPr/>
            <p:nvPr/>
          </p:nvGrpSpPr>
          <p:grpSpPr>
            <a:xfrm>
              <a:off x="457200" y="5715000"/>
              <a:ext cx="504190" cy="774065"/>
              <a:chOff x="0" y="0"/>
              <a:chExt cx="504821" cy="774697"/>
            </a:xfrm>
          </p:grpSpPr>
          <p:pic>
            <p:nvPicPr>
              <p:cNvPr id="6" name="Picture 5"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7" name="Picture 6"/>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8" name="TextBox 7"/>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0" name="Picture 9" descr="https://upload.wikimedia.org/wikipedia/commons/thumb/f/f0/Toronto_ON_2003_Blackout.jpg/250px-Toronto_ON_2003_Blackout.jpg">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28600"/>
            <a:ext cx="4574128" cy="3429000"/>
          </a:xfrm>
          <a:prstGeom prst="rect">
            <a:avLst/>
          </a:prstGeom>
          <a:noFill/>
          <a:ln>
            <a:noFill/>
          </a:ln>
        </p:spPr>
      </p:pic>
    </p:spTree>
    <p:extLst>
      <p:ext uri="{BB962C8B-B14F-4D97-AF65-F5344CB8AC3E}">
        <p14:creationId xmlns:p14="http://schemas.microsoft.com/office/powerpoint/2010/main" val="1472844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dirty="0"/>
              <a:t>Large or small? Long or short?</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2003:</a:t>
            </a:r>
          </a:p>
          <a:p>
            <a:pPr lvl="1"/>
            <a:r>
              <a:rPr lang="en-US" dirty="0"/>
              <a:t>7 to 50 hours</a:t>
            </a:r>
          </a:p>
          <a:p>
            <a:pPr lvl="1"/>
            <a:r>
              <a:rPr lang="en-US" dirty="0"/>
              <a:t>More widespread that </a:t>
            </a:r>
            <a:br>
              <a:rPr lang="en-US" dirty="0"/>
            </a:br>
            <a:r>
              <a:rPr lang="en-US" dirty="0"/>
              <a:t>the 1965 event</a:t>
            </a:r>
          </a:p>
          <a:p>
            <a:pPr lvl="1"/>
            <a:r>
              <a:rPr lang="en-US" dirty="0"/>
              <a:t>Affected some 10 million in </a:t>
            </a:r>
            <a:br>
              <a:rPr lang="en-US" dirty="0"/>
            </a:br>
            <a:r>
              <a:rPr lang="en-US" dirty="0"/>
              <a:t>Canada and 45 million in </a:t>
            </a:r>
            <a:br>
              <a:rPr lang="en-US" dirty="0"/>
            </a:br>
            <a:r>
              <a:rPr lang="en-US" dirty="0"/>
              <a:t>eight states in the USA</a:t>
            </a:r>
          </a:p>
        </p:txBody>
      </p:sp>
      <p:sp>
        <p:nvSpPr>
          <p:cNvPr id="4" name="Slide Number Placeholder 3"/>
          <p:cNvSpPr>
            <a:spLocks noGrp="1"/>
          </p:cNvSpPr>
          <p:nvPr>
            <p:ph type="sldNum" sz="quarter" idx="12"/>
          </p:nvPr>
        </p:nvSpPr>
        <p:spPr/>
        <p:txBody>
          <a:bodyPr/>
          <a:lstStyle/>
          <a:p>
            <a:fld id="{223D08FD-800F-457F-B4C3-118340CA7317}" type="slidenum">
              <a:rPr lang="en-US" smtClean="0"/>
              <a:t>10</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6031" r="3515"/>
          <a:stretch/>
        </p:blipFill>
        <p:spPr>
          <a:xfrm>
            <a:off x="5486400" y="1056198"/>
            <a:ext cx="3429000" cy="3733800"/>
          </a:xfrm>
          <a:prstGeom prst="rect">
            <a:avLst/>
          </a:prstGeom>
        </p:spPr>
      </p:pic>
    </p:spTree>
    <p:extLst>
      <p:ext uri="{BB962C8B-B14F-4D97-AF65-F5344CB8AC3E}">
        <p14:creationId xmlns:p14="http://schemas.microsoft.com/office/powerpoint/2010/main" val="73733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outages worldwide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79557104"/>
              </p:ext>
            </p:extLst>
          </p:nvPr>
        </p:nvGraphicFramePr>
        <p:xfrm>
          <a:off x="647700" y="1254566"/>
          <a:ext cx="7848600" cy="5544312"/>
        </p:xfrm>
        <a:graphic>
          <a:graphicData uri="http://schemas.openxmlformats.org/drawingml/2006/table">
            <a:tbl>
              <a:tblPr firstRow="1" firstCol="1" bandRow="1">
                <a:tableStyleId>{5C22544A-7EE6-4342-B048-85BDC9FD1C3A}</a:tableStyleId>
              </a:tblPr>
              <a:tblGrid>
                <a:gridCol w="2787489">
                  <a:extLst>
                    <a:ext uri="{9D8B030D-6E8A-4147-A177-3AD203B41FA5}">
                      <a16:colId xmlns:a16="http://schemas.microsoft.com/office/drawing/2014/main" xmlns="" val="4023289372"/>
                    </a:ext>
                  </a:extLst>
                </a:gridCol>
                <a:gridCol w="2813211">
                  <a:extLst>
                    <a:ext uri="{9D8B030D-6E8A-4147-A177-3AD203B41FA5}">
                      <a16:colId xmlns:a16="http://schemas.microsoft.com/office/drawing/2014/main" xmlns="" val="2147209723"/>
                    </a:ext>
                  </a:extLst>
                </a:gridCol>
                <a:gridCol w="2247900">
                  <a:extLst>
                    <a:ext uri="{9D8B030D-6E8A-4147-A177-3AD203B41FA5}">
                      <a16:colId xmlns:a16="http://schemas.microsoft.com/office/drawing/2014/main" xmlns="" val="2309224278"/>
                    </a:ext>
                  </a:extLst>
                </a:gridCol>
              </a:tblGrid>
              <a:tr h="0">
                <a:tc>
                  <a:txBody>
                    <a:bodyPr/>
                    <a:lstStyle/>
                    <a:p>
                      <a:pPr marL="0" marR="0" algn="ctr">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People affected (millions)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7037563"/>
                  </a:ext>
                </a:extLst>
              </a:tr>
              <a:tr h="299720">
                <a:tc>
                  <a:txBody>
                    <a:bodyPr/>
                    <a:lstStyle/>
                    <a:p>
                      <a:pPr marL="0" marR="0" algn="ctr">
                        <a:lnSpc>
                          <a:spcPct val="107000"/>
                        </a:lnSpc>
                        <a:spcBef>
                          <a:spcPts val="0"/>
                        </a:spcBef>
                        <a:spcAft>
                          <a:spcPts val="0"/>
                        </a:spcAft>
                      </a:pPr>
                      <a:r>
                        <a:rPr lang="en-US" sz="2000" dirty="0">
                          <a:effectLst/>
                        </a:rPr>
                        <a:t>USA (Northeast), Canada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9 November 1965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73498656"/>
                  </a:ext>
                </a:extLst>
              </a:tr>
              <a:tr h="299720">
                <a:tc>
                  <a:txBody>
                    <a:bodyPr/>
                    <a:lstStyle/>
                    <a:p>
                      <a:pPr marL="0" marR="0" algn="ctr">
                        <a:lnSpc>
                          <a:spcPct val="107000"/>
                        </a:lnSpc>
                        <a:spcBef>
                          <a:spcPts val="0"/>
                        </a:spcBef>
                        <a:spcAft>
                          <a:spcPts val="0"/>
                        </a:spcAft>
                      </a:pPr>
                      <a:r>
                        <a:rPr lang="en-US" sz="2000">
                          <a:effectLst/>
                        </a:rPr>
                        <a:t>Thailand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18 March 1978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2610128"/>
                  </a:ext>
                </a:extLst>
              </a:tr>
              <a:tr h="299720">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Quebec,</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Canada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 January 1998</a:t>
                      </a:r>
                    </a:p>
                  </a:txBody>
                  <a:tcPr marL="68580" marR="68580" marT="0" marB="0"/>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extLst>
                  <a:ext uri="{0D108BD9-81ED-4DB2-BD59-A6C34878D82A}">
                    <a16:rowId xmlns:a16="http://schemas.microsoft.com/office/drawing/2014/main" xmlns="" val="679561799"/>
                  </a:ext>
                </a:extLst>
              </a:tr>
              <a:tr h="299720">
                <a:tc>
                  <a:txBody>
                    <a:bodyPr/>
                    <a:lstStyle/>
                    <a:p>
                      <a:pPr marL="0" marR="0" algn="ctr">
                        <a:lnSpc>
                          <a:spcPct val="107000"/>
                        </a:lnSpc>
                        <a:spcBef>
                          <a:spcPts val="0"/>
                        </a:spcBef>
                        <a:spcAft>
                          <a:spcPts val="0"/>
                        </a:spcAft>
                      </a:pPr>
                      <a:r>
                        <a:rPr lang="en-US" sz="2000" dirty="0">
                          <a:effectLst/>
                        </a:rPr>
                        <a:t>Brazil (Southern)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11 March 1999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9991520"/>
                  </a:ext>
                </a:extLst>
              </a:tr>
              <a:tr h="299720">
                <a:tc>
                  <a:txBody>
                    <a:bodyPr/>
                    <a:lstStyle/>
                    <a:p>
                      <a:pPr marL="0" marR="0" algn="ctr">
                        <a:lnSpc>
                          <a:spcPct val="107000"/>
                        </a:lnSpc>
                        <a:spcBef>
                          <a:spcPts val="0"/>
                        </a:spcBef>
                        <a:spcAft>
                          <a:spcPts val="0"/>
                        </a:spcAft>
                      </a:pPr>
                      <a:r>
                        <a:rPr lang="en-US" sz="2000" dirty="0">
                          <a:effectLst/>
                        </a:rPr>
                        <a:t>India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J2 January 2001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230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8780195"/>
                  </a:ext>
                </a:extLst>
              </a:tr>
              <a:tr h="299720">
                <a:tc>
                  <a:txBody>
                    <a:bodyPr/>
                    <a:lstStyle/>
                    <a:p>
                      <a:pPr marL="0" marR="0" algn="ctr">
                        <a:lnSpc>
                          <a:spcPct val="107000"/>
                        </a:lnSpc>
                        <a:spcBef>
                          <a:spcPts val="0"/>
                        </a:spcBef>
                        <a:spcAft>
                          <a:spcPts val="0"/>
                        </a:spcAft>
                      </a:pPr>
                      <a:r>
                        <a:rPr lang="en-US" sz="2000" dirty="0">
                          <a:effectLst/>
                        </a:rPr>
                        <a:t>USA (Northeast), Canada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14 – 15 August 2003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83504273"/>
                  </a:ext>
                </a:extLst>
              </a:tr>
              <a:tr h="299720">
                <a:tc>
                  <a:txBody>
                    <a:bodyPr/>
                    <a:lstStyle/>
                    <a:p>
                      <a:pPr marL="0" marR="0" algn="ctr">
                        <a:lnSpc>
                          <a:spcPct val="107000"/>
                        </a:lnSpc>
                        <a:spcBef>
                          <a:spcPts val="0"/>
                        </a:spcBef>
                        <a:spcAft>
                          <a:spcPts val="0"/>
                        </a:spcAft>
                      </a:pPr>
                      <a:r>
                        <a:rPr lang="en-US" sz="2000" dirty="0">
                          <a:effectLst/>
                        </a:rPr>
                        <a:t>Indonesia (Java-Bali)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18 August 2005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27154657"/>
                  </a:ext>
                </a:extLst>
              </a:tr>
              <a:tr h="299720">
                <a:tc>
                  <a:txBody>
                    <a:bodyPr/>
                    <a:lstStyle/>
                    <a:p>
                      <a:pPr marL="0" marR="0" algn="ctr">
                        <a:lnSpc>
                          <a:spcPct val="107000"/>
                        </a:lnSpc>
                        <a:spcBef>
                          <a:spcPts val="0"/>
                        </a:spcBef>
                        <a:spcAft>
                          <a:spcPts val="0"/>
                        </a:spcAft>
                      </a:pPr>
                      <a:r>
                        <a:rPr lang="en-US" sz="2000" dirty="0">
                          <a:effectLst/>
                        </a:rPr>
                        <a:t>Italy, Switzerland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28 September 2003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77363213"/>
                  </a:ext>
                </a:extLst>
              </a:tr>
              <a:tr h="299720">
                <a:tc>
                  <a:txBody>
                    <a:bodyPr/>
                    <a:lstStyle/>
                    <a:p>
                      <a:pPr marL="0" marR="0" algn="ctr">
                        <a:lnSpc>
                          <a:spcPct val="107000"/>
                        </a:lnSpc>
                        <a:spcBef>
                          <a:spcPts val="0"/>
                        </a:spcBef>
                        <a:spcAft>
                          <a:spcPts val="0"/>
                        </a:spcAft>
                      </a:pPr>
                      <a:r>
                        <a:rPr lang="en-US" sz="2000" dirty="0">
                          <a:effectLst/>
                        </a:rPr>
                        <a:t>Brazil, Paraguay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10 – 11 November 2009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87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7600169"/>
                  </a:ext>
                </a:extLst>
              </a:tr>
              <a:tr h="299720">
                <a:tc>
                  <a:txBody>
                    <a:bodyPr/>
                    <a:lstStyle/>
                    <a:p>
                      <a:pPr marL="0" marR="0" algn="ctr">
                        <a:lnSpc>
                          <a:spcPct val="107000"/>
                        </a:lnSpc>
                        <a:spcBef>
                          <a:spcPts val="0"/>
                        </a:spcBef>
                        <a:spcAft>
                          <a:spcPts val="0"/>
                        </a:spcAft>
                      </a:pPr>
                      <a:r>
                        <a:rPr lang="en-US" sz="2000" dirty="0">
                          <a:effectLst/>
                        </a:rPr>
                        <a:t>India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30 – 31 July 2012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620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5138077"/>
                  </a:ext>
                </a:extLst>
              </a:tr>
              <a:tr h="299720">
                <a:tc>
                  <a:txBody>
                    <a:bodyPr/>
                    <a:lstStyle/>
                    <a:p>
                      <a:pPr marL="0" marR="0" algn="ctr">
                        <a:lnSpc>
                          <a:spcPct val="107000"/>
                        </a:lnSpc>
                        <a:spcBef>
                          <a:spcPts val="0"/>
                        </a:spcBef>
                        <a:spcAft>
                          <a:spcPts val="0"/>
                        </a:spcAft>
                      </a:pPr>
                      <a:r>
                        <a:rPr lang="en-US" sz="2000" dirty="0">
                          <a:effectLst/>
                        </a:rPr>
                        <a:t>Bangladesh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 November 2014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39867794"/>
                  </a:ext>
                </a:extLst>
              </a:tr>
              <a:tr h="299720">
                <a:tc>
                  <a:txBody>
                    <a:bodyPr/>
                    <a:lstStyle/>
                    <a:p>
                      <a:pPr marL="0" marR="0" algn="ctr">
                        <a:lnSpc>
                          <a:spcPct val="107000"/>
                        </a:lnSpc>
                        <a:spcBef>
                          <a:spcPts val="0"/>
                        </a:spcBef>
                        <a:spcAft>
                          <a:spcPts val="0"/>
                        </a:spcAft>
                      </a:pPr>
                      <a:r>
                        <a:rPr lang="en-US" sz="2000" dirty="0">
                          <a:effectLst/>
                        </a:rPr>
                        <a:t>Pakistan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26 January 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140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60670261"/>
                  </a:ext>
                </a:extLst>
              </a:tr>
              <a:tr h="299720">
                <a:tc>
                  <a:txBody>
                    <a:bodyPr/>
                    <a:lstStyle/>
                    <a:p>
                      <a:pPr marL="0" marR="0" algn="ctr">
                        <a:lnSpc>
                          <a:spcPct val="107000"/>
                        </a:lnSpc>
                        <a:spcBef>
                          <a:spcPts val="0"/>
                        </a:spcBef>
                        <a:spcAft>
                          <a:spcPts val="0"/>
                        </a:spcAft>
                      </a:pPr>
                      <a:r>
                        <a:rPr lang="en-US" sz="2000">
                          <a:effectLst/>
                        </a:rPr>
                        <a:t>Turkey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31 March 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65562963"/>
                  </a:ext>
                </a:extLst>
              </a:tr>
              <a:tr h="299720">
                <a:tc>
                  <a:txBody>
                    <a:bodyPr/>
                    <a:lstStyle/>
                    <a:p>
                      <a:pPr marL="0" marR="0" algn="ctr">
                        <a:lnSpc>
                          <a:spcPct val="107000"/>
                        </a:lnSpc>
                        <a:spcBef>
                          <a:spcPts val="0"/>
                        </a:spcBef>
                        <a:spcAft>
                          <a:spcPts val="0"/>
                        </a:spcAft>
                      </a:pPr>
                      <a:r>
                        <a:rPr lang="en-US" sz="2000">
                          <a:effectLst/>
                        </a:rPr>
                        <a:t>Sri Lanka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13 March 2016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 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6129060"/>
                  </a:ext>
                </a:extLst>
              </a:tr>
              <a:tr h="299720">
                <a:tc>
                  <a:txBody>
                    <a:bodyPr/>
                    <a:lstStyle/>
                    <a:p>
                      <a:pPr marL="0" marR="0" algn="ctr">
                        <a:lnSpc>
                          <a:spcPct val="107000"/>
                        </a:lnSpc>
                        <a:spcBef>
                          <a:spcPts val="0"/>
                        </a:spcBef>
                        <a:spcAft>
                          <a:spcPts val="0"/>
                        </a:spcAft>
                      </a:pPr>
                      <a:r>
                        <a:rPr lang="en-US" sz="2000">
                          <a:effectLst/>
                        </a:rPr>
                        <a:t>Kenya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7 June 2016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480008"/>
                  </a:ext>
                </a:extLst>
              </a:tr>
            </a:tbl>
          </a:graphicData>
        </a:graphic>
      </p:graphicFrame>
      <p:sp>
        <p:nvSpPr>
          <p:cNvPr id="4" name="Slide Number Placeholder 3"/>
          <p:cNvSpPr>
            <a:spLocks noGrp="1"/>
          </p:cNvSpPr>
          <p:nvPr>
            <p:ph type="sldNum" sz="quarter" idx="12"/>
          </p:nvPr>
        </p:nvSpPr>
        <p:spPr/>
        <p:txBody>
          <a:bodyPr/>
          <a:lstStyle/>
          <a:p>
            <a:fld id="{223D08FD-800F-457F-B4C3-118340CA7317}" type="slidenum">
              <a:rPr lang="en-US" smtClean="0"/>
              <a:t>11</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240285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Many varied reasons:</a:t>
            </a:r>
          </a:p>
          <a:p>
            <a:pPr lvl="1"/>
            <a:r>
              <a:rPr lang="en-US" dirty="0"/>
              <a:t>Weather (snow, ice, rain storms, wind, lightning)</a:t>
            </a:r>
          </a:p>
          <a:p>
            <a:pPr lvl="1"/>
            <a:r>
              <a:rPr lang="en-US" dirty="0"/>
              <a:t>Insulator contamination</a:t>
            </a:r>
          </a:p>
          <a:p>
            <a:pPr lvl="1"/>
            <a:r>
              <a:rPr lang="en-US" dirty="0"/>
              <a:t>Equipment failure</a:t>
            </a:r>
          </a:p>
          <a:p>
            <a:pPr lvl="1"/>
            <a:r>
              <a:rPr lang="en-US" dirty="0"/>
              <a:t>Human error</a:t>
            </a:r>
          </a:p>
          <a:p>
            <a:pPr lvl="1"/>
            <a:r>
              <a:rPr lang="en-US" dirty="0"/>
              <a:t>Vegetation</a:t>
            </a:r>
          </a:p>
          <a:p>
            <a:pPr lvl="1"/>
            <a:r>
              <a:rPr lang="en-US" dirty="0"/>
              <a:t>Wildlife Geomagnetic storms</a:t>
            </a:r>
          </a:p>
          <a:p>
            <a:pPr lvl="1"/>
            <a:r>
              <a:rPr lang="en-US" dirty="0"/>
              <a:t>Vandalism </a:t>
            </a:r>
          </a:p>
          <a:p>
            <a:pPr lvl="1"/>
            <a:r>
              <a:rPr lang="en-US" dirty="0"/>
              <a:t>Overloading, overheating </a:t>
            </a:r>
          </a:p>
          <a:p>
            <a:pPr lvl="1"/>
            <a:r>
              <a:rPr lang="en-US" dirty="0"/>
              <a:t>Traffic accidents</a:t>
            </a:r>
          </a:p>
          <a:p>
            <a:pPr lvl="1"/>
            <a:r>
              <a:rPr lang="en-US" dirty="0"/>
              <a:t>Systems operation, switching, resonance</a:t>
            </a:r>
          </a:p>
          <a:p>
            <a:pPr lvl="1"/>
            <a:r>
              <a:rPr lang="en-US" dirty="0"/>
              <a:t>Aging</a:t>
            </a:r>
          </a:p>
          <a:p>
            <a:pPr lvl="1"/>
            <a:r>
              <a:rPr lang="en-US" dirty="0"/>
              <a:t>Other?</a:t>
            </a:r>
          </a:p>
        </p:txBody>
      </p:sp>
      <p:sp>
        <p:nvSpPr>
          <p:cNvPr id="4" name="Slide Number Placeholder 3"/>
          <p:cNvSpPr>
            <a:spLocks noGrp="1"/>
          </p:cNvSpPr>
          <p:nvPr>
            <p:ph type="sldNum" sz="quarter" idx="12"/>
          </p:nvPr>
        </p:nvSpPr>
        <p:spPr/>
        <p:txBody>
          <a:bodyPr/>
          <a:lstStyle/>
          <a:p>
            <a:fld id="{223D08FD-800F-457F-B4C3-118340CA7317}" type="slidenum">
              <a:rPr lang="en-US" smtClean="0"/>
              <a:t>12</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514600"/>
            <a:ext cx="2439093" cy="16002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136282"/>
            <a:ext cx="2561491" cy="192111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684120" y="4288068"/>
            <a:ext cx="2447173" cy="1835380"/>
          </a:xfrm>
          <a:prstGeom prst="rect">
            <a:avLst/>
          </a:prstGeom>
        </p:spPr>
      </p:pic>
    </p:spTree>
    <p:extLst>
      <p:ext uri="{BB962C8B-B14F-4D97-AF65-F5344CB8AC3E}">
        <p14:creationId xmlns:p14="http://schemas.microsoft.com/office/powerpoint/2010/main" val="95619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4" name="Slide Number Placeholder 3"/>
          <p:cNvSpPr>
            <a:spLocks noGrp="1"/>
          </p:cNvSpPr>
          <p:nvPr>
            <p:ph type="sldNum" sz="quarter" idx="12"/>
          </p:nvPr>
        </p:nvSpPr>
        <p:spPr/>
        <p:txBody>
          <a:bodyPr/>
          <a:lstStyle/>
          <a:p>
            <a:fld id="{223D08FD-800F-457F-B4C3-118340CA7317}" type="slidenum">
              <a:rPr lang="en-US" smtClean="0"/>
              <a:t>13</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176659"/>
            <a:ext cx="7025729" cy="5515198"/>
          </a:xfrm>
        </p:spPr>
      </p:pic>
    </p:spTree>
    <p:extLst>
      <p:ext uri="{BB962C8B-B14F-4D97-AF65-F5344CB8AC3E}">
        <p14:creationId xmlns:p14="http://schemas.microsoft.com/office/powerpoint/2010/main" val="285414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do outages happen?</a:t>
            </a: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a:t>SEATTLE –Utility officials say a </a:t>
            </a:r>
            <a:r>
              <a:rPr lang="en-US" dirty="0">
                <a:solidFill>
                  <a:srgbClr val="FF0000"/>
                </a:solidFill>
              </a:rPr>
              <a:t>falling fish </a:t>
            </a:r>
            <a:br>
              <a:rPr lang="en-US" dirty="0">
                <a:solidFill>
                  <a:srgbClr val="FF0000"/>
                </a:solidFill>
              </a:rPr>
            </a:br>
            <a:r>
              <a:rPr lang="en-US" dirty="0"/>
              <a:t>knocked out power to nearly 200 </a:t>
            </a:r>
            <a:br>
              <a:rPr lang="en-US" dirty="0"/>
            </a:br>
            <a:r>
              <a:rPr lang="en-US" dirty="0"/>
              <a:t>customers in Seattle.</a:t>
            </a:r>
          </a:p>
          <a:p>
            <a:r>
              <a:rPr lang="en-US" u="sng" dirty="0">
                <a:hlinkClick r:id="rId2"/>
              </a:rPr>
              <a:t>The Seattle Times</a:t>
            </a:r>
            <a:r>
              <a:rPr lang="en-US" dirty="0"/>
              <a:t> reports that a Seattle </a:t>
            </a:r>
            <a:br>
              <a:rPr lang="en-US" dirty="0"/>
            </a:br>
            <a:r>
              <a:rPr lang="en-US" dirty="0"/>
              <a:t>City Light crew investigating the power </a:t>
            </a:r>
            <a:br>
              <a:rPr lang="en-US" dirty="0"/>
            </a:br>
            <a:r>
              <a:rPr lang="en-US" dirty="0"/>
              <a:t>outage Wednesday afternoon found an </a:t>
            </a:r>
            <a:br>
              <a:rPr lang="en-US" dirty="0"/>
            </a:br>
            <a:r>
              <a:rPr lang="en-US" dirty="0"/>
              <a:t>electrocuted fish on the ground below the power lines. They figured that one of the eagles or ospreys that routinely hunt in the nearby Duwamish River must have dropped it.</a:t>
            </a:r>
          </a:p>
          <a:p>
            <a:r>
              <a:rPr lang="en-US" dirty="0"/>
              <a:t>Power was out for about two and a half hours.</a:t>
            </a:r>
          </a:p>
          <a:p>
            <a:r>
              <a:rPr lang="en-US" dirty="0"/>
              <a:t>City Light says birds often cause power outages - 162 of them in the city last year, including two by bald eagles. Raccoons are another common culprit. But spokeswoman Connie McDougall says this is the first time she’s heard of a fish knocking out power.</a:t>
            </a:r>
          </a:p>
          <a:p>
            <a:r>
              <a:rPr lang="en-US" dirty="0"/>
              <a:t>McDougall says the workers who found the fish think it was a salmon, but she notes that “they’re not fish biologists.”</a:t>
            </a:r>
          </a:p>
          <a:p>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14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143000"/>
            <a:ext cx="3200400" cy="2067339"/>
          </a:xfrm>
          <a:prstGeom prst="rect">
            <a:avLst/>
          </a:prstGeom>
        </p:spPr>
      </p:pic>
    </p:spTree>
    <p:extLst>
      <p:ext uri="{BB962C8B-B14F-4D97-AF65-F5344CB8AC3E}">
        <p14:creationId xmlns:p14="http://schemas.microsoft.com/office/powerpoint/2010/main" val="71653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049572"/>
            <a:ext cx="6053636" cy="5792253"/>
          </a:xfrm>
        </p:spPr>
      </p:pic>
      <p:sp>
        <p:nvSpPr>
          <p:cNvPr id="4" name="Slide Number Placeholder 3"/>
          <p:cNvSpPr>
            <a:spLocks noGrp="1"/>
          </p:cNvSpPr>
          <p:nvPr>
            <p:ph type="sldNum" sz="quarter" idx="12"/>
          </p:nvPr>
        </p:nvSpPr>
        <p:spPr/>
        <p:txBody>
          <a:bodyPr/>
          <a:lstStyle/>
          <a:p>
            <a:fld id="{223D08FD-800F-457F-B4C3-118340CA7317}" type="slidenum">
              <a:rPr lang="en-US" smtClean="0"/>
              <a:t>15</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3"/>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4"/>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19366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pic>
        <p:nvPicPr>
          <p:cNvPr id="16" name="Content Placeholder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9556" y="2898555"/>
            <a:ext cx="2953488" cy="1905000"/>
          </a:xfrm>
        </p:spPr>
      </p:pic>
      <p:sp>
        <p:nvSpPr>
          <p:cNvPr id="4" name="Slide Number Placeholder 3"/>
          <p:cNvSpPr>
            <a:spLocks noGrp="1"/>
          </p:cNvSpPr>
          <p:nvPr>
            <p:ph type="sldNum" sz="quarter" idx="12"/>
          </p:nvPr>
        </p:nvSpPr>
        <p:spPr/>
        <p:txBody>
          <a:bodyPr/>
          <a:lstStyle/>
          <a:p>
            <a:fld id="{223D08FD-800F-457F-B4C3-118340CA7317}" type="slidenum">
              <a:rPr lang="en-US" smtClean="0"/>
              <a:t>16</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3"/>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4"/>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34575"/>
            <a:ext cx="2807804" cy="187278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6196" y="2286000"/>
            <a:ext cx="2566662" cy="3939527"/>
          </a:xfrm>
          <a:prstGeom prst="rect">
            <a:avLst/>
          </a:prstGeom>
        </p:spPr>
      </p:pic>
    </p:spTree>
    <p:extLst>
      <p:ext uri="{BB962C8B-B14F-4D97-AF65-F5344CB8AC3E}">
        <p14:creationId xmlns:p14="http://schemas.microsoft.com/office/powerpoint/2010/main" val="329500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4" name="Slide Number Placeholder 3"/>
          <p:cNvSpPr>
            <a:spLocks noGrp="1"/>
          </p:cNvSpPr>
          <p:nvPr>
            <p:ph type="sldNum" sz="quarter" idx="12"/>
          </p:nvPr>
        </p:nvSpPr>
        <p:spPr/>
        <p:txBody>
          <a:bodyPr/>
          <a:lstStyle/>
          <a:p>
            <a:fld id="{223D08FD-800F-457F-B4C3-118340CA7317}" type="slidenum">
              <a:rPr lang="en-US" smtClean="0"/>
              <a:t>17</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90" y="2433080"/>
            <a:ext cx="2788766" cy="209288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770" y="2444565"/>
            <a:ext cx="2566815" cy="166396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5730" y="1927015"/>
            <a:ext cx="2590800" cy="194310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1310" y="4734680"/>
            <a:ext cx="2629889" cy="1972417"/>
          </a:xfrm>
          <a:prstGeom prst="rect">
            <a:avLst/>
          </a:prstGeom>
        </p:spPr>
      </p:pic>
    </p:spTree>
    <p:extLst>
      <p:ext uri="{BB962C8B-B14F-4D97-AF65-F5344CB8AC3E}">
        <p14:creationId xmlns:p14="http://schemas.microsoft.com/office/powerpoint/2010/main" val="418001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4" name="Slide Number Placeholder 3"/>
          <p:cNvSpPr>
            <a:spLocks noGrp="1"/>
          </p:cNvSpPr>
          <p:nvPr>
            <p:ph type="sldNum" sz="quarter" idx="12"/>
          </p:nvPr>
        </p:nvSpPr>
        <p:spPr/>
        <p:txBody>
          <a:bodyPr/>
          <a:lstStyle/>
          <a:p>
            <a:fld id="{223D08FD-800F-457F-B4C3-118340CA7317}" type="slidenum">
              <a:rPr lang="en-US" smtClean="0"/>
              <a:t>18</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4800" y="1325815"/>
            <a:ext cx="2971800" cy="2228850"/>
          </a:xfr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390777"/>
            <a:ext cx="2921000" cy="219075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800" y="4192461"/>
            <a:ext cx="3045624" cy="2285406"/>
          </a:xfrm>
          <a:prstGeom prst="rect">
            <a:avLst/>
          </a:prstGeom>
        </p:spPr>
      </p:pic>
    </p:spTree>
    <p:extLst>
      <p:ext uri="{BB962C8B-B14F-4D97-AF65-F5344CB8AC3E}">
        <p14:creationId xmlns:p14="http://schemas.microsoft.com/office/powerpoint/2010/main" val="248375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p:txBody>
      </p:sp>
      <p:sp>
        <p:nvSpPr>
          <p:cNvPr id="4" name="Slide Number Placeholder 3"/>
          <p:cNvSpPr>
            <a:spLocks noGrp="1"/>
          </p:cNvSpPr>
          <p:nvPr>
            <p:ph type="sldNum" sz="quarter" idx="12"/>
          </p:nvPr>
        </p:nvSpPr>
        <p:spPr/>
        <p:txBody>
          <a:bodyPr/>
          <a:lstStyle/>
          <a:p>
            <a:fld id="{223D08FD-800F-457F-B4C3-118340CA7317}" type="slidenum">
              <a:rPr lang="en-US" smtClean="0"/>
              <a:t>19</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09800"/>
            <a:ext cx="2743200" cy="2057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8114" y="1191236"/>
            <a:ext cx="2867771" cy="215082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9200" y="1355725"/>
            <a:ext cx="2641600" cy="1981200"/>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5720" t="29944" r="21397" b="32295"/>
          <a:stretch/>
        </p:blipFill>
        <p:spPr>
          <a:xfrm>
            <a:off x="3165008" y="4832858"/>
            <a:ext cx="3362824" cy="1514527"/>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6848" y="3519487"/>
            <a:ext cx="2520951" cy="1890713"/>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99" y="4305300"/>
            <a:ext cx="2946400" cy="2209800"/>
          </a:xfrm>
          <a:prstGeom prst="rect">
            <a:avLst/>
          </a:prstGeom>
        </p:spPr>
      </p:pic>
    </p:spTree>
    <p:extLst>
      <p:ext uri="{BB962C8B-B14F-4D97-AF65-F5344CB8AC3E}">
        <p14:creationId xmlns:p14="http://schemas.microsoft.com/office/powerpoint/2010/main" val="229153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a:t>What is a “power outage”?</a:t>
            </a:r>
          </a:p>
          <a:p>
            <a:r>
              <a:rPr lang="en-US" dirty="0"/>
              <a:t>Planned (scheduled)? Unplanned (unscheduled)?</a:t>
            </a:r>
          </a:p>
          <a:p>
            <a:r>
              <a:rPr lang="en-US" dirty="0"/>
              <a:t>Large or small? Long or short?</a:t>
            </a:r>
          </a:p>
          <a:p>
            <a:r>
              <a:rPr lang="en-US" dirty="0"/>
              <a:t>Outages worldwide</a:t>
            </a:r>
          </a:p>
          <a:p>
            <a:r>
              <a:rPr lang="en-US" dirty="0"/>
              <a:t>Why do they happen? </a:t>
            </a:r>
          </a:p>
          <a:p>
            <a:r>
              <a:rPr lang="en-US" dirty="0"/>
              <a:t>How can outages be avoided, managed?</a:t>
            </a:r>
          </a:p>
          <a:p>
            <a:r>
              <a:rPr lang="en-US" dirty="0"/>
              <a:t>Reliability indices</a:t>
            </a:r>
          </a:p>
          <a:p>
            <a:r>
              <a:rPr lang="en-US" dirty="0"/>
              <a:t>Cost of outage</a:t>
            </a:r>
          </a:p>
          <a:p>
            <a:r>
              <a:rPr lang="en-US" dirty="0"/>
              <a:t>Long-term effects</a:t>
            </a:r>
          </a:p>
          <a:p>
            <a:r>
              <a:rPr lang="en-US" dirty="0"/>
              <a:t>Information from local utility</a:t>
            </a:r>
          </a:p>
          <a:p>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2</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0" name="Picture 9" descr="https://upload.wikimedia.org/wikipedia/commons/thumb/4/41/Apag%C3%A3o_em_S%C3%A3o_Paulo_-_Vila_Madalena.jpg/210px-Apag%C3%A3o_em_S%C3%A3o_Paulo_-_Vila_Madalena.jpg">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34435"/>
            <a:ext cx="3193308" cy="2133600"/>
          </a:xfrm>
          <a:prstGeom prst="rect">
            <a:avLst/>
          </a:prstGeom>
          <a:noFill/>
          <a:ln>
            <a:noFill/>
          </a:ln>
        </p:spPr>
      </p:pic>
    </p:spTree>
    <p:extLst>
      <p:ext uri="{BB962C8B-B14F-4D97-AF65-F5344CB8AC3E}">
        <p14:creationId xmlns:p14="http://schemas.microsoft.com/office/powerpoint/2010/main" val="639845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p:txBody>
      </p:sp>
      <p:sp>
        <p:nvSpPr>
          <p:cNvPr id="4" name="Slide Number Placeholder 3"/>
          <p:cNvSpPr>
            <a:spLocks noGrp="1"/>
          </p:cNvSpPr>
          <p:nvPr>
            <p:ph type="sldNum" sz="quarter" idx="12"/>
          </p:nvPr>
        </p:nvSpPr>
        <p:spPr/>
        <p:txBody>
          <a:bodyPr/>
          <a:lstStyle/>
          <a:p>
            <a:fld id="{223D08FD-800F-457F-B4C3-118340CA7317}" type="slidenum">
              <a:rPr lang="en-US" smtClean="0"/>
              <a:t>20</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671" y="2286000"/>
            <a:ext cx="2560320" cy="192024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1262270"/>
            <a:ext cx="3901440" cy="292608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332596"/>
            <a:ext cx="3355754" cy="217496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0733" y="4233407"/>
            <a:ext cx="3742088" cy="2459969"/>
          </a:xfrm>
          <a:prstGeom prst="rect">
            <a:avLst/>
          </a:prstGeom>
        </p:spPr>
      </p:pic>
    </p:spTree>
    <p:extLst>
      <p:ext uri="{BB962C8B-B14F-4D97-AF65-F5344CB8AC3E}">
        <p14:creationId xmlns:p14="http://schemas.microsoft.com/office/powerpoint/2010/main" val="303385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p:txBody>
      </p:sp>
      <p:sp>
        <p:nvSpPr>
          <p:cNvPr id="4" name="Slide Number Placeholder 3"/>
          <p:cNvSpPr>
            <a:spLocks noGrp="1"/>
          </p:cNvSpPr>
          <p:nvPr>
            <p:ph type="sldNum" sz="quarter" idx="12"/>
          </p:nvPr>
        </p:nvSpPr>
        <p:spPr/>
        <p:txBody>
          <a:bodyPr/>
          <a:lstStyle/>
          <a:p>
            <a:fld id="{223D08FD-800F-457F-B4C3-118340CA7317}" type="slidenum">
              <a:rPr lang="en-US" smtClean="0"/>
              <a:t>21</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196" y="1705654"/>
            <a:ext cx="2814762" cy="211504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070" y="2178695"/>
            <a:ext cx="2115047" cy="238936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2038" y="1600200"/>
            <a:ext cx="2814762" cy="2115047"/>
          </a:xfrm>
          <a:prstGeom prst="rect">
            <a:avLst/>
          </a:prstGeom>
        </p:spPr>
      </p:pic>
      <p:pic>
        <p:nvPicPr>
          <p:cNvPr id="23" name="Picture 22"/>
          <p:cNvPicPr>
            <a:picLocks noChangeAspect="1"/>
          </p:cNvPicPr>
          <p:nvPr/>
        </p:nvPicPr>
        <p:blipFill>
          <a:blip r:embed="rId7"/>
          <a:stretch>
            <a:fillRect/>
          </a:stretch>
        </p:blipFill>
        <p:spPr>
          <a:xfrm>
            <a:off x="2971799" y="4114800"/>
            <a:ext cx="3795771" cy="2606675"/>
          </a:xfrm>
          <a:prstGeom prst="rect">
            <a:avLst/>
          </a:prstGeom>
        </p:spPr>
      </p:pic>
    </p:spTree>
    <p:extLst>
      <p:ext uri="{BB962C8B-B14F-4D97-AF65-F5344CB8AC3E}">
        <p14:creationId xmlns:p14="http://schemas.microsoft.com/office/powerpoint/2010/main" val="169533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p:txBody>
      </p:sp>
      <p:sp>
        <p:nvSpPr>
          <p:cNvPr id="4" name="Slide Number Placeholder 3"/>
          <p:cNvSpPr>
            <a:spLocks noGrp="1"/>
          </p:cNvSpPr>
          <p:nvPr>
            <p:ph type="sldNum" sz="quarter" idx="12"/>
          </p:nvPr>
        </p:nvSpPr>
        <p:spPr/>
        <p:txBody>
          <a:bodyPr/>
          <a:lstStyle/>
          <a:p>
            <a:fld id="{223D08FD-800F-457F-B4C3-118340CA7317}" type="slidenum">
              <a:rPr lang="en-US" smtClean="0"/>
              <a:t>22</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225" y="152400"/>
            <a:ext cx="2390775" cy="29527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133600"/>
            <a:ext cx="2221424" cy="32766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1295400"/>
            <a:ext cx="1591596" cy="31242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555" y="3473716"/>
            <a:ext cx="2950923" cy="3003284"/>
          </a:xfrm>
          <a:prstGeom prst="rect">
            <a:avLst/>
          </a:prstGeom>
        </p:spPr>
      </p:pic>
    </p:spTree>
    <p:extLst>
      <p:ext uri="{BB962C8B-B14F-4D97-AF65-F5344CB8AC3E}">
        <p14:creationId xmlns:p14="http://schemas.microsoft.com/office/powerpoint/2010/main" val="328949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b="1" dirty="0"/>
              <a:t>Did UFO’s Cause the Great New York Blackout in 1965?</a:t>
            </a:r>
          </a:p>
          <a:p>
            <a:r>
              <a:rPr lang="en-US" dirty="0"/>
              <a:t>Maybe it was a UFO because, according to some conspiracy theorists, the big power outage in 1965 was caused by a UFO.</a:t>
            </a:r>
            <a:r>
              <a:rPr lang="en-US" dirty="0">
                <a:hlinkClick r:id="rId2" tooltip="UFO johnson white house"/>
              </a:rPr>
              <a:t> </a:t>
            </a:r>
          </a:p>
          <a:p>
            <a:r>
              <a:rPr lang="en-US" b="1" dirty="0">
                <a:hlinkClick r:id="rId2" tooltip="UFO johnson white house"/>
              </a:rPr>
              <a:t>Here is the UFO angle</a:t>
            </a:r>
            <a:r>
              <a:rPr lang="en-US" dirty="0"/>
              <a:t> and it’s relation to the Johnson White House.   Never mind that it happened again in 2003 and never mind that it is acknowledged that our electric grid is antiquated and susceptible to catastrophic, large scale failure. No…it was an UFO.  </a:t>
            </a:r>
          </a:p>
          <a:p>
            <a:r>
              <a:rPr lang="en-US" b="1" dirty="0">
                <a:hlinkClick r:id="rId3" tooltip="UFO summary 1965"/>
              </a:rPr>
              <a:t>Here is a summary of the whole caper</a:t>
            </a:r>
            <a:r>
              <a:rPr lang="en-US" dirty="0"/>
              <a:t>.  Look at </a:t>
            </a:r>
            <a:r>
              <a:rPr lang="en-US" b="1" dirty="0">
                <a:hlinkClick r:id="rId4" tooltip="UFO reports 1965"/>
              </a:rPr>
              <a:t>these UFO reports</a:t>
            </a:r>
            <a:r>
              <a:rPr lang="en-US" dirty="0">
                <a:hlinkClick r:id="rId4" tooltip="UFO reports 1965"/>
              </a:rPr>
              <a:t> </a:t>
            </a:r>
            <a:r>
              <a:rPr lang="en-US" dirty="0"/>
              <a:t>from the late summer and fall of 1965 and analyze these </a:t>
            </a:r>
            <a:r>
              <a:rPr lang="en-US" b="1" dirty="0">
                <a:hlinkClick r:id="rId5" tooltip="UFO reports Nov 9 1965"/>
              </a:rPr>
              <a:t>UFO reports from Nov 9, 1965</a:t>
            </a:r>
            <a:r>
              <a:rPr lang="en-US" dirty="0"/>
              <a:t> yourself!  </a:t>
            </a:r>
          </a:p>
          <a:p>
            <a:r>
              <a:rPr lang="en-US" dirty="0"/>
              <a:t>Truth or Fiction?  Apparently one demonstrated part of fiction from the Great Northeast Blackout was that the birthrate in the region skyrocketed 9 months later. </a:t>
            </a:r>
          </a:p>
          <a:p>
            <a:pPr marL="0" indent="0">
              <a:buNone/>
            </a:pPr>
            <a:endParaRPr lang="en-US" sz="2000" dirty="0">
              <a:hlinkClick r:id="rId6"/>
            </a:endParaRPr>
          </a:p>
          <a:p>
            <a:pPr marL="0" indent="0">
              <a:buNone/>
            </a:pPr>
            <a:endParaRPr lang="en-US" sz="2000" dirty="0">
              <a:hlinkClick r:id="rId6"/>
            </a:endParaRPr>
          </a:p>
          <a:p>
            <a:pPr marL="0" indent="0">
              <a:buNone/>
            </a:pPr>
            <a:endParaRPr lang="en-US" sz="2000" dirty="0">
              <a:hlinkClick r:id="rId6"/>
            </a:endParaRPr>
          </a:p>
          <a:p>
            <a:pPr marL="0" indent="0">
              <a:buNone/>
            </a:pPr>
            <a:r>
              <a:rPr lang="en-US" sz="2000" dirty="0">
                <a:hlinkClick r:id="rId6"/>
              </a:rPr>
              <a:t>https://symonsez.wordpress.com/2009/11/09/did-ufos-cause-the-great-new-york-blackout-in-1965/</a:t>
            </a:r>
            <a:r>
              <a:rPr lang="en-US" sz="2000" dirty="0"/>
              <a:t> </a:t>
            </a:r>
          </a:p>
        </p:txBody>
      </p:sp>
      <p:sp>
        <p:nvSpPr>
          <p:cNvPr id="4" name="Slide Number Placeholder 3"/>
          <p:cNvSpPr>
            <a:spLocks noGrp="1"/>
          </p:cNvSpPr>
          <p:nvPr>
            <p:ph type="sldNum" sz="quarter" idx="12"/>
          </p:nvPr>
        </p:nvSpPr>
        <p:spPr/>
        <p:txBody>
          <a:bodyPr/>
          <a:lstStyle/>
          <a:p>
            <a:fld id="{223D08FD-800F-457F-B4C3-118340CA7317}" type="slidenum">
              <a:rPr lang="en-US" smtClean="0"/>
              <a:t>23</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7"/>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8"/>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33388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a:t>Outage in Lenox – Pittsfield, December 1991</a:t>
            </a:r>
          </a:p>
          <a:p>
            <a:r>
              <a:rPr lang="en-US" sz="2800" dirty="0"/>
              <a:t>Helicopter testing in Lenox – for live work</a:t>
            </a:r>
          </a:p>
          <a:p>
            <a:r>
              <a:rPr lang="en-US" sz="2800" dirty="0"/>
              <a:t>Two methods of delivery of lineman to live conductors: </a:t>
            </a:r>
          </a:p>
          <a:p>
            <a:pPr lvl="1"/>
            <a:r>
              <a:rPr lang="en-US" sz="2400" dirty="0"/>
              <a:t>Platform method</a:t>
            </a:r>
          </a:p>
          <a:p>
            <a:pPr lvl="1"/>
            <a:endParaRPr lang="en-US" sz="2400" dirty="0"/>
          </a:p>
          <a:p>
            <a:pPr lvl="1"/>
            <a:endParaRPr lang="en-US" sz="2400" dirty="0"/>
          </a:p>
          <a:p>
            <a:pPr lvl="1"/>
            <a:endParaRPr lang="en-US" sz="2400" dirty="0"/>
          </a:p>
          <a:p>
            <a:pPr lvl="1"/>
            <a:endParaRPr lang="en-US" sz="2400" dirty="0"/>
          </a:p>
          <a:p>
            <a:pPr lvl="1"/>
            <a:r>
              <a:rPr lang="en-US" sz="2400" dirty="0"/>
              <a:t>Suspension method</a:t>
            </a:r>
          </a:p>
        </p:txBody>
      </p:sp>
      <p:sp>
        <p:nvSpPr>
          <p:cNvPr id="4" name="Slide Number Placeholder 3"/>
          <p:cNvSpPr>
            <a:spLocks noGrp="1"/>
          </p:cNvSpPr>
          <p:nvPr>
            <p:ph type="sldNum" sz="quarter" idx="12"/>
          </p:nvPr>
        </p:nvSpPr>
        <p:spPr/>
        <p:txBody>
          <a:bodyPr/>
          <a:lstStyle/>
          <a:p>
            <a:fld id="{223D08FD-800F-457F-B4C3-118340CA7317}" type="slidenum">
              <a:rPr lang="en-US" smtClean="0"/>
              <a:t>24</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113675"/>
            <a:ext cx="3163824" cy="21687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477" y="-5553"/>
            <a:ext cx="1716954" cy="2291553"/>
          </a:xfrm>
          <a:prstGeom prst="rect">
            <a:avLst/>
          </a:prstGeom>
        </p:spPr>
      </p:pic>
      <p:pic>
        <p:nvPicPr>
          <p:cNvPr id="14" name="Picture 13"/>
          <p:cNvPicPr>
            <a:picLocks noChangeAspect="1"/>
          </p:cNvPicPr>
          <p:nvPr/>
        </p:nvPicPr>
        <p:blipFill>
          <a:blip r:embed="rId6"/>
          <a:stretch>
            <a:fillRect/>
          </a:stretch>
        </p:blipFill>
        <p:spPr>
          <a:xfrm>
            <a:off x="6901652" y="3947440"/>
            <a:ext cx="1858208" cy="2525078"/>
          </a:xfrm>
          <a:prstGeom prst="rect">
            <a:avLst/>
          </a:prstGeom>
        </p:spPr>
      </p:pic>
    </p:spTree>
    <p:extLst>
      <p:ext uri="{BB962C8B-B14F-4D97-AF65-F5344CB8AC3E}">
        <p14:creationId xmlns:p14="http://schemas.microsoft.com/office/powerpoint/2010/main" val="100178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a:t>Sparkover occurred during tests of the </a:t>
            </a:r>
            <a:br>
              <a:rPr lang="en-US" sz="2800" dirty="0"/>
            </a:br>
            <a:r>
              <a:rPr lang="en-US" sz="2800" dirty="0"/>
              <a:t>suspension method using the 115 kV line 1211</a:t>
            </a:r>
          </a:p>
          <a:p>
            <a:r>
              <a:rPr lang="en-US" sz="2800" dirty="0"/>
              <a:t>The 1211 line runs between two 115 kV substations</a:t>
            </a:r>
          </a:p>
          <a:p>
            <a:r>
              <a:rPr lang="en-US" sz="2800" dirty="0"/>
              <a:t>The feed to the Lenox lab taps off from about the midpoint of the line</a:t>
            </a:r>
          </a:p>
          <a:p>
            <a:r>
              <a:rPr lang="en-US" sz="2800" dirty="0"/>
              <a:t>This resulted in a low-current line-ground fault on the 115 kV line 1211</a:t>
            </a:r>
          </a:p>
          <a:p>
            <a:r>
              <a:rPr lang="en-US" sz="2800" dirty="0"/>
              <a:t>The circuit breaker at the Lenox lab operated to clear the fault, and communicated the action to terminal breakers at the ends of the line</a:t>
            </a:r>
          </a:p>
        </p:txBody>
      </p:sp>
      <p:sp>
        <p:nvSpPr>
          <p:cNvPr id="4" name="Slide Number Placeholder 3"/>
          <p:cNvSpPr>
            <a:spLocks noGrp="1"/>
          </p:cNvSpPr>
          <p:nvPr>
            <p:ph type="sldNum" sz="quarter" idx="12"/>
          </p:nvPr>
        </p:nvSpPr>
        <p:spPr/>
        <p:txBody>
          <a:bodyPr/>
          <a:lstStyle/>
          <a:p>
            <a:fld id="{223D08FD-800F-457F-B4C3-118340CA7317}" type="slidenum">
              <a:rPr lang="en-US" smtClean="0"/>
              <a:t>25</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4" name="Picture 13"/>
          <p:cNvPicPr>
            <a:picLocks noChangeAspect="1"/>
          </p:cNvPicPr>
          <p:nvPr/>
        </p:nvPicPr>
        <p:blipFill>
          <a:blip r:embed="rId4"/>
          <a:stretch>
            <a:fillRect/>
          </a:stretch>
        </p:blipFill>
        <p:spPr>
          <a:xfrm>
            <a:off x="7596053" y="88057"/>
            <a:ext cx="1561393" cy="2121743"/>
          </a:xfrm>
          <a:prstGeom prst="rect">
            <a:avLst/>
          </a:prstGeom>
        </p:spPr>
      </p:pic>
    </p:spTree>
    <p:extLst>
      <p:ext uri="{BB962C8B-B14F-4D97-AF65-F5344CB8AC3E}">
        <p14:creationId xmlns:p14="http://schemas.microsoft.com/office/powerpoint/2010/main" val="3168824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pPr algn="l"/>
            <a:r>
              <a:rPr lang="en-US" dirty="0"/>
              <a:t>Why do outages happen?</a:t>
            </a: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a:t>However, several years prior, communication frequency of the terminal breaker was changed</a:t>
            </a:r>
          </a:p>
          <a:p>
            <a:r>
              <a:rPr lang="en-US" sz="2800" dirty="0"/>
              <a:t>As a result, the terminal breaker(s) opened the 1211 line to clear the fault</a:t>
            </a:r>
          </a:p>
          <a:p>
            <a:r>
              <a:rPr lang="en-US" sz="2800" dirty="0"/>
              <a:t>This caused an outage in </a:t>
            </a:r>
            <a:br>
              <a:rPr lang="en-US" sz="2800" dirty="0"/>
            </a:br>
            <a:r>
              <a:rPr lang="en-US" sz="2800" dirty="0"/>
              <a:t>Lenox and Pittsfield that </a:t>
            </a:r>
            <a:br>
              <a:rPr lang="en-US" sz="2800" dirty="0"/>
            </a:br>
            <a:r>
              <a:rPr lang="en-US" sz="2800" dirty="0"/>
              <a:t>lasted a few hours.</a:t>
            </a:r>
          </a:p>
          <a:p>
            <a:r>
              <a:rPr lang="en-US" sz="2800" dirty="0"/>
              <a:t>Subsequently, the </a:t>
            </a:r>
            <a:br>
              <a:rPr lang="en-US" sz="2800" dirty="0"/>
            </a:br>
            <a:r>
              <a:rPr lang="en-US" sz="2800" dirty="0"/>
              <a:t>communication system </a:t>
            </a:r>
            <a:br>
              <a:rPr lang="en-US" sz="2800" dirty="0"/>
            </a:br>
            <a:r>
              <a:rPr lang="en-US" sz="2800" dirty="0"/>
              <a:t>was upgraded</a:t>
            </a:r>
          </a:p>
        </p:txBody>
      </p:sp>
      <p:sp>
        <p:nvSpPr>
          <p:cNvPr id="4" name="Slide Number Placeholder 3"/>
          <p:cNvSpPr>
            <a:spLocks noGrp="1"/>
          </p:cNvSpPr>
          <p:nvPr>
            <p:ph type="sldNum" sz="quarter" idx="12"/>
          </p:nvPr>
        </p:nvSpPr>
        <p:spPr/>
        <p:txBody>
          <a:bodyPr/>
          <a:lstStyle/>
          <a:p>
            <a:fld id="{223D08FD-800F-457F-B4C3-118340CA7317}" type="slidenum">
              <a:rPr lang="en-US" smtClean="0"/>
              <a:t>26</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4" name="Picture 13"/>
          <p:cNvPicPr>
            <a:picLocks noChangeAspect="1"/>
          </p:cNvPicPr>
          <p:nvPr/>
        </p:nvPicPr>
        <p:blipFill>
          <a:blip r:embed="rId4"/>
          <a:stretch>
            <a:fillRect/>
          </a:stretch>
        </p:blipFill>
        <p:spPr>
          <a:xfrm>
            <a:off x="7596053" y="88057"/>
            <a:ext cx="1561393" cy="212174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6300" y="3131304"/>
            <a:ext cx="2523565" cy="169394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834585"/>
            <a:ext cx="2798064" cy="1954100"/>
          </a:xfrm>
          <a:prstGeom prst="rect">
            <a:avLst/>
          </a:prstGeom>
        </p:spPr>
      </p:pic>
    </p:spTree>
    <p:extLst>
      <p:ext uri="{BB962C8B-B14F-4D97-AF65-F5344CB8AC3E}">
        <p14:creationId xmlns:p14="http://schemas.microsoft.com/office/powerpoint/2010/main" val="352891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outages be avoided, managed?</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Understand your system</a:t>
            </a:r>
          </a:p>
          <a:p>
            <a:r>
              <a:rPr lang="en-US" dirty="0"/>
              <a:t>Analysis of failures</a:t>
            </a:r>
          </a:p>
          <a:p>
            <a:r>
              <a:rPr lang="en-US" dirty="0"/>
              <a:t>Inspection of assets</a:t>
            </a:r>
          </a:p>
        </p:txBody>
      </p:sp>
      <p:sp>
        <p:nvSpPr>
          <p:cNvPr id="4" name="Slide Number Placeholder 3"/>
          <p:cNvSpPr>
            <a:spLocks noGrp="1"/>
          </p:cNvSpPr>
          <p:nvPr>
            <p:ph type="sldNum" sz="quarter" idx="12"/>
          </p:nvPr>
        </p:nvSpPr>
        <p:spPr/>
        <p:txBody>
          <a:bodyPr/>
          <a:lstStyle/>
          <a:p>
            <a:fld id="{223D08FD-800F-457F-B4C3-118340CA7317}" type="slidenum">
              <a:rPr lang="en-US" smtClean="0"/>
              <a:t>27</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228309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outages be avoided, managed?</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 insulator flashover</a:t>
            </a:r>
          </a:p>
        </p:txBody>
      </p:sp>
      <p:sp>
        <p:nvSpPr>
          <p:cNvPr id="4" name="Slide Number Placeholder 3"/>
          <p:cNvSpPr>
            <a:spLocks noGrp="1"/>
          </p:cNvSpPr>
          <p:nvPr>
            <p:ph type="sldNum" sz="quarter" idx="12"/>
          </p:nvPr>
        </p:nvSpPr>
        <p:spPr/>
        <p:txBody>
          <a:bodyPr/>
          <a:lstStyle/>
          <a:p>
            <a:fld id="{223D08FD-800F-457F-B4C3-118340CA7317}" type="slidenum">
              <a:rPr lang="en-US" smtClean="0"/>
              <a:t>28</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819400"/>
            <a:ext cx="4038600" cy="30289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847641"/>
            <a:ext cx="3113532" cy="4544568"/>
          </a:xfrm>
          <a:prstGeom prst="rect">
            <a:avLst/>
          </a:prstGeom>
        </p:spPr>
      </p:pic>
    </p:spTree>
    <p:extLst>
      <p:ext uri="{BB962C8B-B14F-4D97-AF65-F5344CB8AC3E}">
        <p14:creationId xmlns:p14="http://schemas.microsoft.com/office/powerpoint/2010/main" val="2314705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normAutofit fontScale="90000"/>
          </a:bodyPr>
          <a:lstStyle/>
          <a:p>
            <a:pPr>
              <a:defRPr/>
            </a:pPr>
            <a:r>
              <a:rPr lang="en-US" altLang="en-US" dirty="0">
                <a:solidFill>
                  <a:schemeClr val="accent1"/>
                </a:solidFill>
                <a:effectLst>
                  <a:outerShdw blurRad="38100" dist="38100" dir="2700000" algn="tl">
                    <a:srgbClr val="000000"/>
                  </a:outerShdw>
                </a:effectLst>
              </a:rPr>
              <a:t>ANALYSIS OF FAULTS</a:t>
            </a:r>
            <a:br>
              <a:rPr lang="en-US" altLang="en-US" dirty="0">
                <a:solidFill>
                  <a:schemeClr val="accent1"/>
                </a:solidFill>
                <a:effectLst>
                  <a:outerShdw blurRad="38100" dist="38100" dir="2700000" algn="tl">
                    <a:srgbClr val="000000"/>
                  </a:outerShdw>
                </a:effectLst>
              </a:rPr>
            </a:br>
            <a:r>
              <a:rPr lang="en-US" altLang="en-US" dirty="0">
                <a:solidFill>
                  <a:schemeClr val="accent1"/>
                </a:solidFill>
                <a:effectLst>
                  <a:outerShdw blurRad="38100" dist="38100" dir="2700000" algn="tl">
                    <a:srgbClr val="000000"/>
                  </a:outerShdw>
                </a:effectLst>
              </a:rPr>
              <a:t>BY MONTH</a:t>
            </a:r>
          </a:p>
        </p:txBody>
      </p:sp>
      <p:graphicFrame>
        <p:nvGraphicFramePr>
          <p:cNvPr id="22531" name="Object 3"/>
          <p:cNvGraphicFramePr>
            <a:graphicFrameLocks/>
          </p:cNvGraphicFramePr>
          <p:nvPr/>
        </p:nvGraphicFramePr>
        <p:xfrm>
          <a:off x="333375" y="1849438"/>
          <a:ext cx="6927850" cy="4733925"/>
        </p:xfrm>
        <a:graphic>
          <a:graphicData uri="http://schemas.openxmlformats.org/presentationml/2006/ole">
            <mc:AlternateContent xmlns:mc="http://schemas.openxmlformats.org/markup-compatibility/2006">
              <mc:Choice xmlns:v="urn:schemas-microsoft-com:vml" Requires="v">
                <p:oleObj spid="_x0000_s2053" name="Chart" r:id="rId3" imgW="8658157" imgH="5934165" progId="Excel.Chart.5">
                  <p:embed followColorScheme="full"/>
                </p:oleObj>
              </mc:Choice>
              <mc:Fallback>
                <p:oleObj name="Chart" r:id="rId3" imgW="8658157" imgH="5934165" progId="Excel.Chart.5">
                  <p:embed followColorScheme="full"/>
                  <p:pic>
                    <p:nvPicPr>
                      <p:cNvPr id="22531" name="Object 3"/>
                      <p:cNvPicPr>
                        <a:picLocks noChangeArrowheads="1"/>
                      </p:cNvPicPr>
                      <p:nvPr/>
                    </p:nvPicPr>
                    <p:blipFill>
                      <a:blip r:embed="rId4"/>
                      <a:srcRect/>
                      <a:stretch>
                        <a:fillRect/>
                      </a:stretch>
                    </p:blipFill>
                    <p:spPr bwMode="auto">
                      <a:xfrm>
                        <a:off x="333375" y="1849438"/>
                        <a:ext cx="69278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Oval 4"/>
          <p:cNvSpPr>
            <a:spLocks noChangeArrowheads="1"/>
          </p:cNvSpPr>
          <p:nvPr/>
        </p:nvSpPr>
        <p:spPr bwMode="auto">
          <a:xfrm>
            <a:off x="6045200" y="2616200"/>
            <a:ext cx="2768600" cy="1549400"/>
          </a:xfrm>
          <a:prstGeom prst="ellipse">
            <a:avLst/>
          </a:prstGeom>
          <a:solidFill>
            <a:srgbClr val="FAFD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endParaRPr lang="en-US" altLang="en-US"/>
          </a:p>
        </p:txBody>
      </p:sp>
      <p:sp>
        <p:nvSpPr>
          <p:cNvPr id="22533" name="Rectangle 5"/>
          <p:cNvSpPr>
            <a:spLocks noChangeArrowheads="1"/>
          </p:cNvSpPr>
          <p:nvPr/>
        </p:nvSpPr>
        <p:spPr bwMode="auto">
          <a:xfrm>
            <a:off x="6065838" y="2879725"/>
            <a:ext cx="259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pPr algn="ctr"/>
            <a:r>
              <a:rPr lang="en-US" altLang="en-US" i="1">
                <a:solidFill>
                  <a:schemeClr val="tx1"/>
                </a:solidFill>
              </a:rPr>
              <a:t>CORRELATION</a:t>
            </a:r>
          </a:p>
          <a:p>
            <a:pPr algn="ctr"/>
            <a:r>
              <a:rPr lang="en-US" altLang="en-US" i="1">
                <a:solidFill>
                  <a:schemeClr val="tx1"/>
                </a:solidFill>
              </a:rPr>
              <a:t>WITH WEATHER</a:t>
            </a:r>
          </a:p>
          <a:p>
            <a:pPr algn="ctr"/>
            <a:r>
              <a:rPr lang="en-US" altLang="en-US" i="1">
                <a:solidFill>
                  <a:schemeClr val="tx1"/>
                </a:solidFill>
              </a:rPr>
              <a:t>DATA</a:t>
            </a:r>
          </a:p>
        </p:txBody>
      </p:sp>
      <p:sp>
        <p:nvSpPr>
          <p:cNvPr id="22534" name="Rectangle 6"/>
          <p:cNvSpPr>
            <a:spLocks noChangeArrowheads="1"/>
          </p:cNvSpPr>
          <p:nvPr/>
        </p:nvSpPr>
        <p:spPr bwMode="auto">
          <a:xfrm>
            <a:off x="2955925" y="1660525"/>
            <a:ext cx="2106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pPr algn="ctr"/>
            <a:r>
              <a:rPr lang="en-US" altLang="en-US" dirty="0">
                <a:solidFill>
                  <a:schemeClr val="tx1"/>
                </a:solidFill>
              </a:rPr>
              <a:t>T-STORMS &amp;</a:t>
            </a:r>
          </a:p>
          <a:p>
            <a:pPr algn="ctr"/>
            <a:r>
              <a:rPr lang="en-US" altLang="en-US" dirty="0">
                <a:solidFill>
                  <a:schemeClr val="tx1"/>
                </a:solidFill>
              </a:rPr>
              <a:t>RAIN</a:t>
            </a:r>
          </a:p>
        </p:txBody>
      </p:sp>
      <p:sp>
        <p:nvSpPr>
          <p:cNvPr id="22535" name="Line 7"/>
          <p:cNvSpPr>
            <a:spLocks noChangeShapeType="1"/>
          </p:cNvSpPr>
          <p:nvPr/>
        </p:nvSpPr>
        <p:spPr bwMode="auto">
          <a:xfrm flipV="1">
            <a:off x="2895600" y="1447800"/>
            <a:ext cx="0" cy="3733800"/>
          </a:xfrm>
          <a:prstGeom prst="line">
            <a:avLst/>
          </a:prstGeom>
          <a:noFill/>
          <a:ln w="508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flipV="1">
            <a:off x="5257800" y="1447800"/>
            <a:ext cx="0" cy="3733800"/>
          </a:xfrm>
          <a:prstGeom prst="line">
            <a:avLst/>
          </a:prstGeom>
          <a:noFill/>
          <a:ln w="508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Rectangle 9"/>
          <p:cNvSpPr>
            <a:spLocks noChangeArrowheads="1"/>
          </p:cNvSpPr>
          <p:nvPr/>
        </p:nvSpPr>
        <p:spPr bwMode="auto">
          <a:xfrm>
            <a:off x="1508125" y="166052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r>
              <a:rPr lang="en-US" altLang="en-US">
                <a:solidFill>
                  <a:schemeClr val="tx1"/>
                </a:solidFill>
              </a:rPr>
              <a:t>FOG</a:t>
            </a:r>
          </a:p>
        </p:txBody>
      </p:sp>
      <p:sp>
        <p:nvSpPr>
          <p:cNvPr id="22538" name="Rectangle 10"/>
          <p:cNvSpPr>
            <a:spLocks noChangeArrowheads="1"/>
          </p:cNvSpPr>
          <p:nvPr/>
        </p:nvSpPr>
        <p:spPr bwMode="auto">
          <a:xfrm>
            <a:off x="5546725" y="166052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r>
              <a:rPr lang="en-US" altLang="en-US">
                <a:solidFill>
                  <a:schemeClr val="tx1"/>
                </a:solidFill>
              </a:rPr>
              <a:t>FOG</a:t>
            </a:r>
          </a:p>
        </p:txBody>
      </p:sp>
      <p:sp>
        <p:nvSpPr>
          <p:cNvPr id="2" name="TextBox 1"/>
          <p:cNvSpPr txBox="1"/>
          <p:nvPr/>
        </p:nvSpPr>
        <p:spPr>
          <a:xfrm>
            <a:off x="6781800" y="6248400"/>
            <a:ext cx="1676400" cy="369332"/>
          </a:xfrm>
          <a:prstGeom prst="rect">
            <a:avLst/>
          </a:prstGeom>
          <a:noFill/>
        </p:spPr>
        <p:txBody>
          <a:bodyPr wrap="square" rtlCol="0">
            <a:spAutoFit/>
          </a:bodyPr>
          <a:lstStyle/>
          <a:p>
            <a:r>
              <a:rPr lang="en-US" dirty="0"/>
              <a:t>Schneider 1996</a:t>
            </a:r>
          </a:p>
        </p:txBody>
      </p:sp>
      <p:sp>
        <p:nvSpPr>
          <p:cNvPr id="3" name="Slide Number Placeholder 2"/>
          <p:cNvSpPr>
            <a:spLocks noGrp="1"/>
          </p:cNvSpPr>
          <p:nvPr>
            <p:ph type="sldNum" sz="quarter" idx="12"/>
          </p:nvPr>
        </p:nvSpPr>
        <p:spPr/>
        <p:txBody>
          <a:bodyPr/>
          <a:lstStyle/>
          <a:p>
            <a:fld id="{223D08FD-800F-457F-B4C3-118340CA7317}" type="slidenum">
              <a:rPr lang="en-US" smtClean="0"/>
              <a:t>29</a:t>
            </a:fld>
            <a:endParaRPr lang="en-US" dirty="0"/>
          </a:p>
        </p:txBody>
      </p:sp>
    </p:spTree>
    <p:extLst>
      <p:ext uri="{BB962C8B-B14F-4D97-AF65-F5344CB8AC3E}">
        <p14:creationId xmlns:p14="http://schemas.microsoft.com/office/powerpoint/2010/main" val="3886882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pPr algn="l"/>
            <a:r>
              <a:rPr lang="en-US" dirty="0"/>
              <a:t>What is a </a:t>
            </a:r>
            <a:br>
              <a:rPr lang="en-US" dirty="0"/>
            </a:br>
            <a:r>
              <a:rPr lang="en-US" dirty="0"/>
              <a:t>“power outage”?</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Definition:</a:t>
            </a:r>
            <a:br>
              <a:rPr lang="en-US" dirty="0"/>
            </a:br>
            <a:r>
              <a:rPr lang="en-US" i="1" dirty="0"/>
              <a:t>“Outage” … describes the </a:t>
            </a:r>
            <a:br>
              <a:rPr lang="en-US" i="1" dirty="0"/>
            </a:br>
            <a:r>
              <a:rPr lang="en-US" i="1" dirty="0"/>
              <a:t>state of a component when it </a:t>
            </a:r>
            <a:br>
              <a:rPr lang="en-US" i="1" dirty="0"/>
            </a:br>
            <a:r>
              <a:rPr lang="en-US" i="1" dirty="0"/>
              <a:t>is not available to perform its intended function due to some event directly associated with that component.  </a:t>
            </a:r>
            <a:br>
              <a:rPr lang="en-US" i="1" dirty="0"/>
            </a:br>
            <a:r>
              <a:rPr lang="en-US" i="1" dirty="0"/>
              <a:t>An outage may or may not </a:t>
            </a:r>
            <a:br>
              <a:rPr lang="en-US" i="1" dirty="0"/>
            </a:br>
            <a:r>
              <a:rPr lang="en-US" i="1" dirty="0"/>
              <a:t>cause an interruption of </a:t>
            </a:r>
            <a:br>
              <a:rPr lang="en-US" i="1" dirty="0"/>
            </a:br>
            <a:r>
              <a:rPr lang="en-US" i="1" dirty="0"/>
              <a:t>service to consumers depending </a:t>
            </a:r>
            <a:br>
              <a:rPr lang="en-US" i="1" dirty="0"/>
            </a:br>
            <a:r>
              <a:rPr lang="en-US" i="1" dirty="0"/>
              <a:t>on system configuration.</a:t>
            </a:r>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3</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655" y="3874477"/>
            <a:ext cx="2818346" cy="184758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0"/>
            <a:ext cx="3080965" cy="2057400"/>
          </a:xfrm>
          <a:prstGeom prst="rect">
            <a:avLst/>
          </a:prstGeom>
        </p:spPr>
      </p:pic>
      <p:sp>
        <p:nvSpPr>
          <p:cNvPr id="16" name="Rectangle 15"/>
          <p:cNvSpPr/>
          <p:nvPr/>
        </p:nvSpPr>
        <p:spPr>
          <a:xfrm>
            <a:off x="5752106" y="2114610"/>
            <a:ext cx="3276600" cy="577081"/>
          </a:xfrm>
          <a:prstGeom prst="rect">
            <a:avLst/>
          </a:prstGeom>
        </p:spPr>
        <p:txBody>
          <a:bodyPr wrap="square">
            <a:spAutoFit/>
          </a:bodyPr>
          <a:lstStyle/>
          <a:p>
            <a:r>
              <a:rPr lang="en-US" sz="1050" i="1" dirty="0"/>
              <a:t>New Yorkers sleep and wait for their train August 15, 2003 at Grand Central Station in New York, New York. </a:t>
            </a:r>
          </a:p>
          <a:p>
            <a:r>
              <a:rPr lang="en-US" sz="1050" i="1" dirty="0">
                <a:solidFill>
                  <a:srgbClr val="FF0000"/>
                </a:solidFill>
              </a:rPr>
              <a:t>Duration: 7 to 50 hours, some areas about a week.</a:t>
            </a:r>
            <a:endParaRPr lang="en-US" sz="1050" dirty="0">
              <a:solidFill>
                <a:srgbClr val="FF0000"/>
              </a:solidFill>
            </a:endParaRPr>
          </a:p>
        </p:txBody>
      </p:sp>
      <p:sp>
        <p:nvSpPr>
          <p:cNvPr id="17" name="Rectangle 16"/>
          <p:cNvSpPr/>
          <p:nvPr/>
        </p:nvSpPr>
        <p:spPr>
          <a:xfrm>
            <a:off x="3276600" y="6534210"/>
            <a:ext cx="4572000" cy="230832"/>
          </a:xfrm>
          <a:prstGeom prst="rect">
            <a:avLst/>
          </a:prstGeom>
        </p:spPr>
        <p:txBody>
          <a:bodyPr>
            <a:spAutoFit/>
          </a:bodyPr>
          <a:lstStyle/>
          <a:p>
            <a:r>
              <a:rPr lang="en-US" sz="900" dirty="0"/>
              <a:t>http://www.huffingtonpost.com/2013/08/14/2003-northeast-blackout_n_3751171.html</a:t>
            </a:r>
          </a:p>
        </p:txBody>
      </p:sp>
    </p:spTree>
    <p:extLst>
      <p:ext uri="{BB962C8B-B14F-4D97-AF65-F5344CB8AC3E}">
        <p14:creationId xmlns:p14="http://schemas.microsoft.com/office/powerpoint/2010/main" val="3549577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defRPr/>
            </a:pPr>
            <a:r>
              <a:rPr lang="en-US" altLang="en-US" dirty="0">
                <a:solidFill>
                  <a:schemeClr val="accent1"/>
                </a:solidFill>
                <a:effectLst>
                  <a:outerShdw blurRad="38100" dist="38100" dir="2700000" algn="tl">
                    <a:srgbClr val="000000"/>
                  </a:outerShdw>
                </a:effectLst>
              </a:rPr>
              <a:t>TYPICAL PATTERN FOR POLLUTION FAILURES</a:t>
            </a:r>
          </a:p>
        </p:txBody>
      </p:sp>
      <p:graphicFrame>
        <p:nvGraphicFramePr>
          <p:cNvPr id="23555" name="Object 3"/>
          <p:cNvGraphicFramePr>
            <a:graphicFrameLocks/>
          </p:cNvGraphicFramePr>
          <p:nvPr/>
        </p:nvGraphicFramePr>
        <p:xfrm>
          <a:off x="1176338" y="1625600"/>
          <a:ext cx="6927850" cy="4733925"/>
        </p:xfrm>
        <a:graphic>
          <a:graphicData uri="http://schemas.openxmlformats.org/presentationml/2006/ole">
            <mc:AlternateContent xmlns:mc="http://schemas.openxmlformats.org/markup-compatibility/2006">
              <mc:Choice xmlns:v="urn:schemas-microsoft-com:vml" Requires="v">
                <p:oleObj spid="_x0000_s3078" name="Chart" r:id="rId3" imgW="8658157" imgH="5934165" progId="Excel.Chart.5">
                  <p:embed followColorScheme="full"/>
                </p:oleObj>
              </mc:Choice>
              <mc:Fallback>
                <p:oleObj name="Chart" r:id="rId3" imgW="8658157" imgH="5934165" progId="Excel.Chart.5">
                  <p:embed followColorScheme="full"/>
                  <p:pic>
                    <p:nvPicPr>
                      <p:cNvPr id="23555" name="Object 3"/>
                      <p:cNvPicPr>
                        <a:picLocks noChangeArrowheads="1"/>
                      </p:cNvPicPr>
                      <p:nvPr/>
                    </p:nvPicPr>
                    <p:blipFill>
                      <a:blip r:embed="rId4"/>
                      <a:srcRect/>
                      <a:stretch>
                        <a:fillRect/>
                      </a:stretch>
                    </p:blipFill>
                    <p:spPr bwMode="auto">
                      <a:xfrm>
                        <a:off x="1176338" y="1625600"/>
                        <a:ext cx="69278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Oval 4"/>
          <p:cNvSpPr>
            <a:spLocks noChangeArrowheads="1"/>
          </p:cNvSpPr>
          <p:nvPr/>
        </p:nvSpPr>
        <p:spPr bwMode="auto">
          <a:xfrm>
            <a:off x="4064000" y="2235200"/>
            <a:ext cx="4140200" cy="1244600"/>
          </a:xfrm>
          <a:prstGeom prst="ellipse">
            <a:avLst/>
          </a:prstGeom>
          <a:solidFill>
            <a:srgbClr val="FAFD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endParaRPr lang="en-US" altLang="en-US"/>
          </a:p>
        </p:txBody>
      </p:sp>
      <p:sp>
        <p:nvSpPr>
          <p:cNvPr id="23557" name="Rectangle 5"/>
          <p:cNvSpPr>
            <a:spLocks noChangeArrowheads="1"/>
          </p:cNvSpPr>
          <p:nvPr/>
        </p:nvSpPr>
        <p:spPr bwMode="auto">
          <a:xfrm>
            <a:off x="4556125" y="2346325"/>
            <a:ext cx="3282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pPr algn="ctr"/>
            <a:r>
              <a:rPr lang="en-US" altLang="en-US">
                <a:solidFill>
                  <a:schemeClr val="tx1"/>
                </a:solidFill>
              </a:rPr>
              <a:t>FLASHOVERS</a:t>
            </a:r>
          </a:p>
          <a:p>
            <a:pPr algn="ctr"/>
            <a:r>
              <a:rPr lang="en-US" altLang="en-US">
                <a:solidFill>
                  <a:schemeClr val="tx1"/>
                </a:solidFill>
              </a:rPr>
              <a:t>IN EARLY MORNING</a:t>
            </a:r>
          </a:p>
          <a:p>
            <a:pPr algn="ctr"/>
            <a:r>
              <a:rPr lang="en-US" altLang="en-US">
                <a:solidFill>
                  <a:schemeClr val="tx1"/>
                </a:solidFill>
              </a:rPr>
              <a:t>HOURS</a:t>
            </a:r>
          </a:p>
        </p:txBody>
      </p:sp>
      <p:sp>
        <p:nvSpPr>
          <p:cNvPr id="6" name="TextBox 5"/>
          <p:cNvSpPr txBox="1"/>
          <p:nvPr/>
        </p:nvSpPr>
        <p:spPr>
          <a:xfrm>
            <a:off x="6781800" y="6248400"/>
            <a:ext cx="1676400" cy="369332"/>
          </a:xfrm>
          <a:prstGeom prst="rect">
            <a:avLst/>
          </a:prstGeom>
          <a:noFill/>
        </p:spPr>
        <p:txBody>
          <a:bodyPr wrap="square" rtlCol="0">
            <a:spAutoFit/>
          </a:bodyPr>
          <a:lstStyle/>
          <a:p>
            <a:r>
              <a:rPr lang="en-US" dirty="0"/>
              <a:t>Schneider 1996</a:t>
            </a:r>
          </a:p>
        </p:txBody>
      </p:sp>
      <p:sp>
        <p:nvSpPr>
          <p:cNvPr id="2" name="Slide Number Placeholder 1"/>
          <p:cNvSpPr>
            <a:spLocks noGrp="1"/>
          </p:cNvSpPr>
          <p:nvPr>
            <p:ph type="sldNum" sz="quarter" idx="12"/>
          </p:nvPr>
        </p:nvSpPr>
        <p:spPr/>
        <p:txBody>
          <a:bodyPr/>
          <a:lstStyle/>
          <a:p>
            <a:fld id="{223D08FD-800F-457F-B4C3-118340CA7317}" type="slidenum">
              <a:rPr lang="en-US" smtClean="0"/>
              <a:t>30</a:t>
            </a:fld>
            <a:endParaRPr lang="en-US" dirty="0"/>
          </a:p>
        </p:txBody>
      </p:sp>
    </p:spTree>
    <p:extLst>
      <p:ext uri="{BB962C8B-B14F-4D97-AF65-F5344CB8AC3E}">
        <p14:creationId xmlns:p14="http://schemas.microsoft.com/office/powerpoint/2010/main" val="41225589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848600" cy="2133600"/>
          </a:xfrm>
        </p:spPr>
        <p:txBody>
          <a:bodyPr>
            <a:normAutofit fontScale="90000"/>
          </a:bodyPr>
          <a:lstStyle/>
          <a:p>
            <a:pPr>
              <a:defRPr/>
            </a:pPr>
            <a:r>
              <a:rPr lang="en-US" altLang="en-US" dirty="0"/>
              <a:t/>
            </a:r>
            <a:br>
              <a:rPr lang="en-US" altLang="en-US" dirty="0"/>
            </a:br>
            <a:r>
              <a:rPr lang="en-US" altLang="en-US" dirty="0">
                <a:solidFill>
                  <a:schemeClr val="accent1"/>
                </a:solidFill>
                <a:effectLst>
                  <a:outerShdw blurRad="38100" dist="38100" dir="2700000" algn="tl">
                    <a:srgbClr val="000000"/>
                  </a:outerShdw>
                </a:effectLst>
              </a:rPr>
              <a:t>ADDRESSING THE REASONS FOR FAILURE</a:t>
            </a:r>
            <a:r>
              <a:rPr lang="en-US" altLang="en-US" dirty="0"/>
              <a:t/>
            </a:r>
            <a:br>
              <a:rPr lang="en-US" altLang="en-US" dirty="0"/>
            </a:br>
            <a:r>
              <a:rPr lang="en-US" altLang="en-US" dirty="0">
                <a:solidFill>
                  <a:srgbClr val="FAFD00"/>
                </a:solidFill>
                <a:effectLst>
                  <a:outerShdw blurRad="38100" dist="38100" dir="2700000" algn="tl">
                    <a:srgbClr val="000000"/>
                  </a:outerShdw>
                </a:effectLst>
              </a:rPr>
              <a:t>”LONG DURATION”</a:t>
            </a:r>
            <a:r>
              <a:rPr lang="en-US" altLang="en-US" dirty="0"/>
              <a:t/>
            </a:r>
            <a:br>
              <a:rPr lang="en-US" altLang="en-US" dirty="0"/>
            </a:br>
            <a:endParaRPr lang="en-US" altLang="en-US" dirty="0"/>
          </a:p>
        </p:txBody>
      </p:sp>
      <p:sp>
        <p:nvSpPr>
          <p:cNvPr id="28675" name="Rectangle 3"/>
          <p:cNvSpPr>
            <a:spLocks noGrp="1" noChangeArrowheads="1"/>
          </p:cNvSpPr>
          <p:nvPr>
            <p:ph type="body" sz="half" idx="1"/>
          </p:nvPr>
        </p:nvSpPr>
        <p:spPr>
          <a:xfrm>
            <a:off x="381000" y="2133600"/>
            <a:ext cx="4191000" cy="3581400"/>
          </a:xfrm>
        </p:spPr>
        <p:txBody>
          <a:bodyPr/>
          <a:lstStyle/>
          <a:p>
            <a:pPr algn="ctr">
              <a:buFontTx/>
              <a:buNone/>
              <a:defRPr/>
            </a:pPr>
            <a:r>
              <a:rPr lang="en-US" altLang="en-US" sz="2800" u="sng" dirty="0">
                <a:solidFill>
                  <a:schemeClr val="accent6">
                    <a:lumMod val="50000"/>
                  </a:schemeClr>
                </a:solidFill>
                <a:effectLst>
                  <a:outerShdw blurRad="38100" dist="38100" dir="2700000" algn="tl">
                    <a:srgbClr val="000000"/>
                  </a:outerShdw>
                </a:effectLst>
              </a:rPr>
              <a:t>EMERGENCY</a:t>
            </a:r>
          </a:p>
          <a:p>
            <a:pPr algn="ctr">
              <a:buFontTx/>
              <a:buNone/>
              <a:defRPr/>
            </a:pPr>
            <a:r>
              <a:rPr lang="en-US" altLang="en-US" sz="2800" u="sng" dirty="0">
                <a:solidFill>
                  <a:schemeClr val="accent6">
                    <a:lumMod val="50000"/>
                  </a:schemeClr>
                </a:solidFill>
                <a:effectLst>
                  <a:outerShdw blurRad="38100" dist="38100" dir="2700000" algn="tl">
                    <a:srgbClr val="000000"/>
                  </a:outerShdw>
                </a:effectLst>
              </a:rPr>
              <a:t>REPAIRS</a:t>
            </a:r>
          </a:p>
          <a:p>
            <a:pPr>
              <a:defRPr/>
            </a:pPr>
            <a:r>
              <a:rPr lang="en-US" altLang="en-US" sz="2800" dirty="0">
                <a:solidFill>
                  <a:schemeClr val="accent6">
                    <a:lumMod val="50000"/>
                  </a:schemeClr>
                </a:solidFill>
                <a:effectLst>
                  <a:outerShdw blurRad="38100" dist="38100" dir="2700000" algn="tl">
                    <a:srgbClr val="000000"/>
                  </a:outerShdw>
                </a:effectLst>
              </a:rPr>
              <a:t>STORMS</a:t>
            </a:r>
          </a:p>
          <a:p>
            <a:pPr>
              <a:defRPr/>
            </a:pPr>
            <a:r>
              <a:rPr lang="en-US" altLang="en-US" sz="2800" dirty="0">
                <a:solidFill>
                  <a:schemeClr val="accent6">
                    <a:lumMod val="50000"/>
                  </a:schemeClr>
                </a:solidFill>
                <a:effectLst>
                  <a:outerShdw blurRad="38100" dist="38100" dir="2700000" algn="tl">
                    <a:srgbClr val="000000"/>
                  </a:outerShdw>
                </a:effectLst>
              </a:rPr>
              <a:t>ACCIDENTS</a:t>
            </a:r>
          </a:p>
          <a:p>
            <a:pPr>
              <a:defRPr/>
            </a:pPr>
            <a:r>
              <a:rPr lang="en-US" altLang="en-US" sz="2800" dirty="0">
                <a:solidFill>
                  <a:schemeClr val="accent6">
                    <a:lumMod val="50000"/>
                  </a:schemeClr>
                </a:solidFill>
                <a:effectLst>
                  <a:outerShdw blurRad="38100" dist="38100" dir="2700000" algn="tl">
                    <a:srgbClr val="000000"/>
                  </a:outerShdw>
                </a:effectLst>
              </a:rPr>
              <a:t>TOWER COLLAPSE</a:t>
            </a:r>
          </a:p>
        </p:txBody>
      </p:sp>
      <p:sp>
        <p:nvSpPr>
          <p:cNvPr id="28676" name="Rectangle 4"/>
          <p:cNvSpPr>
            <a:spLocks noGrp="1" noChangeArrowheads="1"/>
          </p:cNvSpPr>
          <p:nvPr>
            <p:ph type="body" sz="half" idx="2"/>
          </p:nvPr>
        </p:nvSpPr>
        <p:spPr>
          <a:xfrm>
            <a:off x="4572000" y="2133600"/>
            <a:ext cx="4267200" cy="3810000"/>
          </a:xfrm>
        </p:spPr>
        <p:txBody>
          <a:bodyPr/>
          <a:lstStyle/>
          <a:p>
            <a:pPr algn="ctr">
              <a:buFontTx/>
              <a:buNone/>
              <a:defRPr/>
            </a:pPr>
            <a:r>
              <a:rPr lang="en-US" altLang="en-US" sz="2800" u="sng" dirty="0">
                <a:solidFill>
                  <a:schemeClr val="accent6">
                    <a:lumMod val="50000"/>
                  </a:schemeClr>
                </a:solidFill>
                <a:effectLst>
                  <a:outerShdw blurRad="38100" dist="38100" dir="2700000" algn="tl">
                    <a:srgbClr val="000000"/>
                  </a:outerShdw>
                </a:effectLst>
              </a:rPr>
              <a:t>STRATEGIC</a:t>
            </a:r>
          </a:p>
          <a:p>
            <a:pPr algn="ctr">
              <a:buFontTx/>
              <a:buNone/>
              <a:defRPr/>
            </a:pPr>
            <a:r>
              <a:rPr lang="en-US" altLang="en-US" sz="2800" u="sng" dirty="0">
                <a:solidFill>
                  <a:schemeClr val="accent6">
                    <a:lumMod val="50000"/>
                  </a:schemeClr>
                </a:solidFill>
                <a:effectLst>
                  <a:outerShdw blurRad="38100" dist="38100" dir="2700000" algn="tl">
                    <a:srgbClr val="000000"/>
                  </a:outerShdw>
                </a:effectLst>
              </a:rPr>
              <a:t>PLANNING</a:t>
            </a:r>
          </a:p>
          <a:p>
            <a:pPr>
              <a:defRPr/>
            </a:pPr>
            <a:r>
              <a:rPr lang="en-US" altLang="en-US" sz="2800" dirty="0">
                <a:solidFill>
                  <a:schemeClr val="accent6">
                    <a:lumMod val="50000"/>
                  </a:schemeClr>
                </a:solidFill>
                <a:effectLst>
                  <a:outerShdw blurRad="38100" dist="38100" dir="2700000" algn="tl">
                    <a:srgbClr val="000000"/>
                  </a:outerShdw>
                </a:effectLst>
              </a:rPr>
              <a:t>PIN CORROSION</a:t>
            </a:r>
          </a:p>
          <a:p>
            <a:pPr>
              <a:defRPr/>
            </a:pPr>
            <a:r>
              <a:rPr lang="en-US" altLang="en-US" sz="2800" dirty="0">
                <a:solidFill>
                  <a:schemeClr val="accent6">
                    <a:lumMod val="50000"/>
                  </a:schemeClr>
                </a:solidFill>
                <a:effectLst>
                  <a:outerShdw blurRad="38100" dist="38100" dir="2700000" algn="tl">
                    <a:srgbClr val="000000"/>
                  </a:outerShdw>
                </a:effectLst>
              </a:rPr>
              <a:t>ROD BREAKAGE</a:t>
            </a:r>
          </a:p>
          <a:p>
            <a:pPr>
              <a:defRPr/>
            </a:pPr>
            <a:r>
              <a:rPr lang="en-US" altLang="en-US" sz="2800" dirty="0">
                <a:solidFill>
                  <a:schemeClr val="accent6">
                    <a:lumMod val="50000"/>
                  </a:schemeClr>
                </a:solidFill>
                <a:effectLst>
                  <a:outerShdw blurRad="38100" dist="38100" dir="2700000" algn="tl">
                    <a:srgbClr val="000000"/>
                  </a:outerShdw>
                </a:effectLst>
              </a:rPr>
              <a:t>VIBRATION DAMAGE</a:t>
            </a:r>
          </a:p>
        </p:txBody>
      </p:sp>
      <p:sp>
        <p:nvSpPr>
          <p:cNvPr id="28677" name="Oval 5"/>
          <p:cNvSpPr>
            <a:spLocks noChangeArrowheads="1"/>
          </p:cNvSpPr>
          <p:nvPr/>
        </p:nvSpPr>
        <p:spPr bwMode="auto">
          <a:xfrm>
            <a:off x="4978400" y="4826000"/>
            <a:ext cx="3225800" cy="1473200"/>
          </a:xfrm>
          <a:prstGeom prst="ellipse">
            <a:avLst/>
          </a:prstGeom>
          <a:solidFill>
            <a:srgbClr val="FAFD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endParaRPr lang="en-US" altLang="en-US"/>
          </a:p>
        </p:txBody>
      </p:sp>
      <p:sp>
        <p:nvSpPr>
          <p:cNvPr id="28678" name="Oval 6"/>
          <p:cNvSpPr>
            <a:spLocks noChangeArrowheads="1"/>
          </p:cNvSpPr>
          <p:nvPr/>
        </p:nvSpPr>
        <p:spPr bwMode="auto">
          <a:xfrm>
            <a:off x="635000" y="4826000"/>
            <a:ext cx="3225800" cy="1473200"/>
          </a:xfrm>
          <a:prstGeom prst="ellipse">
            <a:avLst/>
          </a:prstGeom>
          <a:solidFill>
            <a:srgbClr val="FAFD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endParaRPr lang="en-US" altLang="en-US"/>
          </a:p>
        </p:txBody>
      </p:sp>
      <p:sp>
        <p:nvSpPr>
          <p:cNvPr id="28679" name="Rectangle 7"/>
          <p:cNvSpPr>
            <a:spLocks noChangeArrowheads="1"/>
          </p:cNvSpPr>
          <p:nvPr/>
        </p:nvSpPr>
        <p:spPr bwMode="auto">
          <a:xfrm>
            <a:off x="974725" y="4937125"/>
            <a:ext cx="24368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pPr algn="ctr"/>
            <a:r>
              <a:rPr lang="en-US" altLang="en-US">
                <a:solidFill>
                  <a:schemeClr val="tx1"/>
                </a:solidFill>
              </a:rPr>
              <a:t>DEVELOP</a:t>
            </a:r>
          </a:p>
          <a:p>
            <a:pPr algn="ctr"/>
            <a:r>
              <a:rPr lang="en-US" altLang="en-US">
                <a:solidFill>
                  <a:schemeClr val="tx1"/>
                </a:solidFill>
              </a:rPr>
              <a:t>RESTORATION</a:t>
            </a:r>
          </a:p>
          <a:p>
            <a:pPr algn="ctr"/>
            <a:r>
              <a:rPr lang="en-US" altLang="en-US">
                <a:solidFill>
                  <a:schemeClr val="tx1"/>
                </a:solidFill>
              </a:rPr>
              <a:t>PROCEDURES</a:t>
            </a:r>
          </a:p>
        </p:txBody>
      </p:sp>
      <p:sp>
        <p:nvSpPr>
          <p:cNvPr id="28680" name="Rectangle 8"/>
          <p:cNvSpPr>
            <a:spLocks noChangeArrowheads="1"/>
          </p:cNvSpPr>
          <p:nvPr/>
        </p:nvSpPr>
        <p:spPr bwMode="auto">
          <a:xfrm>
            <a:off x="5394325" y="5013325"/>
            <a:ext cx="2554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pPr algn="ctr"/>
            <a:r>
              <a:rPr lang="en-US" altLang="en-US">
                <a:solidFill>
                  <a:schemeClr val="tx1"/>
                </a:solidFill>
              </a:rPr>
              <a:t>INSPECTION &amp;</a:t>
            </a:r>
          </a:p>
          <a:p>
            <a:pPr algn="ctr"/>
            <a:r>
              <a:rPr lang="en-US" altLang="en-US">
                <a:solidFill>
                  <a:schemeClr val="tx1"/>
                </a:solidFill>
              </a:rPr>
              <a:t>REPLACEMENT</a:t>
            </a:r>
          </a:p>
          <a:p>
            <a:pPr algn="ctr"/>
            <a:r>
              <a:rPr lang="en-US" altLang="en-US">
                <a:solidFill>
                  <a:schemeClr val="tx1"/>
                </a:solidFill>
              </a:rPr>
              <a:t>PROGRAM</a:t>
            </a:r>
          </a:p>
        </p:txBody>
      </p:sp>
      <p:sp>
        <p:nvSpPr>
          <p:cNvPr id="9" name="TextBox 8"/>
          <p:cNvSpPr txBox="1"/>
          <p:nvPr/>
        </p:nvSpPr>
        <p:spPr>
          <a:xfrm>
            <a:off x="6781800" y="6248400"/>
            <a:ext cx="1676400" cy="369332"/>
          </a:xfrm>
          <a:prstGeom prst="rect">
            <a:avLst/>
          </a:prstGeom>
          <a:noFill/>
        </p:spPr>
        <p:txBody>
          <a:bodyPr wrap="square" rtlCol="0">
            <a:spAutoFit/>
          </a:bodyPr>
          <a:lstStyle/>
          <a:p>
            <a:r>
              <a:rPr lang="en-US" dirty="0"/>
              <a:t>Schneider 1996</a:t>
            </a:r>
          </a:p>
        </p:txBody>
      </p:sp>
      <p:sp>
        <p:nvSpPr>
          <p:cNvPr id="2" name="Slide Number Placeholder 1"/>
          <p:cNvSpPr>
            <a:spLocks noGrp="1"/>
          </p:cNvSpPr>
          <p:nvPr>
            <p:ph type="sldNum" sz="quarter" idx="12"/>
          </p:nvPr>
        </p:nvSpPr>
        <p:spPr/>
        <p:txBody>
          <a:bodyPr/>
          <a:lstStyle/>
          <a:p>
            <a:fld id="{223D08FD-800F-457F-B4C3-118340CA7317}" type="slidenum">
              <a:rPr lang="en-US" smtClean="0"/>
              <a:t>31</a:t>
            </a:fld>
            <a:endParaRPr lang="en-US" dirty="0"/>
          </a:p>
        </p:txBody>
      </p:sp>
    </p:spTree>
    <p:extLst>
      <p:ext uri="{BB962C8B-B14F-4D97-AF65-F5344CB8AC3E}">
        <p14:creationId xmlns:p14="http://schemas.microsoft.com/office/powerpoint/2010/main" val="3989544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228600"/>
            <a:ext cx="7772400" cy="1143000"/>
          </a:xfrm>
        </p:spPr>
        <p:txBody>
          <a:bodyPr>
            <a:normAutofit fontScale="90000"/>
          </a:bodyPr>
          <a:lstStyle/>
          <a:p>
            <a:pPr>
              <a:defRPr/>
            </a:pPr>
            <a:r>
              <a:rPr lang="en-US" altLang="en-US" dirty="0">
                <a:solidFill>
                  <a:schemeClr val="accent6">
                    <a:lumMod val="50000"/>
                  </a:schemeClr>
                </a:solidFill>
                <a:effectLst>
                  <a:outerShdw blurRad="38100" dist="38100" dir="2700000" algn="tl">
                    <a:srgbClr val="000000"/>
                  </a:outerShdw>
                </a:effectLst>
              </a:rPr>
              <a:t>SAFE LIVE WORKING</a:t>
            </a:r>
            <a:br>
              <a:rPr lang="en-US" altLang="en-US" dirty="0">
                <a:solidFill>
                  <a:schemeClr val="accent6">
                    <a:lumMod val="50000"/>
                  </a:schemeClr>
                </a:solidFill>
                <a:effectLst>
                  <a:outerShdw blurRad="38100" dist="38100" dir="2700000" algn="tl">
                    <a:srgbClr val="000000"/>
                  </a:outerShdw>
                </a:effectLst>
              </a:rPr>
            </a:br>
            <a:r>
              <a:rPr lang="en-US" altLang="en-US" dirty="0">
                <a:solidFill>
                  <a:schemeClr val="accent6">
                    <a:lumMod val="50000"/>
                  </a:schemeClr>
                </a:solidFill>
                <a:effectLst>
                  <a:outerShdw blurRad="38100" dist="38100" dir="2700000" algn="tl">
                    <a:srgbClr val="000000"/>
                  </a:outerShdw>
                </a:effectLst>
              </a:rPr>
              <a:t>PRACTICES</a:t>
            </a:r>
          </a:p>
        </p:txBody>
      </p:sp>
      <p:sp>
        <p:nvSpPr>
          <p:cNvPr id="33795" name="Rectangle 3"/>
          <p:cNvSpPr>
            <a:spLocks noGrp="1" noChangeArrowheads="1"/>
          </p:cNvSpPr>
          <p:nvPr>
            <p:ph type="body" idx="1"/>
          </p:nvPr>
        </p:nvSpPr>
        <p:spPr>
          <a:xfrm>
            <a:off x="609600" y="1524000"/>
            <a:ext cx="7848600" cy="4800600"/>
          </a:xfrm>
        </p:spPr>
        <p:txBody>
          <a:bodyPr/>
          <a:lstStyle/>
          <a:p>
            <a:pPr>
              <a:defRPr/>
            </a:pPr>
            <a:r>
              <a:rPr lang="en-US" altLang="en-US" dirty="0">
                <a:solidFill>
                  <a:srgbClr val="00B0F0"/>
                </a:solidFill>
                <a:effectLst>
                  <a:outerShdw blurRad="38100" dist="38100" dir="2700000" algn="tl">
                    <a:srgbClr val="000000"/>
                  </a:outerShdw>
                </a:effectLst>
              </a:rPr>
              <a:t>ELIMINATE OUTAGES</a:t>
            </a:r>
          </a:p>
          <a:p>
            <a:pPr>
              <a:defRPr/>
            </a:pPr>
            <a:r>
              <a:rPr lang="en-US" altLang="en-US" dirty="0">
                <a:solidFill>
                  <a:srgbClr val="00B0F0"/>
                </a:solidFill>
                <a:effectLst>
                  <a:outerShdw blurRad="38100" dist="38100" dir="2700000" algn="tl">
                    <a:srgbClr val="000000"/>
                  </a:outerShdw>
                </a:effectLst>
              </a:rPr>
              <a:t>DETERMINE APPROACH DISTANCES</a:t>
            </a:r>
          </a:p>
          <a:p>
            <a:pPr lvl="1">
              <a:defRPr/>
            </a:pPr>
            <a:r>
              <a:rPr lang="en-US" altLang="en-US" dirty="0">
                <a:solidFill>
                  <a:srgbClr val="00B0F0"/>
                </a:solidFill>
                <a:effectLst>
                  <a:outerShdw blurRad="38100" dist="38100" dir="2700000" algn="tl">
                    <a:srgbClr val="000000"/>
                  </a:outerShdw>
                </a:effectLst>
              </a:rPr>
              <a:t>SPECIFIC TO :  STRUCTURE, BUNDLE, INSULATORS, &amp; TOOLS</a:t>
            </a:r>
          </a:p>
          <a:p>
            <a:pPr lvl="1">
              <a:defRPr/>
            </a:pPr>
            <a:r>
              <a:rPr lang="en-US" altLang="en-US" dirty="0">
                <a:solidFill>
                  <a:srgbClr val="00B0F0"/>
                </a:solidFill>
                <a:effectLst>
                  <a:outerShdw blurRad="38100" dist="38100" dir="2700000" algn="tl">
                    <a:srgbClr val="000000"/>
                  </a:outerShdw>
                </a:effectLst>
              </a:rPr>
              <a:t>EVALUATE WITH </a:t>
            </a:r>
            <a:r>
              <a:rPr lang="en-US" altLang="en-US" dirty="0" err="1">
                <a:solidFill>
                  <a:srgbClr val="00B0F0"/>
                </a:solidFill>
                <a:effectLst>
                  <a:outerShdw blurRad="38100" dist="38100" dir="2700000" algn="tl">
                    <a:srgbClr val="000000"/>
                  </a:outerShdw>
                </a:effectLst>
              </a:rPr>
              <a:t>HV</a:t>
            </a:r>
            <a:r>
              <a:rPr lang="en-US" altLang="en-US" dirty="0">
                <a:solidFill>
                  <a:srgbClr val="00B0F0"/>
                </a:solidFill>
                <a:effectLst>
                  <a:outerShdw blurRad="38100" dist="38100" dir="2700000" algn="tl">
                    <a:srgbClr val="000000"/>
                  </a:outerShdw>
                </a:effectLst>
              </a:rPr>
              <a:t> TESTS</a:t>
            </a:r>
          </a:p>
          <a:p>
            <a:pPr lvl="1">
              <a:defRPr/>
            </a:pPr>
            <a:r>
              <a:rPr lang="en-US" altLang="en-US" dirty="0">
                <a:solidFill>
                  <a:srgbClr val="00B0F0"/>
                </a:solidFill>
                <a:effectLst>
                  <a:outerShdw blurRad="38100" dist="38100" dir="2700000" algn="tl">
                    <a:srgbClr val="000000"/>
                  </a:outerShdw>
                </a:effectLst>
              </a:rPr>
              <a:t>MAIN CONSIDERATION: OVERVOLTAGES</a:t>
            </a:r>
          </a:p>
          <a:p>
            <a:pPr>
              <a:defRPr/>
            </a:pPr>
            <a:r>
              <a:rPr lang="en-US" altLang="en-US" dirty="0">
                <a:solidFill>
                  <a:srgbClr val="00B0F0"/>
                </a:solidFill>
                <a:effectLst>
                  <a:outerShdw blurRad="38100" dist="38100" dir="2700000" algn="tl">
                    <a:srgbClr val="000000"/>
                  </a:outerShdw>
                </a:effectLst>
              </a:rPr>
              <a:t>CONSIDER PROTECTIVE GAPS</a:t>
            </a:r>
          </a:p>
          <a:p>
            <a:pPr lvl="1">
              <a:defRPr/>
            </a:pPr>
            <a:r>
              <a:rPr lang="en-US" altLang="en-US" dirty="0">
                <a:solidFill>
                  <a:srgbClr val="00B0F0"/>
                </a:solidFill>
                <a:effectLst>
                  <a:outerShdw blurRad="38100" dist="38100" dir="2700000" algn="tl">
                    <a:srgbClr val="000000"/>
                  </a:outerShdw>
                </a:effectLst>
              </a:rPr>
              <a:t>INSULATION COORDINATION</a:t>
            </a:r>
          </a:p>
        </p:txBody>
      </p:sp>
      <p:sp>
        <p:nvSpPr>
          <p:cNvPr id="4" name="TextBox 3"/>
          <p:cNvSpPr txBox="1"/>
          <p:nvPr/>
        </p:nvSpPr>
        <p:spPr>
          <a:xfrm>
            <a:off x="6781800" y="6248400"/>
            <a:ext cx="1676400" cy="369332"/>
          </a:xfrm>
          <a:prstGeom prst="rect">
            <a:avLst/>
          </a:prstGeom>
          <a:noFill/>
        </p:spPr>
        <p:txBody>
          <a:bodyPr wrap="square" rtlCol="0">
            <a:spAutoFit/>
          </a:bodyPr>
          <a:lstStyle/>
          <a:p>
            <a:r>
              <a:rPr lang="en-US" dirty="0"/>
              <a:t>Schneider 1996</a:t>
            </a:r>
          </a:p>
        </p:txBody>
      </p:sp>
      <p:sp>
        <p:nvSpPr>
          <p:cNvPr id="2" name="Slide Number Placeholder 1"/>
          <p:cNvSpPr>
            <a:spLocks noGrp="1"/>
          </p:cNvSpPr>
          <p:nvPr>
            <p:ph type="sldNum" sz="quarter" idx="12"/>
          </p:nvPr>
        </p:nvSpPr>
        <p:spPr/>
        <p:txBody>
          <a:bodyPr/>
          <a:lstStyle/>
          <a:p>
            <a:fld id="{223D08FD-800F-457F-B4C3-118340CA7317}" type="slidenum">
              <a:rPr lang="en-US" smtClean="0"/>
              <a:t>32</a:t>
            </a:fld>
            <a:endParaRPr lang="en-US" dirty="0"/>
          </a:p>
        </p:txBody>
      </p:sp>
    </p:spTree>
    <p:extLst>
      <p:ext uri="{BB962C8B-B14F-4D97-AF65-F5344CB8AC3E}">
        <p14:creationId xmlns:p14="http://schemas.microsoft.com/office/powerpoint/2010/main" val="2197872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Reliability indices (distribution)</a:t>
            </a:r>
          </a:p>
        </p:txBody>
      </p:sp>
      <p:sp>
        <p:nvSpPr>
          <p:cNvPr id="3" name="Content Placeholder 2"/>
          <p:cNvSpPr>
            <a:spLocks noGrp="1"/>
          </p:cNvSpPr>
          <p:nvPr>
            <p:ph idx="1"/>
          </p:nvPr>
        </p:nvSpPr>
        <p:spPr>
          <a:xfrm>
            <a:off x="457200" y="1600200"/>
            <a:ext cx="8229600" cy="4876800"/>
          </a:xfrm>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33</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33687"/>
            <a:ext cx="6096000" cy="54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96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Cost of outage</a:t>
            </a:r>
          </a:p>
        </p:txBody>
      </p:sp>
      <p:sp>
        <p:nvSpPr>
          <p:cNvPr id="11" name="Subtitle 10"/>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223D08FD-800F-457F-B4C3-118340CA7317}" type="slidenum">
              <a:rPr lang="en-US" smtClean="0"/>
              <a:t>34</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201659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381000"/>
            <a:ext cx="7772400" cy="1143000"/>
          </a:xfrm>
        </p:spPr>
        <p:txBody>
          <a:bodyPr/>
          <a:lstStyle/>
          <a:p>
            <a:pPr>
              <a:defRPr/>
            </a:pPr>
            <a:r>
              <a:rPr lang="en-US" altLang="en-US" dirty="0">
                <a:solidFill>
                  <a:schemeClr val="accent5">
                    <a:lumMod val="50000"/>
                  </a:schemeClr>
                </a:solidFill>
                <a:effectLst>
                  <a:outerShdw blurRad="38100" dist="38100" dir="2700000" algn="tl">
                    <a:srgbClr val="000000"/>
                  </a:outerShdw>
                </a:effectLst>
              </a:rPr>
              <a:t>COST OF FAILURE</a:t>
            </a:r>
          </a:p>
        </p:txBody>
      </p:sp>
      <p:sp>
        <p:nvSpPr>
          <p:cNvPr id="18435" name="Rectangle 3"/>
          <p:cNvSpPr>
            <a:spLocks noGrp="1" noChangeArrowheads="1"/>
          </p:cNvSpPr>
          <p:nvPr>
            <p:ph type="body" idx="1"/>
          </p:nvPr>
        </p:nvSpPr>
        <p:spPr>
          <a:xfrm>
            <a:off x="762000" y="1905000"/>
            <a:ext cx="7315200" cy="685800"/>
          </a:xfrm>
        </p:spPr>
        <p:txBody>
          <a:bodyPr>
            <a:normAutofit fontScale="62500" lnSpcReduction="20000"/>
          </a:bodyPr>
          <a:lstStyle/>
          <a:p>
            <a:pPr>
              <a:buSzPct val="125000"/>
              <a:defRPr/>
            </a:pPr>
            <a:r>
              <a:rPr lang="en-US" altLang="en-US" dirty="0">
                <a:solidFill>
                  <a:schemeClr val="accent4">
                    <a:lumMod val="75000"/>
                  </a:schemeClr>
                </a:solidFill>
                <a:effectLst>
                  <a:outerShdw blurRad="38100" dist="38100" dir="2700000" algn="tl">
                    <a:srgbClr val="000000"/>
                  </a:outerShdw>
                </a:effectLst>
              </a:rPr>
              <a:t>EXAMPLE:</a:t>
            </a:r>
          </a:p>
          <a:p>
            <a:pPr algn="ctr">
              <a:buFontTx/>
              <a:buNone/>
              <a:defRPr/>
            </a:pPr>
            <a:r>
              <a:rPr lang="en-US" altLang="en-US" dirty="0">
                <a:solidFill>
                  <a:srgbClr val="FFFFFF"/>
                </a:solidFill>
                <a:effectLst>
                  <a:outerShdw blurRad="38100" dist="38100" dir="2700000" algn="tl">
                    <a:srgbClr val="000000"/>
                  </a:outerShdw>
                </a:effectLst>
              </a:rPr>
              <a:t> </a:t>
            </a:r>
            <a:r>
              <a:rPr lang="en-US" altLang="en-US" dirty="0">
                <a:solidFill>
                  <a:srgbClr val="0070C0"/>
                </a:solidFill>
                <a:effectLst>
                  <a:outerShdw blurRad="38100" dist="38100" dir="2700000" algn="tl">
                    <a:srgbClr val="000000"/>
                  </a:outerShdw>
                </a:effectLst>
              </a:rPr>
              <a:t>LARGE CHEMICAL PLANT</a:t>
            </a:r>
          </a:p>
        </p:txBody>
      </p:sp>
      <p:graphicFrame>
        <p:nvGraphicFramePr>
          <p:cNvPr id="18436" name="Object 4"/>
          <p:cNvGraphicFramePr>
            <a:graphicFrameLocks/>
          </p:cNvGraphicFramePr>
          <p:nvPr/>
        </p:nvGraphicFramePr>
        <p:xfrm>
          <a:off x="-87313" y="3162300"/>
          <a:ext cx="9088438" cy="3195638"/>
        </p:xfrm>
        <a:graphic>
          <a:graphicData uri="http://schemas.openxmlformats.org/presentationml/2006/ole">
            <mc:AlternateContent xmlns:mc="http://schemas.openxmlformats.org/markup-compatibility/2006">
              <mc:Choice xmlns:v="urn:schemas-microsoft-com:vml" Requires="v">
                <p:oleObj spid="_x0000_s5124" name="Document" r:id="rId3" imgW="5486400" imgH="1331976" progId="Word.Document.6">
                  <p:embed/>
                </p:oleObj>
              </mc:Choice>
              <mc:Fallback>
                <p:oleObj name="Document" r:id="rId3" imgW="5486400" imgH="1331976" progId="Word.Document.6">
                  <p:embed/>
                  <p:pic>
                    <p:nvPicPr>
                      <p:cNvPr id="18436" name="Object 4"/>
                      <p:cNvPicPr>
                        <a:picLocks noChangeArrowheads="1"/>
                      </p:cNvPicPr>
                      <p:nvPr/>
                    </p:nvPicPr>
                    <p:blipFill>
                      <a:blip r:embed="rId4">
                        <a:extLst>
                          <a:ext uri="{28A0092B-C50C-407E-A947-70E740481C1C}">
                            <a14:useLocalDpi xmlns:a14="http://schemas.microsoft.com/office/drawing/2010/main" val="0"/>
                          </a:ext>
                        </a:extLst>
                      </a:blip>
                      <a:srcRect r="31862"/>
                      <a:stretch>
                        <a:fillRect/>
                      </a:stretch>
                    </p:blipFill>
                    <p:spPr bwMode="auto">
                      <a:xfrm>
                        <a:off x="-87313" y="3162300"/>
                        <a:ext cx="908843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Oval 5"/>
          <p:cNvSpPr>
            <a:spLocks noChangeArrowheads="1"/>
          </p:cNvSpPr>
          <p:nvPr/>
        </p:nvSpPr>
        <p:spPr bwMode="auto">
          <a:xfrm>
            <a:off x="5283200" y="1397000"/>
            <a:ext cx="3378200" cy="1092200"/>
          </a:xfrm>
          <a:prstGeom prst="ellipse">
            <a:avLst/>
          </a:prstGeom>
          <a:solidFill>
            <a:schemeClr val="accent2"/>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endParaRPr lang="en-US" altLang="en-US"/>
          </a:p>
        </p:txBody>
      </p:sp>
      <p:sp>
        <p:nvSpPr>
          <p:cNvPr id="18438" name="Rectangle 6"/>
          <p:cNvSpPr>
            <a:spLocks noChangeArrowheads="1"/>
          </p:cNvSpPr>
          <p:nvPr/>
        </p:nvSpPr>
        <p:spPr bwMode="auto">
          <a:xfrm>
            <a:off x="5622925" y="1508125"/>
            <a:ext cx="2716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rgbClr val="3365FB"/>
                </a:solidFill>
                <a:latin typeface="Times New Roman" panose="02020603050405020304" pitchFamily="18" charset="0"/>
                <a:cs typeface="Arial" panose="020B0604020202020204" pitchFamily="34" charset="0"/>
              </a:defRPr>
            </a:lvl1pPr>
            <a:lvl2pPr marL="742950" indent="-285750">
              <a:defRPr sz="2400" b="1">
                <a:solidFill>
                  <a:srgbClr val="3365FB"/>
                </a:solidFill>
                <a:latin typeface="Times New Roman" panose="02020603050405020304" pitchFamily="18" charset="0"/>
                <a:cs typeface="Arial" panose="020B0604020202020204" pitchFamily="34" charset="0"/>
              </a:defRPr>
            </a:lvl2pPr>
            <a:lvl3pPr marL="1143000" indent="-228600">
              <a:defRPr sz="2400" b="1">
                <a:solidFill>
                  <a:srgbClr val="3365FB"/>
                </a:solidFill>
                <a:latin typeface="Times New Roman" panose="02020603050405020304" pitchFamily="18" charset="0"/>
                <a:cs typeface="Arial" panose="020B0604020202020204" pitchFamily="34" charset="0"/>
              </a:defRPr>
            </a:lvl3pPr>
            <a:lvl4pPr marL="1600200" indent="-228600">
              <a:defRPr sz="2400" b="1">
                <a:solidFill>
                  <a:srgbClr val="3365FB"/>
                </a:solidFill>
                <a:latin typeface="Times New Roman" panose="02020603050405020304" pitchFamily="18" charset="0"/>
                <a:cs typeface="Arial" panose="020B0604020202020204" pitchFamily="34" charset="0"/>
              </a:defRPr>
            </a:lvl4pPr>
            <a:lvl5pPr marL="2057400" indent="-228600">
              <a:defRPr sz="2400" b="1">
                <a:solidFill>
                  <a:srgbClr val="3365F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3365FB"/>
                </a:solidFill>
                <a:latin typeface="Times New Roman" panose="02020603050405020304" pitchFamily="18" charset="0"/>
                <a:cs typeface="Arial" panose="020B0604020202020204" pitchFamily="34" charset="0"/>
              </a:defRPr>
            </a:lvl9pPr>
          </a:lstStyle>
          <a:p>
            <a:pPr algn="ctr"/>
            <a:r>
              <a:rPr lang="en-US" altLang="en-US">
                <a:solidFill>
                  <a:schemeClr val="tx1"/>
                </a:solidFill>
              </a:rPr>
              <a:t>COULD BECOME</a:t>
            </a:r>
          </a:p>
          <a:p>
            <a:pPr algn="ctr"/>
            <a:r>
              <a:rPr lang="en-US" altLang="en-US">
                <a:solidFill>
                  <a:schemeClr val="tx1"/>
                </a:solidFill>
              </a:rPr>
              <a:t>AVOIDED COST</a:t>
            </a:r>
          </a:p>
        </p:txBody>
      </p:sp>
      <p:sp>
        <p:nvSpPr>
          <p:cNvPr id="18439" name="Line 7"/>
          <p:cNvSpPr>
            <a:spLocks noChangeShapeType="1"/>
          </p:cNvSpPr>
          <p:nvPr/>
        </p:nvSpPr>
        <p:spPr bwMode="auto">
          <a:xfrm flipH="1">
            <a:off x="7162800" y="2438400"/>
            <a:ext cx="685800" cy="685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6477000" y="6211372"/>
            <a:ext cx="1676400" cy="369332"/>
          </a:xfrm>
          <a:prstGeom prst="rect">
            <a:avLst/>
          </a:prstGeom>
          <a:noFill/>
        </p:spPr>
        <p:txBody>
          <a:bodyPr wrap="square" rtlCol="0">
            <a:spAutoFit/>
          </a:bodyPr>
          <a:lstStyle/>
          <a:p>
            <a:r>
              <a:rPr lang="en-US" dirty="0"/>
              <a:t>Schneider 1996</a:t>
            </a:r>
          </a:p>
        </p:txBody>
      </p:sp>
      <p:sp>
        <p:nvSpPr>
          <p:cNvPr id="2" name="Slide Number Placeholder 1"/>
          <p:cNvSpPr>
            <a:spLocks noGrp="1"/>
          </p:cNvSpPr>
          <p:nvPr>
            <p:ph type="sldNum" sz="quarter" idx="12"/>
          </p:nvPr>
        </p:nvSpPr>
        <p:spPr/>
        <p:txBody>
          <a:bodyPr/>
          <a:lstStyle/>
          <a:p>
            <a:fld id="{223D08FD-800F-457F-B4C3-118340CA7317}" type="slidenum">
              <a:rPr lang="en-US" smtClean="0"/>
              <a:t>35</a:t>
            </a:fld>
            <a:endParaRPr lang="en-US" dirty="0"/>
          </a:p>
        </p:txBody>
      </p:sp>
    </p:spTree>
    <p:extLst>
      <p:ext uri="{BB962C8B-B14F-4D97-AF65-F5344CB8AC3E}">
        <p14:creationId xmlns:p14="http://schemas.microsoft.com/office/powerpoint/2010/main" val="25668452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Long-term effects</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Loss of revenue</a:t>
            </a:r>
          </a:p>
          <a:p>
            <a:r>
              <a:rPr lang="en-US" dirty="0"/>
              <a:t>Degradation of power quality</a:t>
            </a:r>
          </a:p>
          <a:p>
            <a:r>
              <a:rPr lang="en-US" dirty="0"/>
              <a:t>Customer complaints</a:t>
            </a:r>
          </a:p>
          <a:p>
            <a:r>
              <a:rPr lang="en-US" dirty="0"/>
              <a:t>Disruption to industrial processes, public safety (hospitals, police, fire departments, </a:t>
            </a:r>
            <a:r>
              <a:rPr lang="en-US" dirty="0" err="1"/>
              <a:t>etc</a:t>
            </a:r>
            <a:r>
              <a:rPr lang="en-US" dirty="0"/>
              <a:t>).</a:t>
            </a:r>
          </a:p>
          <a:p>
            <a:r>
              <a:rPr lang="en-US" dirty="0"/>
              <a:t>Need for back-up power sources</a:t>
            </a:r>
          </a:p>
          <a:p>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36</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365771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long-term effect: NERC, FERC, EPRI</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a:t>“Following the (1965) </a:t>
            </a:r>
            <a:r>
              <a:rPr lang="en-US" u="sng" dirty="0">
                <a:hlinkClick r:id="rId2" tooltip="Power outage"/>
              </a:rPr>
              <a:t>blackout</a:t>
            </a:r>
            <a:r>
              <a:rPr lang="en-US" dirty="0"/>
              <a:t>, measures were undertaken to try to prevent a repetition. </a:t>
            </a:r>
          </a:p>
          <a:p>
            <a:r>
              <a:rPr lang="en-US" dirty="0"/>
              <a:t>Reliability councils were formed to establish standards, share information, and improve coordination amongst electricity providers. </a:t>
            </a:r>
          </a:p>
          <a:p>
            <a:r>
              <a:rPr lang="en-US" dirty="0"/>
              <a:t>The task force that investigated the blackout found that a lack of voltage and current monitoring was a contributing factor to the blackout, and recommended improvements.</a:t>
            </a:r>
          </a:p>
          <a:p>
            <a:r>
              <a:rPr lang="en-US" dirty="0"/>
              <a:t>The </a:t>
            </a:r>
            <a:r>
              <a:rPr lang="en-US" u="sng" dirty="0">
                <a:hlinkClick r:id="rId3" tooltip="Electric Power Research Institute"/>
              </a:rPr>
              <a:t>Electric Power Research Institute</a:t>
            </a:r>
            <a:r>
              <a:rPr lang="en-US" dirty="0"/>
              <a:t> helped the electric power industry develop new metering and monitoring equipment and systems, which have become the modern </a:t>
            </a:r>
            <a:r>
              <a:rPr lang="en-US" u="sng" dirty="0">
                <a:hlinkClick r:id="rId4" tooltip="SCADA"/>
              </a:rPr>
              <a:t>SCADA</a:t>
            </a:r>
            <a:r>
              <a:rPr lang="en-US" dirty="0"/>
              <a:t> systems in use today.</a:t>
            </a:r>
            <a:r>
              <a:rPr lang="en-US" baseline="30000" dirty="0"/>
              <a:t>” </a:t>
            </a:r>
            <a:r>
              <a:rPr lang="en-US" sz="2000" dirty="0"/>
              <a:t>(</a:t>
            </a:r>
            <a:r>
              <a:rPr lang="en-US" sz="2000" u="sng" dirty="0">
                <a:hlinkClick r:id="rId5"/>
              </a:rPr>
              <a:t>https://en.wikipedia.org/wiki/Northeast_blackout_of_1965</a:t>
            </a:r>
            <a:r>
              <a:rPr lang="en-US" sz="2000" dirty="0"/>
              <a:t> )</a:t>
            </a:r>
          </a:p>
          <a:p>
            <a:endParaRPr lang="en-US" sz="2000" baseline="30000" dirty="0"/>
          </a:p>
          <a:p>
            <a:r>
              <a:rPr lang="en-US" sz="2900" dirty="0"/>
              <a:t>EPRI was formed in 1972. SCADA: Supervisory Control and data Acquisition</a:t>
            </a:r>
          </a:p>
        </p:txBody>
      </p:sp>
      <p:sp>
        <p:nvSpPr>
          <p:cNvPr id="4" name="Slide Number Placeholder 3"/>
          <p:cNvSpPr>
            <a:spLocks noGrp="1"/>
          </p:cNvSpPr>
          <p:nvPr>
            <p:ph type="sldNum" sz="quarter" idx="12"/>
          </p:nvPr>
        </p:nvSpPr>
        <p:spPr/>
        <p:txBody>
          <a:bodyPr/>
          <a:lstStyle/>
          <a:p>
            <a:fld id="{223D08FD-800F-457F-B4C3-118340CA7317}" type="slidenum">
              <a:rPr lang="en-US" smtClean="0"/>
              <a:t>37</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6"/>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7"/>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407115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Outage information from local utility</a:t>
            </a:r>
            <a:br>
              <a:rPr lang="en-US" dirty="0"/>
            </a:br>
            <a:r>
              <a:rPr lang="en-US" sz="2000" dirty="0">
                <a:hlinkClick r:id="rId2"/>
              </a:rPr>
              <a:t>https://www.eversource.com/wmeco/outage/outagemap.aspx</a:t>
            </a:r>
            <a:r>
              <a:rPr lang="en-US" sz="2000" dirty="0"/>
              <a:t> </a:t>
            </a:r>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38</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3"/>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4"/>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
        <p:nvSpPr>
          <p:cNvPr id="13" name="Content Placeholder 12"/>
          <p:cNvSpPr>
            <a:spLocks noGrp="1"/>
          </p:cNvSpPr>
          <p:nvPr>
            <p:ph idx="1"/>
          </p:nvPr>
        </p:nvSpPr>
        <p:spPr>
          <a:xfrm>
            <a:off x="480695" y="1457992"/>
            <a:ext cx="8229600" cy="5019008"/>
          </a:xfrm>
        </p:spPr>
        <p:txBody>
          <a:bodyPr/>
          <a:lstStyle/>
          <a:p>
            <a:r>
              <a:rPr lang="en-US" b="1" dirty="0"/>
              <a:t>In case of an emergency, life threatening situation, downed line or if you are in imminent danger</a:t>
            </a:r>
            <a:r>
              <a:rPr lang="en-US" dirty="0"/>
              <a:t> </a:t>
            </a:r>
            <a:r>
              <a:rPr lang="en-US" b="1" dirty="0">
                <a:solidFill>
                  <a:srgbClr val="FF0000"/>
                </a:solidFill>
              </a:rPr>
              <a:t>please call 911</a:t>
            </a:r>
            <a:r>
              <a:rPr lang="en-US" b="1" dirty="0"/>
              <a:t>.</a:t>
            </a:r>
            <a:r>
              <a:rPr lang="en-US" dirty="0"/>
              <a:t> </a:t>
            </a:r>
          </a:p>
        </p:txBody>
      </p:sp>
      <p:pic>
        <p:nvPicPr>
          <p:cNvPr id="14" name="Picture 13"/>
          <p:cNvPicPr>
            <a:picLocks noChangeAspect="1"/>
          </p:cNvPicPr>
          <p:nvPr/>
        </p:nvPicPr>
        <p:blipFill>
          <a:blip r:embed="rId5"/>
          <a:stretch>
            <a:fillRect/>
          </a:stretch>
        </p:blipFill>
        <p:spPr>
          <a:xfrm>
            <a:off x="498624" y="2944853"/>
            <a:ext cx="4268700" cy="3881771"/>
          </a:xfrm>
          <a:prstGeom prst="rect">
            <a:avLst/>
          </a:prstGeom>
        </p:spPr>
      </p:pic>
      <p:pic>
        <p:nvPicPr>
          <p:cNvPr id="15" name="Picture 14"/>
          <p:cNvPicPr>
            <a:picLocks noChangeAspect="1"/>
          </p:cNvPicPr>
          <p:nvPr/>
        </p:nvPicPr>
        <p:blipFill>
          <a:blip r:embed="rId6"/>
          <a:stretch>
            <a:fillRect/>
          </a:stretch>
        </p:blipFill>
        <p:spPr>
          <a:xfrm>
            <a:off x="4991100" y="2975975"/>
            <a:ext cx="3124200" cy="3819525"/>
          </a:xfrm>
          <a:prstGeom prst="rect">
            <a:avLst/>
          </a:prstGeom>
        </p:spPr>
      </p:pic>
    </p:spTree>
    <p:extLst>
      <p:ext uri="{BB962C8B-B14F-4D97-AF65-F5344CB8AC3E}">
        <p14:creationId xmlns:p14="http://schemas.microsoft.com/office/powerpoint/2010/main" val="3801688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 you!</a:t>
            </a:r>
          </a:p>
        </p:txBody>
      </p:sp>
      <p:sp>
        <p:nvSpPr>
          <p:cNvPr id="3" name="Content Placeholder 2"/>
          <p:cNvSpPr>
            <a:spLocks noGrp="1"/>
          </p:cNvSpPr>
          <p:nvPr>
            <p:ph type="subTitle" idx="1"/>
          </p:nvPr>
        </p:nvSpPr>
        <p:spPr/>
        <p:txBody>
          <a:bodyPr>
            <a:normAutofit/>
          </a:bodyPr>
          <a:lstStyle/>
          <a:p>
            <a:r>
              <a:rPr lang="en-US" sz="4800" dirty="0">
                <a:solidFill>
                  <a:schemeClr val="accent1">
                    <a:lumMod val="75000"/>
                  </a:schemeClr>
                </a:solidFill>
              </a:rPr>
              <a:t>Questions?</a:t>
            </a:r>
          </a:p>
        </p:txBody>
      </p:sp>
      <p:sp>
        <p:nvSpPr>
          <p:cNvPr id="4" name="Slide Number Placeholder 3"/>
          <p:cNvSpPr>
            <a:spLocks noGrp="1"/>
          </p:cNvSpPr>
          <p:nvPr>
            <p:ph type="sldNum" sz="quarter" idx="12"/>
          </p:nvPr>
        </p:nvSpPr>
        <p:spPr/>
        <p:txBody>
          <a:bodyPr/>
          <a:lstStyle/>
          <a:p>
            <a:fld id="{223D08FD-800F-457F-B4C3-118340CA7317}" type="slidenum">
              <a:rPr lang="en-US" smtClean="0"/>
              <a:t>39</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spTree>
    <p:extLst>
      <p:ext uri="{BB962C8B-B14F-4D97-AF65-F5344CB8AC3E}">
        <p14:creationId xmlns:p14="http://schemas.microsoft.com/office/powerpoint/2010/main" val="412289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pPr algn="l"/>
            <a:r>
              <a:rPr lang="en-US" dirty="0"/>
              <a:t>Planned (scheduled) </a:t>
            </a:r>
            <a:br>
              <a:rPr lang="en-US" dirty="0"/>
            </a:br>
            <a:r>
              <a:rPr lang="en-US" dirty="0">
                <a:solidFill>
                  <a:schemeClr val="bg1">
                    <a:lumMod val="65000"/>
                  </a:schemeClr>
                </a:solidFill>
              </a:rPr>
              <a:t>Unplanned (unscheduled)</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Scheduled outage usually does not </a:t>
            </a:r>
            <a:r>
              <a:rPr lang="en-US" i="1" dirty="0"/>
              <a:t>cause an interruption of service to consumers</a:t>
            </a:r>
            <a:r>
              <a:rPr lang="en-US" dirty="0"/>
              <a:t>.</a:t>
            </a:r>
          </a:p>
          <a:p>
            <a:r>
              <a:rPr lang="en-US" dirty="0"/>
              <a:t>Service to customers can be diverted through alternate routes (lines).</a:t>
            </a:r>
          </a:p>
          <a:p>
            <a:r>
              <a:rPr lang="en-US" dirty="0"/>
              <a:t>This is one reason that </a:t>
            </a:r>
            <a:br>
              <a:rPr lang="en-US" dirty="0"/>
            </a:br>
            <a:r>
              <a:rPr lang="en-US" dirty="0"/>
              <a:t>lines, generators, </a:t>
            </a:r>
            <a:br>
              <a:rPr lang="en-US" dirty="0"/>
            </a:br>
            <a:r>
              <a:rPr lang="en-US" dirty="0"/>
              <a:t>transformers, other </a:t>
            </a:r>
            <a:br>
              <a:rPr lang="en-US" dirty="0"/>
            </a:br>
            <a:r>
              <a:rPr lang="en-US" dirty="0"/>
              <a:t>equipment are usually </a:t>
            </a:r>
            <a:br>
              <a:rPr lang="en-US" dirty="0"/>
            </a:br>
            <a:r>
              <a:rPr lang="en-US" dirty="0"/>
              <a:t>NOT loaded to their </a:t>
            </a:r>
            <a:br>
              <a:rPr lang="en-US" dirty="0"/>
            </a:br>
            <a:r>
              <a:rPr lang="en-US" dirty="0"/>
              <a:t>maximum capacity.</a:t>
            </a:r>
          </a:p>
        </p:txBody>
      </p:sp>
      <p:sp>
        <p:nvSpPr>
          <p:cNvPr id="4" name="Slide Number Placeholder 3"/>
          <p:cNvSpPr>
            <a:spLocks noGrp="1"/>
          </p:cNvSpPr>
          <p:nvPr>
            <p:ph type="sldNum" sz="quarter" idx="12"/>
          </p:nvPr>
        </p:nvSpPr>
        <p:spPr/>
        <p:txBody>
          <a:bodyPr/>
          <a:lstStyle/>
          <a:p>
            <a:fld id="{223D08FD-800F-457F-B4C3-118340CA7317}" type="slidenum">
              <a:rPr lang="en-US" smtClean="0"/>
              <a:t>4</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225656"/>
            <a:ext cx="3719795" cy="2916936"/>
          </a:xfrm>
          <a:prstGeom prst="rect">
            <a:avLst/>
          </a:prstGeom>
        </p:spPr>
      </p:pic>
    </p:spTree>
    <p:extLst>
      <p:ext uri="{BB962C8B-B14F-4D97-AF65-F5344CB8AC3E}">
        <p14:creationId xmlns:p14="http://schemas.microsoft.com/office/powerpoint/2010/main" val="247609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pPr algn="l"/>
            <a:r>
              <a:rPr lang="en-US" dirty="0"/>
              <a:t>Planned (scheduled) </a:t>
            </a:r>
            <a:br>
              <a:rPr lang="en-US" dirty="0"/>
            </a:br>
            <a:r>
              <a:rPr lang="en-US" dirty="0">
                <a:solidFill>
                  <a:schemeClr val="bg1">
                    <a:lumMod val="65000"/>
                  </a:schemeClr>
                </a:solidFill>
              </a:rPr>
              <a:t>Unplanned (unscheduled)</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a:p>
            <a:pPr lvl="1"/>
            <a:r>
              <a:rPr lang="en-US" dirty="0"/>
              <a:t>Scheduled maintenance:</a:t>
            </a:r>
          </a:p>
          <a:p>
            <a:pPr lvl="2"/>
            <a:r>
              <a:rPr lang="en-US" dirty="0"/>
              <a:t>Probably NO interruption </a:t>
            </a:r>
            <a:br>
              <a:rPr lang="en-US" dirty="0"/>
            </a:br>
            <a:r>
              <a:rPr lang="en-US" dirty="0"/>
              <a:t>of service</a:t>
            </a:r>
          </a:p>
          <a:p>
            <a:pPr lvl="2"/>
            <a:r>
              <a:rPr lang="en-US" dirty="0"/>
              <a:t>Scheduled outage of this line, </a:t>
            </a:r>
            <a:br>
              <a:rPr lang="en-US" dirty="0"/>
            </a:br>
            <a:r>
              <a:rPr lang="en-US" dirty="0"/>
              <a:t>but power rerouted via other lines</a:t>
            </a:r>
          </a:p>
          <a:p>
            <a:pPr lvl="2"/>
            <a:r>
              <a:rPr lang="en-US" dirty="0"/>
              <a:t>Scheduled outage</a:t>
            </a:r>
          </a:p>
        </p:txBody>
      </p:sp>
      <p:sp>
        <p:nvSpPr>
          <p:cNvPr id="4" name="Slide Number Placeholder 3"/>
          <p:cNvSpPr>
            <a:spLocks noGrp="1"/>
          </p:cNvSpPr>
          <p:nvPr>
            <p:ph type="sldNum" sz="quarter" idx="12"/>
          </p:nvPr>
        </p:nvSpPr>
        <p:spPr/>
        <p:txBody>
          <a:bodyPr/>
          <a:lstStyle/>
          <a:p>
            <a:fld id="{223D08FD-800F-457F-B4C3-118340CA7317}" type="slidenum">
              <a:rPr lang="en-US" smtClean="0"/>
              <a:t>5</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417638"/>
            <a:ext cx="3352800" cy="25146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5732" y="4235450"/>
            <a:ext cx="3379002" cy="2534252"/>
          </a:xfrm>
          <a:prstGeom prst="rect">
            <a:avLst/>
          </a:prstGeom>
        </p:spPr>
      </p:pic>
      <p:cxnSp>
        <p:nvCxnSpPr>
          <p:cNvPr id="16" name="Straight Arrow Connector 15"/>
          <p:cNvCxnSpPr/>
          <p:nvPr/>
        </p:nvCxnSpPr>
        <p:spPr>
          <a:xfrm flipV="1">
            <a:off x="2971800" y="2819400"/>
            <a:ext cx="2590800" cy="47418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81600" y="4359755"/>
            <a:ext cx="914400" cy="1126645"/>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4748401"/>
            <a:ext cx="3033533" cy="2021301"/>
          </a:xfrm>
          <a:prstGeom prst="rect">
            <a:avLst/>
          </a:prstGeom>
        </p:spPr>
      </p:pic>
      <p:cxnSp>
        <p:nvCxnSpPr>
          <p:cNvPr id="26" name="Straight Arrow Connector 25"/>
          <p:cNvCxnSpPr/>
          <p:nvPr/>
        </p:nvCxnSpPr>
        <p:spPr>
          <a:xfrm flipH="1">
            <a:off x="3394448" y="4629692"/>
            <a:ext cx="324978" cy="9329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1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pPr algn="l"/>
            <a:r>
              <a:rPr lang="en-US" dirty="0">
                <a:solidFill>
                  <a:schemeClr val="bg1">
                    <a:lumMod val="65000"/>
                  </a:schemeClr>
                </a:solidFill>
              </a:rPr>
              <a:t>Planned (scheduled) </a:t>
            </a:r>
            <a:r>
              <a:rPr lang="en-US" dirty="0"/>
              <a:t/>
            </a:r>
            <a:br>
              <a:rPr lang="en-US" dirty="0"/>
            </a:br>
            <a:r>
              <a:rPr lang="en-US" dirty="0"/>
              <a:t>Unplanned (unscheduled)</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a:p>
            <a:pPr lvl="1"/>
            <a:r>
              <a:rPr lang="en-US" dirty="0"/>
              <a:t>Significant damage to component(s)</a:t>
            </a:r>
          </a:p>
        </p:txBody>
      </p:sp>
      <p:sp>
        <p:nvSpPr>
          <p:cNvPr id="4" name="Slide Number Placeholder 3"/>
          <p:cNvSpPr>
            <a:spLocks noGrp="1"/>
          </p:cNvSpPr>
          <p:nvPr>
            <p:ph type="sldNum" sz="quarter" idx="12"/>
          </p:nvPr>
        </p:nvSpPr>
        <p:spPr/>
        <p:txBody>
          <a:bodyPr/>
          <a:lstStyle/>
          <a:p>
            <a:fld id="{223D08FD-800F-457F-B4C3-118340CA7317}" type="slidenum">
              <a:rPr lang="en-US" smtClean="0"/>
              <a:t>6</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089" y="291853"/>
            <a:ext cx="1503829" cy="25146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09" y="4267200"/>
            <a:ext cx="1549400" cy="259080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b="19622"/>
          <a:stretch/>
        </p:blipFill>
        <p:spPr>
          <a:xfrm>
            <a:off x="787170" y="2778359"/>
            <a:ext cx="3170419" cy="152400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3103" y="2989015"/>
            <a:ext cx="3391728" cy="342899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8997" y="4555560"/>
            <a:ext cx="2886075" cy="2166480"/>
          </a:xfrm>
          <a:prstGeom prst="rect">
            <a:avLst/>
          </a:prstGeom>
        </p:spPr>
      </p:pic>
    </p:spTree>
    <p:extLst>
      <p:ext uri="{BB962C8B-B14F-4D97-AF65-F5344CB8AC3E}">
        <p14:creationId xmlns:p14="http://schemas.microsoft.com/office/powerpoint/2010/main" val="52646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pPr algn="l"/>
            <a:r>
              <a:rPr lang="en-US" dirty="0">
                <a:solidFill>
                  <a:schemeClr val="bg1">
                    <a:lumMod val="65000"/>
                  </a:schemeClr>
                </a:solidFill>
              </a:rPr>
              <a:t>Planned (scheduled) </a:t>
            </a:r>
            <a:r>
              <a:rPr lang="en-US" dirty="0"/>
              <a:t/>
            </a:r>
            <a:br>
              <a:rPr lang="en-US" dirty="0"/>
            </a:br>
            <a:r>
              <a:rPr lang="en-US" dirty="0"/>
              <a:t>Unplanned (unscheduled)</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a:t>
            </a:r>
          </a:p>
          <a:p>
            <a:pPr lvl="1"/>
            <a:r>
              <a:rPr lang="en-US" dirty="0"/>
              <a:t>Significant damage to component(s)</a:t>
            </a:r>
          </a:p>
        </p:txBody>
      </p:sp>
      <p:sp>
        <p:nvSpPr>
          <p:cNvPr id="4" name="Slide Number Placeholder 3"/>
          <p:cNvSpPr>
            <a:spLocks noGrp="1"/>
          </p:cNvSpPr>
          <p:nvPr>
            <p:ph type="sldNum" sz="quarter" idx="12"/>
          </p:nvPr>
        </p:nvSpPr>
        <p:spPr/>
        <p:txBody>
          <a:bodyPr/>
          <a:lstStyle/>
          <a:p>
            <a:fld id="{223D08FD-800F-457F-B4C3-118340CA7317}" type="slidenum">
              <a:rPr lang="en-US" smtClean="0"/>
              <a:t>7</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40891"/>
          <a:stretch/>
        </p:blipFill>
        <p:spPr>
          <a:xfrm>
            <a:off x="256430" y="2783741"/>
            <a:ext cx="3352800" cy="148345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476" y="2614399"/>
            <a:ext cx="2434248" cy="182214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6338" y="320839"/>
            <a:ext cx="2667662" cy="2000747"/>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4378325"/>
            <a:ext cx="3124200" cy="234315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0310" y="4658228"/>
            <a:ext cx="2802673" cy="2102005"/>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8775" y="2683947"/>
            <a:ext cx="2835225" cy="2126419"/>
          </a:xfrm>
          <a:prstGeom prst="rect">
            <a:avLst/>
          </a:prstGeom>
        </p:spPr>
      </p:pic>
    </p:spTree>
    <p:extLst>
      <p:ext uri="{BB962C8B-B14F-4D97-AF65-F5344CB8AC3E}">
        <p14:creationId xmlns:p14="http://schemas.microsoft.com/office/powerpoint/2010/main" val="124159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pPr algn="l"/>
            <a:r>
              <a:rPr lang="en-US" dirty="0">
                <a:solidFill>
                  <a:schemeClr val="bg1">
                    <a:lumMod val="65000"/>
                  </a:schemeClr>
                </a:solidFill>
              </a:rPr>
              <a:t>Planned (scheduled)</a:t>
            </a:r>
            <a:r>
              <a:rPr lang="en-US" dirty="0"/>
              <a:t/>
            </a:r>
            <a:br>
              <a:rPr lang="en-US" dirty="0"/>
            </a:br>
            <a:r>
              <a:rPr lang="en-US" dirty="0"/>
              <a:t>Unplanned (unscheduled)</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Examples: Significant </a:t>
            </a:r>
            <a:br>
              <a:rPr lang="en-US" dirty="0"/>
            </a:br>
            <a:r>
              <a:rPr lang="en-US" dirty="0"/>
              <a:t>damage to component(s)</a:t>
            </a:r>
          </a:p>
        </p:txBody>
      </p:sp>
      <p:sp>
        <p:nvSpPr>
          <p:cNvPr id="4" name="Slide Number Placeholder 3"/>
          <p:cNvSpPr>
            <a:spLocks noGrp="1"/>
          </p:cNvSpPr>
          <p:nvPr>
            <p:ph type="sldNum" sz="quarter" idx="12"/>
          </p:nvPr>
        </p:nvSpPr>
        <p:spPr/>
        <p:txBody>
          <a:bodyPr/>
          <a:lstStyle/>
          <a:p>
            <a:fld id="{223D08FD-800F-457F-B4C3-118340CA7317}" type="slidenum">
              <a:rPr lang="en-US" smtClean="0"/>
              <a:t>8</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2"/>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3"/>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37" y="2667000"/>
            <a:ext cx="3203846" cy="193411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3955" y="1438292"/>
            <a:ext cx="3206644" cy="253998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81" y="4495656"/>
            <a:ext cx="3366631" cy="239030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9720" y="2843899"/>
            <a:ext cx="2133600" cy="32004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0023" y="4626661"/>
            <a:ext cx="3552190" cy="2011428"/>
          </a:xfrm>
          <a:prstGeom prst="rect">
            <a:avLst/>
          </a:prstGeom>
        </p:spPr>
      </p:pic>
    </p:spTree>
    <p:extLst>
      <p:ext uri="{BB962C8B-B14F-4D97-AF65-F5344CB8AC3E}">
        <p14:creationId xmlns:p14="http://schemas.microsoft.com/office/powerpoint/2010/main" val="196568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Large or small? Long or short?</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1965: </a:t>
            </a:r>
          </a:p>
          <a:p>
            <a:pPr lvl="1"/>
            <a:r>
              <a:rPr lang="en-US" dirty="0"/>
              <a:t>Ontario in Canada; </a:t>
            </a:r>
            <a:br>
              <a:rPr lang="en-US" dirty="0"/>
            </a:br>
            <a:r>
              <a:rPr lang="en-US" dirty="0"/>
              <a:t>Connecticut, </a:t>
            </a:r>
            <a:br>
              <a:rPr lang="en-US" dirty="0"/>
            </a:br>
            <a:r>
              <a:rPr lang="en-US" dirty="0"/>
              <a:t>Massachusetts, </a:t>
            </a:r>
            <a:br>
              <a:rPr lang="en-US" dirty="0"/>
            </a:br>
            <a:r>
              <a:rPr lang="en-US" dirty="0"/>
              <a:t>New Hampshire, </a:t>
            </a:r>
            <a:br>
              <a:rPr lang="en-US" dirty="0"/>
            </a:br>
            <a:r>
              <a:rPr lang="en-US" dirty="0"/>
              <a:t>New Jersey, New York, Rhode Island, </a:t>
            </a:r>
            <a:br>
              <a:rPr lang="en-US" dirty="0"/>
            </a:br>
            <a:r>
              <a:rPr lang="en-US" dirty="0"/>
              <a:t>Pennsylvania, and Vermont in USA.</a:t>
            </a:r>
          </a:p>
          <a:p>
            <a:pPr lvl="1"/>
            <a:r>
              <a:rPr lang="en-US" dirty="0"/>
              <a:t>Over 30 million people and 80,000 square miles (207,000 </a:t>
            </a:r>
            <a:r>
              <a:rPr lang="en-US" dirty="0" err="1"/>
              <a:t>km</a:t>
            </a:r>
            <a:r>
              <a:rPr lang="en-US" baseline="30000" dirty="0" err="1"/>
              <a:t>2</a:t>
            </a:r>
            <a:r>
              <a:rPr lang="en-US" dirty="0"/>
              <a:t>) were left without electricity for up to 13 hours. </a:t>
            </a:r>
            <a:r>
              <a:rPr lang="en-US" sz="1400" u="sng" dirty="0"/>
              <a:t>(</a:t>
            </a:r>
            <a:r>
              <a:rPr lang="en-US" sz="1400" u="sng" dirty="0">
                <a:hlinkClick r:id="rId2"/>
              </a:rPr>
              <a:t>https://en.wikipedia.org/wiki/Northeast_blackout_of_1965</a:t>
            </a:r>
            <a:r>
              <a:rPr lang="en-US" sz="1400" u="sng" dirty="0"/>
              <a:t> )</a:t>
            </a:r>
            <a:endParaRPr lang="en-US" sz="1400" dirty="0"/>
          </a:p>
          <a:p>
            <a:endParaRPr lang="en-US" dirty="0"/>
          </a:p>
        </p:txBody>
      </p:sp>
      <p:sp>
        <p:nvSpPr>
          <p:cNvPr id="4" name="Slide Number Placeholder 3"/>
          <p:cNvSpPr>
            <a:spLocks noGrp="1"/>
          </p:cNvSpPr>
          <p:nvPr>
            <p:ph type="sldNum" sz="quarter" idx="12"/>
          </p:nvPr>
        </p:nvSpPr>
        <p:spPr/>
        <p:txBody>
          <a:bodyPr/>
          <a:lstStyle/>
          <a:p>
            <a:fld id="{223D08FD-800F-457F-B4C3-118340CA7317}" type="slidenum">
              <a:rPr lang="en-US" smtClean="0"/>
              <a:t>9</a:t>
            </a:fld>
            <a:endParaRPr lang="en-US" dirty="0"/>
          </a:p>
        </p:txBody>
      </p:sp>
      <p:grpSp>
        <p:nvGrpSpPr>
          <p:cNvPr id="5" name="Group 4"/>
          <p:cNvGrpSpPr/>
          <p:nvPr/>
        </p:nvGrpSpPr>
        <p:grpSpPr>
          <a:xfrm>
            <a:off x="228600" y="152400"/>
            <a:ext cx="504190" cy="1020283"/>
            <a:chOff x="457200" y="5715000"/>
            <a:chExt cx="504190" cy="1020283"/>
          </a:xfrm>
        </p:grpSpPr>
        <p:grpSp>
          <p:nvGrpSpPr>
            <p:cNvPr id="6" name="Group 5"/>
            <p:cNvGrpSpPr/>
            <p:nvPr/>
          </p:nvGrpSpPr>
          <p:grpSpPr>
            <a:xfrm>
              <a:off x="457200" y="5715000"/>
              <a:ext cx="504190" cy="774065"/>
              <a:chOff x="0" y="0"/>
              <a:chExt cx="504821" cy="774697"/>
            </a:xfrm>
          </p:grpSpPr>
          <p:pic>
            <p:nvPicPr>
              <p:cNvPr id="8" name="Picture 7" descr="C:\Pictures stills EPRI work\Jumper loops\1_25 stick bending 509.jpg"/>
              <p:cNvPicPr>
                <a:picLocks noChangeAspect="1"/>
              </p:cNvPicPr>
              <p:nvPr/>
            </p:nvPicPr>
            <p:blipFill>
              <a:blip r:embed="rId3"/>
              <a:srcRect l="13141"/>
              <a:stretch>
                <a:fillRect/>
              </a:stretch>
            </p:blipFill>
            <p:spPr>
              <a:xfrm>
                <a:off x="0" y="0"/>
                <a:ext cx="504821" cy="774697"/>
              </a:xfrm>
              <a:prstGeom prst="rect">
                <a:avLst/>
              </a:prstGeom>
              <a:noFill/>
              <a:ln>
                <a:noFill/>
                <a:prstDash/>
              </a:ln>
            </p:spPr>
          </p:pic>
          <p:pic>
            <p:nvPicPr>
              <p:cNvPr id="9" name="Picture 8"/>
              <p:cNvPicPr>
                <a:picLocks noChangeAspect="1"/>
              </p:cNvPicPr>
              <p:nvPr/>
            </p:nvPicPr>
            <p:blipFill>
              <a:blip r:embed="rId4"/>
              <a:srcRect l="7382" t="19147" r="19409" b="28293"/>
              <a:stretch>
                <a:fillRect/>
              </a:stretch>
            </p:blipFill>
            <p:spPr>
              <a:xfrm>
                <a:off x="0" y="531961"/>
                <a:ext cx="504821" cy="242736"/>
              </a:xfrm>
              <a:prstGeom prst="rect">
                <a:avLst/>
              </a:prstGeom>
              <a:noFill/>
              <a:ln>
                <a:noFill/>
                <a:prstDash/>
              </a:ln>
            </p:spPr>
          </p:pic>
        </p:grpSp>
        <p:sp>
          <p:nvSpPr>
            <p:cNvPr id="7" name="TextBox 6"/>
            <p:cNvSpPr txBox="1"/>
            <p:nvPr/>
          </p:nvSpPr>
          <p:spPr>
            <a:xfrm>
              <a:off x="457200" y="6489062"/>
              <a:ext cx="504190" cy="246221"/>
            </a:xfrm>
            <a:prstGeom prst="rect">
              <a:avLst/>
            </a:prstGeom>
            <a:noFill/>
          </p:spPr>
          <p:txBody>
            <a:bodyPr wrap="square" rtlCol="0">
              <a:spAutoFit/>
            </a:bodyPr>
            <a:lstStyle/>
            <a:p>
              <a:r>
                <a:rPr lang="en-US" sz="1000" dirty="0">
                  <a:solidFill>
                    <a:schemeClr val="tx2">
                      <a:lumMod val="75000"/>
                    </a:schemeClr>
                  </a:solidFill>
                </a:rPr>
                <a:t>BETC</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93" y="1219200"/>
            <a:ext cx="4497907" cy="2639967"/>
          </a:xfrm>
          <a:prstGeom prst="rect">
            <a:avLst/>
          </a:prstGeom>
        </p:spPr>
      </p:pic>
    </p:spTree>
    <p:extLst>
      <p:ext uri="{BB962C8B-B14F-4D97-AF65-F5344CB8AC3E}">
        <p14:creationId xmlns:p14="http://schemas.microsoft.com/office/powerpoint/2010/main" val="1950614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1250</TotalTime>
  <Words>930</Words>
  <Application>Microsoft Office PowerPoint</Application>
  <PresentationFormat>On-screen Show (4:3)</PresentationFormat>
  <Paragraphs>303</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Chart</vt:lpstr>
      <vt:lpstr>Document</vt:lpstr>
      <vt:lpstr> Why did my lights go out? </vt:lpstr>
      <vt:lpstr>Outline</vt:lpstr>
      <vt:lpstr>What is a  “power outage”?</vt:lpstr>
      <vt:lpstr>Planned (scheduled)  Unplanned (unscheduled)</vt:lpstr>
      <vt:lpstr>Planned (scheduled)  Unplanned (unscheduled)</vt:lpstr>
      <vt:lpstr>Planned (scheduled)  Unplanned (unscheduled)</vt:lpstr>
      <vt:lpstr>Planned (scheduled)  Unplanned (unscheduled)</vt:lpstr>
      <vt:lpstr>Planned (scheduled) Unplanned (unscheduled)</vt:lpstr>
      <vt:lpstr>Large or small? Long or short?</vt:lpstr>
      <vt:lpstr>Large or small? Long or short?</vt:lpstr>
      <vt:lpstr>Major outages worldwide</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Why do outages happen?</vt:lpstr>
      <vt:lpstr>How can outages be avoided, managed?</vt:lpstr>
      <vt:lpstr>How can outages be avoided, managed?</vt:lpstr>
      <vt:lpstr>ANALYSIS OF FAULTS BY MONTH</vt:lpstr>
      <vt:lpstr>TYPICAL PATTERN FOR POLLUTION FAILURES</vt:lpstr>
      <vt:lpstr> ADDRESSING THE REASONS FOR FAILURE ”LONG DURATION” </vt:lpstr>
      <vt:lpstr>SAFE LIVE WORKING PRACTICES</vt:lpstr>
      <vt:lpstr>Reliability indices (distribution)</vt:lpstr>
      <vt:lpstr>Cost of outage</vt:lpstr>
      <vt:lpstr>COST OF FAILURE</vt:lpstr>
      <vt:lpstr>Long-term effects</vt:lpstr>
      <vt:lpstr>POSITIVE long-term effect: NERC, FERC, EPRI</vt:lpstr>
      <vt:lpstr>Outage information from local utility https://www.eversource.com/wmeco/outage/outagemap.aspx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Restrike – Prestrike New OSHA MAD values</dc:title>
  <dc:creator>George Gela</dc:creator>
  <cp:lastModifiedBy>EXCOM Members</cp:lastModifiedBy>
  <cp:revision>76</cp:revision>
  <dcterms:created xsi:type="dcterms:W3CDTF">2014-07-10T16:07:00Z</dcterms:created>
  <dcterms:modified xsi:type="dcterms:W3CDTF">2017-06-25T23:41:28Z</dcterms:modified>
</cp:coreProperties>
</file>