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38"/>
  </p:notesMasterIdLst>
  <p:sldIdLst>
    <p:sldId id="256" r:id="rId3"/>
    <p:sldId id="258" r:id="rId4"/>
    <p:sldId id="271" r:id="rId5"/>
    <p:sldId id="272" r:id="rId6"/>
    <p:sldId id="268" r:id="rId7"/>
    <p:sldId id="273" r:id="rId8"/>
    <p:sldId id="274" r:id="rId9"/>
    <p:sldId id="260" r:id="rId10"/>
    <p:sldId id="275" r:id="rId11"/>
    <p:sldId id="259" r:id="rId12"/>
    <p:sldId id="277" r:id="rId13"/>
    <p:sldId id="286" r:id="rId14"/>
    <p:sldId id="276" r:id="rId15"/>
    <p:sldId id="261" r:id="rId16"/>
    <p:sldId id="269" r:id="rId17"/>
    <p:sldId id="283" r:id="rId18"/>
    <p:sldId id="284" r:id="rId19"/>
    <p:sldId id="267" r:id="rId20"/>
    <p:sldId id="285" r:id="rId21"/>
    <p:sldId id="264" r:id="rId22"/>
    <p:sldId id="266" r:id="rId23"/>
    <p:sldId id="279" r:id="rId24"/>
    <p:sldId id="278" r:id="rId25"/>
    <p:sldId id="280" r:id="rId26"/>
    <p:sldId id="282" r:id="rId27"/>
    <p:sldId id="287" r:id="rId28"/>
    <p:sldId id="281" r:id="rId29"/>
    <p:sldId id="288" r:id="rId30"/>
    <p:sldId id="290" r:id="rId31"/>
    <p:sldId id="291" r:id="rId32"/>
    <p:sldId id="292" r:id="rId33"/>
    <p:sldId id="294" r:id="rId34"/>
    <p:sldId id="289" r:id="rId35"/>
    <p:sldId id="293" r:id="rId36"/>
    <p:sldId id="29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033" autoAdjust="0"/>
    <p:restoredTop sz="73085" autoAdjust="0"/>
  </p:normalViewPr>
  <p:slideViewPr>
    <p:cSldViewPr>
      <p:cViewPr varScale="1">
        <p:scale>
          <a:sx n="85" d="100"/>
          <a:sy n="85" d="100"/>
        </p:scale>
        <p:origin x="-1522"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E292F6-0CD5-4A9A-AB0E-DCBF0782FC84}" type="datetimeFigureOut">
              <a:rPr lang="en-US" smtClean="0"/>
              <a:pPr/>
              <a:t>6/4/2017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56C5B7-DAA7-440E-8306-25D3D88CC2DD}" type="slidenum">
              <a:rPr lang="en-US" smtClean="0"/>
              <a:pPr/>
              <a:t>‹#›</a:t>
            </a:fld>
            <a:endParaRPr lang="en-US"/>
          </a:p>
        </p:txBody>
      </p:sp>
    </p:spTree>
    <p:extLst>
      <p:ext uri="{BB962C8B-B14F-4D97-AF65-F5344CB8AC3E}">
        <p14:creationId xmlns:p14="http://schemas.microsoft.com/office/powerpoint/2010/main" xmlns="" val="1135030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company's changed but the</a:t>
            </a:r>
            <a:r>
              <a:rPr lang="en-US" baseline="0" dirty="0" smtClean="0"/>
              <a:t> central players were often the same Andrew Grove, Ed Snow, Bruce Deal and others published many early papers on the physics of MOS charging, and using FETs to create a shift register. </a:t>
            </a:r>
          </a:p>
          <a:p>
            <a:endParaRPr lang="en-US" baseline="0" dirty="0" smtClean="0"/>
          </a:p>
          <a:p>
            <a:r>
              <a:rPr lang="en-US" baseline="0" dirty="0" smtClean="0"/>
              <a:t>Willard Boyle and George Smith of Bell labs are more widely credited for the combination of MOS chips and shift registers into a CCD for which they earned a Nobel prize in 2009</a:t>
            </a:r>
          </a:p>
          <a:p>
            <a:endParaRPr lang="en-US" baseline="0" dirty="0" smtClean="0"/>
          </a:p>
          <a:p>
            <a:r>
              <a:rPr lang="en-US" baseline="0" dirty="0" smtClean="0"/>
              <a:t>74-79 NASA makes a portable </a:t>
            </a:r>
            <a:r>
              <a:rPr lang="en-US" baseline="0" dirty="0" err="1" smtClean="0"/>
              <a:t>ccd</a:t>
            </a:r>
            <a:r>
              <a:rPr lang="en-US" baseline="0" dirty="0" smtClean="0"/>
              <a:t> camera and pc to travel to various scopes, tons of new discoveries</a:t>
            </a:r>
          </a:p>
          <a:p>
            <a:endParaRPr lang="en-US" baseline="0" dirty="0" smtClean="0"/>
          </a:p>
          <a:p>
            <a:r>
              <a:rPr lang="en-US" baseline="0" dirty="0" smtClean="0"/>
              <a:t>79 RCA makes first LN cooled system, 320x512 gets put on a 1m scope</a:t>
            </a:r>
            <a:endParaRPr lang="en-US" dirty="0"/>
          </a:p>
        </p:txBody>
      </p:sp>
      <p:sp>
        <p:nvSpPr>
          <p:cNvPr id="4" name="Slide Number Placeholder 3"/>
          <p:cNvSpPr>
            <a:spLocks noGrp="1"/>
          </p:cNvSpPr>
          <p:nvPr>
            <p:ph type="sldNum" sz="quarter" idx="10"/>
          </p:nvPr>
        </p:nvSpPr>
        <p:spPr/>
        <p:txBody>
          <a:bodyPr/>
          <a:lstStyle/>
          <a:p>
            <a:fld id="{C556C5B7-DAA7-440E-8306-25D3D88CC2DD}" type="slidenum">
              <a:rPr lang="en-US" smtClean="0"/>
              <a:pPr/>
              <a:t>3</a:t>
            </a:fld>
            <a:endParaRPr lang="en-US"/>
          </a:p>
        </p:txBody>
      </p:sp>
    </p:spTree>
    <p:extLst>
      <p:ext uri="{BB962C8B-B14F-4D97-AF65-F5344CB8AC3E}">
        <p14:creationId xmlns:p14="http://schemas.microsoft.com/office/powerpoint/2010/main" xmlns="" val="2930495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u="sng" dirty="0" smtClean="0">
                <a:latin typeface="Calibri" charset="0"/>
                <a:ea typeface="ＭＳ Ｐゴシック" charset="0"/>
                <a:cs typeface="ＭＳ Ｐゴシック" charset="0"/>
              </a:rPr>
              <a:t>Frame transfer CCDs</a:t>
            </a:r>
            <a:r>
              <a:rPr lang="en-US" sz="1200" dirty="0" smtClean="0">
                <a:latin typeface="Calibri" charset="0"/>
                <a:ea typeface="ＭＳ Ｐゴシック" charset="0"/>
                <a:cs typeface="ＭＳ Ｐゴシック" charset="0"/>
              </a:rPr>
              <a:t> – A detector that includes two adjacent CCDs.  After an exposure the charge in the active chip is transferred to the inactive chip.  A new integration can begin immediately.							</a:t>
            </a:r>
          </a:p>
          <a:p>
            <a:pPr eaLnBrk="1" hangingPunct="1"/>
            <a:r>
              <a:rPr lang="en-US" sz="1200" u="sng" dirty="0" smtClean="0">
                <a:latin typeface="Calibri" charset="0"/>
                <a:ea typeface="ＭＳ Ｐゴシック" charset="0"/>
                <a:cs typeface="ＭＳ Ｐゴシック" charset="0"/>
              </a:rPr>
              <a:t>Orthogonal transfer CCDs</a:t>
            </a:r>
            <a:r>
              <a:rPr lang="en-US" sz="1200" dirty="0" smtClean="0">
                <a:latin typeface="Calibri" charset="0"/>
                <a:ea typeface="ＭＳ Ｐゴシック" charset="0"/>
                <a:cs typeface="ＭＳ Ｐゴシック" charset="0"/>
              </a:rPr>
              <a:t> – A relatively new CCD type where pixel charges can be transferred horizontally as well as vertically.  In all other CCDs, charges are transferred vertically from row to row until they reach the output register.</a:t>
            </a:r>
            <a:endParaRPr lang="en-US" sz="1200" i="1" dirty="0" smtClean="0">
              <a:latin typeface="Calibri"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C556C5B7-DAA7-440E-8306-25D3D88CC2DD}" type="slidenum">
              <a:rPr lang="en-US" smtClean="0"/>
              <a:pPr/>
              <a:t>14</a:t>
            </a:fld>
            <a:endParaRPr lang="en-US"/>
          </a:p>
        </p:txBody>
      </p:sp>
    </p:spTree>
    <p:extLst>
      <p:ext uri="{BB962C8B-B14F-4D97-AF65-F5344CB8AC3E}">
        <p14:creationId xmlns:p14="http://schemas.microsoft.com/office/powerpoint/2010/main" xmlns="" val="2607583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56C5B7-DAA7-440E-8306-25D3D88CC2DD}" type="slidenum">
              <a:rPr lang="en-US" smtClean="0"/>
              <a:pPr/>
              <a:t>15</a:t>
            </a:fld>
            <a:endParaRPr lang="en-US"/>
          </a:p>
        </p:txBody>
      </p:sp>
    </p:spTree>
    <p:extLst>
      <p:ext uri="{BB962C8B-B14F-4D97-AF65-F5344CB8AC3E}">
        <p14:creationId xmlns:p14="http://schemas.microsoft.com/office/powerpoint/2010/main" xmlns="" val="854123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Bias would not occur</a:t>
            </a:r>
            <a:r>
              <a:rPr lang="en-US" baseline="0" dirty="0" smtClean="0"/>
              <a:t> if insulation was perfect on internal wiring and there were no inducted or coupled charges</a:t>
            </a:r>
            <a:endParaRPr lang="en-US" dirty="0"/>
          </a:p>
        </p:txBody>
      </p:sp>
      <p:sp>
        <p:nvSpPr>
          <p:cNvPr id="4" name="Slide Number Placeholder 3"/>
          <p:cNvSpPr>
            <a:spLocks noGrp="1"/>
          </p:cNvSpPr>
          <p:nvPr>
            <p:ph type="sldNum" sz="quarter" idx="10"/>
          </p:nvPr>
        </p:nvSpPr>
        <p:spPr/>
        <p:txBody>
          <a:bodyPr/>
          <a:lstStyle/>
          <a:p>
            <a:fld id="{C556C5B7-DAA7-440E-8306-25D3D88CC2DD}" type="slidenum">
              <a:rPr lang="en-US" smtClean="0"/>
              <a:pPr/>
              <a:t>16</a:t>
            </a:fld>
            <a:endParaRPr lang="en-US"/>
          </a:p>
        </p:txBody>
      </p:sp>
    </p:spTree>
    <p:extLst>
      <p:ext uri="{BB962C8B-B14F-4D97-AF65-F5344CB8AC3E}">
        <p14:creationId xmlns:p14="http://schemas.microsoft.com/office/powerpoint/2010/main" xmlns="" val="1819884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latin typeface="Calibri" charset="0"/>
              </a:rPr>
              <a:t>The </a:t>
            </a:r>
            <a:r>
              <a:rPr lang="en-US" sz="1200" u="sng" dirty="0" smtClean="0">
                <a:latin typeface="Calibri" charset="0"/>
              </a:rPr>
              <a:t>(1 + </a:t>
            </a:r>
            <a:r>
              <a:rPr lang="en-US" sz="1200" i="1" u="sng" dirty="0" err="1" smtClean="0">
                <a:latin typeface="Calibri" charset="0"/>
              </a:rPr>
              <a:t>n</a:t>
            </a:r>
            <a:r>
              <a:rPr lang="en-US" sz="1200" i="1" u="sng" baseline="-25000" dirty="0" err="1" smtClean="0">
                <a:latin typeface="Calibri" charset="0"/>
              </a:rPr>
              <a:t>pix</a:t>
            </a:r>
            <a:r>
              <a:rPr lang="en-US" sz="1200" i="1" u="sng" dirty="0" smtClean="0">
                <a:latin typeface="Calibri" charset="0"/>
              </a:rPr>
              <a:t>/</a:t>
            </a:r>
            <a:r>
              <a:rPr lang="en-US" sz="1200" i="1" u="sng" dirty="0" err="1" smtClean="0">
                <a:latin typeface="Calibri" charset="0"/>
              </a:rPr>
              <a:t>n</a:t>
            </a:r>
            <a:r>
              <a:rPr lang="en-US" sz="1200" i="1" u="sng" baseline="-25000" dirty="0" err="1" smtClean="0">
                <a:latin typeface="Calibri" charset="0"/>
              </a:rPr>
              <a:t>b</a:t>
            </a:r>
            <a:r>
              <a:rPr lang="en-US" sz="1200" u="sng" dirty="0" smtClean="0">
                <a:latin typeface="Calibri" charset="0"/>
              </a:rPr>
              <a:t>)</a:t>
            </a:r>
            <a:r>
              <a:rPr lang="en-US" sz="1200" dirty="0" smtClean="0">
                <a:latin typeface="Calibri" charset="0"/>
              </a:rPr>
              <a:t>  term provides a measure of the noise incurred as a result of any error introduced in the estimation of the background level on the CCD image.</a:t>
            </a:r>
          </a:p>
          <a:p>
            <a:pPr eaLnBrk="1" hangingPunct="1"/>
            <a:r>
              <a:rPr lang="en-US" sz="1200" i="1" dirty="0" err="1" smtClean="0">
                <a:latin typeface="Calibri" charset="0"/>
              </a:rPr>
              <a:t>n</a:t>
            </a:r>
            <a:r>
              <a:rPr lang="en-US" sz="1200" i="1" baseline="-25000" dirty="0" err="1" smtClean="0">
                <a:latin typeface="Calibri" charset="0"/>
              </a:rPr>
              <a:t>b</a:t>
            </a:r>
            <a:r>
              <a:rPr lang="en-US" sz="1200" i="1" dirty="0" smtClean="0">
                <a:latin typeface="Calibri" charset="0"/>
              </a:rPr>
              <a:t> </a:t>
            </a:r>
            <a:r>
              <a:rPr lang="en-US" sz="1200" dirty="0" smtClean="0">
                <a:latin typeface="Calibri" charset="0"/>
              </a:rPr>
              <a:t>is the total number of background pixels used to estimate the mean background level.  Smaller values of </a:t>
            </a:r>
            <a:r>
              <a:rPr lang="en-US" sz="1200" i="1" dirty="0" err="1" smtClean="0">
                <a:latin typeface="Calibri" charset="0"/>
              </a:rPr>
              <a:t>n</a:t>
            </a:r>
            <a:r>
              <a:rPr lang="en-US" sz="1200" i="1" baseline="-25000" dirty="0" err="1" smtClean="0">
                <a:latin typeface="Calibri" charset="0"/>
              </a:rPr>
              <a:t>b</a:t>
            </a:r>
            <a:r>
              <a:rPr lang="en-US" sz="1200" i="1" baseline="-25000" dirty="0" smtClean="0">
                <a:latin typeface="Calibri" charset="0"/>
              </a:rPr>
              <a:t> </a:t>
            </a:r>
            <a:r>
              <a:rPr lang="en-US" sz="1200" dirty="0" smtClean="0">
                <a:latin typeface="Calibri" charset="0"/>
              </a:rPr>
              <a:t>will introduce larger errors as they are poorer estimates of the sky.</a:t>
            </a:r>
          </a:p>
          <a:p>
            <a:pPr eaLnBrk="1" hangingPunct="1"/>
            <a:r>
              <a:rPr lang="en-US" sz="1200" i="1" dirty="0" smtClean="0">
                <a:latin typeface="Calibri" charset="0"/>
              </a:rPr>
              <a:t>G</a:t>
            </a:r>
            <a:r>
              <a:rPr lang="en-US" sz="1200" i="1" baseline="30000" dirty="0" smtClean="0">
                <a:latin typeface="Calibri" charset="0"/>
              </a:rPr>
              <a:t>2</a:t>
            </a:r>
            <a:r>
              <a:rPr lang="el-GR" sz="1200" i="1" dirty="0" smtClean="0">
                <a:latin typeface="Calibri" charset="0"/>
                <a:cs typeface="Times New Roman" charset="0"/>
              </a:rPr>
              <a:t>σ</a:t>
            </a:r>
            <a:r>
              <a:rPr lang="en-US" sz="1200" i="1" baseline="30000" dirty="0" smtClean="0">
                <a:latin typeface="Calibri" charset="0"/>
                <a:cs typeface="Times New Roman" charset="0"/>
              </a:rPr>
              <a:t>2</a:t>
            </a:r>
            <a:r>
              <a:rPr lang="en-US" sz="1200" dirty="0" smtClean="0">
                <a:latin typeface="Calibri" charset="0"/>
                <a:cs typeface="Times New Roman" charset="0"/>
              </a:rPr>
              <a:t> is a term that accounts for the error introduced by the digitization noise within the A/D converter.  This term cannot be neglected if the CCD gain value is large.</a:t>
            </a:r>
          </a:p>
          <a:p>
            <a:pPr eaLnBrk="1" hangingPunct="1"/>
            <a:r>
              <a:rPr lang="el-GR" sz="1200" i="1" dirty="0" smtClean="0">
                <a:latin typeface="Calibri" charset="0"/>
                <a:cs typeface="Times New Roman" charset="0"/>
              </a:rPr>
              <a:t>σ</a:t>
            </a:r>
            <a:r>
              <a:rPr lang="en-US" sz="1200" i="1" baseline="-25000" dirty="0" smtClean="0">
                <a:latin typeface="Calibri" charset="0"/>
                <a:cs typeface="Times New Roman" charset="0"/>
              </a:rPr>
              <a:t>f</a:t>
            </a:r>
            <a:r>
              <a:rPr lang="en-US" sz="1200" i="1" baseline="30000" dirty="0" smtClean="0">
                <a:latin typeface="Calibri" charset="0"/>
                <a:cs typeface="Times New Roman" charset="0"/>
              </a:rPr>
              <a:t>2 </a:t>
            </a:r>
            <a:r>
              <a:rPr lang="en-US" sz="1200" dirty="0" smtClean="0">
                <a:latin typeface="Calibri" charset="0"/>
                <a:cs typeface="Times New Roman" charset="0"/>
              </a:rPr>
              <a:t>is an estimate of the 1</a:t>
            </a:r>
            <a:r>
              <a:rPr lang="el-GR" sz="1200" dirty="0" smtClean="0">
                <a:latin typeface="Calibri" charset="0"/>
                <a:cs typeface="Times New Roman" charset="0"/>
              </a:rPr>
              <a:t>σ</a:t>
            </a:r>
            <a:r>
              <a:rPr lang="en-US" sz="1200" dirty="0" smtClean="0">
                <a:latin typeface="Calibri" charset="0"/>
                <a:cs typeface="Times New Roman" charset="0"/>
              </a:rPr>
              <a:t> error introduced within the A/D converter and has a typical value of ~0.289.</a:t>
            </a:r>
            <a:endParaRPr lang="en-US" sz="1200" i="1" dirty="0" smtClean="0">
              <a:latin typeface="Calibri" charset="0"/>
              <a:cs typeface="Times New Roman" charset="0"/>
            </a:endParaRPr>
          </a:p>
          <a:p>
            <a:pPr eaLnBrk="1" hangingPunct="1"/>
            <a:r>
              <a:rPr lang="en-US" sz="1200" i="1" dirty="0" smtClean="0">
                <a:latin typeface="Calibri" charset="0"/>
              </a:rPr>
              <a:t>N</a:t>
            </a:r>
            <a:r>
              <a:rPr lang="en-US" sz="1200" i="1" baseline="-25000" dirty="0" smtClean="0">
                <a:latin typeface="Calibri" charset="0"/>
              </a:rPr>
              <a:t>S</a:t>
            </a:r>
            <a:r>
              <a:rPr lang="en-US" sz="1200" dirty="0" smtClean="0">
                <a:latin typeface="Calibri" charset="0"/>
              </a:rPr>
              <a:t> – The number of photons/pixel from the background sky.</a:t>
            </a:r>
          </a:p>
          <a:p>
            <a:pPr eaLnBrk="1" hangingPunct="1"/>
            <a:r>
              <a:rPr lang="en-US" sz="1200" i="1" dirty="0" smtClean="0">
                <a:latin typeface="Calibri" charset="0"/>
              </a:rPr>
              <a:t>N</a:t>
            </a:r>
            <a:r>
              <a:rPr lang="en-US" sz="1200" i="1" baseline="-25000" dirty="0" smtClean="0">
                <a:latin typeface="Calibri" charset="0"/>
              </a:rPr>
              <a:t>D</a:t>
            </a:r>
            <a:r>
              <a:rPr lang="en-US" sz="1200" i="1" dirty="0" smtClean="0">
                <a:latin typeface="Calibri" charset="0"/>
              </a:rPr>
              <a:t> </a:t>
            </a:r>
            <a:r>
              <a:rPr lang="en-US" sz="1200" dirty="0" smtClean="0">
                <a:latin typeface="Calibri" charset="0"/>
              </a:rPr>
              <a:t>– The total number of dark current electrons per pixel.</a:t>
            </a:r>
          </a:p>
          <a:p>
            <a:pPr eaLnBrk="1" hangingPunct="1"/>
            <a:r>
              <a:rPr lang="en-US" sz="1200" i="1" dirty="0" smtClean="0">
                <a:latin typeface="Calibri" charset="0"/>
              </a:rPr>
              <a:t>N</a:t>
            </a:r>
            <a:r>
              <a:rPr lang="en-US" sz="1200" i="1" baseline="-25000" dirty="0" smtClean="0">
                <a:latin typeface="Calibri" charset="0"/>
              </a:rPr>
              <a:t>R</a:t>
            </a:r>
            <a:r>
              <a:rPr lang="en-US" sz="1200" i="1" baseline="30000" dirty="0" smtClean="0">
                <a:latin typeface="Calibri" charset="0"/>
              </a:rPr>
              <a:t>2 </a:t>
            </a:r>
            <a:r>
              <a:rPr lang="en-US" sz="1200" dirty="0" smtClean="0">
                <a:latin typeface="Calibri" charset="0"/>
              </a:rPr>
              <a:t>– The total number of electrons per pixel resulting from the read noise.  This term is squared because it behaves like shot noise and not Poisson-like noise.</a:t>
            </a:r>
          </a:p>
          <a:p>
            <a:pPr eaLnBrk="1" hangingPunct="1"/>
            <a:r>
              <a:rPr lang="en-US" sz="1200" i="1" dirty="0" smtClean="0">
                <a:latin typeface="Calibri" charset="0"/>
              </a:rPr>
              <a:t>N</a:t>
            </a:r>
            <a:r>
              <a:rPr lang="en-US" sz="1200" i="1" baseline="-25000" dirty="0" smtClean="0">
                <a:latin typeface="Calibri" charset="0"/>
              </a:rPr>
              <a:t>* </a:t>
            </a:r>
            <a:r>
              <a:rPr lang="en-US" sz="1200" dirty="0" smtClean="0">
                <a:latin typeface="Calibri" charset="0"/>
              </a:rPr>
              <a:t>-- The signal from the source that you are observing.</a:t>
            </a:r>
          </a:p>
          <a:p>
            <a:pPr eaLnBrk="1" hangingPunct="1"/>
            <a:r>
              <a:rPr lang="en-US" sz="1200" i="1" dirty="0" err="1" smtClean="0">
                <a:latin typeface="Calibri" charset="0"/>
              </a:rPr>
              <a:t>n</a:t>
            </a:r>
            <a:r>
              <a:rPr lang="en-US" sz="1200" i="1" baseline="-25000" dirty="0" err="1" smtClean="0">
                <a:latin typeface="Calibri" charset="0"/>
              </a:rPr>
              <a:t>pix</a:t>
            </a:r>
            <a:r>
              <a:rPr lang="en-US" sz="1200" dirty="0" smtClean="0">
                <a:latin typeface="Calibri" charset="0"/>
              </a:rPr>
              <a:t> – The number of pixels used for the SNR calculation.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dirty="0" smtClean="0">
                <a:latin typeface="Calibri" charset="0"/>
                <a:cs typeface="Times New Roman" charset="0"/>
              </a:rPr>
              <a:t>Important point</a:t>
            </a:r>
            <a:r>
              <a:rPr lang="en-US" sz="1200" dirty="0" smtClean="0">
                <a:latin typeface="Calibri" charset="0"/>
                <a:cs typeface="Times New Roman" charset="0"/>
              </a:rPr>
              <a:t> – The SNR is proportional to √</a:t>
            </a:r>
            <a:r>
              <a:rPr lang="en-US" sz="1200" i="1" dirty="0" smtClean="0">
                <a:latin typeface="Calibri" charset="0"/>
                <a:cs typeface="Times New Roman" charset="0"/>
              </a:rPr>
              <a:t>t</a:t>
            </a:r>
            <a:r>
              <a:rPr lang="en-US" sz="1200" dirty="0" smtClean="0">
                <a:latin typeface="Calibri" charset="0"/>
                <a:cs typeface="Times New Roman" charset="0"/>
              </a:rPr>
              <a:t> and not to </a:t>
            </a:r>
            <a:r>
              <a:rPr lang="en-US" sz="1200" i="1" dirty="0" smtClean="0">
                <a:latin typeface="Calibri" charset="0"/>
                <a:cs typeface="Times New Roman" charset="0"/>
              </a:rPr>
              <a:t>t</a:t>
            </a:r>
            <a:r>
              <a:rPr lang="en-US" sz="1200" dirty="0" smtClean="0">
                <a:latin typeface="Calibri" charset="0"/>
                <a:cs typeface="Times New Roman" charset="0"/>
              </a:rPr>
              <a:t>.</a:t>
            </a:r>
            <a:endParaRPr lang="en-US" sz="1200" i="1" dirty="0" smtClean="0">
              <a:latin typeface="Calibri" charset="0"/>
              <a:cs typeface="Times New Roman" charset="0"/>
            </a:endParaRPr>
          </a:p>
          <a:p>
            <a:pPr eaLnBrk="1" hangingPunct="1"/>
            <a:r>
              <a:rPr lang="en-US" sz="1200" dirty="0" smtClean="0">
                <a:latin typeface="Calibri" charset="0"/>
              </a:rPr>
              <a:t>	</a:t>
            </a:r>
          </a:p>
          <a:p>
            <a:endParaRPr lang="en-US" dirty="0"/>
          </a:p>
        </p:txBody>
      </p:sp>
      <p:sp>
        <p:nvSpPr>
          <p:cNvPr id="4" name="Slide Number Placeholder 3"/>
          <p:cNvSpPr>
            <a:spLocks noGrp="1"/>
          </p:cNvSpPr>
          <p:nvPr>
            <p:ph type="sldNum" sz="quarter" idx="10"/>
          </p:nvPr>
        </p:nvSpPr>
        <p:spPr/>
        <p:txBody>
          <a:bodyPr/>
          <a:lstStyle/>
          <a:p>
            <a:fld id="{C556C5B7-DAA7-440E-8306-25D3D88CC2DD}" type="slidenum">
              <a:rPr lang="en-US" smtClean="0"/>
              <a:pPr/>
              <a:t>19</a:t>
            </a:fld>
            <a:endParaRPr lang="en-US"/>
          </a:p>
        </p:txBody>
      </p:sp>
    </p:spTree>
    <p:extLst>
      <p:ext uri="{BB962C8B-B14F-4D97-AF65-F5344CB8AC3E}">
        <p14:creationId xmlns:p14="http://schemas.microsoft.com/office/powerpoint/2010/main" xmlns="" val="194304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56C5B7-DAA7-440E-8306-25D3D88CC2DD}" type="slidenum">
              <a:rPr lang="en-US" smtClean="0"/>
              <a:pPr/>
              <a:t>20</a:t>
            </a:fld>
            <a:endParaRPr lang="en-US"/>
          </a:p>
        </p:txBody>
      </p:sp>
    </p:spTree>
    <p:extLst>
      <p:ext uri="{BB962C8B-B14F-4D97-AF65-F5344CB8AC3E}">
        <p14:creationId xmlns:p14="http://schemas.microsoft.com/office/powerpoint/2010/main" xmlns="" val="3474421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Low temp performance is good for dark currents</a:t>
            </a:r>
          </a:p>
          <a:p>
            <a:r>
              <a:rPr lang="en-US" dirty="0" smtClean="0"/>
              <a:t>Faster tracking, see more</a:t>
            </a:r>
            <a:r>
              <a:rPr lang="en-US" baseline="0" dirty="0" smtClean="0"/>
              <a:t> stars</a:t>
            </a:r>
          </a:p>
          <a:p>
            <a:endParaRPr lang="en-US" dirty="0" smtClean="0"/>
          </a:p>
          <a:p>
            <a:r>
              <a:rPr lang="en-US" dirty="0" smtClean="0"/>
              <a:t>Star tracking cameras are on satellites, space stations, and rockets for guidance and attitude control</a:t>
            </a:r>
          </a:p>
          <a:p>
            <a:r>
              <a:rPr lang="en-US" dirty="0" smtClean="0"/>
              <a:t>System must quickly and accurately compare view of sky to star charts</a:t>
            </a:r>
          </a:p>
          <a:p>
            <a:endParaRPr lang="en-US" dirty="0"/>
          </a:p>
        </p:txBody>
      </p:sp>
      <p:sp>
        <p:nvSpPr>
          <p:cNvPr id="4" name="Slide Number Placeholder 3"/>
          <p:cNvSpPr>
            <a:spLocks noGrp="1"/>
          </p:cNvSpPr>
          <p:nvPr>
            <p:ph type="sldNum" sz="quarter" idx="10"/>
          </p:nvPr>
        </p:nvSpPr>
        <p:spPr/>
        <p:txBody>
          <a:bodyPr/>
          <a:lstStyle/>
          <a:p>
            <a:fld id="{C556C5B7-DAA7-440E-8306-25D3D88CC2DD}" type="slidenum">
              <a:rPr lang="en-US" smtClean="0"/>
              <a:pPr/>
              <a:t>22</a:t>
            </a:fld>
            <a:endParaRPr lang="en-US"/>
          </a:p>
        </p:txBody>
      </p:sp>
    </p:spTree>
    <p:extLst>
      <p:ext uri="{BB962C8B-B14F-4D97-AF65-F5344CB8AC3E}">
        <p14:creationId xmlns:p14="http://schemas.microsoft.com/office/powerpoint/2010/main" xmlns="" val="2907968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Jesse Allen NASA, </a:t>
            </a:r>
            <a:r>
              <a:rPr lang="en-US" dirty="0" err="1" smtClean="0"/>
              <a:t>Seelan</a:t>
            </a:r>
            <a:r>
              <a:rPr lang="en-US" dirty="0" smtClean="0"/>
              <a:t> UND</a:t>
            </a:r>
          </a:p>
          <a:p>
            <a:endParaRPr lang="en-US" dirty="0" smtClean="0"/>
          </a:p>
          <a:p>
            <a:r>
              <a:rPr lang="en-US" dirty="0" smtClean="0"/>
              <a:t>SPOT satellite</a:t>
            </a:r>
            <a:r>
              <a:rPr lang="en-US" baseline="0" dirty="0" smtClean="0"/>
              <a:t> sees the issue, other satellite clusters like INSAT or COSPAS handle emergency response communications</a:t>
            </a:r>
            <a:endParaRPr lang="en-US" dirty="0"/>
          </a:p>
        </p:txBody>
      </p:sp>
      <p:sp>
        <p:nvSpPr>
          <p:cNvPr id="4" name="Slide Number Placeholder 3"/>
          <p:cNvSpPr>
            <a:spLocks noGrp="1"/>
          </p:cNvSpPr>
          <p:nvPr>
            <p:ph type="sldNum" sz="quarter" idx="10"/>
          </p:nvPr>
        </p:nvSpPr>
        <p:spPr/>
        <p:txBody>
          <a:bodyPr/>
          <a:lstStyle/>
          <a:p>
            <a:fld id="{C556C5B7-DAA7-440E-8306-25D3D88CC2DD}" type="slidenum">
              <a:rPr lang="en-US" smtClean="0"/>
              <a:pPr/>
              <a:t>23</a:t>
            </a:fld>
            <a:endParaRPr lang="en-US"/>
          </a:p>
        </p:txBody>
      </p:sp>
    </p:spTree>
    <p:extLst>
      <p:ext uri="{BB962C8B-B14F-4D97-AF65-F5344CB8AC3E}">
        <p14:creationId xmlns:p14="http://schemas.microsoft.com/office/powerpoint/2010/main" xmlns="" val="3975361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urgent</a:t>
            </a:r>
            <a:r>
              <a:rPr lang="en-US" baseline="0" dirty="0" smtClean="0"/>
              <a:t> data is needed, not all film is used, if all film is used data collection is slow. Is slow either way</a:t>
            </a:r>
          </a:p>
          <a:p>
            <a:r>
              <a:rPr lang="en-US" baseline="0" dirty="0" smtClean="0"/>
              <a:t>Image from </a:t>
            </a:r>
            <a:r>
              <a:rPr lang="en-US" baseline="0" dirty="0" err="1" smtClean="0"/>
              <a:t>wikipedia</a:t>
            </a:r>
            <a:r>
              <a:rPr lang="en-US" baseline="0" dirty="0" smtClean="0"/>
              <a:t> via the NRO</a:t>
            </a:r>
          </a:p>
          <a:p>
            <a:r>
              <a:rPr lang="en-US" baseline="0" dirty="0" smtClean="0"/>
              <a:t>Loss was nearly 75% early on, later the system had 2 rolls of film so you could get two uses of one sat</a:t>
            </a:r>
          </a:p>
          <a:p>
            <a:r>
              <a:rPr lang="en-US" baseline="0" dirty="0" smtClean="0"/>
              <a:t>Losses were for various reason, bad controls, bad cameras, failed launch or retrieval</a:t>
            </a:r>
          </a:p>
          <a:p>
            <a:r>
              <a:rPr lang="en-US" baseline="0" dirty="0" smtClean="0"/>
              <a:t>Water landings ruining film </a:t>
            </a:r>
            <a:r>
              <a:rPr lang="en-US" baseline="0" dirty="0" err="1" smtClean="0"/>
              <a:t>etc</a:t>
            </a:r>
            <a:endParaRPr lang="en-US" baseline="0" dirty="0" smtClean="0"/>
          </a:p>
          <a:p>
            <a:endParaRPr lang="en-US" baseline="0" dirty="0" smtClean="0"/>
          </a:p>
          <a:p>
            <a:r>
              <a:rPr lang="en-US" baseline="0" dirty="0" smtClean="0"/>
              <a:t>Copper vs uranium in Remote Sensing and Applications Vol 5 P 27</a:t>
            </a:r>
            <a:endParaRPr lang="en-US" dirty="0"/>
          </a:p>
        </p:txBody>
      </p:sp>
      <p:sp>
        <p:nvSpPr>
          <p:cNvPr id="4" name="Slide Number Placeholder 3"/>
          <p:cNvSpPr>
            <a:spLocks noGrp="1"/>
          </p:cNvSpPr>
          <p:nvPr>
            <p:ph type="sldNum" sz="quarter" idx="10"/>
          </p:nvPr>
        </p:nvSpPr>
        <p:spPr/>
        <p:txBody>
          <a:bodyPr/>
          <a:lstStyle/>
          <a:p>
            <a:fld id="{C556C5B7-DAA7-440E-8306-25D3D88CC2DD}" type="slidenum">
              <a:rPr lang="en-US" smtClean="0"/>
              <a:pPr/>
              <a:t>24</a:t>
            </a:fld>
            <a:endParaRPr lang="en-US"/>
          </a:p>
        </p:txBody>
      </p:sp>
    </p:spTree>
    <p:extLst>
      <p:ext uri="{BB962C8B-B14F-4D97-AF65-F5344CB8AC3E}">
        <p14:creationId xmlns:p14="http://schemas.microsoft.com/office/powerpoint/2010/main" xmlns="" val="2670303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from</a:t>
            </a:r>
            <a:r>
              <a:rPr lang="en-US" baseline="0" dirty="0" smtClean="0"/>
              <a:t> Division of Geodetic Engineering, model to detect and predict watersheds requiring maintenance </a:t>
            </a:r>
            <a:endParaRPr lang="en-US" dirty="0"/>
          </a:p>
        </p:txBody>
      </p:sp>
      <p:sp>
        <p:nvSpPr>
          <p:cNvPr id="4" name="Slide Number Placeholder 3"/>
          <p:cNvSpPr>
            <a:spLocks noGrp="1"/>
          </p:cNvSpPr>
          <p:nvPr>
            <p:ph type="sldNum" sz="quarter" idx="10"/>
          </p:nvPr>
        </p:nvSpPr>
        <p:spPr/>
        <p:txBody>
          <a:bodyPr/>
          <a:lstStyle/>
          <a:p>
            <a:fld id="{C556C5B7-DAA7-440E-8306-25D3D88CC2DD}" type="slidenum">
              <a:rPr lang="en-US" smtClean="0"/>
              <a:pPr/>
              <a:t>25</a:t>
            </a:fld>
            <a:endParaRPr lang="en-US"/>
          </a:p>
        </p:txBody>
      </p:sp>
    </p:spTree>
    <p:extLst>
      <p:ext uri="{BB962C8B-B14F-4D97-AF65-F5344CB8AC3E}">
        <p14:creationId xmlns:p14="http://schemas.microsoft.com/office/powerpoint/2010/main" xmlns="" val="1787095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Number of lights on at night helps determine how many of the buildings are empty and which areas are dying out </a:t>
            </a:r>
            <a:endParaRPr lang="en-US" dirty="0"/>
          </a:p>
        </p:txBody>
      </p:sp>
      <p:sp>
        <p:nvSpPr>
          <p:cNvPr id="4" name="Slide Number Placeholder 3"/>
          <p:cNvSpPr>
            <a:spLocks noGrp="1"/>
          </p:cNvSpPr>
          <p:nvPr>
            <p:ph type="sldNum" sz="quarter" idx="10"/>
          </p:nvPr>
        </p:nvSpPr>
        <p:spPr/>
        <p:txBody>
          <a:bodyPr/>
          <a:lstStyle/>
          <a:p>
            <a:fld id="{C556C5B7-DAA7-440E-8306-25D3D88CC2DD}" type="slidenum">
              <a:rPr lang="en-US" smtClean="0"/>
              <a:pPr/>
              <a:t>26</a:t>
            </a:fld>
            <a:endParaRPr lang="en-US"/>
          </a:p>
        </p:txBody>
      </p:sp>
    </p:spTree>
    <p:extLst>
      <p:ext uri="{BB962C8B-B14F-4D97-AF65-F5344CB8AC3E}">
        <p14:creationId xmlns:p14="http://schemas.microsoft.com/office/powerpoint/2010/main" xmlns="" val="3277235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Screen size was about 5x5” similar</a:t>
            </a:r>
            <a:r>
              <a:rPr lang="en-US" baseline="0" dirty="0" smtClean="0"/>
              <a:t> to film prints at the time</a:t>
            </a:r>
          </a:p>
          <a:p>
            <a:r>
              <a:rPr lang="en-US" baseline="0" dirty="0" smtClean="0"/>
              <a:t>250p at 30i is closer to  140p at 30 progressive fps</a:t>
            </a:r>
          </a:p>
          <a:p>
            <a:r>
              <a:rPr lang="en-US" baseline="0" dirty="0" smtClean="0"/>
              <a:t>The </a:t>
            </a:r>
            <a:r>
              <a:rPr lang="en-US" baseline="0" dirty="0" err="1" smtClean="0"/>
              <a:t>picturephone</a:t>
            </a:r>
            <a:r>
              <a:rPr lang="en-US" baseline="0" dirty="0" smtClean="0"/>
              <a:t> required two twisted pairs of copper, two for the audio and two for the video </a:t>
            </a:r>
          </a:p>
          <a:p>
            <a:r>
              <a:rPr lang="en-US" baseline="0" dirty="0" smtClean="0"/>
              <a:t>AT&amp;T pulled the plug in 1973 when a new CEO was trying to beef up the bottom line</a:t>
            </a:r>
          </a:p>
          <a:p>
            <a:endParaRPr lang="en-US" dirty="0"/>
          </a:p>
        </p:txBody>
      </p:sp>
      <p:sp>
        <p:nvSpPr>
          <p:cNvPr id="4" name="Slide Number Placeholder 3"/>
          <p:cNvSpPr>
            <a:spLocks noGrp="1"/>
          </p:cNvSpPr>
          <p:nvPr>
            <p:ph type="sldNum" sz="quarter" idx="10"/>
          </p:nvPr>
        </p:nvSpPr>
        <p:spPr/>
        <p:txBody>
          <a:bodyPr/>
          <a:lstStyle/>
          <a:p>
            <a:fld id="{C556C5B7-DAA7-440E-8306-25D3D88CC2DD}" type="slidenum">
              <a:rPr lang="en-US" smtClean="0"/>
              <a:pPr/>
              <a:t>4</a:t>
            </a:fld>
            <a:endParaRPr lang="en-US"/>
          </a:p>
        </p:txBody>
      </p:sp>
    </p:spTree>
    <p:extLst>
      <p:ext uri="{BB962C8B-B14F-4D97-AF65-F5344CB8AC3E}">
        <p14:creationId xmlns:p14="http://schemas.microsoft.com/office/powerpoint/2010/main" xmlns="" val="1269339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56C5B7-DAA7-440E-8306-25D3D88CC2DD}" type="slidenum">
              <a:rPr lang="en-US" smtClean="0"/>
              <a:pPr/>
              <a:t>27</a:t>
            </a:fld>
            <a:endParaRPr lang="en-US"/>
          </a:p>
        </p:txBody>
      </p:sp>
    </p:spTree>
    <p:extLst>
      <p:ext uri="{BB962C8B-B14F-4D97-AF65-F5344CB8AC3E}">
        <p14:creationId xmlns:p14="http://schemas.microsoft.com/office/powerpoint/2010/main" xmlns="" val="12393643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Images from NASA</a:t>
            </a:r>
          </a:p>
          <a:p>
            <a:endParaRPr lang="en-US" dirty="0"/>
          </a:p>
        </p:txBody>
      </p:sp>
      <p:sp>
        <p:nvSpPr>
          <p:cNvPr id="4" name="Slide Number Placeholder 3"/>
          <p:cNvSpPr>
            <a:spLocks noGrp="1"/>
          </p:cNvSpPr>
          <p:nvPr>
            <p:ph type="sldNum" sz="quarter" idx="10"/>
          </p:nvPr>
        </p:nvSpPr>
        <p:spPr/>
        <p:txBody>
          <a:bodyPr/>
          <a:lstStyle/>
          <a:p>
            <a:fld id="{C556C5B7-DAA7-440E-8306-25D3D88CC2DD}" type="slidenum">
              <a:rPr lang="en-US" smtClean="0"/>
              <a:pPr/>
              <a:t>28</a:t>
            </a:fld>
            <a:endParaRPr lang="en-US"/>
          </a:p>
        </p:txBody>
      </p:sp>
    </p:spTree>
    <p:extLst>
      <p:ext uri="{BB962C8B-B14F-4D97-AF65-F5344CB8AC3E}">
        <p14:creationId xmlns:p14="http://schemas.microsoft.com/office/powerpoint/2010/main" xmlns="" val="271892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56C5B7-DAA7-440E-8306-25D3D88CC2DD}" type="slidenum">
              <a:rPr lang="en-US" smtClean="0"/>
              <a:pPr/>
              <a:t>30</a:t>
            </a:fld>
            <a:endParaRPr lang="en-US"/>
          </a:p>
        </p:txBody>
      </p:sp>
    </p:spTree>
    <p:extLst>
      <p:ext uri="{BB962C8B-B14F-4D97-AF65-F5344CB8AC3E}">
        <p14:creationId xmlns:p14="http://schemas.microsoft.com/office/powerpoint/2010/main" xmlns="" val="9724134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56C5B7-DAA7-440E-8306-25D3D88CC2DD}" type="slidenum">
              <a:rPr lang="en-US" smtClean="0"/>
              <a:pPr/>
              <a:t>32</a:t>
            </a:fld>
            <a:endParaRPr lang="en-US"/>
          </a:p>
        </p:txBody>
      </p:sp>
    </p:spTree>
    <p:extLst>
      <p:ext uri="{BB962C8B-B14F-4D97-AF65-F5344CB8AC3E}">
        <p14:creationId xmlns:p14="http://schemas.microsoft.com/office/powerpoint/2010/main" xmlns="" val="3014740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Polar bears</a:t>
            </a:r>
            <a:r>
              <a:rPr lang="en-US" baseline="0" dirty="0" smtClean="0"/>
              <a:t> and some chimps act differently when they know they are observed</a:t>
            </a:r>
          </a:p>
          <a:p>
            <a:r>
              <a:rPr lang="en-US" baseline="0" dirty="0" smtClean="0"/>
              <a:t>It is not sound science to observe during mating seasons as presence may change behavior we wish to study</a:t>
            </a:r>
            <a:endParaRPr lang="en-US" dirty="0"/>
          </a:p>
        </p:txBody>
      </p:sp>
      <p:sp>
        <p:nvSpPr>
          <p:cNvPr id="4" name="Slide Number Placeholder 3"/>
          <p:cNvSpPr>
            <a:spLocks noGrp="1"/>
          </p:cNvSpPr>
          <p:nvPr>
            <p:ph type="sldNum" sz="quarter" idx="10"/>
          </p:nvPr>
        </p:nvSpPr>
        <p:spPr/>
        <p:txBody>
          <a:bodyPr/>
          <a:lstStyle/>
          <a:p>
            <a:fld id="{C556C5B7-DAA7-440E-8306-25D3D88CC2DD}" type="slidenum">
              <a:rPr lang="en-US" smtClean="0"/>
              <a:pPr/>
              <a:t>34</a:t>
            </a:fld>
            <a:endParaRPr lang="en-US"/>
          </a:p>
        </p:txBody>
      </p:sp>
    </p:spTree>
    <p:extLst>
      <p:ext uri="{BB962C8B-B14F-4D97-AF65-F5344CB8AC3E}">
        <p14:creationId xmlns:p14="http://schemas.microsoft.com/office/powerpoint/2010/main" xmlns="" val="2089698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p-type substrate has “holes” that can accept the free electrons.</a:t>
            </a:r>
          </a:p>
          <a:p>
            <a:r>
              <a:rPr lang="en-US" dirty="0" smtClean="0"/>
              <a:t>“Doping” the silicon creates</a:t>
            </a:r>
            <a:r>
              <a:rPr lang="en-US" baseline="0" dirty="0" smtClean="0"/>
              <a:t> the holes. There are large pockets of “dope” near the gates</a:t>
            </a:r>
          </a:p>
          <a:p>
            <a:r>
              <a:rPr lang="en-US" baseline="0" dirty="0" smtClean="0"/>
              <a:t>10 to the 15</a:t>
            </a:r>
            <a:r>
              <a:rPr lang="en-US" baseline="30000" dirty="0" smtClean="0"/>
              <a:t>th</a:t>
            </a:r>
            <a:r>
              <a:rPr lang="en-US" baseline="0" dirty="0" smtClean="0"/>
              <a:t> holes per cm cubed</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charset="0"/>
              </a:rPr>
              <a:t>The photon and its energy are absorbed by the silicon (Si) within the CCD pixel.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charset="0"/>
              </a:rPr>
              <a:t>This creates an electron-hole pair, which liberates a negatively charged electron and leaves behind a positive charge (i.e., positive hole).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charset="0"/>
              </a:rPr>
              <a:t>Each photon creates an electron-hole pair.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bri" charset="0"/>
              </a:rPr>
              <a:t>The electrons and positive holes are then segregated within each CCD pixel – essentially stored in different areas of the pixel.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bri" charset="0"/>
              </a:rPr>
              <a:t>This continues as long as the CCD is collecting photons from the object that is being observed (integration)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Calibri" charset="0"/>
            </a:endParaRPr>
          </a:p>
          <a:p>
            <a:r>
              <a:rPr lang="en-US" dirty="0" smtClean="0"/>
              <a:t>http://spectrum.ieee.org/semiconductors/devices/the-tunneling-transistor</a:t>
            </a:r>
            <a:endParaRPr lang="en-US" dirty="0"/>
          </a:p>
        </p:txBody>
      </p:sp>
      <p:sp>
        <p:nvSpPr>
          <p:cNvPr id="4" name="Slide Number Placeholder 3"/>
          <p:cNvSpPr>
            <a:spLocks noGrp="1"/>
          </p:cNvSpPr>
          <p:nvPr>
            <p:ph type="sldNum" sz="quarter" idx="10"/>
          </p:nvPr>
        </p:nvSpPr>
        <p:spPr/>
        <p:txBody>
          <a:bodyPr/>
          <a:lstStyle/>
          <a:p>
            <a:fld id="{C556C5B7-DAA7-440E-8306-25D3D88CC2DD}" type="slidenum">
              <a:rPr lang="en-US" smtClean="0"/>
              <a:pPr/>
              <a:t>5</a:t>
            </a:fld>
            <a:endParaRPr lang="en-US"/>
          </a:p>
        </p:txBody>
      </p:sp>
    </p:spTree>
    <p:extLst>
      <p:ext uri="{BB962C8B-B14F-4D97-AF65-F5344CB8AC3E}">
        <p14:creationId xmlns:p14="http://schemas.microsoft.com/office/powerpoint/2010/main" xmlns="" val="1968042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Blue layer is silicon</a:t>
            </a:r>
            <a:r>
              <a:rPr lang="en-US" baseline="0" dirty="0" smtClean="0"/>
              <a:t> insulation</a:t>
            </a:r>
          </a:p>
          <a:p>
            <a:r>
              <a:rPr lang="en-US" baseline="0" dirty="0" smtClean="0"/>
              <a:t>Light gray is N</a:t>
            </a:r>
          </a:p>
          <a:p>
            <a:r>
              <a:rPr lang="en-US" baseline="0" dirty="0" smtClean="0"/>
              <a:t>Dark grey is P</a:t>
            </a:r>
          </a:p>
          <a:p>
            <a:r>
              <a:rPr lang="en-US" baseline="0" dirty="0" smtClean="0"/>
              <a:t>Orange is coating , </a:t>
            </a:r>
            <a:r>
              <a:rPr lang="en-US" dirty="0" smtClean="0"/>
              <a:t>Hafnium Dioxide is an ideal anti-reflection coating though cheaper alternatives are occasionally</a:t>
            </a:r>
            <a:r>
              <a:rPr lang="en-US" baseline="0" dirty="0" smtClean="0"/>
              <a:t> used</a:t>
            </a:r>
          </a:p>
          <a:p>
            <a:endParaRPr lang="en-US" baseline="0" dirty="0" smtClean="0"/>
          </a:p>
          <a:p>
            <a:r>
              <a:rPr lang="en-US" baseline="0" dirty="0" smtClean="0"/>
              <a:t>Front gate designs had lower efficiency, best at reds and QE of 50%</a:t>
            </a:r>
          </a:p>
          <a:p>
            <a:r>
              <a:rPr lang="en-US" baseline="0" dirty="0" smtClean="0"/>
              <a:t>Back gate design is best at blue-green with a wider peak topping out above 80% (some claim above 95% but this is not typical for off the shelf)</a:t>
            </a:r>
          </a:p>
          <a:p>
            <a:endParaRPr lang="en-US" baseline="0" dirty="0" smtClean="0"/>
          </a:p>
          <a:p>
            <a:r>
              <a:rPr lang="en-US" baseline="0" dirty="0" err="1" smtClean="0"/>
              <a:t>Frontside</a:t>
            </a:r>
            <a:r>
              <a:rPr lang="en-US" baseline="0" dirty="0" smtClean="0"/>
              <a:t> illumination has gates on the back</a:t>
            </a:r>
          </a:p>
          <a:p>
            <a:r>
              <a:rPr lang="en-US" baseline="0" dirty="0" smtClean="0"/>
              <a:t>Backside illumination has gates on the front</a:t>
            </a:r>
            <a:endParaRPr lang="en-US" dirty="0"/>
          </a:p>
        </p:txBody>
      </p:sp>
      <p:sp>
        <p:nvSpPr>
          <p:cNvPr id="4" name="Slide Number Placeholder 3"/>
          <p:cNvSpPr>
            <a:spLocks noGrp="1"/>
          </p:cNvSpPr>
          <p:nvPr>
            <p:ph type="sldNum" sz="quarter" idx="10"/>
          </p:nvPr>
        </p:nvSpPr>
        <p:spPr/>
        <p:txBody>
          <a:bodyPr/>
          <a:lstStyle/>
          <a:p>
            <a:fld id="{C556C5B7-DAA7-440E-8306-25D3D88CC2DD}" type="slidenum">
              <a:rPr lang="en-US" smtClean="0"/>
              <a:pPr/>
              <a:t>6</a:t>
            </a:fld>
            <a:endParaRPr lang="en-US"/>
          </a:p>
        </p:txBody>
      </p:sp>
    </p:spTree>
    <p:extLst>
      <p:ext uri="{BB962C8B-B14F-4D97-AF65-F5344CB8AC3E}">
        <p14:creationId xmlns:p14="http://schemas.microsoft.com/office/powerpoint/2010/main" xmlns="" val="2537415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t>
            </a:r>
            <a:r>
              <a:rPr lang="en-US" baseline="0" dirty="0" smtClean="0"/>
              <a:t> AR coating is tuned to a single wavelength! </a:t>
            </a:r>
          </a:p>
          <a:p>
            <a:r>
              <a:rPr lang="en-US" baseline="0" dirty="0" smtClean="0"/>
              <a:t>Typically 3 layers are used ordered as lowest n, highest n, then middle value.</a:t>
            </a:r>
          </a:p>
          <a:p>
            <a:r>
              <a:rPr lang="en-US" baseline="0" dirty="0" smtClean="0"/>
              <a:t>This covers the red, blue, and green wavelengths that compose color CCDs</a:t>
            </a:r>
          </a:p>
          <a:p>
            <a:r>
              <a:rPr lang="en-US" baseline="0" dirty="0" smtClean="0"/>
              <a:t>Reflection may be around 10% down to 2 - 0.2%</a:t>
            </a:r>
          </a:p>
          <a:p>
            <a:endParaRPr lang="en-US" baseline="0" dirty="0" smtClean="0"/>
          </a:p>
          <a:p>
            <a:r>
              <a:rPr lang="en-US" baseline="0" dirty="0" smtClean="0"/>
              <a:t>Reflection bounces off n1, hits n2 and comes back in phase for another shot at n1</a:t>
            </a:r>
            <a:endParaRPr lang="en-US" dirty="0"/>
          </a:p>
        </p:txBody>
      </p:sp>
      <p:sp>
        <p:nvSpPr>
          <p:cNvPr id="4" name="Slide Number Placeholder 3"/>
          <p:cNvSpPr>
            <a:spLocks noGrp="1"/>
          </p:cNvSpPr>
          <p:nvPr>
            <p:ph type="sldNum" sz="quarter" idx="10"/>
          </p:nvPr>
        </p:nvSpPr>
        <p:spPr/>
        <p:txBody>
          <a:bodyPr/>
          <a:lstStyle/>
          <a:p>
            <a:fld id="{C556C5B7-DAA7-440E-8306-25D3D88CC2DD}" type="slidenum">
              <a:rPr lang="en-US" smtClean="0"/>
              <a:pPr/>
              <a:t>7</a:t>
            </a:fld>
            <a:endParaRPr lang="en-US"/>
          </a:p>
        </p:txBody>
      </p:sp>
    </p:spTree>
    <p:extLst>
      <p:ext uri="{BB962C8B-B14F-4D97-AF65-F5344CB8AC3E}">
        <p14:creationId xmlns:p14="http://schemas.microsoft.com/office/powerpoint/2010/main" xmlns="" val="1064867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Human eye QE</a:t>
            </a:r>
            <a:r>
              <a:rPr lang="en-US" baseline="0" dirty="0" smtClean="0"/>
              <a:t> 1 at green</a:t>
            </a:r>
          </a:p>
          <a:p>
            <a:r>
              <a:rPr lang="en-US" baseline="0" dirty="0" smtClean="0"/>
              <a:t>Film camera QE 1 a UV to near IR</a:t>
            </a:r>
          </a:p>
          <a:p>
            <a:r>
              <a:rPr lang="en-US" baseline="0" dirty="0" smtClean="0"/>
              <a:t>PMT QE=10 almost UV to far IR</a:t>
            </a:r>
          </a:p>
          <a:p>
            <a:r>
              <a:rPr lang="en-US" baseline="0" dirty="0" smtClean="0"/>
              <a:t>CCD  = ~95% at near IR, good wide band</a:t>
            </a:r>
          </a:p>
          <a:p>
            <a:r>
              <a:rPr lang="en-US" baseline="0" dirty="0" smtClean="0"/>
              <a:t>Doping helps shift sensitive bands of a </a:t>
            </a:r>
            <a:r>
              <a:rPr lang="en-US" baseline="0" dirty="0" err="1" smtClean="0"/>
              <a:t>ccd</a:t>
            </a:r>
            <a:endParaRPr lang="en-US" baseline="0" dirty="0" smtClean="0"/>
          </a:p>
          <a:p>
            <a:r>
              <a:rPr lang="en-US" baseline="0" dirty="0" smtClean="0"/>
              <a:t>Source: www.nuclearenergy.net</a:t>
            </a:r>
          </a:p>
          <a:p>
            <a:endParaRPr lang="en-US" dirty="0"/>
          </a:p>
        </p:txBody>
      </p:sp>
      <p:sp>
        <p:nvSpPr>
          <p:cNvPr id="4" name="Slide Number Placeholder 3"/>
          <p:cNvSpPr>
            <a:spLocks noGrp="1"/>
          </p:cNvSpPr>
          <p:nvPr>
            <p:ph type="sldNum" sz="quarter" idx="10"/>
          </p:nvPr>
        </p:nvSpPr>
        <p:spPr/>
        <p:txBody>
          <a:bodyPr/>
          <a:lstStyle/>
          <a:p>
            <a:fld id="{C556C5B7-DAA7-440E-8306-25D3D88CC2DD}" type="slidenum">
              <a:rPr lang="en-US" smtClean="0"/>
              <a:pPr/>
              <a:t>8</a:t>
            </a:fld>
            <a:endParaRPr lang="en-US"/>
          </a:p>
        </p:txBody>
      </p:sp>
    </p:spTree>
    <p:extLst>
      <p:ext uri="{BB962C8B-B14F-4D97-AF65-F5344CB8AC3E}">
        <p14:creationId xmlns:p14="http://schemas.microsoft.com/office/powerpoint/2010/main" xmlns="" val="3940215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The aluminum junctions used in the gates were prone to failure, creating dead shorts in regions of the chip, which mucked up the charge transfer efficiency of the nearby pixels</a:t>
            </a:r>
          </a:p>
          <a:p>
            <a:r>
              <a:rPr lang="en-US" baseline="0" dirty="0" smtClean="0"/>
              <a:t>This limited safe size to 512x512 or less</a:t>
            </a:r>
          </a:p>
          <a:p>
            <a:endParaRPr lang="en-US" baseline="0" dirty="0" smtClean="0"/>
          </a:p>
          <a:p>
            <a:r>
              <a:rPr lang="en-US" baseline="0" dirty="0" smtClean="0"/>
              <a:t>In 1980s TI developed polysilicon gates, this allows the larger sizes 800x800 in the 90s</a:t>
            </a:r>
          </a:p>
          <a:p>
            <a:r>
              <a:rPr lang="en-US" baseline="0" dirty="0" smtClean="0"/>
              <a:t>Doped poly silicon substrates helped prevent shorts in the non gate areas around this time</a:t>
            </a:r>
          </a:p>
          <a:p>
            <a:endParaRPr lang="en-US" baseline="0" dirty="0" smtClean="0"/>
          </a:p>
          <a:p>
            <a:r>
              <a:rPr lang="en-US" baseline="0" dirty="0" smtClean="0"/>
              <a:t>Photolithography techniques are developed and doping practices are improved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556C5B7-DAA7-440E-8306-25D3D88CC2DD}" type="slidenum">
              <a:rPr lang="en-US" smtClean="0"/>
              <a:pPr/>
              <a:t>10</a:t>
            </a:fld>
            <a:endParaRPr lang="en-US"/>
          </a:p>
        </p:txBody>
      </p:sp>
    </p:spTree>
    <p:extLst>
      <p:ext uri="{BB962C8B-B14F-4D97-AF65-F5344CB8AC3E}">
        <p14:creationId xmlns:p14="http://schemas.microsoft.com/office/powerpoint/2010/main" xmlns="" val="2891409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easier to fill the potential well (bucket) than to empty it, </a:t>
            </a:r>
            <a:r>
              <a:rPr lang="en-US" sz="1200" dirty="0" smtClean="0">
                <a:latin typeface="Calibri" charset="0"/>
                <a:ea typeface="ＭＳ Ｐゴシック" charset="0"/>
                <a:cs typeface="ＭＳ Ｐゴシック" charset="0"/>
              </a:rPr>
              <a:t>trapping surfaces at gate boundaries due to Si lattice defects</a:t>
            </a:r>
            <a:endParaRPr lang="en-US" dirty="0" smtClean="0"/>
          </a:p>
          <a:p>
            <a:r>
              <a:rPr lang="en-US" dirty="0" smtClean="0"/>
              <a:t>Electrons get stuck at the semiconductor/insulator</a:t>
            </a:r>
            <a:r>
              <a:rPr lang="en-US" baseline="0" dirty="0" smtClean="0"/>
              <a:t> interface 100-200 thousand for scientific CCDs</a:t>
            </a:r>
          </a:p>
          <a:p>
            <a:r>
              <a:rPr lang="en-US" baseline="0" dirty="0" smtClean="0"/>
              <a:t>The electrical current in the presence of the lateral electric field is prone to drift (right hand rule, the electrons curve out)</a:t>
            </a:r>
          </a:p>
          <a:p>
            <a:r>
              <a:rPr lang="en-US" baseline="0" dirty="0" smtClean="0"/>
              <a:t>For science wells </a:t>
            </a:r>
          </a:p>
          <a:p>
            <a:endParaRPr lang="en-US" baseline="0" dirty="0" smtClean="0"/>
          </a:p>
          <a:p>
            <a:r>
              <a:rPr lang="en-US" baseline="0" dirty="0" smtClean="0"/>
              <a:t>If the gate voltage is dropped to slowly the charge sticks in that well and two pixels get merged (saturates one row)</a:t>
            </a:r>
          </a:p>
          <a:p>
            <a:r>
              <a:rPr lang="en-US" baseline="0" dirty="0" smtClean="0"/>
              <a:t>If the voltage is dropped to fast the charge leaves the bulk and goes back to the surface and recombines. LOTS of charge is lost when the initial gate is “grounded”</a:t>
            </a:r>
            <a:endParaRPr lang="en-US" dirty="0"/>
          </a:p>
        </p:txBody>
      </p:sp>
      <p:sp>
        <p:nvSpPr>
          <p:cNvPr id="4" name="Slide Number Placeholder 3"/>
          <p:cNvSpPr>
            <a:spLocks noGrp="1"/>
          </p:cNvSpPr>
          <p:nvPr>
            <p:ph type="sldNum" sz="quarter" idx="10"/>
          </p:nvPr>
        </p:nvSpPr>
        <p:spPr/>
        <p:txBody>
          <a:bodyPr/>
          <a:lstStyle/>
          <a:p>
            <a:fld id="{C556C5B7-DAA7-440E-8306-25D3D88CC2DD}" type="slidenum">
              <a:rPr lang="en-US" smtClean="0"/>
              <a:pPr/>
              <a:t>11</a:t>
            </a:fld>
            <a:endParaRPr lang="en-US"/>
          </a:p>
        </p:txBody>
      </p:sp>
    </p:spTree>
    <p:extLst>
      <p:ext uri="{BB962C8B-B14F-4D97-AF65-F5344CB8AC3E}">
        <p14:creationId xmlns:p14="http://schemas.microsoft.com/office/powerpoint/2010/main" xmlns="" val="942787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Readout noise goes down with slow read times, but gives more</a:t>
            </a:r>
            <a:r>
              <a:rPr lang="en-US" baseline="0" dirty="0" smtClean="0"/>
              <a:t> time for electrons to escape the well</a:t>
            </a:r>
            <a:endParaRPr lang="en-US" dirty="0"/>
          </a:p>
        </p:txBody>
      </p:sp>
      <p:sp>
        <p:nvSpPr>
          <p:cNvPr id="4" name="Slide Number Placeholder 3"/>
          <p:cNvSpPr>
            <a:spLocks noGrp="1"/>
          </p:cNvSpPr>
          <p:nvPr>
            <p:ph type="sldNum" sz="quarter" idx="10"/>
          </p:nvPr>
        </p:nvSpPr>
        <p:spPr/>
        <p:txBody>
          <a:bodyPr/>
          <a:lstStyle/>
          <a:p>
            <a:fld id="{C556C5B7-DAA7-440E-8306-25D3D88CC2DD}" type="slidenum">
              <a:rPr lang="en-US" smtClean="0"/>
              <a:pPr/>
              <a:t>12</a:t>
            </a:fld>
            <a:endParaRPr lang="en-US"/>
          </a:p>
        </p:txBody>
      </p:sp>
    </p:spTree>
    <p:extLst>
      <p:ext uri="{BB962C8B-B14F-4D97-AF65-F5344CB8AC3E}">
        <p14:creationId xmlns:p14="http://schemas.microsoft.com/office/powerpoint/2010/main" xmlns="" val="6637620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77ABA7C4-898A-4E1F-BD0A-EE71F10708B6}" type="datetimeFigureOut">
              <a:rPr lang="en-US" smtClean="0"/>
              <a:pPr/>
              <a:t>6/4/2017</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A4425564-BDC1-42EA-9607-79C30DF1164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ABA7C4-898A-4E1F-BD0A-EE71F10708B6}" type="datetimeFigureOut">
              <a:rPr lang="en-US" smtClean="0"/>
              <a:pPr/>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25564-BDC1-42EA-9607-79C30DF1164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ABA7C4-898A-4E1F-BD0A-EE71F10708B6}" type="datetimeFigureOut">
              <a:rPr lang="en-US" smtClean="0"/>
              <a:pPr/>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25564-BDC1-42EA-9607-79C30DF1164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77ABA7C4-898A-4E1F-BD0A-EE71F10708B6}" type="datetimeFigureOut">
              <a:rPr lang="en-US" smtClean="0"/>
              <a:pPr/>
              <a:t>6/4/2017</a:t>
            </a:fld>
            <a:endParaRPr lang="en-US"/>
          </a:p>
        </p:txBody>
      </p:sp>
      <p:sp>
        <p:nvSpPr>
          <p:cNvPr id="8" name="Slide Number Placeholder 7"/>
          <p:cNvSpPr>
            <a:spLocks noGrp="1"/>
          </p:cNvSpPr>
          <p:nvPr>
            <p:ph type="sldNum" sz="quarter" idx="11"/>
          </p:nvPr>
        </p:nvSpPr>
        <p:spPr/>
        <p:txBody>
          <a:bodyPr/>
          <a:lstStyle/>
          <a:p>
            <a:fld id="{A4425564-BDC1-42EA-9607-79C30DF1164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77ABA7C4-898A-4E1F-BD0A-EE71F10708B6}" type="datetimeFigureOut">
              <a:rPr lang="en-US" smtClean="0"/>
              <a:pPr/>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25564-BDC1-42EA-9607-79C30DF1164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ABA7C4-898A-4E1F-BD0A-EE71F10708B6}" type="datetimeFigureOut">
              <a:rPr lang="en-US" smtClean="0"/>
              <a:pPr/>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25564-BDC1-42EA-9607-79C30DF1164B}"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77ABA7C4-898A-4E1F-BD0A-EE71F10708B6}" type="datetimeFigureOut">
              <a:rPr lang="en-US" smtClean="0"/>
              <a:pPr/>
              <a:t>6/4/2017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25564-BDC1-42EA-9607-79C30DF1164B}"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7ABA7C4-898A-4E1F-BD0A-EE71F10708B6}" type="datetimeFigureOut">
              <a:rPr lang="en-US" smtClean="0"/>
              <a:pPr/>
              <a:t>6/4/2017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425564-BDC1-42EA-9607-79C30DF1164B}"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7ABA7C4-898A-4E1F-BD0A-EE71F10708B6}" type="datetimeFigureOut">
              <a:rPr lang="en-US" smtClean="0"/>
              <a:pPr/>
              <a:t>6/4/2017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425564-BDC1-42EA-9607-79C30DF1164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ABA7C4-898A-4E1F-BD0A-EE71F10708B6}" type="datetimeFigureOut">
              <a:rPr lang="en-US" smtClean="0"/>
              <a:pPr/>
              <a:t>6/4/2017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425564-BDC1-42EA-9607-79C30DF1164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ABA7C4-898A-4E1F-BD0A-EE71F10708B6}" type="datetimeFigureOut">
              <a:rPr lang="en-US" smtClean="0"/>
              <a:pPr/>
              <a:t>6/4/2017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25564-BDC1-42EA-9607-79C30DF1164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ABA7C4-898A-4E1F-BD0A-EE71F10708B6}" type="datetimeFigureOut">
              <a:rPr lang="en-US" smtClean="0"/>
              <a:pPr/>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25564-BDC1-42EA-9607-79C30DF1164B}" type="slidenum">
              <a:rPr lang="en-US" smtClean="0"/>
              <a:pPr/>
              <a:t>‹#›</a:t>
            </a:fld>
            <a:endParaRPr lang="en-US"/>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ABA7C4-898A-4E1F-BD0A-EE71F10708B6}" type="datetimeFigureOut">
              <a:rPr lang="en-US" smtClean="0"/>
              <a:pPr/>
              <a:t>6/4/2017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25564-BDC1-42EA-9607-79C30DF1164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ABA7C4-898A-4E1F-BD0A-EE71F10708B6}" type="datetimeFigureOut">
              <a:rPr lang="en-US" smtClean="0"/>
              <a:pPr/>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25564-BDC1-42EA-9607-79C30DF1164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ABA7C4-898A-4E1F-BD0A-EE71F10708B6}" type="datetimeFigureOut">
              <a:rPr lang="en-US" smtClean="0"/>
              <a:pPr/>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25564-BDC1-42EA-9607-79C30DF1164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7ABA7C4-898A-4E1F-BD0A-EE71F10708B6}" type="datetimeFigureOut">
              <a:rPr lang="en-US" smtClean="0"/>
              <a:pPr/>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25564-BDC1-42EA-9607-79C30DF1164B}" type="slidenum">
              <a:rPr lang="en-US" smtClean="0"/>
              <a:pPr/>
              <a:t>‹#›</a:t>
            </a:fld>
            <a:endParaRPr lang="en-US"/>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7ABA7C4-898A-4E1F-BD0A-EE71F10708B6}" type="datetimeFigureOut">
              <a:rPr lang="en-US" smtClean="0"/>
              <a:pPr/>
              <a:t>6/4/2017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25564-BDC1-42EA-9607-79C30DF1164B}" type="slidenum">
              <a:rPr lang="en-US" smtClean="0"/>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cstate="print">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7ABA7C4-898A-4E1F-BD0A-EE71F10708B6}" type="datetimeFigureOut">
              <a:rPr lang="en-US" smtClean="0"/>
              <a:pPr/>
              <a:t>6/4/2017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425564-BDC1-42EA-9607-79C30DF1164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ABA7C4-898A-4E1F-BD0A-EE71F10708B6}" type="datetimeFigureOut">
              <a:rPr lang="en-US" smtClean="0"/>
              <a:pPr/>
              <a:t>6/4/2017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425564-BDC1-42EA-9607-79C30DF1164B}" type="slidenum">
              <a:rPr lang="en-US" smtClean="0"/>
              <a:pPr/>
              <a:t>‹#›</a:t>
            </a:fld>
            <a:endParaRPr lang="en-US"/>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7ABA7C4-898A-4E1F-BD0A-EE71F10708B6}" type="datetimeFigureOut">
              <a:rPr lang="en-US" smtClean="0"/>
              <a:pPr/>
              <a:t>6/4/2017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25564-BDC1-42EA-9607-79C30DF1164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ABA7C4-898A-4E1F-BD0A-EE71F10708B6}" type="datetimeFigureOut">
              <a:rPr lang="en-US" smtClean="0"/>
              <a:pPr/>
              <a:t>6/4/2017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25564-BDC1-42EA-9607-79C30DF1164B}" type="slidenum">
              <a:rPr lang="en-US" smtClean="0"/>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ABA7C4-898A-4E1F-BD0A-EE71F10708B6}" type="datetimeFigureOut">
              <a:rPr lang="en-US" smtClean="0"/>
              <a:pPr/>
              <a:t>6/4/2017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25564-BDC1-42EA-9607-79C30DF1164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77ABA7C4-898A-4E1F-BD0A-EE71F10708B6}" type="datetimeFigureOut">
              <a:rPr lang="en-US" smtClean="0"/>
              <a:pPr/>
              <a:t>6/4/2017</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A4425564-BDC1-42EA-9607-79C30DF1164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77ABA7C4-898A-4E1F-BD0A-EE71F10708B6}" type="datetimeFigureOut">
              <a:rPr lang="en-US" smtClean="0"/>
              <a:pPr/>
              <a:t>6/4/2017</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4425564-BDC1-42EA-9607-79C30DF1164B}"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file:///C:\Users\Strife\Desktop\en_Animation_Charge_coupled_device.gif" TargetMode="External"/><Relationship Id="rId4" Type="http://schemas.openxmlformats.org/officeDocument/2006/relationships/image" Target="../media/image17.gif"/></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hyperlink" Target="https://phys.org/news/2016-08-undergraduates-star-tracking-instrument-nasa-rockets.html"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29.jpeg"/><Relationship Id="rId5" Type="http://schemas.openxmlformats.org/officeDocument/2006/relationships/hyperlink" Target="https://earthobservatory.nasa.gov/" TargetMode="External"/><Relationship Id="rId4" Type="http://schemas.openxmlformats.org/officeDocument/2006/relationships/hyperlink" Target="https://www.nasa.gov/"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3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4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5.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Science of CCDs and applications in remote sensing </a:t>
            </a:r>
            <a:endParaRPr lang="en-US" dirty="0"/>
          </a:p>
        </p:txBody>
      </p:sp>
      <p:sp>
        <p:nvSpPr>
          <p:cNvPr id="3" name="Subtitle 2"/>
          <p:cNvSpPr>
            <a:spLocks noGrp="1"/>
          </p:cNvSpPr>
          <p:nvPr>
            <p:ph type="subTitle" idx="1"/>
          </p:nvPr>
        </p:nvSpPr>
        <p:spPr/>
        <p:txBody>
          <a:bodyPr/>
          <a:lstStyle/>
          <a:p>
            <a:r>
              <a:rPr lang="en-US" dirty="0" smtClean="0"/>
              <a:t>Justin Bell</a:t>
            </a:r>
            <a:endParaRPr lang="en-US" dirty="0"/>
          </a:p>
        </p:txBody>
      </p:sp>
    </p:spTree>
    <p:extLst>
      <p:ext uri="{BB962C8B-B14F-4D97-AF65-F5344CB8AC3E}">
        <p14:creationId xmlns:p14="http://schemas.microsoft.com/office/powerpoint/2010/main" xmlns="" val="33041937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Pixel Perfect</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20000"/>
          </a:bodyPr>
          <a:lstStyle/>
          <a:p>
            <a:r>
              <a:rPr lang="en-US" dirty="0" smtClean="0"/>
              <a:t>CCD’s are sized by a number of pixels in length and width, such as 512 x 512 pixels</a:t>
            </a:r>
          </a:p>
          <a:p>
            <a:pPr lvl="1"/>
            <a:r>
              <a:rPr lang="en-US" dirty="0" smtClean="0"/>
              <a:t>This does not  count “</a:t>
            </a:r>
            <a:r>
              <a:rPr lang="en-US" dirty="0" err="1" smtClean="0"/>
              <a:t>overscan</a:t>
            </a:r>
            <a:r>
              <a:rPr lang="en-US" dirty="0" smtClean="0"/>
              <a:t> strips” rows outside of the effective area, </a:t>
            </a:r>
            <a:r>
              <a:rPr lang="en-US" dirty="0" err="1" smtClean="0"/>
              <a:t>overscan</a:t>
            </a:r>
            <a:r>
              <a:rPr lang="en-US" dirty="0" smtClean="0"/>
              <a:t> strips are used for self calibration of darkness</a:t>
            </a:r>
          </a:p>
          <a:p>
            <a:pPr lvl="1"/>
            <a:r>
              <a:rPr lang="en-US" dirty="0" smtClean="0"/>
              <a:t>This also neglects the output register</a:t>
            </a:r>
          </a:p>
          <a:p>
            <a:r>
              <a:rPr lang="en-US" dirty="0"/>
              <a:t>The aluminum junctions used in the gates were prone to </a:t>
            </a:r>
            <a:r>
              <a:rPr lang="en-US" dirty="0" smtClean="0"/>
              <a:t>failure</a:t>
            </a:r>
            <a:endParaRPr lang="en-US" dirty="0"/>
          </a:p>
          <a:p>
            <a:pPr lvl="1"/>
            <a:r>
              <a:rPr lang="en-US" dirty="0"/>
              <a:t>C</a:t>
            </a:r>
            <a:r>
              <a:rPr lang="en-US" dirty="0" smtClean="0"/>
              <a:t>reating </a:t>
            </a:r>
            <a:r>
              <a:rPr lang="en-US" dirty="0"/>
              <a:t>dead shorts in regions of the </a:t>
            </a:r>
            <a:r>
              <a:rPr lang="en-US" dirty="0" smtClean="0"/>
              <a:t>chip </a:t>
            </a:r>
          </a:p>
          <a:p>
            <a:pPr lvl="1"/>
            <a:r>
              <a:rPr lang="en-US" dirty="0" smtClean="0"/>
              <a:t>Limited </a:t>
            </a:r>
            <a:r>
              <a:rPr lang="en-US" dirty="0"/>
              <a:t>safe size to </a:t>
            </a:r>
            <a:r>
              <a:rPr lang="en-US" dirty="0" smtClean="0"/>
              <a:t>512 x 512 </a:t>
            </a:r>
            <a:r>
              <a:rPr lang="en-US" dirty="0"/>
              <a:t>or </a:t>
            </a:r>
            <a:r>
              <a:rPr lang="en-US" dirty="0" smtClean="0"/>
              <a:t>less</a:t>
            </a:r>
          </a:p>
          <a:p>
            <a:r>
              <a:rPr lang="en-US" dirty="0" smtClean="0"/>
              <a:t>Doped polysilicon comes along allowing front-side illumination and reducing current leaks</a:t>
            </a:r>
          </a:p>
          <a:p>
            <a:pPr lvl="1"/>
            <a:r>
              <a:rPr lang="en-US" dirty="0" smtClean="0"/>
              <a:t>Sizes increase to 800 x 800 by the 90s</a:t>
            </a:r>
          </a:p>
          <a:p>
            <a:r>
              <a:rPr lang="en-US" dirty="0" smtClean="0"/>
              <a:t>Photolithography is developed and improved over the next decade</a:t>
            </a:r>
          </a:p>
          <a:p>
            <a:pPr lvl="1"/>
            <a:r>
              <a:rPr lang="en-US" dirty="0" smtClean="0"/>
              <a:t>high dope areas around junctions can be made</a:t>
            </a:r>
          </a:p>
          <a:p>
            <a:pPr lvl="1"/>
            <a:r>
              <a:rPr lang="en-US" dirty="0" smtClean="0"/>
              <a:t>Substrate gets thinner by a factor of 30</a:t>
            </a:r>
          </a:p>
          <a:p>
            <a:pPr lvl="1"/>
            <a:r>
              <a:rPr lang="en-US" dirty="0" smtClean="0"/>
              <a:t>Sizes up to 9000 x 9000 become feasible in scientific sensors</a:t>
            </a:r>
          </a:p>
          <a:p>
            <a:pPr lvl="1"/>
            <a:r>
              <a:rPr lang="en-US" dirty="0" smtClean="0"/>
              <a:t>Larger arrays are made by framing multiple chips (dead zones in between)</a:t>
            </a:r>
            <a:endParaRPr lang="en-US" dirty="0"/>
          </a:p>
          <a:p>
            <a:endParaRPr lang="en-US" dirty="0"/>
          </a:p>
        </p:txBody>
      </p:sp>
    </p:spTree>
    <p:extLst>
      <p:ext uri="{BB962C8B-B14F-4D97-AF65-F5344CB8AC3E}">
        <p14:creationId xmlns:p14="http://schemas.microsoft.com/office/powerpoint/2010/main" xmlns="" val="7448890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Charge Transfers and  Efficiency</a:t>
            </a:r>
            <a:endParaRPr lang="en-US" dirty="0"/>
          </a:p>
        </p:txBody>
      </p:sp>
      <p:sp>
        <p:nvSpPr>
          <p:cNvPr id="4" name="Content Placeholder 3"/>
          <p:cNvSpPr>
            <a:spLocks noGrp="1"/>
          </p:cNvSpPr>
          <p:nvPr>
            <p:ph sz="half" idx="2"/>
          </p:nvPr>
        </p:nvSpPr>
        <p:spPr/>
        <p:txBody>
          <a:bodyPr/>
          <a:lstStyle/>
          <a:p>
            <a:r>
              <a:rPr lang="en-US" dirty="0" smtClean="0"/>
              <a:t>If a pixel were 98% efficient </a:t>
            </a:r>
          </a:p>
          <a:p>
            <a:pPr lvl="1"/>
            <a:r>
              <a:rPr lang="en-US" dirty="0" smtClean="0"/>
              <a:t>after being shifted 10 rows 18% of the signal is lost</a:t>
            </a:r>
          </a:p>
          <a:p>
            <a:pPr lvl="1"/>
            <a:r>
              <a:rPr lang="en-US" dirty="0" smtClean="0"/>
              <a:t>After 35 rows 50% would be lost</a:t>
            </a:r>
          </a:p>
          <a:p>
            <a:pPr lvl="1"/>
            <a:r>
              <a:rPr lang="en-US" dirty="0" smtClean="0"/>
              <a:t>This put a limit on the size of early chips</a:t>
            </a:r>
          </a:p>
          <a:p>
            <a:endParaRPr lang="en-US" dirty="0"/>
          </a:p>
        </p:txBody>
      </p:sp>
      <p:pic>
        <p:nvPicPr>
          <p:cNvPr id="7170" name="Picture 2"/>
          <p:cNvPicPr>
            <a:picLocks noGrp="1" noChangeAspect="1" noChangeArrowheads="1"/>
          </p:cNvPicPr>
          <p:nvPr>
            <p:ph sz="quarter" idx="13"/>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1524000"/>
            <a:ext cx="4041775" cy="34346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6"/>
          <p:cNvPicPr>
            <a:picLocks noChangeAspect="1"/>
          </p:cNvPicPr>
          <p:nvPr/>
        </p:nvPicPr>
        <p:blipFill>
          <a:blip r:embed="rId4" r:link="rId5" cstate="print">
            <a:extLst>
              <a:ext uri="{28A0092B-C50C-407E-A947-70E740481C1C}">
                <a14:useLocalDpi xmlns:a14="http://schemas.microsoft.com/office/drawing/2010/main" xmlns="" val="0"/>
              </a:ext>
            </a:extLst>
          </a:blip>
          <a:stretch>
            <a:fillRect/>
          </a:stretch>
        </p:blipFill>
        <p:spPr>
          <a:xfrm>
            <a:off x="4572000" y="4038600"/>
            <a:ext cx="4174963" cy="2162175"/>
          </a:xfrm>
          <a:prstGeom prst="rect">
            <a:avLst/>
          </a:prstGeom>
          <a:ln>
            <a:solidFill>
              <a:schemeClr val="accent5"/>
            </a:solidFill>
          </a:ln>
        </p:spPr>
      </p:pic>
      <p:sp>
        <p:nvSpPr>
          <p:cNvPr id="8" name="Rectangle 7"/>
          <p:cNvSpPr/>
          <p:nvPr/>
        </p:nvSpPr>
        <p:spPr>
          <a:xfrm>
            <a:off x="304800" y="5257800"/>
            <a:ext cx="4267200" cy="94297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Electrons to the far left may get left behind when two channels are at +5V</a:t>
            </a:r>
            <a:endParaRPr lang="en-US" dirty="0"/>
          </a:p>
        </p:txBody>
      </p:sp>
    </p:spTree>
    <p:extLst>
      <p:ext uri="{BB962C8B-B14F-4D97-AF65-F5344CB8AC3E}">
        <p14:creationId xmlns:p14="http://schemas.microsoft.com/office/powerpoint/2010/main" xmlns="" val="28276739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Charge Transfer Issues</a:t>
            </a:r>
            <a:endParaRPr lang="en-US" dirty="0"/>
          </a:p>
        </p:txBody>
      </p:sp>
      <p:sp>
        <p:nvSpPr>
          <p:cNvPr id="4" name="Content Placeholder 3"/>
          <p:cNvSpPr>
            <a:spLocks noGrp="1"/>
          </p:cNvSpPr>
          <p:nvPr>
            <p:ph sz="quarter" idx="13"/>
          </p:nvPr>
        </p:nvSpPr>
        <p:spPr>
          <a:xfrm>
            <a:off x="365760" y="1600200"/>
            <a:ext cx="3063240" cy="2895600"/>
          </a:xfrm>
        </p:spPr>
        <p:txBody>
          <a:bodyPr/>
          <a:lstStyle/>
          <a:p>
            <a:r>
              <a:rPr lang="en-US" dirty="0" smtClean="0"/>
              <a:t>Because this is proportional to number of shifts, more loss occurs further away from output register</a:t>
            </a:r>
          </a:p>
          <a:p>
            <a:endParaRPr lang="en-US" dirty="0"/>
          </a:p>
        </p:txBody>
      </p:sp>
      <p:pic>
        <p:nvPicPr>
          <p:cNvPr id="5" name="Picture 3" descr="E:\New folder\particleWell.PNG"/>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83277" y="1475690"/>
            <a:ext cx="4038600" cy="3243016"/>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4" descr="E:\New folder\tunnel_other.PN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9467" t="10754" r="15570"/>
          <a:stretch/>
        </p:blipFill>
        <p:spPr bwMode="auto">
          <a:xfrm>
            <a:off x="5486400" y="4792813"/>
            <a:ext cx="3348991" cy="1379387"/>
          </a:xfrm>
          <a:prstGeom prst="rect">
            <a:avLst/>
          </a:prstGeom>
          <a:noFill/>
          <a:ln w="19050">
            <a:solidFill>
              <a:srgbClr val="00B0F0"/>
            </a:solidFill>
          </a:ln>
          <a:extLst>
            <a:ext uri="{909E8E84-426E-40DD-AFC4-6F175D3DCCD1}">
              <a14:hiddenFill xmlns:a14="http://schemas.microsoft.com/office/drawing/2010/main" xmlns="">
                <a:solidFill>
                  <a:srgbClr val="FFFFFF"/>
                </a:solidFill>
              </a14:hiddenFill>
            </a:ext>
          </a:extLst>
        </p:spPr>
      </p:pic>
      <p:pic>
        <p:nvPicPr>
          <p:cNvPr id="4098" name="Picture 2" descr="E:\New folder\tunneling3.jpe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40109" y="4706416"/>
            <a:ext cx="3962400" cy="1872554"/>
          </a:xfrm>
          <a:prstGeom prst="rect">
            <a:avLst/>
          </a:prstGeom>
          <a:noFill/>
          <a:ln w="19050">
            <a:solidFill>
              <a:srgbClr val="FF0000"/>
            </a:solidFill>
          </a:ln>
          <a:extLst>
            <a:ext uri="{909E8E84-426E-40DD-AFC4-6F175D3DCCD1}">
              <a14:hiddenFill xmlns:a14="http://schemas.microsoft.com/office/drawing/2010/main" xmlns="">
                <a:solidFill>
                  <a:srgbClr val="FFFFFF"/>
                </a:solidFill>
              </a14:hiddenFill>
            </a:ext>
          </a:extLst>
        </p:spPr>
      </p:pic>
      <p:pic>
        <p:nvPicPr>
          <p:cNvPr id="8" name="Picture 2" descr="E:\New folder\tunneling2.jpe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355109" y="2709683"/>
            <a:ext cx="1494800" cy="2737730"/>
          </a:xfrm>
          <a:prstGeom prst="rect">
            <a:avLst/>
          </a:prstGeom>
          <a:noFill/>
          <a:ln w="19050">
            <a:solidFill>
              <a:schemeClr val="accent5">
                <a:lumMod val="75000"/>
              </a:schemeClr>
            </a:solidFill>
          </a:ln>
          <a:extLst>
            <a:ext uri="{909E8E84-426E-40DD-AFC4-6F175D3DCCD1}">
              <a14:hiddenFill xmlns:a14="http://schemas.microsoft.com/office/drawing/2010/main" xmlns="">
                <a:solidFill>
                  <a:srgbClr val="FFFFFF"/>
                </a:solidFill>
              </a14:hiddenFill>
            </a:ext>
          </a:extLst>
        </p:spPr>
      </p:pic>
      <p:sp>
        <p:nvSpPr>
          <p:cNvPr id="7" name="Rounded Rectangle 6"/>
          <p:cNvSpPr/>
          <p:nvPr/>
        </p:nvSpPr>
        <p:spPr>
          <a:xfrm>
            <a:off x="5111173" y="6226628"/>
            <a:ext cx="3985482"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Used with permission of Rahim </a:t>
            </a:r>
            <a:r>
              <a:rPr lang="en-US" dirty="0" err="1"/>
              <a:t>Esfandyarpour</a:t>
            </a:r>
            <a:endParaRPr lang="en-US" dirty="0"/>
          </a:p>
        </p:txBody>
      </p:sp>
    </p:spTree>
    <p:extLst>
      <p:ext uri="{BB962C8B-B14F-4D97-AF65-F5344CB8AC3E}">
        <p14:creationId xmlns:p14="http://schemas.microsoft.com/office/powerpoint/2010/main" xmlns="" val="25863576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Output Register Dumps into an Amp</a:t>
            </a:r>
            <a:endParaRPr lang="en-US" dirty="0"/>
          </a:p>
        </p:txBody>
      </p:sp>
      <p:sp>
        <p:nvSpPr>
          <p:cNvPr id="4" name="Content Placeholder 3"/>
          <p:cNvSpPr>
            <a:spLocks noGrp="1"/>
          </p:cNvSpPr>
          <p:nvPr>
            <p:ph sz="quarter" idx="13"/>
          </p:nvPr>
        </p:nvSpPr>
        <p:spPr>
          <a:xfrm>
            <a:off x="365760" y="1600200"/>
            <a:ext cx="4041648" cy="4953000"/>
          </a:xfrm>
        </p:spPr>
        <p:txBody>
          <a:bodyPr>
            <a:normAutofit/>
          </a:bodyPr>
          <a:lstStyle/>
          <a:p>
            <a:r>
              <a:rPr lang="en-US" dirty="0">
                <a:latin typeface="Calibri" charset="0"/>
                <a:ea typeface="ＭＳ Ｐゴシック" charset="0"/>
                <a:cs typeface="ＭＳ Ｐゴシック" charset="0"/>
              </a:rPr>
              <a:t>An integrating capacitor measures </a:t>
            </a:r>
            <a:endParaRPr lang="en-US" dirty="0" smtClean="0">
              <a:latin typeface="Calibri" charset="0"/>
              <a:ea typeface="ＭＳ Ｐゴシック" charset="0"/>
              <a:cs typeface="ＭＳ Ｐゴシック" charset="0"/>
            </a:endParaRPr>
          </a:p>
          <a:p>
            <a:pPr lvl="1"/>
            <a:r>
              <a:rPr lang="en-US" dirty="0" smtClean="0">
                <a:latin typeface="Calibri" charset="0"/>
                <a:ea typeface="ＭＳ Ｐゴシック" charset="0"/>
                <a:cs typeface="ＭＳ Ｐゴシック" charset="0"/>
              </a:rPr>
              <a:t>constant </a:t>
            </a:r>
            <a:r>
              <a:rPr lang="en-US" dirty="0">
                <a:latin typeface="Calibri" charset="0"/>
                <a:ea typeface="ＭＳ Ｐゴシック" charset="0"/>
                <a:cs typeface="ＭＳ Ｐゴシック" charset="0"/>
              </a:rPr>
              <a:t>reset voltage </a:t>
            </a:r>
            <a:endParaRPr lang="en-US" dirty="0" smtClean="0">
              <a:latin typeface="Calibri" charset="0"/>
              <a:ea typeface="ＭＳ Ｐゴシック" charset="0"/>
              <a:cs typeface="ＭＳ Ｐゴシック" charset="0"/>
            </a:endParaRPr>
          </a:p>
          <a:p>
            <a:pPr lvl="1"/>
            <a:r>
              <a:rPr lang="en-US" dirty="0" smtClean="0">
                <a:latin typeface="Calibri" charset="0"/>
                <a:ea typeface="ＭＳ Ｐゴシック" charset="0"/>
                <a:cs typeface="ＭＳ Ｐゴシック" charset="0"/>
              </a:rPr>
              <a:t>pixel </a:t>
            </a:r>
            <a:r>
              <a:rPr lang="en-US" dirty="0">
                <a:latin typeface="Calibri" charset="0"/>
                <a:ea typeface="ＭＳ Ｐゴシック" charset="0"/>
                <a:cs typeface="ＭＳ Ｐゴシック" charset="0"/>
              </a:rPr>
              <a:t>charge </a:t>
            </a:r>
            <a:endParaRPr lang="en-US" dirty="0" smtClean="0">
              <a:latin typeface="Calibri" charset="0"/>
              <a:ea typeface="ＭＳ Ｐゴシック" charset="0"/>
              <a:cs typeface="ＭＳ Ｐゴシック" charset="0"/>
            </a:endParaRPr>
          </a:p>
          <a:p>
            <a:pPr lvl="1"/>
            <a:r>
              <a:rPr lang="en-US" dirty="0" smtClean="0">
                <a:latin typeface="Calibri" charset="0"/>
                <a:ea typeface="ＭＳ Ｐゴシック" charset="0"/>
                <a:cs typeface="ＭＳ Ｐゴシック" charset="0"/>
              </a:rPr>
              <a:t>“sense” reset voltage</a:t>
            </a:r>
          </a:p>
          <a:p>
            <a:r>
              <a:rPr lang="en-US" dirty="0" smtClean="0">
                <a:latin typeface="Calibri" charset="0"/>
                <a:ea typeface="ＭＳ Ｐゴシック" charset="0"/>
              </a:rPr>
              <a:t>Amps turn up everything, e even the noise</a:t>
            </a:r>
          </a:p>
          <a:p>
            <a:r>
              <a:rPr lang="en-US" dirty="0" smtClean="0">
                <a:latin typeface="Calibri" charset="0"/>
                <a:ea typeface="ＭＳ Ｐゴシック" charset="0"/>
              </a:rPr>
              <a:t>Imperfect amps create heat and noise as well</a:t>
            </a:r>
          </a:p>
          <a:p>
            <a:pPr lvl="1"/>
            <a:r>
              <a:rPr lang="en-US" dirty="0" smtClean="0">
                <a:latin typeface="Calibri" charset="0"/>
                <a:ea typeface="ＭＳ Ｐゴシック" charset="0"/>
              </a:rPr>
              <a:t>Shift register and one amp is more ideal than a row of amps</a:t>
            </a:r>
          </a:p>
          <a:p>
            <a:r>
              <a:rPr lang="en-US" dirty="0" smtClean="0">
                <a:latin typeface="Calibri" charset="0"/>
                <a:ea typeface="ＭＳ Ｐゴシック" charset="0"/>
              </a:rPr>
              <a:t>Digitization means digitizer noise</a:t>
            </a:r>
            <a:endParaRPr lang="en-US" dirty="0"/>
          </a:p>
        </p:txBody>
      </p:sp>
      <p:pic>
        <p:nvPicPr>
          <p:cNvPr id="614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10200" y="1600200"/>
            <a:ext cx="2551643" cy="5056575"/>
          </a:xfrm>
          <a:prstGeom prst="rect">
            <a:avLst/>
          </a:prstGeom>
          <a:noFill/>
          <a:ln w="12700">
            <a:solidFill>
              <a:srgbClr val="FF0000"/>
            </a:solidFill>
            <a:miter lim="800000"/>
            <a:headEnd/>
            <a:tailEnd/>
          </a:ln>
          <a:extLst>
            <a:ext uri="{909E8E84-426E-40DD-AFC4-6F175D3DCCD1}">
              <a14:hiddenFill xmlns:a14="http://schemas.microsoft.com/office/drawing/2010/main" xmlns="">
                <a:solidFill>
                  <a:schemeClr val="accent1"/>
                </a:solidFill>
              </a14:hiddenFill>
            </a:ext>
          </a:extLst>
        </p:spPr>
      </p:pic>
      <p:sp>
        <p:nvSpPr>
          <p:cNvPr id="5" name="TextBox 4"/>
          <p:cNvSpPr txBox="1"/>
          <p:nvPr/>
        </p:nvSpPr>
        <p:spPr>
          <a:xfrm rot="16200000">
            <a:off x="5747266" y="3945523"/>
            <a:ext cx="4876800"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smtClean="0"/>
              <a:t>MIT/ Lincoln Laboratory Journal Vol 16 No 2 p 393</a:t>
            </a:r>
            <a:endParaRPr lang="en-US" sz="1600" dirty="0"/>
          </a:p>
        </p:txBody>
      </p:sp>
    </p:spTree>
    <p:extLst>
      <p:ext uri="{BB962C8B-B14F-4D97-AF65-F5344CB8AC3E}">
        <p14:creationId xmlns:p14="http://schemas.microsoft.com/office/powerpoint/2010/main" xmlns="" val="28814058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Features</a:t>
            </a:r>
            <a:endParaRPr lang="en-US" dirty="0"/>
          </a:p>
        </p:txBody>
      </p:sp>
      <p:sp>
        <p:nvSpPr>
          <p:cNvPr id="4" name="Content Placeholder 3"/>
          <p:cNvSpPr>
            <a:spLocks noGrp="1"/>
          </p:cNvSpPr>
          <p:nvPr>
            <p:ph sz="half" idx="2"/>
          </p:nvPr>
        </p:nvSpPr>
        <p:spPr/>
        <p:txBody>
          <a:bodyPr>
            <a:noAutofit/>
          </a:bodyPr>
          <a:lstStyle/>
          <a:p>
            <a:r>
              <a:rPr lang="en-US" sz="2800" dirty="0" smtClean="0"/>
              <a:t>Interline Pixels</a:t>
            </a:r>
          </a:p>
          <a:p>
            <a:pPr lvl="1"/>
            <a:r>
              <a:rPr lang="en-US" sz="1800" dirty="0" smtClean="0"/>
              <a:t>Interline transfers have a parallel set of inactive pixels</a:t>
            </a:r>
          </a:p>
          <a:p>
            <a:pPr lvl="1"/>
            <a:r>
              <a:rPr lang="en-US" sz="1800" dirty="0" smtClean="0"/>
              <a:t>Allows you to shoot with both barrels then parallel readout</a:t>
            </a:r>
          </a:p>
          <a:p>
            <a:pPr lvl="1"/>
            <a:endParaRPr lang="en-US" sz="1800" dirty="0" smtClean="0"/>
          </a:p>
          <a:p>
            <a:r>
              <a:rPr lang="en-US" sz="2800" dirty="0" smtClean="0"/>
              <a:t>Anti-bloom</a:t>
            </a:r>
          </a:p>
          <a:p>
            <a:pPr lvl="1"/>
            <a:r>
              <a:rPr lang="en-US" sz="1800" dirty="0" smtClean="0"/>
              <a:t>There is an extra set of gates which act as a voltage drain</a:t>
            </a:r>
          </a:p>
          <a:p>
            <a:pPr lvl="1"/>
            <a:r>
              <a:rPr lang="en-US" sz="1800" dirty="0" smtClean="0"/>
              <a:t>If a potential well gets full (saturated) the overflow goes down the drain, not down the row of pixels</a:t>
            </a:r>
          </a:p>
        </p:txBody>
      </p:sp>
      <p:sp>
        <p:nvSpPr>
          <p:cNvPr id="5" name="Content Placeholder 4"/>
          <p:cNvSpPr>
            <a:spLocks noGrp="1"/>
          </p:cNvSpPr>
          <p:nvPr>
            <p:ph sz="quarter" idx="13"/>
          </p:nvPr>
        </p:nvSpPr>
        <p:spPr/>
        <p:txBody>
          <a:bodyPr>
            <a:normAutofit/>
          </a:bodyPr>
          <a:lstStyle/>
          <a:p>
            <a:r>
              <a:rPr lang="en-US" sz="2800" dirty="0" smtClean="0"/>
              <a:t>Windowing </a:t>
            </a:r>
          </a:p>
          <a:p>
            <a:pPr lvl="1"/>
            <a:r>
              <a:rPr lang="en-US" sz="1800" dirty="0" smtClean="0"/>
              <a:t>Windowing removes a section of the CCD area from the measurement</a:t>
            </a:r>
          </a:p>
          <a:p>
            <a:pPr lvl="1"/>
            <a:r>
              <a:rPr lang="en-US" sz="1800" dirty="0" smtClean="0"/>
              <a:t>Helpful when dark currents or supersaturation occur in images</a:t>
            </a:r>
          </a:p>
          <a:p>
            <a:r>
              <a:rPr lang="en-US" sz="2800" dirty="0" smtClean="0"/>
              <a:t>Binning</a:t>
            </a:r>
          </a:p>
          <a:p>
            <a:pPr lvl="1"/>
            <a:r>
              <a:rPr lang="en-US" sz="1800" dirty="0" smtClean="0"/>
              <a:t>During </a:t>
            </a:r>
            <a:r>
              <a:rPr lang="en-US" sz="1800" dirty="0"/>
              <a:t>binning arrays of pixels are treated as one</a:t>
            </a:r>
          </a:p>
          <a:p>
            <a:pPr lvl="1"/>
            <a:r>
              <a:rPr lang="en-US" sz="1800" dirty="0" smtClean="0"/>
              <a:t>Increases </a:t>
            </a:r>
            <a:r>
              <a:rPr lang="en-US" sz="1800" dirty="0"/>
              <a:t>signal per effective </a:t>
            </a:r>
            <a:r>
              <a:rPr lang="en-US" sz="1800" dirty="0" smtClean="0"/>
              <a:t>pixel</a:t>
            </a:r>
            <a:endParaRPr lang="en-US" sz="1800" dirty="0"/>
          </a:p>
        </p:txBody>
      </p:sp>
      <p:sp>
        <p:nvSpPr>
          <p:cNvPr id="3" name="Rounded Rectangle 2"/>
          <p:cNvSpPr/>
          <p:nvPr/>
        </p:nvSpPr>
        <p:spPr>
          <a:xfrm>
            <a:off x="5105400" y="6477000"/>
            <a:ext cx="3276600" cy="33183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Less well depth</a:t>
            </a:r>
            <a:endParaRPr lang="en-US" dirty="0"/>
          </a:p>
        </p:txBody>
      </p:sp>
      <p:sp>
        <p:nvSpPr>
          <p:cNvPr id="6" name="Rounded Rectangle 5"/>
          <p:cNvSpPr/>
          <p:nvPr/>
        </p:nvSpPr>
        <p:spPr>
          <a:xfrm>
            <a:off x="4953000" y="3581400"/>
            <a:ext cx="3276600" cy="33183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Less active area</a:t>
            </a:r>
            <a:endParaRPr lang="en-US" dirty="0"/>
          </a:p>
        </p:txBody>
      </p:sp>
      <p:sp>
        <p:nvSpPr>
          <p:cNvPr id="7" name="Rounded Rectangle 6"/>
          <p:cNvSpPr/>
          <p:nvPr/>
        </p:nvSpPr>
        <p:spPr>
          <a:xfrm>
            <a:off x="762000" y="5715000"/>
            <a:ext cx="3276600" cy="331839"/>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Lower resolution</a:t>
            </a:r>
            <a:endParaRPr lang="en-US" dirty="0"/>
          </a:p>
        </p:txBody>
      </p:sp>
      <p:sp>
        <p:nvSpPr>
          <p:cNvPr id="8" name="Rounded Rectangle 7"/>
          <p:cNvSpPr/>
          <p:nvPr/>
        </p:nvSpPr>
        <p:spPr>
          <a:xfrm>
            <a:off x="762000" y="6046839"/>
            <a:ext cx="3276600" cy="331839"/>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SNR gets complex</a:t>
            </a:r>
            <a:endParaRPr lang="en-US" dirty="0"/>
          </a:p>
        </p:txBody>
      </p:sp>
    </p:spTree>
    <p:extLst>
      <p:ext uri="{BB962C8B-B14F-4D97-AF65-F5344CB8AC3E}">
        <p14:creationId xmlns:p14="http://schemas.microsoft.com/office/powerpoint/2010/main" xmlns="" val="41120834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Noise Factors In CCDs</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10000"/>
          </a:bodyPr>
          <a:lstStyle/>
          <a:p>
            <a:r>
              <a:rPr lang="en-US" sz="2800" dirty="0" smtClean="0"/>
              <a:t>Dark Current – Thermally generated electrons are measured identically to target electrons</a:t>
            </a:r>
          </a:p>
          <a:p>
            <a:pPr lvl="1"/>
            <a:r>
              <a:rPr lang="en-US" sz="1800" dirty="0" smtClean="0"/>
              <a:t>Scientific cameras have cooling factors to reduce dark currents</a:t>
            </a:r>
          </a:p>
          <a:p>
            <a:pPr lvl="1"/>
            <a:r>
              <a:rPr lang="en-US" sz="1800" dirty="0" smtClean="0"/>
              <a:t>Electronic heat pumps can bring cameras to 30C below ambient temperature, lower temperatures require refrigerant </a:t>
            </a:r>
          </a:p>
          <a:p>
            <a:pPr lvl="1"/>
            <a:r>
              <a:rPr lang="en-US" sz="1800" dirty="0" smtClean="0"/>
              <a:t>Dark currents place limitations on astronomy and thermography cameras</a:t>
            </a:r>
          </a:p>
          <a:p>
            <a:r>
              <a:rPr lang="en-US" sz="2800" dirty="0" smtClean="0"/>
              <a:t>Bias – electronic noise from the chip and controls</a:t>
            </a:r>
          </a:p>
          <a:p>
            <a:pPr lvl="1"/>
            <a:r>
              <a:rPr lang="en-US" sz="1800" dirty="0" smtClean="0"/>
              <a:t>Some bias is needed to keep from getting negative numbers in results</a:t>
            </a:r>
          </a:p>
          <a:p>
            <a:r>
              <a:rPr lang="en-US" sz="2800" dirty="0" smtClean="0"/>
              <a:t>Quantum Effects / Transfer Efficiency </a:t>
            </a:r>
          </a:p>
          <a:p>
            <a:pPr lvl="1"/>
            <a:r>
              <a:rPr lang="en-US" sz="2000" dirty="0"/>
              <a:t>S</a:t>
            </a:r>
            <a:r>
              <a:rPr lang="en-US" sz="2000" dirty="0" smtClean="0"/>
              <a:t>ome electrons become misplaced during register shifts</a:t>
            </a:r>
          </a:p>
          <a:p>
            <a:pPr lvl="1"/>
            <a:r>
              <a:rPr lang="en-US" sz="1800" dirty="0" smtClean="0"/>
              <a:t>Early CCDs were so inefficient, if they were as large as modern CCDs all of the signal would have been lost before the register had emptied</a:t>
            </a:r>
          </a:p>
          <a:p>
            <a:pPr lvl="1"/>
            <a:r>
              <a:rPr lang="en-US" sz="1800" dirty="0" smtClean="0"/>
              <a:t>UV strike anomaly</a:t>
            </a:r>
          </a:p>
          <a:p>
            <a:endParaRPr lang="en-US" dirty="0"/>
          </a:p>
        </p:txBody>
      </p:sp>
    </p:spTree>
    <p:extLst>
      <p:ext uri="{BB962C8B-B14F-4D97-AF65-F5344CB8AC3E}">
        <p14:creationId xmlns:p14="http://schemas.microsoft.com/office/powerpoint/2010/main" xmlns="" val="15461772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Bias Noise</a:t>
            </a:r>
            <a:endParaRPr lang="en-US" dirty="0"/>
          </a:p>
        </p:txBody>
      </p:sp>
      <p:sp>
        <p:nvSpPr>
          <p:cNvPr id="5" name="Content Placeholder 4"/>
          <p:cNvSpPr>
            <a:spLocks noGrp="1"/>
          </p:cNvSpPr>
          <p:nvPr>
            <p:ph sz="half" idx="2"/>
          </p:nvPr>
        </p:nvSpPr>
        <p:spPr/>
        <p:txBody>
          <a:bodyPr>
            <a:normAutofit lnSpcReduction="10000"/>
          </a:bodyPr>
          <a:lstStyle/>
          <a:p>
            <a:r>
              <a:rPr lang="en-US" dirty="0" smtClean="0"/>
              <a:t>The </a:t>
            </a:r>
            <a:r>
              <a:rPr lang="en-US" dirty="0" err="1" smtClean="0"/>
              <a:t>overscan</a:t>
            </a:r>
            <a:r>
              <a:rPr lang="en-US" dirty="0" smtClean="0"/>
              <a:t> region counts the bias noise</a:t>
            </a:r>
          </a:p>
          <a:p>
            <a:r>
              <a:rPr lang="en-US" dirty="0" smtClean="0"/>
              <a:t>Commercial cameras do this adjustment automatically</a:t>
            </a:r>
          </a:p>
          <a:p>
            <a:r>
              <a:rPr lang="en-US" dirty="0" smtClean="0"/>
              <a:t>Scientists make inferences manually </a:t>
            </a:r>
          </a:p>
          <a:p>
            <a:r>
              <a:rPr lang="en-US" dirty="0" smtClean="0"/>
              <a:t>Bias frames can also be taken by setting a 0.00 second exposure</a:t>
            </a:r>
          </a:p>
          <a:p>
            <a:r>
              <a:rPr lang="en-US" dirty="0" smtClean="0"/>
              <a:t>In a histogram, this sets the edge to zero</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1600200"/>
            <a:ext cx="2743200" cy="273853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Frame 7"/>
          <p:cNvSpPr/>
          <p:nvPr/>
        </p:nvSpPr>
        <p:spPr>
          <a:xfrm>
            <a:off x="2286000" y="3429000"/>
            <a:ext cx="762000" cy="6858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Content Placeholder 6" descr="Overscan2"/>
          <p:cNvPicPr>
            <a:picLocks noGrp="1" noChangeAspect="1" noChangeArrowheads="1"/>
          </p:cNvPicPr>
          <p:nvPr>
            <p:ph sz="quarter" idx="13"/>
          </p:nvPr>
        </p:nvPicPr>
        <p:blipFill>
          <a:blip r:embed="rId4" cstate="print">
            <a:extLst>
              <a:ext uri="{28A0092B-C50C-407E-A947-70E740481C1C}">
                <a14:useLocalDpi xmlns:a14="http://schemas.microsoft.com/office/drawing/2010/main" xmlns="" val="0"/>
              </a:ext>
            </a:extLst>
          </a:blip>
          <a:srcRect/>
          <a:stretch>
            <a:fillRect/>
          </a:stretch>
        </p:blipFill>
        <p:spPr>
          <a:xfrm>
            <a:off x="1522412" y="4338739"/>
            <a:ext cx="3051175" cy="2381107"/>
          </a:xfrm>
          <a:prstGeom prst="rect">
            <a:avLst/>
          </a:prstGeom>
          <a:noFill/>
          <a:ln>
            <a:solidFill>
              <a:schemeClr val="tx1"/>
            </a:solidFill>
          </a:ln>
        </p:spPr>
      </p:pic>
    </p:spTree>
    <p:extLst>
      <p:ext uri="{BB962C8B-B14F-4D97-AF65-F5344CB8AC3E}">
        <p14:creationId xmlns:p14="http://schemas.microsoft.com/office/powerpoint/2010/main" xmlns="" val="15752114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Dark Current</a:t>
            </a:r>
            <a:endParaRPr lang="en-US" dirty="0"/>
          </a:p>
        </p:txBody>
      </p:sp>
      <p:sp>
        <p:nvSpPr>
          <p:cNvPr id="4" name="Content Placeholder 3"/>
          <p:cNvSpPr>
            <a:spLocks noGrp="1"/>
          </p:cNvSpPr>
          <p:nvPr>
            <p:ph sz="quarter" idx="13"/>
          </p:nvPr>
        </p:nvSpPr>
        <p:spPr/>
        <p:txBody>
          <a:bodyPr>
            <a:normAutofit lnSpcReduction="10000"/>
          </a:bodyPr>
          <a:lstStyle/>
          <a:p>
            <a:r>
              <a:rPr lang="en-US" dirty="0" smtClean="0"/>
              <a:t>Dark frames indicate the general thermal electron noise as well as identify “hot pixels” </a:t>
            </a:r>
          </a:p>
          <a:p>
            <a:r>
              <a:rPr lang="en-US" dirty="0" smtClean="0"/>
              <a:t>Hot pixels must be neglected during spectroscopic or thermography work</a:t>
            </a:r>
          </a:p>
          <a:p>
            <a:r>
              <a:rPr lang="en-US" dirty="0" smtClean="0"/>
              <a:t>Hot pixels indicate an internal fault, cold pixels may indicate a failure</a:t>
            </a:r>
            <a:endParaRPr lang="en-US" dirty="0"/>
          </a:p>
        </p:txBody>
      </p:sp>
      <p:pic>
        <p:nvPicPr>
          <p:cNvPr id="5" name="Content Placeholder 4" descr="Dark frame example"/>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xmlns="" val="0"/>
              </a:ext>
            </a:extLst>
          </a:blip>
          <a:srcRect l="1950" t="5596" r="25091" b="20304"/>
          <a:stretch/>
        </p:blipFill>
        <p:spPr bwMode="auto">
          <a:xfrm rot="5400000">
            <a:off x="4277618" y="2275582"/>
            <a:ext cx="4627363" cy="327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124633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Flat Dark, Dark Flats</a:t>
            </a:r>
            <a:endParaRPr lang="en-US" dirty="0"/>
          </a:p>
        </p:txBody>
      </p:sp>
      <p:sp>
        <p:nvSpPr>
          <p:cNvPr id="6" name="Text Placeholder 5"/>
          <p:cNvSpPr>
            <a:spLocks noGrp="1"/>
          </p:cNvSpPr>
          <p:nvPr>
            <p:ph type="body" idx="1"/>
          </p:nvPr>
        </p:nvSpPr>
        <p:spPr/>
        <p:txBody>
          <a:bodyPr/>
          <a:lstStyle/>
          <a:p>
            <a:r>
              <a:rPr lang="en-US" dirty="0" smtClean="0"/>
              <a:t>“Flats”</a:t>
            </a:r>
            <a:endParaRPr lang="en-US" dirty="0"/>
          </a:p>
        </p:txBody>
      </p:sp>
      <p:sp>
        <p:nvSpPr>
          <p:cNvPr id="8" name="Text Placeholder 7"/>
          <p:cNvSpPr>
            <a:spLocks noGrp="1"/>
          </p:cNvSpPr>
          <p:nvPr>
            <p:ph type="body" sz="quarter" idx="3"/>
          </p:nvPr>
        </p:nvSpPr>
        <p:spPr/>
        <p:txBody>
          <a:bodyPr/>
          <a:lstStyle/>
          <a:p>
            <a:r>
              <a:rPr lang="en-US" dirty="0" smtClean="0"/>
              <a:t>“Darks”</a:t>
            </a:r>
            <a:endParaRPr lang="en-US" dirty="0"/>
          </a:p>
        </p:txBody>
      </p:sp>
      <p:sp>
        <p:nvSpPr>
          <p:cNvPr id="7" name="Content Placeholder 6"/>
          <p:cNvSpPr>
            <a:spLocks noGrp="1"/>
          </p:cNvSpPr>
          <p:nvPr>
            <p:ph sz="quarter" idx="13"/>
          </p:nvPr>
        </p:nvSpPr>
        <p:spPr/>
        <p:txBody>
          <a:bodyPr>
            <a:normAutofit/>
          </a:bodyPr>
          <a:lstStyle/>
          <a:p>
            <a:r>
              <a:rPr lang="en-US" dirty="0" smtClean="0"/>
              <a:t>An image taken of an illuminated target </a:t>
            </a:r>
          </a:p>
          <a:p>
            <a:r>
              <a:rPr lang="en-US" dirty="0" smtClean="0"/>
              <a:t>Settings are adjusted to keep from saturating the image</a:t>
            </a:r>
          </a:p>
          <a:p>
            <a:r>
              <a:rPr lang="en-US" dirty="0" smtClean="0"/>
              <a:t>Dust shows up as spots or donuts</a:t>
            </a:r>
          </a:p>
          <a:p>
            <a:r>
              <a:rPr lang="en-US" dirty="0" smtClean="0"/>
              <a:t>Allows correction for a dirty lens or sensor</a:t>
            </a:r>
            <a:endParaRPr lang="en-US" dirty="0"/>
          </a:p>
        </p:txBody>
      </p:sp>
      <p:sp>
        <p:nvSpPr>
          <p:cNvPr id="9" name="Content Placeholder 8"/>
          <p:cNvSpPr>
            <a:spLocks noGrp="1"/>
          </p:cNvSpPr>
          <p:nvPr>
            <p:ph sz="quarter" idx="14"/>
          </p:nvPr>
        </p:nvSpPr>
        <p:spPr/>
        <p:txBody>
          <a:bodyPr>
            <a:normAutofit/>
          </a:bodyPr>
          <a:lstStyle/>
          <a:p>
            <a:r>
              <a:rPr lang="en-US" dirty="0" smtClean="0"/>
              <a:t>Image taken “with the lens cap on” </a:t>
            </a:r>
          </a:p>
          <a:p>
            <a:r>
              <a:rPr lang="en-US" dirty="0" smtClean="0"/>
              <a:t>Taken at the same settings as the typical shot</a:t>
            </a:r>
          </a:p>
          <a:p>
            <a:r>
              <a:rPr lang="en-US" dirty="0" smtClean="0"/>
              <a:t>Allows correction for the typical heating of the sensor from reads and shifts</a:t>
            </a:r>
          </a:p>
          <a:p>
            <a:endParaRPr lang="en-US" dirty="0"/>
          </a:p>
        </p:txBody>
      </p:sp>
    </p:spTree>
    <p:extLst>
      <p:ext uri="{BB962C8B-B14F-4D97-AF65-F5344CB8AC3E}">
        <p14:creationId xmlns:p14="http://schemas.microsoft.com/office/powerpoint/2010/main" xmlns="" val="21949099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Flat-dark Example</a:t>
            </a:r>
            <a:endParaRPr lang="en-US" dirty="0"/>
          </a:p>
        </p:txBody>
      </p:sp>
      <p:sp>
        <p:nvSpPr>
          <p:cNvPr id="11" name="Content Placeholder 10"/>
          <p:cNvSpPr>
            <a:spLocks noGrp="1"/>
          </p:cNvSpPr>
          <p:nvPr>
            <p:ph sz="half" idx="2"/>
          </p:nvPr>
        </p:nvSpPr>
        <p:spPr/>
        <p:txBody>
          <a:bodyPr>
            <a:normAutofit/>
          </a:bodyPr>
          <a:lstStyle/>
          <a:p>
            <a:r>
              <a:rPr lang="en-US" dirty="0" smtClean="0"/>
              <a:t>Dust donuts &amp; Vignette</a:t>
            </a:r>
          </a:p>
          <a:p>
            <a:r>
              <a:rPr lang="en-US" dirty="0" smtClean="0"/>
              <a:t>Scientists must correct for bias, dark currents, and flat-field effects</a:t>
            </a:r>
          </a:p>
          <a:p>
            <a:r>
              <a:rPr lang="en-US" dirty="0" smtClean="0"/>
              <a:t>A clean lens is needed for a pretty picture, but not for scientific accuracy</a:t>
            </a:r>
          </a:p>
          <a:p>
            <a:r>
              <a:rPr lang="en-US" dirty="0" smtClean="0"/>
              <a:t>Off the shelf cameras may or may not account for bias </a:t>
            </a:r>
          </a:p>
        </p:txBody>
      </p:sp>
      <p:pic>
        <p:nvPicPr>
          <p:cNvPr id="13" name="Content Placeholder 12"/>
          <p:cNvPicPr>
            <a:picLocks noGrp="1" noChangeAspect="1" noChangeArrowheads="1"/>
          </p:cNvPicPr>
          <p:nvPr>
            <p:ph sz="quarter" idx="13"/>
          </p:nvPr>
        </p:nvPicPr>
        <p:blipFill>
          <a:blip r:embed="rId3" cstate="print">
            <a:extLst>
              <a:ext uri="{28A0092B-C50C-407E-A947-70E740481C1C}">
                <a14:useLocalDpi xmlns:a14="http://schemas.microsoft.com/office/drawing/2010/main" xmlns="" val="0"/>
              </a:ext>
            </a:extLst>
          </a:blip>
          <a:srcRect/>
          <a:stretch>
            <a:fillRect/>
          </a:stretch>
        </p:blipFill>
        <p:spPr>
          <a:xfrm rot="5400000">
            <a:off x="528823" y="2061976"/>
            <a:ext cx="3514353" cy="2590800"/>
          </a:xfrm>
          <a:prstGeom prst="rect">
            <a:avLst/>
          </a:prstGeom>
          <a:noFill/>
        </p:spPr>
      </p:pic>
      <p:sp>
        <p:nvSpPr>
          <p:cNvPr id="14" name="Rectangle 13"/>
          <p:cNvSpPr/>
          <p:nvPr/>
        </p:nvSpPr>
        <p:spPr>
          <a:xfrm>
            <a:off x="381000" y="5029200"/>
            <a:ext cx="3810000" cy="533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Data set from Paul </a:t>
            </a:r>
            <a:r>
              <a:rPr lang="en-US" dirty="0" err="1" smtClean="0"/>
              <a:t>Hardersen</a:t>
            </a:r>
            <a:r>
              <a:rPr lang="en-US" dirty="0" smtClean="0"/>
              <a:t> PhD</a:t>
            </a:r>
            <a:endParaRPr lang="en-US" dirty="0"/>
          </a:p>
        </p:txBody>
      </p:sp>
      <p:sp>
        <p:nvSpPr>
          <p:cNvPr id="15" name="Rounded Rectangle 14"/>
          <p:cNvSpPr/>
          <p:nvPr/>
        </p:nvSpPr>
        <p:spPr>
          <a:xfrm>
            <a:off x="914400" y="6019800"/>
            <a:ext cx="7239000" cy="685800"/>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latin typeface="Calibri" charset="0"/>
              </a:rPr>
              <a:t>SNR</a:t>
            </a:r>
            <a:r>
              <a:rPr lang="en-US" dirty="0">
                <a:latin typeface="Calibri" charset="0"/>
              </a:rPr>
              <a:t> = </a:t>
            </a:r>
            <a:r>
              <a:rPr lang="en-US" i="1" dirty="0">
                <a:latin typeface="Calibri" charset="0"/>
              </a:rPr>
              <a:t>N</a:t>
            </a:r>
            <a:r>
              <a:rPr lang="en-US" i="1" baseline="-25000" dirty="0">
                <a:latin typeface="Calibri" charset="0"/>
              </a:rPr>
              <a:t>* </a:t>
            </a:r>
            <a:r>
              <a:rPr lang="en-US" i="1" dirty="0">
                <a:latin typeface="Calibri" charset="0"/>
              </a:rPr>
              <a:t>/ </a:t>
            </a:r>
            <a:r>
              <a:rPr lang="en-US" i="1" dirty="0">
                <a:latin typeface="Calibri" charset="0"/>
                <a:cs typeface="Times New Roman" charset="0"/>
              </a:rPr>
              <a:t>√ (N</a:t>
            </a:r>
            <a:r>
              <a:rPr lang="en-US" i="1" baseline="-25000" dirty="0">
                <a:latin typeface="Calibri" charset="0"/>
                <a:cs typeface="Times New Roman" charset="0"/>
              </a:rPr>
              <a:t>*</a:t>
            </a:r>
            <a:r>
              <a:rPr lang="en-US" dirty="0">
                <a:latin typeface="Calibri" charset="0"/>
                <a:cs typeface="Times New Roman" charset="0"/>
              </a:rPr>
              <a:t> + </a:t>
            </a:r>
            <a:r>
              <a:rPr lang="en-US" i="1" dirty="0" err="1">
                <a:latin typeface="Calibri" charset="0"/>
                <a:cs typeface="Times New Roman" charset="0"/>
              </a:rPr>
              <a:t>n</a:t>
            </a:r>
            <a:r>
              <a:rPr lang="en-US" i="1" baseline="-25000" dirty="0" err="1">
                <a:latin typeface="Calibri" charset="0"/>
                <a:cs typeface="Times New Roman" charset="0"/>
              </a:rPr>
              <a:t>pix</a:t>
            </a:r>
            <a:r>
              <a:rPr lang="en-US" i="1" dirty="0">
                <a:latin typeface="Calibri" charset="0"/>
                <a:cs typeface="Times New Roman" charset="0"/>
              </a:rPr>
              <a:t> </a:t>
            </a:r>
            <a:r>
              <a:rPr lang="en-US" dirty="0">
                <a:latin typeface="Calibri" charset="0"/>
                <a:cs typeface="Times New Roman" charset="0"/>
              </a:rPr>
              <a:t>(1 + </a:t>
            </a:r>
            <a:r>
              <a:rPr lang="en-US" i="1" dirty="0" err="1">
                <a:latin typeface="Calibri" charset="0"/>
                <a:cs typeface="Times New Roman" charset="0"/>
              </a:rPr>
              <a:t>n</a:t>
            </a:r>
            <a:r>
              <a:rPr lang="en-US" i="1" baseline="-25000" dirty="0" err="1">
                <a:latin typeface="Calibri" charset="0"/>
                <a:cs typeface="Times New Roman" charset="0"/>
              </a:rPr>
              <a:t>pix</a:t>
            </a:r>
            <a:r>
              <a:rPr lang="en-US" dirty="0">
                <a:latin typeface="Calibri" charset="0"/>
                <a:cs typeface="Times New Roman" charset="0"/>
              </a:rPr>
              <a:t>/</a:t>
            </a:r>
            <a:r>
              <a:rPr lang="en-US" i="1" dirty="0" err="1">
                <a:latin typeface="Calibri" charset="0"/>
                <a:cs typeface="Times New Roman" charset="0"/>
              </a:rPr>
              <a:t>n</a:t>
            </a:r>
            <a:r>
              <a:rPr lang="en-US" i="1" baseline="-25000" dirty="0" err="1">
                <a:latin typeface="Calibri" charset="0"/>
                <a:cs typeface="Times New Roman" charset="0"/>
              </a:rPr>
              <a:t>b</a:t>
            </a:r>
            <a:r>
              <a:rPr lang="en-US" dirty="0">
                <a:latin typeface="Calibri" charset="0"/>
                <a:cs typeface="Times New Roman" charset="0"/>
              </a:rPr>
              <a:t>)(</a:t>
            </a:r>
            <a:r>
              <a:rPr lang="en-US" i="1" dirty="0">
                <a:latin typeface="Calibri" charset="0"/>
                <a:cs typeface="Times New Roman" charset="0"/>
              </a:rPr>
              <a:t>N</a:t>
            </a:r>
            <a:r>
              <a:rPr lang="en-US" i="1" baseline="-25000" dirty="0">
                <a:latin typeface="Calibri" charset="0"/>
                <a:cs typeface="Times New Roman" charset="0"/>
              </a:rPr>
              <a:t>S </a:t>
            </a:r>
            <a:r>
              <a:rPr lang="en-US" dirty="0">
                <a:latin typeface="Calibri" charset="0"/>
                <a:cs typeface="Times New Roman" charset="0"/>
              </a:rPr>
              <a:t>+ </a:t>
            </a:r>
            <a:r>
              <a:rPr lang="en-US" i="1" dirty="0">
                <a:latin typeface="Calibri" charset="0"/>
                <a:cs typeface="Times New Roman" charset="0"/>
              </a:rPr>
              <a:t>N</a:t>
            </a:r>
            <a:r>
              <a:rPr lang="en-US" i="1" baseline="-25000" dirty="0">
                <a:latin typeface="Calibri" charset="0"/>
                <a:cs typeface="Times New Roman" charset="0"/>
              </a:rPr>
              <a:t>D </a:t>
            </a:r>
            <a:r>
              <a:rPr lang="en-US" dirty="0">
                <a:latin typeface="Calibri" charset="0"/>
                <a:cs typeface="Times New Roman" charset="0"/>
              </a:rPr>
              <a:t>+ </a:t>
            </a:r>
            <a:r>
              <a:rPr lang="en-US" i="1" dirty="0">
                <a:latin typeface="Calibri" charset="0"/>
                <a:cs typeface="Times New Roman" charset="0"/>
              </a:rPr>
              <a:t>N</a:t>
            </a:r>
            <a:r>
              <a:rPr lang="en-US" i="1" baseline="-25000" dirty="0">
                <a:latin typeface="Calibri" charset="0"/>
                <a:cs typeface="Times New Roman" charset="0"/>
              </a:rPr>
              <a:t>R</a:t>
            </a:r>
            <a:r>
              <a:rPr lang="en-US" i="1" baseline="30000" dirty="0">
                <a:latin typeface="Calibri" charset="0"/>
                <a:cs typeface="Times New Roman" charset="0"/>
              </a:rPr>
              <a:t>2 </a:t>
            </a:r>
            <a:r>
              <a:rPr lang="en-US" dirty="0">
                <a:latin typeface="Calibri" charset="0"/>
                <a:cs typeface="Times New Roman" charset="0"/>
              </a:rPr>
              <a:t>+ </a:t>
            </a:r>
            <a:r>
              <a:rPr lang="en-US" i="1" dirty="0">
                <a:latin typeface="Calibri" charset="0"/>
                <a:cs typeface="Times New Roman" charset="0"/>
              </a:rPr>
              <a:t>G</a:t>
            </a:r>
            <a:r>
              <a:rPr lang="en-US" i="1" baseline="30000" dirty="0">
                <a:latin typeface="Calibri" charset="0"/>
                <a:cs typeface="Times New Roman" charset="0"/>
              </a:rPr>
              <a:t>2</a:t>
            </a:r>
            <a:r>
              <a:rPr lang="el-GR" dirty="0">
                <a:latin typeface="Calibri" charset="0"/>
                <a:cs typeface="Times New Roman" charset="0"/>
              </a:rPr>
              <a:t>σ</a:t>
            </a:r>
            <a:r>
              <a:rPr lang="en-US" baseline="30000" dirty="0">
                <a:latin typeface="Calibri" charset="0"/>
                <a:cs typeface="Times New Roman" charset="0"/>
              </a:rPr>
              <a:t>2</a:t>
            </a:r>
            <a:r>
              <a:rPr lang="en-US" dirty="0" smtClean="0">
                <a:latin typeface="Calibri" charset="0"/>
                <a:cs typeface="Times New Roman" charset="0"/>
              </a:rPr>
              <a:t>))</a:t>
            </a:r>
            <a:endParaRPr lang="en-US" dirty="0">
              <a:latin typeface="Calibri" charset="0"/>
              <a:cs typeface="Times New Roman" charset="0"/>
            </a:endParaRPr>
          </a:p>
        </p:txBody>
      </p:sp>
    </p:spTree>
    <p:extLst>
      <p:ext uri="{BB962C8B-B14F-4D97-AF65-F5344CB8AC3E}">
        <p14:creationId xmlns:p14="http://schemas.microsoft.com/office/powerpoint/2010/main" xmlns="" val="21949087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Charge Coupled Devices</a:t>
            </a:r>
            <a:endParaRPr lang="en-US" dirty="0"/>
          </a:p>
        </p:txBody>
      </p:sp>
      <p:sp>
        <p:nvSpPr>
          <p:cNvPr id="3" name="Content Placeholder 2"/>
          <p:cNvSpPr>
            <a:spLocks noGrp="1"/>
          </p:cNvSpPr>
          <p:nvPr>
            <p:ph idx="1"/>
          </p:nvPr>
        </p:nvSpPr>
        <p:spPr/>
        <p:txBody>
          <a:bodyPr/>
          <a:lstStyle/>
          <a:p>
            <a:r>
              <a:rPr lang="en-US" dirty="0"/>
              <a:t>CCD chip is an array of </a:t>
            </a:r>
            <a:r>
              <a:rPr lang="en-US" dirty="0" smtClean="0"/>
              <a:t>Metal-Oxide-Semiconductor capacitors </a:t>
            </a:r>
            <a:r>
              <a:rPr lang="en-US" dirty="0"/>
              <a:t>(MOS capacitors</a:t>
            </a:r>
            <a:r>
              <a:rPr lang="en-US" dirty="0" smtClean="0"/>
              <a:t>)</a:t>
            </a:r>
          </a:p>
          <a:p>
            <a:r>
              <a:rPr lang="en-US" dirty="0" smtClean="0"/>
              <a:t>The capacitor is a potential well </a:t>
            </a:r>
          </a:p>
          <a:p>
            <a:r>
              <a:rPr lang="en-US" dirty="0" smtClean="0"/>
              <a:t>Each “capacitor” </a:t>
            </a:r>
            <a:r>
              <a:rPr lang="en-US" dirty="0"/>
              <a:t>represents a </a:t>
            </a:r>
            <a:r>
              <a:rPr lang="en-US" dirty="0" smtClean="0"/>
              <a:t>pixel</a:t>
            </a:r>
          </a:p>
          <a:p>
            <a:r>
              <a:rPr lang="en-US" dirty="0" smtClean="0"/>
              <a:t>For color cameras typically 4 capacitors are needed for an output pixel</a:t>
            </a:r>
          </a:p>
          <a:p>
            <a:pPr lvl="1"/>
            <a:r>
              <a:rPr lang="en-US" dirty="0" smtClean="0"/>
              <a:t>i.e. output resolution is lower than chip resolution for color</a:t>
            </a:r>
            <a:endParaRPr lang="en-US" dirty="0"/>
          </a:p>
          <a:p>
            <a:r>
              <a:rPr lang="en-US" dirty="0" smtClean="0"/>
              <a:t>Chips </a:t>
            </a:r>
            <a:r>
              <a:rPr lang="en-US" dirty="0"/>
              <a:t>b</a:t>
            </a:r>
            <a:r>
              <a:rPr lang="en-US" dirty="0" smtClean="0"/>
              <a:t>ased on valence states of various layered Silicon compounds </a:t>
            </a:r>
          </a:p>
          <a:p>
            <a:r>
              <a:rPr lang="en-US" dirty="0" smtClean="0"/>
              <a:t>The various regions of the CCD are either oxide, boron, or phosphor compounds</a:t>
            </a:r>
          </a:p>
        </p:txBody>
      </p:sp>
    </p:spTree>
    <p:extLst>
      <p:ext uri="{BB962C8B-B14F-4D97-AF65-F5344CB8AC3E}">
        <p14:creationId xmlns:p14="http://schemas.microsoft.com/office/powerpoint/2010/main" xmlns="" val="4452043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Staying on Target</a:t>
            </a:r>
            <a:endParaRPr lang="en-US" dirty="0"/>
          </a:p>
        </p:txBody>
      </p:sp>
      <p:sp>
        <p:nvSpPr>
          <p:cNvPr id="4" name="Text Placeholder 3"/>
          <p:cNvSpPr>
            <a:spLocks noGrp="1"/>
          </p:cNvSpPr>
          <p:nvPr>
            <p:ph type="body" idx="1"/>
          </p:nvPr>
        </p:nvSpPr>
        <p:spPr/>
        <p:txBody>
          <a:bodyPr/>
          <a:lstStyle/>
          <a:p>
            <a:r>
              <a:rPr lang="en-US" dirty="0" smtClean="0"/>
              <a:t>Pointing Accuracy</a:t>
            </a:r>
            <a:endParaRPr lang="en-US" dirty="0"/>
          </a:p>
        </p:txBody>
      </p:sp>
      <p:sp>
        <p:nvSpPr>
          <p:cNvPr id="5" name="Text Placeholder 4"/>
          <p:cNvSpPr>
            <a:spLocks noGrp="1"/>
          </p:cNvSpPr>
          <p:nvPr>
            <p:ph type="body" sz="quarter" idx="3"/>
          </p:nvPr>
        </p:nvSpPr>
        <p:spPr/>
        <p:txBody>
          <a:bodyPr/>
          <a:lstStyle/>
          <a:p>
            <a:r>
              <a:rPr lang="en-US" dirty="0" smtClean="0"/>
              <a:t>Image Stabilizers</a:t>
            </a:r>
            <a:endParaRPr lang="en-US" dirty="0"/>
          </a:p>
        </p:txBody>
      </p:sp>
      <p:sp>
        <p:nvSpPr>
          <p:cNvPr id="6" name="Content Placeholder 5"/>
          <p:cNvSpPr>
            <a:spLocks noGrp="1"/>
          </p:cNvSpPr>
          <p:nvPr>
            <p:ph sz="quarter" idx="13"/>
          </p:nvPr>
        </p:nvSpPr>
        <p:spPr/>
        <p:txBody>
          <a:bodyPr/>
          <a:lstStyle/>
          <a:p>
            <a:r>
              <a:rPr lang="en-US" dirty="0" smtClean="0"/>
              <a:t>Gyros</a:t>
            </a:r>
          </a:p>
          <a:p>
            <a:r>
              <a:rPr lang="en-US" dirty="0" smtClean="0"/>
              <a:t>Gravity gradients</a:t>
            </a:r>
          </a:p>
          <a:p>
            <a:r>
              <a:rPr lang="en-US" dirty="0" smtClean="0"/>
              <a:t>Inertial dampeners </a:t>
            </a:r>
          </a:p>
          <a:p>
            <a:endParaRPr lang="en-US" dirty="0"/>
          </a:p>
          <a:p>
            <a:pPr marL="0" indent="0">
              <a:buNone/>
            </a:pPr>
            <a:r>
              <a:rPr lang="en-US" dirty="0" smtClean="0"/>
              <a:t>If target or camera is moving, some form of pattern recognition is needed to account for this (degrees of overlap)</a:t>
            </a:r>
            <a:endParaRPr lang="en-US" dirty="0"/>
          </a:p>
        </p:txBody>
      </p:sp>
      <p:sp>
        <p:nvSpPr>
          <p:cNvPr id="7" name="Content Placeholder 6"/>
          <p:cNvSpPr>
            <a:spLocks noGrp="1"/>
          </p:cNvSpPr>
          <p:nvPr>
            <p:ph sz="quarter" idx="14"/>
          </p:nvPr>
        </p:nvSpPr>
        <p:spPr/>
        <p:txBody>
          <a:bodyPr>
            <a:normAutofit lnSpcReduction="10000"/>
          </a:bodyPr>
          <a:lstStyle/>
          <a:p>
            <a:r>
              <a:rPr lang="en-US" dirty="0" smtClean="0"/>
              <a:t>Software looks for a fixed point, integrates frames, and adjusts final count for motion</a:t>
            </a:r>
          </a:p>
          <a:p>
            <a:r>
              <a:rPr lang="en-US" dirty="0" smtClean="0"/>
              <a:t>Works with multiple short exposures, not feasible for long exposures</a:t>
            </a:r>
          </a:p>
          <a:p>
            <a:r>
              <a:rPr lang="en-US" dirty="0" smtClean="0"/>
              <a:t>Only works with if there’s an anchor in frame</a:t>
            </a:r>
            <a:endParaRPr lang="en-US" dirty="0"/>
          </a:p>
        </p:txBody>
      </p:sp>
    </p:spTree>
    <p:extLst>
      <p:ext uri="{BB962C8B-B14F-4D97-AF65-F5344CB8AC3E}">
        <p14:creationId xmlns:p14="http://schemas.microsoft.com/office/powerpoint/2010/main" xmlns="" val="28539352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0"/>
            <a:ext cx="8229600" cy="1600200"/>
          </a:xfrm>
        </p:spPr>
        <p:txBody>
          <a:bodyPr/>
          <a:lstStyle/>
          <a:p>
            <a:r>
              <a:rPr lang="en-US" dirty="0" smtClean="0"/>
              <a:t>Applications</a:t>
            </a:r>
            <a:endParaRPr lang="en-US" dirty="0"/>
          </a:p>
        </p:txBody>
      </p:sp>
    </p:spTree>
    <p:extLst>
      <p:ext uri="{BB962C8B-B14F-4D97-AF65-F5344CB8AC3E}">
        <p14:creationId xmlns:p14="http://schemas.microsoft.com/office/powerpoint/2010/main" xmlns="" val="40332109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t>RIT's Cryogenic Star Tracking Attitude Regulation System</a:t>
            </a:r>
          </a:p>
        </p:txBody>
      </p:sp>
      <p:sp>
        <p:nvSpPr>
          <p:cNvPr id="6" name="Content Placeholder 5"/>
          <p:cNvSpPr>
            <a:spLocks noGrp="1"/>
          </p:cNvSpPr>
          <p:nvPr>
            <p:ph sz="quarter" idx="13"/>
          </p:nvPr>
        </p:nvSpPr>
        <p:spPr/>
        <p:txBody>
          <a:bodyPr>
            <a:normAutofit lnSpcReduction="10000"/>
          </a:bodyPr>
          <a:lstStyle/>
          <a:p>
            <a:r>
              <a:rPr lang="en-US" dirty="0"/>
              <a:t>RIT's prototype represents a step toward a fully cryogenic optical detector that someday could improve the sensitivity of NASA's deep-space </a:t>
            </a:r>
            <a:r>
              <a:rPr lang="en-US" dirty="0" smtClean="0"/>
              <a:t>cameras</a:t>
            </a:r>
          </a:p>
          <a:p>
            <a:r>
              <a:rPr lang="en-US" dirty="0" smtClean="0"/>
              <a:t>Uses new CMOS chips that are stable at lower temperatures</a:t>
            </a:r>
          </a:p>
          <a:p>
            <a:r>
              <a:rPr lang="en-US" dirty="0" smtClean="0">
                <a:hlinkClick r:id="rId3"/>
              </a:rPr>
              <a:t>https</a:t>
            </a:r>
            <a:r>
              <a:rPr lang="en-US" dirty="0">
                <a:hlinkClick r:id="rId3"/>
              </a:rPr>
              <a:t>://phys.org/news</a:t>
            </a:r>
            <a:r>
              <a:rPr lang="en-US" dirty="0" smtClean="0">
                <a:hlinkClick r:id="rId3"/>
              </a:rPr>
              <a:t>/</a:t>
            </a:r>
            <a:endParaRPr lang="en-US" dirty="0"/>
          </a:p>
        </p:txBody>
      </p:sp>
      <p:pic>
        <p:nvPicPr>
          <p:cNvPr id="2050" name="Picture 2"/>
          <p:cNvPicPr>
            <a:picLocks noGrp="1" noChangeAspect="1" noChangeArrowheads="1"/>
          </p:cNvPicPr>
          <p:nvPr>
            <p:ph sz="half" idx="2"/>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48200" y="2230582"/>
            <a:ext cx="4038600" cy="257001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915116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Plague of… __</a:t>
            </a:r>
            <a:endParaRPr lang="en-US" dirty="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6172200" y="7937"/>
            <a:ext cx="2976932" cy="2209800"/>
          </a:xfrm>
        </p:spPr>
      </p:pic>
      <p:sp>
        <p:nvSpPr>
          <p:cNvPr id="5" name="Content Placeholder 4"/>
          <p:cNvSpPr>
            <a:spLocks noGrp="1"/>
          </p:cNvSpPr>
          <p:nvPr>
            <p:ph sz="quarter" idx="13"/>
          </p:nvPr>
        </p:nvSpPr>
        <p:spPr/>
        <p:txBody>
          <a:bodyPr>
            <a:normAutofit fontScale="85000" lnSpcReduction="20000"/>
          </a:bodyPr>
          <a:lstStyle/>
          <a:p>
            <a:r>
              <a:rPr lang="en-US" dirty="0"/>
              <a:t>The swarms observed in Kenya and Somalia </a:t>
            </a:r>
            <a:r>
              <a:rPr lang="en-US" dirty="0" smtClean="0"/>
              <a:t>contained </a:t>
            </a:r>
            <a:r>
              <a:rPr lang="en-US" dirty="0"/>
              <a:t>between 40 and 80 million locusts per </a:t>
            </a:r>
            <a:r>
              <a:rPr lang="en-US" dirty="0" err="1" smtClean="0"/>
              <a:t>sq</a:t>
            </a:r>
            <a:r>
              <a:rPr lang="en-US" dirty="0" smtClean="0"/>
              <a:t> km</a:t>
            </a:r>
          </a:p>
          <a:p>
            <a:r>
              <a:rPr lang="en-US" dirty="0"/>
              <a:t>Swarms of locusts can migrate more than 130 </a:t>
            </a:r>
            <a:r>
              <a:rPr lang="en-US" dirty="0" smtClean="0"/>
              <a:t>km/day </a:t>
            </a:r>
          </a:p>
          <a:p>
            <a:r>
              <a:rPr lang="en-US" dirty="0" smtClean="0"/>
              <a:t>One flank of an </a:t>
            </a:r>
            <a:r>
              <a:rPr lang="en-US" dirty="0"/>
              <a:t>average swarm can </a:t>
            </a:r>
            <a:r>
              <a:rPr lang="en-US" dirty="0" smtClean="0"/>
              <a:t>destroy 2,500 peoples worth of food in a day</a:t>
            </a:r>
          </a:p>
          <a:p>
            <a:r>
              <a:rPr lang="en-US" dirty="0" smtClean="0"/>
              <a:t>Spraying is costly and disastrous to the surrounding area (especially bees)</a:t>
            </a:r>
          </a:p>
          <a:p>
            <a:r>
              <a:rPr lang="en-US" dirty="0">
                <a:hlinkClick r:id="rId4"/>
              </a:rPr>
              <a:t>https://www.nasa.gov</a:t>
            </a:r>
            <a:r>
              <a:rPr lang="en-US" dirty="0" smtClean="0">
                <a:hlinkClick r:id="rId4"/>
              </a:rPr>
              <a:t>/</a:t>
            </a:r>
            <a:r>
              <a:rPr lang="en-US" dirty="0" smtClean="0"/>
              <a:t> &amp;</a:t>
            </a:r>
            <a:r>
              <a:rPr lang="en-US" dirty="0"/>
              <a:t/>
            </a:r>
            <a:br>
              <a:rPr lang="en-US" dirty="0"/>
            </a:br>
            <a:r>
              <a:rPr lang="en-US" dirty="0">
                <a:hlinkClick r:id="rId5"/>
              </a:rPr>
              <a:t>https://earthobservatory.nasa.gov</a:t>
            </a:r>
            <a:r>
              <a:rPr lang="en-US" dirty="0" smtClean="0">
                <a:hlinkClick r:id="rId5"/>
              </a:rPr>
              <a:t>/</a:t>
            </a:r>
            <a:r>
              <a:rPr lang="en-US" dirty="0" smtClean="0"/>
              <a:t> </a:t>
            </a:r>
            <a:endParaRPr lang="en-US" dirty="0"/>
          </a:p>
        </p:txBody>
      </p:sp>
      <p:sp>
        <p:nvSpPr>
          <p:cNvPr id="6" name="AutoShape 2" descr="https://www.nasa.gov/images/content/388616main_locust%20swarm.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Image result for locust sprayi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572000" y="1828799"/>
            <a:ext cx="2286000" cy="1959429"/>
          </a:xfrm>
          <a:prstGeom prst="rect">
            <a:avLst/>
          </a:prstGeom>
          <a:noFill/>
          <a:extLst>
            <a:ext uri="{909E8E84-426E-40DD-AFC4-6F175D3DCCD1}">
              <a14:hiddenFill xmlns:a14="http://schemas.microsoft.com/office/drawing/2010/main" xmlns="">
                <a:solidFill>
                  <a:srgbClr val="FFFFFF"/>
                </a:solidFill>
              </a14:hiddenFill>
            </a:ext>
          </a:extLst>
        </p:spPr>
      </p:pic>
      <p:sp>
        <p:nvSpPr>
          <p:cNvPr id="8" name="AutoShape 6" descr="Image result for observe locust swarm"/>
          <p:cNvSpPr>
            <a:spLocks noChangeAspect="1" noChangeArrowheads="1"/>
          </p:cNvSpPr>
          <p:nvPr/>
        </p:nvSpPr>
        <p:spPr bwMode="auto">
          <a:xfrm>
            <a:off x="155575" y="-2087563"/>
            <a:ext cx="5143500" cy="436245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029200" y="3611314"/>
            <a:ext cx="3657600" cy="31021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154397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800" dirty="0" smtClean="0"/>
              <a:t>Certainly not “spy” satellites </a:t>
            </a:r>
            <a:endParaRPr lang="en-US" sz="4800" dirty="0"/>
          </a:p>
        </p:txBody>
      </p:sp>
      <p:sp>
        <p:nvSpPr>
          <p:cNvPr id="6" name="Text Placeholder 5"/>
          <p:cNvSpPr>
            <a:spLocks noGrp="1"/>
          </p:cNvSpPr>
          <p:nvPr>
            <p:ph type="body" idx="1"/>
          </p:nvPr>
        </p:nvSpPr>
        <p:spPr/>
        <p:txBody>
          <a:bodyPr/>
          <a:lstStyle/>
          <a:p>
            <a:r>
              <a:rPr lang="en-US" dirty="0" smtClean="0"/>
              <a:t>Legacy Method</a:t>
            </a:r>
            <a:endParaRPr lang="en-US" dirty="0"/>
          </a:p>
        </p:txBody>
      </p:sp>
      <p:sp>
        <p:nvSpPr>
          <p:cNvPr id="7" name="Text Placeholder 6"/>
          <p:cNvSpPr>
            <a:spLocks noGrp="1"/>
          </p:cNvSpPr>
          <p:nvPr>
            <p:ph type="body" sz="quarter" idx="3"/>
          </p:nvPr>
        </p:nvSpPr>
        <p:spPr/>
        <p:txBody>
          <a:bodyPr/>
          <a:lstStyle/>
          <a:p>
            <a:r>
              <a:rPr lang="en-US" dirty="0" smtClean="0"/>
              <a:t>New Technology</a:t>
            </a:r>
            <a:endParaRPr lang="en-US" dirty="0"/>
          </a:p>
        </p:txBody>
      </p:sp>
      <p:sp>
        <p:nvSpPr>
          <p:cNvPr id="8" name="Content Placeholder 7"/>
          <p:cNvSpPr>
            <a:spLocks noGrp="1"/>
          </p:cNvSpPr>
          <p:nvPr>
            <p:ph sz="quarter" idx="13"/>
          </p:nvPr>
        </p:nvSpPr>
        <p:spPr/>
        <p:txBody>
          <a:bodyPr/>
          <a:lstStyle/>
          <a:p>
            <a:r>
              <a:rPr lang="en-US" dirty="0" smtClean="0"/>
              <a:t>Corona missions</a:t>
            </a:r>
          </a:p>
          <a:p>
            <a:pPr lvl="1"/>
            <a:r>
              <a:rPr lang="en-US" dirty="0" smtClean="0"/>
              <a:t>Low success rate (lost film)</a:t>
            </a:r>
          </a:p>
          <a:p>
            <a:pPr lvl="1"/>
            <a:r>
              <a:rPr lang="en-US" dirty="0" smtClean="0"/>
              <a:t>Inconvenient timing </a:t>
            </a:r>
          </a:p>
          <a:p>
            <a:pPr lvl="1"/>
            <a:r>
              <a:rPr lang="en-US" dirty="0" smtClean="0"/>
              <a:t>Mission ends when out of film</a:t>
            </a:r>
            <a:endParaRPr lang="en-US" dirty="0"/>
          </a:p>
        </p:txBody>
      </p:sp>
      <p:sp>
        <p:nvSpPr>
          <p:cNvPr id="9" name="Content Placeholder 8"/>
          <p:cNvSpPr>
            <a:spLocks noGrp="1"/>
          </p:cNvSpPr>
          <p:nvPr>
            <p:ph sz="quarter" idx="14"/>
          </p:nvPr>
        </p:nvSpPr>
        <p:spPr>
          <a:xfrm>
            <a:off x="4672584" y="2212848"/>
            <a:ext cx="4041648" cy="4340352"/>
          </a:xfrm>
        </p:spPr>
        <p:txBody>
          <a:bodyPr>
            <a:normAutofit fontScale="92500" lnSpcReduction="10000"/>
          </a:bodyPr>
          <a:lstStyle/>
          <a:p>
            <a:r>
              <a:rPr lang="en-US" dirty="0" smtClean="0"/>
              <a:t>Digital photos can be sent through communications satellites directly to the intelligence community and forward to an FOB or the field </a:t>
            </a:r>
          </a:p>
          <a:p>
            <a:r>
              <a:rPr lang="en-US" dirty="0" smtClean="0"/>
              <a:t>Image resolution now available at roughly the cm/pixel level</a:t>
            </a:r>
          </a:p>
          <a:p>
            <a:r>
              <a:rPr lang="en-US" dirty="0" smtClean="0"/>
              <a:t>Old cameras could see a mine, new resolutions can tell copper from uranium</a:t>
            </a:r>
            <a:endParaRPr lang="en-US" dirty="0"/>
          </a:p>
        </p:txBody>
      </p:sp>
      <p:sp>
        <p:nvSpPr>
          <p:cNvPr id="10" name="AutoShape 2" descr="https://upload.wikimedia.org/wikipedia/commons/f/f4/CORONA_film_recovery_maneuvar.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0375" y="3657600"/>
            <a:ext cx="3982566" cy="2743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541176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Soil and Watershed Erosion</a:t>
            </a:r>
            <a:endParaRPr lang="en-US" dirty="0"/>
          </a:p>
        </p:txBody>
      </p:sp>
      <p:sp>
        <p:nvSpPr>
          <p:cNvPr id="3" name="Content Placeholder 2"/>
          <p:cNvSpPr>
            <a:spLocks noGrp="1"/>
          </p:cNvSpPr>
          <p:nvPr>
            <p:ph sz="half" idx="2"/>
          </p:nvPr>
        </p:nvSpPr>
        <p:spPr>
          <a:xfrm>
            <a:off x="457200" y="1600201"/>
            <a:ext cx="8229600" cy="2590800"/>
          </a:xfrm>
        </p:spPr>
        <p:txBody>
          <a:bodyPr>
            <a:normAutofit lnSpcReduction="10000"/>
          </a:bodyPr>
          <a:lstStyle/>
          <a:p>
            <a:r>
              <a:rPr lang="en-US" dirty="0" smtClean="0"/>
              <a:t>Water channels shift seasonally and with major storms</a:t>
            </a:r>
          </a:p>
          <a:p>
            <a:r>
              <a:rPr lang="en-US" dirty="0" smtClean="0"/>
              <a:t>Soil erosion along coastal areas can be monitored with GIS data and mapping</a:t>
            </a:r>
          </a:p>
          <a:p>
            <a:r>
              <a:rPr lang="en-US" dirty="0" smtClean="0"/>
              <a:t>Watersheds can be monitored for size and level indicating need for maintenance or to warn of flooding</a:t>
            </a:r>
            <a:endParaRPr lang="en-US" dirty="0"/>
          </a:p>
        </p:txBody>
      </p:sp>
      <p:pic>
        <p:nvPicPr>
          <p:cNvPr id="6146" name="Picture 2" descr="E:\remotesensing-5749_graphical_abstract.jpg"/>
          <p:cNvPicPr>
            <a:picLocks noGrp="1" noChangeAspect="1" noChangeArrowheads="1"/>
          </p:cNvPicPr>
          <p:nvPr>
            <p:ph sz="quarter" idx="13"/>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62200" y="3962400"/>
            <a:ext cx="4724400" cy="2500767"/>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784655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Industrialization and Urban Sprawl / Decline</a:t>
            </a:r>
            <a:endParaRPr lang="en-US" dirty="0"/>
          </a:p>
        </p:txBody>
      </p:sp>
      <p:sp>
        <p:nvSpPr>
          <p:cNvPr id="4" name="Content Placeholder 3"/>
          <p:cNvSpPr>
            <a:spLocks noGrp="1"/>
          </p:cNvSpPr>
          <p:nvPr>
            <p:ph sz="quarter" idx="13"/>
          </p:nvPr>
        </p:nvSpPr>
        <p:spPr>
          <a:xfrm>
            <a:off x="365760" y="1600200"/>
            <a:ext cx="4041648" cy="4953000"/>
          </a:xfrm>
        </p:spPr>
        <p:txBody>
          <a:bodyPr>
            <a:normAutofit fontScale="92500"/>
          </a:bodyPr>
          <a:lstStyle/>
          <a:p>
            <a:r>
              <a:rPr lang="en-US" dirty="0" smtClean="0"/>
              <a:t>“Building Classifications in Yangon City” by </a:t>
            </a:r>
            <a:r>
              <a:rPr lang="en-US" dirty="0" err="1" smtClean="0"/>
              <a:t>Sritarapipat</a:t>
            </a:r>
            <a:r>
              <a:rPr lang="en-US" dirty="0" smtClean="0"/>
              <a:t> &amp; Takeuchi</a:t>
            </a:r>
          </a:p>
          <a:p>
            <a:r>
              <a:rPr lang="en-US" dirty="0" smtClean="0"/>
              <a:t>The growth of economic areas and the impact on the suburbs is mapped using Near-IR data and 3D data on building heights from stereoscopic images</a:t>
            </a:r>
          </a:p>
          <a:p>
            <a:r>
              <a:rPr lang="en-US" dirty="0" smtClean="0"/>
              <a:t>This is used to plan urban development and develop energy plans</a:t>
            </a:r>
            <a:endParaRPr lang="en-US" dirty="0"/>
          </a:p>
        </p:txBody>
      </p:sp>
      <p:pic>
        <p:nvPicPr>
          <p:cNvPr id="6" name="Picture 2" descr="E:\Capturex.PNG"/>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8200" y="1519175"/>
            <a:ext cx="3657600" cy="2761207"/>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5123" name="Picture 3" descr="E:\Capturey.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48200" y="4250800"/>
            <a:ext cx="3657600" cy="2580694"/>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484745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 Output / Sustainability</a:t>
            </a:r>
            <a:endParaRPr lang="en-US" dirty="0"/>
          </a:p>
        </p:txBody>
      </p:sp>
      <p:sp>
        <p:nvSpPr>
          <p:cNvPr id="4" name="Content Placeholder 3"/>
          <p:cNvSpPr>
            <a:spLocks noGrp="1"/>
          </p:cNvSpPr>
          <p:nvPr>
            <p:ph sz="quarter" idx="13"/>
          </p:nvPr>
        </p:nvSpPr>
        <p:spPr/>
        <p:txBody>
          <a:bodyPr/>
          <a:lstStyle/>
          <a:p>
            <a:r>
              <a:rPr lang="en-US" dirty="0" smtClean="0"/>
              <a:t>In areas such as India and Brazil spectral analysis is done to determine soil types, identify crop growth rates, and soil exhaustion</a:t>
            </a:r>
            <a:endParaRPr lang="en-US" dirty="0"/>
          </a:p>
        </p:txBody>
      </p:sp>
      <p:pic>
        <p:nvPicPr>
          <p:cNvPr id="4098"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1999" y="1676400"/>
            <a:ext cx="4462678" cy="3505200"/>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5" name="Rectangle 4"/>
          <p:cNvSpPr/>
          <p:nvPr/>
        </p:nvSpPr>
        <p:spPr>
          <a:xfrm>
            <a:off x="4800600" y="5343525"/>
            <a:ext cx="3886200" cy="92333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dirty="0" smtClean="0"/>
              <a:t>“Space </a:t>
            </a:r>
            <a:r>
              <a:rPr lang="en-US" dirty="0"/>
              <a:t>Informatics for Sustainable </a:t>
            </a:r>
            <a:r>
              <a:rPr lang="en-US" dirty="0" smtClean="0"/>
              <a:t>Development” edited </a:t>
            </a:r>
            <a:r>
              <a:rPr lang="en-US" dirty="0"/>
              <a:t>by S. </a:t>
            </a:r>
            <a:r>
              <a:rPr lang="en-US" dirty="0" err="1"/>
              <a:t>Murai</a:t>
            </a:r>
            <a:r>
              <a:rPr lang="en-US" dirty="0"/>
              <a:t>, R.B. </a:t>
            </a:r>
            <a:r>
              <a:rPr lang="en-US" dirty="0" smtClean="0"/>
              <a:t>Singh (1999)</a:t>
            </a:r>
            <a:endParaRPr lang="en-US" dirty="0"/>
          </a:p>
        </p:txBody>
      </p:sp>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9600" y="4267199"/>
            <a:ext cx="3513133" cy="24526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9128256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Wildfire Monitoring</a:t>
            </a:r>
            <a:endParaRPr lang="en-US" dirty="0"/>
          </a:p>
        </p:txBody>
      </p:sp>
      <p:sp>
        <p:nvSpPr>
          <p:cNvPr id="4" name="Content Placeholder 3"/>
          <p:cNvSpPr>
            <a:spLocks noGrp="1"/>
          </p:cNvSpPr>
          <p:nvPr>
            <p:ph sz="quarter" idx="13"/>
          </p:nvPr>
        </p:nvSpPr>
        <p:spPr>
          <a:xfrm>
            <a:off x="365760" y="1600200"/>
            <a:ext cx="4041648" cy="4876800"/>
          </a:xfrm>
        </p:spPr>
        <p:txBody>
          <a:bodyPr>
            <a:normAutofit fontScale="92500" lnSpcReduction="10000"/>
          </a:bodyPr>
          <a:lstStyle/>
          <a:p>
            <a:r>
              <a:rPr lang="en-US" dirty="0" smtClean="0"/>
              <a:t>Heat and smoke detection to detect fires in remote areas</a:t>
            </a:r>
          </a:p>
          <a:p>
            <a:r>
              <a:rPr lang="en-US" dirty="0" smtClean="0"/>
              <a:t>Signal to noise and false alarms means a fire may grow before spotting (still faster)</a:t>
            </a:r>
          </a:p>
          <a:p>
            <a:r>
              <a:rPr lang="en-US" dirty="0" smtClean="0"/>
              <a:t>Satellites that detect sudden heat spikes are also great for spotting ICBM launches </a:t>
            </a:r>
          </a:p>
          <a:p>
            <a:r>
              <a:rPr lang="en-US" dirty="0" smtClean="0"/>
              <a:t>New methods also assess soil condition of post-fire areas (washout/ erosion)</a:t>
            </a:r>
            <a:endParaRPr lang="en-US" dirty="0"/>
          </a:p>
        </p:txBody>
      </p:sp>
      <p:pic>
        <p:nvPicPr>
          <p:cNvPr id="7171" name="Picture 3" descr="E:\20161109-ncarolina-fires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8200" y="3997757"/>
            <a:ext cx="4206240" cy="2860243"/>
          </a:xfrm>
          <a:prstGeom prst="rect">
            <a:avLst/>
          </a:prstGeom>
          <a:noFill/>
          <a:extLst>
            <a:ext uri="{909E8E84-426E-40DD-AFC4-6F175D3DCCD1}">
              <a14:hiddenFill xmlns:a14="http://schemas.microsoft.com/office/drawing/2010/main" xmlns="">
                <a:solidFill>
                  <a:srgbClr val="FFFFFF"/>
                </a:solidFill>
              </a14:hiddenFill>
            </a:ext>
          </a:extLst>
        </p:spPr>
      </p:pic>
      <p:pic>
        <p:nvPicPr>
          <p:cNvPr id="7170" name="Picture 2" descr="E:\download1.jpg"/>
          <p:cNvPicPr>
            <a:picLocks noGrp="1" noChangeAspect="1" noChangeArrowheads="1"/>
          </p:cNvPicPr>
          <p:nvPr>
            <p:ph sz="half" idx="2"/>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48200" y="1447800"/>
            <a:ext cx="4206240" cy="291321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833773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Iceberg, dead ahead!</a:t>
            </a:r>
            <a:endParaRPr lang="en-US" dirty="0"/>
          </a:p>
        </p:txBody>
      </p:sp>
      <p:sp>
        <p:nvSpPr>
          <p:cNvPr id="4" name="Content Placeholder 3"/>
          <p:cNvSpPr>
            <a:spLocks noGrp="1"/>
          </p:cNvSpPr>
          <p:nvPr>
            <p:ph sz="quarter" idx="13"/>
          </p:nvPr>
        </p:nvSpPr>
        <p:spPr/>
        <p:txBody>
          <a:bodyPr/>
          <a:lstStyle/>
          <a:p>
            <a:r>
              <a:rPr lang="en-US" dirty="0" smtClean="0"/>
              <a:t>Ice shelf breaks are detected by local seismic stations</a:t>
            </a:r>
          </a:p>
          <a:p>
            <a:r>
              <a:rPr lang="en-US" dirty="0" smtClean="0"/>
              <a:t>If possible the berg is sited and coordinates provided </a:t>
            </a:r>
          </a:p>
          <a:p>
            <a:r>
              <a:rPr lang="en-US" dirty="0" smtClean="0"/>
              <a:t>Berg is tracked and maps ocean flow, melting rate, and for intersects with shipping lanes</a:t>
            </a:r>
            <a:endParaRPr lang="en-US" dirty="0"/>
          </a:p>
        </p:txBody>
      </p:sp>
      <p:pic>
        <p:nvPicPr>
          <p:cNvPr id="8194" name="Picture 2" descr="E:\glacier3.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8200" y="4038600"/>
            <a:ext cx="4023360" cy="2656994"/>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4648200" y="1447800"/>
            <a:ext cx="4023360" cy="2659819"/>
          </a:xfrm>
        </p:spPr>
      </p:pic>
    </p:spTree>
    <p:extLst>
      <p:ext uri="{BB962C8B-B14F-4D97-AF65-F5344CB8AC3E}">
        <p14:creationId xmlns:p14="http://schemas.microsoft.com/office/powerpoint/2010/main" xmlns="" val="3444715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Historical Perspective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1887 Hertz observes UV rays creating a charge in electrodes</a:t>
            </a:r>
          </a:p>
          <a:p>
            <a:r>
              <a:rPr lang="en-US" dirty="0" smtClean="0"/>
              <a:t>1890 Planck suggests quantized photons</a:t>
            </a:r>
          </a:p>
          <a:p>
            <a:r>
              <a:rPr lang="en-US" dirty="0" smtClean="0"/>
              <a:t>1905 Einstein publishes paper on PE effect</a:t>
            </a:r>
          </a:p>
          <a:p>
            <a:r>
              <a:rPr lang="en-US" dirty="0" smtClean="0"/>
              <a:t>1914 Millikan publishes experimental data supporting Einstein’s proposed model</a:t>
            </a:r>
          </a:p>
          <a:p>
            <a:r>
              <a:rPr lang="en-US" dirty="0" smtClean="0"/>
              <a:t>1959 Bell Labs scientists begin work on MOS and MOSFET technology</a:t>
            </a:r>
          </a:p>
          <a:p>
            <a:r>
              <a:rPr lang="en-US" dirty="0" smtClean="0"/>
              <a:t>1964 First commercial MOS released, many others were working on the same issues, multiple mergers and acquisitions including Fairchild, Philips, IBM, and Ford</a:t>
            </a:r>
          </a:p>
          <a:p>
            <a:r>
              <a:rPr lang="en-US" dirty="0" smtClean="0"/>
              <a:t>1973 JPL funds scientific grade “large” CCDs</a:t>
            </a:r>
          </a:p>
          <a:p>
            <a:r>
              <a:rPr lang="en-US" dirty="0" smtClean="0"/>
              <a:t>1974 Fairchild makes 100 x 100 chip used on an 8” telescope</a:t>
            </a:r>
          </a:p>
        </p:txBody>
      </p:sp>
    </p:spTree>
    <p:extLst>
      <p:ext uri="{BB962C8B-B14F-4D97-AF65-F5344CB8AC3E}">
        <p14:creationId xmlns:p14="http://schemas.microsoft.com/office/powerpoint/2010/main" xmlns="" val="27782185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Visualizing Hazardous Environs</a:t>
            </a:r>
            <a:endParaRPr lang="en-US" dirty="0"/>
          </a:p>
        </p:txBody>
      </p:sp>
      <p:sp>
        <p:nvSpPr>
          <p:cNvPr id="5" name="Text Placeholder 4"/>
          <p:cNvSpPr>
            <a:spLocks noGrp="1"/>
          </p:cNvSpPr>
          <p:nvPr>
            <p:ph type="body" idx="1"/>
          </p:nvPr>
        </p:nvSpPr>
        <p:spPr/>
        <p:txBody>
          <a:bodyPr/>
          <a:lstStyle/>
          <a:p>
            <a:r>
              <a:rPr lang="en-US" dirty="0" smtClean="0"/>
              <a:t>Surface of Venus </a:t>
            </a:r>
            <a:br>
              <a:rPr lang="en-US" dirty="0" smtClean="0"/>
            </a:br>
            <a:r>
              <a:rPr lang="en-US" dirty="0" smtClean="0"/>
              <a:t>(</a:t>
            </a:r>
            <a:r>
              <a:rPr lang="en-US" dirty="0" err="1" smtClean="0"/>
              <a:t>Venera</a:t>
            </a:r>
            <a:r>
              <a:rPr lang="en-US" dirty="0" smtClean="0"/>
              <a:t> Lander)</a:t>
            </a:r>
            <a:endParaRPr lang="en-US" dirty="0"/>
          </a:p>
        </p:txBody>
      </p:sp>
      <p:sp>
        <p:nvSpPr>
          <p:cNvPr id="6" name="Text Placeholder 5"/>
          <p:cNvSpPr>
            <a:spLocks noGrp="1"/>
          </p:cNvSpPr>
          <p:nvPr>
            <p:ph type="body" sz="quarter" idx="3"/>
          </p:nvPr>
        </p:nvSpPr>
        <p:spPr/>
        <p:txBody>
          <a:bodyPr/>
          <a:lstStyle/>
          <a:p>
            <a:r>
              <a:rPr lang="en-US" dirty="0" smtClean="0"/>
              <a:t>Inside </a:t>
            </a:r>
            <a:r>
              <a:rPr lang="en-US" dirty="0" err="1" smtClean="0"/>
              <a:t>Fukishima</a:t>
            </a:r>
            <a:r>
              <a:rPr lang="en-US" dirty="0" smtClean="0"/>
              <a:t> Reactor</a:t>
            </a:r>
            <a:endParaRPr lang="en-US" dirty="0"/>
          </a:p>
        </p:txBody>
      </p:sp>
      <p:pic>
        <p:nvPicPr>
          <p:cNvPr id="9218" name="Picture 2" descr="E:\venera-13-venus-surface-don-p-mitchell.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10778"/>
          <a:stretch/>
        </p:blipFill>
        <p:spPr bwMode="auto">
          <a:xfrm>
            <a:off x="457200" y="3224650"/>
            <a:ext cx="4038600" cy="363335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Content Placeholder 8"/>
          <p:cNvPicPr>
            <a:picLocks noGrp="1" noChangeAspect="1"/>
          </p:cNvPicPr>
          <p:nvPr>
            <p:ph sz="quarter" idx="13"/>
          </p:nvPr>
        </p:nvPicPr>
        <p:blipFill>
          <a:blip r:embed="rId4" cstate="print">
            <a:extLst>
              <a:ext uri="{28A0092B-C50C-407E-A947-70E740481C1C}">
                <a14:useLocalDpi xmlns:a14="http://schemas.microsoft.com/office/drawing/2010/main" xmlns="" val="0"/>
              </a:ext>
            </a:extLst>
          </a:blip>
          <a:stretch>
            <a:fillRect/>
          </a:stretch>
        </p:blipFill>
        <p:spPr>
          <a:xfrm>
            <a:off x="457200" y="2286000"/>
            <a:ext cx="4041775" cy="2024929"/>
          </a:xfrm>
        </p:spPr>
      </p:pic>
      <p:pic>
        <p:nvPicPr>
          <p:cNvPr id="9219" name="Picture 3" descr="E:\104259079-GettyImages-633512856.530x298.jpg"/>
          <p:cNvPicPr>
            <a:picLocks noGrp="1" noChangeAspect="1" noChangeArrowheads="1"/>
          </p:cNvPicPr>
          <p:nvPr>
            <p:ph sz="quarter" idx="14"/>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48200" y="2286000"/>
            <a:ext cx="4041775" cy="2272545"/>
          </a:xfrm>
          <a:prstGeom prst="rect">
            <a:avLst/>
          </a:prstGeom>
          <a:noFill/>
          <a:extLst>
            <a:ext uri="{909E8E84-426E-40DD-AFC4-6F175D3DCCD1}">
              <a14:hiddenFill xmlns:a14="http://schemas.microsoft.com/office/drawing/2010/main" xmlns="">
                <a:solidFill>
                  <a:srgbClr val="FFFFFF"/>
                </a:solidFill>
              </a14:hiddenFill>
            </a:ext>
          </a:extLst>
        </p:spPr>
      </p:pic>
      <p:pic>
        <p:nvPicPr>
          <p:cNvPr id="9220" name="Picture 4" descr="E:\150413230059-fukushima-robot-nuclear-disaster-orig-00010529-large-169.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648200" y="4247101"/>
            <a:ext cx="4038600" cy="2273907"/>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ounded Rectangle 9"/>
          <p:cNvSpPr/>
          <p:nvPr/>
        </p:nvSpPr>
        <p:spPr>
          <a:xfrm>
            <a:off x="5410200" y="6541625"/>
            <a:ext cx="2667000" cy="3048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From CNN.com</a:t>
            </a:r>
            <a:endParaRPr lang="en-US" dirty="0"/>
          </a:p>
        </p:txBody>
      </p:sp>
    </p:spTree>
    <p:extLst>
      <p:ext uri="{BB962C8B-B14F-4D97-AF65-F5344CB8AC3E}">
        <p14:creationId xmlns:p14="http://schemas.microsoft.com/office/powerpoint/2010/main" xmlns="" val="36402201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Everyday Autonomy</a:t>
            </a:r>
            <a:endParaRPr lang="en-US" dirty="0"/>
          </a:p>
        </p:txBody>
      </p:sp>
      <p:pic>
        <p:nvPicPr>
          <p:cNvPr id="11" name="Content Placeholder 10"/>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1219200" y="3273168"/>
            <a:ext cx="6366662" cy="3584832"/>
          </a:xfrm>
        </p:spPr>
      </p:pic>
      <p:sp>
        <p:nvSpPr>
          <p:cNvPr id="10" name="Content Placeholder 9"/>
          <p:cNvSpPr>
            <a:spLocks noGrp="1"/>
          </p:cNvSpPr>
          <p:nvPr>
            <p:ph sz="quarter" idx="13"/>
          </p:nvPr>
        </p:nvSpPr>
        <p:spPr>
          <a:xfrm>
            <a:off x="365760" y="1600200"/>
            <a:ext cx="8168640" cy="1676400"/>
          </a:xfrm>
        </p:spPr>
        <p:txBody>
          <a:bodyPr/>
          <a:lstStyle/>
          <a:p>
            <a:r>
              <a:rPr lang="en-US" dirty="0" smtClean="0"/>
              <a:t>Self driving cars use an array of CCDs for multispectral stereoscopic vision</a:t>
            </a:r>
          </a:p>
          <a:p>
            <a:r>
              <a:rPr lang="en-US" dirty="0" smtClean="0"/>
              <a:t>Fast- high res cameras needed for object recognition and tracking</a:t>
            </a:r>
            <a:endParaRPr lang="en-US" dirty="0"/>
          </a:p>
        </p:txBody>
      </p:sp>
    </p:spTree>
    <p:extLst>
      <p:ext uri="{BB962C8B-B14F-4D97-AF65-F5344CB8AC3E}">
        <p14:creationId xmlns:p14="http://schemas.microsoft.com/office/powerpoint/2010/main" xmlns="" val="42614643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ESA Sentinel Weather</a:t>
            </a:r>
            <a:endParaRPr lang="en-US" dirty="0"/>
          </a:p>
        </p:txBody>
      </p:sp>
      <p:sp>
        <p:nvSpPr>
          <p:cNvPr id="4" name="Content Placeholder 3"/>
          <p:cNvSpPr>
            <a:spLocks noGrp="1"/>
          </p:cNvSpPr>
          <p:nvPr>
            <p:ph sz="quarter" idx="13"/>
          </p:nvPr>
        </p:nvSpPr>
        <p:spPr/>
        <p:txBody>
          <a:bodyPr/>
          <a:lstStyle/>
          <a:p>
            <a:r>
              <a:rPr lang="en-US" dirty="0" smtClean="0"/>
              <a:t>Provides </a:t>
            </a:r>
          </a:p>
          <a:p>
            <a:pPr lvl="1"/>
            <a:r>
              <a:rPr lang="en-US" dirty="0" smtClean="0"/>
              <a:t>day-night radar imagery</a:t>
            </a:r>
          </a:p>
          <a:p>
            <a:pPr lvl="1"/>
            <a:r>
              <a:rPr lang="en-US" dirty="0" smtClean="0"/>
              <a:t>Sub meter optical imagery</a:t>
            </a:r>
          </a:p>
          <a:p>
            <a:pPr lvl="1"/>
            <a:r>
              <a:rPr lang="en-US" dirty="0" smtClean="0"/>
              <a:t>Atmospheric monitoring</a:t>
            </a:r>
          </a:p>
          <a:p>
            <a:pPr lvl="1"/>
            <a:r>
              <a:rPr lang="en-US" dirty="0" smtClean="0"/>
              <a:t>Oceanographic data</a:t>
            </a:r>
          </a:p>
          <a:p>
            <a:r>
              <a:rPr lang="en-US" dirty="0" smtClean="0"/>
              <a:t>Tracks sea levels, storms, and allows prediction of extreme climate events</a:t>
            </a:r>
          </a:p>
          <a:p>
            <a:r>
              <a:rPr lang="en-US" dirty="0" smtClean="0"/>
              <a:t>Covers globe using multiple orbit types</a:t>
            </a:r>
            <a:endParaRPr lang="en-US" dirty="0"/>
          </a:p>
        </p:txBody>
      </p:sp>
      <p:pic>
        <p:nvPicPr>
          <p:cNvPr id="10243" name="Picture 3" descr="E:\Sentinel_family_medium.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76800" y="1447800"/>
            <a:ext cx="3657600" cy="36576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42" name="Picture 2" descr="E:\Global_Monitoring_for_Environment_and_Security_medium.jpg"/>
          <p:cNvPicPr>
            <a:picLocks noGrp="1" noChangeAspect="1" noChangeArrowheads="1"/>
          </p:cNvPicPr>
          <p:nvPr>
            <p:ph sz="half" idx="2"/>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76800" y="4800600"/>
            <a:ext cx="3657600" cy="202667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997987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Myriads of Others</a:t>
            </a:r>
            <a:endParaRPr lang="en-US" dirty="0"/>
          </a:p>
        </p:txBody>
      </p:sp>
      <p:sp>
        <p:nvSpPr>
          <p:cNvPr id="6" name="Content Placeholder 5"/>
          <p:cNvSpPr>
            <a:spLocks noGrp="1"/>
          </p:cNvSpPr>
          <p:nvPr>
            <p:ph idx="1"/>
          </p:nvPr>
        </p:nvSpPr>
        <p:spPr/>
        <p:txBody>
          <a:bodyPr/>
          <a:lstStyle/>
          <a:p>
            <a:r>
              <a:rPr lang="en-US" dirty="0" smtClean="0"/>
              <a:t>Wildlife tracking of herds, field based cameras</a:t>
            </a:r>
          </a:p>
          <a:p>
            <a:r>
              <a:rPr lang="en-US" dirty="0" smtClean="0"/>
              <a:t>Endoscopic cameras and other medical devices</a:t>
            </a:r>
          </a:p>
          <a:p>
            <a:r>
              <a:rPr lang="en-US" dirty="0" smtClean="0"/>
              <a:t>Microscopy (100,000 ISO chips)</a:t>
            </a:r>
          </a:p>
          <a:p>
            <a:r>
              <a:rPr lang="en-US" dirty="0" smtClean="0"/>
              <a:t>Security systems (back tracking crowd patterns - Boston bomber)</a:t>
            </a:r>
          </a:p>
          <a:p>
            <a:r>
              <a:rPr lang="en-US" dirty="0" smtClean="0"/>
              <a:t>Earthquake predictions (plate motion and ground swell)</a:t>
            </a:r>
          </a:p>
          <a:p>
            <a:r>
              <a:rPr lang="en-US" dirty="0" smtClean="0"/>
              <a:t>Volcano predictions</a:t>
            </a:r>
          </a:p>
          <a:p>
            <a:r>
              <a:rPr lang="en-US" dirty="0" smtClean="0"/>
              <a:t>Deep sea explorations</a:t>
            </a:r>
          </a:p>
          <a:p>
            <a:r>
              <a:rPr lang="en-US" dirty="0" smtClean="0"/>
              <a:t>Consumer “gimmicks” like the webcam fridge</a:t>
            </a:r>
            <a:endParaRPr lang="en-US" dirty="0"/>
          </a:p>
        </p:txBody>
      </p:sp>
    </p:spTree>
    <p:extLst>
      <p:ext uri="{BB962C8B-B14F-4D97-AF65-F5344CB8AC3E}">
        <p14:creationId xmlns:p14="http://schemas.microsoft.com/office/powerpoint/2010/main" xmlns="" val="36587826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Wait There’s More</a:t>
            </a:r>
            <a:endParaRPr lang="en-US" dirty="0"/>
          </a:p>
        </p:txBody>
      </p:sp>
      <p:sp>
        <p:nvSpPr>
          <p:cNvPr id="3" name="Content Placeholder 2"/>
          <p:cNvSpPr>
            <a:spLocks noGrp="1"/>
          </p:cNvSpPr>
          <p:nvPr>
            <p:ph idx="1"/>
          </p:nvPr>
        </p:nvSpPr>
        <p:spPr>
          <a:xfrm>
            <a:off x="457200" y="1600200"/>
            <a:ext cx="8229600" cy="4953000"/>
          </a:xfrm>
        </p:spPr>
        <p:txBody>
          <a:bodyPr>
            <a:normAutofit lnSpcReduction="10000"/>
          </a:bodyPr>
          <a:lstStyle/>
          <a:p>
            <a:r>
              <a:rPr lang="en-US" dirty="0" smtClean="0"/>
              <a:t>Predicting sales volume by counting cars in the lot</a:t>
            </a:r>
          </a:p>
          <a:p>
            <a:r>
              <a:rPr lang="en-US" dirty="0" smtClean="0"/>
              <a:t>Levying building taxes or fines based on new construction or tree cutting activities</a:t>
            </a:r>
          </a:p>
          <a:p>
            <a:r>
              <a:rPr lang="en-US" dirty="0" smtClean="0"/>
              <a:t>Monitoring oil spills</a:t>
            </a:r>
          </a:p>
          <a:p>
            <a:r>
              <a:rPr lang="en-US" dirty="0" smtClean="0"/>
              <a:t>Observing “shy” animal species</a:t>
            </a:r>
          </a:p>
          <a:p>
            <a:r>
              <a:rPr lang="en-US" dirty="0" smtClean="0"/>
              <a:t>Guidance systems for UAVs</a:t>
            </a:r>
          </a:p>
          <a:p>
            <a:r>
              <a:rPr lang="en-US" dirty="0" smtClean="0"/>
              <a:t>Solar storms – prediction and analysis</a:t>
            </a:r>
          </a:p>
          <a:p>
            <a:r>
              <a:rPr lang="en-US" dirty="0" smtClean="0"/>
              <a:t>Algae blooms – signs of ocean health and air quality</a:t>
            </a:r>
          </a:p>
          <a:p>
            <a:r>
              <a:rPr lang="en-US" dirty="0" smtClean="0"/>
              <a:t>Mapping the sea floor</a:t>
            </a:r>
          </a:p>
          <a:p>
            <a:r>
              <a:rPr lang="en-US" dirty="0" smtClean="0"/>
              <a:t>Tracking invasive species</a:t>
            </a:r>
          </a:p>
          <a:p>
            <a:r>
              <a:rPr lang="en-US" dirty="0" smtClean="0"/>
              <a:t>Providing traffic alerts</a:t>
            </a:r>
            <a:endParaRPr lang="en-US" dirty="0"/>
          </a:p>
        </p:txBody>
      </p:sp>
    </p:spTree>
    <p:extLst>
      <p:ext uri="{BB962C8B-B14F-4D97-AF65-F5344CB8AC3E}">
        <p14:creationId xmlns:p14="http://schemas.microsoft.com/office/powerpoint/2010/main" xmlns="" val="42308231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65310" y="838200"/>
            <a:ext cx="6096001" cy="4876800"/>
          </a:xfrm>
        </p:spPr>
      </p:pic>
      <p:sp>
        <p:nvSpPr>
          <p:cNvPr id="6" name="Text Placeholder 5"/>
          <p:cNvSpPr>
            <a:spLocks noGrp="1"/>
          </p:cNvSpPr>
          <p:nvPr>
            <p:ph type="body" sz="half" idx="2"/>
          </p:nvPr>
        </p:nvSpPr>
        <p:spPr/>
        <p:txBody>
          <a:bodyPr/>
          <a:lstStyle/>
          <a:p>
            <a:r>
              <a:rPr lang="en-US" dirty="0" smtClean="0"/>
              <a:t>Justin Bell</a:t>
            </a:r>
          </a:p>
          <a:p>
            <a:r>
              <a:rPr lang="en-US" dirty="0" smtClean="0"/>
              <a:t>jbell@ieee.org</a:t>
            </a:r>
            <a:endParaRPr lang="en-US" dirty="0"/>
          </a:p>
        </p:txBody>
      </p:sp>
    </p:spTree>
    <p:extLst>
      <p:ext uri="{BB962C8B-B14F-4D97-AF65-F5344CB8AC3E}">
        <p14:creationId xmlns:p14="http://schemas.microsoft.com/office/powerpoint/2010/main" xmlns="" val="3030489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The Birth of the CCD Selfie</a:t>
            </a:r>
            <a:endParaRPr lang="en-US" sz="4800" dirty="0"/>
          </a:p>
        </p:txBody>
      </p:sp>
      <p:sp>
        <p:nvSpPr>
          <p:cNvPr id="3" name="Content Placeholder 2"/>
          <p:cNvSpPr>
            <a:spLocks noGrp="1"/>
          </p:cNvSpPr>
          <p:nvPr>
            <p:ph sz="half" idx="2"/>
          </p:nvPr>
        </p:nvSpPr>
        <p:spPr/>
        <p:txBody>
          <a:bodyPr>
            <a:normAutofit lnSpcReduction="10000"/>
          </a:bodyPr>
          <a:lstStyle/>
          <a:p>
            <a:r>
              <a:rPr lang="en-US" dirty="0" smtClean="0"/>
              <a:t>250p at 30i fps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Sourced from [http</a:t>
            </a:r>
            <a:r>
              <a:rPr lang="en-US" dirty="0"/>
              <a:t>://</a:t>
            </a:r>
            <a:r>
              <a:rPr lang="en-US" dirty="0" smtClean="0"/>
              <a:t>ethw.org]</a:t>
            </a:r>
            <a:endParaRPr lang="en-US" dirty="0"/>
          </a:p>
        </p:txBody>
      </p:sp>
      <p:sp>
        <p:nvSpPr>
          <p:cNvPr id="4" name="Content Placeholder 3"/>
          <p:cNvSpPr>
            <a:spLocks noGrp="1"/>
          </p:cNvSpPr>
          <p:nvPr>
            <p:ph sz="quarter" idx="13"/>
          </p:nvPr>
        </p:nvSpPr>
        <p:spPr>
          <a:xfrm>
            <a:off x="365760" y="1600200"/>
            <a:ext cx="4041648" cy="4953000"/>
          </a:xfrm>
        </p:spPr>
        <p:txBody>
          <a:bodyPr>
            <a:normAutofit/>
          </a:bodyPr>
          <a:lstStyle/>
          <a:p>
            <a:r>
              <a:rPr lang="en-US" dirty="0" smtClean="0"/>
              <a:t>In 1964 Bell working with AT&amp;T demonstrate a practical use of CCDs at the World’s Fair </a:t>
            </a:r>
          </a:p>
          <a:p>
            <a:r>
              <a:rPr lang="en-US" dirty="0" smtClean="0"/>
              <a:t>The technology suffered from the limitations of manufacturing/ science at the time</a:t>
            </a:r>
          </a:p>
          <a:p>
            <a:r>
              <a:rPr lang="en-US" dirty="0" smtClean="0"/>
              <a:t>Each pixel was similar to a bulb in a vintage set of holiday lights</a:t>
            </a:r>
            <a:endParaRPr lang="en-US" dirty="0"/>
          </a:p>
        </p:txBody>
      </p:sp>
      <p:pic>
        <p:nvPicPr>
          <p:cNvPr id="2050" name="Picture 2" descr="File:Picturephone 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2514600"/>
            <a:ext cx="4267200" cy="303445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44911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What can a CCD sensor detect?</a:t>
            </a:r>
            <a:endParaRPr lang="en-US" sz="4000" dirty="0"/>
          </a:p>
        </p:txBody>
      </p:sp>
      <p:sp>
        <p:nvSpPr>
          <p:cNvPr id="3" name="Content Placeholder 2"/>
          <p:cNvSpPr>
            <a:spLocks noGrp="1"/>
          </p:cNvSpPr>
          <p:nvPr>
            <p:ph idx="1"/>
          </p:nvPr>
        </p:nvSpPr>
        <p:spPr/>
        <p:txBody>
          <a:bodyPr/>
          <a:lstStyle/>
          <a:p>
            <a:r>
              <a:rPr lang="en-US" dirty="0" smtClean="0"/>
              <a:t>Modern CCDs are more sensitive to high frequency light as a byproduct of the physics that allows photoelectrons to be created within the sensor material</a:t>
            </a:r>
          </a:p>
          <a:p>
            <a:r>
              <a:rPr lang="en-US" dirty="0" smtClean="0"/>
              <a:t>The cutoff frequency of the photoelectric effect determines the longest wavelength a sensor can detect (around 1100 nm for modern chips)</a:t>
            </a:r>
            <a:endParaRPr lang="en-US"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5678"/>
          <a:stretch/>
        </p:blipFill>
        <p:spPr bwMode="auto">
          <a:xfrm>
            <a:off x="1066800" y="4292088"/>
            <a:ext cx="4191000" cy="2532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pic>
        <p:nvPicPr>
          <p:cNvPr id="4" name="Picture 2" descr="E:\New folder\tunneling1.jpe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638800" y="4339370"/>
            <a:ext cx="2438400" cy="2438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169033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Coatings and Chip Architecture</a:t>
            </a:r>
            <a:endParaRPr lang="en-US" dirty="0"/>
          </a:p>
        </p:txBody>
      </p:sp>
      <p:sp>
        <p:nvSpPr>
          <p:cNvPr id="6" name="Content Placeholder 5"/>
          <p:cNvSpPr>
            <a:spLocks noGrp="1"/>
          </p:cNvSpPr>
          <p:nvPr>
            <p:ph sz="quarter" idx="13"/>
          </p:nvPr>
        </p:nvSpPr>
        <p:spPr>
          <a:xfrm>
            <a:off x="365760" y="1600200"/>
            <a:ext cx="4815840" cy="4526280"/>
          </a:xfrm>
        </p:spPr>
        <p:txBody>
          <a:bodyPr/>
          <a:lstStyle/>
          <a:p>
            <a:r>
              <a:rPr lang="en-US" dirty="0" smtClean="0"/>
              <a:t>Earliest designs had the polysilicon gates on the “front” of the chip</a:t>
            </a:r>
          </a:p>
          <a:p>
            <a:pPr lvl="1"/>
            <a:r>
              <a:rPr lang="en-US" dirty="0" smtClean="0"/>
              <a:t>Reduced efficiency of the sensor</a:t>
            </a:r>
          </a:p>
          <a:p>
            <a:pPr lvl="1"/>
            <a:r>
              <a:rPr lang="en-US" dirty="0" smtClean="0"/>
              <a:t>Did not allow for anti-reflective coatings</a:t>
            </a:r>
          </a:p>
          <a:p>
            <a:pPr lvl="1"/>
            <a:r>
              <a:rPr lang="en-US" dirty="0" smtClean="0"/>
              <a:t>Poor response to “blues”</a:t>
            </a:r>
          </a:p>
          <a:p>
            <a:pPr lvl="1"/>
            <a:endParaRPr lang="en-US" dirty="0" smtClean="0"/>
          </a:p>
          <a:p>
            <a:r>
              <a:rPr lang="en-US" dirty="0" smtClean="0"/>
              <a:t>Later designs allowed for a thinner “P” layer and the electrodes on behind the chips n-layer</a:t>
            </a:r>
          </a:p>
        </p:txBody>
      </p:sp>
      <p:pic>
        <p:nvPicPr>
          <p:cNvPr id="3074"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51139" y="4953000"/>
            <a:ext cx="2914650" cy="1371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638800" y="1524000"/>
            <a:ext cx="2139328" cy="30289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723087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Physics of AR Coatings</a:t>
            </a:r>
            <a:endParaRPr lang="en-US" dirty="0"/>
          </a:p>
        </p:txBody>
      </p:sp>
      <p:sp>
        <p:nvSpPr>
          <p:cNvPr id="4" name="Content Placeholder 3"/>
          <p:cNvSpPr>
            <a:spLocks noGrp="1"/>
          </p:cNvSpPr>
          <p:nvPr>
            <p:ph sz="quarter" idx="13"/>
          </p:nvPr>
        </p:nvSpPr>
        <p:spPr>
          <a:xfrm>
            <a:off x="365760" y="1600200"/>
            <a:ext cx="4206240" cy="4953000"/>
          </a:xfrm>
        </p:spPr>
        <p:txBody>
          <a:bodyPr>
            <a:normAutofit fontScale="92500" lnSpcReduction="20000"/>
          </a:bodyPr>
          <a:lstStyle/>
          <a:p>
            <a:r>
              <a:rPr lang="en-US" dirty="0" smtClean="0"/>
              <a:t>AR coatings function  based on Snell’s law (and Fermat’s principle)</a:t>
            </a:r>
          </a:p>
          <a:p>
            <a:r>
              <a:rPr lang="en-US" dirty="0" smtClean="0"/>
              <a:t>Some light is refracted (and transmitted) as it transitions from air to the CCD, a percentage is reflected</a:t>
            </a:r>
          </a:p>
          <a:p>
            <a:r>
              <a:rPr lang="en-US" dirty="0" smtClean="0"/>
              <a:t>Using an intermediate layer with an n-value “refractive index” between the two materials reduces reflections</a:t>
            </a:r>
          </a:p>
          <a:p>
            <a:r>
              <a:rPr lang="en-US" dirty="0" smtClean="0"/>
              <a:t>The reflection amount can be reduced from 1 to 2 orders of magnitude</a:t>
            </a:r>
            <a:endParaRPr lang="en-US" dirty="0"/>
          </a:p>
        </p:txBody>
      </p:sp>
      <p:pic>
        <p:nvPicPr>
          <p:cNvPr id="4098"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95800" y="2057400"/>
            <a:ext cx="4532046" cy="3701944"/>
          </a:xfrm>
          <a:prstGeom prst="rect">
            <a:avLst/>
          </a:prstGeom>
          <a:noFill/>
          <a:ln w="19050">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2518295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Quantum Efficiency</a:t>
            </a:r>
            <a:endParaRPr lang="en-US" dirty="0"/>
          </a:p>
        </p:txBody>
      </p:sp>
      <p:sp>
        <p:nvSpPr>
          <p:cNvPr id="3" name="Content Placeholder 2"/>
          <p:cNvSpPr>
            <a:spLocks noGrp="1"/>
          </p:cNvSpPr>
          <p:nvPr>
            <p:ph idx="1"/>
          </p:nvPr>
        </p:nvSpPr>
        <p:spPr/>
        <p:txBody>
          <a:bodyPr/>
          <a:lstStyle/>
          <a:p>
            <a:r>
              <a:rPr lang="en-US" dirty="0"/>
              <a:t>1.26 eV corresponds to </a:t>
            </a:r>
            <a:r>
              <a:rPr lang="en-US" dirty="0" smtClean="0"/>
              <a:t>the minimum </a:t>
            </a:r>
            <a:r>
              <a:rPr lang="en-US" dirty="0"/>
              <a:t>energy of light with a wavelength </a:t>
            </a:r>
            <a:r>
              <a:rPr lang="en-US" dirty="0" smtClean="0"/>
              <a:t>to interact with Si</a:t>
            </a:r>
            <a:endParaRPr lang="en-US" dirty="0"/>
          </a:p>
          <a:p>
            <a:r>
              <a:rPr lang="en-US" dirty="0"/>
              <a:t>Beyond this point silicon becomes transparent and CCDs constructed from silicon become </a:t>
            </a:r>
            <a:r>
              <a:rPr lang="en-US" dirty="0" smtClean="0"/>
              <a:t>insensitive</a:t>
            </a:r>
          </a:p>
          <a:p>
            <a:r>
              <a:rPr lang="en-US" b="1" dirty="0">
                <a:latin typeface="Calibri" charset="0"/>
              </a:rPr>
              <a:t>The ratio of detected photons to total number of incoming </a:t>
            </a:r>
            <a:r>
              <a:rPr lang="en-US" b="1" dirty="0" smtClean="0">
                <a:latin typeface="Calibri" charset="0"/>
              </a:rPr>
              <a:t>photons is the quantum efficiency </a:t>
            </a:r>
            <a:r>
              <a:rPr lang="en-US" dirty="0" smtClean="0">
                <a:latin typeface="Calibri" charset="0"/>
              </a:rPr>
              <a:t>(wavelength dependent!)</a:t>
            </a:r>
            <a:endParaRPr lang="en-US" dirty="0"/>
          </a:p>
          <a:p>
            <a:endParaRPr lang="en-US" dirty="0"/>
          </a:p>
        </p:txBody>
      </p:sp>
      <p:pic>
        <p:nvPicPr>
          <p:cNvPr id="3077" name="Picture 5" descr="E:\total_photon_attenuation.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71616" y="4097867"/>
            <a:ext cx="3534184" cy="2560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3078" name="Picture 6" descr="E:\image2.jpe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0" y="4111053"/>
            <a:ext cx="3564251" cy="2560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352773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do “photons” get out of the chip?</a:t>
            </a:r>
            <a:endParaRPr lang="en-US" dirty="0"/>
          </a:p>
        </p:txBody>
      </p:sp>
      <p:sp>
        <p:nvSpPr>
          <p:cNvPr id="6" name="Content Placeholder 5"/>
          <p:cNvSpPr>
            <a:spLocks noGrp="1"/>
          </p:cNvSpPr>
          <p:nvPr>
            <p:ph sz="quarter" idx="13"/>
          </p:nvPr>
        </p:nvSpPr>
        <p:spPr>
          <a:xfrm>
            <a:off x="365760" y="1600200"/>
            <a:ext cx="4434840" cy="5029200"/>
          </a:xfrm>
        </p:spPr>
        <p:txBody>
          <a:bodyPr>
            <a:normAutofit lnSpcReduction="10000"/>
          </a:bodyPr>
          <a:lstStyle/>
          <a:p>
            <a:r>
              <a:rPr lang="en-US" dirty="0" smtClean="0"/>
              <a:t>A CCD chip outputs data using a serial shift register</a:t>
            </a:r>
          </a:p>
          <a:p>
            <a:r>
              <a:rPr lang="en-US" dirty="0" smtClean="0"/>
              <a:t>Commonly this is referred to as a “bucket brigade”</a:t>
            </a:r>
          </a:p>
          <a:p>
            <a:r>
              <a:rPr lang="en-US" dirty="0" smtClean="0"/>
              <a:t>The electrons are pushed down the columns as a sheet</a:t>
            </a:r>
          </a:p>
          <a:p>
            <a:r>
              <a:rPr lang="en-US" dirty="0" smtClean="0"/>
              <a:t>The grey row (output or shift register) is shifted to an amplifier and A/D converter</a:t>
            </a:r>
          </a:p>
          <a:p>
            <a:endParaRPr lang="en-US" dirty="0" smtClean="0"/>
          </a:p>
          <a:p>
            <a:r>
              <a:rPr lang="en-US" sz="1600" dirty="0" smtClean="0"/>
              <a:t>[www.nobelprize.org/nobel_prizes/</a:t>
            </a:r>
            <a:br>
              <a:rPr lang="en-US" sz="1600" dirty="0" smtClean="0"/>
            </a:br>
            <a:r>
              <a:rPr lang="en-US" sz="1600" dirty="0" smtClean="0"/>
              <a:t>physics]</a:t>
            </a:r>
            <a:endParaRPr lang="en-US" sz="1600" dirty="0"/>
          </a:p>
        </p:txBody>
      </p:sp>
      <p:pic>
        <p:nvPicPr>
          <p:cNvPr id="5122"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8200" y="3505200"/>
            <a:ext cx="4291095" cy="277816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76800" y="1752601"/>
            <a:ext cx="1554480" cy="15544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62800" y="1752601"/>
            <a:ext cx="1554480" cy="154689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8" name="Straight Arrow Connector 7"/>
          <p:cNvCxnSpPr>
            <a:stCxn id="5123" idx="3"/>
          </p:cNvCxnSpPr>
          <p:nvPr/>
        </p:nvCxnSpPr>
        <p:spPr>
          <a:xfrm>
            <a:off x="6431280" y="2529841"/>
            <a:ext cx="845820" cy="144208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Frame 10"/>
          <p:cNvSpPr/>
          <p:nvPr/>
        </p:nvSpPr>
        <p:spPr>
          <a:xfrm>
            <a:off x="7010400" y="3971925"/>
            <a:ext cx="533400" cy="609600"/>
          </a:xfrm>
          <a:prstGeom prst="fram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26485006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2024</TotalTime>
  <Words>3214</Words>
  <Application>Microsoft Office PowerPoint</Application>
  <PresentationFormat>On-screen Show (4:3)</PresentationFormat>
  <Paragraphs>357</Paragraphs>
  <Slides>35</Slides>
  <Notes>24</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Couture</vt:lpstr>
      <vt:lpstr>Executive</vt:lpstr>
      <vt:lpstr>Science of CCDs and applications in remote sensing </vt:lpstr>
      <vt:lpstr>Charge Coupled Devices</vt:lpstr>
      <vt:lpstr>Brief Historical Perspective</vt:lpstr>
      <vt:lpstr>The Birth of the CCD Selfie</vt:lpstr>
      <vt:lpstr>What can a CCD sensor detect?</vt:lpstr>
      <vt:lpstr>Coatings and Chip Architecture</vt:lpstr>
      <vt:lpstr>Physics of AR Coatings</vt:lpstr>
      <vt:lpstr>Quantum Efficiency</vt:lpstr>
      <vt:lpstr>How do “photons” get out of the chip?</vt:lpstr>
      <vt:lpstr>Pixel Perfect</vt:lpstr>
      <vt:lpstr>Charge Transfers and  Efficiency</vt:lpstr>
      <vt:lpstr>Additional Charge Transfer Issues</vt:lpstr>
      <vt:lpstr>The Output Register Dumps into an Amp</vt:lpstr>
      <vt:lpstr>Additional Features</vt:lpstr>
      <vt:lpstr>Noise Factors In CCDs</vt:lpstr>
      <vt:lpstr>Bias Noise</vt:lpstr>
      <vt:lpstr>Dark Current</vt:lpstr>
      <vt:lpstr>Flat Dark, Dark Flats</vt:lpstr>
      <vt:lpstr>Flat-dark Example</vt:lpstr>
      <vt:lpstr>Staying on Target</vt:lpstr>
      <vt:lpstr>Applications</vt:lpstr>
      <vt:lpstr>RIT's Cryogenic Star Tracking Attitude Regulation System</vt:lpstr>
      <vt:lpstr>A Plague of… __</vt:lpstr>
      <vt:lpstr>Certainly not “spy” satellites </vt:lpstr>
      <vt:lpstr>Soil and Watershed Erosion</vt:lpstr>
      <vt:lpstr>Industrialization and Urban Sprawl / Decline</vt:lpstr>
      <vt:lpstr>Crop Output / Sustainability</vt:lpstr>
      <vt:lpstr>Wildfire Monitoring</vt:lpstr>
      <vt:lpstr>Iceberg, dead ahead!</vt:lpstr>
      <vt:lpstr>Visualizing Hazardous Environs</vt:lpstr>
      <vt:lpstr>Everyday Autonomy</vt:lpstr>
      <vt:lpstr>ESA Sentinel Weather</vt:lpstr>
      <vt:lpstr>Myriads of Others</vt:lpstr>
      <vt:lpstr>Wait There’s More</vt:lpstr>
      <vt:lpstr>Questions?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Strife</dc:creator>
  <cp:lastModifiedBy>Richard</cp:lastModifiedBy>
  <cp:revision>67</cp:revision>
  <dcterms:created xsi:type="dcterms:W3CDTF">2017-04-24T23:29:17Z</dcterms:created>
  <dcterms:modified xsi:type="dcterms:W3CDTF">2017-06-05T00:04:40Z</dcterms:modified>
</cp:coreProperties>
</file>