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1"/>
  </p:notesMasterIdLst>
  <p:handoutMasterIdLst>
    <p:handoutMasterId r:id="rId12"/>
  </p:handoutMasterIdLst>
  <p:sldIdLst>
    <p:sldId id="360" r:id="rId2"/>
    <p:sldId id="406" r:id="rId3"/>
    <p:sldId id="407" r:id="rId4"/>
    <p:sldId id="405" r:id="rId5"/>
    <p:sldId id="395" r:id="rId6"/>
    <p:sldId id="402" r:id="rId7"/>
    <p:sldId id="403" r:id="rId8"/>
    <p:sldId id="408" r:id="rId9"/>
    <p:sldId id="383" r:id="rId10"/>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5" clrIdx="0">
    <p:extLst>
      <p:ext uri="{19B8F6BF-5375-455C-9EA6-DF929625EA0E}">
        <p15:presenceInfo xmlns:p15="http://schemas.microsoft.com/office/powerpoint/2012/main" userId="Microsoft Office User" providerId="None"/>
      </p:ext>
    </p:extLst>
  </p:cmAuthor>
  <p:cmAuthor id="2" name="Erin Spiewak" initials="EES" lastIdx="19" clrIdx="1">
    <p:extLst>
      <p:ext uri="{19B8F6BF-5375-455C-9EA6-DF929625EA0E}">
        <p15:presenceInfo xmlns:p15="http://schemas.microsoft.com/office/powerpoint/2012/main" userId="Erin Spiewak" providerId="None"/>
      </p:ext>
    </p:extLst>
  </p:cmAuthor>
  <p:cmAuthor id="3" name="Kim, Soo" initials="KS" lastIdx="9" clrIdx="2">
    <p:extLst>
      <p:ext uri="{19B8F6BF-5375-455C-9EA6-DF929625EA0E}">
        <p15:presenceInfo xmlns:p15="http://schemas.microsoft.com/office/powerpoint/2012/main" userId="Kim, Soo" providerId="None"/>
      </p:ext>
    </p:extLst>
  </p:cmAuthor>
  <p:cmAuthor id="4" name="Jennifer L Santulli" initials="JLS" lastIdx="1" clrIdx="3">
    <p:extLst>
      <p:ext uri="{19B8F6BF-5375-455C-9EA6-DF929625EA0E}">
        <p15:presenceInfo xmlns:p15="http://schemas.microsoft.com/office/powerpoint/2012/main" userId="Jennifer L Santul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A8AA"/>
    <a:srgbClr val="00629B"/>
    <a:srgbClr val="00B5E2"/>
    <a:srgbClr val="4AC9E3"/>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5441" autoAdjust="0"/>
  </p:normalViewPr>
  <p:slideViewPr>
    <p:cSldViewPr snapToGrid="0">
      <p:cViewPr varScale="1">
        <p:scale>
          <a:sx n="72" d="100"/>
          <a:sy n="72" d="100"/>
        </p:scale>
        <p:origin x="1016" y="52"/>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10/20/2020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10/20/2020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a:latin typeface="Arial" pitchFamily="-1" charset="0"/>
              <a:ea typeface="Geneva" pitchFamily="-1" charset="0"/>
              <a:cs typeface="Geneva" pitchFamily="-1" charset="0"/>
            </a:endParaRPr>
          </a:p>
        </p:txBody>
      </p:sp>
      <p:sp>
        <p:nvSpPr>
          <p:cNvPr id="23556" name="Slide Number Placeholder 3"/>
          <p:cNvSpPr>
            <a:spLocks noGrp="1"/>
          </p:cNvSpPr>
          <p:nvPr>
            <p:ph type="sldNum" sz="quarter" idx="5"/>
          </p:nvPr>
        </p:nvSpPr>
        <p:spPr>
          <a:noFill/>
        </p:spPr>
        <p:txBody>
          <a:bodyPr/>
          <a:lstStyle/>
          <a:p>
            <a:fld id="{D03217AD-F591-CD45-B43E-549B445B1609}" type="slidenum">
              <a:rPr lang="en-US">
                <a:latin typeface="Arial" pitchFamily="-1" charset="0"/>
                <a:ea typeface="ＭＳ Ｐゴシック" pitchFamily="-1" charset="-128"/>
                <a:cs typeface="ＭＳ Ｐゴシック" pitchFamily="-1" charset="-128"/>
              </a:rPr>
              <a:pPr/>
              <a:t>5</a:t>
            </a:fld>
            <a:endParaRPr lang="en-US">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732449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Insert Date here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Insert Title here</a:t>
            </a:r>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050">
              <a:latin typeface="Myriad Pro" charset="0"/>
            </a:endParaRPr>
          </a:p>
        </p:txBody>
      </p:sp>
    </p:spTree>
    <p:extLst>
      <p:ext uri="{BB962C8B-B14F-4D97-AF65-F5344CB8AC3E}">
        <p14:creationId xmlns:p14="http://schemas.microsoft.com/office/powerpoint/2010/main" val="239182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 id="2147483741" r:id="rId38"/>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corpchan/full-member-listing.html" TargetMode="External"/><Relationship Id="rId2" Type="http://schemas.openxmlformats.org/officeDocument/2006/relationships/hyperlink" Target="https://standards.ieee.org/about/membership/index.html"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1E3E-A049-7F4B-B49B-D384B5000F6D}"/>
              </a:ext>
            </a:extLst>
          </p:cNvPr>
          <p:cNvSpPr>
            <a:spLocks noGrp="1"/>
          </p:cNvSpPr>
          <p:nvPr>
            <p:ph type="ctrTitle"/>
          </p:nvPr>
        </p:nvSpPr>
        <p:spPr>
          <a:xfrm>
            <a:off x="342899" y="1338572"/>
            <a:ext cx="4431323" cy="1790700"/>
          </a:xfrm>
        </p:spPr>
        <p:txBody>
          <a:bodyPr>
            <a:normAutofit/>
          </a:bodyPr>
          <a:lstStyle/>
          <a:p>
            <a:r>
              <a:rPr lang="en-US" dirty="0" smtClean="0"/>
              <a:t>Entity </a:t>
            </a:r>
            <a:r>
              <a:rPr lang="en-US" dirty="0"/>
              <a:t>Working </a:t>
            </a:r>
            <a:r>
              <a:rPr lang="en-US" dirty="0" smtClean="0"/>
              <a:t>Group</a:t>
            </a:r>
            <a:r>
              <a:rPr lang="en-US" dirty="0"/>
              <a:t/>
            </a:r>
            <a:br>
              <a:rPr lang="en-US" dirty="0"/>
            </a:br>
            <a:r>
              <a:rPr lang="en-US" dirty="0"/>
              <a:t/>
            </a:r>
            <a:br>
              <a:rPr lang="en-US" dirty="0"/>
            </a:br>
            <a:endParaRPr lang="en-US" dirty="0"/>
          </a:p>
        </p:txBody>
      </p:sp>
      <p:sp>
        <p:nvSpPr>
          <p:cNvPr id="4" name="Subtitle 3"/>
          <p:cNvSpPr>
            <a:spLocks noGrp="1"/>
          </p:cNvSpPr>
          <p:nvPr>
            <p:ph type="subTitle" idx="1"/>
          </p:nvPr>
        </p:nvSpPr>
        <p:spPr/>
        <p:txBody>
          <a:bodyPr/>
          <a:lstStyle/>
          <a:p>
            <a:r>
              <a:rPr lang="en-US" sz="1400" dirty="0"/>
              <a:t>membership</a:t>
            </a:r>
            <a:r>
              <a:rPr lang="en-US" dirty="0"/>
              <a:t> </a:t>
            </a:r>
            <a:r>
              <a:rPr lang="en-US" sz="1400" dirty="0"/>
              <a:t>Overview</a:t>
            </a:r>
          </a:p>
        </p:txBody>
      </p:sp>
    </p:spTree>
    <p:extLst>
      <p:ext uri="{BB962C8B-B14F-4D97-AF65-F5344CB8AC3E}">
        <p14:creationId xmlns:p14="http://schemas.microsoft.com/office/powerpoint/2010/main" val="321381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a:xfrm>
            <a:off x="342900" y="795737"/>
            <a:ext cx="6172200" cy="3836588"/>
          </a:xfrm>
        </p:spPr>
        <p:txBody>
          <a:bodyPr/>
          <a:lstStyle/>
          <a:p>
            <a:endParaRPr lang="en-US" dirty="0" smtClean="0"/>
          </a:p>
          <a:p>
            <a:endParaRPr lang="en-US" dirty="0"/>
          </a:p>
          <a:p>
            <a:pPr marL="285750" indent="-285750">
              <a:buClr>
                <a:srgbClr val="00B5E2"/>
              </a:buClr>
              <a:buFont typeface="Wingdings" panose="05000000000000000000" pitchFamily="2" charset="2"/>
              <a:buChar char="§"/>
            </a:pPr>
            <a:r>
              <a:rPr lang="en-US" sz="1600" b="0" dirty="0" smtClean="0"/>
              <a:t>Entity Based Working Group Membership </a:t>
            </a:r>
            <a:r>
              <a:rPr lang="en-US" sz="1600" b="0" dirty="0" smtClean="0"/>
              <a:t>Definitions </a:t>
            </a:r>
            <a:endParaRPr lang="en-US" sz="1600" b="0" dirty="0"/>
          </a:p>
          <a:p>
            <a:pPr marL="285750" indent="-285750">
              <a:buClr>
                <a:srgbClr val="00B5E2"/>
              </a:buClr>
              <a:buFont typeface="Wingdings" panose="05000000000000000000" pitchFamily="2" charset="2"/>
              <a:buChar char="§"/>
            </a:pPr>
            <a:r>
              <a:rPr lang="en-US" sz="1600" b="0" dirty="0"/>
              <a:t>Standards Committee Representative</a:t>
            </a:r>
          </a:p>
          <a:p>
            <a:pPr marL="285750" indent="-285750">
              <a:buClr>
                <a:srgbClr val="00B5E2"/>
              </a:buClr>
              <a:buFont typeface="Wingdings" panose="05000000000000000000" pitchFamily="2" charset="2"/>
              <a:buChar char="§"/>
            </a:pPr>
            <a:r>
              <a:rPr lang="en-US" sz="1600" b="0" dirty="0" smtClean="0"/>
              <a:t>Entity Based Working </a:t>
            </a:r>
            <a:r>
              <a:rPr lang="en-US" sz="1600" b="0" dirty="0"/>
              <a:t>Group </a:t>
            </a:r>
            <a:r>
              <a:rPr lang="en-US" sz="1600" b="0" dirty="0" smtClean="0"/>
              <a:t>Membership  </a:t>
            </a:r>
          </a:p>
          <a:p>
            <a:pPr marL="285750" indent="-285750">
              <a:buClr>
                <a:srgbClr val="00B5E2"/>
              </a:buClr>
              <a:buFont typeface="Wingdings" panose="05000000000000000000" pitchFamily="2" charset="2"/>
              <a:buChar char="§"/>
            </a:pPr>
            <a:r>
              <a:rPr lang="en-US" sz="1600" b="0" dirty="0" smtClean="0"/>
              <a:t>Additional Resources</a:t>
            </a:r>
            <a:endParaRPr lang="en-US" sz="1600" b="0"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2</a:t>
            </a:fld>
            <a:endParaRPr lang="en-US" altLang="en-US"/>
          </a:p>
        </p:txBody>
      </p:sp>
    </p:spTree>
    <p:extLst>
      <p:ext uri="{BB962C8B-B14F-4D97-AF65-F5344CB8AC3E}">
        <p14:creationId xmlns:p14="http://schemas.microsoft.com/office/powerpoint/2010/main" val="64366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28055"/>
            <a:ext cx="6172200" cy="371475"/>
          </a:xfrm>
        </p:spPr>
        <p:txBody>
          <a:bodyPr>
            <a:normAutofit fontScale="90000"/>
          </a:bodyPr>
          <a:lstStyle/>
          <a:p>
            <a:r>
              <a:rPr lang="en-US" dirty="0" smtClean="0"/>
              <a:t>Entity based working group membership definitions</a:t>
            </a:r>
            <a:endParaRPr lang="en-US" dirty="0"/>
          </a:p>
        </p:txBody>
      </p:sp>
      <p:sp>
        <p:nvSpPr>
          <p:cNvPr id="3" name="Content Placeholder 2"/>
          <p:cNvSpPr>
            <a:spLocks noGrp="1"/>
          </p:cNvSpPr>
          <p:nvPr>
            <p:ph idx="1"/>
          </p:nvPr>
        </p:nvSpPr>
        <p:spPr>
          <a:xfrm>
            <a:off x="342900" y="1081924"/>
            <a:ext cx="6172200" cy="3550401"/>
          </a:xfrm>
        </p:spPr>
        <p:txBody>
          <a:bodyPr/>
          <a:lstStyle/>
          <a:p>
            <a:r>
              <a:rPr lang="en-US" dirty="0"/>
              <a:t>Designated Representative (DR)</a:t>
            </a:r>
          </a:p>
          <a:p>
            <a:r>
              <a:rPr lang="en-US" b="0" dirty="0"/>
              <a:t>A DR is a person who represents an Entity member organization and  participates in an   entity-based Working Group. DR of an Advance Corporate member is eligible to serve as an officer of an entity based working group and to vote on behalf of the Entity member organization</a:t>
            </a:r>
            <a:r>
              <a:rPr lang="en-US" b="0" dirty="0" smtClean="0"/>
              <a:t>.</a:t>
            </a:r>
          </a:p>
          <a:p>
            <a:endParaRPr lang="en-US" b="0" dirty="0"/>
          </a:p>
          <a:p>
            <a:r>
              <a:rPr lang="en-US" dirty="0" smtClean="0"/>
              <a:t>Designated </a:t>
            </a:r>
            <a:r>
              <a:rPr lang="en-US" dirty="0"/>
              <a:t>Representative Alternate (DRA) </a:t>
            </a:r>
          </a:p>
          <a:p>
            <a:r>
              <a:rPr lang="en-US" b="0" dirty="0"/>
              <a:t>A DRA is a person who represents  an Entity member organization and participates in an  entity-based Working Group.  DRA is an alternate who can fill in for DR during their absence at a working group meeting</a:t>
            </a:r>
            <a:r>
              <a:rPr lang="en-US" b="0" dirty="0" smtClean="0"/>
              <a:t>.</a:t>
            </a:r>
          </a:p>
          <a:p>
            <a:endParaRPr lang="en-US" b="0" dirty="0" smtClean="0"/>
          </a:p>
          <a:p>
            <a:r>
              <a:rPr lang="en-US" dirty="0" smtClean="0"/>
              <a:t>Technical </a:t>
            </a:r>
            <a:r>
              <a:rPr lang="en-US" dirty="0"/>
              <a:t>Expert</a:t>
            </a:r>
          </a:p>
          <a:p>
            <a:r>
              <a:rPr lang="en-US" b="0" dirty="0"/>
              <a:t>An individual who is invited by the WG to attend at most three meetings of the WG during the lifetime of a particular project (see IEEE-SA Standards Board Bylaws Clause 5.2.1.2 on “Membership requirements for standards developed under the entity method</a:t>
            </a:r>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3</a:t>
            </a:fld>
            <a:endParaRPr lang="en-US" altLang="en-US"/>
          </a:p>
        </p:txBody>
      </p:sp>
    </p:spTree>
    <p:extLst>
      <p:ext uri="{BB962C8B-B14F-4D97-AF65-F5344CB8AC3E}">
        <p14:creationId xmlns:p14="http://schemas.microsoft.com/office/powerpoint/2010/main" val="146514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Standards Committee Representative (SCR)  </a:t>
            </a:r>
          </a:p>
        </p:txBody>
      </p:sp>
      <p:sp>
        <p:nvSpPr>
          <p:cNvPr id="3" name="Content Placeholder 2"/>
          <p:cNvSpPr>
            <a:spLocks noGrp="1"/>
          </p:cNvSpPr>
          <p:nvPr>
            <p:ph idx="1"/>
          </p:nvPr>
        </p:nvSpPr>
        <p:spPr>
          <a:xfrm>
            <a:off x="359478" y="1006953"/>
            <a:ext cx="6172200" cy="3262312"/>
          </a:xfrm>
        </p:spPr>
        <p:txBody>
          <a:bodyPr>
            <a:normAutofit/>
          </a:bodyPr>
          <a:lstStyle/>
          <a:p>
            <a:r>
              <a:rPr lang="en-US" sz="1400" b="0" dirty="0"/>
              <a:t>A Standards Committee Representative (SCR) is a Standards Committee member designated to attend meetings of one or more of the Standards Committee's entity-based working groups in a non-voting role. </a:t>
            </a:r>
          </a:p>
          <a:p>
            <a:pPr marL="285750" indent="-285750">
              <a:buClr>
                <a:srgbClr val="00B5E2"/>
              </a:buClr>
              <a:buFont typeface="Wingdings" panose="05000000000000000000" pitchFamily="2" charset="2"/>
              <a:buChar char="§"/>
            </a:pPr>
            <a:r>
              <a:rPr lang="en-US" sz="1400" b="0" dirty="0"/>
              <a:t>Responsible for providing input and guidance to the assigned working group on behalf of the Standards Committee.</a:t>
            </a:r>
          </a:p>
          <a:p>
            <a:endParaRPr lang="en-US" sz="1400" b="0" dirty="0"/>
          </a:p>
          <a:p>
            <a:r>
              <a:rPr lang="en-US" sz="1400" b="0" dirty="0"/>
              <a:t>For more information, see the IEEE-SA Standards Boards Bylaws clause </a:t>
            </a:r>
            <a:r>
              <a:rPr lang="en-US" sz="1400" b="0" i="1" dirty="0"/>
              <a:t>5.2.1.2, “Membership requirements for standards developed under the entity method”</a:t>
            </a:r>
            <a:endParaRPr lang="en-US" sz="1400" b="0"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1560986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42900" y="155977"/>
            <a:ext cx="6337106" cy="371475"/>
          </a:xfrm>
        </p:spPr>
        <p:txBody>
          <a:bodyPr>
            <a:normAutofit fontScale="90000"/>
          </a:bodyPr>
          <a:lstStyle/>
          <a:p>
            <a:pPr eaLnBrk="1" hangingPunct="1"/>
            <a:r>
              <a:rPr lang="en-US" sz="1725" dirty="0">
                <a:cs typeface="ＭＳ Ｐゴシック" pitchFamily="-1" charset="-128"/>
              </a:rPr>
              <a:t>IEEE entity based working groups </a:t>
            </a:r>
            <a:r>
              <a:rPr lang="en-US" sz="1725" dirty="0" smtClean="0">
                <a:cs typeface="ＭＳ Ｐゴシック" pitchFamily="-1" charset="-128"/>
              </a:rPr>
              <a:t>– Obtaining membership</a:t>
            </a:r>
            <a:endParaRPr lang="en-US" sz="1725" i="1" dirty="0">
              <a:cs typeface="ＭＳ Ｐゴシック" pitchFamily="-1" charset="-128"/>
            </a:endParaRPr>
          </a:p>
        </p:txBody>
      </p:sp>
      <p:sp>
        <p:nvSpPr>
          <p:cNvPr id="22531" name="Content Placeholder 2"/>
          <p:cNvSpPr>
            <a:spLocks noGrp="1"/>
          </p:cNvSpPr>
          <p:nvPr>
            <p:ph idx="1"/>
          </p:nvPr>
        </p:nvSpPr>
        <p:spPr>
          <a:xfrm>
            <a:off x="342900" y="977221"/>
            <a:ext cx="6172200" cy="3655104"/>
          </a:xfrm>
        </p:spPr>
        <p:txBody>
          <a:bodyPr/>
          <a:lstStyle/>
          <a:p>
            <a:pPr eaLnBrk="1" hangingPunct="1"/>
            <a:r>
              <a:rPr lang="en-US" sz="1500" b="0" dirty="0">
                <a:latin typeface="Montserrat"/>
                <a:cs typeface="ＭＳ Ｐゴシック" pitchFamily="-1" charset="-128"/>
              </a:rPr>
              <a:t>Requirements for Working Group </a:t>
            </a:r>
            <a:r>
              <a:rPr lang="en-US" sz="1500" b="0" dirty="0" smtClean="0">
                <a:latin typeface="Montserrat"/>
                <a:cs typeface="ＭＳ Ｐゴシック" pitchFamily="-1" charset="-128"/>
              </a:rPr>
              <a:t>Membership</a:t>
            </a:r>
            <a:endParaRPr lang="en-US" sz="1500" b="0" dirty="0">
              <a:latin typeface="Montserrat"/>
              <a:cs typeface="ＭＳ Ｐゴシック" pitchFamily="-1" charset="-128"/>
            </a:endParaRPr>
          </a:p>
          <a:p>
            <a:pPr marL="685800" lvl="1" indent="-342900">
              <a:buClr>
                <a:srgbClr val="00B5E2"/>
              </a:buClr>
              <a:buFont typeface="Wingdings" panose="05000000000000000000" pitchFamily="2" charset="2"/>
              <a:buChar char="§"/>
            </a:pPr>
            <a:r>
              <a:rPr lang="en-US" sz="1500" dirty="0">
                <a:latin typeface="Montserrat"/>
              </a:rPr>
              <a:t>An entity shall be an </a:t>
            </a:r>
            <a:r>
              <a:rPr lang="en-US" sz="1500" dirty="0" smtClean="0">
                <a:latin typeface="Montserrat"/>
              </a:rPr>
              <a:t>IEEE SA </a:t>
            </a:r>
            <a:r>
              <a:rPr lang="en-US" sz="1500" dirty="0">
                <a:latin typeface="Montserrat"/>
              </a:rPr>
              <a:t>Advanced Corporate member to attain membership and voting rights in an entity-based working group.</a:t>
            </a:r>
          </a:p>
          <a:p>
            <a:pPr marL="685800" lvl="1" indent="-342900">
              <a:buClr>
                <a:srgbClr val="00B5E2"/>
              </a:buClr>
              <a:buFont typeface="Wingdings" panose="05000000000000000000" pitchFamily="2" charset="2"/>
              <a:buChar char="§"/>
            </a:pPr>
            <a:r>
              <a:rPr lang="en-US" sz="1500" dirty="0">
                <a:latin typeface="Montserrat"/>
              </a:rPr>
              <a:t>An entity shall declare their intent to join the Working Group.</a:t>
            </a:r>
          </a:p>
          <a:p>
            <a:pPr marL="685800" lvl="1" indent="-342900">
              <a:buClr>
                <a:srgbClr val="00B5E2"/>
              </a:buClr>
              <a:buFont typeface="Wingdings" panose="05000000000000000000" pitchFamily="2" charset="2"/>
              <a:buChar char="§"/>
            </a:pPr>
            <a:r>
              <a:rPr lang="en-US" sz="1500" dirty="0">
                <a:latin typeface="Montserrat"/>
              </a:rPr>
              <a:t>An entity shall pay working group services fee, if established.</a:t>
            </a:r>
          </a:p>
          <a:p>
            <a:pPr marL="7938" lvl="1" indent="0">
              <a:buClr>
                <a:srgbClr val="00B5E2"/>
              </a:buClr>
            </a:pPr>
            <a:endParaRPr lang="en-US" sz="1500" dirty="0" smtClean="0">
              <a:latin typeface="Montserrat"/>
            </a:endParaRPr>
          </a:p>
          <a:p>
            <a:pPr marL="7938" lvl="1" indent="0">
              <a:buClr>
                <a:srgbClr val="00B5E2"/>
              </a:buClr>
            </a:pPr>
            <a:r>
              <a:rPr lang="en-US" sz="1500" b="1" dirty="0" smtClean="0">
                <a:latin typeface="Montserrat"/>
              </a:rPr>
              <a:t>Voting Members</a:t>
            </a:r>
          </a:p>
          <a:p>
            <a:pPr marL="293688" lvl="1" indent="-285750">
              <a:buClr>
                <a:srgbClr val="00B5E2"/>
              </a:buClr>
              <a:buFont typeface="Wingdings" panose="05000000000000000000" pitchFamily="2" charset="2"/>
              <a:buChar char="§"/>
            </a:pPr>
            <a:r>
              <a:rPr lang="en-US" sz="1500" dirty="0" smtClean="0">
                <a:latin typeface="Montserrat"/>
              </a:rPr>
              <a:t>Voting </a:t>
            </a:r>
            <a:r>
              <a:rPr lang="en-US" sz="1500" dirty="0">
                <a:latin typeface="Montserrat"/>
              </a:rPr>
              <a:t>rights are granted to those entity members who attend the first working group meeting and meet the requirements. Thereafter, voting rights are granted in accordance to the Working Group P&amp;P’s </a:t>
            </a:r>
          </a:p>
          <a:p>
            <a:pPr marL="342900" lvl="1" indent="0"/>
            <a:endParaRPr lang="en-US" sz="1500" dirty="0"/>
          </a:p>
        </p:txBody>
      </p:sp>
    </p:spTree>
    <p:extLst>
      <p:ext uri="{BB962C8B-B14F-4D97-AF65-F5344CB8AC3E}">
        <p14:creationId xmlns:p14="http://schemas.microsoft.com/office/powerpoint/2010/main" val="421793519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347" y="135036"/>
            <a:ext cx="6267306" cy="371475"/>
          </a:xfrm>
        </p:spPr>
        <p:txBody>
          <a:bodyPr>
            <a:normAutofit fontScale="90000"/>
          </a:bodyPr>
          <a:lstStyle/>
          <a:p>
            <a:r>
              <a:rPr lang="en-US" dirty="0">
                <a:cs typeface="ＭＳ Ｐゴシック" pitchFamily="-1" charset="-128"/>
              </a:rPr>
              <a:t>IEEE entity based working groups – Obtaining </a:t>
            </a:r>
            <a:r>
              <a:rPr lang="en-US" dirty="0" smtClean="0">
                <a:cs typeface="ＭＳ Ｐゴシック" pitchFamily="-1" charset="-128"/>
              </a:rPr>
              <a:t>membership </a:t>
            </a:r>
            <a:r>
              <a:rPr lang="en-US" dirty="0" err="1" smtClean="0">
                <a:cs typeface="ＭＳ Ｐゴシック" pitchFamily="-1" charset="-128"/>
              </a:rPr>
              <a:t>Con’t</a:t>
            </a:r>
            <a:endParaRPr lang="en-US" dirty="0">
              <a:ea typeface="ＭＳ Ｐゴシック" pitchFamily="-84" charset="-128"/>
              <a:cs typeface="ＭＳ Ｐゴシック" pitchFamily="-84" charset="-128"/>
            </a:endParaRPr>
          </a:p>
        </p:txBody>
      </p:sp>
      <p:sp>
        <p:nvSpPr>
          <p:cNvPr id="31747" name="Content Placeholder 2"/>
          <p:cNvSpPr>
            <a:spLocks noGrp="1"/>
          </p:cNvSpPr>
          <p:nvPr>
            <p:ph idx="1"/>
          </p:nvPr>
        </p:nvSpPr>
        <p:spPr>
          <a:xfrm>
            <a:off x="342900" y="1005142"/>
            <a:ext cx="6172200" cy="3627183"/>
          </a:xfrm>
        </p:spPr>
        <p:txBody>
          <a:bodyPr/>
          <a:lstStyle/>
          <a:p>
            <a:r>
              <a:rPr lang="en-US" sz="1500" dirty="0">
                <a:latin typeface="Montserrat"/>
              </a:rPr>
              <a:t>Non-Voting </a:t>
            </a:r>
            <a:r>
              <a:rPr lang="en-US" sz="1500" dirty="0" smtClean="0">
                <a:latin typeface="Montserrat"/>
              </a:rPr>
              <a:t>Members </a:t>
            </a:r>
            <a:r>
              <a:rPr lang="en-US" sz="1500" b="0" dirty="0" smtClean="0">
                <a:latin typeface="Montserrat"/>
              </a:rPr>
              <a:t>are </a:t>
            </a:r>
            <a:r>
              <a:rPr lang="en-US" sz="1500" b="0" dirty="0">
                <a:latin typeface="Montserrat"/>
              </a:rPr>
              <a:t>granted the following rights and privileges: </a:t>
            </a:r>
            <a:endParaRPr lang="en-US" sz="1500" b="0" dirty="0" smtClean="0">
              <a:latin typeface="Montserrat"/>
            </a:endParaRPr>
          </a:p>
          <a:p>
            <a:endParaRPr lang="en-US" sz="1500" b="0" dirty="0">
              <a:latin typeface="Montserrat"/>
            </a:endParaRPr>
          </a:p>
          <a:p>
            <a:pPr marL="342900" lvl="0" indent="-342900">
              <a:buClr>
                <a:srgbClr val="00B5E2"/>
              </a:buClr>
              <a:buFont typeface="Wingdings" panose="05000000000000000000" pitchFamily="2" charset="2"/>
              <a:buChar char="§"/>
            </a:pPr>
            <a:r>
              <a:rPr lang="en-US" sz="1500" b="0" dirty="0">
                <a:latin typeface="Montserrat"/>
              </a:rPr>
              <a:t>M</a:t>
            </a:r>
            <a:r>
              <a:rPr lang="en-US" sz="1500" b="0" dirty="0" smtClean="0">
                <a:latin typeface="Montserrat"/>
              </a:rPr>
              <a:t>ay </a:t>
            </a:r>
            <a:r>
              <a:rPr lang="en-US" sz="1500" b="0" dirty="0">
                <a:latin typeface="Montserrat"/>
              </a:rPr>
              <a:t>make technical contributions to the Working Group and its subgroups; </a:t>
            </a:r>
          </a:p>
          <a:p>
            <a:pPr marL="342900" lvl="0" indent="-342900">
              <a:buClr>
                <a:srgbClr val="00B5E2"/>
              </a:buClr>
              <a:buFont typeface="Wingdings" panose="05000000000000000000" pitchFamily="2" charset="2"/>
              <a:buChar char="§"/>
            </a:pPr>
            <a:r>
              <a:rPr lang="en-US" sz="1500" b="0" dirty="0">
                <a:latin typeface="Montserrat"/>
              </a:rPr>
              <a:t>M</a:t>
            </a:r>
            <a:r>
              <a:rPr lang="en-US" sz="1500" b="0" dirty="0" smtClean="0">
                <a:latin typeface="Montserrat"/>
              </a:rPr>
              <a:t>ay </a:t>
            </a:r>
            <a:r>
              <a:rPr lang="en-US" sz="1500" b="0" dirty="0">
                <a:latin typeface="Montserrat"/>
              </a:rPr>
              <a:t>access all archived meeting materials (past and present) of the Working Group and its subgroups; </a:t>
            </a:r>
          </a:p>
          <a:p>
            <a:pPr marL="342900" lvl="0" indent="-342900">
              <a:buClr>
                <a:srgbClr val="00B5E2"/>
              </a:buClr>
              <a:buFont typeface="Wingdings" panose="05000000000000000000" pitchFamily="2" charset="2"/>
              <a:buChar char="§"/>
            </a:pPr>
            <a:r>
              <a:rPr lang="en-US" sz="1500" b="0" dirty="0">
                <a:latin typeface="Montserrat"/>
              </a:rPr>
              <a:t>M</a:t>
            </a:r>
            <a:r>
              <a:rPr lang="en-US" sz="1500" b="0" dirty="0" smtClean="0">
                <a:latin typeface="Montserrat"/>
              </a:rPr>
              <a:t>ay </a:t>
            </a:r>
            <a:r>
              <a:rPr lang="en-US" sz="1500" b="0" dirty="0">
                <a:latin typeface="Montserrat"/>
              </a:rPr>
              <a:t>subscribe to the members-only e-mail reflector of the Working Group and its subgroups; </a:t>
            </a:r>
          </a:p>
          <a:p>
            <a:pPr marL="342900" lvl="0" indent="-342900">
              <a:buClr>
                <a:srgbClr val="00B5E2"/>
              </a:buClr>
              <a:buFont typeface="Wingdings" panose="05000000000000000000" pitchFamily="2" charset="2"/>
              <a:buChar char="§"/>
            </a:pPr>
            <a:r>
              <a:rPr lang="en-US" sz="1500" b="0" dirty="0">
                <a:latin typeface="Montserrat"/>
              </a:rPr>
              <a:t>M</a:t>
            </a:r>
            <a:r>
              <a:rPr lang="en-US" sz="1500" b="0" dirty="0" smtClean="0">
                <a:latin typeface="Montserrat"/>
              </a:rPr>
              <a:t>ay </a:t>
            </a:r>
            <a:r>
              <a:rPr lang="en-US" sz="1500" b="0" dirty="0">
                <a:latin typeface="Montserrat"/>
              </a:rPr>
              <a:t>attend meetings of the Working Group and its subgroups; </a:t>
            </a:r>
          </a:p>
          <a:p>
            <a:pPr marL="342900" lvl="0" indent="-342900">
              <a:buClr>
                <a:srgbClr val="00B5E2"/>
              </a:buClr>
              <a:buFont typeface="Wingdings" panose="05000000000000000000" pitchFamily="2" charset="2"/>
              <a:buChar char="§"/>
            </a:pPr>
            <a:r>
              <a:rPr lang="en-US" sz="1500" b="0" dirty="0">
                <a:latin typeface="Montserrat"/>
              </a:rPr>
              <a:t>M</a:t>
            </a:r>
            <a:r>
              <a:rPr lang="en-US" sz="1500" b="0" dirty="0" smtClean="0">
                <a:latin typeface="Montserrat"/>
              </a:rPr>
              <a:t>ay </a:t>
            </a:r>
            <a:r>
              <a:rPr lang="en-US" sz="1500" b="0" dirty="0">
                <a:latin typeface="Montserrat"/>
              </a:rPr>
              <a:t>subscribe to the public e-mail reflector of the Working Group and its subgroups.  </a:t>
            </a:r>
          </a:p>
          <a:p>
            <a:pPr eaLnBrk="1" hangingPunct="1"/>
            <a:endParaRPr lang="en-US" dirty="0">
              <a:ea typeface="ＭＳ Ｐゴシック" pitchFamily="-84" charset="-128"/>
              <a:cs typeface="ＭＳ Ｐゴシック" pitchFamily="-84" charset="-128"/>
            </a:endParaRPr>
          </a:p>
          <a:p>
            <a:pPr eaLnBrk="1" hangingPunct="1"/>
            <a:endParaRPr lang="en-US" dirty="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1648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342900" y="804621"/>
            <a:ext cx="6172200" cy="3262312"/>
          </a:xfrm>
        </p:spPr>
        <p:txBody>
          <a:bodyPr>
            <a:normAutofit lnSpcReduction="10000"/>
          </a:bodyPr>
          <a:lstStyle/>
          <a:p>
            <a:r>
              <a:rPr lang="en-US" sz="1500" dirty="0"/>
              <a:t>Observers</a:t>
            </a:r>
            <a:r>
              <a:rPr lang="en-US" sz="1500" b="0" dirty="0"/>
              <a:t> </a:t>
            </a:r>
          </a:p>
          <a:p>
            <a:r>
              <a:rPr lang="en-US" sz="1500" b="0" dirty="0"/>
              <a:t>A Corporate Member of the </a:t>
            </a:r>
            <a:r>
              <a:rPr lang="en-US" sz="1500" b="0" dirty="0" smtClean="0"/>
              <a:t>IEEE SA </a:t>
            </a:r>
            <a:r>
              <a:rPr lang="en-US" sz="1500" b="0" dirty="0"/>
              <a:t>(either Basic Entity Member or Advanced Entity Member) that is an Observer are granted the following rights and privileges: </a:t>
            </a:r>
          </a:p>
          <a:p>
            <a:pPr marL="285750" lvl="0" indent="-285750">
              <a:buClr>
                <a:srgbClr val="00B5E2"/>
              </a:buClr>
              <a:buFont typeface="Wingdings" panose="05000000000000000000" pitchFamily="2" charset="2"/>
              <a:buChar char="§"/>
            </a:pPr>
            <a:r>
              <a:rPr lang="en-US" sz="1500" b="0" dirty="0" smtClean="0"/>
              <a:t>May </a:t>
            </a:r>
            <a:r>
              <a:rPr lang="en-US" sz="1500" b="0" dirty="0"/>
              <a:t>attend meetings of the Working Group and its subgroups;</a:t>
            </a:r>
          </a:p>
          <a:p>
            <a:pPr marL="285750" lvl="0" indent="-285750">
              <a:buClr>
                <a:srgbClr val="00B5E2"/>
              </a:buClr>
              <a:buFont typeface="Wingdings" panose="05000000000000000000" pitchFamily="2" charset="2"/>
              <a:buChar char="§"/>
            </a:pPr>
            <a:r>
              <a:rPr lang="en-US" sz="1500" b="0" dirty="0" smtClean="0"/>
              <a:t>May </a:t>
            </a:r>
            <a:r>
              <a:rPr lang="en-US" sz="1500" b="0" dirty="0"/>
              <a:t>subscribe to the public e-mail reflector of the Working Group</a:t>
            </a:r>
            <a:br>
              <a:rPr lang="en-US" sz="1500" b="0" dirty="0"/>
            </a:br>
            <a:endParaRPr lang="en-US" sz="1500" b="0" dirty="0"/>
          </a:p>
          <a:p>
            <a:r>
              <a:rPr lang="en-US" sz="1500" b="0" dirty="0"/>
              <a:t>An entity that is not a Corporate Member of the </a:t>
            </a:r>
            <a:r>
              <a:rPr lang="en-US" sz="1500" b="0" dirty="0" smtClean="0"/>
              <a:t>IEEE SA </a:t>
            </a:r>
            <a:r>
              <a:rPr lang="en-US" sz="1500" b="0" dirty="0"/>
              <a:t>can send one or more individuals to attend and are granted the following rights and privileges: </a:t>
            </a:r>
          </a:p>
          <a:p>
            <a:pPr marL="285750" lvl="0" indent="-285750">
              <a:buClr>
                <a:srgbClr val="00B5E2"/>
              </a:buClr>
              <a:buFont typeface="Wingdings" panose="05000000000000000000" pitchFamily="2" charset="2"/>
              <a:buChar char="§"/>
            </a:pPr>
            <a:r>
              <a:rPr lang="en-US" sz="1500" b="0" dirty="0" smtClean="0"/>
              <a:t>May </a:t>
            </a:r>
            <a:r>
              <a:rPr lang="en-US" sz="1500" b="0" dirty="0"/>
              <a:t>attend </a:t>
            </a:r>
            <a:r>
              <a:rPr lang="en-US" sz="1500" dirty="0"/>
              <a:t>one</a:t>
            </a:r>
            <a:r>
              <a:rPr lang="en-US" sz="1500" b="0" dirty="0"/>
              <a:t> meeting of the Working Group;</a:t>
            </a:r>
          </a:p>
          <a:p>
            <a:pPr marL="285750" lvl="0" indent="-285750">
              <a:buClr>
                <a:srgbClr val="00B5E2"/>
              </a:buClr>
              <a:buFont typeface="Wingdings" panose="05000000000000000000" pitchFamily="2" charset="2"/>
              <a:buChar char="§"/>
            </a:pPr>
            <a:r>
              <a:rPr lang="en-US" sz="1500" b="0" dirty="0" smtClean="0"/>
              <a:t>May </a:t>
            </a:r>
            <a:r>
              <a:rPr lang="en-US" sz="1500" b="0" dirty="0"/>
              <a:t>subscribe to the public e-mail reflector of the Working Group</a:t>
            </a:r>
          </a:p>
          <a:p>
            <a:pPr eaLnBrk="1" hangingPunct="1"/>
            <a:endParaRPr lang="en-US" dirty="0">
              <a:ea typeface="ＭＳ Ｐゴシック" pitchFamily="-84" charset="-128"/>
              <a:cs typeface="ＭＳ Ｐゴシック" pitchFamily="-84" charset="-128"/>
            </a:endParaRPr>
          </a:p>
        </p:txBody>
      </p:sp>
      <p:sp>
        <p:nvSpPr>
          <p:cNvPr id="6" name="Title 1"/>
          <p:cNvSpPr>
            <a:spLocks noGrp="1"/>
          </p:cNvSpPr>
          <p:nvPr>
            <p:ph type="title"/>
          </p:nvPr>
        </p:nvSpPr>
        <p:spPr>
          <a:xfrm>
            <a:off x="342900" y="86175"/>
            <a:ext cx="6172200" cy="371475"/>
          </a:xfrm>
        </p:spPr>
        <p:txBody>
          <a:bodyPr>
            <a:normAutofit fontScale="90000"/>
          </a:bodyPr>
          <a:lstStyle/>
          <a:p>
            <a:r>
              <a:rPr lang="en-US" dirty="0">
                <a:cs typeface="ＭＳ Ｐゴシック" pitchFamily="-1" charset="-128"/>
              </a:rPr>
              <a:t>IEEE entity based working groups – Obtaining membership </a:t>
            </a:r>
            <a:r>
              <a:rPr lang="en-US" dirty="0" err="1">
                <a:cs typeface="ＭＳ Ｐゴシック" pitchFamily="-1" charset="-128"/>
              </a:rPr>
              <a:t>Con’t</a:t>
            </a:r>
            <a:endParaRPr lang="en-US" dirty="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62464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342900" y="804621"/>
            <a:ext cx="6172200" cy="3262312"/>
          </a:xfrm>
        </p:spPr>
        <p:txBody>
          <a:bodyPr>
            <a:normAutofit/>
          </a:bodyPr>
          <a:lstStyle/>
          <a:p>
            <a:r>
              <a:rPr lang="en-US" sz="1500" dirty="0" smtClean="0"/>
              <a:t>Obtaining Corporate Membership</a:t>
            </a:r>
            <a:endParaRPr lang="en-US" sz="1500" b="0" dirty="0"/>
          </a:p>
          <a:p>
            <a:pPr marL="285750" indent="-285750">
              <a:buClr>
                <a:srgbClr val="00B5E2"/>
              </a:buClr>
              <a:buFont typeface="Wingdings" panose="05000000000000000000" pitchFamily="2" charset="2"/>
              <a:buChar char="§"/>
            </a:pPr>
            <a:r>
              <a:rPr lang="en-US" sz="1600" b="0" dirty="0"/>
              <a:t>Please click </a:t>
            </a:r>
            <a:r>
              <a:rPr lang="en-US" sz="1600" u="sng" dirty="0">
                <a:hlinkClick r:id="rId2"/>
              </a:rPr>
              <a:t>here</a:t>
            </a:r>
            <a:r>
              <a:rPr lang="en-US" sz="1600" b="0" dirty="0"/>
              <a:t> to learn more </a:t>
            </a:r>
            <a:r>
              <a:rPr lang="en-US" sz="1600" b="0" dirty="0" smtClean="0"/>
              <a:t>about how to become a  Corporate member.</a:t>
            </a:r>
          </a:p>
          <a:p>
            <a:pPr marL="285750" indent="-285750">
              <a:buClr>
                <a:srgbClr val="00B5E2"/>
              </a:buClr>
              <a:buFont typeface="Wingdings" panose="05000000000000000000" pitchFamily="2" charset="2"/>
              <a:buChar char="§"/>
            </a:pPr>
            <a:endParaRPr lang="en-US" sz="1600" b="0" dirty="0"/>
          </a:p>
          <a:p>
            <a:pPr>
              <a:buClr>
                <a:srgbClr val="00B5E2"/>
              </a:buClr>
            </a:pPr>
            <a:r>
              <a:rPr lang="en-US" sz="1600" dirty="0" smtClean="0"/>
              <a:t>Corporate Membership Listing</a:t>
            </a:r>
            <a:endParaRPr lang="en-US" sz="1600" dirty="0"/>
          </a:p>
          <a:p>
            <a:pPr marL="285750" indent="-285750">
              <a:buClr>
                <a:srgbClr val="00B5E2"/>
              </a:buClr>
              <a:buFont typeface="Wingdings" panose="05000000000000000000" pitchFamily="2" charset="2"/>
              <a:buChar char="§"/>
            </a:pPr>
            <a:r>
              <a:rPr lang="en-US" sz="1600" b="0" dirty="0"/>
              <a:t>Please review the </a:t>
            </a:r>
            <a:r>
              <a:rPr lang="en-US" sz="1600" u="sng" dirty="0">
                <a:hlinkClick r:id="rId3"/>
              </a:rPr>
              <a:t>IEEE SA Corporate Member list</a:t>
            </a:r>
            <a:r>
              <a:rPr lang="en-US" sz="1600" b="0" dirty="0"/>
              <a:t> to confirm if your company is a corporate member and its member type: Advanced or Basic.</a:t>
            </a:r>
          </a:p>
          <a:p>
            <a:pPr marL="285750" lvl="0" indent="-285750">
              <a:buClr>
                <a:srgbClr val="00B5E2"/>
              </a:buClr>
              <a:buFont typeface="Wingdings" panose="05000000000000000000" pitchFamily="2" charset="2"/>
              <a:buChar char="§"/>
            </a:pPr>
            <a:endParaRPr lang="en-US" sz="1500" b="0" dirty="0"/>
          </a:p>
          <a:p>
            <a:pPr eaLnBrk="1" hangingPunct="1"/>
            <a:endParaRPr lang="en-US" dirty="0">
              <a:ea typeface="ＭＳ Ｐゴシック" pitchFamily="-84" charset="-128"/>
              <a:cs typeface="ＭＳ Ｐゴシック" pitchFamily="-84" charset="-128"/>
            </a:endParaRPr>
          </a:p>
        </p:txBody>
      </p:sp>
      <p:sp>
        <p:nvSpPr>
          <p:cNvPr id="6" name="Title 1"/>
          <p:cNvSpPr>
            <a:spLocks noGrp="1"/>
          </p:cNvSpPr>
          <p:nvPr>
            <p:ph type="title"/>
          </p:nvPr>
        </p:nvSpPr>
        <p:spPr>
          <a:xfrm>
            <a:off x="342900" y="86175"/>
            <a:ext cx="6172200" cy="371475"/>
          </a:xfrm>
        </p:spPr>
        <p:txBody>
          <a:bodyPr>
            <a:normAutofit/>
          </a:bodyPr>
          <a:lstStyle/>
          <a:p>
            <a:r>
              <a:rPr lang="en-US" dirty="0" smtClean="0">
                <a:cs typeface="ＭＳ Ｐゴシック" pitchFamily="-1" charset="-128"/>
              </a:rPr>
              <a:t>Additional resources</a:t>
            </a:r>
            <a:endParaRPr lang="en-US" dirty="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8199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altLang="en-US" sz="2400" dirty="0" smtClean="0"/>
              <a:t>Thanks</a:t>
            </a: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6" name="Rectangle 5"/>
          <p:cNvSpPr/>
          <p:nvPr/>
        </p:nvSpPr>
        <p:spPr>
          <a:xfrm>
            <a:off x="2361046" y="3178573"/>
            <a:ext cx="3429000" cy="1384995"/>
          </a:xfrm>
          <a:prstGeom prst="rect">
            <a:avLst/>
          </a:prstGeom>
        </p:spPr>
        <p:txBody>
          <a:bodyPr>
            <a:spAutoFit/>
          </a:bodyPr>
          <a:lstStyle/>
          <a:p>
            <a:r>
              <a:rPr lang="en-US" altLang="en-US" dirty="0" smtClean="0">
                <a:solidFill>
                  <a:schemeClr val="bg1"/>
                </a:solidFill>
              </a:rPr>
              <a:t>NAME: Vanessa Lalitte</a:t>
            </a:r>
            <a:r>
              <a:rPr lang="en-US" altLang="en-US" dirty="0">
                <a:solidFill>
                  <a:schemeClr val="bg1"/>
                </a:solidFill>
              </a:rPr>
              <a:t/>
            </a:r>
            <a:br>
              <a:rPr lang="en-US" altLang="en-US" dirty="0">
                <a:solidFill>
                  <a:schemeClr val="bg1"/>
                </a:solidFill>
              </a:rPr>
            </a:br>
            <a:r>
              <a:rPr lang="en-US" altLang="en-US" dirty="0">
                <a:solidFill>
                  <a:schemeClr val="bg1"/>
                </a:solidFill>
              </a:rPr>
              <a:t>Program Manager</a:t>
            </a:r>
            <a:br>
              <a:rPr lang="en-US" altLang="en-US" dirty="0">
                <a:solidFill>
                  <a:schemeClr val="bg1"/>
                </a:solidFill>
              </a:rPr>
            </a:br>
            <a:endParaRPr lang="en-US" altLang="en-US" dirty="0">
              <a:solidFill>
                <a:schemeClr val="bg1"/>
              </a:solidFill>
            </a:endParaRPr>
          </a:p>
          <a:p>
            <a:r>
              <a:rPr lang="en-US" altLang="en-US" dirty="0" smtClean="0">
                <a:solidFill>
                  <a:schemeClr val="bg1"/>
                </a:solidFill>
              </a:rPr>
              <a:t>Email: v.lalitte@ieee.org</a:t>
            </a:r>
            <a:endParaRPr lang="en-US" altLang="en-US" dirty="0">
              <a:solidFill>
                <a:schemeClr val="bg1"/>
              </a:solidFill>
            </a:endParaRPr>
          </a:p>
          <a:p>
            <a:endParaRPr lang="en-US" altLang="en-US" dirty="0">
              <a:solidFill>
                <a:schemeClr val="bg1"/>
              </a:solidFill>
            </a:endParaRPr>
          </a:p>
          <a:p>
            <a:r>
              <a:rPr lang="en-US" altLang="en-US" dirty="0">
                <a:solidFill>
                  <a:schemeClr val="bg1"/>
                </a:solidFill>
              </a:rPr>
              <a:t>www.standards.ieee.org</a:t>
            </a:r>
          </a:p>
        </p:txBody>
      </p:sp>
    </p:spTree>
    <p:extLst>
      <p:ext uri="{BB962C8B-B14F-4D97-AF65-F5344CB8AC3E}">
        <p14:creationId xmlns:p14="http://schemas.microsoft.com/office/powerpoint/2010/main" val="848983325"/>
      </p:ext>
    </p:extLst>
  </p:cSld>
  <p:clrMapOvr>
    <a:masterClrMapping/>
  </p:clrMapOvr>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75821</TotalTime>
  <Words>514</Words>
  <Application>Microsoft Office PowerPoint</Application>
  <PresentationFormat>Custom</PresentationFormat>
  <Paragraphs>63</Paragraphs>
  <Slides>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MS PGothic</vt:lpstr>
      <vt:lpstr>MS PGothic</vt:lpstr>
      <vt:lpstr>Arial</vt:lpstr>
      <vt:lpstr>Calibri</vt:lpstr>
      <vt:lpstr>Geneva</vt:lpstr>
      <vt:lpstr>Lucida Grande</vt:lpstr>
      <vt:lpstr>Montserrat</vt:lpstr>
      <vt:lpstr>Montserrat ExtraBold</vt:lpstr>
      <vt:lpstr>Myriad Pro</vt:lpstr>
      <vt:lpstr>Wingdings</vt:lpstr>
      <vt:lpstr>IEEE_template</vt:lpstr>
      <vt:lpstr>Entity Working Group  </vt:lpstr>
      <vt:lpstr>contents </vt:lpstr>
      <vt:lpstr>Entity based working group membership definitions</vt:lpstr>
      <vt:lpstr>Standards Committee Representative (SCR)  </vt:lpstr>
      <vt:lpstr>IEEE entity based working groups – Obtaining membership</vt:lpstr>
      <vt:lpstr>IEEE entity based working groups – Obtaining membership Con’t</vt:lpstr>
      <vt:lpstr>IEEE entity based working groups – Obtaining membership Con’t</vt:lpstr>
      <vt:lpstr>Additional resources</vt:lpstr>
      <vt:lpstr>Thanks</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Moran,Ashley</dc:creator>
  <cp:lastModifiedBy>Vanessa N Lalitte</cp:lastModifiedBy>
  <cp:revision>92</cp:revision>
  <cp:lastPrinted>2019-10-04T14:43:47Z</cp:lastPrinted>
  <dcterms:created xsi:type="dcterms:W3CDTF">2019-10-27T18:42:14Z</dcterms:created>
  <dcterms:modified xsi:type="dcterms:W3CDTF">2020-10-20T23:16:50Z</dcterms:modified>
</cp:coreProperties>
</file>