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ink/ink1.xml" ContentType="application/inkml+xml"/>
  <Override PartName="/ppt/ink/ink2.xml" ContentType="application/inkml+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46"/>
  </p:notesMasterIdLst>
  <p:handoutMasterIdLst>
    <p:handoutMasterId r:id="rId47"/>
  </p:handoutMasterIdLst>
  <p:sldIdLst>
    <p:sldId id="261" r:id="rId2"/>
    <p:sldId id="393" r:id="rId3"/>
    <p:sldId id="538" r:id="rId4"/>
    <p:sldId id="529" r:id="rId5"/>
    <p:sldId id="533" r:id="rId6"/>
    <p:sldId id="534" r:id="rId7"/>
    <p:sldId id="532" r:id="rId8"/>
    <p:sldId id="530" r:id="rId9"/>
    <p:sldId id="508" r:id="rId10"/>
    <p:sldId id="397" r:id="rId11"/>
    <p:sldId id="418" r:id="rId12"/>
    <p:sldId id="419" r:id="rId13"/>
    <p:sldId id="516" r:id="rId14"/>
    <p:sldId id="517" r:id="rId15"/>
    <p:sldId id="518" r:id="rId16"/>
    <p:sldId id="519" r:id="rId17"/>
    <p:sldId id="520" r:id="rId18"/>
    <p:sldId id="521" r:id="rId19"/>
    <p:sldId id="522" r:id="rId20"/>
    <p:sldId id="523" r:id="rId21"/>
    <p:sldId id="399" r:id="rId22"/>
    <p:sldId id="524" r:id="rId23"/>
    <p:sldId id="318" r:id="rId24"/>
    <p:sldId id="525" r:id="rId25"/>
    <p:sldId id="526" r:id="rId26"/>
    <p:sldId id="527" r:id="rId27"/>
    <p:sldId id="528" r:id="rId28"/>
    <p:sldId id="531" r:id="rId29"/>
    <p:sldId id="408" r:id="rId30"/>
    <p:sldId id="498" r:id="rId31"/>
    <p:sldId id="464" r:id="rId32"/>
    <p:sldId id="454" r:id="rId33"/>
    <p:sldId id="535" r:id="rId34"/>
    <p:sldId id="536" r:id="rId35"/>
    <p:sldId id="537" r:id="rId36"/>
    <p:sldId id="462" r:id="rId37"/>
    <p:sldId id="404" r:id="rId38"/>
    <p:sldId id="465" r:id="rId39"/>
    <p:sldId id="405" r:id="rId40"/>
    <p:sldId id="406" r:id="rId41"/>
    <p:sldId id="414" r:id="rId42"/>
    <p:sldId id="466" r:id="rId43"/>
    <p:sldId id="407" r:id="rId44"/>
    <p:sldId id="506" r:id="rId45"/>
  </p:sldIdLst>
  <p:sldSz cx="9144000" cy="6858000" type="screen4x3"/>
  <p:notesSz cx="6858000" cy="9144000"/>
  <p:defaultTextStyle>
    <a:defPPr>
      <a:defRPr lang="en-US"/>
    </a:defPPr>
    <a:lvl1pPr algn="l" rtl="0" eaLnBrk="0" fontAlgn="base" hangingPunct="0">
      <a:spcBef>
        <a:spcPct val="0"/>
      </a:spcBef>
      <a:spcAft>
        <a:spcPct val="0"/>
      </a:spcAft>
      <a:defRPr sz="20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20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20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20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2000" kern="1200">
        <a:solidFill>
          <a:schemeClr val="tx1"/>
        </a:solidFill>
        <a:latin typeface="Arial" pitchFamily="34" charset="0"/>
        <a:ea typeface="+mn-ea"/>
        <a:cs typeface="+mn-cs"/>
      </a:defRPr>
    </a:lvl5pPr>
    <a:lvl6pPr marL="2286000" algn="l" defTabSz="914400" rtl="0" eaLnBrk="1" latinLnBrk="0" hangingPunct="1">
      <a:defRPr sz="2000" kern="1200">
        <a:solidFill>
          <a:schemeClr val="tx1"/>
        </a:solidFill>
        <a:latin typeface="Arial" pitchFamily="34" charset="0"/>
        <a:ea typeface="+mn-ea"/>
        <a:cs typeface="+mn-cs"/>
      </a:defRPr>
    </a:lvl6pPr>
    <a:lvl7pPr marL="2743200" algn="l" defTabSz="914400" rtl="0" eaLnBrk="1" latinLnBrk="0" hangingPunct="1">
      <a:defRPr sz="2000" kern="1200">
        <a:solidFill>
          <a:schemeClr val="tx1"/>
        </a:solidFill>
        <a:latin typeface="Arial" pitchFamily="34" charset="0"/>
        <a:ea typeface="+mn-ea"/>
        <a:cs typeface="+mn-cs"/>
      </a:defRPr>
    </a:lvl7pPr>
    <a:lvl8pPr marL="3200400" algn="l" defTabSz="914400" rtl="0" eaLnBrk="1" latinLnBrk="0" hangingPunct="1">
      <a:defRPr sz="2000" kern="1200">
        <a:solidFill>
          <a:schemeClr val="tx1"/>
        </a:solidFill>
        <a:latin typeface="Arial" pitchFamily="34" charset="0"/>
        <a:ea typeface="+mn-ea"/>
        <a:cs typeface="+mn-cs"/>
      </a:defRPr>
    </a:lvl8pPr>
    <a:lvl9pPr marL="3657600" algn="l" defTabSz="914400" rtl="0" eaLnBrk="1" latinLnBrk="0" hangingPunct="1">
      <a:defRPr sz="2000"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anchetta Pericle"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0000FF"/>
    <a:srgbClr val="CC0099"/>
    <a:srgbClr val="0033CC"/>
    <a:srgbClr val="CC9900"/>
    <a:srgbClr val="FF3399"/>
    <a:srgbClr val="FF9933"/>
    <a:srgbClr val="00CC00"/>
    <a:srgbClr val="00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1" autoAdjust="0"/>
    <p:restoredTop sz="94660"/>
  </p:normalViewPr>
  <p:slideViewPr>
    <p:cSldViewPr>
      <p:cViewPr varScale="1">
        <p:scale>
          <a:sx n="144" d="100"/>
          <a:sy n="144" d="100"/>
        </p:scale>
        <p:origin x="668"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586" y="42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V:\_RDV001\AVK__GM_Work\Avoki_IEEE\000d_IEEE-ECCE'2018_Avoki\2018%20ECCE%202018_General%20Chair_PRESENTATIONS\Data\ECCE_HistoricalData_Avoki.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700" b="1" i="0" u="none" strike="noStrike" kern="1200" baseline="0">
                <a:solidFill>
                  <a:srgbClr val="C00000"/>
                </a:solidFill>
                <a:latin typeface="+mn-lt"/>
                <a:ea typeface="+mn-ea"/>
                <a:cs typeface="+mn-cs"/>
              </a:defRPr>
            </a:pPr>
            <a:r>
              <a:rPr lang="en-US" sz="1700">
                <a:solidFill>
                  <a:srgbClr val="C00000"/>
                </a:solidFill>
              </a:rPr>
              <a:t>Historical Digest Submissions</a:t>
            </a:r>
          </a:p>
        </c:rich>
      </c:tx>
      <c:overlay val="0"/>
      <c:spPr>
        <a:noFill/>
        <a:ln>
          <a:noFill/>
        </a:ln>
        <a:effectLst/>
      </c:spPr>
      <c:txPr>
        <a:bodyPr rot="0" spcFirstLastPara="1" vertOverflow="ellipsis" vert="horz" wrap="square" anchor="ctr" anchorCtr="1"/>
        <a:lstStyle/>
        <a:p>
          <a:pPr>
            <a:defRPr sz="1700" b="1" i="0" u="none" strike="noStrike" kern="1200" baseline="0">
              <a:solidFill>
                <a:srgbClr val="C00000"/>
              </a:solidFill>
              <a:latin typeface="+mn-lt"/>
              <a:ea typeface="+mn-ea"/>
              <a:cs typeface="+mn-cs"/>
            </a:defRPr>
          </a:pPr>
          <a:endParaRPr lang="en-US"/>
        </a:p>
      </c:txPr>
    </c:title>
    <c:autoTitleDeleted val="0"/>
    <c:plotArea>
      <c:layout>
        <c:manualLayout>
          <c:layoutTarget val="inner"/>
          <c:xMode val="edge"/>
          <c:yMode val="edge"/>
          <c:x val="5.8393488613324537E-2"/>
          <c:y val="0.15311303022606046"/>
          <c:w val="0.90844782875194496"/>
          <c:h val="0.69526314452628901"/>
        </c:manualLayout>
      </c:layout>
      <c:scatterChart>
        <c:scatterStyle val="lineMarker"/>
        <c:varyColors val="0"/>
        <c:ser>
          <c:idx val="1"/>
          <c:order val="0"/>
          <c:spPr>
            <a:ln w="9525" cap="rnd">
              <a:solidFill>
                <a:schemeClr val="accent2"/>
              </a:solidFill>
              <a:round/>
            </a:ln>
            <a:effectLst>
              <a:outerShdw blurRad="40000" dist="23000" dir="5400000" rotWithShape="0">
                <a:srgbClr val="000000">
                  <a:alpha val="35000"/>
                </a:srgbClr>
              </a:outerShdw>
            </a:effectLst>
          </c:spPr>
          <c:marker>
            <c:symbol val="circle"/>
            <c:size val="6"/>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cap="rnd">
                <a:solidFill>
                  <a:schemeClr val="accent2"/>
                </a:solidFill>
                <a:rou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marker>
          <c:dLbls>
            <c:dLbl>
              <c:idx val="0"/>
              <c:layout>
                <c:manualLayout>
                  <c:x val="-2.2792022792023003E-3"/>
                  <c:y val="3.159557661927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B6C-49DD-AF46-10A550FB7297}"/>
                </c:ext>
              </c:extLst>
            </c:dLbl>
            <c:dLbl>
              <c:idx val="1"/>
              <c:layout>
                <c:manualLayout>
                  <c:x val="-3.0548072606217534E-2"/>
                  <c:y val="-4.423380726698274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B6C-49DD-AF46-10A550FB7297}"/>
                </c:ext>
              </c:extLst>
            </c:dLbl>
            <c:dLbl>
              <c:idx val="2"/>
              <c:layout>
                <c:manualLayout>
                  <c:x val="-2.1563345369094718E-2"/>
                  <c:y val="3.15955766192731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B6C-49DD-AF46-10A550FB7297}"/>
                </c:ext>
              </c:extLst>
            </c:dLbl>
            <c:dLbl>
              <c:idx val="4"/>
              <c:layout>
                <c:manualLayout>
                  <c:x val="0"/>
                  <c:y val="9.478672985781991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B6C-49DD-AF46-10A550FB7297}"/>
                </c:ext>
              </c:extLst>
            </c:dLbl>
            <c:dLbl>
              <c:idx val="6"/>
              <c:layout>
                <c:manualLayout>
                  <c:x val="-5.2111417975312234E-2"/>
                  <c:y val="-4.42338072669826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B6C-49DD-AF46-10A550FB7297}"/>
                </c:ext>
              </c:extLst>
            </c:dLbl>
            <c:dLbl>
              <c:idx val="7"/>
              <c:layout>
                <c:manualLayout>
                  <c:x val="-3.4141963501066637E-2"/>
                  <c:y val="-4.42338072669826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B6C-49DD-AF46-10A550FB7297}"/>
                </c:ext>
              </c:extLst>
            </c:dLbl>
            <c:dLbl>
              <c:idx val="8"/>
              <c:layout>
                <c:manualLayout>
                  <c:x val="-3.4141963501066769E-2"/>
                  <c:y val="3.791469194312796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B6C-49DD-AF46-10A550FB7297}"/>
                </c:ext>
              </c:extLst>
            </c:dLbl>
            <c:dLbl>
              <c:idx val="9"/>
              <c:layout>
                <c:manualLayout>
                  <c:x val="-5.3908363422736794E-3"/>
                  <c:y val="-2.21169036334913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B6C-49DD-AF46-10A550FB7297}"/>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rgbClr val="C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25400" cap="rnd">
                <a:solidFill>
                  <a:schemeClr val="tx2"/>
                </a:solidFill>
                <a:prstDash val="dash"/>
              </a:ln>
              <a:effectLst/>
            </c:spPr>
            <c:trendlineType val="linear"/>
            <c:forward val="2"/>
            <c:dispRSqr val="0"/>
            <c:dispEq val="0"/>
          </c:trendline>
          <c:xVal>
            <c:numRef>
              <c:f>Sheet1!$A$2:$A$11</c:f>
              <c:numCache>
                <c:formatCode>General</c:formatCode>
                <c:ptCount val="10"/>
                <c:pt idx="0">
                  <c:v>2009</c:v>
                </c:pt>
                <c:pt idx="1">
                  <c:v>2010</c:v>
                </c:pt>
                <c:pt idx="2">
                  <c:v>2011</c:v>
                </c:pt>
                <c:pt idx="3">
                  <c:v>2012</c:v>
                </c:pt>
                <c:pt idx="4">
                  <c:v>2013</c:v>
                </c:pt>
                <c:pt idx="5">
                  <c:v>2014</c:v>
                </c:pt>
                <c:pt idx="6">
                  <c:v>2015</c:v>
                </c:pt>
                <c:pt idx="7">
                  <c:v>2016</c:v>
                </c:pt>
                <c:pt idx="8">
                  <c:v>2017</c:v>
                </c:pt>
                <c:pt idx="9">
                  <c:v>2018</c:v>
                </c:pt>
              </c:numCache>
            </c:numRef>
          </c:xVal>
          <c:yVal>
            <c:numRef>
              <c:f>Sheet1!$B$2:$B$11</c:f>
              <c:numCache>
                <c:formatCode>General</c:formatCode>
                <c:ptCount val="10"/>
                <c:pt idx="0">
                  <c:v>1245</c:v>
                </c:pt>
                <c:pt idx="1">
                  <c:v>1262</c:v>
                </c:pt>
                <c:pt idx="2">
                  <c:v>1085</c:v>
                </c:pt>
                <c:pt idx="3">
                  <c:v>1190</c:v>
                </c:pt>
                <c:pt idx="4">
                  <c:v>1342</c:v>
                </c:pt>
                <c:pt idx="5">
                  <c:v>1442</c:v>
                </c:pt>
                <c:pt idx="6">
                  <c:v>1557</c:v>
                </c:pt>
                <c:pt idx="7">
                  <c:v>1718</c:v>
                </c:pt>
                <c:pt idx="8">
                  <c:v>1504</c:v>
                </c:pt>
                <c:pt idx="9">
                  <c:v>1788</c:v>
                </c:pt>
              </c:numCache>
            </c:numRef>
          </c:yVal>
          <c:smooth val="0"/>
          <c:extLst>
            <c:ext xmlns:c16="http://schemas.microsoft.com/office/drawing/2014/chart" uri="{C3380CC4-5D6E-409C-BE32-E72D297353CC}">
              <c16:uniqueId val="{00000008-2B6C-49DD-AF46-10A550FB7297}"/>
            </c:ext>
          </c:extLst>
        </c:ser>
        <c:dLbls>
          <c:showLegendKey val="0"/>
          <c:showVal val="0"/>
          <c:showCatName val="0"/>
          <c:showSerName val="0"/>
          <c:showPercent val="0"/>
          <c:showBubbleSize val="0"/>
        </c:dLbls>
        <c:axId val="472393568"/>
        <c:axId val="472393960"/>
      </c:scatterChart>
      <c:valAx>
        <c:axId val="472393568"/>
        <c:scaling>
          <c:orientation val="minMax"/>
          <c:max val="2020"/>
          <c:min val="2009"/>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b="0"/>
                  <a:t>Conference Year</a:t>
                </a:r>
              </a:p>
            </c:rich>
          </c:tx>
          <c:layout>
            <c:manualLayout>
              <c:xMode val="edge"/>
              <c:yMode val="edge"/>
              <c:x val="0.40290544855083427"/>
              <c:y val="0.9144075829383886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crossAx val="472393960"/>
        <c:crosses val="autoZero"/>
        <c:crossBetween val="midCat"/>
        <c:majorUnit val="1"/>
      </c:valAx>
      <c:valAx>
        <c:axId val="472393960"/>
        <c:scaling>
          <c:orientation val="minMax"/>
          <c:min val="1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472393568"/>
        <c:crosses val="autoZero"/>
        <c:crossBetween val="midCat"/>
      </c:valAx>
      <c:spPr>
        <a:noFill/>
        <a:ln>
          <a:noFill/>
        </a:ln>
        <a:effectLst/>
      </c:spPr>
    </c:plotArea>
    <c:plotVisOnly val="1"/>
    <c:dispBlanksAs val="gap"/>
    <c:showDLblsOverMax val="0"/>
  </c:chart>
  <c:spPr>
    <a:noFill/>
    <a:ln w="25400">
      <a:solidFill>
        <a:schemeClr val="tx1"/>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3">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9525" cap="rnd">
        <a:solidFill>
          <a:schemeClr val="phClr"/>
        </a:solidFill>
        <a:round/>
      </a:ln>
    </cs:spPr>
  </cs:dataPointLine>
  <cs:dataPointMarker>
    <cs:lnRef idx="0">
      <cs:styleClr val="auto"/>
    </cs:lnRef>
    <cs:fillRef idx="3">
      <cs:styleClr val="auto"/>
    </cs:fillRef>
    <cs:effectRef idx="3"/>
    <cs:fontRef idx="minor">
      <a:schemeClr val="tx1"/>
    </cs:fontRef>
    <cs:spPr>
      <a:ln w="9525" cap="rnd">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zh-TW" altLang="en-US"/>
          </a:p>
        </p:txBody>
      </p:sp>
      <p:sp>
        <p:nvSpPr>
          <p:cNvPr id="3" name="日期版面配置區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fld id="{6B8E47C3-DB2D-4312-B7B5-2D56150ACD58}" type="datetimeFigureOut">
              <a:rPr lang="zh-TW" altLang="it-IT"/>
              <a:pPr>
                <a:defRPr/>
              </a:pPr>
              <a:t>2018/9/24</a:t>
            </a:fld>
            <a:endParaRPr lang="zh-TW" altLang="en-US"/>
          </a:p>
        </p:txBody>
      </p:sp>
      <p:sp>
        <p:nvSpPr>
          <p:cNvPr id="4" name="頁尾版面配置區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zh-TW" altLang="en-US"/>
          </a:p>
        </p:txBody>
      </p:sp>
      <p:sp>
        <p:nvSpPr>
          <p:cNvPr id="5" name="投影片編號版面配置區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C12E05A8-CE22-494C-83DE-FD5138B06EE6}" type="slidenum">
              <a:rPr lang="zh-TW" altLang="en-US"/>
              <a:pPr/>
              <a:t>‹#›</a:t>
            </a:fld>
            <a:endParaRPr lang="zh-TW" altLang="en-US"/>
          </a:p>
        </p:txBody>
      </p:sp>
    </p:spTree>
    <p:extLst>
      <p:ext uri="{BB962C8B-B14F-4D97-AF65-F5344CB8AC3E}">
        <p14:creationId xmlns:p14="http://schemas.microsoft.com/office/powerpoint/2010/main" val="3962331028"/>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9-24T23:03:07.444"/>
    </inkml:context>
    <inkml:brush xml:id="br0">
      <inkml:brushProperty name="width" value="0.05" units="cm"/>
      <inkml:brushProperty name="height" value="0.05" units="cm"/>
      <inkml:brushProperty name="color" value="#E71224"/>
      <inkml:brushProperty name="ignorePressure" value="1"/>
    </inkml:brush>
  </inkml:definitions>
  <inkml:trace contextRef="#ctx0" brushRef="#br0">2472 224,'-64'-27,"-409"-117,394 126,0 5,-1 2,-1 4,1 4,-52 5,117-2,-70 0,-43-1,0 5,-68 14,-7 45,168-50,-97 53,3 11,-69 79,183-141,1 0,0 1,1 0,1 2,0-1,1 1,1 1,1 0,1 0,0 1,1 3,1 1,0 1,2-1,1 1,1-1,2 1,0 0,1-1,2 4,-2-2,0-10,0 0,1-1,1 1,0 0,1-1,1 1,0-1,1-1,1 1,0-1,1 0,0 0,1-1,6 6,99 110,18-32,-9-28,-95-52,-10-4,0-2,1 0,1-1,0-1,0 0,0-2,1 0,11 1,117 27,11-6,35-17,-66-10,355 6,-300-9,-147 1,2 2,0-2,1-2,-1-1,-1-3,1 0,-1-3,5-3,168-33,-197 43,0 0,0 0,-1-1,1-1,-1 0,1-1,-1 0,-1-1,1-1,-1 0,0-1,-1 0,0 0,0-1,-1-1,0 0,1-1,118-162,-113 146,-1-1,-1-1,-1 0,-2-1,-1 0,-1-1,2-17,15-52,-23 91,0-1,-1 1,-1-1,0 0,0 1,-1-1,0 0,0 1,-1-1,-1 0,1 1,-2-1,1 1,-1 0,-1-1,0 2,0-1,-1 0,1 1,-2 0,0 0,0 0,0 1,-1 0,0 0,0 0,-4-2,-156-90,0 2,-10 28,153 59,1 2,-1 1,0 0,0 2,-1 1,0 1,-15 0,24 3</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9-24T23:03:11.691"/>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57,'4'2,"1"-3,0-6,0-8,-2-4,-1 2</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ltLang="zh-TW"/>
          </a:p>
        </p:txBody>
      </p:sp>
      <p:sp>
        <p:nvSpPr>
          <p:cNvPr id="573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ltLang="zh-TW"/>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73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noProof="0"/>
              <a:t>Click to edit Master text styles</a:t>
            </a:r>
          </a:p>
          <a:p>
            <a:pPr lvl="1"/>
            <a:r>
              <a:rPr lang="en-US" altLang="zh-TW" noProof="0"/>
              <a:t>Second level</a:t>
            </a:r>
          </a:p>
          <a:p>
            <a:pPr lvl="2"/>
            <a:r>
              <a:rPr lang="en-US" altLang="zh-TW" noProof="0"/>
              <a:t>Third level</a:t>
            </a:r>
          </a:p>
          <a:p>
            <a:pPr lvl="3"/>
            <a:r>
              <a:rPr lang="en-US" altLang="zh-TW" noProof="0"/>
              <a:t>Fourth level</a:t>
            </a:r>
          </a:p>
          <a:p>
            <a:pPr lvl="4"/>
            <a:r>
              <a:rPr lang="en-US" altLang="zh-TW" noProof="0"/>
              <a:t>Fifth level</a:t>
            </a:r>
          </a:p>
        </p:txBody>
      </p:sp>
      <p:sp>
        <p:nvSpPr>
          <p:cNvPr id="573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ltLang="zh-TW"/>
          </a:p>
        </p:txBody>
      </p:sp>
      <p:sp>
        <p:nvSpPr>
          <p:cNvPr id="573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86E57095-C7BC-4346-8B92-D7770956F5C7}" type="slidenum">
              <a:rPr lang="zh-TW" altLang="en-US"/>
              <a:pPr/>
              <a:t>‹#›</a:t>
            </a:fld>
            <a:endParaRPr lang="en-US" altLang="zh-TW"/>
          </a:p>
        </p:txBody>
      </p:sp>
    </p:spTree>
    <p:extLst>
      <p:ext uri="{BB962C8B-B14F-4D97-AF65-F5344CB8AC3E}">
        <p14:creationId xmlns:p14="http://schemas.microsoft.com/office/powerpoint/2010/main" val="15543062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eaLnBrk="1" hangingPunct="1"/>
            <a:fld id="{312ED32B-46D6-44C6-8857-9FBEEA7811AE}" type="slidenum">
              <a:rPr lang="en-US" altLang="zh-TW" sz="1200"/>
              <a:pPr algn="r" eaLnBrk="1" hangingPunct="1"/>
              <a:t>23</a:t>
            </a:fld>
            <a:endParaRPr lang="en-US" altLang="zh-TW" sz="120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endParaRPr lang="it-IT" altLang="zh-TW">
              <a:latin typeface="Arial" pitchFamily="34" charset="0"/>
            </a:endParaRPr>
          </a:p>
        </p:txBody>
      </p:sp>
    </p:spTree>
    <p:extLst>
      <p:ext uri="{BB962C8B-B14F-4D97-AF65-F5344CB8AC3E}">
        <p14:creationId xmlns:p14="http://schemas.microsoft.com/office/powerpoint/2010/main" val="1803386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7" name="Picture 8" descr="IASlogo"/>
          <p:cNvPicPr>
            <a:picLocks noChangeAspect="1" noChangeArrowheads="1"/>
          </p:cNvPicPr>
          <p:nvPr/>
        </p:nvPicPr>
        <p:blipFill>
          <a:blip r:embed="rId13" cstate="print"/>
          <a:srcRect/>
          <a:stretch>
            <a:fillRect/>
          </a:stretch>
        </p:blipFill>
        <p:spPr bwMode="auto">
          <a:xfrm>
            <a:off x="228600" y="304800"/>
            <a:ext cx="1539875" cy="933450"/>
          </a:xfrm>
          <a:prstGeom prst="rect">
            <a:avLst/>
          </a:prstGeom>
          <a:noFill/>
          <a:ln w="9525">
            <a:noFill/>
            <a:miter lim="800000"/>
            <a:headEnd/>
            <a:tailEnd/>
          </a:ln>
        </p:spPr>
      </p:pic>
      <p:pic>
        <p:nvPicPr>
          <p:cNvPr id="1028" name="Picture 2"/>
          <p:cNvPicPr>
            <a:picLocks noChangeAspect="1" noChangeArrowheads="1"/>
          </p:cNvPicPr>
          <p:nvPr userDrawn="1"/>
        </p:nvPicPr>
        <p:blipFill>
          <a:blip r:embed="rId14" cstate="print"/>
          <a:srcRect l="922" r="62070"/>
          <a:stretch>
            <a:fillRect/>
          </a:stretch>
        </p:blipFill>
        <p:spPr bwMode="auto">
          <a:xfrm>
            <a:off x="6629400" y="381000"/>
            <a:ext cx="2354263" cy="854075"/>
          </a:xfrm>
          <a:prstGeom prst="rect">
            <a:avLst/>
          </a:prstGeom>
          <a:noFill/>
          <a:ln w="9525">
            <a:noFill/>
            <a:miter lim="800000"/>
            <a:headEnd/>
            <a:tailEnd/>
          </a:ln>
        </p:spPr>
      </p:pic>
      <p:sp>
        <p:nvSpPr>
          <p:cNvPr id="1030"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TW" dirty="0"/>
              <a:t>Click to edit Master text styles</a:t>
            </a:r>
          </a:p>
          <a:p>
            <a:pPr lvl="1"/>
            <a:r>
              <a:rPr lang="en-US" altLang="zh-TW" dirty="0"/>
              <a:t>Second level</a:t>
            </a:r>
          </a:p>
          <a:p>
            <a:pPr lvl="2"/>
            <a:r>
              <a:rPr lang="en-US" altLang="zh-TW" dirty="0"/>
              <a:t>Third level</a:t>
            </a:r>
          </a:p>
          <a:p>
            <a:pPr lvl="3"/>
            <a:r>
              <a:rPr lang="en-US" altLang="zh-TW" dirty="0"/>
              <a:t>Fourth level</a:t>
            </a:r>
          </a:p>
          <a:p>
            <a:pPr lvl="4"/>
            <a:r>
              <a:rPr lang="en-US" altLang="zh-TW" dirty="0"/>
              <a:t>Fifth level</a:t>
            </a:r>
          </a:p>
        </p:txBody>
      </p:sp>
      <p:cxnSp>
        <p:nvCxnSpPr>
          <p:cNvPr id="3" name="Straight Connector 2"/>
          <p:cNvCxnSpPr/>
          <p:nvPr userDrawn="1"/>
        </p:nvCxnSpPr>
        <p:spPr>
          <a:xfrm>
            <a:off x="228600" y="1295400"/>
            <a:ext cx="8755063" cy="0"/>
          </a:xfrm>
          <a:prstGeom prst="line">
            <a:avLst/>
          </a:prstGeom>
          <a:ln w="19050"/>
        </p:spPr>
        <p:style>
          <a:lnRef idx="1">
            <a:schemeClr val="accent2"/>
          </a:lnRef>
          <a:fillRef idx="0">
            <a:schemeClr val="accent2"/>
          </a:fillRef>
          <a:effectRef idx="0">
            <a:schemeClr val="accent2"/>
          </a:effectRef>
          <a:fontRef idx="minor">
            <a:schemeClr val="tx1"/>
          </a:fontRef>
        </p:style>
      </p:cxnSp>
    </p:spTree>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Lst>
  <p:txStyles>
    <p:titleStyle>
      <a:lvl1pPr algn="ctr" rtl="0" eaLnBrk="0" fontAlgn="base" hangingPunct="0">
        <a:spcBef>
          <a:spcPct val="0"/>
        </a:spcBef>
        <a:spcAft>
          <a:spcPct val="0"/>
        </a:spcAft>
        <a:defRPr sz="4400">
          <a:solidFill>
            <a:srgbClr val="0000FF"/>
          </a:solidFill>
          <a:latin typeface="+mj-lt"/>
          <a:ea typeface="+mj-ea"/>
          <a:cs typeface="+mj-cs"/>
        </a:defRPr>
      </a:lvl1pPr>
      <a:lvl2pPr algn="ctr" rtl="0" eaLnBrk="0" fontAlgn="base" hangingPunct="0">
        <a:spcBef>
          <a:spcPct val="0"/>
        </a:spcBef>
        <a:spcAft>
          <a:spcPct val="0"/>
        </a:spcAft>
        <a:defRPr sz="4400">
          <a:solidFill>
            <a:srgbClr val="0000FF"/>
          </a:solidFill>
          <a:latin typeface="Arial" charset="0"/>
        </a:defRPr>
      </a:lvl2pPr>
      <a:lvl3pPr algn="ctr" rtl="0" eaLnBrk="0" fontAlgn="base" hangingPunct="0">
        <a:spcBef>
          <a:spcPct val="0"/>
        </a:spcBef>
        <a:spcAft>
          <a:spcPct val="0"/>
        </a:spcAft>
        <a:defRPr sz="4400">
          <a:solidFill>
            <a:srgbClr val="0000FF"/>
          </a:solidFill>
          <a:latin typeface="Arial" charset="0"/>
        </a:defRPr>
      </a:lvl3pPr>
      <a:lvl4pPr algn="ctr" rtl="0" eaLnBrk="0" fontAlgn="base" hangingPunct="0">
        <a:spcBef>
          <a:spcPct val="0"/>
        </a:spcBef>
        <a:spcAft>
          <a:spcPct val="0"/>
        </a:spcAft>
        <a:defRPr sz="4400">
          <a:solidFill>
            <a:srgbClr val="0000FF"/>
          </a:solidFill>
          <a:latin typeface="Arial" charset="0"/>
        </a:defRPr>
      </a:lvl4pPr>
      <a:lvl5pPr algn="ctr" rtl="0" eaLnBrk="0" fontAlgn="base" hangingPunct="0">
        <a:spcBef>
          <a:spcPct val="0"/>
        </a:spcBef>
        <a:spcAft>
          <a:spcPct val="0"/>
        </a:spcAft>
        <a:defRPr sz="4400">
          <a:solidFill>
            <a:srgbClr val="0000FF"/>
          </a:solidFill>
          <a:latin typeface="Arial" charset="0"/>
        </a:defRPr>
      </a:lvl5pPr>
      <a:lvl6pPr marL="457200" algn="ctr" rtl="0" eaLnBrk="0" fontAlgn="base" hangingPunct="0">
        <a:spcBef>
          <a:spcPct val="0"/>
        </a:spcBef>
        <a:spcAft>
          <a:spcPct val="0"/>
        </a:spcAft>
        <a:defRPr sz="4400">
          <a:solidFill>
            <a:srgbClr val="0000FF"/>
          </a:solidFill>
          <a:latin typeface="Arial" charset="0"/>
        </a:defRPr>
      </a:lvl6pPr>
      <a:lvl7pPr marL="914400" algn="ctr" rtl="0" eaLnBrk="0" fontAlgn="base" hangingPunct="0">
        <a:spcBef>
          <a:spcPct val="0"/>
        </a:spcBef>
        <a:spcAft>
          <a:spcPct val="0"/>
        </a:spcAft>
        <a:defRPr sz="4400">
          <a:solidFill>
            <a:srgbClr val="0000FF"/>
          </a:solidFill>
          <a:latin typeface="Arial" charset="0"/>
        </a:defRPr>
      </a:lvl7pPr>
      <a:lvl8pPr marL="1371600" algn="ctr" rtl="0" eaLnBrk="0" fontAlgn="base" hangingPunct="0">
        <a:spcBef>
          <a:spcPct val="0"/>
        </a:spcBef>
        <a:spcAft>
          <a:spcPct val="0"/>
        </a:spcAft>
        <a:defRPr sz="4400">
          <a:solidFill>
            <a:srgbClr val="0000FF"/>
          </a:solidFill>
          <a:latin typeface="Arial" charset="0"/>
        </a:defRPr>
      </a:lvl8pPr>
      <a:lvl9pPr marL="1828800" algn="ctr" rtl="0" eaLnBrk="0" fontAlgn="base" hangingPunct="0">
        <a:spcBef>
          <a:spcPct val="0"/>
        </a:spcBef>
        <a:spcAft>
          <a:spcPct val="0"/>
        </a:spcAft>
        <a:defRPr sz="4400">
          <a:solidFill>
            <a:srgbClr val="0000FF"/>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ites.ieee.org/ipcc/minutes"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customXml" Target="../ink/ink2.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hyperlink" Target="mailto:pericle.zanchetta@Nottingham.ac.uk" TargetMode="Externa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ctrTitle" idx="4294967295"/>
          </p:nvPr>
        </p:nvSpPr>
        <p:spPr>
          <a:xfrm>
            <a:off x="381000" y="1676400"/>
            <a:ext cx="8458200" cy="4267200"/>
          </a:xfrm>
          <a:prstGeom prst="rect">
            <a:avLst/>
          </a:prstGeom>
        </p:spPr>
        <p:txBody>
          <a:bodyPr/>
          <a:lstStyle/>
          <a:p>
            <a:pPr eaLnBrk="1" hangingPunct="1"/>
            <a:r>
              <a:rPr lang="en-US" altLang="zh-TW" b="1" dirty="0">
                <a:ea typeface="PMingLiU" pitchFamily="18" charset="-120"/>
              </a:rPr>
              <a:t>Industrial Power Converters </a:t>
            </a:r>
            <a:br>
              <a:rPr lang="en-US" altLang="zh-TW" b="1" dirty="0">
                <a:ea typeface="PMingLiU" pitchFamily="18" charset="-120"/>
              </a:rPr>
            </a:br>
            <a:r>
              <a:rPr lang="en-US" altLang="zh-TW" b="1" dirty="0">
                <a:ea typeface="PMingLiU" pitchFamily="18" charset="-120"/>
              </a:rPr>
              <a:t>Committee Meeting</a:t>
            </a:r>
            <a:br>
              <a:rPr lang="en-US" altLang="zh-TW" b="1" dirty="0">
                <a:ea typeface="PMingLiU" pitchFamily="18" charset="-120"/>
              </a:rPr>
            </a:br>
            <a:br>
              <a:rPr lang="en-US" altLang="zh-TW" b="1" dirty="0">
                <a:ea typeface="PMingLiU" pitchFamily="18" charset="-120"/>
              </a:rPr>
            </a:br>
            <a:r>
              <a:rPr lang="en-US" altLang="zh-TW" sz="3200" b="1" dirty="0">
                <a:ea typeface="PMingLiU" pitchFamily="18" charset="-120"/>
              </a:rPr>
              <a:t>Portland, Oregon - USA</a:t>
            </a:r>
            <a:br>
              <a:rPr lang="en-US" altLang="zh-TW" sz="3200" b="1" dirty="0">
                <a:ea typeface="PMingLiU" pitchFamily="18" charset="-120"/>
              </a:rPr>
            </a:br>
            <a:r>
              <a:rPr lang="en-US" altLang="zh-TW" sz="3200" b="1" dirty="0">
                <a:ea typeface="PMingLiU" pitchFamily="18" charset="-120"/>
              </a:rPr>
              <a:t>September 25</a:t>
            </a:r>
            <a:r>
              <a:rPr lang="en-US" altLang="zh-TW" sz="3200" b="1" baseline="30000" dirty="0">
                <a:ea typeface="PMingLiU" pitchFamily="18" charset="-120"/>
              </a:rPr>
              <a:t>th</a:t>
            </a:r>
            <a:r>
              <a:rPr lang="en-US" altLang="zh-TW" sz="3200" b="1" dirty="0">
                <a:ea typeface="PMingLiU" pitchFamily="18" charset="-120"/>
              </a:rPr>
              <a:t>, 2018</a:t>
            </a:r>
            <a:br>
              <a:rPr lang="en-US" altLang="zh-TW" sz="4000" b="1" dirty="0">
                <a:ea typeface="PMingLiU" pitchFamily="18" charset="-120"/>
              </a:rPr>
            </a:br>
            <a:endParaRPr lang="en-US" altLang="zh-TW" sz="3600" b="1" dirty="0">
              <a:ea typeface="PMingLiU" pitchFamily="18" charset="-12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2209800" y="485775"/>
            <a:ext cx="3744913" cy="708025"/>
          </a:xfrm>
          <a:prstGeom prst="rect">
            <a:avLst/>
          </a:prstGeom>
          <a:noFill/>
          <a:ln w="9525">
            <a:noFill/>
            <a:miter lim="800000"/>
            <a:headEnd/>
            <a:tailEnd/>
          </a:ln>
        </p:spPr>
        <p:txBody>
          <a:bodyPr wrap="none">
            <a:spAutoFit/>
          </a:bodyPr>
          <a:lstStyle/>
          <a:p>
            <a:pPr eaLnBrk="1" hangingPunct="1"/>
            <a:r>
              <a:rPr lang="en-US" altLang="en-US" b="1" dirty="0"/>
              <a:t>Reports from subcommittees</a:t>
            </a:r>
          </a:p>
          <a:p>
            <a:pPr eaLnBrk="1" hangingPunct="1"/>
            <a:r>
              <a:rPr lang="en-US" altLang="en-US" dirty="0"/>
              <a:t>Fellow and awards nomination </a:t>
            </a:r>
            <a:endParaRPr lang="en-GB" altLang="en-US" dirty="0"/>
          </a:p>
        </p:txBody>
      </p:sp>
      <p:sp>
        <p:nvSpPr>
          <p:cNvPr id="22531" name="Rectangle 2"/>
          <p:cNvSpPr>
            <a:spLocks noChangeArrowheads="1"/>
          </p:cNvSpPr>
          <p:nvPr/>
        </p:nvSpPr>
        <p:spPr bwMode="auto">
          <a:xfrm>
            <a:off x="1676400" y="1447800"/>
            <a:ext cx="5676900" cy="1143000"/>
          </a:xfrm>
          <a:prstGeom prst="rect">
            <a:avLst/>
          </a:prstGeom>
          <a:solidFill>
            <a:srgbClr val="FFFFFF"/>
          </a:solidFill>
          <a:ln w="9525">
            <a:solidFill>
              <a:srgbClr val="0000FF"/>
            </a:solidFill>
            <a:miter lim="800000"/>
            <a:headEnd/>
            <a:tailEnd/>
          </a:ln>
        </p:spPr>
        <p:txBody>
          <a:bodyPr anchor="ctr"/>
          <a:lstStyle/>
          <a:p>
            <a:pPr algn="ctr"/>
            <a:r>
              <a:rPr lang="en-US" altLang="en-US" dirty="0">
                <a:solidFill>
                  <a:srgbClr val="0000FF"/>
                </a:solidFill>
              </a:rPr>
              <a:t>IPCC Fellow and Awards Committee Chair</a:t>
            </a:r>
            <a:br>
              <a:rPr lang="it-IT" altLang="zh-TW" dirty="0">
                <a:solidFill>
                  <a:srgbClr val="0000FF"/>
                </a:solidFill>
                <a:ea typeface="PMingLiU" pitchFamily="18" charset="-120"/>
              </a:rPr>
            </a:br>
            <a:r>
              <a:rPr lang="en-US" altLang="zh-TW" sz="3600" dirty="0">
                <a:solidFill>
                  <a:srgbClr val="0000FF"/>
                </a:solidFill>
                <a:ea typeface="PMingLiU" pitchFamily="18" charset="-120"/>
              </a:rPr>
              <a:t>Po-tai Cheng</a:t>
            </a:r>
            <a:endParaRPr lang="it-IT" altLang="zh-TW" sz="3600" dirty="0">
              <a:solidFill>
                <a:srgbClr val="0000FF"/>
              </a:solidFill>
              <a:ea typeface="PMingLiU" pitchFamily="18" charset="-120"/>
            </a:endParaRPr>
          </a:p>
        </p:txBody>
      </p:sp>
      <p:sp>
        <p:nvSpPr>
          <p:cNvPr id="22532" name="內容版面配置區 2"/>
          <p:cNvSpPr txBox="1">
            <a:spLocks/>
          </p:cNvSpPr>
          <p:nvPr/>
        </p:nvSpPr>
        <p:spPr bwMode="auto">
          <a:xfrm>
            <a:off x="381000" y="3048000"/>
            <a:ext cx="8534400" cy="3352800"/>
          </a:xfrm>
          <a:prstGeom prst="rect">
            <a:avLst/>
          </a:prstGeom>
          <a:noFill/>
          <a:ln w="9525">
            <a:noFill/>
            <a:miter lim="800000"/>
            <a:headEnd/>
            <a:tailEnd/>
          </a:ln>
        </p:spPr>
        <p:txBody>
          <a:bodyPr/>
          <a:lstStyle/>
          <a:p>
            <a:pPr marL="457200" lvl="0" indent="-342900">
              <a:lnSpc>
                <a:spcPct val="115000"/>
              </a:lnSpc>
              <a:spcBef>
                <a:spcPts val="0"/>
              </a:spcBef>
              <a:spcAft>
                <a:spcPts val="0"/>
              </a:spcAft>
              <a:buClr>
                <a:srgbClr val="000000"/>
              </a:buClr>
              <a:buSzPts val="1800"/>
              <a:buFont typeface="Arial"/>
              <a:buChar char="●"/>
            </a:pPr>
            <a:r>
              <a:rPr lang="en-US" dirty="0">
                <a:solidFill>
                  <a:srgbClr val="000000"/>
                </a:solidFill>
                <a:latin typeface="Arial"/>
                <a:ea typeface="Arial"/>
                <a:cs typeface="Arial"/>
                <a:sym typeface="Arial"/>
              </a:rPr>
              <a:t>Andrew W. Smith Outstanding Young Member Achievement Award (Deadline: March 15)</a:t>
            </a:r>
          </a:p>
          <a:p>
            <a:pPr marL="457200" lvl="0" indent="-342900">
              <a:lnSpc>
                <a:spcPct val="115000"/>
              </a:lnSpc>
              <a:spcBef>
                <a:spcPts val="0"/>
              </a:spcBef>
              <a:spcAft>
                <a:spcPts val="0"/>
              </a:spcAft>
              <a:buClr>
                <a:srgbClr val="000000"/>
              </a:buClr>
              <a:buSzPts val="1800"/>
              <a:buFont typeface="Arial"/>
              <a:buChar char="●"/>
            </a:pPr>
            <a:r>
              <a:rPr lang="en-US" dirty="0">
                <a:solidFill>
                  <a:srgbClr val="000000"/>
                </a:solidFill>
                <a:latin typeface="Arial"/>
                <a:ea typeface="Arial"/>
                <a:cs typeface="Arial"/>
                <a:sym typeface="Arial"/>
              </a:rPr>
              <a:t>Outstanding Young Member Service Award (Deadline:  March 15)</a:t>
            </a:r>
          </a:p>
          <a:p>
            <a:pPr marL="457200" lvl="0" indent="-342900">
              <a:lnSpc>
                <a:spcPct val="115000"/>
              </a:lnSpc>
              <a:spcBef>
                <a:spcPts val="0"/>
              </a:spcBef>
              <a:spcAft>
                <a:spcPts val="0"/>
              </a:spcAft>
              <a:buClr>
                <a:srgbClr val="000000"/>
              </a:buClr>
              <a:buSzPts val="1800"/>
              <a:buFont typeface="Arial"/>
              <a:buChar char="●"/>
            </a:pPr>
            <a:r>
              <a:rPr lang="en-US" dirty="0">
                <a:solidFill>
                  <a:srgbClr val="000000"/>
                </a:solidFill>
                <a:latin typeface="Arial"/>
                <a:ea typeface="Arial"/>
                <a:cs typeface="Arial"/>
                <a:sym typeface="Arial"/>
              </a:rPr>
              <a:t>Distinguished Service Award (Deadline: March 15)</a:t>
            </a:r>
          </a:p>
          <a:p>
            <a:pPr marL="457200" lvl="0" indent="-342900">
              <a:lnSpc>
                <a:spcPct val="115000"/>
              </a:lnSpc>
              <a:spcBef>
                <a:spcPts val="0"/>
              </a:spcBef>
              <a:spcAft>
                <a:spcPts val="0"/>
              </a:spcAft>
              <a:buClr>
                <a:srgbClr val="000000"/>
              </a:buClr>
              <a:buSzPts val="1800"/>
              <a:buFont typeface="Arial"/>
              <a:buChar char="●"/>
            </a:pPr>
            <a:r>
              <a:rPr lang="en-US" dirty="0">
                <a:solidFill>
                  <a:srgbClr val="000000"/>
                </a:solidFill>
                <a:latin typeface="Arial"/>
                <a:ea typeface="Arial"/>
                <a:cs typeface="Arial"/>
                <a:sym typeface="Arial"/>
              </a:rPr>
              <a:t>Outstanding Achievement Award ( Deadline: March 15)</a:t>
            </a:r>
          </a:p>
          <a:p>
            <a:pPr marL="457200" lvl="0" indent="-342900">
              <a:lnSpc>
                <a:spcPct val="115000"/>
              </a:lnSpc>
              <a:spcBef>
                <a:spcPts val="0"/>
              </a:spcBef>
              <a:spcAft>
                <a:spcPts val="0"/>
              </a:spcAft>
              <a:buClr>
                <a:srgbClr val="000000"/>
              </a:buClr>
              <a:buSzPts val="1800"/>
              <a:buFont typeface="Arial"/>
              <a:buChar char="●"/>
            </a:pPr>
            <a:r>
              <a:rPr lang="en-US" dirty="0" err="1">
                <a:solidFill>
                  <a:srgbClr val="000000"/>
                </a:solidFill>
                <a:latin typeface="Arial"/>
                <a:ea typeface="Arial"/>
                <a:cs typeface="Arial"/>
                <a:sym typeface="Arial"/>
              </a:rPr>
              <a:t>Kliman</a:t>
            </a:r>
            <a:r>
              <a:rPr lang="en-US" dirty="0">
                <a:solidFill>
                  <a:srgbClr val="000000"/>
                </a:solidFill>
                <a:latin typeface="Arial"/>
                <a:ea typeface="Arial"/>
                <a:cs typeface="Arial"/>
                <a:sym typeface="Arial"/>
              </a:rPr>
              <a:t> Award (Deadline:  June 1)</a:t>
            </a:r>
          </a:p>
          <a:p>
            <a:pPr marL="457200" lvl="0" indent="-342900">
              <a:lnSpc>
                <a:spcPct val="115000"/>
              </a:lnSpc>
              <a:spcBef>
                <a:spcPts val="1600"/>
              </a:spcBef>
              <a:spcAft>
                <a:spcPts val="0"/>
              </a:spcAft>
              <a:buClr>
                <a:srgbClr val="000000"/>
              </a:buClr>
              <a:buSzPts val="1800"/>
              <a:buFont typeface="Arial"/>
              <a:buChar char="●"/>
            </a:pPr>
            <a:r>
              <a:rPr lang="en-US" dirty="0">
                <a:solidFill>
                  <a:srgbClr val="000000"/>
                </a:solidFill>
                <a:latin typeface="Arial"/>
                <a:ea typeface="Arial"/>
                <a:cs typeface="Arial"/>
                <a:sym typeface="Arial"/>
              </a:rPr>
              <a:t>IAS Distinguished Lecturers (Deadline: March 31)</a:t>
            </a:r>
          </a:p>
          <a:p>
            <a:pPr marL="457200" lvl="0" indent="-342900">
              <a:lnSpc>
                <a:spcPct val="115000"/>
              </a:lnSpc>
              <a:spcBef>
                <a:spcPts val="0"/>
              </a:spcBef>
              <a:spcAft>
                <a:spcPts val="0"/>
              </a:spcAft>
              <a:buClr>
                <a:schemeClr val="dk2"/>
              </a:buClr>
              <a:buSzPts val="1800"/>
              <a:buFont typeface="Arial"/>
              <a:buChar char="●"/>
            </a:pPr>
            <a:r>
              <a:rPr lang="en-US" dirty="0">
                <a:solidFill>
                  <a:srgbClr val="000000"/>
                </a:solidFill>
                <a:latin typeface="Arial"/>
                <a:ea typeface="Arial"/>
                <a:cs typeface="Arial"/>
                <a:sym typeface="Arial"/>
              </a:rPr>
              <a:t>IEEE Fellow (Deadline: March 1)</a:t>
            </a:r>
            <a:endParaRPr lang="en-US"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2209800" y="485775"/>
            <a:ext cx="3744913" cy="708025"/>
          </a:xfrm>
          <a:prstGeom prst="rect">
            <a:avLst/>
          </a:prstGeom>
          <a:noFill/>
          <a:ln w="9525">
            <a:noFill/>
            <a:miter lim="800000"/>
            <a:headEnd/>
            <a:tailEnd/>
          </a:ln>
        </p:spPr>
        <p:txBody>
          <a:bodyPr wrap="none">
            <a:spAutoFit/>
          </a:bodyPr>
          <a:lstStyle/>
          <a:p>
            <a:pPr eaLnBrk="1" hangingPunct="1"/>
            <a:r>
              <a:rPr lang="en-US" altLang="en-US" b="1"/>
              <a:t>Reports from subcommittees</a:t>
            </a:r>
          </a:p>
          <a:p>
            <a:pPr eaLnBrk="1" hangingPunct="1"/>
            <a:r>
              <a:rPr lang="en-US" altLang="en-US"/>
              <a:t>Fellow and awards nomination </a:t>
            </a:r>
            <a:endParaRPr lang="en-GB" altLang="en-US"/>
          </a:p>
        </p:txBody>
      </p:sp>
      <p:sp>
        <p:nvSpPr>
          <p:cNvPr id="4" name="內容版面配置區 2">
            <a:extLst>
              <a:ext uri="{FF2B5EF4-FFF2-40B4-BE49-F238E27FC236}">
                <a16:creationId xmlns:a16="http://schemas.microsoft.com/office/drawing/2014/main" id="{896AAA7F-B9E6-4976-949D-574B9828575A}"/>
              </a:ext>
            </a:extLst>
          </p:cNvPr>
          <p:cNvSpPr txBox="1">
            <a:spLocks/>
          </p:cNvSpPr>
          <p:nvPr/>
        </p:nvSpPr>
        <p:spPr bwMode="auto">
          <a:xfrm>
            <a:off x="228600" y="1905000"/>
            <a:ext cx="8534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spcBef>
                <a:spcPct val="20000"/>
              </a:spcBef>
              <a:buFontTx/>
              <a:buChar char="•"/>
            </a:pPr>
            <a:r>
              <a:rPr lang="en-US" altLang="en-US" sz="1800" dirty="0"/>
              <a:t>Established in 1996, renamed in 2009 and 2015.</a:t>
            </a:r>
          </a:p>
          <a:p>
            <a:pPr>
              <a:spcBef>
                <a:spcPct val="20000"/>
              </a:spcBef>
              <a:buFontTx/>
              <a:buChar char="•"/>
            </a:pPr>
            <a:r>
              <a:rPr lang="en-US" altLang="en-US" sz="1800" dirty="0"/>
              <a:t>Recognizes outstanding achievement and contribution to the profession through involvement in IEEE IAS activities by an IAS member less than 35 years of age.</a:t>
            </a:r>
          </a:p>
          <a:p>
            <a:pPr>
              <a:spcBef>
                <a:spcPct val="20000"/>
              </a:spcBef>
              <a:buFontTx/>
              <a:buChar char="•"/>
            </a:pPr>
            <a:r>
              <a:rPr lang="en-US" altLang="en-US" sz="1800" dirty="0"/>
              <a:t>Prize: $2,500, Plaque and travel expenses to attend an IAS sponsored conference for presentation and recognition.</a:t>
            </a:r>
          </a:p>
          <a:p>
            <a:pPr>
              <a:spcBef>
                <a:spcPct val="20000"/>
              </a:spcBef>
              <a:buFontTx/>
              <a:buChar char="•"/>
            </a:pPr>
            <a:r>
              <a:rPr lang="en-US" altLang="en-US" sz="1800" dirty="0"/>
              <a:t>Eligibility:</a:t>
            </a:r>
            <a:r>
              <a:rPr lang="en-US" altLang="en-US" sz="1800" dirty="0">
                <a:solidFill>
                  <a:srgbClr val="FF0000"/>
                </a:solidFill>
              </a:rPr>
              <a:t> Nominees must be age 35 or less </a:t>
            </a:r>
            <a:r>
              <a:rPr lang="en-US" altLang="en-US" sz="1800" dirty="0"/>
              <a:t>at the specified award nomination due date. To be considered as a nominee, a one page form must be completed describing IAS activities and associated contributions made by the nominee. The form must be submitted and received by the IAS President before the specified due date of March 15. Self nomination is not permitted for this award.</a:t>
            </a:r>
          </a:p>
          <a:p>
            <a:pPr>
              <a:spcBef>
                <a:spcPct val="20000"/>
              </a:spcBef>
              <a:buFontTx/>
              <a:buChar char="•"/>
            </a:pPr>
            <a:r>
              <a:rPr lang="en-US" altLang="en-US" sz="1800" dirty="0"/>
              <a:t>Basis for Judging: Outstanding contribution to the profession in the form of IEEE/IAS activities such as (but not limited to) authorship of technical papers, IAS chapter leadership, IAS committee work, conference leadership, and standards working groups.</a:t>
            </a:r>
          </a:p>
        </p:txBody>
      </p:sp>
      <p:sp>
        <p:nvSpPr>
          <p:cNvPr id="5" name="Google Shape;66;p15"/>
          <p:cNvSpPr txBox="1">
            <a:spLocks/>
          </p:cNvSpPr>
          <p:nvPr/>
        </p:nvSpPr>
        <p:spPr>
          <a:xfrm>
            <a:off x="152400" y="1295400"/>
            <a:ext cx="8839200" cy="572700"/>
          </a:xfrm>
          <a:prstGeom prst="rect">
            <a:avLst/>
          </a:prstGeom>
          <a:noFill/>
          <a:ln>
            <a:noFill/>
          </a:ln>
        </p:spPr>
        <p:txBody>
          <a:bodyPr spcFirstLastPara="1" wrap="square" lIns="91425" tIns="91425" rIns="91425" bIns="91425" anchor="t" anchorCtr="0">
            <a:noAutofit/>
          </a:bodyPr>
          <a:lstStyle>
            <a:lvl1pPr algn="ctr" rtl="0" eaLnBrk="0" fontAlgn="base" hangingPunct="0">
              <a:spcBef>
                <a:spcPct val="0"/>
              </a:spcBef>
              <a:spcAft>
                <a:spcPct val="0"/>
              </a:spcAft>
              <a:defRPr sz="4400">
                <a:solidFill>
                  <a:srgbClr val="0000FF"/>
                </a:solidFill>
                <a:latin typeface="+mj-lt"/>
                <a:ea typeface="+mj-ea"/>
                <a:cs typeface="+mj-cs"/>
              </a:defRPr>
            </a:lvl1pPr>
            <a:lvl2pPr algn="ctr" rtl="0" eaLnBrk="0" fontAlgn="base" hangingPunct="0">
              <a:spcBef>
                <a:spcPct val="0"/>
              </a:spcBef>
              <a:spcAft>
                <a:spcPct val="0"/>
              </a:spcAft>
              <a:defRPr sz="4400">
                <a:solidFill>
                  <a:srgbClr val="0000FF"/>
                </a:solidFill>
                <a:latin typeface="Arial" charset="0"/>
              </a:defRPr>
            </a:lvl2pPr>
            <a:lvl3pPr algn="ctr" rtl="0" eaLnBrk="0" fontAlgn="base" hangingPunct="0">
              <a:spcBef>
                <a:spcPct val="0"/>
              </a:spcBef>
              <a:spcAft>
                <a:spcPct val="0"/>
              </a:spcAft>
              <a:defRPr sz="4400">
                <a:solidFill>
                  <a:srgbClr val="0000FF"/>
                </a:solidFill>
                <a:latin typeface="Arial" charset="0"/>
              </a:defRPr>
            </a:lvl3pPr>
            <a:lvl4pPr algn="ctr" rtl="0" eaLnBrk="0" fontAlgn="base" hangingPunct="0">
              <a:spcBef>
                <a:spcPct val="0"/>
              </a:spcBef>
              <a:spcAft>
                <a:spcPct val="0"/>
              </a:spcAft>
              <a:defRPr sz="4400">
                <a:solidFill>
                  <a:srgbClr val="0000FF"/>
                </a:solidFill>
                <a:latin typeface="Arial" charset="0"/>
              </a:defRPr>
            </a:lvl4pPr>
            <a:lvl5pPr algn="ctr" rtl="0" eaLnBrk="0" fontAlgn="base" hangingPunct="0">
              <a:spcBef>
                <a:spcPct val="0"/>
              </a:spcBef>
              <a:spcAft>
                <a:spcPct val="0"/>
              </a:spcAft>
              <a:defRPr sz="4400">
                <a:solidFill>
                  <a:srgbClr val="0000FF"/>
                </a:solidFill>
                <a:latin typeface="Arial" charset="0"/>
              </a:defRPr>
            </a:lvl5pPr>
            <a:lvl6pPr marL="457200" algn="ctr" rtl="0" eaLnBrk="0" fontAlgn="base" hangingPunct="0">
              <a:spcBef>
                <a:spcPct val="0"/>
              </a:spcBef>
              <a:spcAft>
                <a:spcPct val="0"/>
              </a:spcAft>
              <a:defRPr sz="4400">
                <a:solidFill>
                  <a:srgbClr val="0000FF"/>
                </a:solidFill>
                <a:latin typeface="Arial" charset="0"/>
              </a:defRPr>
            </a:lvl6pPr>
            <a:lvl7pPr marL="914400" algn="ctr" rtl="0" eaLnBrk="0" fontAlgn="base" hangingPunct="0">
              <a:spcBef>
                <a:spcPct val="0"/>
              </a:spcBef>
              <a:spcAft>
                <a:spcPct val="0"/>
              </a:spcAft>
              <a:defRPr sz="4400">
                <a:solidFill>
                  <a:srgbClr val="0000FF"/>
                </a:solidFill>
                <a:latin typeface="Arial" charset="0"/>
              </a:defRPr>
            </a:lvl7pPr>
            <a:lvl8pPr marL="1371600" algn="ctr" rtl="0" eaLnBrk="0" fontAlgn="base" hangingPunct="0">
              <a:spcBef>
                <a:spcPct val="0"/>
              </a:spcBef>
              <a:spcAft>
                <a:spcPct val="0"/>
              </a:spcAft>
              <a:defRPr sz="4400">
                <a:solidFill>
                  <a:srgbClr val="0000FF"/>
                </a:solidFill>
                <a:latin typeface="Arial" charset="0"/>
              </a:defRPr>
            </a:lvl8pPr>
            <a:lvl9pPr marL="1828800" algn="ctr" rtl="0" eaLnBrk="0" fontAlgn="base" hangingPunct="0">
              <a:spcBef>
                <a:spcPct val="0"/>
              </a:spcBef>
              <a:spcAft>
                <a:spcPct val="0"/>
              </a:spcAft>
              <a:defRPr sz="4400">
                <a:solidFill>
                  <a:srgbClr val="0000FF"/>
                </a:solidFill>
                <a:latin typeface="Arial" charset="0"/>
              </a:defRPr>
            </a:lvl9pPr>
          </a:lstStyle>
          <a:p>
            <a:pPr algn="l">
              <a:lnSpc>
                <a:spcPct val="115000"/>
              </a:lnSpc>
              <a:spcBef>
                <a:spcPts val="0"/>
              </a:spcBef>
              <a:spcAft>
                <a:spcPts val="1600"/>
              </a:spcAft>
              <a:buClr>
                <a:schemeClr val="dk1"/>
              </a:buClr>
              <a:buSzPts val="1100"/>
              <a:buFont typeface="Arial"/>
              <a:buNone/>
            </a:pPr>
            <a:r>
              <a:rPr lang="en-US" sz="1800" kern="0" dirty="0">
                <a:solidFill>
                  <a:srgbClr val="000000"/>
                </a:solidFill>
                <a:latin typeface="Arial"/>
                <a:ea typeface="Arial"/>
                <a:cs typeface="Arial"/>
                <a:sym typeface="Arial"/>
              </a:rPr>
              <a:t>IEEE IAS Andrew W. Smith Outstanding Young Member Award (Deadline: March 15)</a:t>
            </a:r>
            <a:endParaRPr lang="en-US" sz="2800" kern="0" dirty="0">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2209800" y="485775"/>
            <a:ext cx="3744913" cy="708025"/>
          </a:xfrm>
          <a:prstGeom prst="rect">
            <a:avLst/>
          </a:prstGeom>
          <a:noFill/>
          <a:ln w="9525">
            <a:noFill/>
            <a:miter lim="800000"/>
            <a:headEnd/>
            <a:tailEnd/>
          </a:ln>
        </p:spPr>
        <p:txBody>
          <a:bodyPr wrap="none">
            <a:spAutoFit/>
          </a:bodyPr>
          <a:lstStyle/>
          <a:p>
            <a:pPr eaLnBrk="1" hangingPunct="1"/>
            <a:r>
              <a:rPr lang="en-US" altLang="en-US" b="1"/>
              <a:t>Reports from subcommittees</a:t>
            </a:r>
          </a:p>
          <a:p>
            <a:pPr eaLnBrk="1" hangingPunct="1"/>
            <a:r>
              <a:rPr lang="en-US" altLang="en-US"/>
              <a:t>Fellow and awards nomination </a:t>
            </a:r>
            <a:endParaRPr lang="en-GB" altLang="en-US"/>
          </a:p>
        </p:txBody>
      </p:sp>
      <p:sp>
        <p:nvSpPr>
          <p:cNvPr id="7" name="Google Shape;72;p16"/>
          <p:cNvSpPr txBox="1">
            <a:spLocks/>
          </p:cNvSpPr>
          <p:nvPr/>
        </p:nvSpPr>
        <p:spPr>
          <a:xfrm>
            <a:off x="311700" y="1676400"/>
            <a:ext cx="8520600"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marL="0" marR="0" lvl="0" indent="0" algn="l" defTabSz="914400" rtl="0" eaLnBrk="1" fontAlgn="auto" latinLnBrk="0" hangingPunct="1">
              <a:lnSpc>
                <a:spcPct val="115000"/>
              </a:lnSpc>
              <a:spcBef>
                <a:spcPts val="0"/>
              </a:spcBef>
              <a:spcAft>
                <a:spcPts val="1600"/>
              </a:spcAft>
              <a:buClr>
                <a:srgbClr val="000000"/>
              </a:buClr>
              <a:buSzPts val="1100"/>
              <a:buFont typeface="Arial"/>
              <a:buNone/>
              <a:tabLst/>
              <a:defRPr/>
            </a:pPr>
            <a:r>
              <a:rPr kumimoji="0" lang="en-US" sz="1800" b="0" i="0" u="none" strike="noStrike" kern="0" cap="none" spc="0" normalizeH="0" baseline="0" noProof="0" dirty="0">
                <a:ln>
                  <a:noFill/>
                </a:ln>
                <a:solidFill>
                  <a:srgbClr val="000000"/>
                </a:solidFill>
                <a:effectLst/>
                <a:uLnTx/>
                <a:uFillTx/>
                <a:latin typeface="Arial"/>
                <a:cs typeface="Arial"/>
                <a:sym typeface="Arial"/>
              </a:rPr>
              <a:t>IEEE IAS Andrew W. Smith Outstanding Young Member Award</a:t>
            </a:r>
            <a:endParaRPr kumimoji="0" lang="en-US" sz="2800" b="0" i="0" u="none" strike="noStrike" kern="0" cap="none" spc="0" normalizeH="0" baseline="0" noProof="0" dirty="0">
              <a:ln>
                <a:noFill/>
              </a:ln>
              <a:solidFill>
                <a:srgbClr val="000000"/>
              </a:solidFill>
              <a:effectLst/>
              <a:uLnTx/>
              <a:uFillTx/>
              <a:latin typeface="Arial"/>
              <a:cs typeface="Arial"/>
              <a:sym typeface="Arial"/>
            </a:endParaRPr>
          </a:p>
        </p:txBody>
      </p:sp>
      <p:sp>
        <p:nvSpPr>
          <p:cNvPr id="8" name="Google Shape;73;p16"/>
          <p:cNvSpPr txBox="1">
            <a:spLocks/>
          </p:cNvSpPr>
          <p:nvPr/>
        </p:nvSpPr>
        <p:spPr>
          <a:xfrm>
            <a:off x="311700" y="2383850"/>
            <a:ext cx="8520600" cy="34164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marR="0" lvl="0" indent="0" algn="l" defTabSz="914400" rtl="0" eaLnBrk="1" fontAlgn="auto" latinLnBrk="0" hangingPunct="1">
              <a:lnSpc>
                <a:spcPct val="115000"/>
              </a:lnSpc>
              <a:spcBef>
                <a:spcPts val="0"/>
              </a:spcBef>
              <a:spcAft>
                <a:spcPts val="0"/>
              </a:spcAft>
              <a:buClr>
                <a:srgbClr val="595959"/>
              </a:buClr>
              <a:buSzPts val="1800"/>
              <a:buFont typeface="Arial"/>
              <a:buNone/>
              <a:tabLst/>
              <a:defRPr/>
            </a:pPr>
            <a:r>
              <a:rPr kumimoji="0" lang="en-US" sz="1800" b="0" i="0" u="none" strike="noStrike" kern="0" cap="none" spc="0" normalizeH="0" baseline="0" noProof="0" dirty="0">
                <a:ln>
                  <a:noFill/>
                </a:ln>
                <a:solidFill>
                  <a:schemeClr val="tx1"/>
                </a:solidFill>
                <a:effectLst/>
                <a:uLnTx/>
                <a:uFillTx/>
                <a:latin typeface="Arial"/>
                <a:cs typeface="Arial"/>
                <a:sym typeface="Arial"/>
              </a:rPr>
              <a:t>2017       Xu She</a:t>
            </a:r>
            <a:br>
              <a:rPr kumimoji="0" lang="en-US" sz="1800" b="0" i="0" u="none" strike="noStrike" kern="0" cap="none" spc="0" normalizeH="0" baseline="0" noProof="0" dirty="0">
                <a:ln>
                  <a:noFill/>
                </a:ln>
                <a:solidFill>
                  <a:schemeClr val="tx1"/>
                </a:solidFill>
                <a:effectLst/>
                <a:uLnTx/>
                <a:uFillTx/>
                <a:latin typeface="Arial"/>
                <a:cs typeface="Arial"/>
                <a:sym typeface="Arial"/>
              </a:rPr>
            </a:br>
            <a:r>
              <a:rPr kumimoji="0" lang="en-US" sz="1800" b="0" i="0" u="none" strike="noStrike" kern="0" cap="none" spc="0" normalizeH="0" baseline="0" noProof="0" dirty="0">
                <a:ln>
                  <a:noFill/>
                </a:ln>
                <a:solidFill>
                  <a:schemeClr val="tx1"/>
                </a:solidFill>
                <a:effectLst/>
                <a:uLnTx/>
                <a:uFillTx/>
                <a:latin typeface="Arial"/>
                <a:cs typeface="Arial"/>
                <a:sym typeface="Arial"/>
              </a:rPr>
              <a:t>2016	David C. Mazur</a:t>
            </a:r>
            <a:br>
              <a:rPr kumimoji="0" lang="en-US" sz="1800" b="0" i="0" u="none" strike="noStrike" kern="0" cap="none" spc="0" normalizeH="0" baseline="0" noProof="0" dirty="0">
                <a:ln>
                  <a:noFill/>
                </a:ln>
                <a:solidFill>
                  <a:schemeClr val="tx1"/>
                </a:solidFill>
                <a:effectLst/>
                <a:uLnTx/>
                <a:uFillTx/>
                <a:latin typeface="Arial"/>
                <a:cs typeface="Arial"/>
                <a:sym typeface="Arial"/>
              </a:rPr>
            </a:br>
            <a:r>
              <a:rPr kumimoji="0" lang="en-US" sz="1800" b="0" i="0" u="none" strike="noStrike" kern="0" cap="none" spc="0" normalizeH="0" baseline="0" noProof="0" dirty="0">
                <a:ln>
                  <a:noFill/>
                </a:ln>
                <a:solidFill>
                  <a:schemeClr val="tx1"/>
                </a:solidFill>
                <a:effectLst/>
                <a:uLnTx/>
                <a:uFillTx/>
                <a:latin typeface="Arial"/>
                <a:cs typeface="Arial"/>
                <a:sym typeface="Arial"/>
              </a:rPr>
              <a:t>2015	</a:t>
            </a:r>
            <a:r>
              <a:rPr kumimoji="0" lang="en-US" sz="1800" b="0" i="0" u="none" strike="noStrike" kern="0" cap="none" spc="0" normalizeH="0" baseline="0" noProof="0" dirty="0" err="1">
                <a:ln>
                  <a:noFill/>
                </a:ln>
                <a:solidFill>
                  <a:schemeClr val="tx1"/>
                </a:solidFill>
                <a:effectLst/>
                <a:uLnTx/>
                <a:uFillTx/>
                <a:latin typeface="Arial"/>
                <a:cs typeface="Arial"/>
                <a:sym typeface="Arial"/>
              </a:rPr>
              <a:t>Tiefu</a:t>
            </a:r>
            <a:r>
              <a:rPr kumimoji="0" lang="en-US" sz="1800" b="0" i="0" u="none" strike="noStrike" kern="0" cap="none" spc="0" normalizeH="0" baseline="0" noProof="0" dirty="0">
                <a:ln>
                  <a:noFill/>
                </a:ln>
                <a:solidFill>
                  <a:schemeClr val="tx1"/>
                </a:solidFill>
                <a:effectLst/>
                <a:uLnTx/>
                <a:uFillTx/>
                <a:latin typeface="Arial"/>
                <a:cs typeface="Arial"/>
                <a:sym typeface="Arial"/>
              </a:rPr>
              <a:t> Zhao</a:t>
            </a:r>
            <a:br>
              <a:rPr kumimoji="0" lang="en-US" sz="1800" b="0" i="0" u="none" strike="noStrike" kern="0" cap="none" spc="0" normalizeH="0" baseline="0" noProof="0" dirty="0">
                <a:ln>
                  <a:noFill/>
                </a:ln>
                <a:solidFill>
                  <a:schemeClr val="tx1"/>
                </a:solidFill>
                <a:effectLst/>
                <a:uLnTx/>
                <a:uFillTx/>
                <a:latin typeface="Arial"/>
                <a:cs typeface="Arial"/>
                <a:sym typeface="Arial"/>
              </a:rPr>
            </a:br>
            <a:r>
              <a:rPr kumimoji="0" lang="en-US" sz="1800" b="0" i="0" u="none" strike="noStrike" kern="0" cap="none" spc="0" normalizeH="0" baseline="0" noProof="0" dirty="0">
                <a:ln>
                  <a:noFill/>
                </a:ln>
                <a:solidFill>
                  <a:schemeClr val="tx1"/>
                </a:solidFill>
                <a:effectLst/>
                <a:uLnTx/>
                <a:uFillTx/>
                <a:latin typeface="Arial"/>
                <a:cs typeface="Arial"/>
                <a:sym typeface="Arial"/>
              </a:rPr>
              <a:t>2014	Bin Lu</a:t>
            </a:r>
            <a:br>
              <a:rPr kumimoji="0" lang="en-US" sz="1800" b="0" i="0" u="none" strike="noStrike" kern="0" cap="none" spc="0" normalizeH="0" baseline="0" noProof="0" dirty="0">
                <a:ln>
                  <a:noFill/>
                </a:ln>
                <a:solidFill>
                  <a:schemeClr val="tx1"/>
                </a:solidFill>
                <a:effectLst/>
                <a:uLnTx/>
                <a:uFillTx/>
                <a:latin typeface="Arial"/>
                <a:cs typeface="Arial"/>
                <a:sym typeface="Arial"/>
              </a:rPr>
            </a:br>
            <a:r>
              <a:rPr kumimoji="0" lang="en-US" sz="1800" b="0" i="0" u="none" strike="noStrike" kern="0" cap="none" spc="0" normalizeH="0" baseline="0" noProof="0" dirty="0">
                <a:ln>
                  <a:noFill/>
                </a:ln>
                <a:solidFill>
                  <a:schemeClr val="tx1"/>
                </a:solidFill>
                <a:effectLst/>
                <a:uLnTx/>
                <a:uFillTx/>
                <a:latin typeface="Arial"/>
                <a:cs typeface="Arial"/>
                <a:sym typeface="Arial"/>
              </a:rPr>
              <a:t>2013	</a:t>
            </a:r>
            <a:r>
              <a:rPr kumimoji="0" lang="en-US" sz="1800" b="0" i="0" u="none" strike="noStrike" kern="0" cap="none" spc="0" normalizeH="0" baseline="0" noProof="0" dirty="0" err="1">
                <a:ln>
                  <a:noFill/>
                </a:ln>
                <a:solidFill>
                  <a:schemeClr val="tx1"/>
                </a:solidFill>
                <a:effectLst/>
                <a:uLnTx/>
                <a:uFillTx/>
                <a:latin typeface="Arial"/>
                <a:cs typeface="Arial"/>
                <a:sym typeface="Arial"/>
              </a:rPr>
              <a:t>Akshay</a:t>
            </a:r>
            <a:r>
              <a:rPr kumimoji="0" lang="en-US" sz="1800" b="0" i="0" u="none" strike="noStrike" kern="0" cap="none" spc="0" normalizeH="0" baseline="0" noProof="0" dirty="0">
                <a:ln>
                  <a:noFill/>
                </a:ln>
                <a:solidFill>
                  <a:schemeClr val="tx1"/>
                </a:solidFill>
                <a:effectLst/>
                <a:uLnTx/>
                <a:uFillTx/>
                <a:latin typeface="Arial"/>
                <a:cs typeface="Arial"/>
                <a:sym typeface="Arial"/>
              </a:rPr>
              <a:t> Kumar </a:t>
            </a:r>
            <a:r>
              <a:rPr kumimoji="0" lang="en-US" sz="1800" b="0" i="0" u="none" strike="noStrike" kern="0" cap="none" spc="0" normalizeH="0" baseline="0" noProof="0" dirty="0" err="1">
                <a:ln>
                  <a:noFill/>
                </a:ln>
                <a:solidFill>
                  <a:schemeClr val="tx1"/>
                </a:solidFill>
                <a:effectLst/>
                <a:uLnTx/>
                <a:uFillTx/>
                <a:latin typeface="Arial"/>
                <a:cs typeface="Arial"/>
                <a:sym typeface="Arial"/>
              </a:rPr>
              <a:t>Rathore</a:t>
            </a:r>
            <a:br>
              <a:rPr kumimoji="0" lang="en-US" sz="1800" b="0" i="0" u="none" strike="noStrike" kern="0" cap="none" spc="0" normalizeH="0" baseline="0" noProof="0" dirty="0">
                <a:ln>
                  <a:noFill/>
                </a:ln>
                <a:solidFill>
                  <a:schemeClr val="tx1"/>
                </a:solidFill>
                <a:effectLst/>
                <a:uLnTx/>
                <a:uFillTx/>
                <a:latin typeface="Arial"/>
                <a:cs typeface="Arial"/>
                <a:sym typeface="Arial"/>
              </a:rPr>
            </a:br>
            <a:r>
              <a:rPr kumimoji="0" lang="en-US" sz="1800" b="0" i="0" u="none" strike="noStrike" kern="0" cap="none" spc="0" normalizeH="0" baseline="0" noProof="0" dirty="0">
                <a:ln>
                  <a:noFill/>
                </a:ln>
                <a:solidFill>
                  <a:schemeClr val="tx1"/>
                </a:solidFill>
                <a:effectLst/>
                <a:uLnTx/>
                <a:uFillTx/>
                <a:latin typeface="Arial"/>
                <a:cs typeface="Arial"/>
                <a:sym typeface="Arial"/>
              </a:rPr>
              <a:t>2012	</a:t>
            </a:r>
            <a:r>
              <a:rPr kumimoji="0" lang="en-US" sz="1800" b="0" i="0" u="none" strike="noStrike" kern="0" cap="none" spc="0" normalizeH="0" baseline="0" noProof="0" dirty="0" err="1">
                <a:ln>
                  <a:noFill/>
                </a:ln>
                <a:solidFill>
                  <a:schemeClr val="tx1"/>
                </a:solidFill>
                <a:effectLst/>
                <a:uLnTx/>
                <a:uFillTx/>
                <a:latin typeface="Arial"/>
                <a:cs typeface="Arial"/>
                <a:sym typeface="Arial"/>
              </a:rPr>
              <a:t>Zhi</a:t>
            </a:r>
            <a:r>
              <a:rPr kumimoji="0" lang="en-US" sz="1800" b="0" i="0" u="none" strike="noStrike" kern="0" cap="none" spc="0" normalizeH="0" baseline="0" noProof="0" dirty="0">
                <a:ln>
                  <a:noFill/>
                </a:ln>
                <a:solidFill>
                  <a:schemeClr val="tx1"/>
                </a:solidFill>
                <a:effectLst/>
                <a:uLnTx/>
                <a:uFillTx/>
                <a:latin typeface="Arial"/>
                <a:cs typeface="Arial"/>
                <a:sym typeface="Arial"/>
              </a:rPr>
              <a:t> Gao</a:t>
            </a:r>
            <a:br>
              <a:rPr kumimoji="0" lang="en-US" sz="1800" b="0" i="0" u="none" strike="noStrike" kern="0" cap="none" spc="0" normalizeH="0" baseline="0" noProof="0" dirty="0">
                <a:ln>
                  <a:noFill/>
                </a:ln>
                <a:solidFill>
                  <a:schemeClr val="tx1"/>
                </a:solidFill>
                <a:effectLst/>
                <a:uLnTx/>
                <a:uFillTx/>
                <a:latin typeface="Arial"/>
                <a:cs typeface="Arial"/>
                <a:sym typeface="Arial"/>
              </a:rPr>
            </a:br>
            <a:r>
              <a:rPr kumimoji="0" lang="en-US" sz="1800" b="0" i="0" u="none" strike="noStrike" kern="0" cap="none" spc="0" normalizeH="0" baseline="0" noProof="0" dirty="0">
                <a:ln>
                  <a:noFill/>
                </a:ln>
                <a:solidFill>
                  <a:schemeClr val="tx1"/>
                </a:solidFill>
                <a:effectLst/>
                <a:uLnTx/>
                <a:uFillTx/>
                <a:latin typeface="Arial"/>
                <a:cs typeface="Arial"/>
                <a:sym typeface="Arial"/>
              </a:rPr>
              <a:t>2011	no recipient</a:t>
            </a:r>
            <a:br>
              <a:rPr kumimoji="0" lang="en-US" sz="1800" b="0" i="0" u="none" strike="noStrike" kern="0" cap="none" spc="0" normalizeH="0" baseline="0" noProof="0" dirty="0">
                <a:ln>
                  <a:noFill/>
                </a:ln>
                <a:solidFill>
                  <a:schemeClr val="tx1"/>
                </a:solidFill>
                <a:effectLst/>
                <a:uLnTx/>
                <a:uFillTx/>
                <a:latin typeface="Arial"/>
                <a:cs typeface="Arial"/>
                <a:sym typeface="Arial"/>
              </a:rPr>
            </a:br>
            <a:r>
              <a:rPr kumimoji="0" lang="en-US" sz="1800" b="0" i="0" u="none" strike="noStrike" kern="0" cap="none" spc="0" normalizeH="0" baseline="0" noProof="0" dirty="0">
                <a:ln>
                  <a:noFill/>
                </a:ln>
                <a:solidFill>
                  <a:schemeClr val="tx1"/>
                </a:solidFill>
                <a:effectLst/>
                <a:uLnTx/>
                <a:uFillTx/>
                <a:latin typeface="Arial"/>
                <a:cs typeface="Arial"/>
                <a:sym typeface="Arial"/>
              </a:rPr>
              <a:t>2010	Dr. Wei </a:t>
            </a:r>
            <a:r>
              <a:rPr kumimoji="0" lang="en-US" sz="1800" b="0" i="0" u="none" strike="noStrike" kern="0" cap="none" spc="0" normalizeH="0" baseline="0" noProof="0" dirty="0" err="1">
                <a:ln>
                  <a:noFill/>
                </a:ln>
                <a:solidFill>
                  <a:schemeClr val="tx1"/>
                </a:solidFill>
                <a:effectLst/>
                <a:uLnTx/>
                <a:uFillTx/>
                <a:latin typeface="Arial"/>
                <a:cs typeface="Arial"/>
                <a:sym typeface="Arial"/>
              </a:rPr>
              <a:t>Qiao</a:t>
            </a:r>
            <a:br>
              <a:rPr kumimoji="0" lang="en-US" sz="1800" b="0" i="0" u="none" strike="noStrike" kern="0" cap="none" spc="0" normalizeH="0" baseline="0" noProof="0" dirty="0">
                <a:ln>
                  <a:noFill/>
                </a:ln>
                <a:solidFill>
                  <a:schemeClr val="tx1"/>
                </a:solidFill>
                <a:effectLst/>
                <a:uLnTx/>
                <a:uFillTx/>
                <a:latin typeface="Arial"/>
                <a:cs typeface="Arial"/>
                <a:sym typeface="Arial"/>
              </a:rPr>
            </a:br>
            <a:r>
              <a:rPr kumimoji="0" lang="en-US" sz="1800" b="0" i="0" u="none" strike="noStrike" kern="0" cap="none" spc="0" normalizeH="0" baseline="0" noProof="0" dirty="0">
                <a:ln>
                  <a:noFill/>
                </a:ln>
                <a:solidFill>
                  <a:schemeClr val="tx1"/>
                </a:solidFill>
                <a:effectLst/>
                <a:uLnTx/>
                <a:uFillTx/>
                <a:latin typeface="Arial"/>
                <a:cs typeface="Arial"/>
                <a:sym typeface="Arial"/>
              </a:rPr>
              <a:t>2009	Dr. Ayman M. EL-</a:t>
            </a:r>
            <a:r>
              <a:rPr kumimoji="0" lang="en-US" sz="1800" b="0" i="0" u="none" strike="noStrike" kern="0" cap="none" spc="0" normalizeH="0" baseline="0" noProof="0" dirty="0" err="1">
                <a:ln>
                  <a:noFill/>
                </a:ln>
                <a:solidFill>
                  <a:schemeClr val="tx1"/>
                </a:solidFill>
                <a:effectLst/>
                <a:uLnTx/>
                <a:uFillTx/>
                <a:latin typeface="Arial"/>
                <a:cs typeface="Arial"/>
                <a:sym typeface="Arial"/>
              </a:rPr>
              <a:t>Rafaie</a:t>
            </a:r>
            <a:endParaRPr kumimoji="0" lang="en-US" sz="1800" b="0" i="0" u="none" strike="noStrike" kern="0" cap="none" spc="0" normalizeH="0" baseline="0" noProof="0" dirty="0">
              <a:ln>
                <a:noFill/>
              </a:ln>
              <a:solidFill>
                <a:schemeClr val="tx1"/>
              </a:solidFill>
              <a:effectLst/>
              <a:uLnTx/>
              <a:uFillTx/>
              <a:latin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2209800" y="485775"/>
            <a:ext cx="3744913" cy="708025"/>
          </a:xfrm>
          <a:prstGeom prst="rect">
            <a:avLst/>
          </a:prstGeom>
          <a:noFill/>
          <a:ln w="9525">
            <a:noFill/>
            <a:miter lim="800000"/>
            <a:headEnd/>
            <a:tailEnd/>
          </a:ln>
        </p:spPr>
        <p:txBody>
          <a:bodyPr wrap="none">
            <a:spAutoFit/>
          </a:bodyPr>
          <a:lstStyle/>
          <a:p>
            <a:pPr eaLnBrk="1" hangingPunct="1"/>
            <a:r>
              <a:rPr lang="en-US" altLang="en-US" b="1"/>
              <a:t>Reports from subcommittees</a:t>
            </a:r>
          </a:p>
          <a:p>
            <a:pPr eaLnBrk="1" hangingPunct="1"/>
            <a:r>
              <a:rPr lang="en-US" altLang="en-US"/>
              <a:t>Fellow and awards nomination </a:t>
            </a:r>
            <a:endParaRPr lang="en-GB" altLang="en-US"/>
          </a:p>
        </p:txBody>
      </p:sp>
      <p:sp>
        <p:nvSpPr>
          <p:cNvPr id="5" name="Google Shape;78;p17"/>
          <p:cNvSpPr txBox="1">
            <a:spLocks/>
          </p:cNvSpPr>
          <p:nvPr/>
        </p:nvSpPr>
        <p:spPr>
          <a:xfrm>
            <a:off x="311700" y="1371600"/>
            <a:ext cx="8520600"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marL="0" marR="0" lvl="0" indent="0" algn="l" defTabSz="914400" rtl="0" eaLnBrk="1" fontAlgn="auto" latinLnBrk="0" hangingPunct="1">
              <a:lnSpc>
                <a:spcPct val="115000"/>
              </a:lnSpc>
              <a:spcBef>
                <a:spcPts val="0"/>
              </a:spcBef>
              <a:spcAft>
                <a:spcPts val="1600"/>
              </a:spcAft>
              <a:buClr>
                <a:srgbClr val="000000"/>
              </a:buClr>
              <a:buSzPts val="1100"/>
              <a:buFont typeface="Arial"/>
              <a:buNone/>
              <a:tabLst/>
              <a:defRPr/>
            </a:pPr>
            <a:r>
              <a:rPr kumimoji="0" lang="en-US" sz="1800" b="0" i="0" u="none" strike="noStrike" kern="0" cap="none" spc="0" normalizeH="0" baseline="0" noProof="0" dirty="0">
                <a:ln>
                  <a:noFill/>
                </a:ln>
                <a:solidFill>
                  <a:srgbClr val="000000"/>
                </a:solidFill>
                <a:effectLst/>
                <a:uLnTx/>
                <a:uFillTx/>
                <a:latin typeface="Arial"/>
                <a:cs typeface="Arial"/>
                <a:sym typeface="Arial"/>
              </a:rPr>
              <a:t>IAS Outstanding Young Member Service Award (Deadline: March 15)</a:t>
            </a:r>
            <a:endParaRPr kumimoji="0" lang="en-US" sz="2800" b="0" i="0" u="none" strike="noStrike" kern="0" cap="none" spc="0" normalizeH="0" baseline="0" noProof="0" dirty="0">
              <a:ln>
                <a:noFill/>
              </a:ln>
              <a:solidFill>
                <a:srgbClr val="000000"/>
              </a:solidFill>
              <a:effectLst/>
              <a:uLnTx/>
              <a:uFillTx/>
              <a:latin typeface="Arial"/>
              <a:cs typeface="Arial"/>
              <a:sym typeface="Arial"/>
            </a:endParaRPr>
          </a:p>
        </p:txBody>
      </p:sp>
      <p:sp>
        <p:nvSpPr>
          <p:cNvPr id="6" name="Google Shape;79;p17"/>
          <p:cNvSpPr txBox="1">
            <a:spLocks/>
          </p:cNvSpPr>
          <p:nvPr/>
        </p:nvSpPr>
        <p:spPr>
          <a:xfrm>
            <a:off x="311700" y="2079050"/>
            <a:ext cx="8520600" cy="394075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457200" marR="0" lvl="0" indent="-317500" algn="l" defTabSz="914400" rtl="0" eaLnBrk="1" fontAlgn="auto" latinLnBrk="0" hangingPunct="1">
              <a:lnSpc>
                <a:spcPct val="115000"/>
              </a:lnSpc>
              <a:spcBef>
                <a:spcPts val="0"/>
              </a:spcBef>
              <a:spcAft>
                <a:spcPts val="0"/>
              </a:spcAft>
              <a:buClr>
                <a:srgbClr val="000000"/>
              </a:buClr>
              <a:buSzPts val="1400"/>
              <a:buFont typeface="Arial"/>
              <a:buChar char="●"/>
              <a:tabLst/>
              <a:defRPr/>
            </a:pPr>
            <a:r>
              <a:rPr kumimoji="0" lang="en-US" sz="1600" b="0" i="0" u="none" strike="noStrike" kern="0" cap="none" spc="0" normalizeH="0" baseline="0" noProof="0" dirty="0">
                <a:ln>
                  <a:noFill/>
                </a:ln>
                <a:solidFill>
                  <a:srgbClr val="000000"/>
                </a:solidFill>
                <a:effectLst/>
                <a:uLnTx/>
                <a:uFillTx/>
                <a:latin typeface="Arial"/>
                <a:cs typeface="Arial"/>
                <a:sym typeface="Arial"/>
              </a:rPr>
              <a:t>Recognizes outstanding service and contribution to the profession through involvement in IEEE IAS activities by an IAS member less than 35 years of age.</a:t>
            </a:r>
          </a:p>
          <a:p>
            <a:pPr marL="457200" marR="0" lvl="0" indent="-317500" algn="l" defTabSz="914400" rtl="0" eaLnBrk="1" fontAlgn="auto" latinLnBrk="0" hangingPunct="1">
              <a:lnSpc>
                <a:spcPct val="115000"/>
              </a:lnSpc>
              <a:spcBef>
                <a:spcPts val="0"/>
              </a:spcBef>
              <a:spcAft>
                <a:spcPts val="0"/>
              </a:spcAft>
              <a:buClr>
                <a:srgbClr val="000000"/>
              </a:buClr>
              <a:buSzPts val="1400"/>
              <a:buFont typeface="Arial"/>
              <a:buChar char="●"/>
              <a:tabLst/>
              <a:defRPr/>
            </a:pPr>
            <a:r>
              <a:rPr kumimoji="0" lang="en-US" sz="1600" b="0" i="0" u="none" strike="noStrike" kern="0" cap="none" spc="0" normalizeH="0" baseline="0" noProof="0" dirty="0">
                <a:ln>
                  <a:noFill/>
                </a:ln>
                <a:solidFill>
                  <a:srgbClr val="000000"/>
                </a:solidFill>
                <a:effectLst/>
                <a:uLnTx/>
                <a:uFillTx/>
                <a:latin typeface="Arial"/>
                <a:cs typeface="Arial"/>
                <a:sym typeface="Arial"/>
              </a:rPr>
              <a:t>Prize: $2,500, Plaque and travel expenses to attend an IAS sponsored conference for presentation and recognition. Funded by the IEEE Industry Applications Society.</a:t>
            </a:r>
          </a:p>
          <a:p>
            <a:pPr marL="457200" marR="0" lvl="0" indent="-317500" algn="l" defTabSz="914400" rtl="0" eaLnBrk="1" fontAlgn="auto" latinLnBrk="0" hangingPunct="1">
              <a:lnSpc>
                <a:spcPct val="115000"/>
              </a:lnSpc>
              <a:spcBef>
                <a:spcPts val="0"/>
              </a:spcBef>
              <a:spcAft>
                <a:spcPts val="0"/>
              </a:spcAft>
              <a:buClr>
                <a:srgbClr val="595959"/>
              </a:buClr>
              <a:buSzPts val="1400"/>
              <a:buFont typeface="Arial"/>
              <a:buChar char="●"/>
              <a:tabLst/>
              <a:defRPr/>
            </a:pPr>
            <a:r>
              <a:rPr kumimoji="0" lang="en-US" sz="1600" b="0" i="0" u="none" strike="noStrike" kern="0" cap="none" spc="0" normalizeH="0" baseline="0" noProof="0" dirty="0">
                <a:ln>
                  <a:noFill/>
                </a:ln>
                <a:solidFill>
                  <a:srgbClr val="000000"/>
                </a:solidFill>
                <a:effectLst/>
                <a:uLnTx/>
                <a:uFillTx/>
                <a:latin typeface="Arial"/>
                <a:cs typeface="Arial"/>
                <a:sym typeface="Arial"/>
              </a:rPr>
              <a:t>Eligibility: </a:t>
            </a:r>
            <a:r>
              <a:rPr kumimoji="0" lang="en-US" sz="1600" b="0" i="0" u="sng" strike="noStrike" kern="0" cap="none" spc="0" normalizeH="0" baseline="0" noProof="0" dirty="0">
                <a:ln>
                  <a:noFill/>
                </a:ln>
                <a:solidFill>
                  <a:srgbClr val="FF0000"/>
                </a:solidFill>
                <a:effectLst/>
                <a:uLnTx/>
                <a:uFillTx/>
                <a:latin typeface="Arial"/>
                <a:cs typeface="Arial"/>
                <a:sym typeface="Arial"/>
              </a:rPr>
              <a:t>Nominees must be less than age 35 at the specified award nomination due date</a:t>
            </a:r>
            <a:r>
              <a:rPr kumimoji="0" lang="en-US" sz="1600" b="0" i="0" u="none" strike="noStrike" kern="0" cap="none" spc="0" normalizeH="0" baseline="0" noProof="0" dirty="0">
                <a:ln>
                  <a:noFill/>
                </a:ln>
                <a:solidFill>
                  <a:srgbClr val="000000"/>
                </a:solidFill>
                <a:effectLst/>
                <a:uLnTx/>
                <a:uFillTx/>
                <a:latin typeface="Arial"/>
                <a:cs typeface="Arial"/>
                <a:sym typeface="Arial"/>
              </a:rPr>
              <a:t>. To be considered as a nominee, a one page form must be completed describing IAS activities and associated contributions made by the nominee. The form must be submitted and received by the IAS President before the specified due date of March 15. Self nomination is not permitted for this award.</a:t>
            </a:r>
            <a:br>
              <a:rPr kumimoji="0" lang="en-US" sz="1600" b="0" i="0" u="none" strike="noStrike" kern="0" cap="none" spc="0" normalizeH="0" baseline="0" noProof="0" dirty="0">
                <a:ln>
                  <a:noFill/>
                </a:ln>
                <a:solidFill>
                  <a:srgbClr val="000000"/>
                </a:solidFill>
                <a:effectLst/>
                <a:uLnTx/>
                <a:uFillTx/>
                <a:latin typeface="Arial"/>
                <a:cs typeface="Arial"/>
                <a:sym typeface="Arial"/>
              </a:rPr>
            </a:br>
            <a:br>
              <a:rPr kumimoji="0" lang="en-US" sz="1600" b="0" i="0" u="none" strike="noStrike" kern="0" cap="none" spc="0" normalizeH="0" baseline="0" noProof="0" dirty="0">
                <a:ln>
                  <a:noFill/>
                </a:ln>
                <a:solidFill>
                  <a:srgbClr val="000000"/>
                </a:solidFill>
                <a:effectLst/>
                <a:uLnTx/>
                <a:uFillTx/>
                <a:latin typeface="Arial"/>
                <a:cs typeface="Arial"/>
                <a:sym typeface="Arial"/>
              </a:rPr>
            </a:br>
            <a:r>
              <a:rPr kumimoji="0" lang="en-US" sz="1600" b="0" i="0" u="none" strike="noStrike" kern="0" cap="none" spc="0" normalizeH="0" baseline="0" noProof="0" dirty="0">
                <a:ln>
                  <a:noFill/>
                </a:ln>
                <a:solidFill>
                  <a:srgbClr val="000000"/>
                </a:solidFill>
                <a:effectLst/>
                <a:uLnTx/>
                <a:uFillTx/>
                <a:latin typeface="Arial"/>
                <a:cs typeface="Arial"/>
                <a:sym typeface="Arial"/>
              </a:rPr>
              <a:t>Basis for Judging: Outstanding contribution to the profession in the form of IEEE/IAS activities such as (but not limited to) authorship of technical papers, IAS chapter leadership, IAS committee work, conference leadership, and standards working groups.</a:t>
            </a:r>
            <a:br>
              <a:rPr kumimoji="0" lang="en-US" sz="1600" b="0" i="0" u="none" strike="noStrike" kern="0" cap="none" spc="0" normalizeH="0" baseline="0" noProof="0" dirty="0">
                <a:ln>
                  <a:noFill/>
                </a:ln>
                <a:solidFill>
                  <a:srgbClr val="595959"/>
                </a:solidFill>
                <a:effectLst/>
                <a:uLnTx/>
                <a:uFillTx/>
                <a:latin typeface="Arial"/>
                <a:cs typeface="Arial"/>
                <a:sym typeface="Arial"/>
              </a:rPr>
            </a:br>
            <a:endParaRPr kumimoji="0" lang="en-US" sz="1600" b="0" i="0" u="none" strike="noStrike" kern="0" cap="none" spc="0" normalizeH="0" baseline="0" noProof="0" dirty="0">
              <a:ln>
                <a:noFill/>
              </a:ln>
              <a:solidFill>
                <a:srgbClr val="595959"/>
              </a:solidFill>
              <a:effectLst/>
              <a:uLnTx/>
              <a:uFillTx/>
              <a:latin typeface="Arial"/>
              <a:cs typeface="Arial"/>
              <a:sym typeface="Arial"/>
            </a:endParaRPr>
          </a:p>
        </p:txBody>
      </p:sp>
    </p:spTree>
    <p:extLst>
      <p:ext uri="{BB962C8B-B14F-4D97-AF65-F5344CB8AC3E}">
        <p14:creationId xmlns:p14="http://schemas.microsoft.com/office/powerpoint/2010/main" val="1235596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2209800" y="485775"/>
            <a:ext cx="3744913" cy="708025"/>
          </a:xfrm>
          <a:prstGeom prst="rect">
            <a:avLst/>
          </a:prstGeom>
          <a:noFill/>
          <a:ln w="9525">
            <a:noFill/>
            <a:miter lim="800000"/>
            <a:headEnd/>
            <a:tailEnd/>
          </a:ln>
        </p:spPr>
        <p:txBody>
          <a:bodyPr wrap="none">
            <a:spAutoFit/>
          </a:bodyPr>
          <a:lstStyle/>
          <a:p>
            <a:pPr eaLnBrk="1" hangingPunct="1"/>
            <a:r>
              <a:rPr lang="en-US" altLang="en-US" b="1"/>
              <a:t>Reports from subcommittees</a:t>
            </a:r>
          </a:p>
          <a:p>
            <a:pPr eaLnBrk="1" hangingPunct="1"/>
            <a:r>
              <a:rPr lang="en-US" altLang="en-US"/>
              <a:t>Fellow and awards nomination </a:t>
            </a:r>
            <a:endParaRPr lang="en-GB" altLang="en-US"/>
          </a:p>
        </p:txBody>
      </p:sp>
      <p:sp>
        <p:nvSpPr>
          <p:cNvPr id="7" name="Google Shape;84;p18"/>
          <p:cNvSpPr txBox="1">
            <a:spLocks/>
          </p:cNvSpPr>
          <p:nvPr/>
        </p:nvSpPr>
        <p:spPr>
          <a:xfrm>
            <a:off x="311700" y="2124550"/>
            <a:ext cx="8520600"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marL="0" marR="0" lvl="0" indent="0" algn="l" defTabSz="914400" rtl="0" eaLnBrk="1" fontAlgn="auto" latinLnBrk="0" hangingPunct="1">
              <a:lnSpc>
                <a:spcPct val="115000"/>
              </a:lnSpc>
              <a:spcBef>
                <a:spcPts val="0"/>
              </a:spcBef>
              <a:spcAft>
                <a:spcPts val="0"/>
              </a:spcAft>
              <a:buClr>
                <a:srgbClr val="000000"/>
              </a:buClr>
              <a:buSzPts val="1100"/>
              <a:buFont typeface="Arial"/>
              <a:buNone/>
              <a:tabLst/>
              <a:defRPr/>
            </a:pPr>
            <a:r>
              <a:rPr kumimoji="0" lang="en-US" sz="1800" b="0" i="0" u="none" strike="noStrike" kern="0" cap="none" spc="0" normalizeH="0" baseline="0" noProof="0">
                <a:ln>
                  <a:noFill/>
                </a:ln>
                <a:solidFill>
                  <a:srgbClr val="000000"/>
                </a:solidFill>
                <a:effectLst/>
                <a:uLnTx/>
                <a:uFillTx/>
                <a:latin typeface="Arial"/>
                <a:cs typeface="Arial"/>
                <a:sym typeface="Arial"/>
              </a:rPr>
              <a:t>IAS Outstanding Young Member Service Award (Deadline: March 15)</a:t>
            </a:r>
            <a:endParaRPr kumimoji="0" lang="en-US" sz="2800" b="0" i="0" u="none" strike="noStrike" kern="0" cap="none" spc="0" normalizeH="0" baseline="0" noProof="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1600"/>
              </a:spcBef>
              <a:spcAft>
                <a:spcPts val="0"/>
              </a:spcAft>
              <a:buClr>
                <a:srgbClr val="000000"/>
              </a:buClr>
              <a:buSzPts val="2800"/>
              <a:buFont typeface="Arial"/>
              <a:buNone/>
              <a:tabLst/>
              <a:defRPr/>
            </a:pPr>
            <a:endParaRPr kumimoji="0" lang="en-US" sz="2800" b="0" i="0" u="none" strike="noStrike" kern="0" cap="none" spc="0" normalizeH="0" baseline="0" noProof="0" dirty="0">
              <a:ln>
                <a:noFill/>
              </a:ln>
              <a:solidFill>
                <a:srgbClr val="000000"/>
              </a:solidFill>
              <a:effectLst/>
              <a:uLnTx/>
              <a:uFillTx/>
              <a:latin typeface="Arial"/>
              <a:cs typeface="Arial"/>
              <a:sym typeface="Arial"/>
            </a:endParaRPr>
          </a:p>
        </p:txBody>
      </p:sp>
      <p:sp>
        <p:nvSpPr>
          <p:cNvPr id="8" name="Google Shape;85;p18"/>
          <p:cNvSpPr txBox="1">
            <a:spLocks/>
          </p:cNvSpPr>
          <p:nvPr/>
        </p:nvSpPr>
        <p:spPr>
          <a:xfrm>
            <a:off x="311700" y="2832000"/>
            <a:ext cx="8520600" cy="34164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marR="0" lvl="0" indent="0" algn="l" defTabSz="914400" rtl="0" eaLnBrk="1" fontAlgn="auto" latinLnBrk="0" hangingPunct="1">
              <a:lnSpc>
                <a:spcPct val="115000"/>
              </a:lnSpc>
              <a:spcBef>
                <a:spcPts val="0"/>
              </a:spcBef>
              <a:spcAft>
                <a:spcPts val="0"/>
              </a:spcAft>
              <a:buClr>
                <a:srgbClr val="595959"/>
              </a:buClr>
              <a:buSzPts val="1800"/>
              <a:buFont typeface="Arial"/>
              <a:buNone/>
              <a:tabLst/>
              <a:defRPr/>
            </a:pPr>
            <a:r>
              <a:rPr kumimoji="0" lang="en-US" sz="1800" b="0" i="0" u="none" strike="noStrike" kern="0" cap="none" spc="0" normalizeH="0" baseline="0" noProof="0" dirty="0">
                <a:ln>
                  <a:noFill/>
                </a:ln>
                <a:solidFill>
                  <a:schemeClr val="tx1"/>
                </a:solidFill>
                <a:effectLst/>
                <a:uLnTx/>
                <a:uFillTx/>
                <a:latin typeface="Arial"/>
                <a:cs typeface="Arial"/>
                <a:sym typeface="Arial"/>
              </a:rPr>
              <a:t>2017       </a:t>
            </a:r>
            <a:r>
              <a:rPr kumimoji="0" lang="en-US" sz="1800" b="0" i="0" u="none" strike="noStrike" kern="0" cap="none" spc="0" normalizeH="0" baseline="0" noProof="0" dirty="0" err="1">
                <a:ln>
                  <a:noFill/>
                </a:ln>
                <a:solidFill>
                  <a:schemeClr val="tx1"/>
                </a:solidFill>
                <a:effectLst/>
                <a:uLnTx/>
                <a:uFillTx/>
                <a:latin typeface="Arial"/>
                <a:cs typeface="Arial"/>
                <a:sym typeface="Arial"/>
              </a:rPr>
              <a:t>Megha</a:t>
            </a:r>
            <a:r>
              <a:rPr kumimoji="0" lang="en-US" sz="1800" b="0" i="0" u="none" strike="noStrike" kern="0" cap="none" spc="0" normalizeH="0" baseline="0" noProof="0" dirty="0">
                <a:ln>
                  <a:noFill/>
                </a:ln>
                <a:solidFill>
                  <a:schemeClr val="tx1"/>
                </a:solidFill>
                <a:effectLst/>
                <a:uLnTx/>
                <a:uFillTx/>
                <a:latin typeface="Arial"/>
                <a:cs typeface="Arial"/>
                <a:sym typeface="Arial"/>
              </a:rPr>
              <a:t> </a:t>
            </a:r>
            <a:r>
              <a:rPr kumimoji="0" lang="en-US" sz="1800" b="0" i="0" u="none" strike="noStrike" kern="0" cap="none" spc="0" normalizeH="0" baseline="0" noProof="0" dirty="0" err="1">
                <a:ln>
                  <a:noFill/>
                </a:ln>
                <a:solidFill>
                  <a:schemeClr val="tx1"/>
                </a:solidFill>
                <a:effectLst/>
                <a:uLnTx/>
                <a:uFillTx/>
                <a:latin typeface="Arial"/>
                <a:cs typeface="Arial"/>
                <a:sym typeface="Arial"/>
              </a:rPr>
              <a:t>Tak</a:t>
            </a:r>
            <a:endParaRPr kumimoji="0" lang="en-US" sz="1800" b="0" i="0" u="none" strike="noStrike" kern="0" cap="none" spc="0" normalizeH="0" baseline="0" noProof="0" dirty="0">
              <a:ln>
                <a:noFill/>
              </a:ln>
              <a:solidFill>
                <a:schemeClr val="tx1"/>
              </a:solidFill>
              <a:effectLst/>
              <a:uLnTx/>
              <a:uFillTx/>
              <a:latin typeface="Arial"/>
              <a:cs typeface="Arial"/>
              <a:sym typeface="Arial"/>
            </a:endParaRPr>
          </a:p>
          <a:p>
            <a:pPr marL="0" marR="0" lvl="0" indent="0" algn="l" defTabSz="914400" rtl="0" eaLnBrk="1" fontAlgn="auto" latinLnBrk="0" hangingPunct="1">
              <a:lnSpc>
                <a:spcPct val="115000"/>
              </a:lnSpc>
              <a:spcBef>
                <a:spcPts val="0"/>
              </a:spcBef>
              <a:spcAft>
                <a:spcPts val="0"/>
              </a:spcAft>
              <a:buClr>
                <a:srgbClr val="595959"/>
              </a:buClr>
              <a:buSzPts val="1800"/>
              <a:buFont typeface="Arial"/>
              <a:buNone/>
              <a:tabLst/>
              <a:defRPr/>
            </a:pPr>
            <a:r>
              <a:rPr kumimoji="0" lang="en-US" sz="1800" b="0" i="0" u="none" strike="noStrike" kern="0" cap="none" spc="0" normalizeH="0" baseline="0" noProof="0" dirty="0">
                <a:ln>
                  <a:noFill/>
                </a:ln>
                <a:solidFill>
                  <a:schemeClr val="tx1"/>
                </a:solidFill>
                <a:effectLst/>
                <a:uLnTx/>
                <a:uFillTx/>
                <a:latin typeface="Arial"/>
                <a:cs typeface="Arial"/>
                <a:sym typeface="Arial"/>
              </a:rPr>
              <a:t>2016	Christina P. </a:t>
            </a:r>
            <a:r>
              <a:rPr kumimoji="0" lang="en-US" sz="1800" b="0" i="0" u="none" strike="noStrike" kern="0" cap="none" spc="0" normalizeH="0" baseline="0" noProof="0" dirty="0" err="1">
                <a:ln>
                  <a:noFill/>
                </a:ln>
                <a:solidFill>
                  <a:schemeClr val="tx1"/>
                </a:solidFill>
                <a:effectLst/>
                <a:uLnTx/>
                <a:uFillTx/>
                <a:latin typeface="Arial"/>
                <a:cs typeface="Arial"/>
                <a:sym typeface="Arial"/>
              </a:rPr>
              <a:t>Malliou</a:t>
            </a:r>
            <a:br>
              <a:rPr kumimoji="0" lang="en-US" sz="1800" b="0" i="0" u="none" strike="noStrike" kern="0" cap="none" spc="0" normalizeH="0" baseline="0" noProof="0" dirty="0">
                <a:ln>
                  <a:noFill/>
                </a:ln>
                <a:solidFill>
                  <a:schemeClr val="tx1"/>
                </a:solidFill>
                <a:effectLst/>
                <a:uLnTx/>
                <a:uFillTx/>
                <a:latin typeface="Arial"/>
                <a:cs typeface="Arial"/>
                <a:sym typeface="Arial"/>
              </a:rPr>
            </a:br>
            <a:endParaRPr kumimoji="0" lang="en-US" sz="1800" b="0" i="0" u="none" strike="noStrike" kern="0" cap="none" spc="0" normalizeH="0" baseline="0" noProof="0" dirty="0">
              <a:ln>
                <a:noFill/>
              </a:ln>
              <a:solidFill>
                <a:schemeClr val="tx1"/>
              </a:solidFill>
              <a:effectLst/>
              <a:uLnTx/>
              <a:uFillTx/>
              <a:latin typeface="Arial"/>
              <a:cs typeface="Arial"/>
              <a:sym typeface="Arial"/>
            </a:endParaRPr>
          </a:p>
        </p:txBody>
      </p:sp>
    </p:spTree>
    <p:extLst>
      <p:ext uri="{BB962C8B-B14F-4D97-AF65-F5344CB8AC3E}">
        <p14:creationId xmlns:p14="http://schemas.microsoft.com/office/powerpoint/2010/main" val="1135639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2209800" y="485775"/>
            <a:ext cx="3744913" cy="708025"/>
          </a:xfrm>
          <a:prstGeom prst="rect">
            <a:avLst/>
          </a:prstGeom>
          <a:noFill/>
          <a:ln w="9525">
            <a:noFill/>
            <a:miter lim="800000"/>
            <a:headEnd/>
            <a:tailEnd/>
          </a:ln>
        </p:spPr>
        <p:txBody>
          <a:bodyPr wrap="none">
            <a:spAutoFit/>
          </a:bodyPr>
          <a:lstStyle/>
          <a:p>
            <a:pPr eaLnBrk="1" hangingPunct="1"/>
            <a:r>
              <a:rPr lang="en-US" altLang="en-US" b="1"/>
              <a:t>Reports from subcommittees</a:t>
            </a:r>
          </a:p>
          <a:p>
            <a:pPr eaLnBrk="1" hangingPunct="1"/>
            <a:r>
              <a:rPr lang="en-US" altLang="en-US"/>
              <a:t>Fellow and awards nomination </a:t>
            </a:r>
            <a:endParaRPr lang="en-GB" altLang="en-US"/>
          </a:p>
        </p:txBody>
      </p:sp>
      <p:sp>
        <p:nvSpPr>
          <p:cNvPr id="5" name="Google Shape;90;p19"/>
          <p:cNvSpPr txBox="1">
            <a:spLocks/>
          </p:cNvSpPr>
          <p:nvPr/>
        </p:nvSpPr>
        <p:spPr>
          <a:xfrm>
            <a:off x="311700" y="1752600"/>
            <a:ext cx="8520600"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marL="0" marR="0" lvl="0" indent="0" algn="l" defTabSz="914400" rtl="0" eaLnBrk="1" fontAlgn="auto" latinLnBrk="0" hangingPunct="1">
              <a:lnSpc>
                <a:spcPct val="115000"/>
              </a:lnSpc>
              <a:spcBef>
                <a:spcPts val="0"/>
              </a:spcBef>
              <a:spcAft>
                <a:spcPts val="1600"/>
              </a:spcAft>
              <a:buClr>
                <a:srgbClr val="000000"/>
              </a:buClr>
              <a:buSzPts val="1100"/>
              <a:buFont typeface="Arial"/>
              <a:buNone/>
              <a:tabLst/>
              <a:defRPr/>
            </a:pPr>
            <a:r>
              <a:rPr kumimoji="0" lang="en-US" sz="1800" b="0" i="0" u="none" strike="noStrike" kern="0" cap="none" spc="0" normalizeH="0" baseline="0" noProof="0">
                <a:ln>
                  <a:noFill/>
                </a:ln>
                <a:solidFill>
                  <a:srgbClr val="000000"/>
                </a:solidFill>
                <a:effectLst/>
                <a:uLnTx/>
                <a:uFillTx/>
                <a:latin typeface="Arial"/>
                <a:cs typeface="Arial"/>
                <a:sym typeface="Arial"/>
              </a:rPr>
              <a:t>IAS Outstanding Achievement Award (Deadline: March 15)</a:t>
            </a:r>
            <a:endParaRPr kumimoji="0" lang="en-US" sz="1800" b="0" i="0" u="none" strike="noStrike" kern="0" cap="none" spc="0" normalizeH="0" baseline="0" noProof="0" dirty="0">
              <a:ln>
                <a:noFill/>
              </a:ln>
              <a:solidFill>
                <a:srgbClr val="000000"/>
              </a:solidFill>
              <a:effectLst/>
              <a:uLnTx/>
              <a:uFillTx/>
              <a:latin typeface="Arial"/>
              <a:cs typeface="Arial"/>
              <a:sym typeface="Arial"/>
            </a:endParaRPr>
          </a:p>
        </p:txBody>
      </p:sp>
      <p:sp>
        <p:nvSpPr>
          <p:cNvPr id="6" name="Google Shape;91;p19"/>
          <p:cNvSpPr txBox="1">
            <a:spLocks/>
          </p:cNvSpPr>
          <p:nvPr/>
        </p:nvSpPr>
        <p:spPr>
          <a:xfrm>
            <a:off x="311700" y="2460050"/>
            <a:ext cx="8520600" cy="34164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457200" marR="0" lvl="0" indent="-317500" algn="l" defTabSz="914400" rtl="0" eaLnBrk="1" fontAlgn="auto" latinLnBrk="0" hangingPunct="1">
              <a:lnSpc>
                <a:spcPct val="115000"/>
              </a:lnSpc>
              <a:spcBef>
                <a:spcPts val="0"/>
              </a:spcBef>
              <a:spcAft>
                <a:spcPts val="0"/>
              </a:spcAft>
              <a:buClr>
                <a:srgbClr val="000000"/>
              </a:buClr>
              <a:buSzPts val="1400"/>
              <a:buFont typeface="Arial"/>
              <a:buChar char="●"/>
              <a:tabLst/>
              <a:defRPr/>
            </a:pPr>
            <a:r>
              <a:rPr kumimoji="0" lang="en-US" b="0" i="0" u="none" strike="noStrike" kern="0" cap="none" spc="0" normalizeH="0" baseline="0" noProof="0" dirty="0">
                <a:ln>
                  <a:noFill/>
                </a:ln>
                <a:solidFill>
                  <a:srgbClr val="000000"/>
                </a:solidFill>
                <a:effectLst/>
                <a:uLnTx/>
                <a:uFillTx/>
                <a:latin typeface="Arial"/>
                <a:cs typeface="Arial"/>
                <a:sym typeface="Arial"/>
              </a:rPr>
              <a:t>Honors an individual who has made an outstanding contribution in the application of electricity to industry in accordance with the scope of the IEEE Industry Applications Society.</a:t>
            </a:r>
          </a:p>
          <a:p>
            <a:pPr marL="457200" marR="0" lvl="0" indent="-317500" algn="l" defTabSz="914400" rtl="0" eaLnBrk="1" fontAlgn="auto" latinLnBrk="0" hangingPunct="1">
              <a:lnSpc>
                <a:spcPct val="115000"/>
              </a:lnSpc>
              <a:spcBef>
                <a:spcPts val="0"/>
              </a:spcBef>
              <a:spcAft>
                <a:spcPts val="0"/>
              </a:spcAft>
              <a:buClr>
                <a:srgbClr val="000000"/>
              </a:buClr>
              <a:buSzPts val="1400"/>
              <a:buFont typeface="Arial"/>
              <a:buChar char="●"/>
              <a:tabLst/>
              <a:defRPr/>
            </a:pPr>
            <a:r>
              <a:rPr kumimoji="0" lang="en-US" b="0" i="0" u="none" strike="noStrike" kern="0" cap="none" spc="0" normalizeH="0" baseline="0" noProof="0" dirty="0">
                <a:ln>
                  <a:noFill/>
                </a:ln>
                <a:solidFill>
                  <a:srgbClr val="000000"/>
                </a:solidFill>
                <a:effectLst/>
                <a:uLnTx/>
                <a:uFillTx/>
                <a:latin typeface="Arial"/>
                <a:cs typeface="Arial"/>
                <a:sym typeface="Arial"/>
              </a:rPr>
              <a:t>Prize: $5,000 and engraved statuette,  Funded by the IEEE Industry Applications Society.</a:t>
            </a:r>
          </a:p>
          <a:p>
            <a:pPr marL="457200" marR="0" lvl="0" indent="-317500" algn="l" defTabSz="914400" rtl="0" eaLnBrk="1" fontAlgn="auto" latinLnBrk="0" hangingPunct="1">
              <a:lnSpc>
                <a:spcPct val="115000"/>
              </a:lnSpc>
              <a:spcBef>
                <a:spcPts val="0"/>
              </a:spcBef>
              <a:spcAft>
                <a:spcPts val="0"/>
              </a:spcAft>
              <a:buClr>
                <a:srgbClr val="595959"/>
              </a:buClr>
              <a:buSzPts val="1400"/>
              <a:buFont typeface="Arial"/>
              <a:buChar char="●"/>
              <a:tabLst/>
              <a:defRPr/>
            </a:pPr>
            <a:r>
              <a:rPr kumimoji="0" lang="en-US" b="0" i="0" u="none" strike="noStrike" kern="0" cap="none" spc="0" normalizeH="0" baseline="0" noProof="0" dirty="0">
                <a:ln>
                  <a:noFill/>
                </a:ln>
                <a:solidFill>
                  <a:srgbClr val="000000"/>
                </a:solidFill>
                <a:effectLst/>
                <a:uLnTx/>
                <a:uFillTx/>
                <a:latin typeface="Arial"/>
                <a:cs typeface="Arial"/>
                <a:sym typeface="Arial"/>
              </a:rPr>
              <a:t>Basis for Judging: Any of the following criteria apply: invention in the field as exemplified by issued patents; contribution to the general engineering or scientific basis of the technologies found within the scope of the IAS; executive or managerial contribution in the organization or operation of enterprises as associated with the scope of the IAS. Self nomination is not permitted for this award.</a:t>
            </a:r>
            <a:endParaRPr kumimoji="0" lang="en-US" b="0" i="0" u="none" strike="noStrike" kern="0" cap="none" spc="0" normalizeH="0" baseline="0" noProof="0" dirty="0">
              <a:ln>
                <a:noFill/>
              </a:ln>
              <a:solidFill>
                <a:srgbClr val="595959"/>
              </a:solidFill>
              <a:effectLst/>
              <a:uLnTx/>
              <a:uFillTx/>
              <a:latin typeface="Arial"/>
              <a:cs typeface="Arial"/>
              <a:sym typeface="Arial"/>
            </a:endParaRPr>
          </a:p>
        </p:txBody>
      </p:sp>
    </p:spTree>
    <p:extLst>
      <p:ext uri="{BB962C8B-B14F-4D97-AF65-F5344CB8AC3E}">
        <p14:creationId xmlns:p14="http://schemas.microsoft.com/office/powerpoint/2010/main" val="31991386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2209800" y="485775"/>
            <a:ext cx="3744913" cy="708025"/>
          </a:xfrm>
          <a:prstGeom prst="rect">
            <a:avLst/>
          </a:prstGeom>
          <a:noFill/>
          <a:ln w="9525">
            <a:noFill/>
            <a:miter lim="800000"/>
            <a:headEnd/>
            <a:tailEnd/>
          </a:ln>
        </p:spPr>
        <p:txBody>
          <a:bodyPr wrap="none">
            <a:spAutoFit/>
          </a:bodyPr>
          <a:lstStyle/>
          <a:p>
            <a:pPr eaLnBrk="1" hangingPunct="1"/>
            <a:r>
              <a:rPr lang="en-US" altLang="en-US" b="1"/>
              <a:t>Reports from subcommittees</a:t>
            </a:r>
          </a:p>
          <a:p>
            <a:pPr eaLnBrk="1" hangingPunct="1"/>
            <a:r>
              <a:rPr lang="en-US" altLang="en-US"/>
              <a:t>Fellow and awards nomination </a:t>
            </a:r>
            <a:endParaRPr lang="en-GB" altLang="en-US"/>
          </a:p>
        </p:txBody>
      </p:sp>
      <p:sp>
        <p:nvSpPr>
          <p:cNvPr id="7" name="Google Shape;96;p20"/>
          <p:cNvSpPr txBox="1">
            <a:spLocks/>
          </p:cNvSpPr>
          <p:nvPr/>
        </p:nvSpPr>
        <p:spPr>
          <a:xfrm>
            <a:off x="311700" y="1895950"/>
            <a:ext cx="8520600"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marL="0" marR="0" lvl="0" indent="0" algn="l" defTabSz="914400" rtl="0" eaLnBrk="1" fontAlgn="auto" latinLnBrk="0" hangingPunct="1">
              <a:lnSpc>
                <a:spcPct val="115000"/>
              </a:lnSpc>
              <a:spcBef>
                <a:spcPts val="0"/>
              </a:spcBef>
              <a:spcAft>
                <a:spcPts val="0"/>
              </a:spcAft>
              <a:buClr>
                <a:srgbClr val="000000"/>
              </a:buClr>
              <a:buSzPts val="1100"/>
              <a:buFont typeface="Arial"/>
              <a:buNone/>
              <a:tabLst/>
              <a:defRPr/>
            </a:pPr>
            <a:r>
              <a:rPr kumimoji="0" lang="en-US" sz="1800" b="0" i="0" u="none" strike="noStrike" kern="0" cap="none" spc="0" normalizeH="0" baseline="0" noProof="0">
                <a:ln>
                  <a:noFill/>
                </a:ln>
                <a:solidFill>
                  <a:srgbClr val="000000"/>
                </a:solidFill>
                <a:effectLst/>
                <a:uLnTx/>
                <a:uFillTx/>
                <a:latin typeface="Arial"/>
                <a:cs typeface="Arial"/>
                <a:sym typeface="Arial"/>
              </a:rPr>
              <a:t>IAS Outstanding Achievement Award (Deadline: March 15)</a:t>
            </a:r>
            <a:endParaRPr kumimoji="0" lang="en-US" sz="2800" b="0" i="0" u="none" strike="noStrike" kern="0" cap="none" spc="0" normalizeH="0" baseline="0" noProof="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1600"/>
              </a:spcBef>
              <a:spcAft>
                <a:spcPts val="0"/>
              </a:spcAft>
              <a:buClr>
                <a:srgbClr val="000000"/>
              </a:buClr>
              <a:buSzPts val="2800"/>
              <a:buFont typeface="Arial"/>
              <a:buNone/>
              <a:tabLst/>
              <a:defRPr/>
            </a:pPr>
            <a:endParaRPr kumimoji="0" lang="en-US" sz="2800" b="0" i="0" u="none" strike="noStrike" kern="0" cap="none" spc="0" normalizeH="0" baseline="0" noProof="0" dirty="0">
              <a:ln>
                <a:noFill/>
              </a:ln>
              <a:solidFill>
                <a:srgbClr val="000000"/>
              </a:solidFill>
              <a:effectLst/>
              <a:uLnTx/>
              <a:uFillTx/>
              <a:latin typeface="Arial"/>
              <a:cs typeface="Arial"/>
              <a:sym typeface="Arial"/>
            </a:endParaRPr>
          </a:p>
        </p:txBody>
      </p:sp>
      <p:sp>
        <p:nvSpPr>
          <p:cNvPr id="8" name="Google Shape;97;p20"/>
          <p:cNvSpPr txBox="1">
            <a:spLocks/>
          </p:cNvSpPr>
          <p:nvPr/>
        </p:nvSpPr>
        <p:spPr>
          <a:xfrm>
            <a:off x="311700" y="2603400"/>
            <a:ext cx="8520600" cy="34164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marR="0" lvl="0" indent="0" algn="l" defTabSz="914400" rtl="0" eaLnBrk="1" fontAlgn="auto" latinLnBrk="0" hangingPunct="1">
              <a:lnSpc>
                <a:spcPct val="115000"/>
              </a:lnSpc>
              <a:spcBef>
                <a:spcPts val="0"/>
              </a:spcBef>
              <a:spcAft>
                <a:spcPts val="0"/>
              </a:spcAft>
              <a:buClr>
                <a:srgbClr val="595959"/>
              </a:buClr>
              <a:buSzPts val="1800"/>
              <a:buFont typeface="Arial"/>
              <a:buNone/>
              <a:tabLst/>
              <a:defRPr/>
            </a:pPr>
            <a:r>
              <a:rPr kumimoji="0" lang="en-US" sz="1800" b="0" i="0" u="none" strike="noStrike" kern="0" cap="none" spc="0" normalizeH="0" baseline="0" noProof="0" dirty="0">
                <a:ln>
                  <a:noFill/>
                </a:ln>
                <a:solidFill>
                  <a:schemeClr val="tx1"/>
                </a:solidFill>
                <a:effectLst/>
                <a:uLnTx/>
                <a:uFillTx/>
                <a:latin typeface="Arial"/>
                <a:cs typeface="Arial"/>
                <a:sym typeface="Arial"/>
              </a:rPr>
              <a:t>2017       Bram Ferreira</a:t>
            </a:r>
          </a:p>
          <a:p>
            <a:pPr marL="0" marR="0" lvl="0" indent="0" algn="l" defTabSz="914400" rtl="0" eaLnBrk="1" fontAlgn="auto" latinLnBrk="0" hangingPunct="1">
              <a:lnSpc>
                <a:spcPct val="115000"/>
              </a:lnSpc>
              <a:spcBef>
                <a:spcPts val="0"/>
              </a:spcBef>
              <a:spcAft>
                <a:spcPts val="0"/>
              </a:spcAft>
              <a:buClr>
                <a:srgbClr val="595959"/>
              </a:buClr>
              <a:buSzPts val="1800"/>
              <a:buFont typeface="Arial"/>
              <a:buNone/>
              <a:tabLst/>
              <a:defRPr/>
            </a:pPr>
            <a:r>
              <a:rPr kumimoji="0" lang="en-US" sz="1800" b="0" i="0" u="none" strike="noStrike" kern="0" cap="none" spc="0" normalizeH="0" baseline="0" noProof="0" dirty="0">
                <a:ln>
                  <a:noFill/>
                </a:ln>
                <a:solidFill>
                  <a:schemeClr val="tx1"/>
                </a:solidFill>
                <a:effectLst/>
                <a:uLnTx/>
                <a:uFillTx/>
                <a:latin typeface="Arial"/>
                <a:cs typeface="Arial"/>
                <a:sym typeface="Arial"/>
              </a:rPr>
              <a:t>2016	</a:t>
            </a:r>
            <a:r>
              <a:rPr kumimoji="0" lang="en-US" sz="1800" b="0" i="0" u="none" strike="noStrike" kern="0" cap="none" spc="0" normalizeH="0" baseline="0" noProof="0" dirty="0" err="1">
                <a:ln>
                  <a:noFill/>
                </a:ln>
                <a:solidFill>
                  <a:schemeClr val="tx1"/>
                </a:solidFill>
                <a:effectLst/>
                <a:uLnTx/>
                <a:uFillTx/>
                <a:latin typeface="Arial"/>
                <a:cs typeface="Arial"/>
                <a:sym typeface="Arial"/>
              </a:rPr>
              <a:t>Seung</a:t>
            </a:r>
            <a:r>
              <a:rPr kumimoji="0" lang="en-US" sz="1800" b="0" i="0" u="none" strike="noStrike" kern="0" cap="none" spc="0" normalizeH="0" baseline="0" noProof="0" dirty="0">
                <a:ln>
                  <a:noFill/>
                </a:ln>
                <a:solidFill>
                  <a:schemeClr val="tx1"/>
                </a:solidFill>
                <a:effectLst/>
                <a:uLnTx/>
                <a:uFillTx/>
                <a:latin typeface="Arial"/>
                <a:cs typeface="Arial"/>
                <a:sym typeface="Arial"/>
              </a:rPr>
              <a:t>-Ki </a:t>
            </a:r>
            <a:r>
              <a:rPr kumimoji="0" lang="en-US" sz="1800" b="0" i="0" u="none" strike="noStrike" kern="0" cap="none" spc="0" normalizeH="0" baseline="0" noProof="0" dirty="0" err="1">
                <a:ln>
                  <a:noFill/>
                </a:ln>
                <a:solidFill>
                  <a:schemeClr val="tx1"/>
                </a:solidFill>
                <a:effectLst/>
                <a:uLnTx/>
                <a:uFillTx/>
                <a:latin typeface="Arial"/>
                <a:cs typeface="Arial"/>
                <a:sym typeface="Arial"/>
              </a:rPr>
              <a:t>Sul</a:t>
            </a:r>
            <a:br>
              <a:rPr kumimoji="0" lang="en-US" sz="1800" b="0" i="0" u="none" strike="noStrike" kern="0" cap="none" spc="0" normalizeH="0" baseline="0" noProof="0" dirty="0">
                <a:ln>
                  <a:noFill/>
                </a:ln>
                <a:solidFill>
                  <a:schemeClr val="tx1"/>
                </a:solidFill>
                <a:effectLst/>
                <a:uLnTx/>
                <a:uFillTx/>
                <a:latin typeface="Arial"/>
                <a:cs typeface="Arial"/>
                <a:sym typeface="Arial"/>
              </a:rPr>
            </a:br>
            <a:r>
              <a:rPr kumimoji="0" lang="en-US" sz="1800" b="0" i="0" u="none" strike="noStrike" kern="0" cap="none" spc="0" normalizeH="0" baseline="0" noProof="0" dirty="0">
                <a:ln>
                  <a:noFill/>
                </a:ln>
                <a:solidFill>
                  <a:schemeClr val="tx1"/>
                </a:solidFill>
                <a:effectLst/>
                <a:uLnTx/>
                <a:uFillTx/>
                <a:latin typeface="Arial"/>
                <a:cs typeface="Arial"/>
                <a:sym typeface="Arial"/>
              </a:rPr>
              <a:t>2015	</a:t>
            </a:r>
            <a:r>
              <a:rPr kumimoji="0" lang="en-US" sz="1800" b="0" i="0" u="none" strike="noStrike" kern="0" cap="none" spc="0" normalizeH="0" baseline="0" noProof="0" dirty="0" err="1">
                <a:ln>
                  <a:noFill/>
                </a:ln>
                <a:solidFill>
                  <a:schemeClr val="tx1"/>
                </a:solidFill>
                <a:effectLst/>
                <a:uLnTx/>
                <a:uFillTx/>
                <a:latin typeface="Arial"/>
                <a:cs typeface="Arial"/>
                <a:sym typeface="Arial"/>
              </a:rPr>
              <a:t>Pragasen</a:t>
            </a:r>
            <a:r>
              <a:rPr kumimoji="0" lang="en-US" sz="1800" b="0" i="0" u="none" strike="noStrike" kern="0" cap="none" spc="0" normalizeH="0" baseline="0" noProof="0" dirty="0">
                <a:ln>
                  <a:noFill/>
                </a:ln>
                <a:solidFill>
                  <a:schemeClr val="tx1"/>
                </a:solidFill>
                <a:effectLst/>
                <a:uLnTx/>
                <a:uFillTx/>
                <a:latin typeface="Arial"/>
                <a:cs typeface="Arial"/>
                <a:sym typeface="Arial"/>
              </a:rPr>
              <a:t> Pillay</a:t>
            </a:r>
            <a:br>
              <a:rPr kumimoji="0" lang="en-US" sz="1800" b="0" i="0" u="none" strike="noStrike" kern="0" cap="none" spc="0" normalizeH="0" baseline="0" noProof="0" dirty="0">
                <a:ln>
                  <a:noFill/>
                </a:ln>
                <a:solidFill>
                  <a:schemeClr val="tx1"/>
                </a:solidFill>
                <a:effectLst/>
                <a:uLnTx/>
                <a:uFillTx/>
                <a:latin typeface="Arial"/>
                <a:cs typeface="Arial"/>
                <a:sym typeface="Arial"/>
              </a:rPr>
            </a:br>
            <a:r>
              <a:rPr kumimoji="0" lang="en-US" sz="1800" b="0" i="0" u="none" strike="noStrike" kern="0" cap="none" spc="0" normalizeH="0" baseline="0" noProof="0" dirty="0">
                <a:ln>
                  <a:noFill/>
                </a:ln>
                <a:solidFill>
                  <a:schemeClr val="tx1"/>
                </a:solidFill>
                <a:effectLst/>
                <a:uLnTx/>
                <a:uFillTx/>
                <a:latin typeface="Arial"/>
                <a:cs typeface="Arial"/>
                <a:sym typeface="Arial"/>
              </a:rPr>
              <a:t>2014	Thomas A. </a:t>
            </a:r>
            <a:r>
              <a:rPr kumimoji="0" lang="en-US" sz="1800" b="0" i="0" u="none" strike="noStrike" kern="0" cap="none" spc="0" normalizeH="0" baseline="0" noProof="0" dirty="0" err="1">
                <a:ln>
                  <a:noFill/>
                </a:ln>
                <a:solidFill>
                  <a:schemeClr val="tx1"/>
                </a:solidFill>
                <a:effectLst/>
                <a:uLnTx/>
                <a:uFillTx/>
                <a:latin typeface="Arial"/>
                <a:cs typeface="Arial"/>
                <a:sym typeface="Arial"/>
              </a:rPr>
              <a:t>Nondahl</a:t>
            </a:r>
            <a:r>
              <a:rPr kumimoji="0" lang="en-US" sz="1800" b="0" i="0" u="none" strike="noStrike" kern="0" cap="none" spc="0" normalizeH="0" baseline="0" noProof="0" dirty="0">
                <a:ln>
                  <a:noFill/>
                </a:ln>
                <a:solidFill>
                  <a:schemeClr val="tx1"/>
                </a:solidFill>
                <a:effectLst/>
                <a:uLnTx/>
                <a:uFillTx/>
                <a:latin typeface="Arial"/>
                <a:cs typeface="Arial"/>
                <a:sym typeface="Arial"/>
              </a:rPr>
              <a:t>, </a:t>
            </a:r>
            <a:r>
              <a:rPr kumimoji="0" lang="en-US" sz="1800" b="0" i="0" u="none" strike="noStrike" kern="0" cap="none" spc="0" normalizeH="0" baseline="0" noProof="0" dirty="0" err="1">
                <a:ln>
                  <a:noFill/>
                </a:ln>
                <a:solidFill>
                  <a:schemeClr val="tx1"/>
                </a:solidFill>
                <a:effectLst/>
                <a:uLnTx/>
                <a:uFillTx/>
                <a:latin typeface="Arial"/>
                <a:cs typeface="Arial"/>
                <a:sym typeface="Arial"/>
              </a:rPr>
              <a:t>Longya</a:t>
            </a:r>
            <a:r>
              <a:rPr kumimoji="0" lang="en-US" sz="1800" b="0" i="0" u="none" strike="noStrike" kern="0" cap="none" spc="0" normalizeH="0" baseline="0" noProof="0" dirty="0">
                <a:ln>
                  <a:noFill/>
                </a:ln>
                <a:solidFill>
                  <a:schemeClr val="tx1"/>
                </a:solidFill>
                <a:effectLst/>
                <a:uLnTx/>
                <a:uFillTx/>
                <a:latin typeface="Arial"/>
                <a:cs typeface="Arial"/>
                <a:sym typeface="Arial"/>
              </a:rPr>
              <a:t> Xu</a:t>
            </a:r>
            <a:br>
              <a:rPr kumimoji="0" lang="en-US" sz="1800" b="0" i="0" u="none" strike="noStrike" kern="0" cap="none" spc="0" normalizeH="0" baseline="0" noProof="0" dirty="0">
                <a:ln>
                  <a:noFill/>
                </a:ln>
                <a:solidFill>
                  <a:schemeClr val="tx1"/>
                </a:solidFill>
                <a:effectLst/>
                <a:uLnTx/>
                <a:uFillTx/>
                <a:latin typeface="Arial"/>
                <a:cs typeface="Arial"/>
                <a:sym typeface="Arial"/>
              </a:rPr>
            </a:br>
            <a:r>
              <a:rPr kumimoji="0" lang="en-US" sz="1800" b="0" i="0" u="none" strike="noStrike" kern="0" cap="none" spc="0" normalizeH="0" baseline="0" noProof="0" dirty="0">
                <a:ln>
                  <a:noFill/>
                </a:ln>
                <a:solidFill>
                  <a:schemeClr val="tx1"/>
                </a:solidFill>
                <a:effectLst/>
                <a:uLnTx/>
                <a:uFillTx/>
                <a:latin typeface="Arial"/>
                <a:cs typeface="Arial"/>
                <a:sym typeface="Arial"/>
              </a:rPr>
              <a:t>2013	Muhammad H. Rashid</a:t>
            </a:r>
            <a:br>
              <a:rPr kumimoji="0" lang="en-US" sz="1800" b="0" i="0" u="none" strike="noStrike" kern="0" cap="none" spc="0" normalizeH="0" baseline="0" noProof="0" dirty="0">
                <a:ln>
                  <a:noFill/>
                </a:ln>
                <a:solidFill>
                  <a:schemeClr val="tx1"/>
                </a:solidFill>
                <a:effectLst/>
                <a:uLnTx/>
                <a:uFillTx/>
                <a:latin typeface="Arial"/>
                <a:cs typeface="Arial"/>
                <a:sym typeface="Arial"/>
              </a:rPr>
            </a:br>
            <a:r>
              <a:rPr kumimoji="0" lang="en-US" sz="1800" b="0" i="0" u="none" strike="noStrike" kern="0" cap="none" spc="0" normalizeH="0" baseline="0" noProof="0" dirty="0">
                <a:ln>
                  <a:noFill/>
                </a:ln>
                <a:solidFill>
                  <a:schemeClr val="tx1"/>
                </a:solidFill>
                <a:effectLst/>
                <a:uLnTx/>
                <a:uFillTx/>
                <a:latin typeface="Arial"/>
                <a:cs typeface="Arial"/>
                <a:sym typeface="Arial"/>
              </a:rPr>
              <a:t>2012	no recipient</a:t>
            </a:r>
            <a:br>
              <a:rPr kumimoji="0" lang="en-US" sz="1800" b="0" i="0" u="none" strike="noStrike" kern="0" cap="none" spc="0" normalizeH="0" baseline="0" noProof="0" dirty="0">
                <a:ln>
                  <a:noFill/>
                </a:ln>
                <a:solidFill>
                  <a:schemeClr val="tx1"/>
                </a:solidFill>
                <a:effectLst/>
                <a:uLnTx/>
                <a:uFillTx/>
                <a:latin typeface="Arial"/>
                <a:cs typeface="Arial"/>
                <a:sym typeface="Arial"/>
              </a:rPr>
            </a:br>
            <a:r>
              <a:rPr kumimoji="0" lang="en-US" sz="1800" b="0" i="0" u="none" strike="noStrike" kern="0" cap="none" spc="0" normalizeH="0" baseline="0" noProof="0" dirty="0">
                <a:ln>
                  <a:noFill/>
                </a:ln>
                <a:solidFill>
                  <a:schemeClr val="tx1"/>
                </a:solidFill>
                <a:effectLst/>
                <a:uLnTx/>
                <a:uFillTx/>
                <a:latin typeface="Arial"/>
                <a:cs typeface="Arial"/>
                <a:sym typeface="Arial"/>
              </a:rPr>
              <a:t>2011	Dr. Thomas </a:t>
            </a:r>
            <a:r>
              <a:rPr kumimoji="0" lang="en-US" sz="1800" b="0" i="0" u="none" strike="noStrike" kern="0" cap="none" spc="0" normalizeH="0" baseline="0" noProof="0" dirty="0" err="1">
                <a:ln>
                  <a:noFill/>
                </a:ln>
                <a:solidFill>
                  <a:schemeClr val="tx1"/>
                </a:solidFill>
                <a:effectLst/>
                <a:uLnTx/>
                <a:uFillTx/>
                <a:latin typeface="Arial"/>
                <a:cs typeface="Arial"/>
                <a:sym typeface="Arial"/>
              </a:rPr>
              <a:t>Jahns</a:t>
            </a:r>
            <a:br>
              <a:rPr kumimoji="0" lang="en-US" sz="1800" b="0" i="0" u="none" strike="noStrike" kern="0" cap="none" spc="0" normalizeH="0" baseline="0" noProof="0" dirty="0">
                <a:ln>
                  <a:noFill/>
                </a:ln>
                <a:solidFill>
                  <a:schemeClr val="tx1"/>
                </a:solidFill>
                <a:effectLst/>
                <a:uLnTx/>
                <a:uFillTx/>
                <a:latin typeface="Arial"/>
                <a:cs typeface="Arial"/>
                <a:sym typeface="Arial"/>
              </a:rPr>
            </a:br>
            <a:r>
              <a:rPr kumimoji="0" lang="en-US" sz="1800" b="0" i="0" u="none" strike="noStrike" kern="0" cap="none" spc="0" normalizeH="0" baseline="0" noProof="0" dirty="0">
                <a:ln>
                  <a:noFill/>
                </a:ln>
                <a:solidFill>
                  <a:schemeClr val="tx1"/>
                </a:solidFill>
                <a:effectLst/>
                <a:uLnTx/>
                <a:uFillTx/>
                <a:latin typeface="Arial"/>
                <a:cs typeface="Arial"/>
                <a:sym typeface="Arial"/>
              </a:rPr>
              <a:t>2010	Dr. </a:t>
            </a:r>
            <a:r>
              <a:rPr kumimoji="0" lang="en-US" sz="1800" b="0" i="0" u="none" strike="noStrike" kern="0" cap="none" spc="0" normalizeH="0" baseline="0" noProof="0" dirty="0" err="1">
                <a:ln>
                  <a:noFill/>
                </a:ln>
                <a:solidFill>
                  <a:schemeClr val="tx1"/>
                </a:solidFill>
                <a:effectLst/>
                <a:uLnTx/>
                <a:uFillTx/>
                <a:latin typeface="Arial"/>
                <a:cs typeface="Arial"/>
                <a:sym typeface="Arial"/>
              </a:rPr>
              <a:t>Tomy</a:t>
            </a:r>
            <a:r>
              <a:rPr kumimoji="0" lang="en-US" sz="1800" b="0" i="0" u="none" strike="noStrike" kern="0" cap="none" spc="0" normalizeH="0" baseline="0" noProof="0" dirty="0">
                <a:ln>
                  <a:noFill/>
                </a:ln>
                <a:solidFill>
                  <a:schemeClr val="tx1"/>
                </a:solidFill>
                <a:effectLst/>
                <a:uLnTx/>
                <a:uFillTx/>
                <a:latin typeface="Arial"/>
                <a:cs typeface="Arial"/>
                <a:sym typeface="Arial"/>
              </a:rPr>
              <a:t> Sebastian</a:t>
            </a:r>
            <a:br>
              <a:rPr kumimoji="0" lang="en-US" sz="1800" b="0" i="0" u="none" strike="noStrike" kern="0" cap="none" spc="0" normalizeH="0" baseline="0" noProof="0" dirty="0">
                <a:ln>
                  <a:noFill/>
                </a:ln>
                <a:solidFill>
                  <a:schemeClr val="tx1"/>
                </a:solidFill>
                <a:effectLst/>
                <a:uLnTx/>
                <a:uFillTx/>
                <a:latin typeface="Arial"/>
                <a:cs typeface="Arial"/>
                <a:sym typeface="Arial"/>
              </a:rPr>
            </a:br>
            <a:endParaRPr kumimoji="0" lang="en-US" sz="1800" b="0" i="0" u="none" strike="noStrike" kern="0" cap="none" spc="0" normalizeH="0" baseline="0" noProof="0" dirty="0">
              <a:ln>
                <a:noFill/>
              </a:ln>
              <a:solidFill>
                <a:schemeClr val="tx1"/>
              </a:solidFill>
              <a:effectLst/>
              <a:uLnTx/>
              <a:uFillTx/>
              <a:latin typeface="Arial"/>
              <a:cs typeface="Arial"/>
              <a:sym typeface="Arial"/>
            </a:endParaRPr>
          </a:p>
        </p:txBody>
      </p:sp>
    </p:spTree>
    <p:extLst>
      <p:ext uri="{BB962C8B-B14F-4D97-AF65-F5344CB8AC3E}">
        <p14:creationId xmlns:p14="http://schemas.microsoft.com/office/powerpoint/2010/main" val="40911046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2209800" y="485775"/>
            <a:ext cx="3744913" cy="708025"/>
          </a:xfrm>
          <a:prstGeom prst="rect">
            <a:avLst/>
          </a:prstGeom>
          <a:noFill/>
          <a:ln w="9525">
            <a:noFill/>
            <a:miter lim="800000"/>
            <a:headEnd/>
            <a:tailEnd/>
          </a:ln>
        </p:spPr>
        <p:txBody>
          <a:bodyPr wrap="none">
            <a:spAutoFit/>
          </a:bodyPr>
          <a:lstStyle/>
          <a:p>
            <a:pPr eaLnBrk="1" hangingPunct="1"/>
            <a:r>
              <a:rPr lang="en-US" altLang="en-US" b="1"/>
              <a:t>Reports from subcommittees</a:t>
            </a:r>
          </a:p>
          <a:p>
            <a:pPr eaLnBrk="1" hangingPunct="1"/>
            <a:r>
              <a:rPr lang="en-US" altLang="en-US"/>
              <a:t>Fellow and awards nomination </a:t>
            </a:r>
            <a:endParaRPr lang="en-GB" altLang="en-US"/>
          </a:p>
        </p:txBody>
      </p:sp>
      <p:sp>
        <p:nvSpPr>
          <p:cNvPr id="5" name="Google Shape;102;p21"/>
          <p:cNvSpPr txBox="1">
            <a:spLocks/>
          </p:cNvSpPr>
          <p:nvPr/>
        </p:nvSpPr>
        <p:spPr>
          <a:xfrm>
            <a:off x="311700" y="1905000"/>
            <a:ext cx="8520600"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Pts val="2800"/>
              <a:buFont typeface="Arial"/>
              <a:buNone/>
              <a:tabLst/>
              <a:defRPr/>
            </a:pPr>
            <a:r>
              <a:rPr kumimoji="0" lang="en-US" sz="1800" b="0" i="0" u="none" strike="noStrike" kern="0" cap="none" spc="0" normalizeH="0" baseline="0" noProof="0">
                <a:ln>
                  <a:noFill/>
                </a:ln>
                <a:solidFill>
                  <a:srgbClr val="000000"/>
                </a:solidFill>
                <a:effectLst/>
                <a:highlight>
                  <a:srgbClr val="FAFAFA"/>
                </a:highlight>
                <a:uLnTx/>
                <a:uFillTx/>
                <a:latin typeface="Arial"/>
                <a:cs typeface="Arial"/>
                <a:sym typeface="Arial"/>
              </a:rPr>
              <a:t>IAS Distinguished Service Award (Submission Deadline is March 15)</a:t>
            </a:r>
            <a:endParaRPr kumimoji="0" lang="en-US" sz="1800" b="0" i="0" u="none" strike="noStrike" kern="0" cap="none" spc="0" normalizeH="0" baseline="0" noProof="0">
              <a:ln>
                <a:noFill/>
              </a:ln>
              <a:solidFill>
                <a:srgbClr val="000000"/>
              </a:solidFill>
              <a:effectLst/>
              <a:uLnTx/>
              <a:uFillTx/>
              <a:latin typeface="Arial"/>
              <a:cs typeface="Arial"/>
              <a:sym typeface="Arial"/>
            </a:endParaRPr>
          </a:p>
        </p:txBody>
      </p:sp>
      <p:sp>
        <p:nvSpPr>
          <p:cNvPr id="6" name="Google Shape;103;p21"/>
          <p:cNvSpPr txBox="1">
            <a:spLocks/>
          </p:cNvSpPr>
          <p:nvPr/>
        </p:nvSpPr>
        <p:spPr>
          <a:xfrm>
            <a:off x="311700" y="2612450"/>
            <a:ext cx="8520600" cy="34164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457200" marR="0" lvl="0" indent="-317500" algn="l" defTabSz="914400" rtl="0" eaLnBrk="1" fontAlgn="auto" latinLnBrk="0" hangingPunct="1">
              <a:lnSpc>
                <a:spcPct val="115000"/>
              </a:lnSpc>
              <a:spcBef>
                <a:spcPts val="0"/>
              </a:spcBef>
              <a:spcAft>
                <a:spcPts val="0"/>
              </a:spcAft>
              <a:buClr>
                <a:srgbClr val="000000"/>
              </a:buClr>
              <a:buSzPts val="1400"/>
              <a:buFont typeface="Arial"/>
              <a:buChar char="●"/>
              <a:tabLst/>
              <a:defRPr/>
            </a:pPr>
            <a:r>
              <a:rPr kumimoji="0" lang="en-US" b="0" i="0" u="none" strike="noStrike" kern="0" cap="none" spc="0" normalizeH="0" baseline="0" noProof="0">
                <a:ln>
                  <a:noFill/>
                </a:ln>
                <a:solidFill>
                  <a:srgbClr val="000000"/>
                </a:solidFill>
                <a:effectLst/>
                <a:highlight>
                  <a:srgbClr val="FAFAFA"/>
                </a:highlight>
                <a:uLnTx/>
                <a:uFillTx/>
                <a:latin typeface="Arial"/>
                <a:cs typeface="Arial"/>
                <a:sym typeface="Arial"/>
              </a:rPr>
              <a:t>Recognizes an individual for dedication and service to the IEEE Industry Applications Society.</a:t>
            </a:r>
          </a:p>
          <a:p>
            <a:pPr marL="457200" marR="0" lvl="0" indent="-317500" algn="l" defTabSz="914400" rtl="0" eaLnBrk="1" fontAlgn="auto" latinLnBrk="0" hangingPunct="1">
              <a:lnSpc>
                <a:spcPct val="115000"/>
              </a:lnSpc>
              <a:spcBef>
                <a:spcPts val="0"/>
              </a:spcBef>
              <a:spcAft>
                <a:spcPts val="0"/>
              </a:spcAft>
              <a:buClr>
                <a:srgbClr val="000000"/>
              </a:buClr>
              <a:buSzPts val="1400"/>
              <a:buFont typeface="Arial"/>
              <a:buChar char="●"/>
              <a:tabLst/>
              <a:defRPr/>
            </a:pPr>
            <a:r>
              <a:rPr kumimoji="0" lang="en-US" b="0" i="0" u="none" strike="noStrike" kern="0" cap="none" spc="0" normalizeH="0" baseline="0" noProof="0">
                <a:ln>
                  <a:noFill/>
                </a:ln>
                <a:solidFill>
                  <a:srgbClr val="000000"/>
                </a:solidFill>
                <a:effectLst/>
                <a:highlight>
                  <a:srgbClr val="FAFAFA"/>
                </a:highlight>
                <a:uLnTx/>
                <a:uFillTx/>
                <a:latin typeface="Arial"/>
                <a:cs typeface="Arial"/>
                <a:sym typeface="Arial"/>
              </a:rPr>
              <a:t>Prize: $5,000 and Plaque, Funded by the IEEE Industry Applications Society.</a:t>
            </a:r>
          </a:p>
          <a:p>
            <a:pPr marL="457200" marR="0" lvl="0" indent="-317500" algn="l" defTabSz="914400" rtl="0" eaLnBrk="1" fontAlgn="auto" latinLnBrk="0" hangingPunct="1">
              <a:lnSpc>
                <a:spcPct val="115000"/>
              </a:lnSpc>
              <a:spcBef>
                <a:spcPts val="0"/>
              </a:spcBef>
              <a:spcAft>
                <a:spcPts val="0"/>
              </a:spcAft>
              <a:buClr>
                <a:srgbClr val="000000"/>
              </a:buClr>
              <a:buSzPts val="1400"/>
              <a:buFont typeface="Arial"/>
              <a:buChar char="●"/>
              <a:tabLst/>
              <a:defRPr/>
            </a:pPr>
            <a:r>
              <a:rPr kumimoji="0" lang="en-US" b="0" i="0" u="none" strike="noStrike" kern="0" cap="none" spc="0" normalizeH="0" baseline="0" noProof="0">
                <a:ln>
                  <a:noFill/>
                </a:ln>
                <a:solidFill>
                  <a:srgbClr val="000000"/>
                </a:solidFill>
                <a:effectLst/>
                <a:highlight>
                  <a:srgbClr val="FAFAFA"/>
                </a:highlight>
                <a:uLnTx/>
                <a:uFillTx/>
                <a:latin typeface="Arial"/>
                <a:cs typeface="Arial"/>
                <a:sym typeface="Arial"/>
              </a:rPr>
              <a:t>Basis for Judging: Exceptional administrative, managerial and leadership achievement; proposal and/or implementation of innovative new Society programs; dedication to the growth and advancement of the Society and/or its geographic and technical entities.  Self nomination is not permitted for this award.</a:t>
            </a:r>
          </a:p>
          <a:p>
            <a:pPr marL="0" marR="0" lvl="0" indent="0" algn="l" defTabSz="914400" rtl="0" eaLnBrk="1" fontAlgn="auto" latinLnBrk="0" hangingPunct="1">
              <a:lnSpc>
                <a:spcPct val="115000"/>
              </a:lnSpc>
              <a:spcBef>
                <a:spcPts val="1600"/>
              </a:spcBef>
              <a:spcAft>
                <a:spcPts val="1600"/>
              </a:spcAft>
              <a:buClr>
                <a:srgbClr val="595959"/>
              </a:buClr>
              <a:buSzPts val="1800"/>
              <a:buFont typeface="Arial"/>
              <a:buNone/>
              <a:tabLst/>
              <a:defRPr/>
            </a:pPr>
            <a:endParaRPr kumimoji="0" lang="en-US" b="0" i="0" u="none" strike="noStrike" kern="0" cap="none" spc="0" normalizeH="0" baseline="0" noProof="0">
              <a:ln>
                <a:noFill/>
              </a:ln>
              <a:solidFill>
                <a:srgbClr val="595959"/>
              </a:solidFill>
              <a:effectLst/>
              <a:uLnTx/>
              <a:uFillTx/>
              <a:latin typeface="Arial"/>
              <a:cs typeface="Arial"/>
              <a:sym typeface="Arial"/>
            </a:endParaRPr>
          </a:p>
        </p:txBody>
      </p:sp>
    </p:spTree>
    <p:extLst>
      <p:ext uri="{BB962C8B-B14F-4D97-AF65-F5344CB8AC3E}">
        <p14:creationId xmlns:p14="http://schemas.microsoft.com/office/powerpoint/2010/main" val="8589793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2209800" y="485775"/>
            <a:ext cx="3744913" cy="708025"/>
          </a:xfrm>
          <a:prstGeom prst="rect">
            <a:avLst/>
          </a:prstGeom>
          <a:noFill/>
          <a:ln w="9525">
            <a:noFill/>
            <a:miter lim="800000"/>
            <a:headEnd/>
            <a:tailEnd/>
          </a:ln>
        </p:spPr>
        <p:txBody>
          <a:bodyPr wrap="none">
            <a:spAutoFit/>
          </a:bodyPr>
          <a:lstStyle/>
          <a:p>
            <a:pPr eaLnBrk="1" hangingPunct="1"/>
            <a:r>
              <a:rPr lang="en-US" altLang="en-US" b="1"/>
              <a:t>Reports from subcommittees</a:t>
            </a:r>
          </a:p>
          <a:p>
            <a:pPr eaLnBrk="1" hangingPunct="1"/>
            <a:r>
              <a:rPr lang="en-US" altLang="en-US"/>
              <a:t>Fellow and awards nomination </a:t>
            </a:r>
            <a:endParaRPr lang="en-GB" altLang="en-US"/>
          </a:p>
        </p:txBody>
      </p:sp>
      <p:sp>
        <p:nvSpPr>
          <p:cNvPr id="7" name="Google Shape;108;p22"/>
          <p:cNvSpPr txBox="1">
            <a:spLocks/>
          </p:cNvSpPr>
          <p:nvPr/>
        </p:nvSpPr>
        <p:spPr>
          <a:xfrm>
            <a:off x="311700" y="1819750"/>
            <a:ext cx="8520600"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Pts val="2800"/>
              <a:buFont typeface="Arial"/>
              <a:buNone/>
              <a:tabLst/>
              <a:defRPr/>
            </a:pPr>
            <a:r>
              <a:rPr kumimoji="0" lang="en-US" sz="1800" b="0" i="0" u="none" strike="noStrike" kern="0" cap="none" spc="0" normalizeH="0" baseline="0" noProof="0" dirty="0">
                <a:ln>
                  <a:noFill/>
                </a:ln>
                <a:solidFill>
                  <a:srgbClr val="000000"/>
                </a:solidFill>
                <a:effectLst/>
                <a:uLnTx/>
                <a:uFillTx/>
                <a:latin typeface="Arial"/>
                <a:cs typeface="Arial"/>
                <a:sym typeface="Arial"/>
              </a:rPr>
              <a:t>IAS</a:t>
            </a:r>
            <a:r>
              <a:rPr kumimoji="0" lang="en-US" sz="2800" b="0" i="0" u="none" strike="noStrike" kern="0" cap="none" spc="0" normalizeH="0" baseline="0" noProof="0" dirty="0">
                <a:ln>
                  <a:noFill/>
                </a:ln>
                <a:solidFill>
                  <a:srgbClr val="000000"/>
                </a:solidFill>
                <a:effectLst/>
                <a:uLnTx/>
                <a:uFillTx/>
                <a:latin typeface="Arial"/>
                <a:cs typeface="Arial"/>
                <a:sym typeface="Arial"/>
              </a:rPr>
              <a:t> </a:t>
            </a:r>
            <a:r>
              <a:rPr kumimoji="0" lang="en-US" sz="1800" b="0" i="0" u="none" strike="noStrike" kern="0" cap="none" spc="0" normalizeH="0" baseline="0" noProof="0" dirty="0">
                <a:ln>
                  <a:noFill/>
                </a:ln>
                <a:solidFill>
                  <a:srgbClr val="000000"/>
                </a:solidFill>
                <a:effectLst/>
                <a:highlight>
                  <a:srgbClr val="FAFAFA"/>
                </a:highlight>
                <a:uLnTx/>
                <a:uFillTx/>
                <a:latin typeface="Arial"/>
                <a:cs typeface="Arial"/>
                <a:sym typeface="Arial"/>
              </a:rPr>
              <a:t>Distinguished Service Award</a:t>
            </a:r>
            <a:r>
              <a:rPr kumimoji="0" lang="en-US" sz="2800" b="0" i="0" u="none" strike="noStrike" kern="0" cap="none" spc="0" normalizeH="0" baseline="0" noProof="0" dirty="0">
                <a:ln>
                  <a:noFill/>
                </a:ln>
                <a:solidFill>
                  <a:srgbClr val="000000"/>
                </a:solidFill>
                <a:effectLst/>
                <a:uLnTx/>
                <a:uFillTx/>
                <a:latin typeface="Arial"/>
                <a:cs typeface="Arial"/>
                <a:sym typeface="Arial"/>
              </a:rPr>
              <a:t> </a:t>
            </a:r>
          </a:p>
        </p:txBody>
      </p:sp>
      <p:sp>
        <p:nvSpPr>
          <p:cNvPr id="8" name="Google Shape;109;p22"/>
          <p:cNvSpPr txBox="1">
            <a:spLocks/>
          </p:cNvSpPr>
          <p:nvPr/>
        </p:nvSpPr>
        <p:spPr>
          <a:xfrm>
            <a:off x="311700" y="2527200"/>
            <a:ext cx="8520600" cy="34164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marR="0" lvl="0" indent="0" algn="l" defTabSz="914400" rtl="0" eaLnBrk="1" fontAlgn="auto" latinLnBrk="0" hangingPunct="1">
              <a:lnSpc>
                <a:spcPct val="115000"/>
              </a:lnSpc>
              <a:spcBef>
                <a:spcPts val="0"/>
              </a:spcBef>
              <a:spcAft>
                <a:spcPts val="0"/>
              </a:spcAft>
              <a:buClr>
                <a:srgbClr val="595959"/>
              </a:buClr>
              <a:buSzPts val="1800"/>
              <a:buFont typeface="Arial"/>
              <a:buNone/>
              <a:tabLst/>
              <a:defRPr/>
            </a:pPr>
            <a:endParaRPr kumimoji="0" lang="en-US" sz="1800" b="0" i="0" u="none" strike="noStrike" kern="0" cap="none" spc="0" normalizeH="0" baseline="0" noProof="0" dirty="0">
              <a:ln>
                <a:noFill/>
              </a:ln>
              <a:solidFill>
                <a:schemeClr val="tx1"/>
              </a:solidFill>
              <a:effectLst/>
              <a:uLnTx/>
              <a:uFillTx/>
              <a:latin typeface="Arial"/>
              <a:cs typeface="Arial"/>
              <a:sym typeface="Arial"/>
            </a:endParaRPr>
          </a:p>
          <a:p>
            <a:pPr marL="0" marR="0" lvl="0" indent="0" algn="l" defTabSz="914400" rtl="0" eaLnBrk="1" fontAlgn="auto" latinLnBrk="0" hangingPunct="1">
              <a:lnSpc>
                <a:spcPct val="115000"/>
              </a:lnSpc>
              <a:spcBef>
                <a:spcPts val="0"/>
              </a:spcBef>
              <a:spcAft>
                <a:spcPts val="0"/>
              </a:spcAft>
              <a:buClr>
                <a:srgbClr val="595959"/>
              </a:buClr>
              <a:buSzPts val="1800"/>
              <a:buFont typeface="Arial"/>
              <a:buNone/>
              <a:tabLst/>
              <a:defRPr/>
            </a:pPr>
            <a:r>
              <a:rPr kumimoji="0" lang="en-US" sz="1800" b="0" i="0" u="none" strike="noStrike" kern="0" cap="none" spc="0" normalizeH="0" baseline="0" noProof="0" dirty="0">
                <a:ln>
                  <a:noFill/>
                </a:ln>
                <a:solidFill>
                  <a:schemeClr val="tx1"/>
                </a:solidFill>
                <a:effectLst/>
                <a:uLnTx/>
                <a:uFillTx/>
                <a:latin typeface="Arial"/>
                <a:cs typeface="Arial"/>
                <a:sym typeface="Arial"/>
              </a:rPr>
              <a:t>Year	Award Recipient</a:t>
            </a:r>
            <a:br>
              <a:rPr kumimoji="0" lang="en-US" sz="1800" b="0" i="0" u="none" strike="noStrike" kern="0" cap="none" spc="0" normalizeH="0" baseline="0" noProof="0" dirty="0">
                <a:ln>
                  <a:noFill/>
                </a:ln>
                <a:solidFill>
                  <a:schemeClr val="tx1"/>
                </a:solidFill>
                <a:effectLst/>
                <a:uLnTx/>
                <a:uFillTx/>
                <a:latin typeface="Arial"/>
                <a:cs typeface="Arial"/>
                <a:sym typeface="Arial"/>
              </a:rPr>
            </a:br>
            <a:r>
              <a:rPr kumimoji="0" lang="en-US" sz="1800" b="0" i="0" u="none" strike="noStrike" kern="0" cap="none" spc="0" normalizeH="0" baseline="0" noProof="0" dirty="0">
                <a:ln>
                  <a:noFill/>
                </a:ln>
                <a:solidFill>
                  <a:schemeClr val="tx1"/>
                </a:solidFill>
                <a:effectLst/>
                <a:uLnTx/>
                <a:uFillTx/>
                <a:latin typeface="Arial"/>
                <a:cs typeface="Arial"/>
                <a:sym typeface="Arial"/>
              </a:rPr>
              <a:t>2016	Barry </a:t>
            </a:r>
            <a:r>
              <a:rPr kumimoji="0" lang="en-US" sz="1800" b="0" i="0" u="none" strike="noStrike" kern="0" cap="none" spc="0" normalizeH="0" baseline="0" noProof="0" dirty="0" err="1">
                <a:ln>
                  <a:noFill/>
                </a:ln>
                <a:solidFill>
                  <a:schemeClr val="tx1"/>
                </a:solidFill>
                <a:effectLst/>
                <a:uLnTx/>
                <a:uFillTx/>
                <a:latin typeface="Arial"/>
                <a:cs typeface="Arial"/>
                <a:sym typeface="Arial"/>
              </a:rPr>
              <a:t>Brusso</a:t>
            </a:r>
            <a:br>
              <a:rPr kumimoji="0" lang="en-US" sz="1800" b="0" i="0" u="none" strike="noStrike" kern="0" cap="none" spc="0" normalizeH="0" baseline="0" noProof="0" dirty="0">
                <a:ln>
                  <a:noFill/>
                </a:ln>
                <a:solidFill>
                  <a:schemeClr val="tx1"/>
                </a:solidFill>
                <a:effectLst/>
                <a:uLnTx/>
                <a:uFillTx/>
                <a:latin typeface="Arial"/>
                <a:cs typeface="Arial"/>
                <a:sym typeface="Arial"/>
              </a:rPr>
            </a:br>
            <a:r>
              <a:rPr kumimoji="0" lang="en-US" sz="1800" b="0" i="0" u="none" strike="noStrike" kern="0" cap="none" spc="0" normalizeH="0" baseline="0" noProof="0" dirty="0">
                <a:ln>
                  <a:noFill/>
                </a:ln>
                <a:solidFill>
                  <a:schemeClr val="tx1"/>
                </a:solidFill>
                <a:effectLst/>
                <a:uLnTx/>
                <a:uFillTx/>
                <a:latin typeface="Arial"/>
                <a:cs typeface="Arial"/>
                <a:sym typeface="Arial"/>
              </a:rPr>
              <a:t>2015	Carlton Speck</a:t>
            </a:r>
            <a:br>
              <a:rPr kumimoji="0" lang="en-US" sz="1800" b="0" i="0" u="none" strike="noStrike" kern="0" cap="none" spc="0" normalizeH="0" baseline="0" noProof="0" dirty="0">
                <a:ln>
                  <a:noFill/>
                </a:ln>
                <a:solidFill>
                  <a:schemeClr val="tx1"/>
                </a:solidFill>
                <a:effectLst/>
                <a:uLnTx/>
                <a:uFillTx/>
                <a:latin typeface="Arial"/>
                <a:cs typeface="Arial"/>
                <a:sym typeface="Arial"/>
              </a:rPr>
            </a:br>
            <a:r>
              <a:rPr kumimoji="0" lang="en-US" sz="1800" b="0" i="0" u="none" strike="noStrike" kern="0" cap="none" spc="0" normalizeH="0" baseline="0" noProof="0" dirty="0">
                <a:ln>
                  <a:noFill/>
                </a:ln>
                <a:solidFill>
                  <a:schemeClr val="tx1"/>
                </a:solidFill>
                <a:effectLst/>
                <a:uLnTx/>
                <a:uFillTx/>
                <a:latin typeface="Arial"/>
                <a:cs typeface="Arial"/>
                <a:sym typeface="Arial"/>
              </a:rPr>
              <a:t>2014	Louie J. Powell</a:t>
            </a:r>
            <a:br>
              <a:rPr kumimoji="0" lang="en-US" sz="1800" b="0" i="0" u="none" strike="noStrike" kern="0" cap="none" spc="0" normalizeH="0" baseline="0" noProof="0" dirty="0">
                <a:ln>
                  <a:noFill/>
                </a:ln>
                <a:solidFill>
                  <a:schemeClr val="tx1"/>
                </a:solidFill>
                <a:effectLst/>
                <a:uLnTx/>
                <a:uFillTx/>
                <a:latin typeface="Arial"/>
                <a:cs typeface="Arial"/>
                <a:sym typeface="Arial"/>
              </a:rPr>
            </a:br>
            <a:r>
              <a:rPr kumimoji="0" lang="en-US" sz="1800" b="0" i="0" u="none" strike="noStrike" kern="0" cap="none" spc="0" normalizeH="0" baseline="0" noProof="0" dirty="0">
                <a:ln>
                  <a:noFill/>
                </a:ln>
                <a:solidFill>
                  <a:schemeClr val="tx1"/>
                </a:solidFill>
                <a:effectLst/>
                <a:uLnTx/>
                <a:uFillTx/>
                <a:latin typeface="Arial"/>
                <a:cs typeface="Arial"/>
                <a:sym typeface="Arial"/>
              </a:rPr>
              <a:t>2013	H. Landis (Lanny) Floyd</a:t>
            </a:r>
            <a:br>
              <a:rPr kumimoji="0" lang="en-US" sz="1800" b="0" i="0" u="none" strike="noStrike" kern="0" cap="none" spc="0" normalizeH="0" baseline="0" noProof="0" dirty="0">
                <a:ln>
                  <a:noFill/>
                </a:ln>
                <a:solidFill>
                  <a:schemeClr val="tx1"/>
                </a:solidFill>
                <a:effectLst/>
                <a:uLnTx/>
                <a:uFillTx/>
                <a:latin typeface="Arial"/>
                <a:cs typeface="Arial"/>
                <a:sym typeface="Arial"/>
              </a:rPr>
            </a:br>
            <a:r>
              <a:rPr kumimoji="0" lang="en-US" sz="1800" b="0" i="0" u="none" strike="noStrike" kern="0" cap="none" spc="0" normalizeH="0" baseline="0" noProof="0" dirty="0">
                <a:ln>
                  <a:noFill/>
                </a:ln>
                <a:solidFill>
                  <a:schemeClr val="tx1"/>
                </a:solidFill>
                <a:effectLst/>
                <a:uLnTx/>
                <a:uFillTx/>
                <a:latin typeface="Arial"/>
                <a:cs typeface="Arial"/>
                <a:sym typeface="Arial"/>
              </a:rPr>
              <a:t>2012	William D. </a:t>
            </a:r>
            <a:r>
              <a:rPr kumimoji="0" lang="en-US" sz="1800" b="0" i="0" u="none" strike="noStrike" kern="0" cap="none" spc="0" normalizeH="0" baseline="0" noProof="0" dirty="0" err="1">
                <a:ln>
                  <a:noFill/>
                </a:ln>
                <a:solidFill>
                  <a:schemeClr val="tx1"/>
                </a:solidFill>
                <a:effectLst/>
                <a:uLnTx/>
                <a:uFillTx/>
                <a:latin typeface="Arial"/>
                <a:cs typeface="Arial"/>
                <a:sym typeface="Arial"/>
              </a:rPr>
              <a:t>Greason</a:t>
            </a:r>
            <a:br>
              <a:rPr kumimoji="0" lang="en-US" sz="1800" b="0" i="0" u="none" strike="noStrike" kern="0" cap="none" spc="0" normalizeH="0" baseline="0" noProof="0" dirty="0">
                <a:ln>
                  <a:noFill/>
                </a:ln>
                <a:solidFill>
                  <a:schemeClr val="tx1"/>
                </a:solidFill>
                <a:effectLst/>
                <a:uLnTx/>
                <a:uFillTx/>
                <a:latin typeface="Arial"/>
                <a:cs typeface="Arial"/>
                <a:sym typeface="Arial"/>
              </a:rPr>
            </a:br>
            <a:r>
              <a:rPr kumimoji="0" lang="en-US" sz="1800" b="0" i="0" u="none" strike="noStrike" kern="0" cap="none" spc="0" normalizeH="0" baseline="0" noProof="0" dirty="0">
                <a:ln>
                  <a:noFill/>
                </a:ln>
                <a:solidFill>
                  <a:schemeClr val="tx1"/>
                </a:solidFill>
                <a:effectLst/>
                <a:uLnTx/>
                <a:uFillTx/>
                <a:latin typeface="Arial"/>
                <a:cs typeface="Arial"/>
                <a:sym typeface="Arial"/>
              </a:rPr>
              <a:t>2011	Robert Lorenz</a:t>
            </a:r>
            <a:br>
              <a:rPr kumimoji="0" lang="en-US" sz="1800" b="0" i="0" u="none" strike="noStrike" kern="0" cap="none" spc="0" normalizeH="0" baseline="0" noProof="0" dirty="0">
                <a:ln>
                  <a:noFill/>
                </a:ln>
                <a:solidFill>
                  <a:schemeClr val="tx1"/>
                </a:solidFill>
                <a:effectLst/>
                <a:uLnTx/>
                <a:uFillTx/>
                <a:latin typeface="Arial"/>
                <a:cs typeface="Arial"/>
                <a:sym typeface="Arial"/>
              </a:rPr>
            </a:br>
            <a:endParaRPr kumimoji="0" lang="en-US" sz="1800" b="0" i="0" u="none" strike="noStrike" kern="0" cap="none" spc="0" normalizeH="0" baseline="0" noProof="0" dirty="0">
              <a:ln>
                <a:noFill/>
              </a:ln>
              <a:solidFill>
                <a:schemeClr val="tx1"/>
              </a:solidFill>
              <a:effectLst/>
              <a:uLnTx/>
              <a:uFillTx/>
              <a:latin typeface="Arial"/>
              <a:cs typeface="Arial"/>
              <a:sym typeface="Arial"/>
            </a:endParaRPr>
          </a:p>
        </p:txBody>
      </p:sp>
    </p:spTree>
    <p:extLst>
      <p:ext uri="{BB962C8B-B14F-4D97-AF65-F5344CB8AC3E}">
        <p14:creationId xmlns:p14="http://schemas.microsoft.com/office/powerpoint/2010/main" val="32844591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2209800" y="485775"/>
            <a:ext cx="3744913" cy="708025"/>
          </a:xfrm>
          <a:prstGeom prst="rect">
            <a:avLst/>
          </a:prstGeom>
          <a:noFill/>
          <a:ln w="9525">
            <a:noFill/>
            <a:miter lim="800000"/>
            <a:headEnd/>
            <a:tailEnd/>
          </a:ln>
        </p:spPr>
        <p:txBody>
          <a:bodyPr wrap="none">
            <a:spAutoFit/>
          </a:bodyPr>
          <a:lstStyle/>
          <a:p>
            <a:pPr eaLnBrk="1" hangingPunct="1"/>
            <a:r>
              <a:rPr lang="en-US" altLang="en-US" b="1"/>
              <a:t>Reports from subcommittees</a:t>
            </a:r>
          </a:p>
          <a:p>
            <a:pPr eaLnBrk="1" hangingPunct="1"/>
            <a:r>
              <a:rPr lang="en-US" altLang="en-US"/>
              <a:t>Fellow and awards nomination </a:t>
            </a:r>
            <a:endParaRPr lang="en-GB" altLang="en-US"/>
          </a:p>
        </p:txBody>
      </p:sp>
      <p:sp>
        <p:nvSpPr>
          <p:cNvPr id="5" name="Google Shape;114;p23"/>
          <p:cNvSpPr txBox="1">
            <a:spLocks/>
          </p:cNvSpPr>
          <p:nvPr/>
        </p:nvSpPr>
        <p:spPr>
          <a:xfrm>
            <a:off x="311700" y="1667350"/>
            <a:ext cx="8520600"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Pts val="2800"/>
              <a:buFont typeface="Arial"/>
              <a:buNone/>
              <a:tabLst/>
              <a:defRPr/>
            </a:pPr>
            <a:r>
              <a:rPr kumimoji="0" lang="en-US" sz="2800" b="0" i="0" u="none" strike="noStrike" kern="0" cap="none" spc="0" normalizeH="0" baseline="0" noProof="0">
                <a:ln>
                  <a:noFill/>
                </a:ln>
                <a:solidFill>
                  <a:srgbClr val="000000"/>
                </a:solidFill>
                <a:effectLst/>
                <a:uLnTx/>
                <a:uFillTx/>
                <a:latin typeface="Arial"/>
                <a:cs typeface="Arial"/>
                <a:sym typeface="Arial"/>
              </a:rPr>
              <a:t>IAS Distinguished Lecturer (Deadline: March 31)</a:t>
            </a:r>
            <a:endParaRPr kumimoji="0" lang="en-US" sz="2800" b="0" i="0" u="none" strike="noStrike" kern="0" cap="none" spc="0" normalizeH="0" baseline="0" noProof="0" dirty="0">
              <a:ln>
                <a:noFill/>
              </a:ln>
              <a:solidFill>
                <a:srgbClr val="000000"/>
              </a:solidFill>
              <a:effectLst/>
              <a:uLnTx/>
              <a:uFillTx/>
              <a:latin typeface="Arial"/>
              <a:cs typeface="Arial"/>
              <a:sym typeface="Arial"/>
            </a:endParaRPr>
          </a:p>
        </p:txBody>
      </p:sp>
      <p:sp>
        <p:nvSpPr>
          <p:cNvPr id="6" name="Google Shape;115;p23"/>
          <p:cNvSpPr txBox="1">
            <a:spLocks/>
          </p:cNvSpPr>
          <p:nvPr/>
        </p:nvSpPr>
        <p:spPr>
          <a:xfrm>
            <a:off x="311700" y="2374800"/>
            <a:ext cx="8520600" cy="34164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457200" marR="0" lvl="0" indent="-342900" algn="l" defTabSz="914400" rtl="0" eaLnBrk="1" fontAlgn="auto" latinLnBrk="0" hangingPunct="1">
              <a:lnSpc>
                <a:spcPct val="115000"/>
              </a:lnSpc>
              <a:spcBef>
                <a:spcPts val="0"/>
              </a:spcBef>
              <a:spcAft>
                <a:spcPts val="0"/>
              </a:spcAft>
              <a:buClr>
                <a:srgbClr val="595959"/>
              </a:buClr>
              <a:buSzPts val="1800"/>
              <a:buFont typeface="Arial"/>
              <a:buChar char="●"/>
              <a:tabLst/>
              <a:defRPr/>
            </a:pPr>
            <a:r>
              <a:rPr kumimoji="0" lang="en-US" sz="1800" b="0" i="0" u="none" strike="noStrike" kern="0" cap="none" spc="0" normalizeH="0" baseline="0" noProof="0" dirty="0">
                <a:ln>
                  <a:noFill/>
                </a:ln>
                <a:solidFill>
                  <a:schemeClr val="tx1"/>
                </a:solidFill>
                <a:effectLst/>
                <a:uLnTx/>
                <a:uFillTx/>
                <a:latin typeface="Arial"/>
                <a:cs typeface="Arial"/>
                <a:sym typeface="Arial"/>
              </a:rPr>
              <a:t>Nominator and </a:t>
            </a:r>
            <a:r>
              <a:rPr kumimoji="0" lang="en-US" sz="1800" b="0" i="0" u="none" strike="noStrike" kern="0" cap="none" spc="0" normalizeH="0" baseline="0" noProof="0" dirty="0" err="1">
                <a:ln>
                  <a:noFill/>
                </a:ln>
                <a:solidFill>
                  <a:schemeClr val="tx1"/>
                </a:solidFill>
                <a:effectLst/>
                <a:uLnTx/>
                <a:uFillTx/>
                <a:latin typeface="Arial"/>
                <a:cs typeface="Arial"/>
                <a:sym typeface="Arial"/>
              </a:rPr>
              <a:t>Cadidate</a:t>
            </a:r>
            <a:r>
              <a:rPr kumimoji="0" lang="en-US" sz="1800" b="0" i="0" u="none" strike="noStrike" kern="0" cap="none" spc="0" normalizeH="0" baseline="0" noProof="0" dirty="0">
                <a:ln>
                  <a:noFill/>
                </a:ln>
                <a:solidFill>
                  <a:schemeClr val="tx1"/>
                </a:solidFill>
                <a:effectLst/>
                <a:uLnTx/>
                <a:uFillTx/>
                <a:latin typeface="Arial"/>
                <a:cs typeface="Arial"/>
                <a:sym typeface="Arial"/>
              </a:rPr>
              <a:t> contact </a:t>
            </a:r>
            <a:r>
              <a:rPr kumimoji="0" lang="en-US" sz="1800" b="0" i="0" u="none" strike="noStrike" kern="0" cap="none" spc="0" normalizeH="0" baseline="0" noProof="0" dirty="0" err="1">
                <a:ln>
                  <a:noFill/>
                </a:ln>
                <a:solidFill>
                  <a:schemeClr val="tx1"/>
                </a:solidFill>
                <a:effectLst/>
                <a:uLnTx/>
                <a:uFillTx/>
                <a:latin typeface="Arial"/>
                <a:cs typeface="Arial"/>
                <a:sym typeface="Arial"/>
              </a:rPr>
              <a:t>informations</a:t>
            </a:r>
            <a:endParaRPr kumimoji="0" lang="en-US" sz="1800" b="0" i="0" u="none" strike="noStrike" kern="0" cap="none" spc="0" normalizeH="0" baseline="0" noProof="0" dirty="0">
              <a:ln>
                <a:noFill/>
              </a:ln>
              <a:solidFill>
                <a:schemeClr val="tx1"/>
              </a:solidFill>
              <a:effectLst/>
              <a:uLnTx/>
              <a:uFillTx/>
              <a:latin typeface="Arial"/>
              <a:cs typeface="Arial"/>
              <a:sym typeface="Arial"/>
            </a:endParaRPr>
          </a:p>
          <a:p>
            <a:pPr marL="457200" marR="0" lvl="0" indent="-342900" algn="l" defTabSz="914400" rtl="0" eaLnBrk="1" fontAlgn="auto" latinLnBrk="0" hangingPunct="1">
              <a:lnSpc>
                <a:spcPct val="115000"/>
              </a:lnSpc>
              <a:spcBef>
                <a:spcPts val="0"/>
              </a:spcBef>
              <a:spcAft>
                <a:spcPts val="0"/>
              </a:spcAft>
              <a:buClr>
                <a:srgbClr val="595959"/>
              </a:buClr>
              <a:buSzPts val="1800"/>
              <a:buFont typeface="Arial"/>
              <a:buChar char="●"/>
              <a:tabLst/>
              <a:defRPr/>
            </a:pPr>
            <a:r>
              <a:rPr kumimoji="0" lang="en-US" sz="1800" b="0" i="0" u="none" strike="noStrike" kern="0" cap="none" spc="0" normalizeH="0" baseline="0" noProof="0" dirty="0">
                <a:ln>
                  <a:noFill/>
                </a:ln>
                <a:solidFill>
                  <a:schemeClr val="tx1"/>
                </a:solidFill>
                <a:effectLst/>
                <a:uLnTx/>
                <a:uFillTx/>
                <a:latin typeface="Arial"/>
                <a:cs typeface="Arial"/>
                <a:sym typeface="Arial"/>
              </a:rPr>
              <a:t>One page BIO of the Candidate with a </a:t>
            </a:r>
            <a:r>
              <a:rPr kumimoji="0" lang="en-US" sz="1800" b="0" i="0" u="none" strike="noStrike" kern="0" cap="none" spc="0" normalizeH="0" baseline="0" noProof="0" dirty="0" err="1">
                <a:ln>
                  <a:noFill/>
                </a:ln>
                <a:solidFill>
                  <a:schemeClr val="tx1"/>
                </a:solidFill>
                <a:effectLst/>
                <a:uLnTx/>
                <a:uFillTx/>
                <a:latin typeface="Arial"/>
                <a:cs typeface="Arial"/>
                <a:sym typeface="Arial"/>
              </a:rPr>
              <a:t>colour</a:t>
            </a:r>
            <a:r>
              <a:rPr kumimoji="0" lang="en-US" sz="1800" b="0" i="0" u="none" strike="noStrike" kern="0" cap="none" spc="0" normalizeH="0" baseline="0" noProof="0" dirty="0">
                <a:ln>
                  <a:noFill/>
                </a:ln>
                <a:solidFill>
                  <a:schemeClr val="tx1"/>
                </a:solidFill>
                <a:effectLst/>
                <a:uLnTx/>
                <a:uFillTx/>
                <a:latin typeface="Arial"/>
                <a:cs typeface="Arial"/>
                <a:sym typeface="Arial"/>
              </a:rPr>
              <a:t> photo in the upper left corner and contact email address </a:t>
            </a:r>
          </a:p>
          <a:p>
            <a:pPr marL="457200" marR="0" lvl="0" indent="-342900" algn="l" defTabSz="914400" rtl="0" eaLnBrk="1" fontAlgn="auto" latinLnBrk="0" hangingPunct="1">
              <a:lnSpc>
                <a:spcPct val="115000"/>
              </a:lnSpc>
              <a:spcBef>
                <a:spcPts val="0"/>
              </a:spcBef>
              <a:spcAft>
                <a:spcPts val="0"/>
              </a:spcAft>
              <a:buClr>
                <a:srgbClr val="595959"/>
              </a:buClr>
              <a:buSzPts val="1800"/>
              <a:buFont typeface="Arial"/>
              <a:buChar char="●"/>
              <a:tabLst/>
              <a:defRPr/>
            </a:pPr>
            <a:r>
              <a:rPr kumimoji="0" lang="en-US" sz="1800" b="0" i="0" u="none" strike="noStrike" kern="0" cap="none" spc="0" normalizeH="0" baseline="0" noProof="0" dirty="0">
                <a:ln>
                  <a:noFill/>
                </a:ln>
                <a:solidFill>
                  <a:schemeClr val="tx1"/>
                </a:solidFill>
                <a:effectLst/>
                <a:uLnTx/>
                <a:uFillTx/>
                <a:latin typeface="Arial"/>
                <a:cs typeface="Arial"/>
                <a:sym typeface="Arial"/>
              </a:rPr>
              <a:t>List of the lecture topics with the titles and short abstracts ( max. 600 characters each)</a:t>
            </a:r>
            <a:br>
              <a:rPr kumimoji="0" lang="en-US" sz="1800" b="0" i="0" u="none" strike="noStrike" kern="0" cap="none" spc="0" normalizeH="0" baseline="0" noProof="0" dirty="0">
                <a:ln>
                  <a:noFill/>
                </a:ln>
                <a:solidFill>
                  <a:schemeClr val="tx1"/>
                </a:solidFill>
                <a:effectLst/>
                <a:uLnTx/>
                <a:uFillTx/>
                <a:latin typeface="Arial"/>
                <a:cs typeface="Arial"/>
                <a:sym typeface="Arial"/>
              </a:rPr>
            </a:br>
            <a:endParaRPr kumimoji="0" lang="en-US" sz="1800" b="0" i="0" u="none" strike="noStrike" kern="0" cap="none" spc="0" normalizeH="0" baseline="0" noProof="0" dirty="0">
              <a:ln>
                <a:noFill/>
              </a:ln>
              <a:solidFill>
                <a:schemeClr val="tx1"/>
              </a:solidFill>
              <a:effectLst/>
              <a:uLnTx/>
              <a:uFillTx/>
              <a:latin typeface="Arial"/>
              <a:cs typeface="Arial"/>
              <a:sym typeface="Arial"/>
            </a:endParaRPr>
          </a:p>
        </p:txBody>
      </p:sp>
    </p:spTree>
    <p:extLst>
      <p:ext uri="{BB962C8B-B14F-4D97-AF65-F5344CB8AC3E}">
        <p14:creationId xmlns:p14="http://schemas.microsoft.com/office/powerpoint/2010/main" val="3652170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ChangeArrowheads="1"/>
          </p:cNvSpPr>
          <p:nvPr/>
        </p:nvSpPr>
        <p:spPr bwMode="auto">
          <a:xfrm>
            <a:off x="609600" y="1524000"/>
            <a:ext cx="7924800" cy="5033686"/>
          </a:xfrm>
          <a:prstGeom prst="rect">
            <a:avLst/>
          </a:prstGeom>
          <a:noFill/>
          <a:ln w="9525">
            <a:noFill/>
            <a:miter lim="800000"/>
            <a:headEnd/>
            <a:tailEnd/>
          </a:ln>
        </p:spPr>
        <p:txBody>
          <a:bodyPr wrap="square">
            <a:spAutoFit/>
          </a:bodyPr>
          <a:lstStyle/>
          <a:p>
            <a:pPr marL="228600" lvl="0" indent="-228600" eaLnBrk="1" fontAlgn="auto" hangingPunct="1">
              <a:lnSpc>
                <a:spcPct val="70000"/>
              </a:lnSpc>
              <a:spcBef>
                <a:spcPts val="1000"/>
              </a:spcBef>
              <a:spcAft>
                <a:spcPts val="0"/>
              </a:spcAft>
              <a:buFont typeface="Arial" panose="020B0604020202020204" pitchFamily="34" charset="0"/>
              <a:buChar char="•"/>
            </a:pPr>
            <a:r>
              <a:rPr lang="en-US" sz="1600" dirty="0">
                <a:solidFill>
                  <a:prstClr val="black"/>
                </a:solidFill>
                <a:latin typeface="+mn-lt"/>
              </a:rPr>
              <a:t>Call to order</a:t>
            </a:r>
          </a:p>
          <a:p>
            <a:pPr marL="228600" lvl="0" indent="-228600" eaLnBrk="1" fontAlgn="auto" hangingPunct="1">
              <a:lnSpc>
                <a:spcPct val="70000"/>
              </a:lnSpc>
              <a:spcBef>
                <a:spcPts val="1000"/>
              </a:spcBef>
              <a:spcAft>
                <a:spcPts val="0"/>
              </a:spcAft>
              <a:buFont typeface="Arial" panose="020B0604020202020204" pitchFamily="34" charset="0"/>
              <a:buChar char="•"/>
            </a:pPr>
            <a:r>
              <a:rPr lang="en-US" sz="1600" dirty="0">
                <a:solidFill>
                  <a:prstClr val="black"/>
                </a:solidFill>
                <a:latin typeface="+mn-lt"/>
              </a:rPr>
              <a:t>Introduction of members in attendance</a:t>
            </a:r>
          </a:p>
          <a:p>
            <a:pPr marL="228600" lvl="0" indent="-228600" eaLnBrk="1" fontAlgn="auto" hangingPunct="1">
              <a:lnSpc>
                <a:spcPct val="70000"/>
              </a:lnSpc>
              <a:spcBef>
                <a:spcPts val="1000"/>
              </a:spcBef>
              <a:spcAft>
                <a:spcPts val="0"/>
              </a:spcAft>
              <a:buFont typeface="Arial" panose="020B0604020202020204" pitchFamily="34" charset="0"/>
              <a:buChar char="•"/>
            </a:pPr>
            <a:r>
              <a:rPr lang="en-US" sz="1600" dirty="0">
                <a:solidFill>
                  <a:prstClr val="black"/>
                </a:solidFill>
                <a:latin typeface="+mn-lt"/>
              </a:rPr>
              <a:t>Approval of 2017 minutes (</a:t>
            </a:r>
            <a:r>
              <a:rPr lang="en-US" sz="1600" dirty="0">
                <a:solidFill>
                  <a:prstClr val="black"/>
                </a:solidFill>
                <a:latin typeface="+mn-lt"/>
                <a:hlinkClick r:id="rId2"/>
              </a:rPr>
              <a:t>http://sites.ieee.org/ipcc/minutes</a:t>
            </a:r>
            <a:r>
              <a:rPr lang="en-US" sz="1600" dirty="0">
                <a:solidFill>
                  <a:prstClr val="black"/>
                </a:solidFill>
                <a:latin typeface="+mn-lt"/>
              </a:rPr>
              <a:t>) and Agenda</a:t>
            </a:r>
          </a:p>
          <a:p>
            <a:pPr marL="228600" lvl="0" indent="-228600" eaLnBrk="1" fontAlgn="auto" hangingPunct="1">
              <a:lnSpc>
                <a:spcPct val="70000"/>
              </a:lnSpc>
              <a:spcBef>
                <a:spcPts val="1000"/>
              </a:spcBef>
              <a:spcAft>
                <a:spcPts val="0"/>
              </a:spcAft>
              <a:buFont typeface="Arial" panose="020B0604020202020204" pitchFamily="34" charset="0"/>
              <a:buChar char="•"/>
            </a:pPr>
            <a:r>
              <a:rPr lang="en-US" sz="1600" dirty="0">
                <a:solidFill>
                  <a:prstClr val="black"/>
                </a:solidFill>
                <a:latin typeface="+mn-lt"/>
              </a:rPr>
              <a:t>Officers Report</a:t>
            </a:r>
          </a:p>
          <a:p>
            <a:pPr marL="228600" lvl="0" indent="-228600" eaLnBrk="1" fontAlgn="auto" hangingPunct="1">
              <a:lnSpc>
                <a:spcPct val="70000"/>
              </a:lnSpc>
              <a:spcBef>
                <a:spcPts val="1000"/>
              </a:spcBef>
              <a:spcAft>
                <a:spcPts val="0"/>
              </a:spcAft>
              <a:buFont typeface="Arial" panose="020B0604020202020204" pitchFamily="34" charset="0"/>
              <a:buChar char="•"/>
            </a:pPr>
            <a:r>
              <a:rPr lang="en-US" sz="1600" dirty="0">
                <a:solidFill>
                  <a:prstClr val="black"/>
                </a:solidFill>
                <a:latin typeface="+mn-lt"/>
              </a:rPr>
              <a:t>Subcommittee Reports</a:t>
            </a:r>
          </a:p>
          <a:p>
            <a:pPr marL="685800" lvl="1" indent="-228600" eaLnBrk="1" fontAlgn="auto" hangingPunct="1">
              <a:lnSpc>
                <a:spcPct val="70000"/>
              </a:lnSpc>
              <a:spcBef>
                <a:spcPts val="500"/>
              </a:spcBef>
              <a:spcAft>
                <a:spcPts val="0"/>
              </a:spcAft>
              <a:buFont typeface="Arial" panose="020B0604020202020204" pitchFamily="34" charset="0"/>
              <a:buChar char="•"/>
            </a:pPr>
            <a:r>
              <a:rPr lang="en-US" sz="1400" dirty="0">
                <a:solidFill>
                  <a:prstClr val="black"/>
                </a:solidFill>
                <a:latin typeface="+mn-lt"/>
              </a:rPr>
              <a:t>Transactions</a:t>
            </a:r>
          </a:p>
          <a:p>
            <a:pPr marL="685800" lvl="1" indent="-228600" eaLnBrk="1" fontAlgn="auto" hangingPunct="1">
              <a:lnSpc>
                <a:spcPct val="70000"/>
              </a:lnSpc>
              <a:spcBef>
                <a:spcPts val="500"/>
              </a:spcBef>
              <a:spcAft>
                <a:spcPts val="0"/>
              </a:spcAft>
              <a:buFont typeface="Arial" panose="020B0604020202020204" pitchFamily="34" charset="0"/>
              <a:buChar char="•"/>
            </a:pPr>
            <a:r>
              <a:rPr lang="en-US" sz="1400" dirty="0">
                <a:solidFill>
                  <a:prstClr val="black"/>
                </a:solidFill>
                <a:latin typeface="+mn-lt"/>
              </a:rPr>
              <a:t>Fellows and Award Nominations</a:t>
            </a:r>
          </a:p>
          <a:p>
            <a:pPr marL="685800" lvl="1" indent="-228600" eaLnBrk="1" fontAlgn="auto" hangingPunct="1">
              <a:lnSpc>
                <a:spcPct val="70000"/>
              </a:lnSpc>
              <a:spcBef>
                <a:spcPts val="500"/>
              </a:spcBef>
              <a:spcAft>
                <a:spcPts val="0"/>
              </a:spcAft>
              <a:buFont typeface="Arial" panose="020B0604020202020204" pitchFamily="34" charset="0"/>
              <a:buChar char="•"/>
            </a:pPr>
            <a:r>
              <a:rPr lang="en-US" sz="1400" dirty="0">
                <a:solidFill>
                  <a:prstClr val="black"/>
                </a:solidFill>
                <a:latin typeface="+mn-lt"/>
              </a:rPr>
              <a:t>Standards</a:t>
            </a:r>
          </a:p>
          <a:p>
            <a:pPr marL="685800" lvl="1" indent="-228600" eaLnBrk="1" fontAlgn="auto" hangingPunct="1">
              <a:lnSpc>
                <a:spcPct val="70000"/>
              </a:lnSpc>
              <a:spcBef>
                <a:spcPts val="500"/>
              </a:spcBef>
              <a:spcAft>
                <a:spcPts val="0"/>
              </a:spcAft>
              <a:buFont typeface="Arial" panose="020B0604020202020204" pitchFamily="34" charset="0"/>
              <a:buChar char="•"/>
            </a:pPr>
            <a:r>
              <a:rPr lang="en-US" sz="1400" dirty="0">
                <a:solidFill>
                  <a:prstClr val="black"/>
                </a:solidFill>
                <a:latin typeface="+mn-lt"/>
              </a:rPr>
              <a:t>Special Activities</a:t>
            </a:r>
          </a:p>
          <a:p>
            <a:pPr marL="228600" lvl="0" indent="-228600" eaLnBrk="1" fontAlgn="auto" hangingPunct="1">
              <a:lnSpc>
                <a:spcPct val="70000"/>
              </a:lnSpc>
              <a:spcBef>
                <a:spcPts val="1000"/>
              </a:spcBef>
              <a:spcAft>
                <a:spcPts val="0"/>
              </a:spcAft>
              <a:buFont typeface="Arial" panose="020B0604020202020204" pitchFamily="34" charset="0"/>
              <a:buChar char="•"/>
            </a:pPr>
            <a:r>
              <a:rPr lang="en-US" sz="1600" dirty="0">
                <a:solidFill>
                  <a:prstClr val="black"/>
                </a:solidFill>
                <a:latin typeface="+mn-lt"/>
              </a:rPr>
              <a:t>Unfinished Business</a:t>
            </a:r>
          </a:p>
          <a:p>
            <a:pPr marL="685800" lvl="1" indent="-228600" eaLnBrk="1" fontAlgn="auto" hangingPunct="1">
              <a:lnSpc>
                <a:spcPct val="70000"/>
              </a:lnSpc>
              <a:spcBef>
                <a:spcPts val="500"/>
              </a:spcBef>
              <a:spcAft>
                <a:spcPts val="0"/>
              </a:spcAft>
              <a:buFont typeface="Arial" panose="020B0604020202020204" pitchFamily="34" charset="0"/>
              <a:buChar char="•"/>
            </a:pPr>
            <a:r>
              <a:rPr lang="en-US" sz="1400" dirty="0">
                <a:solidFill>
                  <a:prstClr val="black"/>
                </a:solidFill>
                <a:latin typeface="+mn-lt"/>
              </a:rPr>
              <a:t>None</a:t>
            </a:r>
          </a:p>
          <a:p>
            <a:pPr marL="228600" lvl="0" indent="-228600" eaLnBrk="1" fontAlgn="auto" hangingPunct="1">
              <a:lnSpc>
                <a:spcPct val="70000"/>
              </a:lnSpc>
              <a:spcBef>
                <a:spcPts val="1000"/>
              </a:spcBef>
              <a:spcAft>
                <a:spcPts val="0"/>
              </a:spcAft>
              <a:buFont typeface="Arial" panose="020B0604020202020204" pitchFamily="34" charset="0"/>
              <a:buChar char="•"/>
            </a:pPr>
            <a:r>
              <a:rPr lang="en-US" sz="1600" dirty="0">
                <a:solidFill>
                  <a:prstClr val="black"/>
                </a:solidFill>
                <a:latin typeface="+mn-lt"/>
              </a:rPr>
              <a:t>New Business</a:t>
            </a:r>
          </a:p>
          <a:p>
            <a:pPr marL="685800" lvl="1" indent="-228600" eaLnBrk="1" fontAlgn="auto" hangingPunct="1">
              <a:lnSpc>
                <a:spcPct val="70000"/>
              </a:lnSpc>
              <a:spcBef>
                <a:spcPts val="500"/>
              </a:spcBef>
              <a:spcAft>
                <a:spcPts val="0"/>
              </a:spcAft>
              <a:buFont typeface="Arial" panose="020B0604020202020204" pitchFamily="34" charset="0"/>
              <a:buChar char="•"/>
            </a:pPr>
            <a:r>
              <a:rPr lang="en-US" sz="1400" dirty="0">
                <a:solidFill>
                  <a:prstClr val="black"/>
                </a:solidFill>
                <a:latin typeface="+mn-lt"/>
              </a:rPr>
              <a:t>Inactive/honorary members</a:t>
            </a:r>
          </a:p>
          <a:p>
            <a:pPr marL="685800" lvl="1" indent="-228600" eaLnBrk="1" fontAlgn="auto" hangingPunct="1">
              <a:lnSpc>
                <a:spcPct val="70000"/>
              </a:lnSpc>
              <a:spcBef>
                <a:spcPts val="500"/>
              </a:spcBef>
              <a:spcAft>
                <a:spcPts val="0"/>
              </a:spcAft>
              <a:buFont typeface="Arial" panose="020B0604020202020204" pitchFamily="34" charset="0"/>
              <a:buChar char="•"/>
            </a:pPr>
            <a:r>
              <a:rPr lang="en-US" sz="1400" dirty="0">
                <a:solidFill>
                  <a:prstClr val="black"/>
                </a:solidFill>
                <a:latin typeface="+mn-lt"/>
              </a:rPr>
              <a:t>More formal involvement with APEC</a:t>
            </a:r>
          </a:p>
          <a:p>
            <a:pPr marL="685800" lvl="1" indent="-228600" eaLnBrk="1" fontAlgn="auto" hangingPunct="1">
              <a:lnSpc>
                <a:spcPct val="70000"/>
              </a:lnSpc>
              <a:spcBef>
                <a:spcPts val="500"/>
              </a:spcBef>
              <a:spcAft>
                <a:spcPts val="0"/>
              </a:spcAft>
              <a:buFont typeface="Arial" panose="020B0604020202020204" pitchFamily="34" charset="0"/>
              <a:buChar char="•"/>
            </a:pPr>
            <a:r>
              <a:rPr lang="en-US" sz="1400" dirty="0">
                <a:solidFill>
                  <a:prstClr val="black"/>
                </a:solidFill>
                <a:latin typeface="+mn-lt"/>
              </a:rPr>
              <a:t>Open the floor for additional motions </a:t>
            </a:r>
          </a:p>
          <a:p>
            <a:pPr marL="228600" lvl="0" indent="-228600" eaLnBrk="1" fontAlgn="auto" hangingPunct="1">
              <a:lnSpc>
                <a:spcPct val="70000"/>
              </a:lnSpc>
              <a:spcBef>
                <a:spcPts val="1000"/>
              </a:spcBef>
              <a:spcAft>
                <a:spcPts val="0"/>
              </a:spcAft>
              <a:buFont typeface="Arial" panose="020B0604020202020204" pitchFamily="34" charset="0"/>
              <a:buChar char="•"/>
            </a:pPr>
            <a:r>
              <a:rPr lang="en-US" sz="1600" dirty="0">
                <a:solidFill>
                  <a:prstClr val="black"/>
                </a:solidFill>
                <a:latin typeface="+mn-lt"/>
              </a:rPr>
              <a:t>Announcements</a:t>
            </a:r>
          </a:p>
          <a:p>
            <a:pPr marL="685800" lvl="1" indent="-228600" eaLnBrk="1" fontAlgn="auto" hangingPunct="1">
              <a:lnSpc>
                <a:spcPct val="70000"/>
              </a:lnSpc>
              <a:spcBef>
                <a:spcPts val="500"/>
              </a:spcBef>
              <a:spcAft>
                <a:spcPts val="0"/>
              </a:spcAft>
              <a:buFont typeface="Arial" panose="020B0604020202020204" pitchFamily="34" charset="0"/>
              <a:buChar char="•"/>
            </a:pPr>
            <a:r>
              <a:rPr lang="en-US" sz="1400" dirty="0">
                <a:solidFill>
                  <a:prstClr val="black"/>
                </a:solidFill>
                <a:latin typeface="+mn-lt"/>
              </a:rPr>
              <a:t>Prize Paper Award Distribution</a:t>
            </a:r>
          </a:p>
          <a:p>
            <a:pPr marL="685800" lvl="1" indent="-228600" eaLnBrk="1" fontAlgn="auto" hangingPunct="1">
              <a:lnSpc>
                <a:spcPct val="70000"/>
              </a:lnSpc>
              <a:spcBef>
                <a:spcPts val="500"/>
              </a:spcBef>
              <a:spcAft>
                <a:spcPts val="0"/>
              </a:spcAft>
              <a:buFont typeface="Arial" panose="020B0604020202020204" pitchFamily="34" charset="0"/>
              <a:buChar char="•"/>
            </a:pPr>
            <a:r>
              <a:rPr lang="en-US" sz="1400" dirty="0">
                <a:solidFill>
                  <a:prstClr val="black"/>
                </a:solidFill>
                <a:latin typeface="+mn-lt"/>
              </a:rPr>
              <a:t>Promotions for IAS sponsored conferences (ICPE-ECCE, </a:t>
            </a:r>
          </a:p>
          <a:p>
            <a:pPr marL="685800" lvl="1" indent="-228600" eaLnBrk="1" fontAlgn="auto" hangingPunct="1">
              <a:lnSpc>
                <a:spcPct val="70000"/>
              </a:lnSpc>
              <a:spcBef>
                <a:spcPts val="500"/>
              </a:spcBef>
              <a:spcAft>
                <a:spcPts val="0"/>
              </a:spcAft>
              <a:buFont typeface="Arial" panose="020B0604020202020204" pitchFamily="34" charset="0"/>
              <a:buChar char="•"/>
            </a:pPr>
            <a:r>
              <a:rPr lang="en-US" sz="1400" dirty="0">
                <a:solidFill>
                  <a:prstClr val="black"/>
                </a:solidFill>
                <a:latin typeface="+mn-lt"/>
              </a:rPr>
              <a:t>Request for volunteers for ECCE2019</a:t>
            </a:r>
          </a:p>
          <a:p>
            <a:pPr marL="228600" lvl="0" indent="-228600" eaLnBrk="1" fontAlgn="auto" hangingPunct="1">
              <a:lnSpc>
                <a:spcPct val="70000"/>
              </a:lnSpc>
              <a:spcBef>
                <a:spcPts val="1000"/>
              </a:spcBef>
              <a:spcAft>
                <a:spcPts val="0"/>
              </a:spcAft>
              <a:buFont typeface="Arial" panose="020B0604020202020204" pitchFamily="34" charset="0"/>
              <a:buChar char="•"/>
            </a:pPr>
            <a:r>
              <a:rPr lang="en-US" sz="1600" dirty="0">
                <a:solidFill>
                  <a:prstClr val="black"/>
                </a:solidFill>
                <a:latin typeface="+mn-lt"/>
              </a:rPr>
              <a:t>Adjournment</a:t>
            </a:r>
          </a:p>
        </p:txBody>
      </p:sp>
      <p:sp>
        <p:nvSpPr>
          <p:cNvPr id="19459" name="標題 1"/>
          <p:cNvSpPr txBox="1">
            <a:spLocks/>
          </p:cNvSpPr>
          <p:nvPr/>
        </p:nvSpPr>
        <p:spPr bwMode="auto">
          <a:xfrm>
            <a:off x="1676400" y="76200"/>
            <a:ext cx="4953000" cy="1143000"/>
          </a:xfrm>
          <a:prstGeom prst="rect">
            <a:avLst/>
          </a:prstGeom>
          <a:noFill/>
          <a:ln w="9525">
            <a:noFill/>
            <a:miter lim="800000"/>
            <a:headEnd/>
            <a:tailEnd/>
          </a:ln>
        </p:spPr>
        <p:txBody>
          <a:bodyPr anchor="ctr"/>
          <a:lstStyle/>
          <a:p>
            <a:pPr algn="ctr"/>
            <a:r>
              <a:rPr lang="en-US" altLang="zh-TW" sz="4400">
                <a:solidFill>
                  <a:srgbClr val="0000FF"/>
                </a:solidFill>
                <a:ea typeface="PMingLiU" pitchFamily="18" charset="-120"/>
              </a:rPr>
              <a:t>Agenda</a:t>
            </a:r>
            <a:endParaRPr lang="zh-TW" altLang="en-US" sz="4400">
              <a:solidFill>
                <a:srgbClr val="0000FF"/>
              </a:solidFill>
              <a:ea typeface="PMingLiU" pitchFamily="18" charset="-12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2209800" y="485775"/>
            <a:ext cx="3744913" cy="708025"/>
          </a:xfrm>
          <a:prstGeom prst="rect">
            <a:avLst/>
          </a:prstGeom>
          <a:noFill/>
          <a:ln w="9525">
            <a:noFill/>
            <a:miter lim="800000"/>
            <a:headEnd/>
            <a:tailEnd/>
          </a:ln>
        </p:spPr>
        <p:txBody>
          <a:bodyPr wrap="none">
            <a:spAutoFit/>
          </a:bodyPr>
          <a:lstStyle/>
          <a:p>
            <a:pPr eaLnBrk="1" hangingPunct="1"/>
            <a:r>
              <a:rPr lang="en-US" altLang="en-US" b="1"/>
              <a:t>Reports from subcommittees</a:t>
            </a:r>
          </a:p>
          <a:p>
            <a:pPr eaLnBrk="1" hangingPunct="1"/>
            <a:r>
              <a:rPr lang="en-US" altLang="en-US"/>
              <a:t>Fellow and awards nomination </a:t>
            </a:r>
            <a:endParaRPr lang="en-GB" altLang="en-US"/>
          </a:p>
        </p:txBody>
      </p:sp>
      <p:sp>
        <p:nvSpPr>
          <p:cNvPr id="7" name="Google Shape;120;p24"/>
          <p:cNvSpPr txBox="1">
            <a:spLocks/>
          </p:cNvSpPr>
          <p:nvPr/>
        </p:nvSpPr>
        <p:spPr>
          <a:xfrm>
            <a:off x="311700" y="1495450"/>
            <a:ext cx="8520600"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Pts val="2800"/>
              <a:buFont typeface="Arial"/>
              <a:buNone/>
              <a:tabLst/>
              <a:defRPr/>
            </a:pPr>
            <a:r>
              <a:rPr kumimoji="0" lang="en-US" sz="1800" b="0" i="0" u="none" strike="noStrike" kern="0" cap="none" spc="0" normalizeH="0" baseline="0" noProof="0" dirty="0">
                <a:ln>
                  <a:noFill/>
                </a:ln>
                <a:solidFill>
                  <a:srgbClr val="000000"/>
                </a:solidFill>
                <a:effectLst/>
                <a:uLnTx/>
                <a:uFillTx/>
                <a:latin typeface="Arial"/>
                <a:cs typeface="Arial"/>
                <a:sym typeface="Arial"/>
              </a:rPr>
              <a:t>IEEE Fellow (Deadline: March 1)</a:t>
            </a:r>
          </a:p>
        </p:txBody>
      </p:sp>
      <p:sp>
        <p:nvSpPr>
          <p:cNvPr id="8" name="Google Shape;121;p24"/>
          <p:cNvSpPr txBox="1">
            <a:spLocks/>
          </p:cNvSpPr>
          <p:nvPr/>
        </p:nvSpPr>
        <p:spPr>
          <a:xfrm>
            <a:off x="311700" y="1981200"/>
            <a:ext cx="8520600" cy="45720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457200" marR="0" lvl="0" indent="-342900" algn="l" defTabSz="914400" rtl="0" eaLnBrk="1" fontAlgn="auto" latinLnBrk="0" hangingPunct="1">
              <a:lnSpc>
                <a:spcPct val="115000"/>
              </a:lnSpc>
              <a:spcBef>
                <a:spcPts val="0"/>
              </a:spcBef>
              <a:spcAft>
                <a:spcPts val="0"/>
              </a:spcAft>
              <a:buClr>
                <a:srgbClr val="595959"/>
              </a:buClr>
              <a:buSzPts val="1800"/>
              <a:buFont typeface="Arial"/>
              <a:buChar char="●"/>
              <a:tabLst/>
              <a:defRPr/>
            </a:pPr>
            <a:r>
              <a:rPr kumimoji="0" lang="en-US" sz="1600" b="0" i="0" u="none" strike="noStrike" kern="0" cap="none" spc="0" normalizeH="0" baseline="0" noProof="0" dirty="0">
                <a:ln>
                  <a:noFill/>
                </a:ln>
                <a:solidFill>
                  <a:schemeClr val="tx1"/>
                </a:solidFill>
                <a:effectLst/>
                <a:uLnTx/>
                <a:uFillTx/>
                <a:latin typeface="Arial"/>
                <a:cs typeface="Arial"/>
                <a:sym typeface="Arial"/>
              </a:rPr>
              <a:t>Any person, including non-IEEE members, is eligible to serve as a nominator. The following are exceptions: Members of the IEEE Board of Directors, members of the IEEE Fellow Committee, IEEE Society/Technical Council Fellow Evaluating Committee Chairs, members of IEEE Society/Technical Council Fellow Evaluating Committee reviewing the nomination, or IEEE Staff.</a:t>
            </a:r>
          </a:p>
          <a:p>
            <a:pPr marL="457200" marR="0" lvl="0" indent="-342900" algn="l" defTabSz="914400" rtl="0" eaLnBrk="1" fontAlgn="auto" latinLnBrk="0" hangingPunct="1">
              <a:lnSpc>
                <a:spcPct val="115000"/>
              </a:lnSpc>
              <a:spcBef>
                <a:spcPts val="0"/>
              </a:spcBef>
              <a:spcAft>
                <a:spcPts val="0"/>
              </a:spcAft>
              <a:buClr>
                <a:srgbClr val="595959"/>
              </a:buClr>
              <a:buSzPts val="1800"/>
              <a:buFont typeface="Arial"/>
              <a:buChar char="●"/>
              <a:tabLst/>
              <a:defRPr/>
            </a:pPr>
            <a:r>
              <a:rPr kumimoji="0" lang="en-US" sz="1600" b="0" i="0" u="none" strike="noStrike" kern="0" cap="none" spc="0" normalizeH="0" baseline="0" noProof="0" dirty="0">
                <a:ln>
                  <a:noFill/>
                </a:ln>
                <a:solidFill>
                  <a:schemeClr val="tx1"/>
                </a:solidFill>
                <a:effectLst/>
                <a:uLnTx/>
                <a:uFillTx/>
                <a:latin typeface="Arial"/>
                <a:cs typeface="Arial"/>
                <a:sym typeface="Arial"/>
              </a:rPr>
              <a:t>The nominator is responsible for preparing the IEEE Fellow Grade Nomination Form.</a:t>
            </a:r>
          </a:p>
          <a:p>
            <a:pPr marL="457200" marR="0" lvl="0" indent="-342900" algn="l" defTabSz="914400" rtl="0" eaLnBrk="1" fontAlgn="auto" latinLnBrk="0" hangingPunct="1">
              <a:lnSpc>
                <a:spcPct val="115000"/>
              </a:lnSpc>
              <a:spcBef>
                <a:spcPts val="0"/>
              </a:spcBef>
              <a:spcAft>
                <a:spcPts val="0"/>
              </a:spcAft>
              <a:buClr>
                <a:srgbClr val="595959"/>
              </a:buClr>
              <a:buSzPts val="1800"/>
              <a:buFont typeface="Arial"/>
              <a:buChar char="●"/>
              <a:tabLst/>
              <a:defRPr/>
            </a:pPr>
            <a:r>
              <a:rPr kumimoji="0" lang="en-US" sz="1600" b="0" i="0" u="none" strike="noStrike" kern="0" cap="none" spc="0" normalizeH="0" baseline="0" noProof="0" dirty="0">
                <a:ln>
                  <a:noFill/>
                </a:ln>
                <a:solidFill>
                  <a:schemeClr val="tx1"/>
                </a:solidFill>
                <a:effectLst/>
                <a:uLnTx/>
                <a:uFillTx/>
                <a:latin typeface="Arial"/>
                <a:cs typeface="Arial"/>
                <a:sym typeface="Arial"/>
              </a:rPr>
              <a:t>The nominator is responsible for soliciting at least five, but no more than eight, references capable of assessing the nominee’s contributions. References must be IEEE Fellows.</a:t>
            </a:r>
          </a:p>
          <a:p>
            <a:pPr marL="457200" marR="0" lvl="0" indent="-342900" algn="l" defTabSz="914400" rtl="0" eaLnBrk="1" fontAlgn="auto" latinLnBrk="0" hangingPunct="1">
              <a:lnSpc>
                <a:spcPct val="115000"/>
              </a:lnSpc>
              <a:spcBef>
                <a:spcPts val="0"/>
              </a:spcBef>
              <a:spcAft>
                <a:spcPts val="0"/>
              </a:spcAft>
              <a:buClr>
                <a:srgbClr val="595959"/>
              </a:buClr>
              <a:buSzPts val="1800"/>
              <a:buFont typeface="Arial"/>
              <a:buChar char="●"/>
              <a:tabLst/>
              <a:defRPr/>
            </a:pPr>
            <a:r>
              <a:rPr kumimoji="0" lang="en-US" sz="1600" b="0" i="0" u="none" strike="noStrike" kern="0" cap="none" spc="0" normalizeH="0" baseline="0" noProof="0" dirty="0">
                <a:ln>
                  <a:noFill/>
                </a:ln>
                <a:solidFill>
                  <a:schemeClr val="tx1"/>
                </a:solidFill>
                <a:effectLst/>
                <a:uLnTx/>
                <a:uFillTx/>
                <a:latin typeface="Arial"/>
                <a:cs typeface="Arial"/>
                <a:sym typeface="Arial"/>
              </a:rPr>
              <a:t>There is the option of soliciting no more than three endorsements capable of supporting the nomination. Any person, including non-IEEE members, may submit an endorsement. The following individuals are ineligible to serve as endorsements: members of the IEEE Board of Directors, members of the Fellow Committee, members of the IEEE Society/Technical Council Fellow Evaluating Committee reviewing the nomination or IEEE Staff.  In addition, a nominator may not serve as an endorser for a nomination he/she is submitting.</a:t>
            </a:r>
          </a:p>
        </p:txBody>
      </p:sp>
    </p:spTree>
    <p:extLst>
      <p:ext uri="{BB962C8B-B14F-4D97-AF65-F5344CB8AC3E}">
        <p14:creationId xmlns:p14="http://schemas.microsoft.com/office/powerpoint/2010/main" val="21372392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D9C6353B-9E11-47AC-8E99-2FD9C1DC880B}"/>
              </a:ext>
            </a:extLst>
          </p:cNvPr>
          <p:cNvSpPr>
            <a:spLocks noChangeArrowheads="1"/>
          </p:cNvSpPr>
          <p:nvPr/>
        </p:nvSpPr>
        <p:spPr bwMode="auto">
          <a:xfrm>
            <a:off x="2209800" y="485775"/>
            <a:ext cx="3764428" cy="707886"/>
          </a:xfrm>
          <a:prstGeom prst="rect">
            <a:avLst/>
          </a:prstGeom>
          <a:noFill/>
          <a:ln w="9525">
            <a:noFill/>
            <a:miter lim="800000"/>
            <a:headEnd/>
            <a:tailEnd/>
          </a:ln>
        </p:spPr>
        <p:txBody>
          <a:bodyPr wrap="none">
            <a:spAutoFit/>
          </a:bodyPr>
          <a:lstStyle/>
          <a:p>
            <a:pPr eaLnBrk="1" hangingPunct="1"/>
            <a:r>
              <a:rPr lang="en-US" altLang="en-US" b="1" dirty="0"/>
              <a:t>Reports from subcommittees</a:t>
            </a:r>
          </a:p>
          <a:p>
            <a:pPr eaLnBrk="1" hangingPunct="1"/>
            <a:r>
              <a:rPr lang="en-US" altLang="en-US" dirty="0"/>
              <a:t>Standards Chair</a:t>
            </a:r>
            <a:endParaRPr lang="en-GB" altLang="en-US" dirty="0"/>
          </a:p>
        </p:txBody>
      </p:sp>
      <p:sp>
        <p:nvSpPr>
          <p:cNvPr id="5" name="Rectangle 2">
            <a:extLst>
              <a:ext uri="{FF2B5EF4-FFF2-40B4-BE49-F238E27FC236}">
                <a16:creationId xmlns:a16="http://schemas.microsoft.com/office/drawing/2014/main" id="{59E3F2EE-CBE3-4AA5-830E-F46B4F61CAB7}"/>
              </a:ext>
            </a:extLst>
          </p:cNvPr>
          <p:cNvSpPr>
            <a:spLocks noChangeArrowheads="1"/>
          </p:cNvSpPr>
          <p:nvPr/>
        </p:nvSpPr>
        <p:spPr bwMode="auto">
          <a:xfrm>
            <a:off x="2209800" y="50661"/>
            <a:ext cx="4038600" cy="1143000"/>
          </a:xfrm>
          <a:prstGeom prst="rect">
            <a:avLst/>
          </a:prstGeom>
          <a:solidFill>
            <a:srgbClr val="FFFFFF"/>
          </a:solidFill>
          <a:ln w="9525">
            <a:solidFill>
              <a:srgbClr val="0000FF"/>
            </a:solidFill>
            <a:miter lim="800000"/>
            <a:headEnd/>
            <a:tailEnd/>
          </a:ln>
        </p:spPr>
        <p:txBody>
          <a:bodyPr anchor="ctr"/>
          <a:lstStyle/>
          <a:p>
            <a:pPr algn="ctr"/>
            <a:r>
              <a:rPr lang="en-US" altLang="en-US" dirty="0">
                <a:solidFill>
                  <a:srgbClr val="0000FF"/>
                </a:solidFill>
              </a:rPr>
              <a:t>Standards Chair</a:t>
            </a:r>
            <a:br>
              <a:rPr lang="it-IT" altLang="zh-TW" dirty="0">
                <a:solidFill>
                  <a:srgbClr val="0000FF"/>
                </a:solidFill>
                <a:ea typeface="PMingLiU" pitchFamily="18" charset="-120"/>
              </a:rPr>
            </a:br>
            <a:r>
              <a:rPr lang="en-US" altLang="zh-TW" sz="3600" dirty="0">
                <a:solidFill>
                  <a:srgbClr val="0000FF"/>
                </a:solidFill>
                <a:ea typeface="PMingLiU" pitchFamily="18" charset="-120"/>
              </a:rPr>
              <a:t>Yuri </a:t>
            </a:r>
            <a:r>
              <a:rPr lang="en-US" altLang="zh-TW" sz="3600" dirty="0" err="1">
                <a:solidFill>
                  <a:srgbClr val="0000FF"/>
                </a:solidFill>
                <a:ea typeface="PMingLiU" pitchFamily="18" charset="-120"/>
              </a:rPr>
              <a:t>Khersonsky</a:t>
            </a:r>
            <a:endParaRPr lang="it-IT" altLang="zh-TW" sz="3600" dirty="0">
              <a:solidFill>
                <a:srgbClr val="0000FF"/>
              </a:solidFill>
              <a:ea typeface="PMingLiU" pitchFamily="18" charset="-120"/>
            </a:endParaRPr>
          </a:p>
        </p:txBody>
      </p:sp>
      <p:sp>
        <p:nvSpPr>
          <p:cNvPr id="6" name="TextBox 5"/>
          <p:cNvSpPr txBox="1"/>
          <p:nvPr/>
        </p:nvSpPr>
        <p:spPr>
          <a:xfrm>
            <a:off x="420543" y="1838681"/>
            <a:ext cx="8540220" cy="5078313"/>
          </a:xfrm>
          <a:prstGeom prst="rect">
            <a:avLst/>
          </a:prstGeom>
          <a:noFill/>
        </p:spPr>
        <p:txBody>
          <a:bodyPr wrap="square" rtlCol="0">
            <a:spAutoFit/>
          </a:bodyPr>
          <a:lstStyle/>
          <a:p>
            <a:pPr defTabSz="457200" eaLnBrk="1" fontAlgn="auto" hangingPunct="1">
              <a:spcBef>
                <a:spcPts val="0"/>
              </a:spcBef>
              <a:spcAft>
                <a:spcPts val="0"/>
              </a:spcAft>
              <a:tabLst>
                <a:tab pos="2286000" algn="l"/>
                <a:tab pos="3200400" algn="l"/>
              </a:tabLst>
            </a:pPr>
            <a:r>
              <a:rPr lang="en-US" sz="1800" dirty="0">
                <a:solidFill>
                  <a:prstClr val="black"/>
                </a:solidFill>
                <a:cs typeface="Arial" panose="020B0604020202020204" pitchFamily="34" charset="0"/>
              </a:rPr>
              <a:t>Work Group N</a:t>
            </a:r>
            <a:r>
              <a:rPr lang="en-US" sz="1800" baseline="30000" dirty="0">
                <a:solidFill>
                  <a:prstClr val="black"/>
                </a:solidFill>
                <a:cs typeface="Arial" panose="020B0604020202020204" pitchFamily="34" charset="0"/>
              </a:rPr>
              <a:t>o.</a:t>
            </a:r>
            <a:r>
              <a:rPr lang="en-US" sz="1800" dirty="0">
                <a:solidFill>
                  <a:prstClr val="black"/>
                </a:solidFill>
                <a:cs typeface="Arial" panose="020B0604020202020204" pitchFamily="34" charset="0"/>
              </a:rPr>
              <a:t>		P1709</a:t>
            </a:r>
          </a:p>
          <a:p>
            <a:pPr defTabSz="457200" eaLnBrk="1" fontAlgn="auto" hangingPunct="1">
              <a:spcBef>
                <a:spcPts val="0"/>
              </a:spcBef>
              <a:spcAft>
                <a:spcPts val="0"/>
              </a:spcAft>
              <a:tabLst>
                <a:tab pos="2286000" algn="l"/>
                <a:tab pos="3200400" algn="l"/>
              </a:tabLst>
            </a:pPr>
            <a:r>
              <a:rPr lang="en-US" sz="1800" dirty="0">
                <a:solidFill>
                  <a:prstClr val="black"/>
                </a:solidFill>
                <a:cs typeface="Arial" panose="020B0604020202020204" pitchFamily="34" charset="0"/>
              </a:rPr>
              <a:t>Work Group Name		Recommended Practice for 1 to 35 kV</a:t>
            </a:r>
          </a:p>
          <a:p>
            <a:pPr defTabSz="457200" eaLnBrk="1" fontAlgn="auto" hangingPunct="1">
              <a:spcBef>
                <a:spcPts val="0"/>
              </a:spcBef>
              <a:spcAft>
                <a:spcPts val="0"/>
              </a:spcAft>
              <a:tabLst>
                <a:tab pos="2286000" algn="l"/>
                <a:tab pos="3200400" algn="l"/>
              </a:tabLst>
            </a:pPr>
            <a:r>
              <a:rPr lang="en-US" sz="1800" dirty="0">
                <a:solidFill>
                  <a:prstClr val="black"/>
                </a:solidFill>
                <a:cs typeface="Arial" panose="020B0604020202020204" pitchFamily="34" charset="0"/>
              </a:rPr>
              <a:t>		Medium Voltage DC Power Systems on Ships</a:t>
            </a:r>
          </a:p>
          <a:p>
            <a:pPr defTabSz="457200" eaLnBrk="1" fontAlgn="auto" hangingPunct="1">
              <a:spcBef>
                <a:spcPts val="0"/>
              </a:spcBef>
              <a:spcAft>
                <a:spcPts val="0"/>
              </a:spcAft>
              <a:tabLst>
                <a:tab pos="2286000" algn="l"/>
                <a:tab pos="3200400" algn="l"/>
              </a:tabLst>
            </a:pPr>
            <a:r>
              <a:rPr lang="en-US" sz="1800" dirty="0">
                <a:solidFill>
                  <a:prstClr val="black"/>
                </a:solidFill>
                <a:cs typeface="Arial" panose="020B0604020202020204" pitchFamily="34" charset="0"/>
              </a:rPr>
              <a:t>Chair		Yuri </a:t>
            </a:r>
            <a:r>
              <a:rPr lang="en-US" sz="1800" dirty="0" err="1">
                <a:solidFill>
                  <a:prstClr val="black"/>
                </a:solidFill>
                <a:cs typeface="Arial" panose="020B0604020202020204" pitchFamily="34" charset="0"/>
              </a:rPr>
              <a:t>Khersonsky</a:t>
            </a:r>
            <a:endParaRPr lang="en-US" sz="1800" dirty="0">
              <a:solidFill>
                <a:prstClr val="black"/>
              </a:solidFill>
              <a:cs typeface="Arial" panose="020B0604020202020204" pitchFamily="34" charset="0"/>
            </a:endParaRPr>
          </a:p>
          <a:p>
            <a:pPr defTabSz="457200" eaLnBrk="1" fontAlgn="auto" hangingPunct="1">
              <a:spcBef>
                <a:spcPts val="0"/>
              </a:spcBef>
              <a:spcAft>
                <a:spcPts val="0"/>
              </a:spcAft>
              <a:tabLst>
                <a:tab pos="2286000" algn="l"/>
                <a:tab pos="3200400" algn="l"/>
              </a:tabLst>
            </a:pPr>
            <a:r>
              <a:rPr lang="en-US" sz="1800" dirty="0">
                <a:solidFill>
                  <a:prstClr val="black"/>
                </a:solidFill>
                <a:cs typeface="Arial" panose="020B0604020202020204" pitchFamily="34" charset="0"/>
              </a:rPr>
              <a:t>Vice Chairs		Norbert Doerry, Terry Ericsen</a:t>
            </a:r>
          </a:p>
          <a:p>
            <a:pPr defTabSz="457200" eaLnBrk="1" fontAlgn="auto" hangingPunct="1">
              <a:spcBef>
                <a:spcPts val="0"/>
              </a:spcBef>
              <a:spcAft>
                <a:spcPts val="0"/>
              </a:spcAft>
              <a:tabLst>
                <a:tab pos="2286000" algn="l"/>
                <a:tab pos="3200400" algn="l"/>
              </a:tabLst>
            </a:pPr>
            <a:r>
              <a:rPr lang="en-US" sz="1800" dirty="0">
                <a:solidFill>
                  <a:prstClr val="black"/>
                </a:solidFill>
                <a:cs typeface="Arial" panose="020B0604020202020204" pitchFamily="34" charset="0"/>
              </a:rPr>
              <a:t>Secretary		Joseph Piff </a:t>
            </a:r>
          </a:p>
          <a:p>
            <a:pPr defTabSz="457200" eaLnBrk="1" fontAlgn="auto" hangingPunct="1">
              <a:spcBef>
                <a:spcPts val="0"/>
              </a:spcBef>
              <a:spcAft>
                <a:spcPts val="0"/>
              </a:spcAft>
              <a:tabLst>
                <a:tab pos="3200400" algn="l"/>
              </a:tabLst>
            </a:pPr>
            <a:endParaRPr lang="en-US" sz="900" dirty="0">
              <a:solidFill>
                <a:prstClr val="black"/>
              </a:solidFill>
              <a:cs typeface="Arial" panose="020B0604020202020204" pitchFamily="34" charset="0"/>
            </a:endParaRPr>
          </a:p>
          <a:p>
            <a:pPr defTabSz="457200" eaLnBrk="1" fontAlgn="auto" hangingPunct="1">
              <a:spcBef>
                <a:spcPts val="0"/>
              </a:spcBef>
              <a:spcAft>
                <a:spcPts val="0"/>
              </a:spcAft>
              <a:tabLst>
                <a:tab pos="3200400" algn="l"/>
              </a:tabLst>
            </a:pPr>
            <a:r>
              <a:rPr lang="en-US" sz="1800" dirty="0">
                <a:solidFill>
                  <a:prstClr val="black"/>
                </a:solidFill>
                <a:cs typeface="Arial" panose="020B0604020202020204" pitchFamily="34" charset="0"/>
              </a:rPr>
              <a:t>Participants	See WG roster 	</a:t>
            </a:r>
          </a:p>
          <a:p>
            <a:pPr defTabSz="457200" eaLnBrk="1" fontAlgn="auto" hangingPunct="1">
              <a:spcBef>
                <a:spcPts val="0"/>
              </a:spcBef>
              <a:spcAft>
                <a:spcPts val="0"/>
              </a:spcAft>
              <a:tabLst>
                <a:tab pos="3200400" algn="l"/>
              </a:tabLst>
            </a:pPr>
            <a:r>
              <a:rPr lang="en-US" sz="1800" dirty="0">
                <a:solidFill>
                  <a:prstClr val="black"/>
                </a:solidFill>
                <a:cs typeface="Arial" panose="020B0604020202020204" pitchFamily="34" charset="0"/>
              </a:rPr>
              <a:t>WG Policies &amp; Procedures	S&amp;S master P&amp;P	17 March 2014</a:t>
            </a:r>
          </a:p>
          <a:p>
            <a:pPr defTabSz="457200" eaLnBrk="1" fontAlgn="auto" hangingPunct="1">
              <a:spcBef>
                <a:spcPts val="0"/>
              </a:spcBef>
              <a:spcAft>
                <a:spcPts val="0"/>
              </a:spcAft>
              <a:tabLst>
                <a:tab pos="3200400" algn="l"/>
              </a:tabLst>
            </a:pPr>
            <a:endParaRPr lang="en-US" sz="900" dirty="0">
              <a:solidFill>
                <a:prstClr val="black"/>
              </a:solidFill>
              <a:cs typeface="Arial" panose="020B0604020202020204" pitchFamily="34" charset="0"/>
            </a:endParaRPr>
          </a:p>
          <a:p>
            <a:pPr defTabSz="457200" eaLnBrk="1" fontAlgn="auto" hangingPunct="1">
              <a:spcBef>
                <a:spcPts val="0"/>
              </a:spcBef>
              <a:spcAft>
                <a:spcPts val="0"/>
              </a:spcAft>
              <a:tabLst>
                <a:tab pos="3200400" algn="l"/>
              </a:tabLst>
            </a:pPr>
            <a:r>
              <a:rPr lang="en-US" sz="1800" dirty="0">
                <a:solidFill>
                  <a:prstClr val="black"/>
                </a:solidFill>
                <a:cs typeface="Arial" panose="020B0604020202020204" pitchFamily="34" charset="0"/>
              </a:rPr>
              <a:t>Progress toward deliverables	Published		17 June 2010</a:t>
            </a:r>
          </a:p>
          <a:p>
            <a:pPr defTabSz="457200" eaLnBrk="1" fontAlgn="auto" hangingPunct="1">
              <a:spcBef>
                <a:spcPts val="0"/>
              </a:spcBef>
              <a:spcAft>
                <a:spcPts val="0"/>
              </a:spcAft>
              <a:tabLst>
                <a:tab pos="3200400" algn="l"/>
              </a:tabLst>
            </a:pPr>
            <a:r>
              <a:rPr lang="en-US" sz="1800" dirty="0">
                <a:solidFill>
                  <a:prstClr val="black"/>
                </a:solidFill>
                <a:cs typeface="Arial" panose="020B0604020202020204" pitchFamily="34" charset="0"/>
              </a:rPr>
              <a:t>	</a:t>
            </a:r>
          </a:p>
          <a:p>
            <a:pPr defTabSz="457200" eaLnBrk="1" fontAlgn="auto" hangingPunct="1">
              <a:spcBef>
                <a:spcPts val="0"/>
              </a:spcBef>
              <a:spcAft>
                <a:spcPts val="0"/>
              </a:spcAft>
              <a:tabLst>
                <a:tab pos="3200400" algn="l"/>
              </a:tabLst>
            </a:pPr>
            <a:r>
              <a:rPr lang="en-US" sz="1800" dirty="0">
                <a:solidFill>
                  <a:prstClr val="black"/>
                </a:solidFill>
                <a:cs typeface="Arial" panose="020B0604020202020204" pitchFamily="34" charset="0"/>
              </a:rPr>
              <a:t>Timeline	Revised 1709 approved by </a:t>
            </a:r>
            <a:r>
              <a:rPr lang="en-US" sz="1800" dirty="0" err="1">
                <a:solidFill>
                  <a:prstClr val="black"/>
                </a:solidFill>
                <a:cs typeface="Arial" panose="020B0604020202020204" pitchFamily="34" charset="0"/>
              </a:rPr>
              <a:t>RevCom</a:t>
            </a:r>
            <a:endParaRPr lang="en-US" sz="1800" dirty="0">
              <a:solidFill>
                <a:prstClr val="black"/>
              </a:solidFill>
              <a:cs typeface="Arial" panose="020B0604020202020204" pitchFamily="34" charset="0"/>
            </a:endParaRPr>
          </a:p>
          <a:p>
            <a:pPr defTabSz="457200" eaLnBrk="1" fontAlgn="auto" hangingPunct="1">
              <a:spcBef>
                <a:spcPts val="0"/>
              </a:spcBef>
              <a:spcAft>
                <a:spcPts val="0"/>
              </a:spcAft>
              <a:tabLst>
                <a:tab pos="3200400" algn="l"/>
              </a:tabLst>
            </a:pPr>
            <a:r>
              <a:rPr lang="en-US" sz="1800" dirty="0">
                <a:solidFill>
                  <a:prstClr val="black"/>
                </a:solidFill>
                <a:cs typeface="Arial" panose="020B0604020202020204" pitchFamily="34" charset="0"/>
              </a:rPr>
              <a:t>	Projected publication: spring 2019</a:t>
            </a:r>
          </a:p>
          <a:p>
            <a:pPr defTabSz="457200" eaLnBrk="1" fontAlgn="auto" hangingPunct="1">
              <a:spcBef>
                <a:spcPts val="0"/>
              </a:spcBef>
              <a:spcAft>
                <a:spcPts val="0"/>
              </a:spcAft>
              <a:tabLst>
                <a:tab pos="3200400" algn="l"/>
              </a:tabLst>
            </a:pPr>
            <a:endParaRPr lang="en-US" sz="900" dirty="0">
              <a:solidFill>
                <a:prstClr val="black"/>
              </a:solidFill>
              <a:cs typeface="Arial" panose="020B0604020202020204" pitchFamily="34" charset="0"/>
            </a:endParaRPr>
          </a:p>
          <a:p>
            <a:pPr defTabSz="457200" eaLnBrk="1" fontAlgn="auto" hangingPunct="1">
              <a:spcBef>
                <a:spcPts val="0"/>
              </a:spcBef>
              <a:spcAft>
                <a:spcPts val="0"/>
              </a:spcAft>
              <a:tabLst>
                <a:tab pos="3200400" algn="l"/>
              </a:tabLst>
            </a:pPr>
            <a:r>
              <a:rPr lang="en-US" sz="1800" dirty="0">
                <a:solidFill>
                  <a:prstClr val="black"/>
                </a:solidFill>
                <a:cs typeface="Arial" panose="020B0604020202020204" pitchFamily="34" charset="0"/>
              </a:rPr>
              <a:t>Future Meetings	No update</a:t>
            </a:r>
          </a:p>
          <a:p>
            <a:pPr defTabSz="457200" eaLnBrk="1" fontAlgn="auto" hangingPunct="1">
              <a:spcBef>
                <a:spcPts val="0"/>
              </a:spcBef>
              <a:spcAft>
                <a:spcPts val="0"/>
              </a:spcAft>
              <a:tabLst>
                <a:tab pos="3200400" algn="l"/>
              </a:tabLst>
            </a:pPr>
            <a:endParaRPr lang="en-US" sz="1800" dirty="0">
              <a:solidFill>
                <a:prstClr val="black"/>
              </a:solidFill>
              <a:cs typeface="Arial" panose="020B0604020202020204" pitchFamily="34" charset="0"/>
            </a:endParaRPr>
          </a:p>
          <a:p>
            <a:pPr defTabSz="457200" eaLnBrk="1" fontAlgn="auto" hangingPunct="1">
              <a:spcBef>
                <a:spcPts val="0"/>
              </a:spcBef>
              <a:spcAft>
                <a:spcPts val="0"/>
              </a:spcAft>
              <a:tabLst>
                <a:tab pos="3200400" algn="l"/>
              </a:tabLst>
            </a:pPr>
            <a:r>
              <a:rPr lang="en-US" sz="1800" dirty="0">
                <a:solidFill>
                  <a:prstClr val="black"/>
                </a:solidFill>
                <a:cs typeface="Arial" panose="020B0604020202020204" pitchFamily="34" charset="0"/>
              </a:rPr>
              <a:t>Of Note	SASB expiration	31 December 2020</a:t>
            </a:r>
          </a:p>
          <a:p>
            <a:pPr defTabSz="457200" eaLnBrk="1" fontAlgn="auto" hangingPunct="1">
              <a:spcBef>
                <a:spcPts val="0"/>
              </a:spcBef>
              <a:spcAft>
                <a:spcPts val="0"/>
              </a:spcAft>
              <a:tabLst>
                <a:tab pos="3200400" algn="l"/>
              </a:tabLst>
            </a:pPr>
            <a:r>
              <a:rPr lang="en-US" sz="1800" dirty="0">
                <a:solidFill>
                  <a:prstClr val="black"/>
                </a:solidFill>
                <a:cs typeface="Arial" panose="020B0604020202020204" pitchFamily="34" charset="0"/>
              </a:rPr>
              <a:t>	PAR expiration	31 December 2021</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D9C6353B-9E11-47AC-8E99-2FD9C1DC880B}"/>
              </a:ext>
            </a:extLst>
          </p:cNvPr>
          <p:cNvSpPr>
            <a:spLocks noChangeArrowheads="1"/>
          </p:cNvSpPr>
          <p:nvPr/>
        </p:nvSpPr>
        <p:spPr bwMode="auto">
          <a:xfrm>
            <a:off x="2209800" y="485775"/>
            <a:ext cx="3764428" cy="707886"/>
          </a:xfrm>
          <a:prstGeom prst="rect">
            <a:avLst/>
          </a:prstGeom>
          <a:noFill/>
          <a:ln w="9525">
            <a:noFill/>
            <a:miter lim="800000"/>
            <a:headEnd/>
            <a:tailEnd/>
          </a:ln>
        </p:spPr>
        <p:txBody>
          <a:bodyPr wrap="none">
            <a:spAutoFit/>
          </a:bodyPr>
          <a:lstStyle/>
          <a:p>
            <a:pPr eaLnBrk="1" hangingPunct="1"/>
            <a:r>
              <a:rPr lang="en-US" altLang="en-US" b="1" dirty="0"/>
              <a:t>Reports from subcommittees</a:t>
            </a:r>
          </a:p>
          <a:p>
            <a:pPr eaLnBrk="1" hangingPunct="1"/>
            <a:r>
              <a:rPr lang="en-US" altLang="en-US" dirty="0"/>
              <a:t>Special Activities</a:t>
            </a:r>
            <a:endParaRPr lang="en-GB" altLang="en-US" dirty="0"/>
          </a:p>
        </p:txBody>
      </p:sp>
      <p:sp>
        <p:nvSpPr>
          <p:cNvPr id="5" name="Rectangle 2">
            <a:extLst>
              <a:ext uri="{FF2B5EF4-FFF2-40B4-BE49-F238E27FC236}">
                <a16:creationId xmlns:a16="http://schemas.microsoft.com/office/drawing/2014/main" id="{59E3F2EE-CBE3-4AA5-830E-F46B4F61CAB7}"/>
              </a:ext>
            </a:extLst>
          </p:cNvPr>
          <p:cNvSpPr>
            <a:spLocks noChangeArrowheads="1"/>
          </p:cNvSpPr>
          <p:nvPr/>
        </p:nvSpPr>
        <p:spPr bwMode="auto">
          <a:xfrm>
            <a:off x="2476500" y="1371600"/>
            <a:ext cx="4038600" cy="1143000"/>
          </a:xfrm>
          <a:prstGeom prst="rect">
            <a:avLst/>
          </a:prstGeom>
          <a:solidFill>
            <a:srgbClr val="FFFFFF"/>
          </a:solidFill>
          <a:ln w="9525">
            <a:solidFill>
              <a:srgbClr val="0000FF"/>
            </a:solidFill>
            <a:miter lim="800000"/>
            <a:headEnd/>
            <a:tailEnd/>
          </a:ln>
        </p:spPr>
        <p:txBody>
          <a:bodyPr anchor="ctr"/>
          <a:lstStyle/>
          <a:p>
            <a:pPr algn="ctr"/>
            <a:r>
              <a:rPr lang="en-US" altLang="en-US" dirty="0">
                <a:solidFill>
                  <a:srgbClr val="0000FF"/>
                </a:solidFill>
              </a:rPr>
              <a:t>Special Activities Chair</a:t>
            </a:r>
            <a:br>
              <a:rPr lang="it-IT" altLang="zh-TW" dirty="0">
                <a:solidFill>
                  <a:srgbClr val="0000FF"/>
                </a:solidFill>
                <a:ea typeface="PMingLiU" pitchFamily="18" charset="-120"/>
              </a:rPr>
            </a:br>
            <a:r>
              <a:rPr lang="en-US" altLang="zh-TW" sz="3600" dirty="0" err="1">
                <a:solidFill>
                  <a:srgbClr val="0000FF"/>
                </a:solidFill>
                <a:ea typeface="PMingLiU" pitchFamily="18" charset="-120"/>
              </a:rPr>
              <a:t>Yongsug</a:t>
            </a:r>
            <a:r>
              <a:rPr lang="en-US" altLang="zh-TW" sz="3600" dirty="0">
                <a:solidFill>
                  <a:srgbClr val="0000FF"/>
                </a:solidFill>
                <a:ea typeface="PMingLiU" pitchFamily="18" charset="-120"/>
              </a:rPr>
              <a:t> Suh</a:t>
            </a:r>
            <a:endParaRPr lang="it-IT" altLang="zh-TW" sz="3600" dirty="0">
              <a:solidFill>
                <a:srgbClr val="0000FF"/>
              </a:solidFill>
              <a:ea typeface="PMingLiU" pitchFamily="18" charset="-120"/>
            </a:endParaRPr>
          </a:p>
        </p:txBody>
      </p:sp>
      <p:sp>
        <p:nvSpPr>
          <p:cNvPr id="3" name="Rectangle 2"/>
          <p:cNvSpPr/>
          <p:nvPr/>
        </p:nvSpPr>
        <p:spPr>
          <a:xfrm>
            <a:off x="152400" y="2382083"/>
            <a:ext cx="8763000" cy="4247317"/>
          </a:xfrm>
          <a:prstGeom prst="rect">
            <a:avLst/>
          </a:prstGeom>
        </p:spPr>
        <p:txBody>
          <a:bodyPr wrap="square">
            <a:spAutoFit/>
          </a:bodyPr>
          <a:lstStyle/>
          <a:p>
            <a:pPr marL="457200" lvl="0" indent="-457200" eaLnBrk="1" fontAlgn="auto" latinLnBrk="1" hangingPunct="1">
              <a:spcBef>
                <a:spcPts val="0"/>
              </a:spcBef>
              <a:spcAft>
                <a:spcPts val="0"/>
              </a:spcAft>
              <a:buFont typeface="Wingdings" panose="05000000000000000000" pitchFamily="2" charset="2"/>
              <a:buChar char="§"/>
            </a:pPr>
            <a:r>
              <a:rPr lang="en-US" altLang="ko-KR" sz="1800" dirty="0">
                <a:solidFill>
                  <a:prstClr val="black"/>
                </a:solidFill>
                <a:ea typeface="맑은 고딕" panose="020B0503020000020004" pitchFamily="34" charset="-127"/>
                <a:cs typeface="Arial" panose="020B0604020202020204" pitchFamily="34" charset="0"/>
              </a:rPr>
              <a:t>Main purpose</a:t>
            </a:r>
          </a:p>
          <a:p>
            <a:pPr marL="914400" lvl="1" indent="-457200" eaLnBrk="1" fontAlgn="auto" latinLnBrk="1" hangingPunct="1">
              <a:spcBef>
                <a:spcPts val="0"/>
              </a:spcBef>
              <a:spcAft>
                <a:spcPts val="0"/>
              </a:spcAft>
              <a:buFont typeface="Wingdings" panose="05000000000000000000" pitchFamily="2" charset="2"/>
              <a:buChar char="§"/>
            </a:pPr>
            <a:r>
              <a:rPr lang="en-US" altLang="ko-KR" sz="1800" dirty="0">
                <a:solidFill>
                  <a:prstClr val="black"/>
                </a:solidFill>
                <a:ea typeface="맑은 고딕" panose="020B0503020000020004" pitchFamily="34" charset="-127"/>
                <a:cs typeface="Arial" panose="020B0604020202020204" pitchFamily="34" charset="0"/>
              </a:rPr>
              <a:t>To enhance the collaboration between IPCC and regional power electronics societies in the world</a:t>
            </a:r>
          </a:p>
          <a:p>
            <a:pPr marL="457200" lvl="0" indent="-457200" eaLnBrk="1" fontAlgn="auto" latinLnBrk="1" hangingPunct="1">
              <a:spcBef>
                <a:spcPts val="0"/>
              </a:spcBef>
              <a:spcAft>
                <a:spcPts val="0"/>
              </a:spcAft>
              <a:buFont typeface="Wingdings" panose="05000000000000000000" pitchFamily="2" charset="2"/>
              <a:buChar char="§"/>
            </a:pPr>
            <a:endParaRPr lang="en-US" altLang="ko-KR" sz="1800" dirty="0">
              <a:solidFill>
                <a:prstClr val="black"/>
              </a:solidFill>
              <a:ea typeface="맑은 고딕" panose="020B0503020000020004" pitchFamily="34" charset="-127"/>
              <a:cs typeface="Arial" panose="020B0604020202020204" pitchFamily="34" charset="0"/>
            </a:endParaRPr>
          </a:p>
          <a:p>
            <a:pPr marL="457200" lvl="0" indent="-457200" eaLnBrk="1" fontAlgn="auto" latinLnBrk="1" hangingPunct="1">
              <a:spcBef>
                <a:spcPts val="0"/>
              </a:spcBef>
              <a:spcAft>
                <a:spcPts val="0"/>
              </a:spcAft>
              <a:buFont typeface="Wingdings" panose="05000000000000000000" pitchFamily="2" charset="2"/>
              <a:buChar char="§"/>
            </a:pPr>
            <a:r>
              <a:rPr lang="en-US" altLang="ko-KR" sz="1800" dirty="0">
                <a:solidFill>
                  <a:prstClr val="black"/>
                </a:solidFill>
                <a:ea typeface="맑은 고딕" panose="020B0503020000020004" pitchFamily="34" charset="-127"/>
                <a:cs typeface="Arial" panose="020B0604020202020204" pitchFamily="34" charset="0"/>
              </a:rPr>
              <a:t>Strategies</a:t>
            </a:r>
          </a:p>
          <a:p>
            <a:pPr marL="914400" lvl="1" indent="-457200" eaLnBrk="1" fontAlgn="auto" latinLnBrk="1" hangingPunct="1">
              <a:spcBef>
                <a:spcPts val="0"/>
              </a:spcBef>
              <a:spcAft>
                <a:spcPts val="0"/>
              </a:spcAft>
              <a:buFont typeface="Wingdings" panose="05000000000000000000" pitchFamily="2" charset="2"/>
              <a:buChar char="§"/>
            </a:pPr>
            <a:r>
              <a:rPr lang="en-US" altLang="ko-KR" sz="1800" dirty="0">
                <a:solidFill>
                  <a:prstClr val="black"/>
                </a:solidFill>
                <a:ea typeface="맑은 고딕" panose="020B0503020000020004" pitchFamily="34" charset="-127"/>
                <a:cs typeface="Arial" panose="020B0604020202020204" pitchFamily="34" charset="0"/>
              </a:rPr>
              <a:t>To boost the participation of IPCC members in ECCE Asia and ECCE Europe conferences</a:t>
            </a:r>
          </a:p>
          <a:p>
            <a:pPr marL="457200" lvl="0" indent="-457200" eaLnBrk="1" fontAlgn="auto" latinLnBrk="1" hangingPunct="1">
              <a:spcBef>
                <a:spcPts val="0"/>
              </a:spcBef>
              <a:spcAft>
                <a:spcPts val="0"/>
              </a:spcAft>
              <a:buFont typeface="Wingdings" panose="05000000000000000000" pitchFamily="2" charset="2"/>
              <a:buChar char="§"/>
            </a:pPr>
            <a:endParaRPr lang="en-US" altLang="ko-KR" sz="1800" dirty="0">
              <a:solidFill>
                <a:prstClr val="black"/>
              </a:solidFill>
              <a:ea typeface="맑은 고딕" panose="020B0503020000020004" pitchFamily="34" charset="-127"/>
              <a:cs typeface="Arial" panose="020B0604020202020204" pitchFamily="34" charset="0"/>
            </a:endParaRPr>
          </a:p>
          <a:p>
            <a:pPr marL="457200" lvl="0" indent="-457200" eaLnBrk="1" fontAlgn="auto" latinLnBrk="1" hangingPunct="1">
              <a:spcBef>
                <a:spcPts val="0"/>
              </a:spcBef>
              <a:spcAft>
                <a:spcPts val="0"/>
              </a:spcAft>
              <a:buFont typeface="Wingdings" panose="05000000000000000000" pitchFamily="2" charset="2"/>
              <a:buChar char="§"/>
            </a:pPr>
            <a:r>
              <a:rPr lang="en-US" altLang="ko-KR" sz="1800" dirty="0">
                <a:solidFill>
                  <a:prstClr val="black"/>
                </a:solidFill>
                <a:ea typeface="맑은 고딕" panose="020B0503020000020004" pitchFamily="34" charset="-127"/>
                <a:cs typeface="Arial" panose="020B0604020202020204" pitchFamily="34" charset="0"/>
              </a:rPr>
              <a:t>Actions</a:t>
            </a:r>
          </a:p>
          <a:p>
            <a:pPr marL="914400" lvl="1" indent="-457200" eaLnBrk="1" fontAlgn="auto" latinLnBrk="1" hangingPunct="1">
              <a:spcBef>
                <a:spcPts val="0"/>
              </a:spcBef>
              <a:spcAft>
                <a:spcPts val="0"/>
              </a:spcAft>
              <a:buFont typeface="Wingdings" panose="05000000000000000000" pitchFamily="2" charset="2"/>
              <a:buChar char="§"/>
            </a:pPr>
            <a:r>
              <a:rPr lang="en-US" altLang="ko-KR" sz="1800" dirty="0">
                <a:solidFill>
                  <a:prstClr val="black"/>
                </a:solidFill>
                <a:ea typeface="맑은 고딕" panose="020B0503020000020004" pitchFamily="34" charset="-127"/>
                <a:cs typeface="Arial" panose="020B0604020202020204" pitchFamily="34" charset="0"/>
              </a:rPr>
              <a:t>Had IAS IPCSD &amp; IEEJ-IAS (Japan) collaboration meeting during IPEC 2018 – ECCE Asia (Niigata, Japan / May 21, 2018)</a:t>
            </a:r>
          </a:p>
          <a:p>
            <a:pPr marL="914400" lvl="1" indent="-457200" eaLnBrk="1" fontAlgn="auto" latinLnBrk="1" hangingPunct="1">
              <a:spcBef>
                <a:spcPts val="0"/>
              </a:spcBef>
              <a:spcAft>
                <a:spcPts val="0"/>
              </a:spcAft>
              <a:buFont typeface="Wingdings" panose="05000000000000000000" pitchFamily="2" charset="2"/>
              <a:buChar char="§"/>
            </a:pPr>
            <a:r>
              <a:rPr lang="en-US" altLang="ko-KR" sz="1800" dirty="0">
                <a:solidFill>
                  <a:prstClr val="black"/>
                </a:solidFill>
                <a:ea typeface="맑은 고딕" panose="020B0503020000020004" pitchFamily="34" charset="-127"/>
                <a:cs typeface="Arial" panose="020B0604020202020204" pitchFamily="34" charset="0"/>
              </a:rPr>
              <a:t>Nominated IPCC members for technical programs of ICPE 2019 – ECCE Asia (Korea) -&gt; Organized session chairs, Tutorials, Topic chairs</a:t>
            </a:r>
          </a:p>
          <a:p>
            <a:pPr marL="914400" lvl="1" indent="-457200" eaLnBrk="1" fontAlgn="auto" latinLnBrk="1" hangingPunct="1">
              <a:spcBef>
                <a:spcPts val="0"/>
              </a:spcBef>
              <a:spcAft>
                <a:spcPts val="0"/>
              </a:spcAft>
              <a:buFont typeface="Wingdings" panose="05000000000000000000" pitchFamily="2" charset="2"/>
              <a:buChar char="§"/>
            </a:pPr>
            <a:r>
              <a:rPr lang="en-US" altLang="ko-KR" sz="1800" dirty="0">
                <a:solidFill>
                  <a:prstClr val="black"/>
                </a:solidFill>
                <a:ea typeface="맑은 고딕" panose="020B0503020000020004" pitchFamily="34" charset="-127"/>
                <a:cs typeface="Arial" panose="020B0604020202020204" pitchFamily="34" charset="0"/>
              </a:rPr>
              <a:t>Continue to promote the participation of IPCC members in ECCE Asia and ECCE Europe conferences</a:t>
            </a:r>
          </a:p>
        </p:txBody>
      </p:sp>
    </p:spTree>
    <p:extLst>
      <p:ext uri="{BB962C8B-B14F-4D97-AF65-F5344CB8AC3E}">
        <p14:creationId xmlns:p14="http://schemas.microsoft.com/office/powerpoint/2010/main" val="31270002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ctrTitle" idx="4294967295"/>
          </p:nvPr>
        </p:nvSpPr>
        <p:spPr>
          <a:xfrm>
            <a:off x="685800" y="1600200"/>
            <a:ext cx="7772400" cy="2819400"/>
          </a:xfrm>
          <a:prstGeom prst="rect">
            <a:avLst/>
          </a:prstGeom>
          <a:ln>
            <a:solidFill>
              <a:srgbClr val="0000FF"/>
            </a:solidFill>
          </a:ln>
        </p:spPr>
        <p:txBody>
          <a:bodyPr/>
          <a:lstStyle/>
          <a:p>
            <a:r>
              <a:rPr lang="it-IT" altLang="zh-TW" sz="4000" b="1" dirty="0">
                <a:ea typeface="PMingLiU" pitchFamily="18" charset="-120"/>
              </a:rPr>
              <a:t>IPCC Prize Paper Awards</a:t>
            </a:r>
            <a:br>
              <a:rPr lang="it-IT" altLang="zh-TW" sz="4000" b="1" dirty="0">
                <a:ea typeface="PMingLiU" pitchFamily="18" charset="-120"/>
              </a:rPr>
            </a:br>
            <a:r>
              <a:rPr lang="it-IT" altLang="zh-TW" sz="4000" b="1" dirty="0">
                <a:ea typeface="PMingLiU" pitchFamily="18" charset="-120"/>
              </a:rPr>
              <a:t>for ECCE 2017</a:t>
            </a:r>
            <a:br>
              <a:rPr lang="it-IT" altLang="zh-TW" sz="4000" b="1" dirty="0">
                <a:ea typeface="PMingLiU" pitchFamily="18" charset="-120"/>
              </a:rPr>
            </a:br>
            <a:br>
              <a:rPr lang="it-IT" altLang="zh-TW" sz="4000" b="1" dirty="0">
                <a:ea typeface="PMingLiU" pitchFamily="18" charset="-120"/>
              </a:rPr>
            </a:br>
            <a:r>
              <a:rPr lang="it-IT" altLang="zh-TW" sz="3600" dirty="0">
                <a:ea typeface="PMingLiU" pitchFamily="18" charset="-120"/>
              </a:rPr>
              <a:t>Stefano Bifaretti</a:t>
            </a:r>
          </a:p>
        </p:txBody>
      </p:sp>
      <p:sp>
        <p:nvSpPr>
          <p:cNvPr id="34819" name="Rectangle 2"/>
          <p:cNvSpPr>
            <a:spLocks noChangeArrowheads="1"/>
          </p:cNvSpPr>
          <p:nvPr/>
        </p:nvSpPr>
        <p:spPr bwMode="auto">
          <a:xfrm>
            <a:off x="2209800" y="485775"/>
            <a:ext cx="3103563" cy="708025"/>
          </a:xfrm>
          <a:prstGeom prst="rect">
            <a:avLst/>
          </a:prstGeom>
          <a:noFill/>
          <a:ln w="9525">
            <a:noFill/>
            <a:miter lim="800000"/>
            <a:headEnd/>
            <a:tailEnd/>
          </a:ln>
        </p:spPr>
        <p:txBody>
          <a:bodyPr wrap="none">
            <a:spAutoFit/>
          </a:bodyPr>
          <a:lstStyle/>
          <a:p>
            <a:pPr eaLnBrk="1" hangingPunct="1"/>
            <a:r>
              <a:rPr lang="en-US" altLang="en-US" b="1"/>
              <a:t>IAS transactions</a:t>
            </a:r>
          </a:p>
          <a:p>
            <a:pPr eaLnBrk="1" hangingPunct="1"/>
            <a:r>
              <a:rPr lang="en-US" altLang="en-US"/>
              <a:t>IPCC prize paper awards</a:t>
            </a:r>
            <a:endParaRPr lang="en-GB"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a:extLst>
              <a:ext uri="{FF2B5EF4-FFF2-40B4-BE49-F238E27FC236}">
                <a16:creationId xmlns:a16="http://schemas.microsoft.com/office/drawing/2014/main" id="{8DEFD4B3-5521-4C8C-924E-C96D9684FD71}"/>
              </a:ext>
            </a:extLst>
          </p:cNvPr>
          <p:cNvSpPr>
            <a:spLocks noGrp="1"/>
          </p:cNvSpPr>
          <p:nvPr>
            <p:ph type="title"/>
          </p:nvPr>
        </p:nvSpPr>
        <p:spPr>
          <a:xfrm>
            <a:off x="1600200" y="274638"/>
            <a:ext cx="4876800" cy="1143000"/>
          </a:xfrm>
        </p:spPr>
        <p:txBody>
          <a:bodyPr/>
          <a:lstStyle/>
          <a:p>
            <a:pPr eaLnBrk="1" hangingPunct="1"/>
            <a:r>
              <a:rPr lang="en-US" altLang="en-US" sz="2800" dirty="0">
                <a:ea typeface="ＭＳ Ｐゴシック" panose="020B0600070205080204" pitchFamily="34" charset="-128"/>
              </a:rPr>
              <a:t>IPCC ECCE Paper Award</a:t>
            </a:r>
            <a:br>
              <a:rPr lang="en-US" altLang="en-US" sz="2800" dirty="0">
                <a:ea typeface="ＭＳ Ｐゴシック" panose="020B0600070205080204" pitchFamily="34" charset="-128"/>
              </a:rPr>
            </a:br>
            <a:r>
              <a:rPr lang="en-US" altLang="en-US" sz="2800" dirty="0">
                <a:ea typeface="ＭＳ Ｐゴシック" panose="020B0600070205080204" pitchFamily="34" charset="-128"/>
              </a:rPr>
              <a:t>Committee</a:t>
            </a:r>
          </a:p>
        </p:txBody>
      </p:sp>
      <p:sp>
        <p:nvSpPr>
          <p:cNvPr id="9219" name="Content Placeholder 2">
            <a:extLst>
              <a:ext uri="{FF2B5EF4-FFF2-40B4-BE49-F238E27FC236}">
                <a16:creationId xmlns:a16="http://schemas.microsoft.com/office/drawing/2014/main" id="{4DFDB2AB-40E4-462E-9B6C-1A6A2D83F888}"/>
              </a:ext>
            </a:extLst>
          </p:cNvPr>
          <p:cNvSpPr>
            <a:spLocks noGrp="1"/>
          </p:cNvSpPr>
          <p:nvPr>
            <p:ph sz="quarter" idx="1"/>
          </p:nvPr>
        </p:nvSpPr>
        <p:spPr>
          <a:xfrm>
            <a:off x="1234924" y="1758633"/>
            <a:ext cx="7042802" cy="4870767"/>
          </a:xfrm>
        </p:spPr>
        <p:txBody>
          <a:bodyPr/>
          <a:lstStyle/>
          <a:p>
            <a:pPr eaLnBrk="1" hangingPunct="1">
              <a:spcBef>
                <a:spcPct val="0"/>
              </a:spcBef>
              <a:spcAft>
                <a:spcPts val="600"/>
              </a:spcAft>
            </a:pPr>
            <a:r>
              <a:rPr lang="en-US" altLang="en-US" sz="1800" b="1" dirty="0">
                <a:ea typeface="ＭＳ Ｐゴシック" panose="020B0600070205080204" pitchFamily="34" charset="-128"/>
              </a:rPr>
              <a:t>Stefano </a:t>
            </a:r>
            <a:r>
              <a:rPr lang="en-US" altLang="en-US" sz="1800" b="1" dirty="0" err="1">
                <a:ea typeface="ＭＳ Ｐゴシック" panose="020B0600070205080204" pitchFamily="34" charset="-128"/>
              </a:rPr>
              <a:t>Bifaretti</a:t>
            </a:r>
            <a:r>
              <a:rPr lang="en-US" altLang="en-US" sz="1800" b="1" dirty="0">
                <a:ea typeface="ＭＳ Ｐゴシック" panose="020B0600070205080204" pitchFamily="34" charset="-128"/>
              </a:rPr>
              <a:t>, </a:t>
            </a:r>
            <a:r>
              <a:rPr lang="en-US" altLang="en-US" sz="1800" b="1" i="1" dirty="0">
                <a:ea typeface="ＭＳ Ｐゴシック" panose="020B0600070205080204" pitchFamily="34" charset="-128"/>
              </a:rPr>
              <a:t>Transaction co-Chair</a:t>
            </a:r>
            <a:r>
              <a:rPr lang="en-US" altLang="en-US" sz="1800" b="1" dirty="0">
                <a:ea typeface="ＭＳ Ｐゴシック" panose="020B0600070205080204" pitchFamily="34" charset="-128"/>
              </a:rPr>
              <a:t>, </a:t>
            </a:r>
            <a:r>
              <a:rPr lang="en-US" altLang="en-US" sz="1800" dirty="0">
                <a:ea typeface="ＭＳ Ｐゴシック" panose="020B0600070205080204" pitchFamily="34" charset="-128"/>
              </a:rPr>
              <a:t>University of Rome Tor </a:t>
            </a:r>
            <a:r>
              <a:rPr lang="en-US" altLang="en-US" sz="1800" dirty="0" err="1">
                <a:ea typeface="ＭＳ Ｐゴシック" panose="020B0600070205080204" pitchFamily="34" charset="-128"/>
              </a:rPr>
              <a:t>Vergata</a:t>
            </a:r>
            <a:r>
              <a:rPr lang="en-US" altLang="en-US" sz="1800" dirty="0">
                <a:ea typeface="ＭＳ Ｐゴシック" panose="020B0600070205080204" pitchFamily="34" charset="-128"/>
              </a:rPr>
              <a:t>, Italy </a:t>
            </a:r>
          </a:p>
          <a:p>
            <a:pPr eaLnBrk="1" hangingPunct="1">
              <a:spcBef>
                <a:spcPct val="0"/>
              </a:spcBef>
              <a:spcAft>
                <a:spcPts val="600"/>
              </a:spcAft>
            </a:pPr>
            <a:r>
              <a:rPr lang="en-US" altLang="en-US" sz="1800" b="1" dirty="0">
                <a:ea typeface="ＭＳ Ｐゴシック" panose="020B0600070205080204" pitchFamily="34" charset="-128"/>
              </a:rPr>
              <a:t>Andrea </a:t>
            </a:r>
            <a:r>
              <a:rPr lang="en-US" altLang="en-US" sz="1800" b="1" dirty="0" err="1">
                <a:ea typeface="ＭＳ Ｐゴシック" panose="020B0600070205080204" pitchFamily="34" charset="-128"/>
              </a:rPr>
              <a:t>Formentuni</a:t>
            </a:r>
            <a:r>
              <a:rPr lang="en-US" altLang="en-US" sz="1800" b="1" dirty="0">
                <a:ea typeface="ＭＳ Ｐゴシック" panose="020B0600070205080204" pitchFamily="34" charset="-128"/>
              </a:rPr>
              <a:t>, </a:t>
            </a:r>
            <a:r>
              <a:rPr lang="it-IT" sz="1800" dirty="0" err="1"/>
              <a:t>University</a:t>
            </a:r>
            <a:r>
              <a:rPr lang="it-IT" sz="1800" dirty="0"/>
              <a:t> of Nottingham </a:t>
            </a:r>
            <a:r>
              <a:rPr lang="en-US" altLang="en-US" sz="1800" dirty="0">
                <a:ea typeface="ＭＳ Ｐゴシック" panose="020B0600070205080204" pitchFamily="34" charset="-128"/>
              </a:rPr>
              <a:t>, UK</a:t>
            </a:r>
          </a:p>
          <a:p>
            <a:pPr eaLnBrk="1" hangingPunct="1">
              <a:spcBef>
                <a:spcPct val="0"/>
              </a:spcBef>
              <a:spcAft>
                <a:spcPts val="600"/>
              </a:spcAft>
            </a:pPr>
            <a:r>
              <a:rPr lang="en-US" altLang="en-US" sz="1800" b="1" dirty="0" err="1">
                <a:ea typeface="ＭＳ Ｐゴシック" panose="020B0600070205080204" pitchFamily="34" charset="-128"/>
              </a:rPr>
              <a:t>Babak</a:t>
            </a:r>
            <a:r>
              <a:rPr lang="en-US" altLang="en-US" sz="1800" b="1" dirty="0">
                <a:ea typeface="ＭＳ Ｐゴシック" panose="020B0600070205080204" pitchFamily="34" charset="-128"/>
              </a:rPr>
              <a:t> </a:t>
            </a:r>
            <a:r>
              <a:rPr lang="en-US" altLang="en-US" sz="1800" b="1" dirty="0" err="1">
                <a:ea typeface="ＭＳ Ｐゴシック" panose="020B0600070205080204" pitchFamily="34" charset="-128"/>
              </a:rPr>
              <a:t>Parkhideh</a:t>
            </a:r>
            <a:r>
              <a:rPr lang="en-US" altLang="en-US" sz="1800" b="1" dirty="0">
                <a:ea typeface="ＭＳ Ｐゴシック" panose="020B0600070205080204" pitchFamily="34" charset="-128"/>
              </a:rPr>
              <a:t>, </a:t>
            </a:r>
            <a:r>
              <a:rPr lang="it-IT" sz="1800" dirty="0" err="1"/>
              <a:t>University</a:t>
            </a:r>
            <a:r>
              <a:rPr lang="it-IT" sz="1800" dirty="0"/>
              <a:t> of North Carolina </a:t>
            </a:r>
            <a:r>
              <a:rPr lang="en-US" altLang="en-US" sz="1800" dirty="0">
                <a:ea typeface="ＭＳ Ｐゴシック" panose="020B0600070205080204" pitchFamily="34" charset="-128"/>
              </a:rPr>
              <a:t>, USA</a:t>
            </a:r>
          </a:p>
          <a:p>
            <a:pPr eaLnBrk="1" hangingPunct="1">
              <a:spcBef>
                <a:spcPct val="0"/>
              </a:spcBef>
              <a:spcAft>
                <a:spcPts val="600"/>
              </a:spcAft>
            </a:pPr>
            <a:r>
              <a:rPr lang="en-US" altLang="en-US" sz="1800" b="1" dirty="0">
                <a:ea typeface="ＭＳ Ｐゴシック" panose="020B0600070205080204" pitchFamily="34" charset="-128"/>
              </a:rPr>
              <a:t>Dong </a:t>
            </a:r>
            <a:r>
              <a:rPr lang="en-US" altLang="en-US" sz="1800" b="1" dirty="0" err="1">
                <a:ea typeface="ＭＳ Ｐゴシック" panose="020B0600070205080204" pitchFamily="34" charset="-128"/>
              </a:rPr>
              <a:t>Dong</a:t>
            </a:r>
            <a:r>
              <a:rPr lang="en-US" altLang="en-US" sz="1800" b="1" dirty="0">
                <a:ea typeface="ＭＳ Ｐゴシック" panose="020B0600070205080204" pitchFamily="34" charset="-128"/>
              </a:rPr>
              <a:t>, </a:t>
            </a:r>
            <a:r>
              <a:rPr lang="it-IT" sz="1800" dirty="0"/>
              <a:t>GE Global </a:t>
            </a:r>
            <a:r>
              <a:rPr lang="it-IT" sz="1800" dirty="0" err="1"/>
              <a:t>Research</a:t>
            </a:r>
            <a:r>
              <a:rPr lang="en-US" altLang="en-US" sz="1800" dirty="0">
                <a:ea typeface="ＭＳ Ｐゴシック" panose="020B0600070205080204" pitchFamily="34" charset="-128"/>
              </a:rPr>
              <a:t>, USA</a:t>
            </a:r>
          </a:p>
          <a:p>
            <a:pPr eaLnBrk="1" hangingPunct="1">
              <a:spcBef>
                <a:spcPct val="0"/>
              </a:spcBef>
              <a:spcAft>
                <a:spcPts val="600"/>
              </a:spcAft>
            </a:pPr>
            <a:r>
              <a:rPr lang="en-US" altLang="en-US" sz="1800" b="1" dirty="0">
                <a:ea typeface="ＭＳ Ｐゴシック" panose="020B0600070205080204" pitchFamily="34" charset="-128"/>
              </a:rPr>
              <a:t>Huang-Jen Chiu, </a:t>
            </a:r>
            <a:r>
              <a:rPr lang="en-US" altLang="en-US" sz="1800" dirty="0">
                <a:ea typeface="ＭＳ Ｐゴシック" panose="020B0600070205080204" pitchFamily="34" charset="-128"/>
              </a:rPr>
              <a:t>NTUST, Taiwan</a:t>
            </a:r>
          </a:p>
          <a:p>
            <a:pPr eaLnBrk="1" hangingPunct="1">
              <a:spcBef>
                <a:spcPct val="0"/>
              </a:spcBef>
              <a:spcAft>
                <a:spcPts val="600"/>
              </a:spcAft>
            </a:pPr>
            <a:r>
              <a:rPr lang="en-US" altLang="en-US" sz="1800" b="1" dirty="0" err="1">
                <a:ea typeface="ＭＳ Ｐゴシック" panose="020B0600070205080204" pitchFamily="34" charset="-128"/>
              </a:rPr>
              <a:t>Jiangbiao</a:t>
            </a:r>
            <a:r>
              <a:rPr lang="en-US" altLang="en-US" sz="1800" b="1" dirty="0">
                <a:ea typeface="ＭＳ Ｐゴシック" panose="020B0600070205080204" pitchFamily="34" charset="-128"/>
              </a:rPr>
              <a:t> He, </a:t>
            </a:r>
            <a:r>
              <a:rPr lang="it-IT" sz="1800" dirty="0"/>
              <a:t>GE Global </a:t>
            </a:r>
            <a:r>
              <a:rPr lang="it-IT" sz="1800" dirty="0" err="1"/>
              <a:t>Research</a:t>
            </a:r>
            <a:r>
              <a:rPr lang="en-US" altLang="en-US" sz="1800" dirty="0">
                <a:ea typeface="ＭＳ Ｐゴシック" panose="020B0600070205080204" pitchFamily="34" charset="-128"/>
              </a:rPr>
              <a:t>, USA</a:t>
            </a:r>
          </a:p>
          <a:p>
            <a:pPr eaLnBrk="1" hangingPunct="1">
              <a:spcBef>
                <a:spcPct val="0"/>
              </a:spcBef>
              <a:spcAft>
                <a:spcPts val="600"/>
              </a:spcAft>
            </a:pPr>
            <a:r>
              <a:rPr lang="en-US" altLang="en-US" sz="1800" b="1" dirty="0">
                <a:ea typeface="ＭＳ Ｐゴシック" panose="020B0600070205080204" pitchFamily="34" charset="-128"/>
              </a:rPr>
              <a:t>Luca Solero, </a:t>
            </a:r>
            <a:r>
              <a:rPr lang="en-US" altLang="en-US" sz="1800" dirty="0">
                <a:ea typeface="ＭＳ Ｐゴシック" panose="020B0600070205080204" pitchFamily="34" charset="-128"/>
              </a:rPr>
              <a:t>University Roma Tre, Italy</a:t>
            </a:r>
          </a:p>
          <a:p>
            <a:pPr eaLnBrk="1" hangingPunct="1">
              <a:spcBef>
                <a:spcPct val="0"/>
              </a:spcBef>
              <a:spcAft>
                <a:spcPts val="600"/>
              </a:spcAft>
            </a:pPr>
            <a:r>
              <a:rPr lang="en-US" altLang="en-US" sz="1800" b="1" dirty="0">
                <a:ea typeface="ＭＳ Ｐゴシック" panose="020B0600070205080204" pitchFamily="34" charset="-128"/>
              </a:rPr>
              <a:t>Liang Du, </a:t>
            </a:r>
            <a:r>
              <a:rPr lang="en-US" altLang="en-US" sz="1800" dirty="0">
                <a:ea typeface="ＭＳ Ｐゴシック" panose="020B0600070205080204" pitchFamily="34" charset="-128"/>
              </a:rPr>
              <a:t>Temple University, USA</a:t>
            </a:r>
          </a:p>
          <a:p>
            <a:pPr eaLnBrk="1" hangingPunct="1">
              <a:spcBef>
                <a:spcPct val="0"/>
              </a:spcBef>
              <a:spcAft>
                <a:spcPts val="600"/>
              </a:spcAft>
            </a:pPr>
            <a:r>
              <a:rPr lang="en-US" altLang="en-US" sz="1800" b="1" dirty="0" err="1">
                <a:ea typeface="ＭＳ Ｐゴシック" panose="020B0600070205080204" pitchFamily="34" charset="-128"/>
              </a:rPr>
              <a:t>Santanu</a:t>
            </a:r>
            <a:r>
              <a:rPr lang="en-US" altLang="en-US" sz="1800" b="1" dirty="0">
                <a:ea typeface="ＭＳ Ｐゴシック" panose="020B0600070205080204" pitchFamily="34" charset="-128"/>
              </a:rPr>
              <a:t> Mishra, </a:t>
            </a:r>
            <a:r>
              <a:rPr lang="en-US" altLang="en-US" sz="1800" dirty="0">
                <a:ea typeface="ＭＳ Ｐゴシック" panose="020B0600070205080204" pitchFamily="34" charset="-128"/>
              </a:rPr>
              <a:t>IIT-Kanpur, India</a:t>
            </a:r>
          </a:p>
          <a:p>
            <a:pPr eaLnBrk="1" hangingPunct="1">
              <a:spcBef>
                <a:spcPct val="0"/>
              </a:spcBef>
              <a:spcAft>
                <a:spcPts val="600"/>
              </a:spcAft>
            </a:pPr>
            <a:r>
              <a:rPr lang="en-US" altLang="en-US" sz="1800" b="1" dirty="0" err="1">
                <a:ea typeface="ＭＳ Ｐゴシック" panose="020B0600070205080204" pitchFamily="34" charset="-128"/>
              </a:rPr>
              <a:t>Vivek</a:t>
            </a:r>
            <a:r>
              <a:rPr lang="en-US" altLang="en-US" sz="1800" b="1" dirty="0">
                <a:ea typeface="ＭＳ Ｐゴシック" panose="020B0600070205080204" pitchFamily="34" charset="-128"/>
              </a:rPr>
              <a:t> Agarwal, </a:t>
            </a:r>
            <a:r>
              <a:rPr lang="en-US" sz="1800" dirty="0"/>
              <a:t>IIT-Bombay, India</a:t>
            </a:r>
            <a:endParaRPr lang="en-US" altLang="en-US" sz="1800" b="1" dirty="0">
              <a:ea typeface="ＭＳ Ｐゴシック" panose="020B0600070205080204" pitchFamily="34" charset="-128"/>
            </a:endParaRPr>
          </a:p>
          <a:p>
            <a:pPr eaLnBrk="1" hangingPunct="1">
              <a:spcBef>
                <a:spcPct val="0"/>
              </a:spcBef>
              <a:spcAft>
                <a:spcPts val="600"/>
              </a:spcAft>
            </a:pPr>
            <a:r>
              <a:rPr lang="en-US" altLang="en-US" sz="1800" b="1" dirty="0" err="1">
                <a:ea typeface="ＭＳ Ｐゴシック" panose="020B0600070205080204" pitchFamily="34" charset="-128"/>
              </a:rPr>
              <a:t>Xiaonan</a:t>
            </a:r>
            <a:r>
              <a:rPr lang="en-US" altLang="en-US" sz="1800" b="1" dirty="0">
                <a:ea typeface="ＭＳ Ｐゴシック" panose="020B0600070205080204" pitchFamily="34" charset="-128"/>
              </a:rPr>
              <a:t> Lu, </a:t>
            </a:r>
            <a:r>
              <a:rPr lang="en-US" altLang="en-US" sz="1800" dirty="0">
                <a:ea typeface="ＭＳ Ｐゴシック" panose="020B0600070205080204" pitchFamily="34" charset="-128"/>
              </a:rPr>
              <a:t>Argonne National Laboratory, USA</a:t>
            </a:r>
          </a:p>
          <a:p>
            <a:pPr eaLnBrk="1" hangingPunct="1">
              <a:spcBef>
                <a:spcPct val="0"/>
              </a:spcBef>
              <a:spcAft>
                <a:spcPts val="600"/>
              </a:spcAft>
            </a:pPr>
            <a:r>
              <a:rPr lang="en-US" altLang="en-US" sz="1800" b="1" dirty="0" err="1">
                <a:ea typeface="ＭＳ Ｐゴシック" panose="020B0600070205080204" pitchFamily="34" charset="-128"/>
              </a:rPr>
              <a:t>Xiongfei</a:t>
            </a:r>
            <a:r>
              <a:rPr lang="en-US" altLang="en-US" sz="1800" b="1" dirty="0">
                <a:ea typeface="ＭＳ Ｐゴシック" panose="020B0600070205080204" pitchFamily="34" charset="-128"/>
              </a:rPr>
              <a:t> Wang, </a:t>
            </a:r>
            <a:r>
              <a:rPr lang="en-US" altLang="en-US" sz="1800" dirty="0">
                <a:ea typeface="ＭＳ Ｐゴシック" panose="020B0600070205080204" pitchFamily="34" charset="-128"/>
              </a:rPr>
              <a:t>Aalborg University, Denmark</a:t>
            </a:r>
          </a:p>
          <a:p>
            <a:pPr eaLnBrk="1" hangingPunct="1">
              <a:spcBef>
                <a:spcPct val="0"/>
              </a:spcBef>
              <a:spcAft>
                <a:spcPts val="600"/>
              </a:spcAft>
            </a:pPr>
            <a:r>
              <a:rPr lang="en-US" altLang="en-US" sz="1800" b="1" dirty="0" err="1">
                <a:ea typeface="ＭＳ Ｐゴシック" panose="020B0600070205080204" pitchFamily="34" charset="-128"/>
              </a:rPr>
              <a:t>Zheyu</a:t>
            </a:r>
            <a:r>
              <a:rPr lang="en-US" altLang="en-US" sz="1800" b="1" dirty="0">
                <a:ea typeface="ＭＳ Ｐゴシック" panose="020B0600070205080204" pitchFamily="34" charset="-128"/>
              </a:rPr>
              <a:t> Zhang, </a:t>
            </a:r>
            <a:r>
              <a:rPr lang="en-US" altLang="en-US" sz="1800" dirty="0">
                <a:ea typeface="ＭＳ Ｐゴシック" panose="020B0600070205080204" pitchFamily="34" charset="-128"/>
              </a:rPr>
              <a:t>The University of Tennessee, USA</a:t>
            </a:r>
          </a:p>
        </p:txBody>
      </p:sp>
    </p:spTree>
    <p:extLst>
      <p:ext uri="{BB962C8B-B14F-4D97-AF65-F5344CB8AC3E}">
        <p14:creationId xmlns:p14="http://schemas.microsoft.com/office/powerpoint/2010/main" val="24114567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762000" y="1828800"/>
            <a:ext cx="7772400" cy="1143000"/>
          </a:xfrm>
          <a:prstGeom prst="rect">
            <a:avLst/>
          </a:prstGeom>
        </p:spPr>
        <p:txBody>
          <a:bodyPr/>
          <a:lstStyle>
            <a:lvl1pPr algn="ctr" rtl="0" eaLnBrk="0" fontAlgn="base" hangingPunct="0">
              <a:spcBef>
                <a:spcPct val="0"/>
              </a:spcBef>
              <a:spcAft>
                <a:spcPct val="0"/>
              </a:spcAft>
              <a:defRPr sz="4400">
                <a:solidFill>
                  <a:srgbClr val="0000FF"/>
                </a:solidFill>
                <a:latin typeface="+mj-lt"/>
                <a:ea typeface="+mj-ea"/>
                <a:cs typeface="+mj-cs"/>
              </a:defRPr>
            </a:lvl1pPr>
            <a:lvl2pPr algn="ctr" rtl="0" eaLnBrk="0" fontAlgn="base" hangingPunct="0">
              <a:spcBef>
                <a:spcPct val="0"/>
              </a:spcBef>
              <a:spcAft>
                <a:spcPct val="0"/>
              </a:spcAft>
              <a:defRPr sz="4400">
                <a:solidFill>
                  <a:srgbClr val="0000FF"/>
                </a:solidFill>
                <a:latin typeface="Arial" charset="0"/>
              </a:defRPr>
            </a:lvl2pPr>
            <a:lvl3pPr algn="ctr" rtl="0" eaLnBrk="0" fontAlgn="base" hangingPunct="0">
              <a:spcBef>
                <a:spcPct val="0"/>
              </a:spcBef>
              <a:spcAft>
                <a:spcPct val="0"/>
              </a:spcAft>
              <a:defRPr sz="4400">
                <a:solidFill>
                  <a:srgbClr val="0000FF"/>
                </a:solidFill>
                <a:latin typeface="Arial" charset="0"/>
              </a:defRPr>
            </a:lvl3pPr>
            <a:lvl4pPr algn="ctr" rtl="0" eaLnBrk="0" fontAlgn="base" hangingPunct="0">
              <a:spcBef>
                <a:spcPct val="0"/>
              </a:spcBef>
              <a:spcAft>
                <a:spcPct val="0"/>
              </a:spcAft>
              <a:defRPr sz="4400">
                <a:solidFill>
                  <a:srgbClr val="0000FF"/>
                </a:solidFill>
                <a:latin typeface="Arial" charset="0"/>
              </a:defRPr>
            </a:lvl4pPr>
            <a:lvl5pPr algn="ctr" rtl="0" eaLnBrk="0" fontAlgn="base" hangingPunct="0">
              <a:spcBef>
                <a:spcPct val="0"/>
              </a:spcBef>
              <a:spcAft>
                <a:spcPct val="0"/>
              </a:spcAft>
              <a:defRPr sz="4400">
                <a:solidFill>
                  <a:srgbClr val="0000FF"/>
                </a:solidFill>
                <a:latin typeface="Arial" charset="0"/>
              </a:defRPr>
            </a:lvl5pPr>
            <a:lvl6pPr marL="457200" algn="ctr" rtl="0" eaLnBrk="0" fontAlgn="base" hangingPunct="0">
              <a:spcBef>
                <a:spcPct val="0"/>
              </a:spcBef>
              <a:spcAft>
                <a:spcPct val="0"/>
              </a:spcAft>
              <a:defRPr sz="4400">
                <a:solidFill>
                  <a:srgbClr val="0000FF"/>
                </a:solidFill>
                <a:latin typeface="Arial" charset="0"/>
              </a:defRPr>
            </a:lvl6pPr>
            <a:lvl7pPr marL="914400" algn="ctr" rtl="0" eaLnBrk="0" fontAlgn="base" hangingPunct="0">
              <a:spcBef>
                <a:spcPct val="0"/>
              </a:spcBef>
              <a:spcAft>
                <a:spcPct val="0"/>
              </a:spcAft>
              <a:defRPr sz="4400">
                <a:solidFill>
                  <a:srgbClr val="0000FF"/>
                </a:solidFill>
                <a:latin typeface="Arial" charset="0"/>
              </a:defRPr>
            </a:lvl7pPr>
            <a:lvl8pPr marL="1371600" algn="ctr" rtl="0" eaLnBrk="0" fontAlgn="base" hangingPunct="0">
              <a:spcBef>
                <a:spcPct val="0"/>
              </a:spcBef>
              <a:spcAft>
                <a:spcPct val="0"/>
              </a:spcAft>
              <a:defRPr sz="4400">
                <a:solidFill>
                  <a:srgbClr val="0000FF"/>
                </a:solidFill>
                <a:latin typeface="Arial" charset="0"/>
              </a:defRPr>
            </a:lvl8pPr>
            <a:lvl9pPr marL="1828800" algn="ctr" rtl="0" eaLnBrk="0" fontAlgn="base" hangingPunct="0">
              <a:spcBef>
                <a:spcPct val="0"/>
              </a:spcBef>
              <a:spcAft>
                <a:spcPct val="0"/>
              </a:spcAft>
              <a:defRPr sz="4400">
                <a:solidFill>
                  <a:srgbClr val="0000FF"/>
                </a:solidFill>
                <a:latin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it-IT" altLang="en-US" sz="4000" b="0" i="0" u="none" strike="noStrike" kern="0" cap="none" spc="0" normalizeH="0" baseline="0" noProof="0" dirty="0">
                <a:ln>
                  <a:noFill/>
                </a:ln>
                <a:solidFill>
                  <a:srgbClr val="0000FF"/>
                </a:solidFill>
                <a:effectLst>
                  <a:outerShdw blurRad="38100" dist="38100" dir="2700000" algn="tl">
                    <a:srgbClr val="000000">
                      <a:alpha val="43137"/>
                    </a:srgbClr>
                  </a:outerShdw>
                </a:effectLst>
                <a:uLnTx/>
                <a:uFillTx/>
                <a:latin typeface="Arial"/>
                <a:ea typeface="+mj-ea"/>
                <a:cs typeface="+mj-cs"/>
              </a:rPr>
              <a:t>First IPCC Prize Paper Award</a:t>
            </a:r>
          </a:p>
        </p:txBody>
      </p:sp>
      <p:sp>
        <p:nvSpPr>
          <p:cNvPr id="6" name="Rectangle 4"/>
          <p:cNvSpPr>
            <a:spLocks noChangeArrowheads="1"/>
          </p:cNvSpPr>
          <p:nvPr/>
        </p:nvSpPr>
        <p:spPr bwMode="auto">
          <a:xfrm>
            <a:off x="152400" y="3058428"/>
            <a:ext cx="8991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lvl1pPr algn="ctr">
              <a:defRPr sz="4400">
                <a:solidFill>
                  <a:srgbClr val="0000FF"/>
                </a:solidFill>
                <a:latin typeface="Arial" charset="0"/>
              </a:defRPr>
            </a:lvl1pPr>
            <a:lvl2pPr algn="ctr">
              <a:defRPr sz="4400">
                <a:solidFill>
                  <a:srgbClr val="0000FF"/>
                </a:solidFill>
                <a:latin typeface="Arial" charset="0"/>
              </a:defRPr>
            </a:lvl2pPr>
            <a:lvl3pPr algn="ctr">
              <a:defRPr sz="4400">
                <a:solidFill>
                  <a:srgbClr val="0000FF"/>
                </a:solidFill>
                <a:latin typeface="Arial" charset="0"/>
              </a:defRPr>
            </a:lvl3pPr>
            <a:lvl4pPr algn="ctr">
              <a:defRPr sz="4400">
                <a:solidFill>
                  <a:srgbClr val="0000FF"/>
                </a:solidFill>
                <a:latin typeface="Arial" charset="0"/>
              </a:defRPr>
            </a:lvl4pPr>
            <a:lvl5pPr algn="ctr">
              <a:defRPr sz="4400">
                <a:solidFill>
                  <a:srgbClr val="0000FF"/>
                </a:solidFill>
                <a:latin typeface="Arial" charset="0"/>
              </a:defRPr>
            </a:lvl5pPr>
            <a:lvl6pPr marL="457200" algn="ctr" fontAlgn="base">
              <a:spcBef>
                <a:spcPct val="0"/>
              </a:spcBef>
              <a:spcAft>
                <a:spcPct val="0"/>
              </a:spcAft>
              <a:defRPr sz="4400">
                <a:solidFill>
                  <a:srgbClr val="0000FF"/>
                </a:solidFill>
                <a:latin typeface="Arial" charset="0"/>
              </a:defRPr>
            </a:lvl6pPr>
            <a:lvl7pPr marL="914400" algn="ctr" fontAlgn="base">
              <a:spcBef>
                <a:spcPct val="0"/>
              </a:spcBef>
              <a:spcAft>
                <a:spcPct val="0"/>
              </a:spcAft>
              <a:defRPr sz="4400">
                <a:solidFill>
                  <a:srgbClr val="0000FF"/>
                </a:solidFill>
                <a:latin typeface="Arial" charset="0"/>
              </a:defRPr>
            </a:lvl7pPr>
            <a:lvl8pPr marL="1371600" algn="ctr" fontAlgn="base">
              <a:spcBef>
                <a:spcPct val="0"/>
              </a:spcBef>
              <a:spcAft>
                <a:spcPct val="0"/>
              </a:spcAft>
              <a:defRPr sz="4400">
                <a:solidFill>
                  <a:srgbClr val="0000FF"/>
                </a:solidFill>
                <a:latin typeface="Arial" charset="0"/>
              </a:defRPr>
            </a:lvl8pPr>
            <a:lvl9pPr marL="1828800" algn="ctr" fontAlgn="base">
              <a:spcBef>
                <a:spcPct val="0"/>
              </a:spcBef>
              <a:spcAft>
                <a:spcPct val="0"/>
              </a:spcAft>
              <a:defRPr sz="4400">
                <a:solidFill>
                  <a:srgbClr val="0000FF"/>
                </a:solidFill>
                <a:latin typeface="Arial" charset="0"/>
              </a:defRPr>
            </a:lvl9pPr>
          </a:lstStyle>
          <a:p>
            <a:pPr lvl="0" defTabSz="914400" eaLnBrk="0" fontAlgn="base" hangingPunct="0">
              <a:spcBef>
                <a:spcPct val="0"/>
              </a:spcBef>
              <a:spcAft>
                <a:spcPct val="0"/>
              </a:spcAft>
              <a:defRPr/>
            </a:pPr>
            <a:r>
              <a:rPr kumimoji="0" lang="it-IT" altLang="en-US" sz="2800" b="1" i="0" u="none" strike="noStrike" kern="1200" cap="none" spc="0" normalizeH="0" baseline="0" noProof="0" dirty="0">
                <a:ln>
                  <a:noFill/>
                </a:ln>
                <a:solidFill>
                  <a:srgbClr val="A50021"/>
                </a:solidFill>
                <a:effectLst/>
                <a:uLnTx/>
                <a:uFillTx/>
                <a:latin typeface="Calibri" panose="020F0502020204030204" pitchFamily="34" charset="0"/>
                <a:cs typeface="Calibri" panose="020F0502020204030204" pitchFamily="34" charset="0"/>
              </a:rPr>
              <a:t>Paul Sochor, Hirofumi </a:t>
            </a:r>
            <a:r>
              <a:rPr kumimoji="0" lang="it-IT" altLang="en-US" sz="2800" b="1" i="0" u="none" strike="noStrike" kern="1200" cap="none" spc="0" normalizeH="0" baseline="0" noProof="0" dirty="0" err="1">
                <a:ln>
                  <a:noFill/>
                </a:ln>
                <a:solidFill>
                  <a:srgbClr val="A50021"/>
                </a:solidFill>
                <a:effectLst/>
                <a:uLnTx/>
                <a:uFillTx/>
                <a:latin typeface="Calibri" panose="020F0502020204030204" pitchFamily="34" charset="0"/>
                <a:cs typeface="Calibri" panose="020F0502020204030204" pitchFamily="34" charset="0"/>
              </a:rPr>
              <a:t>Akagi</a:t>
            </a:r>
            <a:r>
              <a:rPr lang="it-IT" altLang="en-US" sz="2800" b="1" dirty="0">
                <a:solidFill>
                  <a:srgbClr val="A50021"/>
                </a:solidFill>
                <a:latin typeface="Calibri" panose="020F0502020204030204" pitchFamily="34" charset="0"/>
                <a:cs typeface="Calibri" panose="020F0502020204030204" pitchFamily="34" charset="0"/>
              </a:rPr>
              <a:t>, Nadia M. L. Tan</a:t>
            </a:r>
          </a:p>
          <a:p>
            <a:pPr lvl="0" defTabSz="914400" eaLnBrk="0" fontAlgn="base" hangingPunct="0">
              <a:spcBef>
                <a:spcPct val="0"/>
              </a:spcBef>
              <a:spcAft>
                <a:spcPct val="0"/>
              </a:spcAft>
              <a:defRPr/>
            </a:pPr>
            <a:endParaRPr kumimoji="0" lang="it-IT" altLang="en-US" sz="2800" b="1" i="0" u="none" strike="noStrike" kern="1200" cap="none" spc="0" normalizeH="0" baseline="0" noProof="0" dirty="0">
              <a:ln>
                <a:noFill/>
              </a:ln>
              <a:solidFill>
                <a:srgbClr val="A50021"/>
              </a:solidFill>
              <a:effectLst/>
              <a:uLnTx/>
              <a:uFillTx/>
              <a:latin typeface="Calibri" panose="020F0502020204030204" pitchFamily="34" charset="0"/>
              <a:cs typeface="Calibri" panose="020F0502020204030204" pitchFamily="34" charset="0"/>
            </a:endParaRPr>
          </a:p>
          <a:p>
            <a:pPr lvl="0" defTabSz="914400" eaLnBrk="0" fontAlgn="base" hangingPunct="0">
              <a:spcBef>
                <a:spcPct val="0"/>
              </a:spcBef>
              <a:spcAft>
                <a:spcPct val="0"/>
              </a:spcAft>
              <a:defRPr/>
            </a:pPr>
            <a:r>
              <a:rPr kumimoji="0" lang="it-IT" altLang="en-US" sz="2800" b="1" i="0" u="none" strike="noStrike" kern="1200" cap="none" spc="0" normalizeH="0" baseline="0" noProof="0" dirty="0">
                <a:ln>
                  <a:noFill/>
                </a:ln>
                <a:solidFill>
                  <a:srgbClr val="A50021"/>
                </a:solidFill>
                <a:effectLst/>
                <a:uLnTx/>
                <a:uFillTx/>
                <a:latin typeface="Calibri" panose="020F0502020204030204" pitchFamily="34" charset="0"/>
                <a:cs typeface="Calibri" panose="020F0502020204030204" pitchFamily="34" charset="0"/>
              </a:rPr>
              <a:t> </a:t>
            </a:r>
            <a:r>
              <a:rPr lang="en-US" altLang="en-US" sz="2800" i="1" dirty="0">
                <a:solidFill>
                  <a:schemeClr val="accent6"/>
                </a:solidFill>
                <a:latin typeface="Calibri" panose="020F0502020204030204" pitchFamily="34" charset="0"/>
                <a:cs typeface="Calibri" panose="020F0502020204030204" pitchFamily="34" charset="0"/>
              </a:rPr>
              <a:t>Low-Voltage-Ride-Through Control of a Modular</a:t>
            </a:r>
          </a:p>
          <a:p>
            <a:pPr lvl="0" defTabSz="914400" eaLnBrk="0" fontAlgn="base" hangingPunct="0">
              <a:spcBef>
                <a:spcPct val="0"/>
              </a:spcBef>
              <a:spcAft>
                <a:spcPct val="0"/>
              </a:spcAft>
              <a:defRPr/>
            </a:pPr>
            <a:r>
              <a:rPr lang="en-US" altLang="en-US" sz="2800" i="1" dirty="0">
                <a:solidFill>
                  <a:schemeClr val="accent6"/>
                </a:solidFill>
                <a:latin typeface="Calibri" panose="020F0502020204030204" pitchFamily="34" charset="0"/>
                <a:cs typeface="Calibri" panose="020F0502020204030204" pitchFamily="34" charset="0"/>
              </a:rPr>
              <a:t>Multilevel SDBC Inverter for Utility-Scale </a:t>
            </a:r>
          </a:p>
          <a:p>
            <a:pPr lvl="0" defTabSz="914400" eaLnBrk="0" fontAlgn="base" hangingPunct="0">
              <a:spcBef>
                <a:spcPct val="0"/>
              </a:spcBef>
              <a:spcAft>
                <a:spcPct val="0"/>
              </a:spcAft>
              <a:defRPr/>
            </a:pPr>
            <a:r>
              <a:rPr lang="en-US" altLang="en-US" sz="2800" i="1" dirty="0">
                <a:solidFill>
                  <a:schemeClr val="accent6"/>
                </a:solidFill>
                <a:latin typeface="Calibri" panose="020F0502020204030204" pitchFamily="34" charset="0"/>
                <a:cs typeface="Calibri" panose="020F0502020204030204" pitchFamily="34" charset="0"/>
              </a:rPr>
              <a:t>Photovoltaic Systems</a:t>
            </a:r>
            <a:endParaRPr kumimoji="0" lang="it-IT" altLang="en-US" sz="2800" i="1" u="none" strike="noStrike" kern="1200" cap="none" spc="0" normalizeH="0" baseline="0" noProof="0" dirty="0">
              <a:ln>
                <a:noFill/>
              </a:ln>
              <a:solidFill>
                <a:schemeClr val="accent6"/>
              </a:solidFill>
              <a:effectLst/>
              <a:uLnTx/>
              <a:uFillTx/>
              <a:latin typeface="Calibri" panose="020F0502020204030204" pitchFamily="34" charset="0"/>
              <a:cs typeface="Calibri" panose="020F0502020204030204" pitchFamily="34" charset="0"/>
            </a:endParaRPr>
          </a:p>
        </p:txBody>
      </p:sp>
      <p:sp>
        <p:nvSpPr>
          <p:cNvPr id="38916" name="Rectangle 2"/>
          <p:cNvSpPr>
            <a:spLocks noChangeArrowheads="1"/>
          </p:cNvSpPr>
          <p:nvPr/>
        </p:nvSpPr>
        <p:spPr bwMode="auto">
          <a:xfrm>
            <a:off x="2209800" y="485775"/>
            <a:ext cx="3103563" cy="708025"/>
          </a:xfrm>
          <a:prstGeom prst="rect">
            <a:avLst/>
          </a:prstGeom>
          <a:noFill/>
          <a:ln w="9525">
            <a:noFill/>
            <a:miter lim="800000"/>
            <a:headEnd/>
            <a:tailEnd/>
          </a:ln>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000" b="1" i="0" u="none" strike="noStrike" kern="1200" cap="none" spc="0" normalizeH="0" baseline="0" noProof="0">
                <a:ln>
                  <a:noFill/>
                </a:ln>
                <a:solidFill>
                  <a:srgbClr val="000000"/>
                </a:solidFill>
                <a:effectLst/>
                <a:uLnTx/>
                <a:uFillTx/>
                <a:latin typeface="Arial" pitchFamily="34" charset="0"/>
                <a:ea typeface="+mn-ea"/>
                <a:cs typeface="+mn-cs"/>
              </a:rPr>
              <a:t>IAS transactions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000" b="0" i="0" u="none" strike="noStrike" kern="1200" cap="none" spc="0" normalizeH="0" baseline="0" noProof="0">
                <a:ln>
                  <a:noFill/>
                </a:ln>
                <a:solidFill>
                  <a:srgbClr val="000000"/>
                </a:solidFill>
                <a:effectLst/>
                <a:uLnTx/>
                <a:uFillTx/>
                <a:latin typeface="Arial" pitchFamily="34" charset="0"/>
                <a:ea typeface="+mn-ea"/>
                <a:cs typeface="+mn-cs"/>
              </a:rPr>
              <a:t>IPCC prize paper awards</a:t>
            </a:r>
            <a:endParaRPr kumimoji="0" lang="en-GB" altLang="en-US" sz="20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extLst>
      <p:ext uri="{BB962C8B-B14F-4D97-AF65-F5344CB8AC3E}">
        <p14:creationId xmlns:p14="http://schemas.microsoft.com/office/powerpoint/2010/main" val="8057366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152400" y="3058428"/>
            <a:ext cx="8991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lvl1pPr algn="ctr">
              <a:defRPr sz="4400">
                <a:solidFill>
                  <a:srgbClr val="0000FF"/>
                </a:solidFill>
                <a:latin typeface="Arial" charset="0"/>
              </a:defRPr>
            </a:lvl1pPr>
            <a:lvl2pPr algn="ctr">
              <a:defRPr sz="4400">
                <a:solidFill>
                  <a:srgbClr val="0000FF"/>
                </a:solidFill>
                <a:latin typeface="Arial" charset="0"/>
              </a:defRPr>
            </a:lvl2pPr>
            <a:lvl3pPr algn="ctr">
              <a:defRPr sz="4400">
                <a:solidFill>
                  <a:srgbClr val="0000FF"/>
                </a:solidFill>
                <a:latin typeface="Arial" charset="0"/>
              </a:defRPr>
            </a:lvl3pPr>
            <a:lvl4pPr algn="ctr">
              <a:defRPr sz="4400">
                <a:solidFill>
                  <a:srgbClr val="0000FF"/>
                </a:solidFill>
                <a:latin typeface="Arial" charset="0"/>
              </a:defRPr>
            </a:lvl4pPr>
            <a:lvl5pPr algn="ctr">
              <a:defRPr sz="4400">
                <a:solidFill>
                  <a:srgbClr val="0000FF"/>
                </a:solidFill>
                <a:latin typeface="Arial" charset="0"/>
              </a:defRPr>
            </a:lvl5pPr>
            <a:lvl6pPr marL="457200" algn="ctr" fontAlgn="base">
              <a:spcBef>
                <a:spcPct val="0"/>
              </a:spcBef>
              <a:spcAft>
                <a:spcPct val="0"/>
              </a:spcAft>
              <a:defRPr sz="4400">
                <a:solidFill>
                  <a:srgbClr val="0000FF"/>
                </a:solidFill>
                <a:latin typeface="Arial" charset="0"/>
              </a:defRPr>
            </a:lvl6pPr>
            <a:lvl7pPr marL="914400" algn="ctr" fontAlgn="base">
              <a:spcBef>
                <a:spcPct val="0"/>
              </a:spcBef>
              <a:spcAft>
                <a:spcPct val="0"/>
              </a:spcAft>
              <a:defRPr sz="4400">
                <a:solidFill>
                  <a:srgbClr val="0000FF"/>
                </a:solidFill>
                <a:latin typeface="Arial" charset="0"/>
              </a:defRPr>
            </a:lvl7pPr>
            <a:lvl8pPr marL="1371600" algn="ctr" fontAlgn="base">
              <a:spcBef>
                <a:spcPct val="0"/>
              </a:spcBef>
              <a:spcAft>
                <a:spcPct val="0"/>
              </a:spcAft>
              <a:defRPr sz="4400">
                <a:solidFill>
                  <a:srgbClr val="0000FF"/>
                </a:solidFill>
                <a:latin typeface="Arial" charset="0"/>
              </a:defRPr>
            </a:lvl8pPr>
            <a:lvl9pPr marL="1828800" algn="ctr" fontAlgn="base">
              <a:spcBef>
                <a:spcPct val="0"/>
              </a:spcBef>
              <a:spcAft>
                <a:spcPct val="0"/>
              </a:spcAft>
              <a:defRPr sz="4400">
                <a:solidFill>
                  <a:srgbClr val="0000FF"/>
                </a:solidFill>
                <a:latin typeface="Arial" charset="0"/>
              </a:defRPr>
            </a:lvl9pPr>
          </a:lstStyle>
          <a:p>
            <a:pPr lvl="0" defTabSz="914400" eaLnBrk="0" fontAlgn="base" hangingPunct="0">
              <a:spcBef>
                <a:spcPct val="0"/>
              </a:spcBef>
              <a:spcAft>
                <a:spcPct val="0"/>
              </a:spcAft>
              <a:defRPr/>
            </a:pPr>
            <a:r>
              <a:rPr lang="it-IT" altLang="en-US" sz="2800" b="1" dirty="0">
                <a:solidFill>
                  <a:srgbClr val="A50021"/>
                </a:solidFill>
                <a:latin typeface="Calibri" panose="020F0502020204030204" pitchFamily="34" charset="0"/>
                <a:cs typeface="Calibri" panose="020F0502020204030204" pitchFamily="34" charset="0"/>
              </a:rPr>
              <a:t>Diego </a:t>
            </a:r>
            <a:r>
              <a:rPr lang="it-IT" altLang="en-US" sz="2800" b="1" dirty="0" err="1">
                <a:solidFill>
                  <a:srgbClr val="A50021"/>
                </a:solidFill>
                <a:latin typeface="Calibri" panose="020F0502020204030204" pitchFamily="34" charset="0"/>
                <a:cs typeface="Calibri" panose="020F0502020204030204" pitchFamily="34" charset="0"/>
              </a:rPr>
              <a:t>Pérez-Estévez</a:t>
            </a:r>
            <a:r>
              <a:rPr lang="it-IT" altLang="en-US" sz="2800" b="1" dirty="0">
                <a:solidFill>
                  <a:srgbClr val="A50021"/>
                </a:solidFill>
                <a:latin typeface="Calibri" panose="020F0502020204030204" pitchFamily="34" charset="0"/>
                <a:cs typeface="Calibri" panose="020F0502020204030204" pitchFamily="34" charset="0"/>
              </a:rPr>
              <a:t>, </a:t>
            </a:r>
            <a:r>
              <a:rPr lang="it-IT" altLang="en-US" sz="2800" b="1" dirty="0" err="1">
                <a:solidFill>
                  <a:srgbClr val="A50021"/>
                </a:solidFill>
                <a:latin typeface="Calibri" panose="020F0502020204030204" pitchFamily="34" charset="0"/>
                <a:cs typeface="Calibri" panose="020F0502020204030204" pitchFamily="34" charset="0"/>
              </a:rPr>
              <a:t>Jesús</a:t>
            </a:r>
            <a:r>
              <a:rPr lang="it-IT" altLang="en-US" sz="2800" b="1" dirty="0">
                <a:solidFill>
                  <a:srgbClr val="A50021"/>
                </a:solidFill>
                <a:latin typeface="Calibri" panose="020F0502020204030204" pitchFamily="34" charset="0"/>
                <a:cs typeface="Calibri" panose="020F0502020204030204" pitchFamily="34" charset="0"/>
              </a:rPr>
              <a:t> </a:t>
            </a:r>
            <a:r>
              <a:rPr lang="it-IT" altLang="en-US" sz="2800" b="1" dirty="0" err="1">
                <a:solidFill>
                  <a:srgbClr val="A50021"/>
                </a:solidFill>
                <a:latin typeface="Calibri" panose="020F0502020204030204" pitchFamily="34" charset="0"/>
                <a:cs typeface="Calibri" panose="020F0502020204030204" pitchFamily="34" charset="0"/>
              </a:rPr>
              <a:t>Doval-Gandoy</a:t>
            </a:r>
            <a:r>
              <a:rPr lang="it-IT" altLang="en-US" sz="2800" b="1" dirty="0">
                <a:solidFill>
                  <a:srgbClr val="A50021"/>
                </a:solidFill>
                <a:latin typeface="Calibri" panose="020F0502020204030204" pitchFamily="34" charset="0"/>
                <a:cs typeface="Calibri" panose="020F0502020204030204" pitchFamily="34" charset="0"/>
              </a:rPr>
              <a:t>, </a:t>
            </a:r>
          </a:p>
          <a:p>
            <a:pPr lvl="0" defTabSz="914400" eaLnBrk="0" fontAlgn="base" hangingPunct="0">
              <a:spcBef>
                <a:spcPct val="0"/>
              </a:spcBef>
              <a:spcAft>
                <a:spcPct val="0"/>
              </a:spcAft>
              <a:defRPr/>
            </a:pPr>
            <a:r>
              <a:rPr lang="it-IT" altLang="en-US" sz="2800" b="1" dirty="0">
                <a:solidFill>
                  <a:srgbClr val="A50021"/>
                </a:solidFill>
                <a:latin typeface="Calibri" panose="020F0502020204030204" pitchFamily="34" charset="0"/>
                <a:cs typeface="Calibri" panose="020F0502020204030204" pitchFamily="34" charset="0"/>
              </a:rPr>
              <a:t>Alejandro G. Yepes, </a:t>
            </a:r>
            <a:r>
              <a:rPr lang="it-IT" altLang="en-US" sz="2800" b="1" dirty="0" err="1">
                <a:solidFill>
                  <a:srgbClr val="A50021"/>
                </a:solidFill>
                <a:latin typeface="Calibri" panose="020F0502020204030204" pitchFamily="34" charset="0"/>
                <a:cs typeface="Calibri" panose="020F0502020204030204" pitchFamily="34" charset="0"/>
              </a:rPr>
              <a:t>Óscar</a:t>
            </a:r>
            <a:r>
              <a:rPr lang="it-IT" altLang="en-US" sz="2800" b="1" dirty="0">
                <a:solidFill>
                  <a:srgbClr val="A50021"/>
                </a:solidFill>
                <a:latin typeface="Calibri" panose="020F0502020204030204" pitchFamily="34" charset="0"/>
                <a:cs typeface="Calibri" panose="020F0502020204030204" pitchFamily="34" charset="0"/>
              </a:rPr>
              <a:t> López, Fernando </a:t>
            </a:r>
            <a:r>
              <a:rPr lang="it-IT" altLang="en-US" sz="2800" b="1" dirty="0" err="1">
                <a:solidFill>
                  <a:srgbClr val="A50021"/>
                </a:solidFill>
                <a:latin typeface="Calibri" panose="020F0502020204030204" pitchFamily="34" charset="0"/>
                <a:cs typeface="Calibri" panose="020F0502020204030204" pitchFamily="34" charset="0"/>
              </a:rPr>
              <a:t>Baneira</a:t>
            </a:r>
            <a:endParaRPr lang="it-IT" altLang="en-US" sz="2800" b="1" dirty="0">
              <a:solidFill>
                <a:srgbClr val="A50021"/>
              </a:solidFill>
              <a:latin typeface="Calibri" panose="020F0502020204030204" pitchFamily="34" charset="0"/>
              <a:cs typeface="Calibri" panose="020F0502020204030204" pitchFamily="34" charset="0"/>
            </a:endParaRPr>
          </a:p>
          <a:p>
            <a:pPr lvl="0" defTabSz="914400" eaLnBrk="0" fontAlgn="base" hangingPunct="0">
              <a:spcBef>
                <a:spcPct val="0"/>
              </a:spcBef>
              <a:spcAft>
                <a:spcPct val="0"/>
              </a:spcAft>
              <a:defRPr/>
            </a:pPr>
            <a:endParaRPr lang="it-IT" altLang="en-US" sz="2800" b="1" dirty="0">
              <a:solidFill>
                <a:srgbClr val="A50021"/>
              </a:solidFill>
              <a:latin typeface="Calibri" panose="020F0502020204030204" pitchFamily="34" charset="0"/>
              <a:cs typeface="Calibri" panose="020F0502020204030204" pitchFamily="34" charset="0"/>
            </a:endParaRPr>
          </a:p>
          <a:p>
            <a:pPr lvl="0" defTabSz="914400" eaLnBrk="0" fontAlgn="base" hangingPunct="0">
              <a:spcBef>
                <a:spcPct val="0"/>
              </a:spcBef>
              <a:spcAft>
                <a:spcPct val="0"/>
              </a:spcAft>
              <a:defRPr/>
            </a:pPr>
            <a:r>
              <a:rPr kumimoji="0" lang="it-IT" altLang="en-US" sz="2800" b="1" i="0" u="none" strike="noStrike" kern="1200" cap="none" spc="0" normalizeH="0" baseline="0" noProof="0" dirty="0">
                <a:ln>
                  <a:noFill/>
                </a:ln>
                <a:solidFill>
                  <a:srgbClr val="A50021"/>
                </a:solidFill>
                <a:effectLst/>
                <a:uLnTx/>
                <a:uFillTx/>
                <a:latin typeface="Calibri" panose="020F0502020204030204" pitchFamily="34" charset="0"/>
                <a:cs typeface="Calibri" panose="020F0502020204030204" pitchFamily="34" charset="0"/>
              </a:rPr>
              <a:t> </a:t>
            </a:r>
            <a:r>
              <a:rPr lang="en-US" altLang="en-US" sz="2800" i="1" dirty="0">
                <a:solidFill>
                  <a:schemeClr val="accent6"/>
                </a:solidFill>
                <a:latin typeface="Calibri" panose="020F0502020204030204" pitchFamily="34" charset="0"/>
                <a:cs typeface="Calibri" panose="020F0502020204030204" pitchFamily="34" charset="0"/>
              </a:rPr>
              <a:t>Improved Resonant Current Controller for </a:t>
            </a:r>
          </a:p>
          <a:p>
            <a:pPr lvl="0" defTabSz="914400" eaLnBrk="0" fontAlgn="base" hangingPunct="0">
              <a:spcBef>
                <a:spcPct val="0"/>
              </a:spcBef>
              <a:spcAft>
                <a:spcPct val="0"/>
              </a:spcAft>
              <a:defRPr/>
            </a:pPr>
            <a:r>
              <a:rPr lang="en-US" altLang="en-US" sz="2800" i="1" dirty="0">
                <a:solidFill>
                  <a:schemeClr val="accent6"/>
                </a:solidFill>
                <a:latin typeface="Calibri" panose="020F0502020204030204" pitchFamily="34" charset="0"/>
                <a:cs typeface="Calibri" panose="020F0502020204030204" pitchFamily="34" charset="0"/>
              </a:rPr>
              <a:t>Grid-Tied Converters</a:t>
            </a:r>
            <a:endParaRPr kumimoji="0" lang="it-IT" altLang="en-US" sz="2800" i="1" u="none" strike="noStrike" kern="1200" cap="none" spc="0" normalizeH="0" baseline="0" noProof="0" dirty="0">
              <a:ln>
                <a:noFill/>
              </a:ln>
              <a:solidFill>
                <a:schemeClr val="accent6"/>
              </a:solidFill>
              <a:effectLst/>
              <a:uLnTx/>
              <a:uFillTx/>
              <a:latin typeface="Calibri" panose="020F0502020204030204" pitchFamily="34" charset="0"/>
              <a:cs typeface="Calibri" panose="020F0502020204030204" pitchFamily="34" charset="0"/>
            </a:endParaRPr>
          </a:p>
        </p:txBody>
      </p:sp>
      <p:sp>
        <p:nvSpPr>
          <p:cNvPr id="38916" name="Rectangle 2"/>
          <p:cNvSpPr>
            <a:spLocks noChangeArrowheads="1"/>
          </p:cNvSpPr>
          <p:nvPr/>
        </p:nvSpPr>
        <p:spPr bwMode="auto">
          <a:xfrm>
            <a:off x="2209800" y="485775"/>
            <a:ext cx="3103563" cy="708025"/>
          </a:xfrm>
          <a:prstGeom prst="rect">
            <a:avLst/>
          </a:prstGeom>
          <a:noFill/>
          <a:ln w="9525">
            <a:noFill/>
            <a:miter lim="800000"/>
            <a:headEnd/>
            <a:tailEnd/>
          </a:ln>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000" b="1" i="0" u="none" strike="noStrike" kern="1200" cap="none" spc="0" normalizeH="0" baseline="0" noProof="0">
                <a:ln>
                  <a:noFill/>
                </a:ln>
                <a:solidFill>
                  <a:srgbClr val="000000"/>
                </a:solidFill>
                <a:effectLst/>
                <a:uLnTx/>
                <a:uFillTx/>
                <a:latin typeface="Arial" pitchFamily="34" charset="0"/>
                <a:ea typeface="+mn-ea"/>
                <a:cs typeface="+mn-cs"/>
              </a:rPr>
              <a:t>IAS transactions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000" b="0" i="0" u="none" strike="noStrike" kern="1200" cap="none" spc="0" normalizeH="0" baseline="0" noProof="0">
                <a:ln>
                  <a:noFill/>
                </a:ln>
                <a:solidFill>
                  <a:srgbClr val="000000"/>
                </a:solidFill>
                <a:effectLst/>
                <a:uLnTx/>
                <a:uFillTx/>
                <a:latin typeface="Arial" pitchFamily="34" charset="0"/>
                <a:ea typeface="+mn-ea"/>
                <a:cs typeface="+mn-cs"/>
              </a:rPr>
              <a:t>IPCC prize paper awards</a:t>
            </a:r>
            <a:endParaRPr kumimoji="0" lang="en-GB" altLang="en-US" sz="2000" b="0" i="0" u="none" strike="noStrike" kern="1200" cap="none" spc="0" normalizeH="0" baseline="0" noProof="0">
              <a:ln>
                <a:noFill/>
              </a:ln>
              <a:solidFill>
                <a:srgbClr val="000000"/>
              </a:solidFill>
              <a:effectLst/>
              <a:uLnTx/>
              <a:uFillTx/>
              <a:latin typeface="Arial" pitchFamily="34" charset="0"/>
              <a:ea typeface="+mn-ea"/>
              <a:cs typeface="+mn-cs"/>
            </a:endParaRPr>
          </a:p>
        </p:txBody>
      </p:sp>
      <p:sp>
        <p:nvSpPr>
          <p:cNvPr id="7" name="Rectangle 2"/>
          <p:cNvSpPr txBox="1">
            <a:spLocks noChangeArrowheads="1"/>
          </p:cNvSpPr>
          <p:nvPr/>
        </p:nvSpPr>
        <p:spPr>
          <a:xfrm>
            <a:off x="762000" y="1828800"/>
            <a:ext cx="7772400" cy="1143000"/>
          </a:xfrm>
          <a:prstGeom prst="rect">
            <a:avLst/>
          </a:prstGeom>
        </p:spPr>
        <p:txBody>
          <a:bodyPr/>
          <a:lstStyle>
            <a:lvl1pPr algn="ctr" rtl="0" eaLnBrk="0" fontAlgn="base" hangingPunct="0">
              <a:spcBef>
                <a:spcPct val="0"/>
              </a:spcBef>
              <a:spcAft>
                <a:spcPct val="0"/>
              </a:spcAft>
              <a:defRPr sz="4400">
                <a:solidFill>
                  <a:srgbClr val="0000FF"/>
                </a:solidFill>
                <a:latin typeface="+mj-lt"/>
                <a:ea typeface="+mj-ea"/>
                <a:cs typeface="+mj-cs"/>
              </a:defRPr>
            </a:lvl1pPr>
            <a:lvl2pPr algn="ctr" rtl="0" eaLnBrk="0" fontAlgn="base" hangingPunct="0">
              <a:spcBef>
                <a:spcPct val="0"/>
              </a:spcBef>
              <a:spcAft>
                <a:spcPct val="0"/>
              </a:spcAft>
              <a:defRPr sz="4400">
                <a:solidFill>
                  <a:srgbClr val="0000FF"/>
                </a:solidFill>
                <a:latin typeface="Arial" charset="0"/>
              </a:defRPr>
            </a:lvl2pPr>
            <a:lvl3pPr algn="ctr" rtl="0" eaLnBrk="0" fontAlgn="base" hangingPunct="0">
              <a:spcBef>
                <a:spcPct val="0"/>
              </a:spcBef>
              <a:spcAft>
                <a:spcPct val="0"/>
              </a:spcAft>
              <a:defRPr sz="4400">
                <a:solidFill>
                  <a:srgbClr val="0000FF"/>
                </a:solidFill>
                <a:latin typeface="Arial" charset="0"/>
              </a:defRPr>
            </a:lvl3pPr>
            <a:lvl4pPr algn="ctr" rtl="0" eaLnBrk="0" fontAlgn="base" hangingPunct="0">
              <a:spcBef>
                <a:spcPct val="0"/>
              </a:spcBef>
              <a:spcAft>
                <a:spcPct val="0"/>
              </a:spcAft>
              <a:defRPr sz="4400">
                <a:solidFill>
                  <a:srgbClr val="0000FF"/>
                </a:solidFill>
                <a:latin typeface="Arial" charset="0"/>
              </a:defRPr>
            </a:lvl4pPr>
            <a:lvl5pPr algn="ctr" rtl="0" eaLnBrk="0" fontAlgn="base" hangingPunct="0">
              <a:spcBef>
                <a:spcPct val="0"/>
              </a:spcBef>
              <a:spcAft>
                <a:spcPct val="0"/>
              </a:spcAft>
              <a:defRPr sz="4400">
                <a:solidFill>
                  <a:srgbClr val="0000FF"/>
                </a:solidFill>
                <a:latin typeface="Arial" charset="0"/>
              </a:defRPr>
            </a:lvl5pPr>
            <a:lvl6pPr marL="457200" algn="ctr" rtl="0" eaLnBrk="0" fontAlgn="base" hangingPunct="0">
              <a:spcBef>
                <a:spcPct val="0"/>
              </a:spcBef>
              <a:spcAft>
                <a:spcPct val="0"/>
              </a:spcAft>
              <a:defRPr sz="4400">
                <a:solidFill>
                  <a:srgbClr val="0000FF"/>
                </a:solidFill>
                <a:latin typeface="Arial" charset="0"/>
              </a:defRPr>
            </a:lvl6pPr>
            <a:lvl7pPr marL="914400" algn="ctr" rtl="0" eaLnBrk="0" fontAlgn="base" hangingPunct="0">
              <a:spcBef>
                <a:spcPct val="0"/>
              </a:spcBef>
              <a:spcAft>
                <a:spcPct val="0"/>
              </a:spcAft>
              <a:defRPr sz="4400">
                <a:solidFill>
                  <a:srgbClr val="0000FF"/>
                </a:solidFill>
                <a:latin typeface="Arial" charset="0"/>
              </a:defRPr>
            </a:lvl7pPr>
            <a:lvl8pPr marL="1371600" algn="ctr" rtl="0" eaLnBrk="0" fontAlgn="base" hangingPunct="0">
              <a:spcBef>
                <a:spcPct val="0"/>
              </a:spcBef>
              <a:spcAft>
                <a:spcPct val="0"/>
              </a:spcAft>
              <a:defRPr sz="4400">
                <a:solidFill>
                  <a:srgbClr val="0000FF"/>
                </a:solidFill>
                <a:latin typeface="Arial" charset="0"/>
              </a:defRPr>
            </a:lvl8pPr>
            <a:lvl9pPr marL="1828800" algn="ctr" rtl="0" eaLnBrk="0" fontAlgn="base" hangingPunct="0">
              <a:spcBef>
                <a:spcPct val="0"/>
              </a:spcBef>
              <a:spcAft>
                <a:spcPct val="0"/>
              </a:spcAft>
              <a:defRPr sz="4400">
                <a:solidFill>
                  <a:srgbClr val="0000FF"/>
                </a:solidFill>
                <a:latin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it-IT" altLang="en-US" sz="4000" b="0" i="0" u="none" strike="noStrike" kern="0" cap="none" spc="0" normalizeH="0" baseline="0" noProof="0" dirty="0">
                <a:ln>
                  <a:noFill/>
                </a:ln>
                <a:solidFill>
                  <a:srgbClr val="0000FF"/>
                </a:solidFill>
                <a:effectLst>
                  <a:outerShdw blurRad="38100" dist="38100" dir="2700000" algn="tl">
                    <a:srgbClr val="000000">
                      <a:alpha val="43137"/>
                    </a:srgbClr>
                  </a:outerShdw>
                </a:effectLst>
                <a:uLnTx/>
                <a:uFillTx/>
                <a:latin typeface="Arial"/>
                <a:ea typeface="+mj-ea"/>
                <a:cs typeface="+mj-cs"/>
              </a:rPr>
              <a:t>Second IPCC Prize Paper Award</a:t>
            </a:r>
          </a:p>
        </p:txBody>
      </p:sp>
    </p:spTree>
    <p:extLst>
      <p:ext uri="{BB962C8B-B14F-4D97-AF65-F5344CB8AC3E}">
        <p14:creationId xmlns:p14="http://schemas.microsoft.com/office/powerpoint/2010/main" val="25733678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152400" y="3058428"/>
            <a:ext cx="8991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lvl1pPr algn="ctr">
              <a:defRPr sz="4400">
                <a:solidFill>
                  <a:srgbClr val="0000FF"/>
                </a:solidFill>
                <a:latin typeface="Arial" charset="0"/>
              </a:defRPr>
            </a:lvl1pPr>
            <a:lvl2pPr algn="ctr">
              <a:defRPr sz="4400">
                <a:solidFill>
                  <a:srgbClr val="0000FF"/>
                </a:solidFill>
                <a:latin typeface="Arial" charset="0"/>
              </a:defRPr>
            </a:lvl2pPr>
            <a:lvl3pPr algn="ctr">
              <a:defRPr sz="4400">
                <a:solidFill>
                  <a:srgbClr val="0000FF"/>
                </a:solidFill>
                <a:latin typeface="Arial" charset="0"/>
              </a:defRPr>
            </a:lvl3pPr>
            <a:lvl4pPr algn="ctr">
              <a:defRPr sz="4400">
                <a:solidFill>
                  <a:srgbClr val="0000FF"/>
                </a:solidFill>
                <a:latin typeface="Arial" charset="0"/>
              </a:defRPr>
            </a:lvl4pPr>
            <a:lvl5pPr algn="ctr">
              <a:defRPr sz="4400">
                <a:solidFill>
                  <a:srgbClr val="0000FF"/>
                </a:solidFill>
                <a:latin typeface="Arial" charset="0"/>
              </a:defRPr>
            </a:lvl5pPr>
            <a:lvl6pPr marL="457200" algn="ctr" fontAlgn="base">
              <a:spcBef>
                <a:spcPct val="0"/>
              </a:spcBef>
              <a:spcAft>
                <a:spcPct val="0"/>
              </a:spcAft>
              <a:defRPr sz="4400">
                <a:solidFill>
                  <a:srgbClr val="0000FF"/>
                </a:solidFill>
                <a:latin typeface="Arial" charset="0"/>
              </a:defRPr>
            </a:lvl6pPr>
            <a:lvl7pPr marL="914400" algn="ctr" fontAlgn="base">
              <a:spcBef>
                <a:spcPct val="0"/>
              </a:spcBef>
              <a:spcAft>
                <a:spcPct val="0"/>
              </a:spcAft>
              <a:defRPr sz="4400">
                <a:solidFill>
                  <a:srgbClr val="0000FF"/>
                </a:solidFill>
                <a:latin typeface="Arial" charset="0"/>
              </a:defRPr>
            </a:lvl7pPr>
            <a:lvl8pPr marL="1371600" algn="ctr" fontAlgn="base">
              <a:spcBef>
                <a:spcPct val="0"/>
              </a:spcBef>
              <a:spcAft>
                <a:spcPct val="0"/>
              </a:spcAft>
              <a:defRPr sz="4400">
                <a:solidFill>
                  <a:srgbClr val="0000FF"/>
                </a:solidFill>
                <a:latin typeface="Arial" charset="0"/>
              </a:defRPr>
            </a:lvl8pPr>
            <a:lvl9pPr marL="1828800" algn="ctr" fontAlgn="base">
              <a:spcBef>
                <a:spcPct val="0"/>
              </a:spcBef>
              <a:spcAft>
                <a:spcPct val="0"/>
              </a:spcAft>
              <a:defRPr sz="4400">
                <a:solidFill>
                  <a:srgbClr val="0000FF"/>
                </a:solidFill>
                <a:latin typeface="Arial" charset="0"/>
              </a:defRPr>
            </a:lvl9pPr>
          </a:lstStyle>
          <a:p>
            <a:pPr lvl="0" defTabSz="914400" eaLnBrk="0" fontAlgn="base" hangingPunct="0">
              <a:spcBef>
                <a:spcPct val="0"/>
              </a:spcBef>
              <a:spcAft>
                <a:spcPct val="0"/>
              </a:spcAft>
              <a:defRPr/>
            </a:pPr>
            <a:r>
              <a:rPr lang="it-IT" altLang="en-US" sz="2800" b="1" dirty="0" err="1">
                <a:solidFill>
                  <a:srgbClr val="A50021"/>
                </a:solidFill>
                <a:latin typeface="Calibri" panose="020F0502020204030204" pitchFamily="34" charset="0"/>
                <a:cs typeface="Calibri" panose="020F0502020204030204" pitchFamily="34" charset="0"/>
              </a:rPr>
              <a:t>Zewei</a:t>
            </a:r>
            <a:r>
              <a:rPr lang="it-IT" altLang="en-US" sz="2800" b="1" dirty="0">
                <a:solidFill>
                  <a:srgbClr val="A50021"/>
                </a:solidFill>
                <a:latin typeface="Calibri" panose="020F0502020204030204" pitchFamily="34" charset="0"/>
                <a:cs typeface="Calibri" panose="020F0502020204030204" pitchFamily="34" charset="0"/>
              </a:rPr>
              <a:t> </a:t>
            </a:r>
            <a:r>
              <a:rPr lang="it-IT" altLang="en-US" sz="2800" b="1" dirty="0" err="1">
                <a:solidFill>
                  <a:srgbClr val="A50021"/>
                </a:solidFill>
                <a:latin typeface="Calibri" panose="020F0502020204030204" pitchFamily="34" charset="0"/>
                <a:cs typeface="Calibri" panose="020F0502020204030204" pitchFamily="34" charset="0"/>
              </a:rPr>
              <a:t>Shen</a:t>
            </a:r>
            <a:r>
              <a:rPr lang="it-IT" altLang="en-US" sz="2800" b="1" dirty="0">
                <a:solidFill>
                  <a:srgbClr val="A50021"/>
                </a:solidFill>
                <a:latin typeface="Calibri" panose="020F0502020204030204" pitchFamily="34" charset="0"/>
                <a:cs typeface="Calibri" panose="020F0502020204030204" pitchFamily="34" charset="0"/>
              </a:rPr>
              <a:t>, </a:t>
            </a:r>
            <a:r>
              <a:rPr lang="it-IT" altLang="en-US" sz="2800" b="1" dirty="0" err="1">
                <a:solidFill>
                  <a:srgbClr val="A50021"/>
                </a:solidFill>
                <a:latin typeface="Calibri" panose="020F0502020204030204" pitchFamily="34" charset="0"/>
                <a:cs typeface="Calibri" panose="020F0502020204030204" pitchFamily="34" charset="0"/>
              </a:rPr>
              <a:t>Dong</a:t>
            </a:r>
            <a:r>
              <a:rPr lang="it-IT" altLang="en-US" sz="2800" b="1" dirty="0">
                <a:solidFill>
                  <a:srgbClr val="A50021"/>
                </a:solidFill>
                <a:latin typeface="Calibri" panose="020F0502020204030204" pitchFamily="34" charset="0"/>
                <a:cs typeface="Calibri" panose="020F0502020204030204" pitchFamily="34" charset="0"/>
              </a:rPr>
              <a:t> Jiang, </a:t>
            </a:r>
            <a:r>
              <a:rPr lang="it-IT" altLang="en-US" sz="2800" b="1" dirty="0" err="1">
                <a:solidFill>
                  <a:srgbClr val="A50021"/>
                </a:solidFill>
                <a:latin typeface="Calibri" panose="020F0502020204030204" pitchFamily="34" charset="0"/>
                <a:cs typeface="Calibri" panose="020F0502020204030204" pitchFamily="34" charset="0"/>
              </a:rPr>
              <a:t>Jianan</a:t>
            </a:r>
            <a:r>
              <a:rPr lang="it-IT" altLang="en-US" sz="2800" b="1" dirty="0">
                <a:solidFill>
                  <a:srgbClr val="A50021"/>
                </a:solidFill>
                <a:latin typeface="Calibri" panose="020F0502020204030204" pitchFamily="34" charset="0"/>
                <a:cs typeface="Calibri" panose="020F0502020204030204" pitchFamily="34" charset="0"/>
              </a:rPr>
              <a:t> Chen, </a:t>
            </a:r>
            <a:r>
              <a:rPr lang="it-IT" altLang="en-US" sz="2800" b="1" dirty="0" err="1">
                <a:solidFill>
                  <a:srgbClr val="A50021"/>
                </a:solidFill>
                <a:latin typeface="Calibri" panose="020F0502020204030204" pitchFamily="34" charset="0"/>
                <a:cs typeface="Calibri" panose="020F0502020204030204" pitchFamily="34" charset="0"/>
              </a:rPr>
              <a:t>Ronghai</a:t>
            </a:r>
            <a:r>
              <a:rPr lang="it-IT" altLang="en-US" sz="2800" b="1" dirty="0">
                <a:solidFill>
                  <a:srgbClr val="A50021"/>
                </a:solidFill>
                <a:latin typeface="Calibri" panose="020F0502020204030204" pitchFamily="34" charset="0"/>
                <a:cs typeface="Calibri" panose="020F0502020204030204" pitchFamily="34" charset="0"/>
              </a:rPr>
              <a:t> Qu</a:t>
            </a:r>
          </a:p>
          <a:p>
            <a:pPr lvl="0" defTabSz="914400" eaLnBrk="0" fontAlgn="base" hangingPunct="0">
              <a:spcBef>
                <a:spcPct val="0"/>
              </a:spcBef>
              <a:spcAft>
                <a:spcPct val="0"/>
              </a:spcAft>
              <a:defRPr/>
            </a:pPr>
            <a:endParaRPr lang="it-IT" altLang="en-US" sz="2800" b="1" dirty="0">
              <a:solidFill>
                <a:srgbClr val="A50021"/>
              </a:solidFill>
              <a:latin typeface="Calibri" panose="020F0502020204030204" pitchFamily="34" charset="0"/>
              <a:cs typeface="Calibri" panose="020F0502020204030204" pitchFamily="34" charset="0"/>
            </a:endParaRPr>
          </a:p>
          <a:p>
            <a:pPr lvl="0" defTabSz="914400" eaLnBrk="0" fontAlgn="base" hangingPunct="0">
              <a:spcBef>
                <a:spcPct val="0"/>
              </a:spcBef>
              <a:spcAft>
                <a:spcPct val="0"/>
              </a:spcAft>
              <a:defRPr/>
            </a:pPr>
            <a:r>
              <a:rPr kumimoji="0" lang="it-IT" altLang="en-US" sz="2800" b="1" i="0" u="none" strike="noStrike" kern="1200" cap="none" spc="0" normalizeH="0" baseline="0" noProof="0" dirty="0">
                <a:ln>
                  <a:noFill/>
                </a:ln>
                <a:solidFill>
                  <a:srgbClr val="A50021"/>
                </a:solidFill>
                <a:effectLst/>
                <a:uLnTx/>
                <a:uFillTx/>
                <a:latin typeface="Calibri" panose="020F0502020204030204" pitchFamily="34" charset="0"/>
                <a:cs typeface="Calibri" panose="020F0502020204030204" pitchFamily="34" charset="0"/>
              </a:rPr>
              <a:t> </a:t>
            </a:r>
            <a:r>
              <a:rPr lang="en-US" altLang="en-US" sz="2800" i="1" dirty="0">
                <a:solidFill>
                  <a:schemeClr val="accent6"/>
                </a:solidFill>
                <a:latin typeface="Calibri" panose="020F0502020204030204" pitchFamily="34" charset="0"/>
                <a:cs typeface="Calibri" panose="020F0502020204030204" pitchFamily="34" charset="0"/>
              </a:rPr>
              <a:t>Differential-Mode and Zero Sequence Circulating Current Reduction for Paralleled Inverters with Modified Zero-CM</a:t>
            </a:r>
          </a:p>
          <a:p>
            <a:pPr lvl="0" defTabSz="914400" eaLnBrk="0" fontAlgn="base" hangingPunct="0">
              <a:spcBef>
                <a:spcPct val="0"/>
              </a:spcBef>
              <a:spcAft>
                <a:spcPct val="0"/>
              </a:spcAft>
              <a:defRPr/>
            </a:pPr>
            <a:r>
              <a:rPr lang="en-US" altLang="en-US" sz="2800" i="1" dirty="0">
                <a:solidFill>
                  <a:schemeClr val="accent6"/>
                </a:solidFill>
                <a:latin typeface="Calibri" panose="020F0502020204030204" pitchFamily="34" charset="0"/>
                <a:cs typeface="Calibri" panose="020F0502020204030204" pitchFamily="34" charset="0"/>
              </a:rPr>
              <a:t>PWM Algorithm</a:t>
            </a:r>
            <a:endParaRPr kumimoji="0" lang="it-IT" altLang="en-US" sz="2800" i="1" u="none" strike="noStrike" kern="1200" cap="none" spc="0" normalizeH="0" baseline="0" noProof="0" dirty="0">
              <a:ln>
                <a:noFill/>
              </a:ln>
              <a:solidFill>
                <a:schemeClr val="accent6"/>
              </a:solidFill>
              <a:effectLst/>
              <a:uLnTx/>
              <a:uFillTx/>
              <a:latin typeface="Calibri" panose="020F0502020204030204" pitchFamily="34" charset="0"/>
              <a:cs typeface="Calibri" panose="020F0502020204030204" pitchFamily="34" charset="0"/>
            </a:endParaRPr>
          </a:p>
        </p:txBody>
      </p:sp>
      <p:sp>
        <p:nvSpPr>
          <p:cNvPr id="38916" name="Rectangle 2"/>
          <p:cNvSpPr>
            <a:spLocks noChangeArrowheads="1"/>
          </p:cNvSpPr>
          <p:nvPr/>
        </p:nvSpPr>
        <p:spPr bwMode="auto">
          <a:xfrm>
            <a:off x="2209800" y="485775"/>
            <a:ext cx="3103563" cy="708025"/>
          </a:xfrm>
          <a:prstGeom prst="rect">
            <a:avLst/>
          </a:prstGeom>
          <a:noFill/>
          <a:ln w="9525">
            <a:noFill/>
            <a:miter lim="800000"/>
            <a:headEnd/>
            <a:tailEnd/>
          </a:ln>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000" b="1" i="0" u="none" strike="noStrike" kern="1200" cap="none" spc="0" normalizeH="0" baseline="0" noProof="0">
                <a:ln>
                  <a:noFill/>
                </a:ln>
                <a:solidFill>
                  <a:srgbClr val="000000"/>
                </a:solidFill>
                <a:effectLst/>
                <a:uLnTx/>
                <a:uFillTx/>
                <a:latin typeface="Arial" pitchFamily="34" charset="0"/>
                <a:ea typeface="+mn-ea"/>
                <a:cs typeface="+mn-cs"/>
              </a:rPr>
              <a:t>IAS transactions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000" b="0" i="0" u="none" strike="noStrike" kern="1200" cap="none" spc="0" normalizeH="0" baseline="0" noProof="0">
                <a:ln>
                  <a:noFill/>
                </a:ln>
                <a:solidFill>
                  <a:srgbClr val="000000"/>
                </a:solidFill>
                <a:effectLst/>
                <a:uLnTx/>
                <a:uFillTx/>
                <a:latin typeface="Arial" pitchFamily="34" charset="0"/>
                <a:ea typeface="+mn-ea"/>
                <a:cs typeface="+mn-cs"/>
              </a:rPr>
              <a:t>IPCC prize paper awards</a:t>
            </a:r>
            <a:endParaRPr kumimoji="0" lang="en-GB" altLang="en-US" sz="2000" b="0" i="0" u="none" strike="noStrike" kern="1200" cap="none" spc="0" normalizeH="0" baseline="0" noProof="0">
              <a:ln>
                <a:noFill/>
              </a:ln>
              <a:solidFill>
                <a:srgbClr val="000000"/>
              </a:solidFill>
              <a:effectLst/>
              <a:uLnTx/>
              <a:uFillTx/>
              <a:latin typeface="Arial" pitchFamily="34" charset="0"/>
              <a:ea typeface="+mn-ea"/>
              <a:cs typeface="+mn-cs"/>
            </a:endParaRPr>
          </a:p>
        </p:txBody>
      </p:sp>
      <p:sp>
        <p:nvSpPr>
          <p:cNvPr id="5" name="Rectangle 2"/>
          <p:cNvSpPr txBox="1">
            <a:spLocks noChangeArrowheads="1"/>
          </p:cNvSpPr>
          <p:nvPr/>
        </p:nvSpPr>
        <p:spPr>
          <a:xfrm>
            <a:off x="762000" y="1828800"/>
            <a:ext cx="7772400" cy="1143000"/>
          </a:xfrm>
          <a:prstGeom prst="rect">
            <a:avLst/>
          </a:prstGeom>
        </p:spPr>
        <p:txBody>
          <a:bodyPr/>
          <a:lstStyle>
            <a:lvl1pPr algn="ctr" rtl="0" eaLnBrk="0" fontAlgn="base" hangingPunct="0">
              <a:spcBef>
                <a:spcPct val="0"/>
              </a:spcBef>
              <a:spcAft>
                <a:spcPct val="0"/>
              </a:spcAft>
              <a:defRPr sz="4400">
                <a:solidFill>
                  <a:srgbClr val="0000FF"/>
                </a:solidFill>
                <a:latin typeface="+mj-lt"/>
                <a:ea typeface="+mj-ea"/>
                <a:cs typeface="+mj-cs"/>
              </a:defRPr>
            </a:lvl1pPr>
            <a:lvl2pPr algn="ctr" rtl="0" eaLnBrk="0" fontAlgn="base" hangingPunct="0">
              <a:spcBef>
                <a:spcPct val="0"/>
              </a:spcBef>
              <a:spcAft>
                <a:spcPct val="0"/>
              </a:spcAft>
              <a:defRPr sz="4400">
                <a:solidFill>
                  <a:srgbClr val="0000FF"/>
                </a:solidFill>
                <a:latin typeface="Arial" charset="0"/>
              </a:defRPr>
            </a:lvl2pPr>
            <a:lvl3pPr algn="ctr" rtl="0" eaLnBrk="0" fontAlgn="base" hangingPunct="0">
              <a:spcBef>
                <a:spcPct val="0"/>
              </a:spcBef>
              <a:spcAft>
                <a:spcPct val="0"/>
              </a:spcAft>
              <a:defRPr sz="4400">
                <a:solidFill>
                  <a:srgbClr val="0000FF"/>
                </a:solidFill>
                <a:latin typeface="Arial" charset="0"/>
              </a:defRPr>
            </a:lvl3pPr>
            <a:lvl4pPr algn="ctr" rtl="0" eaLnBrk="0" fontAlgn="base" hangingPunct="0">
              <a:spcBef>
                <a:spcPct val="0"/>
              </a:spcBef>
              <a:spcAft>
                <a:spcPct val="0"/>
              </a:spcAft>
              <a:defRPr sz="4400">
                <a:solidFill>
                  <a:srgbClr val="0000FF"/>
                </a:solidFill>
                <a:latin typeface="Arial" charset="0"/>
              </a:defRPr>
            </a:lvl4pPr>
            <a:lvl5pPr algn="ctr" rtl="0" eaLnBrk="0" fontAlgn="base" hangingPunct="0">
              <a:spcBef>
                <a:spcPct val="0"/>
              </a:spcBef>
              <a:spcAft>
                <a:spcPct val="0"/>
              </a:spcAft>
              <a:defRPr sz="4400">
                <a:solidFill>
                  <a:srgbClr val="0000FF"/>
                </a:solidFill>
                <a:latin typeface="Arial" charset="0"/>
              </a:defRPr>
            </a:lvl5pPr>
            <a:lvl6pPr marL="457200" algn="ctr" rtl="0" eaLnBrk="0" fontAlgn="base" hangingPunct="0">
              <a:spcBef>
                <a:spcPct val="0"/>
              </a:spcBef>
              <a:spcAft>
                <a:spcPct val="0"/>
              </a:spcAft>
              <a:defRPr sz="4400">
                <a:solidFill>
                  <a:srgbClr val="0000FF"/>
                </a:solidFill>
                <a:latin typeface="Arial" charset="0"/>
              </a:defRPr>
            </a:lvl6pPr>
            <a:lvl7pPr marL="914400" algn="ctr" rtl="0" eaLnBrk="0" fontAlgn="base" hangingPunct="0">
              <a:spcBef>
                <a:spcPct val="0"/>
              </a:spcBef>
              <a:spcAft>
                <a:spcPct val="0"/>
              </a:spcAft>
              <a:defRPr sz="4400">
                <a:solidFill>
                  <a:srgbClr val="0000FF"/>
                </a:solidFill>
                <a:latin typeface="Arial" charset="0"/>
              </a:defRPr>
            </a:lvl7pPr>
            <a:lvl8pPr marL="1371600" algn="ctr" rtl="0" eaLnBrk="0" fontAlgn="base" hangingPunct="0">
              <a:spcBef>
                <a:spcPct val="0"/>
              </a:spcBef>
              <a:spcAft>
                <a:spcPct val="0"/>
              </a:spcAft>
              <a:defRPr sz="4400">
                <a:solidFill>
                  <a:srgbClr val="0000FF"/>
                </a:solidFill>
                <a:latin typeface="Arial" charset="0"/>
              </a:defRPr>
            </a:lvl8pPr>
            <a:lvl9pPr marL="1828800" algn="ctr" rtl="0" eaLnBrk="0" fontAlgn="base" hangingPunct="0">
              <a:spcBef>
                <a:spcPct val="0"/>
              </a:spcBef>
              <a:spcAft>
                <a:spcPct val="0"/>
              </a:spcAft>
              <a:defRPr sz="4400">
                <a:solidFill>
                  <a:srgbClr val="0000FF"/>
                </a:solidFill>
                <a:latin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it-IT" altLang="en-US" sz="4000" b="0" i="0" u="none" strike="noStrike" kern="0" cap="none" spc="0" normalizeH="0" baseline="0" noProof="0" dirty="0">
                <a:ln>
                  <a:noFill/>
                </a:ln>
                <a:solidFill>
                  <a:srgbClr val="0000FF"/>
                </a:solidFill>
                <a:effectLst>
                  <a:outerShdw blurRad="38100" dist="38100" dir="2700000" algn="tl">
                    <a:srgbClr val="000000">
                      <a:alpha val="43137"/>
                    </a:srgbClr>
                  </a:outerShdw>
                </a:effectLst>
                <a:uLnTx/>
                <a:uFillTx/>
                <a:latin typeface="Arial"/>
                <a:ea typeface="+mj-ea"/>
                <a:cs typeface="+mj-cs"/>
              </a:rPr>
              <a:t>Third IPCC Prize Paper Award</a:t>
            </a:r>
          </a:p>
        </p:txBody>
      </p:sp>
    </p:spTree>
    <p:extLst>
      <p:ext uri="{BB962C8B-B14F-4D97-AF65-F5344CB8AC3E}">
        <p14:creationId xmlns:p14="http://schemas.microsoft.com/office/powerpoint/2010/main" val="2447224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2"/>
          <p:cNvSpPr>
            <a:spLocks noChangeArrowheads="1"/>
          </p:cNvSpPr>
          <p:nvPr/>
        </p:nvSpPr>
        <p:spPr bwMode="auto">
          <a:xfrm>
            <a:off x="2209800" y="485775"/>
            <a:ext cx="3690434" cy="707886"/>
          </a:xfrm>
          <a:prstGeom prst="rect">
            <a:avLst/>
          </a:prstGeom>
          <a:noFill/>
          <a:ln w="9525">
            <a:noFill/>
            <a:miter lim="800000"/>
            <a:headEnd/>
            <a:tailEnd/>
          </a:ln>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000" b="1" i="0" u="none" strike="noStrike" kern="1200" cap="none" spc="0" normalizeH="0" baseline="0" noProof="0" dirty="0">
                <a:ln>
                  <a:noFill/>
                </a:ln>
                <a:solidFill>
                  <a:srgbClr val="000000"/>
                </a:solidFill>
                <a:effectLst/>
                <a:uLnTx/>
                <a:uFillTx/>
                <a:latin typeface="Arial" pitchFamily="34" charset="0"/>
                <a:ea typeface="+mn-ea"/>
                <a:cs typeface="+mn-cs"/>
              </a:rPr>
              <a:t>IAS transactions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000" b="0" i="0" u="none" strike="noStrike" kern="1200" cap="none" spc="0" normalizeH="0" baseline="0" noProof="0" dirty="0">
                <a:ln>
                  <a:noFill/>
                </a:ln>
                <a:solidFill>
                  <a:srgbClr val="000000"/>
                </a:solidFill>
                <a:effectLst/>
                <a:uLnTx/>
                <a:uFillTx/>
                <a:latin typeface="Arial" pitchFamily="34" charset="0"/>
                <a:ea typeface="+mn-ea"/>
                <a:cs typeface="+mn-cs"/>
              </a:rPr>
              <a:t>IPCC prize paper awards 2018</a:t>
            </a:r>
            <a:endParaRPr kumimoji="0" lang="en-GB" altLang="en-US" sz="2000" b="0" i="0" u="none" strike="noStrike" kern="1200" cap="none" spc="0" normalizeH="0" baseline="0" noProof="0" dirty="0">
              <a:ln>
                <a:noFill/>
              </a:ln>
              <a:solidFill>
                <a:srgbClr val="000000"/>
              </a:solidFill>
              <a:effectLst/>
              <a:uLnTx/>
              <a:uFillTx/>
              <a:latin typeface="Arial" pitchFamily="34" charset="0"/>
              <a:ea typeface="+mn-ea"/>
              <a:cs typeface="+mn-cs"/>
            </a:endParaRPr>
          </a:p>
        </p:txBody>
      </p:sp>
      <p:sp>
        <p:nvSpPr>
          <p:cNvPr id="7" name="Content Placeholder 2">
            <a:extLst>
              <a:ext uri="{FF2B5EF4-FFF2-40B4-BE49-F238E27FC236}">
                <a16:creationId xmlns:a16="http://schemas.microsoft.com/office/drawing/2014/main" id="{5DE34A9C-23A9-42FD-B75A-8591EF824E67}"/>
              </a:ext>
            </a:extLst>
          </p:cNvPr>
          <p:cNvSpPr txBox="1">
            <a:spLocks/>
          </p:cNvSpPr>
          <p:nvPr/>
        </p:nvSpPr>
        <p:spPr>
          <a:xfrm>
            <a:off x="320675" y="3282950"/>
            <a:ext cx="8488363" cy="243205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eaLnBrk="1" hangingPunct="1">
              <a:spcAft>
                <a:spcPts val="600"/>
              </a:spcAft>
            </a:pPr>
            <a:r>
              <a:rPr lang="en-US" altLang="en-US" kern="0" dirty="0">
                <a:ea typeface="ＭＳ Ｐゴシック" panose="020B0600070205080204" pitchFamily="34" charset="-128"/>
              </a:rPr>
              <a:t>ECCE 2018 Portland papers submitted for IEEE Transactions Review </a:t>
            </a:r>
            <a:br>
              <a:rPr lang="en-US" altLang="en-US" kern="0" dirty="0">
                <a:ea typeface="ＭＳ Ｐゴシック" panose="020B0600070205080204" pitchFamily="34" charset="-128"/>
              </a:rPr>
            </a:br>
            <a:r>
              <a:rPr lang="en-US" altLang="en-US" kern="0" dirty="0">
                <a:ea typeface="ＭＳ Ｐゴシック" panose="020B0600070205080204" pitchFamily="34" charset="-128"/>
              </a:rPr>
              <a:t>by Nov. 15, 2017, will be considered for Prize Paper Awards </a:t>
            </a:r>
            <a:br>
              <a:rPr lang="en-US" altLang="en-US" kern="0" dirty="0">
                <a:ea typeface="ＭＳ Ｐゴシック" panose="020B0600070205080204" pitchFamily="34" charset="-128"/>
              </a:rPr>
            </a:br>
            <a:r>
              <a:rPr lang="en-US" altLang="en-US" sz="2400" kern="0" dirty="0">
                <a:ea typeface="ＭＳ Ｐゴシック" panose="020B0600070205080204" pitchFamily="34" charset="-128"/>
              </a:rPr>
              <a:t>(announced at ECCE 2019 in </a:t>
            </a:r>
            <a:r>
              <a:rPr lang="en-US" altLang="en-US" sz="2400" kern="0" dirty="0" err="1">
                <a:ea typeface="ＭＳ Ｐゴシック" panose="020B0600070205080204" pitchFamily="34" charset="-128"/>
              </a:rPr>
              <a:t>Baltimora</a:t>
            </a:r>
            <a:r>
              <a:rPr lang="en-US" altLang="en-US" sz="2400" kern="0" dirty="0">
                <a:ea typeface="ＭＳ Ｐゴシック" panose="020B0600070205080204" pitchFamily="34" charset="-128"/>
              </a:rPr>
              <a:t>, Maryland)</a:t>
            </a:r>
          </a:p>
          <a:p>
            <a:pPr eaLnBrk="1" hangingPunct="1"/>
            <a:endParaRPr lang="en-US" altLang="en-US" kern="0" dirty="0">
              <a:ea typeface="ＭＳ Ｐゴシック" panose="020B0600070205080204" pitchFamily="34" charset="-128"/>
            </a:endParaRPr>
          </a:p>
        </p:txBody>
      </p:sp>
      <p:sp>
        <p:nvSpPr>
          <p:cNvPr id="8" name="Title 1">
            <a:extLst>
              <a:ext uri="{FF2B5EF4-FFF2-40B4-BE49-F238E27FC236}">
                <a16:creationId xmlns:a16="http://schemas.microsoft.com/office/drawing/2014/main" id="{188A0330-550F-4BE8-998F-BBB727E5881B}"/>
              </a:ext>
            </a:extLst>
          </p:cNvPr>
          <p:cNvSpPr txBox="1">
            <a:spLocks/>
          </p:cNvSpPr>
          <p:nvPr/>
        </p:nvSpPr>
        <p:spPr>
          <a:xfrm>
            <a:off x="320675" y="1323974"/>
            <a:ext cx="8229600" cy="1495425"/>
          </a:xfrm>
          <a:prstGeom prst="rect">
            <a:avLst/>
          </a:prstGeom>
        </p:spPr>
        <p:txBody>
          <a:bodyPr/>
          <a:lstStyle>
            <a:lvl1pPr algn="ctr" rtl="0" eaLnBrk="0" fontAlgn="base" hangingPunct="0">
              <a:spcBef>
                <a:spcPct val="0"/>
              </a:spcBef>
              <a:spcAft>
                <a:spcPct val="0"/>
              </a:spcAft>
              <a:defRPr sz="4400">
                <a:solidFill>
                  <a:srgbClr val="0000FF"/>
                </a:solidFill>
                <a:latin typeface="+mj-lt"/>
                <a:ea typeface="+mj-ea"/>
                <a:cs typeface="+mj-cs"/>
              </a:defRPr>
            </a:lvl1pPr>
            <a:lvl2pPr algn="ctr" rtl="0" eaLnBrk="0" fontAlgn="base" hangingPunct="0">
              <a:spcBef>
                <a:spcPct val="0"/>
              </a:spcBef>
              <a:spcAft>
                <a:spcPct val="0"/>
              </a:spcAft>
              <a:defRPr sz="4400">
                <a:solidFill>
                  <a:srgbClr val="0000FF"/>
                </a:solidFill>
                <a:latin typeface="Arial" charset="0"/>
              </a:defRPr>
            </a:lvl2pPr>
            <a:lvl3pPr algn="ctr" rtl="0" eaLnBrk="0" fontAlgn="base" hangingPunct="0">
              <a:spcBef>
                <a:spcPct val="0"/>
              </a:spcBef>
              <a:spcAft>
                <a:spcPct val="0"/>
              </a:spcAft>
              <a:defRPr sz="4400">
                <a:solidFill>
                  <a:srgbClr val="0000FF"/>
                </a:solidFill>
                <a:latin typeface="Arial" charset="0"/>
              </a:defRPr>
            </a:lvl3pPr>
            <a:lvl4pPr algn="ctr" rtl="0" eaLnBrk="0" fontAlgn="base" hangingPunct="0">
              <a:spcBef>
                <a:spcPct val="0"/>
              </a:spcBef>
              <a:spcAft>
                <a:spcPct val="0"/>
              </a:spcAft>
              <a:defRPr sz="4400">
                <a:solidFill>
                  <a:srgbClr val="0000FF"/>
                </a:solidFill>
                <a:latin typeface="Arial" charset="0"/>
              </a:defRPr>
            </a:lvl4pPr>
            <a:lvl5pPr algn="ctr" rtl="0" eaLnBrk="0" fontAlgn="base" hangingPunct="0">
              <a:spcBef>
                <a:spcPct val="0"/>
              </a:spcBef>
              <a:spcAft>
                <a:spcPct val="0"/>
              </a:spcAft>
              <a:defRPr sz="4400">
                <a:solidFill>
                  <a:srgbClr val="0000FF"/>
                </a:solidFill>
                <a:latin typeface="Arial" charset="0"/>
              </a:defRPr>
            </a:lvl5pPr>
            <a:lvl6pPr marL="457200" algn="ctr" rtl="0" eaLnBrk="0" fontAlgn="base" hangingPunct="0">
              <a:spcBef>
                <a:spcPct val="0"/>
              </a:spcBef>
              <a:spcAft>
                <a:spcPct val="0"/>
              </a:spcAft>
              <a:defRPr sz="4400">
                <a:solidFill>
                  <a:srgbClr val="0000FF"/>
                </a:solidFill>
                <a:latin typeface="Arial" charset="0"/>
              </a:defRPr>
            </a:lvl6pPr>
            <a:lvl7pPr marL="914400" algn="ctr" rtl="0" eaLnBrk="0" fontAlgn="base" hangingPunct="0">
              <a:spcBef>
                <a:spcPct val="0"/>
              </a:spcBef>
              <a:spcAft>
                <a:spcPct val="0"/>
              </a:spcAft>
              <a:defRPr sz="4400">
                <a:solidFill>
                  <a:srgbClr val="0000FF"/>
                </a:solidFill>
                <a:latin typeface="Arial" charset="0"/>
              </a:defRPr>
            </a:lvl7pPr>
            <a:lvl8pPr marL="1371600" algn="ctr" rtl="0" eaLnBrk="0" fontAlgn="base" hangingPunct="0">
              <a:spcBef>
                <a:spcPct val="0"/>
              </a:spcBef>
              <a:spcAft>
                <a:spcPct val="0"/>
              </a:spcAft>
              <a:defRPr sz="4400">
                <a:solidFill>
                  <a:srgbClr val="0000FF"/>
                </a:solidFill>
                <a:latin typeface="Arial" charset="0"/>
              </a:defRPr>
            </a:lvl8pPr>
            <a:lvl9pPr marL="1828800" algn="ctr" rtl="0" eaLnBrk="0" fontAlgn="base" hangingPunct="0">
              <a:spcBef>
                <a:spcPct val="0"/>
              </a:spcBef>
              <a:spcAft>
                <a:spcPct val="0"/>
              </a:spcAft>
              <a:defRPr sz="4400">
                <a:solidFill>
                  <a:srgbClr val="0000FF"/>
                </a:solidFill>
                <a:latin typeface="Arial" charset="0"/>
              </a:defRPr>
            </a:lvl9pPr>
          </a:lstStyle>
          <a:p>
            <a:pPr eaLnBrk="1" hangingPunct="1"/>
            <a:r>
              <a:rPr lang="en-US" altLang="en-US" kern="0">
                <a:ea typeface="ＭＳ Ｐゴシック" panose="020B0600070205080204" pitchFamily="34" charset="-128"/>
              </a:rPr>
              <a:t>Prize Paper Award Consideration</a:t>
            </a:r>
            <a:endParaRPr lang="en-US" altLang="en-US" kern="0" dirty="0">
              <a:ea typeface="ＭＳ Ｐゴシック" panose="020B0600070205080204" pitchFamily="34" charset="-128"/>
            </a:endParaRPr>
          </a:p>
        </p:txBody>
      </p:sp>
    </p:spTree>
    <p:extLst>
      <p:ext uri="{BB962C8B-B14F-4D97-AF65-F5344CB8AC3E}">
        <p14:creationId xmlns:p14="http://schemas.microsoft.com/office/powerpoint/2010/main" val="3896000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Box 1"/>
          <p:cNvSpPr txBox="1">
            <a:spLocks noChangeArrowheads="1"/>
          </p:cNvSpPr>
          <p:nvPr/>
        </p:nvSpPr>
        <p:spPr bwMode="auto">
          <a:xfrm>
            <a:off x="433388" y="2133600"/>
            <a:ext cx="8229600" cy="4343400"/>
          </a:xfrm>
          <a:prstGeom prst="rect">
            <a:avLst/>
          </a:prstGeom>
          <a:noFill/>
          <a:ln w="9525">
            <a:noFill/>
            <a:miter lim="800000"/>
            <a:headEnd/>
            <a:tailEnd/>
          </a:ln>
        </p:spPr>
        <p:txBody>
          <a:bodyPr/>
          <a:lstStyle/>
          <a:p>
            <a:pPr eaLnBrk="1" hangingPunct="1">
              <a:lnSpc>
                <a:spcPct val="90000"/>
              </a:lnSpc>
              <a:spcBef>
                <a:spcPct val="20000"/>
              </a:spcBef>
            </a:pPr>
            <a:r>
              <a:rPr lang="it-IT" altLang="en-US" sz="2800" b="1" u="sng" dirty="0">
                <a:solidFill>
                  <a:srgbClr val="FF0000"/>
                </a:solidFill>
              </a:rPr>
              <a:t>Remember to submit  </a:t>
            </a:r>
            <a:r>
              <a:rPr lang="it-IT" altLang="en-US" sz="2800" b="1" dirty="0">
                <a:solidFill>
                  <a:srgbClr val="FF0000"/>
                </a:solidFill>
              </a:rPr>
              <a:t>your ECCE 2018 paper before November 15, 2018 to be included in the award evaluation</a:t>
            </a:r>
            <a:endParaRPr lang="en-US" altLang="en-US" sz="3100" b="1" dirty="0">
              <a:solidFill>
                <a:srgbClr val="FF0000"/>
              </a:solidFill>
            </a:endParaRPr>
          </a:p>
          <a:p>
            <a:pPr eaLnBrk="1" hangingPunct="1">
              <a:lnSpc>
                <a:spcPct val="90000"/>
              </a:lnSpc>
              <a:spcBef>
                <a:spcPct val="20000"/>
              </a:spcBef>
              <a:buFontTx/>
              <a:buChar char="•"/>
            </a:pPr>
            <a:r>
              <a:rPr lang="it-IT" altLang="en-US" sz="2800" b="1" dirty="0"/>
              <a:t>The 6-10 papers with the highest score from the first IAS Transaction review will go in final ballot</a:t>
            </a:r>
          </a:p>
          <a:p>
            <a:pPr eaLnBrk="1" hangingPunct="1">
              <a:lnSpc>
                <a:spcPct val="90000"/>
              </a:lnSpc>
              <a:spcBef>
                <a:spcPct val="20000"/>
              </a:spcBef>
              <a:buFontTx/>
              <a:buChar char="•"/>
            </a:pPr>
            <a:r>
              <a:rPr lang="en-US" altLang="en-US" sz="2800" b="1" dirty="0"/>
              <a:t>The Co-Chair will select an award committee and each member will score each paper</a:t>
            </a:r>
          </a:p>
          <a:p>
            <a:pPr eaLnBrk="1" hangingPunct="1">
              <a:lnSpc>
                <a:spcPct val="90000"/>
              </a:lnSpc>
              <a:spcBef>
                <a:spcPct val="20000"/>
              </a:spcBef>
              <a:buFontTx/>
              <a:buChar char="•"/>
            </a:pPr>
            <a:r>
              <a:rPr lang="it-IT" altLang="en-US" sz="2800" b="1" dirty="0">
                <a:solidFill>
                  <a:schemeClr val="accent2"/>
                </a:solidFill>
              </a:rPr>
              <a:t>The score from the committee members will be averaged to obtain the final list</a:t>
            </a:r>
            <a:endParaRPr lang="en-US" altLang="en-US" sz="3100" b="1" dirty="0">
              <a:solidFill>
                <a:schemeClr val="accent2"/>
              </a:solidFill>
            </a:endParaRPr>
          </a:p>
        </p:txBody>
      </p:sp>
      <p:sp>
        <p:nvSpPr>
          <p:cNvPr id="41987" name="Rectangle 3"/>
          <p:cNvSpPr>
            <a:spLocks noChangeArrowheads="1"/>
          </p:cNvSpPr>
          <p:nvPr/>
        </p:nvSpPr>
        <p:spPr bwMode="auto">
          <a:xfrm>
            <a:off x="2209800" y="485775"/>
            <a:ext cx="3833101" cy="707886"/>
          </a:xfrm>
          <a:prstGeom prst="rect">
            <a:avLst/>
          </a:prstGeom>
          <a:noFill/>
          <a:ln w="9525">
            <a:noFill/>
            <a:miter lim="800000"/>
            <a:headEnd/>
            <a:tailEnd/>
          </a:ln>
        </p:spPr>
        <p:txBody>
          <a:bodyPr wrap="none">
            <a:spAutoFit/>
          </a:bodyPr>
          <a:lstStyle/>
          <a:p>
            <a:pPr eaLnBrk="1" hangingPunct="1"/>
            <a:r>
              <a:rPr lang="en-US" altLang="en-US" b="1" dirty="0"/>
              <a:t>IAS transactions</a:t>
            </a:r>
          </a:p>
          <a:p>
            <a:pPr eaLnBrk="1" hangingPunct="1"/>
            <a:r>
              <a:rPr lang="en-US" altLang="en-US" dirty="0"/>
              <a:t>IPCC prize paper awards 2018</a:t>
            </a:r>
          </a:p>
        </p:txBody>
      </p:sp>
      <p:sp>
        <p:nvSpPr>
          <p:cNvPr id="41988" name="Rectangle 1"/>
          <p:cNvSpPr>
            <a:spLocks noChangeArrowheads="1"/>
          </p:cNvSpPr>
          <p:nvPr/>
        </p:nvSpPr>
        <p:spPr bwMode="auto">
          <a:xfrm>
            <a:off x="2878138" y="1536700"/>
            <a:ext cx="3160712" cy="461963"/>
          </a:xfrm>
          <a:prstGeom prst="rect">
            <a:avLst/>
          </a:prstGeom>
          <a:noFill/>
          <a:ln w="9525">
            <a:noFill/>
            <a:miter lim="800000"/>
            <a:headEnd/>
            <a:tailEnd/>
          </a:ln>
        </p:spPr>
        <p:txBody>
          <a:bodyPr wrap="none">
            <a:spAutoFit/>
          </a:bodyPr>
          <a:lstStyle/>
          <a:p>
            <a:pPr eaLnBrk="1" hangingPunct="1"/>
            <a:r>
              <a:rPr lang="en-US" altLang="en-US" sz="2400" b="1">
                <a:solidFill>
                  <a:srgbClr val="0000FF"/>
                </a:solidFill>
              </a:rPr>
              <a:t>Selection Procedure</a:t>
            </a:r>
            <a:endParaRPr lang="en-GB" altLang="en-US" sz="2400" b="1">
              <a:solidFill>
                <a:srgbClr val="0000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C047EED7-E391-4E4B-BD32-16906CC6B79E}"/>
              </a:ext>
            </a:extLst>
          </p:cNvPr>
          <p:cNvSpPr>
            <a:spLocks noChangeArrowheads="1"/>
          </p:cNvSpPr>
          <p:nvPr/>
        </p:nvSpPr>
        <p:spPr bwMode="auto">
          <a:xfrm>
            <a:off x="2209800" y="56535"/>
            <a:ext cx="4038600" cy="1143000"/>
          </a:xfrm>
          <a:prstGeom prst="rect">
            <a:avLst/>
          </a:prstGeom>
          <a:solidFill>
            <a:srgbClr val="FFFFFF"/>
          </a:solidFill>
          <a:ln w="9525">
            <a:solidFill>
              <a:srgbClr val="0000FF"/>
            </a:solidFill>
            <a:miter lim="800000"/>
            <a:headEnd/>
            <a:tailEnd/>
          </a:ln>
        </p:spPr>
        <p:txBody>
          <a:bodyPr anchor="ctr"/>
          <a:lstStyle/>
          <a:p>
            <a:pPr algn="ctr"/>
            <a:r>
              <a:rPr lang="en-US" altLang="en-US" dirty="0">
                <a:solidFill>
                  <a:srgbClr val="0000FF"/>
                </a:solidFill>
              </a:rPr>
              <a:t>IPCC Chairman Report</a:t>
            </a:r>
            <a:br>
              <a:rPr lang="it-IT" altLang="zh-TW" dirty="0">
                <a:solidFill>
                  <a:srgbClr val="0000FF"/>
                </a:solidFill>
                <a:ea typeface="PMingLiU" pitchFamily="18" charset="-120"/>
              </a:rPr>
            </a:br>
            <a:r>
              <a:rPr lang="en-US" altLang="zh-TW" sz="3600" dirty="0">
                <a:solidFill>
                  <a:srgbClr val="0000FF"/>
                </a:solidFill>
                <a:ea typeface="PMingLiU" pitchFamily="18" charset="-120"/>
              </a:rPr>
              <a:t>Grant </a:t>
            </a:r>
            <a:r>
              <a:rPr lang="en-US" altLang="zh-TW" sz="3600" dirty="0" err="1">
                <a:solidFill>
                  <a:srgbClr val="0000FF"/>
                </a:solidFill>
                <a:ea typeface="PMingLiU" pitchFamily="18" charset="-120"/>
              </a:rPr>
              <a:t>Pitel</a:t>
            </a:r>
            <a:endParaRPr lang="it-IT" altLang="zh-TW" sz="3600" dirty="0">
              <a:solidFill>
                <a:srgbClr val="0000FF"/>
              </a:solidFill>
              <a:ea typeface="PMingLiU" pitchFamily="18" charset="-120"/>
            </a:endParaRPr>
          </a:p>
        </p:txBody>
      </p:sp>
      <p:sp>
        <p:nvSpPr>
          <p:cNvPr id="3" name="Rectangle 2">
            <a:extLst>
              <a:ext uri="{FF2B5EF4-FFF2-40B4-BE49-F238E27FC236}">
                <a16:creationId xmlns:a16="http://schemas.microsoft.com/office/drawing/2014/main" id="{ABC34481-88FB-4D1F-AB23-178117DF18D6}"/>
              </a:ext>
            </a:extLst>
          </p:cNvPr>
          <p:cNvSpPr/>
          <p:nvPr/>
        </p:nvSpPr>
        <p:spPr>
          <a:xfrm>
            <a:off x="2151834" y="1437968"/>
            <a:ext cx="4062331" cy="400110"/>
          </a:xfrm>
          <a:prstGeom prst="rect">
            <a:avLst/>
          </a:prstGeom>
        </p:spPr>
        <p:txBody>
          <a:bodyPr wrap="none">
            <a:spAutoFit/>
          </a:bodyPr>
          <a:lstStyle/>
          <a:p>
            <a:pPr algn="ctr"/>
            <a:r>
              <a:rPr lang="en-US" altLang="zh-TW" dirty="0">
                <a:solidFill>
                  <a:srgbClr val="0000FF"/>
                </a:solidFill>
                <a:ea typeface="PMingLiU" pitchFamily="18" charset="-120"/>
              </a:rPr>
              <a:t>The Role of IPCC within IEEE/IAS</a:t>
            </a:r>
            <a:endParaRPr lang="it-IT" altLang="zh-TW" dirty="0">
              <a:solidFill>
                <a:srgbClr val="0000FF"/>
              </a:solidFill>
              <a:ea typeface="PMingLiU" pitchFamily="18" charset="-120"/>
            </a:endParaRPr>
          </a:p>
        </p:txBody>
      </p:sp>
      <p:sp>
        <p:nvSpPr>
          <p:cNvPr id="7" name="Content Placeholder 2">
            <a:extLst>
              <a:ext uri="{FF2B5EF4-FFF2-40B4-BE49-F238E27FC236}">
                <a16:creationId xmlns:a16="http://schemas.microsoft.com/office/drawing/2014/main" id="{9DAB196F-3231-4078-8F7E-4315483636F3}"/>
              </a:ext>
            </a:extLst>
          </p:cNvPr>
          <p:cNvSpPr txBox="1">
            <a:spLocks/>
          </p:cNvSpPr>
          <p:nvPr/>
        </p:nvSpPr>
        <p:spPr>
          <a:xfrm>
            <a:off x="342900" y="1838078"/>
            <a:ext cx="8458200" cy="4715122"/>
          </a:xfrm>
          <a:prstGeom prst="rect">
            <a:avLst/>
          </a:prstGeom>
          <a:ln>
            <a:solidFill>
              <a:schemeClr val="accent1"/>
            </a:solid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r>
              <a:rPr lang="en-US" sz="2000" dirty="0"/>
              <a:t>IAS sponsored +120 young people (grad and undergrad chapters members and award winners) to attend the Annual Meeting. </a:t>
            </a:r>
          </a:p>
          <a:p>
            <a:r>
              <a:rPr lang="en-US" sz="2000" kern="0" dirty="0"/>
              <a:t>Acknowledge members attending the Sunday Chapters and Membership Workshop.</a:t>
            </a:r>
          </a:p>
          <a:p>
            <a:r>
              <a:rPr lang="en-US" sz="2000" kern="0" dirty="0"/>
              <a:t>We are a committee within IPCSD specializing in power conversion.</a:t>
            </a:r>
          </a:p>
          <a:p>
            <a:r>
              <a:rPr lang="en-US" sz="2000" kern="0" dirty="0"/>
              <a:t>Maintain a network of active  volunteers.</a:t>
            </a:r>
          </a:p>
          <a:p>
            <a:r>
              <a:rPr lang="en-US" sz="2000" kern="0" dirty="0"/>
              <a:t>Provide technical oversite at conferences,</a:t>
            </a:r>
            <a:br>
              <a:rPr lang="en-US" sz="2000" kern="0" dirty="0"/>
            </a:br>
            <a:r>
              <a:rPr lang="en-US" sz="2000" kern="0" dirty="0"/>
              <a:t>journals, and standards.</a:t>
            </a:r>
          </a:p>
          <a:p>
            <a:r>
              <a:rPr lang="en-US" sz="2000" kern="0" dirty="0"/>
              <a:t>Collect input from members through </a:t>
            </a:r>
            <a:br>
              <a:rPr lang="en-US" sz="2000" kern="0" dirty="0"/>
            </a:br>
            <a:r>
              <a:rPr lang="en-US" sz="2000" kern="0" dirty="0"/>
              <a:t>meetings and make recommendations.</a:t>
            </a:r>
          </a:p>
          <a:p>
            <a:r>
              <a:rPr lang="en-US" sz="2000" kern="0" dirty="0"/>
              <a:t>Spearhead new initiatives through </a:t>
            </a:r>
            <a:br>
              <a:rPr lang="en-US" sz="2000" kern="0" dirty="0"/>
            </a:br>
            <a:r>
              <a:rPr lang="en-US" sz="2000" kern="0" dirty="0"/>
              <a:t>special committees</a:t>
            </a:r>
          </a:p>
          <a:p>
            <a:endParaRPr lang="en-US" sz="2400" kern="0" dirty="0"/>
          </a:p>
          <a:p>
            <a:endParaRPr lang="en-US" sz="1800" kern="0" dirty="0"/>
          </a:p>
          <a:p>
            <a:pPr lvl="1"/>
            <a:endParaRPr lang="en-US" sz="1800" kern="0" dirty="0"/>
          </a:p>
          <a:p>
            <a:pPr lvl="1"/>
            <a:endParaRPr lang="en-US" sz="1800" kern="0" dirty="0"/>
          </a:p>
          <a:p>
            <a:endParaRPr lang="en-US" sz="2400" dirty="0"/>
          </a:p>
          <a:p>
            <a:endParaRPr lang="en-US" sz="2400" kern="0" dirty="0"/>
          </a:p>
        </p:txBody>
      </p:sp>
      <p:pic>
        <p:nvPicPr>
          <p:cNvPr id="1026" name="Picture 2" descr="http://sites.ieee.org/ias-ipcsd/files/2015/02/IPCSD-slide.png">
            <a:extLst>
              <a:ext uri="{FF2B5EF4-FFF2-40B4-BE49-F238E27FC236}">
                <a16:creationId xmlns:a16="http://schemas.microsoft.com/office/drawing/2014/main" id="{96E27509-39B5-48B7-ACAE-EE1BDB66233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62600" y="4038600"/>
            <a:ext cx="3505200" cy="2656573"/>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mc:Choice xmlns:p14="http://schemas.microsoft.com/office/powerpoint/2010/main" Requires="p14">
          <p:contentPart p14:bwMode="auto" r:id="rId3">
            <p14:nvContentPartPr>
              <p14:cNvPr id="9" name="Ink 8">
                <a:extLst>
                  <a:ext uri="{FF2B5EF4-FFF2-40B4-BE49-F238E27FC236}">
                    <a16:creationId xmlns:a16="http://schemas.microsoft.com/office/drawing/2014/main" id="{030BAD81-DF78-499A-A3ED-B765F4D57D51}"/>
                  </a:ext>
                </a:extLst>
              </p14:cNvPr>
              <p14:cNvContentPartPr/>
              <p14:nvPr/>
            </p14:nvContentPartPr>
            <p14:xfrm>
              <a:off x="7635536" y="5290772"/>
              <a:ext cx="1089720" cy="567360"/>
            </p14:xfrm>
          </p:contentPart>
        </mc:Choice>
        <mc:Fallback>
          <p:pic>
            <p:nvPicPr>
              <p:cNvPr id="9" name="Ink 8">
                <a:extLst>
                  <a:ext uri="{FF2B5EF4-FFF2-40B4-BE49-F238E27FC236}">
                    <a16:creationId xmlns:a16="http://schemas.microsoft.com/office/drawing/2014/main" id="{030BAD81-DF78-499A-A3ED-B765F4D57D51}"/>
                  </a:ext>
                </a:extLst>
              </p:cNvPr>
              <p:cNvPicPr/>
              <p:nvPr/>
            </p:nvPicPr>
            <p:blipFill>
              <a:blip r:embed="rId4"/>
              <a:stretch>
                <a:fillRect/>
              </a:stretch>
            </p:blipFill>
            <p:spPr>
              <a:xfrm>
                <a:off x="7626896" y="5282132"/>
                <a:ext cx="1107360" cy="58500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10" name="Ink 9">
                <a:extLst>
                  <a:ext uri="{FF2B5EF4-FFF2-40B4-BE49-F238E27FC236}">
                    <a16:creationId xmlns:a16="http://schemas.microsoft.com/office/drawing/2014/main" id="{74CCC696-AC60-49B9-B968-646DB750060E}"/>
                  </a:ext>
                </a:extLst>
              </p14:cNvPr>
              <p14:cNvContentPartPr/>
              <p14:nvPr/>
            </p14:nvContentPartPr>
            <p14:xfrm>
              <a:off x="5243336" y="3645932"/>
              <a:ext cx="9000" cy="21600"/>
            </p14:xfrm>
          </p:contentPart>
        </mc:Choice>
        <mc:Fallback>
          <p:pic>
            <p:nvPicPr>
              <p:cNvPr id="10" name="Ink 9">
                <a:extLst>
                  <a:ext uri="{FF2B5EF4-FFF2-40B4-BE49-F238E27FC236}">
                    <a16:creationId xmlns:a16="http://schemas.microsoft.com/office/drawing/2014/main" id="{74CCC696-AC60-49B9-B968-646DB750060E}"/>
                  </a:ext>
                </a:extLst>
              </p:cNvPr>
              <p:cNvPicPr/>
              <p:nvPr/>
            </p:nvPicPr>
            <p:blipFill>
              <a:blip r:embed="rId6"/>
              <a:stretch>
                <a:fillRect/>
              </a:stretch>
            </p:blipFill>
            <p:spPr>
              <a:xfrm>
                <a:off x="5234696" y="3636932"/>
                <a:ext cx="26640" cy="39240"/>
              </a:xfrm>
              <a:prstGeom prst="rect">
                <a:avLst/>
              </a:prstGeom>
            </p:spPr>
          </p:pic>
        </mc:Fallback>
      </mc:AlternateContent>
    </p:spTree>
    <p:extLst>
      <p:ext uri="{BB962C8B-B14F-4D97-AF65-F5344CB8AC3E}">
        <p14:creationId xmlns:p14="http://schemas.microsoft.com/office/powerpoint/2010/main" val="12801680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17A5AB2C-0815-4278-B991-CBBCA62FACC4}"/>
              </a:ext>
            </a:extLst>
          </p:cNvPr>
          <p:cNvSpPr txBox="1">
            <a:spLocks noChangeArrowheads="1"/>
          </p:cNvSpPr>
          <p:nvPr/>
        </p:nvSpPr>
        <p:spPr bwMode="auto">
          <a:xfrm>
            <a:off x="685800" y="2286000"/>
            <a:ext cx="7772400" cy="2819400"/>
          </a:xfrm>
          <a:prstGeom prst="rect">
            <a:avLst/>
          </a:prstGeom>
          <a:noFill/>
          <a:ln w="9525">
            <a:solidFill>
              <a:srgbClr val="0000FF"/>
            </a:solid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rgbClr val="0000FF"/>
                </a:solidFill>
                <a:latin typeface="+mj-lt"/>
                <a:ea typeface="+mj-ea"/>
                <a:cs typeface="+mj-cs"/>
              </a:defRPr>
            </a:lvl1pPr>
            <a:lvl2pPr algn="ctr" rtl="0" eaLnBrk="0" fontAlgn="base" hangingPunct="0">
              <a:spcBef>
                <a:spcPct val="0"/>
              </a:spcBef>
              <a:spcAft>
                <a:spcPct val="0"/>
              </a:spcAft>
              <a:defRPr sz="4400">
                <a:solidFill>
                  <a:srgbClr val="0000FF"/>
                </a:solidFill>
                <a:latin typeface="Arial" charset="0"/>
              </a:defRPr>
            </a:lvl2pPr>
            <a:lvl3pPr algn="ctr" rtl="0" eaLnBrk="0" fontAlgn="base" hangingPunct="0">
              <a:spcBef>
                <a:spcPct val="0"/>
              </a:spcBef>
              <a:spcAft>
                <a:spcPct val="0"/>
              </a:spcAft>
              <a:defRPr sz="4400">
                <a:solidFill>
                  <a:srgbClr val="0000FF"/>
                </a:solidFill>
                <a:latin typeface="Arial" charset="0"/>
              </a:defRPr>
            </a:lvl3pPr>
            <a:lvl4pPr algn="ctr" rtl="0" eaLnBrk="0" fontAlgn="base" hangingPunct="0">
              <a:spcBef>
                <a:spcPct val="0"/>
              </a:spcBef>
              <a:spcAft>
                <a:spcPct val="0"/>
              </a:spcAft>
              <a:defRPr sz="4400">
                <a:solidFill>
                  <a:srgbClr val="0000FF"/>
                </a:solidFill>
                <a:latin typeface="Arial" charset="0"/>
              </a:defRPr>
            </a:lvl4pPr>
            <a:lvl5pPr algn="ctr" rtl="0" eaLnBrk="0" fontAlgn="base" hangingPunct="0">
              <a:spcBef>
                <a:spcPct val="0"/>
              </a:spcBef>
              <a:spcAft>
                <a:spcPct val="0"/>
              </a:spcAft>
              <a:defRPr sz="4400">
                <a:solidFill>
                  <a:srgbClr val="0000FF"/>
                </a:solidFill>
                <a:latin typeface="Arial" charset="0"/>
              </a:defRPr>
            </a:lvl5pPr>
            <a:lvl6pPr marL="457200" algn="ctr" rtl="0" eaLnBrk="0" fontAlgn="base" hangingPunct="0">
              <a:spcBef>
                <a:spcPct val="0"/>
              </a:spcBef>
              <a:spcAft>
                <a:spcPct val="0"/>
              </a:spcAft>
              <a:defRPr sz="4400">
                <a:solidFill>
                  <a:srgbClr val="0000FF"/>
                </a:solidFill>
                <a:latin typeface="Arial" charset="0"/>
              </a:defRPr>
            </a:lvl6pPr>
            <a:lvl7pPr marL="914400" algn="ctr" rtl="0" eaLnBrk="0" fontAlgn="base" hangingPunct="0">
              <a:spcBef>
                <a:spcPct val="0"/>
              </a:spcBef>
              <a:spcAft>
                <a:spcPct val="0"/>
              </a:spcAft>
              <a:defRPr sz="4400">
                <a:solidFill>
                  <a:srgbClr val="0000FF"/>
                </a:solidFill>
                <a:latin typeface="Arial" charset="0"/>
              </a:defRPr>
            </a:lvl7pPr>
            <a:lvl8pPr marL="1371600" algn="ctr" rtl="0" eaLnBrk="0" fontAlgn="base" hangingPunct="0">
              <a:spcBef>
                <a:spcPct val="0"/>
              </a:spcBef>
              <a:spcAft>
                <a:spcPct val="0"/>
              </a:spcAft>
              <a:defRPr sz="4400">
                <a:solidFill>
                  <a:srgbClr val="0000FF"/>
                </a:solidFill>
                <a:latin typeface="Arial" charset="0"/>
              </a:defRPr>
            </a:lvl8pPr>
            <a:lvl9pPr marL="1828800" algn="ctr" rtl="0" eaLnBrk="0" fontAlgn="base" hangingPunct="0">
              <a:spcBef>
                <a:spcPct val="0"/>
              </a:spcBef>
              <a:spcAft>
                <a:spcPct val="0"/>
              </a:spcAft>
              <a:defRPr sz="4400">
                <a:solidFill>
                  <a:srgbClr val="0000FF"/>
                </a:solidFill>
                <a:latin typeface="Arial" charset="0"/>
              </a:defRPr>
            </a:lvl9pPr>
          </a:lstStyle>
          <a:p>
            <a:r>
              <a:rPr lang="it-IT" altLang="zh-TW" sz="4000" b="1" kern="0" dirty="0">
                <a:ea typeface="PMingLiU" pitchFamily="18" charset="-120"/>
              </a:rPr>
              <a:t>IAS-PELS Sponsored 2019 Conferences</a:t>
            </a:r>
            <a:endParaRPr lang="it-IT" altLang="zh-TW" sz="3600" kern="0" dirty="0">
              <a:ea typeface="PMingLiU" pitchFamily="18" charset="-120"/>
            </a:endParaRPr>
          </a:p>
        </p:txBody>
      </p:sp>
    </p:spTree>
    <p:extLst>
      <p:ext uri="{BB962C8B-B14F-4D97-AF65-F5344CB8AC3E}">
        <p14:creationId xmlns:p14="http://schemas.microsoft.com/office/powerpoint/2010/main" val="1623909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1752600" y="533400"/>
            <a:ext cx="4976042" cy="707886"/>
          </a:xfrm>
          <a:prstGeom prst="rect">
            <a:avLst/>
          </a:prstGeom>
          <a:noFill/>
          <a:ln w="9525">
            <a:noFill/>
            <a:miter lim="800000"/>
            <a:headEnd/>
            <a:tailEnd/>
          </a:ln>
        </p:spPr>
        <p:txBody>
          <a:bodyPr wrap="none">
            <a:spAutoFit/>
          </a:bodyPr>
          <a:lstStyle/>
          <a:p>
            <a:pPr eaLnBrk="1" hangingPunct="1"/>
            <a:r>
              <a:rPr lang="en-US" altLang="en-US" b="1" dirty="0"/>
              <a:t>IAS-PELS sponsored 2019 conferences</a:t>
            </a:r>
          </a:p>
          <a:p>
            <a:pPr eaLnBrk="1" hangingPunct="1"/>
            <a:r>
              <a:rPr lang="en-US" altLang="en-US" dirty="0">
                <a:solidFill>
                  <a:srgbClr val="0000FF"/>
                </a:solidFill>
              </a:rPr>
              <a:t>APEC 2019</a:t>
            </a:r>
            <a:endParaRPr lang="en-US" altLang="en-US" b="1" dirty="0"/>
          </a:p>
        </p:txBody>
      </p:sp>
    </p:spTree>
    <p:extLst>
      <p:ext uri="{BB962C8B-B14F-4D97-AF65-F5344CB8AC3E}">
        <p14:creationId xmlns:p14="http://schemas.microsoft.com/office/powerpoint/2010/main" val="27182541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pPr>
              <a:defRPr/>
            </a:pPr>
            <a:endParaRPr lang="en-GB" dirty="0"/>
          </a:p>
        </p:txBody>
      </p:sp>
      <p:sp>
        <p:nvSpPr>
          <p:cNvPr id="5" name="Rectangle 2">
            <a:extLst>
              <a:ext uri="{FF2B5EF4-FFF2-40B4-BE49-F238E27FC236}">
                <a16:creationId xmlns:a16="http://schemas.microsoft.com/office/drawing/2014/main" id="{CBBB618C-97E3-42D2-B9B1-AE1FE11D1031}"/>
              </a:ext>
            </a:extLst>
          </p:cNvPr>
          <p:cNvSpPr>
            <a:spLocks noChangeArrowheads="1"/>
          </p:cNvSpPr>
          <p:nvPr/>
        </p:nvSpPr>
        <p:spPr bwMode="auto">
          <a:xfrm>
            <a:off x="1752600" y="533400"/>
            <a:ext cx="4976042" cy="707886"/>
          </a:xfrm>
          <a:prstGeom prst="rect">
            <a:avLst/>
          </a:prstGeom>
          <a:noFill/>
          <a:ln w="9525">
            <a:noFill/>
            <a:miter lim="800000"/>
            <a:headEnd/>
            <a:tailEnd/>
          </a:ln>
        </p:spPr>
        <p:txBody>
          <a:bodyPr wrap="none">
            <a:spAutoFit/>
          </a:bodyPr>
          <a:lstStyle/>
          <a:p>
            <a:pPr eaLnBrk="1" hangingPunct="1"/>
            <a:r>
              <a:rPr lang="en-US" altLang="en-US" b="1" dirty="0"/>
              <a:t>IAS-PELS sponsored 2019 conferences</a:t>
            </a:r>
          </a:p>
          <a:p>
            <a:pPr eaLnBrk="1" hangingPunct="1"/>
            <a:r>
              <a:rPr lang="en-US" altLang="en-US" dirty="0">
                <a:solidFill>
                  <a:srgbClr val="0000FF"/>
                </a:solidFill>
              </a:rPr>
              <a:t>ICPE 2019 – ECCE Asia</a:t>
            </a:r>
            <a:endParaRPr lang="en-US" altLang="en-US" b="1" dirty="0"/>
          </a:p>
        </p:txBody>
      </p:sp>
      <p:pic>
        <p:nvPicPr>
          <p:cNvPr id="6" name="Picture 5"/>
          <p:cNvPicPr>
            <a:picLocks noChangeAspect="1"/>
          </p:cNvPicPr>
          <p:nvPr/>
        </p:nvPicPr>
        <p:blipFill rotWithShape="1">
          <a:blip r:embed="rId2"/>
          <a:srcRect l="27082" t="2222" r="27084" b="65927"/>
          <a:stretch/>
        </p:blipFill>
        <p:spPr>
          <a:xfrm>
            <a:off x="304800" y="1676400"/>
            <a:ext cx="8382122" cy="3276600"/>
          </a:xfrm>
          <a:prstGeom prst="rect">
            <a:avLst/>
          </a:prstGeom>
        </p:spPr>
      </p:pic>
      <p:pic>
        <p:nvPicPr>
          <p:cNvPr id="7" name="Picture 6"/>
          <p:cNvPicPr>
            <a:picLocks noChangeAspect="1"/>
          </p:cNvPicPr>
          <p:nvPr/>
        </p:nvPicPr>
        <p:blipFill rotWithShape="1">
          <a:blip r:embed="rId2"/>
          <a:srcRect l="49999" t="34074" r="27501" b="51852"/>
          <a:stretch/>
        </p:blipFill>
        <p:spPr>
          <a:xfrm>
            <a:off x="2438460" y="4955458"/>
            <a:ext cx="4114801" cy="1447800"/>
          </a:xfrm>
          <a:prstGeom prst="rect">
            <a:avLst/>
          </a:prstGeom>
        </p:spPr>
      </p:pic>
    </p:spTree>
    <p:extLst>
      <p:ext uri="{BB962C8B-B14F-4D97-AF65-F5344CB8AC3E}">
        <p14:creationId xmlns:p14="http://schemas.microsoft.com/office/powerpoint/2010/main" val="1829555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p:txBody>
          <a:bodyPr/>
          <a:lstStyle/>
          <a:p>
            <a:pPr>
              <a:defRPr/>
            </a:pPr>
            <a:endParaRPr lang="en-GB" dirty="0"/>
          </a:p>
        </p:txBody>
      </p:sp>
      <p:sp>
        <p:nvSpPr>
          <p:cNvPr id="5" name="Rectangle 2">
            <a:extLst>
              <a:ext uri="{FF2B5EF4-FFF2-40B4-BE49-F238E27FC236}">
                <a16:creationId xmlns:a16="http://schemas.microsoft.com/office/drawing/2014/main" id="{CBBB618C-97E3-42D2-B9B1-AE1FE11D1031}"/>
              </a:ext>
            </a:extLst>
          </p:cNvPr>
          <p:cNvSpPr>
            <a:spLocks noChangeArrowheads="1"/>
          </p:cNvSpPr>
          <p:nvPr/>
        </p:nvSpPr>
        <p:spPr bwMode="auto">
          <a:xfrm>
            <a:off x="1752600" y="533400"/>
            <a:ext cx="4976042" cy="707886"/>
          </a:xfrm>
          <a:prstGeom prst="rect">
            <a:avLst/>
          </a:prstGeom>
          <a:noFill/>
          <a:ln w="9525">
            <a:noFill/>
            <a:miter lim="800000"/>
            <a:headEnd/>
            <a:tailEnd/>
          </a:ln>
        </p:spPr>
        <p:txBody>
          <a:bodyPr wrap="none">
            <a:spAutoFit/>
          </a:bodyPr>
          <a:lstStyle/>
          <a:p>
            <a:pPr eaLnBrk="1" hangingPunct="1"/>
            <a:r>
              <a:rPr lang="en-US" altLang="en-US" b="1" dirty="0"/>
              <a:t>IAS-PELS sponsored 2019 conferences</a:t>
            </a:r>
          </a:p>
          <a:p>
            <a:pPr eaLnBrk="1" hangingPunct="1"/>
            <a:r>
              <a:rPr lang="en-US" altLang="en-US" dirty="0">
                <a:solidFill>
                  <a:srgbClr val="0000FF"/>
                </a:solidFill>
              </a:rPr>
              <a:t>EPE 2019 – ECCE Europe</a:t>
            </a:r>
            <a:endParaRPr lang="en-US" altLang="en-US" b="1" dirty="0"/>
          </a:p>
        </p:txBody>
      </p:sp>
    </p:spTree>
    <p:extLst>
      <p:ext uri="{BB962C8B-B14F-4D97-AF65-F5344CB8AC3E}">
        <p14:creationId xmlns:p14="http://schemas.microsoft.com/office/powerpoint/2010/main" val="29920609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p:txBody>
          <a:bodyPr/>
          <a:lstStyle/>
          <a:p>
            <a:pPr>
              <a:defRPr/>
            </a:pPr>
            <a:endParaRPr lang="en-GB" dirty="0"/>
          </a:p>
        </p:txBody>
      </p:sp>
      <p:sp>
        <p:nvSpPr>
          <p:cNvPr id="5" name="Rectangle 2">
            <a:extLst>
              <a:ext uri="{FF2B5EF4-FFF2-40B4-BE49-F238E27FC236}">
                <a16:creationId xmlns:a16="http://schemas.microsoft.com/office/drawing/2014/main" id="{CBBB618C-97E3-42D2-B9B1-AE1FE11D1031}"/>
              </a:ext>
            </a:extLst>
          </p:cNvPr>
          <p:cNvSpPr>
            <a:spLocks noChangeArrowheads="1"/>
          </p:cNvSpPr>
          <p:nvPr/>
        </p:nvSpPr>
        <p:spPr bwMode="auto">
          <a:xfrm>
            <a:off x="1752600" y="533400"/>
            <a:ext cx="4976042" cy="707886"/>
          </a:xfrm>
          <a:prstGeom prst="rect">
            <a:avLst/>
          </a:prstGeom>
          <a:noFill/>
          <a:ln w="9525">
            <a:noFill/>
            <a:miter lim="800000"/>
            <a:headEnd/>
            <a:tailEnd/>
          </a:ln>
        </p:spPr>
        <p:txBody>
          <a:bodyPr wrap="none">
            <a:spAutoFit/>
          </a:bodyPr>
          <a:lstStyle/>
          <a:p>
            <a:pPr eaLnBrk="1" hangingPunct="1"/>
            <a:r>
              <a:rPr lang="en-US" altLang="en-US" b="1" dirty="0"/>
              <a:t>IAS-PELS sponsored 2019 conferences</a:t>
            </a:r>
          </a:p>
          <a:p>
            <a:pPr eaLnBrk="1" hangingPunct="1"/>
            <a:r>
              <a:rPr lang="en-US" altLang="en-US" dirty="0">
                <a:solidFill>
                  <a:srgbClr val="0000FF"/>
                </a:solidFill>
              </a:rPr>
              <a:t>IEMDC 2019 </a:t>
            </a:r>
            <a:endParaRPr lang="en-US" altLang="en-US" b="1" dirty="0"/>
          </a:p>
        </p:txBody>
      </p:sp>
    </p:spTree>
    <p:extLst>
      <p:ext uri="{BB962C8B-B14F-4D97-AF65-F5344CB8AC3E}">
        <p14:creationId xmlns:p14="http://schemas.microsoft.com/office/powerpoint/2010/main" val="5094618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p:txBody>
          <a:bodyPr/>
          <a:lstStyle/>
          <a:p>
            <a:pPr>
              <a:defRPr/>
            </a:pPr>
            <a:endParaRPr lang="en-GB" dirty="0"/>
          </a:p>
        </p:txBody>
      </p:sp>
      <p:sp>
        <p:nvSpPr>
          <p:cNvPr id="5" name="Rectangle 2">
            <a:extLst>
              <a:ext uri="{FF2B5EF4-FFF2-40B4-BE49-F238E27FC236}">
                <a16:creationId xmlns:a16="http://schemas.microsoft.com/office/drawing/2014/main" id="{CBBB618C-97E3-42D2-B9B1-AE1FE11D1031}"/>
              </a:ext>
            </a:extLst>
          </p:cNvPr>
          <p:cNvSpPr>
            <a:spLocks noChangeArrowheads="1"/>
          </p:cNvSpPr>
          <p:nvPr/>
        </p:nvSpPr>
        <p:spPr bwMode="auto">
          <a:xfrm>
            <a:off x="1752600" y="533400"/>
            <a:ext cx="4976042" cy="707886"/>
          </a:xfrm>
          <a:prstGeom prst="rect">
            <a:avLst/>
          </a:prstGeom>
          <a:noFill/>
          <a:ln w="9525">
            <a:noFill/>
            <a:miter lim="800000"/>
            <a:headEnd/>
            <a:tailEnd/>
          </a:ln>
        </p:spPr>
        <p:txBody>
          <a:bodyPr wrap="none">
            <a:spAutoFit/>
          </a:bodyPr>
          <a:lstStyle/>
          <a:p>
            <a:pPr eaLnBrk="1" hangingPunct="1"/>
            <a:r>
              <a:rPr lang="en-US" altLang="en-US" b="1" dirty="0"/>
              <a:t>IAS-PELS sponsored 2019 conferences</a:t>
            </a:r>
          </a:p>
          <a:p>
            <a:pPr eaLnBrk="1" hangingPunct="1"/>
            <a:r>
              <a:rPr lang="en-US" altLang="en-US" dirty="0">
                <a:solidFill>
                  <a:srgbClr val="0000FF"/>
                </a:solidFill>
              </a:rPr>
              <a:t>SDEMPED 2019 </a:t>
            </a:r>
            <a:endParaRPr lang="en-US" altLang="en-US" b="1" dirty="0"/>
          </a:p>
        </p:txBody>
      </p:sp>
    </p:spTree>
    <p:extLst>
      <p:ext uri="{BB962C8B-B14F-4D97-AF65-F5344CB8AC3E}">
        <p14:creationId xmlns:p14="http://schemas.microsoft.com/office/powerpoint/2010/main" val="5285176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
          <p:cNvSpPr>
            <a:spLocks noChangeArrowheads="1"/>
          </p:cNvSpPr>
          <p:nvPr/>
        </p:nvSpPr>
        <p:spPr bwMode="auto">
          <a:xfrm>
            <a:off x="1741488" y="533400"/>
            <a:ext cx="4976042" cy="707886"/>
          </a:xfrm>
          <a:prstGeom prst="rect">
            <a:avLst/>
          </a:prstGeom>
          <a:noFill/>
          <a:ln w="9525">
            <a:noFill/>
            <a:miter lim="800000"/>
            <a:headEnd/>
            <a:tailEnd/>
          </a:ln>
        </p:spPr>
        <p:txBody>
          <a:bodyPr wrap="none">
            <a:spAutoFit/>
          </a:bodyPr>
          <a:lstStyle/>
          <a:p>
            <a:pPr eaLnBrk="1" hangingPunct="1"/>
            <a:r>
              <a:rPr lang="en-US" altLang="en-US" b="1" dirty="0"/>
              <a:t>IAS-PELS sponsored 2019 conferences</a:t>
            </a:r>
          </a:p>
          <a:p>
            <a:pPr eaLnBrk="1" hangingPunct="1"/>
            <a:r>
              <a:rPr lang="en-US" altLang="en-US" dirty="0">
                <a:solidFill>
                  <a:srgbClr val="0000FF"/>
                </a:solidFill>
              </a:rPr>
              <a:t>INDEL 2019</a:t>
            </a:r>
            <a:endParaRPr lang="en-US" altLang="en-US" b="1" dirty="0"/>
          </a:p>
        </p:txBody>
      </p:sp>
    </p:spTree>
    <p:extLst>
      <p:ext uri="{BB962C8B-B14F-4D97-AF65-F5344CB8AC3E}">
        <p14:creationId xmlns:p14="http://schemas.microsoft.com/office/powerpoint/2010/main" val="34996552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7983016B-3B01-4FAA-B37D-59669878DA73}"/>
              </a:ext>
            </a:extLst>
          </p:cNvPr>
          <p:cNvSpPr txBox="1">
            <a:spLocks noChangeArrowheads="1"/>
          </p:cNvSpPr>
          <p:nvPr/>
        </p:nvSpPr>
        <p:spPr bwMode="auto">
          <a:xfrm>
            <a:off x="762000" y="2133600"/>
            <a:ext cx="7772400" cy="2819400"/>
          </a:xfrm>
          <a:prstGeom prst="rect">
            <a:avLst/>
          </a:prstGeom>
          <a:noFill/>
          <a:ln w="9525">
            <a:solidFill>
              <a:srgbClr val="0000FF"/>
            </a:solid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rgbClr val="0000FF"/>
                </a:solidFill>
                <a:latin typeface="+mj-lt"/>
                <a:ea typeface="+mj-ea"/>
                <a:cs typeface="+mj-cs"/>
              </a:defRPr>
            </a:lvl1pPr>
            <a:lvl2pPr algn="ctr" rtl="0" eaLnBrk="0" fontAlgn="base" hangingPunct="0">
              <a:spcBef>
                <a:spcPct val="0"/>
              </a:spcBef>
              <a:spcAft>
                <a:spcPct val="0"/>
              </a:spcAft>
              <a:defRPr sz="4400">
                <a:solidFill>
                  <a:srgbClr val="0000FF"/>
                </a:solidFill>
                <a:latin typeface="Arial" charset="0"/>
              </a:defRPr>
            </a:lvl2pPr>
            <a:lvl3pPr algn="ctr" rtl="0" eaLnBrk="0" fontAlgn="base" hangingPunct="0">
              <a:spcBef>
                <a:spcPct val="0"/>
              </a:spcBef>
              <a:spcAft>
                <a:spcPct val="0"/>
              </a:spcAft>
              <a:defRPr sz="4400">
                <a:solidFill>
                  <a:srgbClr val="0000FF"/>
                </a:solidFill>
                <a:latin typeface="Arial" charset="0"/>
              </a:defRPr>
            </a:lvl3pPr>
            <a:lvl4pPr algn="ctr" rtl="0" eaLnBrk="0" fontAlgn="base" hangingPunct="0">
              <a:spcBef>
                <a:spcPct val="0"/>
              </a:spcBef>
              <a:spcAft>
                <a:spcPct val="0"/>
              </a:spcAft>
              <a:defRPr sz="4400">
                <a:solidFill>
                  <a:srgbClr val="0000FF"/>
                </a:solidFill>
                <a:latin typeface="Arial" charset="0"/>
              </a:defRPr>
            </a:lvl4pPr>
            <a:lvl5pPr algn="ctr" rtl="0" eaLnBrk="0" fontAlgn="base" hangingPunct="0">
              <a:spcBef>
                <a:spcPct val="0"/>
              </a:spcBef>
              <a:spcAft>
                <a:spcPct val="0"/>
              </a:spcAft>
              <a:defRPr sz="4400">
                <a:solidFill>
                  <a:srgbClr val="0000FF"/>
                </a:solidFill>
                <a:latin typeface="Arial" charset="0"/>
              </a:defRPr>
            </a:lvl5pPr>
            <a:lvl6pPr marL="457200" algn="ctr" rtl="0" eaLnBrk="0" fontAlgn="base" hangingPunct="0">
              <a:spcBef>
                <a:spcPct val="0"/>
              </a:spcBef>
              <a:spcAft>
                <a:spcPct val="0"/>
              </a:spcAft>
              <a:defRPr sz="4400">
                <a:solidFill>
                  <a:srgbClr val="0000FF"/>
                </a:solidFill>
                <a:latin typeface="Arial" charset="0"/>
              </a:defRPr>
            </a:lvl6pPr>
            <a:lvl7pPr marL="914400" algn="ctr" rtl="0" eaLnBrk="0" fontAlgn="base" hangingPunct="0">
              <a:spcBef>
                <a:spcPct val="0"/>
              </a:spcBef>
              <a:spcAft>
                <a:spcPct val="0"/>
              </a:spcAft>
              <a:defRPr sz="4400">
                <a:solidFill>
                  <a:srgbClr val="0000FF"/>
                </a:solidFill>
                <a:latin typeface="Arial" charset="0"/>
              </a:defRPr>
            </a:lvl7pPr>
            <a:lvl8pPr marL="1371600" algn="ctr" rtl="0" eaLnBrk="0" fontAlgn="base" hangingPunct="0">
              <a:spcBef>
                <a:spcPct val="0"/>
              </a:spcBef>
              <a:spcAft>
                <a:spcPct val="0"/>
              </a:spcAft>
              <a:defRPr sz="4400">
                <a:solidFill>
                  <a:srgbClr val="0000FF"/>
                </a:solidFill>
                <a:latin typeface="Arial" charset="0"/>
              </a:defRPr>
            </a:lvl8pPr>
            <a:lvl9pPr marL="1828800" algn="ctr" rtl="0" eaLnBrk="0" fontAlgn="base" hangingPunct="0">
              <a:spcBef>
                <a:spcPct val="0"/>
              </a:spcBef>
              <a:spcAft>
                <a:spcPct val="0"/>
              </a:spcAft>
              <a:defRPr sz="4400">
                <a:solidFill>
                  <a:srgbClr val="0000FF"/>
                </a:solidFill>
                <a:latin typeface="Arial" charset="0"/>
              </a:defRPr>
            </a:lvl9pPr>
          </a:lstStyle>
          <a:p>
            <a:r>
              <a:rPr lang="it-IT" altLang="zh-TW" sz="4000" b="1" kern="0" dirty="0">
                <a:ea typeface="PMingLiU" pitchFamily="18" charset="-120"/>
              </a:rPr>
              <a:t>IPCC Officers and Subcommittee Chairs</a:t>
            </a:r>
            <a:endParaRPr lang="it-IT" altLang="zh-TW" sz="3600" kern="0" dirty="0">
              <a:ea typeface="PMingLiU" pitchFamily="18" charset="-12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1643063"/>
            <a:ext cx="8229600" cy="719137"/>
          </a:xfrm>
          <a:prstGeom prst="rect">
            <a:avLst/>
          </a:prstGeom>
        </p:spPr>
        <p:txBody>
          <a:bodyPr/>
          <a:lstStyle/>
          <a:p>
            <a:pPr algn="ctr">
              <a:defRPr/>
            </a:pPr>
            <a:r>
              <a:rPr lang="en-US" sz="3200" b="1" kern="0" dirty="0">
                <a:solidFill>
                  <a:srgbClr val="0000FF"/>
                </a:solidFill>
                <a:latin typeface="+mj-lt"/>
                <a:ea typeface="+mj-ea"/>
                <a:cs typeface="+mj-cs"/>
              </a:rPr>
              <a:t>Active Officers for 2018</a:t>
            </a:r>
          </a:p>
        </p:txBody>
      </p:sp>
      <p:sp>
        <p:nvSpPr>
          <p:cNvPr id="3" name="Rectangle 3"/>
          <p:cNvSpPr txBox="1">
            <a:spLocks noChangeArrowheads="1"/>
          </p:cNvSpPr>
          <p:nvPr/>
        </p:nvSpPr>
        <p:spPr>
          <a:xfrm>
            <a:off x="304800" y="2819400"/>
            <a:ext cx="8229600" cy="2362200"/>
          </a:xfrm>
          <a:prstGeom prst="rect">
            <a:avLst/>
          </a:prstGeom>
        </p:spPr>
        <p:txBody>
          <a:bodyPr/>
          <a:lstStyle/>
          <a:p>
            <a:pPr marL="342900" indent="-342900">
              <a:spcBef>
                <a:spcPct val="20000"/>
              </a:spcBef>
              <a:buFontTx/>
              <a:buChar char="•"/>
              <a:defRPr/>
            </a:pPr>
            <a:r>
              <a:rPr lang="en-US" sz="2800" kern="0" dirty="0">
                <a:ea typeface="Arial Unicode MS" pitchFamily="34" charset="-128"/>
                <a:cs typeface="Arial Unicode MS" pitchFamily="34" charset="-128"/>
              </a:rPr>
              <a:t>Dr. Grant </a:t>
            </a:r>
            <a:r>
              <a:rPr lang="en-US" sz="2800" kern="0" dirty="0" err="1">
                <a:ea typeface="Arial Unicode MS" pitchFamily="34" charset="-128"/>
                <a:cs typeface="Arial Unicode MS" pitchFamily="34" charset="-128"/>
              </a:rPr>
              <a:t>Pitel</a:t>
            </a:r>
            <a:r>
              <a:rPr lang="en-US" sz="2800" kern="0" dirty="0">
                <a:ea typeface="Arial Unicode MS" pitchFamily="34" charset="-128"/>
                <a:cs typeface="Arial Unicode MS" pitchFamily="34" charset="-128"/>
              </a:rPr>
              <a:t> </a:t>
            </a:r>
            <a:r>
              <a:rPr lang="en-US" sz="2800" kern="0" dirty="0">
                <a:latin typeface="+mn-lt"/>
              </a:rPr>
              <a:t>– chair </a:t>
            </a:r>
          </a:p>
          <a:p>
            <a:pPr marL="342900" indent="-342900">
              <a:spcBef>
                <a:spcPct val="20000"/>
              </a:spcBef>
              <a:buFontTx/>
              <a:buChar char="•"/>
              <a:defRPr/>
            </a:pPr>
            <a:r>
              <a:rPr lang="en-US" sz="2800" kern="0" dirty="0">
                <a:ea typeface="Arial Unicode MS" pitchFamily="34" charset="-128"/>
                <a:cs typeface="Arial Unicode MS" pitchFamily="34" charset="-128"/>
              </a:rPr>
              <a:t>Prof. Luca </a:t>
            </a:r>
            <a:r>
              <a:rPr lang="en-US" sz="2800" kern="0" dirty="0" err="1">
                <a:ea typeface="Arial Unicode MS" pitchFamily="34" charset="-128"/>
                <a:cs typeface="Arial Unicode MS" pitchFamily="34" charset="-128"/>
              </a:rPr>
              <a:t>Solero</a:t>
            </a:r>
            <a:r>
              <a:rPr lang="en-US" sz="2800" kern="0" dirty="0">
                <a:ea typeface="Arial Unicode MS" pitchFamily="34" charset="-128"/>
                <a:cs typeface="Arial Unicode MS" pitchFamily="34" charset="-128"/>
              </a:rPr>
              <a:t> </a:t>
            </a:r>
            <a:r>
              <a:rPr lang="en-US" sz="2800" kern="0" dirty="0">
                <a:latin typeface="+mn-lt"/>
              </a:rPr>
              <a:t>– vice-chair</a:t>
            </a:r>
          </a:p>
          <a:p>
            <a:pPr marL="342900" indent="-342900">
              <a:spcBef>
                <a:spcPct val="20000"/>
              </a:spcBef>
              <a:buFontTx/>
              <a:buChar char="•"/>
              <a:defRPr/>
            </a:pPr>
            <a:r>
              <a:rPr lang="en-US" sz="2800" kern="0" dirty="0">
                <a:latin typeface="+mn-lt"/>
                <a:ea typeface="Arial Unicode MS" pitchFamily="34" charset="-128"/>
                <a:cs typeface="Arial Unicode MS" pitchFamily="34" charset="-128"/>
              </a:rPr>
              <a:t>Dr. </a:t>
            </a:r>
            <a:r>
              <a:rPr lang="en-US" sz="2800" kern="0" dirty="0" err="1">
                <a:latin typeface="+mn-lt"/>
                <a:ea typeface="Arial Unicode MS" pitchFamily="34" charset="-128"/>
                <a:cs typeface="Arial Unicode MS" pitchFamily="34" charset="-128"/>
              </a:rPr>
              <a:t>Xiaonan</a:t>
            </a:r>
            <a:r>
              <a:rPr lang="en-US" sz="2800" kern="0" dirty="0">
                <a:latin typeface="+mn-lt"/>
                <a:ea typeface="Arial Unicode MS" pitchFamily="34" charset="-128"/>
                <a:cs typeface="Arial Unicode MS" pitchFamily="34" charset="-128"/>
              </a:rPr>
              <a:t> Lu – secretary</a:t>
            </a:r>
          </a:p>
          <a:p>
            <a:pPr marL="342900" indent="-342900">
              <a:spcBef>
                <a:spcPct val="20000"/>
              </a:spcBef>
              <a:buFontTx/>
              <a:buChar char="•"/>
              <a:defRPr/>
            </a:pPr>
            <a:r>
              <a:rPr lang="en-US" sz="2800" kern="0" dirty="0">
                <a:latin typeface="Arial" charset="0"/>
              </a:rPr>
              <a:t>Prof. </a:t>
            </a:r>
            <a:r>
              <a:rPr lang="en-US" sz="2800" kern="0" dirty="0" err="1">
                <a:latin typeface="Arial" charset="0"/>
              </a:rPr>
              <a:t>Pericle</a:t>
            </a:r>
            <a:r>
              <a:rPr lang="en-US" sz="2800" kern="0" dirty="0">
                <a:latin typeface="Arial" charset="0"/>
              </a:rPr>
              <a:t> </a:t>
            </a:r>
            <a:r>
              <a:rPr lang="en-US" sz="2800" kern="0" dirty="0" err="1">
                <a:latin typeface="Arial" charset="0"/>
              </a:rPr>
              <a:t>Zanchetta</a:t>
            </a:r>
            <a:r>
              <a:rPr lang="en-US" sz="2800" kern="0" dirty="0">
                <a:latin typeface="Arial" charset="0"/>
              </a:rPr>
              <a:t> </a:t>
            </a:r>
            <a:r>
              <a:rPr lang="en-US" sz="2800" kern="0" dirty="0">
                <a:latin typeface="+mn-lt"/>
                <a:ea typeface="Arial Unicode MS" pitchFamily="34" charset="-128"/>
                <a:cs typeface="Arial Unicode MS" pitchFamily="34" charset="-128"/>
              </a:rPr>
              <a:t>– past chair</a:t>
            </a:r>
          </a:p>
        </p:txBody>
      </p:sp>
      <p:sp>
        <p:nvSpPr>
          <p:cNvPr id="66564" name="Rectangle 3"/>
          <p:cNvSpPr>
            <a:spLocks noChangeArrowheads="1"/>
          </p:cNvSpPr>
          <p:nvPr/>
        </p:nvSpPr>
        <p:spPr bwMode="auto">
          <a:xfrm>
            <a:off x="3276600" y="666750"/>
            <a:ext cx="1981200" cy="400050"/>
          </a:xfrm>
          <a:prstGeom prst="rect">
            <a:avLst/>
          </a:prstGeom>
          <a:noFill/>
          <a:ln w="9525">
            <a:noFill/>
            <a:miter lim="800000"/>
            <a:headEnd/>
            <a:tailEnd/>
          </a:ln>
        </p:spPr>
        <p:txBody>
          <a:bodyPr>
            <a:spAutoFit/>
          </a:bodyPr>
          <a:lstStyle/>
          <a:p>
            <a:pPr eaLnBrk="1" hangingPunct="1"/>
            <a:r>
              <a:rPr lang="en-US" altLang="en-US" b="1"/>
              <a:t>IPCC Officers</a:t>
            </a:r>
          </a:p>
        </p:txBody>
      </p:sp>
    </p:spTree>
    <p:extLst>
      <p:ext uri="{BB962C8B-B14F-4D97-AF65-F5344CB8AC3E}">
        <p14:creationId xmlns:p14="http://schemas.microsoft.com/office/powerpoint/2010/main" val="7176723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447368" y="2895600"/>
            <a:ext cx="8229600" cy="792163"/>
          </a:xfrm>
          <a:prstGeom prst="rect">
            <a:avLst/>
          </a:prstGeom>
        </p:spPr>
        <p:txBody>
          <a:bodyPr/>
          <a:lstStyle/>
          <a:p>
            <a:pPr algn="ctr">
              <a:defRPr/>
            </a:pPr>
            <a:r>
              <a:rPr lang="en-US" sz="2800" b="1" kern="0" dirty="0">
                <a:solidFill>
                  <a:srgbClr val="0000FF"/>
                </a:solidFill>
                <a:latin typeface="+mj-lt"/>
                <a:ea typeface="+mj-ea"/>
                <a:cs typeface="+mj-cs"/>
              </a:rPr>
              <a:t>Liaison Officers for 2018 </a:t>
            </a:r>
          </a:p>
        </p:txBody>
      </p:sp>
      <p:sp>
        <p:nvSpPr>
          <p:cNvPr id="68612" name="Rectangle 3"/>
          <p:cNvSpPr>
            <a:spLocks noChangeArrowheads="1"/>
          </p:cNvSpPr>
          <p:nvPr/>
        </p:nvSpPr>
        <p:spPr bwMode="auto">
          <a:xfrm>
            <a:off x="1752600" y="609600"/>
            <a:ext cx="4800600" cy="646331"/>
          </a:xfrm>
          <a:prstGeom prst="rect">
            <a:avLst/>
          </a:prstGeom>
          <a:noFill/>
          <a:ln w="9525">
            <a:noFill/>
            <a:miter lim="800000"/>
            <a:headEnd/>
            <a:tailEnd/>
          </a:ln>
        </p:spPr>
        <p:txBody>
          <a:bodyPr>
            <a:spAutoFit/>
          </a:bodyPr>
          <a:lstStyle/>
          <a:p>
            <a:pPr eaLnBrk="1" hangingPunct="1"/>
            <a:r>
              <a:rPr lang="en-US" altLang="en-US" b="1" dirty="0"/>
              <a:t>IPCC Officers</a:t>
            </a:r>
          </a:p>
          <a:p>
            <a:pPr eaLnBrk="1" hangingPunct="1"/>
            <a:r>
              <a:rPr lang="en-US" altLang="en-US" sz="1600" dirty="0"/>
              <a:t>Special Activity Chair and Liaison Officers</a:t>
            </a:r>
            <a:endParaRPr lang="en-GB" altLang="en-US" sz="1600" dirty="0"/>
          </a:p>
        </p:txBody>
      </p:sp>
      <p:sp>
        <p:nvSpPr>
          <p:cNvPr id="6" name="Rectangle 2">
            <a:extLst>
              <a:ext uri="{FF2B5EF4-FFF2-40B4-BE49-F238E27FC236}">
                <a16:creationId xmlns:a16="http://schemas.microsoft.com/office/drawing/2014/main" id="{9BF2304B-8DB5-4434-B30B-4809EB3A3C68}"/>
              </a:ext>
            </a:extLst>
          </p:cNvPr>
          <p:cNvSpPr txBox="1">
            <a:spLocks noChangeArrowheads="1"/>
          </p:cNvSpPr>
          <p:nvPr/>
        </p:nvSpPr>
        <p:spPr>
          <a:xfrm>
            <a:off x="457200" y="1371600"/>
            <a:ext cx="8229600" cy="792163"/>
          </a:xfrm>
          <a:prstGeom prst="rect">
            <a:avLst/>
          </a:prstGeom>
        </p:spPr>
        <p:txBody>
          <a:bodyPr/>
          <a:lstStyle/>
          <a:p>
            <a:pPr algn="ctr">
              <a:defRPr/>
            </a:pPr>
            <a:r>
              <a:rPr lang="en-US" sz="2800" b="1" kern="0" dirty="0">
                <a:solidFill>
                  <a:srgbClr val="0000FF"/>
                </a:solidFill>
                <a:latin typeface="+mj-lt"/>
                <a:ea typeface="+mj-ea"/>
                <a:cs typeface="+mj-cs"/>
              </a:rPr>
              <a:t>Special Activity Chair for 2018 </a:t>
            </a:r>
          </a:p>
        </p:txBody>
      </p:sp>
      <p:sp>
        <p:nvSpPr>
          <p:cNvPr id="8" name="Rectangle 3">
            <a:extLst>
              <a:ext uri="{FF2B5EF4-FFF2-40B4-BE49-F238E27FC236}">
                <a16:creationId xmlns:a16="http://schemas.microsoft.com/office/drawing/2014/main" id="{F4B5E8DB-C035-4BED-A745-8A2E951265AA}"/>
              </a:ext>
            </a:extLst>
          </p:cNvPr>
          <p:cNvSpPr txBox="1">
            <a:spLocks noChangeArrowheads="1"/>
          </p:cNvSpPr>
          <p:nvPr/>
        </p:nvSpPr>
        <p:spPr>
          <a:xfrm>
            <a:off x="304800" y="2155464"/>
            <a:ext cx="8229600" cy="609600"/>
          </a:xfrm>
          <a:prstGeom prst="rect">
            <a:avLst/>
          </a:prstGeom>
        </p:spPr>
        <p:txBody>
          <a:bodyPr/>
          <a:lstStyle/>
          <a:p>
            <a:pPr marL="342900" indent="-342900">
              <a:spcBef>
                <a:spcPct val="20000"/>
              </a:spcBef>
              <a:buFontTx/>
              <a:buChar char="•"/>
              <a:defRPr/>
            </a:pPr>
            <a:r>
              <a:rPr lang="en-US" sz="2800" kern="0" dirty="0">
                <a:ea typeface="Arial Unicode MS" pitchFamily="34" charset="-128"/>
                <a:cs typeface="Arial Unicode MS" pitchFamily="34" charset="-128"/>
              </a:rPr>
              <a:t>Prof. </a:t>
            </a:r>
            <a:r>
              <a:rPr lang="en-US" sz="2800" kern="0" dirty="0" err="1">
                <a:ea typeface="Arial Unicode MS" pitchFamily="34" charset="-128"/>
                <a:cs typeface="Arial Unicode MS" pitchFamily="34" charset="-128"/>
              </a:rPr>
              <a:t>Yongsug</a:t>
            </a:r>
            <a:r>
              <a:rPr lang="en-US" sz="2800" kern="0" dirty="0">
                <a:ea typeface="Arial Unicode MS" pitchFamily="34" charset="-128"/>
                <a:cs typeface="Arial Unicode MS" pitchFamily="34" charset="-128"/>
              </a:rPr>
              <a:t> Suh</a:t>
            </a:r>
            <a:endParaRPr lang="en-US" sz="2800" kern="0" dirty="0">
              <a:latin typeface="+mn-lt"/>
              <a:ea typeface="Arial Unicode MS" pitchFamily="34" charset="-128"/>
              <a:cs typeface="Arial Unicode MS" pitchFamily="34" charset="-128"/>
            </a:endParaRPr>
          </a:p>
        </p:txBody>
      </p:sp>
      <p:sp>
        <p:nvSpPr>
          <p:cNvPr id="7" name="Rectangle 6"/>
          <p:cNvSpPr/>
          <p:nvPr/>
        </p:nvSpPr>
        <p:spPr>
          <a:xfrm>
            <a:off x="304800" y="3390102"/>
            <a:ext cx="8686800" cy="3391698"/>
          </a:xfrm>
          <a:prstGeom prst="rect">
            <a:avLst/>
          </a:prstGeom>
        </p:spPr>
        <p:txBody>
          <a:bodyPr wrap="square">
            <a:spAutoFit/>
          </a:bodyPr>
          <a:lstStyle/>
          <a:p>
            <a:pPr marL="342900" indent="-342900">
              <a:spcBef>
                <a:spcPct val="20000"/>
              </a:spcBef>
              <a:buFontTx/>
              <a:buChar char="•"/>
              <a:defRPr/>
            </a:pPr>
            <a:r>
              <a:rPr lang="en-GB" sz="2800" dirty="0">
                <a:latin typeface="Arial" charset="0"/>
              </a:rPr>
              <a:t>1)</a:t>
            </a:r>
            <a:r>
              <a:rPr lang="en-GB" sz="2800" dirty="0"/>
              <a:t> Prof Junichi Itoh (Japan) – Asian Liaison</a:t>
            </a:r>
            <a:endParaRPr lang="en-GB" sz="2800" dirty="0">
              <a:latin typeface="Arial" charset="0"/>
            </a:endParaRPr>
          </a:p>
          <a:p>
            <a:pPr marL="342900" indent="-342900">
              <a:spcBef>
                <a:spcPct val="20000"/>
              </a:spcBef>
              <a:buFontTx/>
              <a:buChar char="•"/>
              <a:defRPr/>
            </a:pPr>
            <a:r>
              <a:rPr lang="en-US" sz="2800" kern="0" dirty="0">
                <a:latin typeface="Arial" charset="0"/>
              </a:rPr>
              <a:t>2) Vacant</a:t>
            </a:r>
            <a:endParaRPr lang="en-GB" sz="2800" dirty="0"/>
          </a:p>
          <a:p>
            <a:pPr>
              <a:spcBef>
                <a:spcPct val="20000"/>
              </a:spcBef>
              <a:defRPr/>
            </a:pPr>
            <a:r>
              <a:rPr lang="en-GB" sz="1000" dirty="0"/>
              <a:t> </a:t>
            </a:r>
            <a:endParaRPr lang="en-US" sz="1000" kern="0" dirty="0">
              <a:latin typeface="Arial" charset="0"/>
            </a:endParaRPr>
          </a:p>
          <a:p>
            <a:pPr marL="342900" indent="-342900">
              <a:spcBef>
                <a:spcPct val="20000"/>
              </a:spcBef>
              <a:buFontTx/>
              <a:buChar char="•"/>
              <a:defRPr/>
            </a:pPr>
            <a:r>
              <a:rPr lang="en-US" sz="2800" kern="0" dirty="0">
                <a:latin typeface="Arial" charset="0"/>
              </a:rPr>
              <a:t>1) Dr. </a:t>
            </a:r>
            <a:r>
              <a:rPr lang="en-US" sz="2800" kern="0" dirty="0" err="1">
                <a:latin typeface="Arial" charset="0"/>
              </a:rPr>
              <a:t>Petar</a:t>
            </a:r>
            <a:r>
              <a:rPr lang="en-US" sz="2800" kern="0" dirty="0">
                <a:latin typeface="Arial" charset="0"/>
              </a:rPr>
              <a:t> </a:t>
            </a:r>
            <a:r>
              <a:rPr lang="en-US" sz="2800" kern="0" dirty="0" err="1">
                <a:latin typeface="Arial" charset="0"/>
              </a:rPr>
              <a:t>Grbovic</a:t>
            </a:r>
            <a:r>
              <a:rPr lang="en-US" sz="2800" kern="0" dirty="0">
                <a:latin typeface="Arial" charset="0"/>
              </a:rPr>
              <a:t> (Germany) – European Liaison</a:t>
            </a:r>
          </a:p>
          <a:p>
            <a:pPr marL="342900" indent="-342900">
              <a:spcBef>
                <a:spcPct val="20000"/>
              </a:spcBef>
              <a:buFontTx/>
              <a:buChar char="•"/>
              <a:defRPr/>
            </a:pPr>
            <a:r>
              <a:rPr lang="en-US" sz="2800" kern="0" dirty="0">
                <a:latin typeface="Arial" charset="0"/>
              </a:rPr>
              <a:t>2)</a:t>
            </a:r>
            <a:r>
              <a:rPr lang="en-GB" sz="2800" dirty="0">
                <a:latin typeface="Arial" charset="0"/>
              </a:rPr>
              <a:t> Vacant</a:t>
            </a:r>
          </a:p>
          <a:p>
            <a:pPr marL="342900" indent="-342900">
              <a:spcBef>
                <a:spcPct val="20000"/>
              </a:spcBef>
              <a:buFontTx/>
              <a:buChar char="•"/>
              <a:defRPr/>
            </a:pPr>
            <a:endParaRPr lang="en-GB" sz="1000" dirty="0">
              <a:latin typeface="Arial" charset="0"/>
            </a:endParaRPr>
          </a:p>
          <a:p>
            <a:pPr>
              <a:spcBef>
                <a:spcPct val="20000"/>
              </a:spcBef>
              <a:defRPr/>
            </a:pPr>
            <a:r>
              <a:rPr lang="en-GB" sz="2800" dirty="0">
                <a:solidFill>
                  <a:srgbClr val="FF0000"/>
                </a:solidFill>
                <a:latin typeface="Arial" charset="0"/>
              </a:rPr>
              <a:t>Submit nomination To the committee chair by November 15</a:t>
            </a:r>
            <a:r>
              <a:rPr lang="en-GB" sz="2800" baseline="30000" dirty="0">
                <a:solidFill>
                  <a:srgbClr val="FF0000"/>
                </a:solidFill>
                <a:latin typeface="Arial" charset="0"/>
              </a:rPr>
              <a:t>th</a:t>
            </a:r>
            <a:r>
              <a:rPr lang="en-GB" sz="2800" dirty="0">
                <a:solidFill>
                  <a:srgbClr val="FF0000"/>
                </a:solidFill>
                <a:latin typeface="Arial" charset="0"/>
              </a:rPr>
              <a:t> </a:t>
            </a:r>
            <a:r>
              <a:rPr lang="en-GB" sz="2800" u="sng" dirty="0">
                <a:solidFill>
                  <a:srgbClr val="009900"/>
                </a:solidFill>
                <a:latin typeface="Arial" charset="0"/>
              </a:rPr>
              <a:t>gpitel@magna-power.com</a:t>
            </a:r>
            <a:r>
              <a:rPr lang="en-GB" sz="2800" dirty="0">
                <a:solidFill>
                  <a:srgbClr val="FF0000"/>
                </a:solidFill>
                <a:latin typeface="Arial"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ChangeArrowheads="1"/>
          </p:cNvSpPr>
          <p:nvPr/>
        </p:nvSpPr>
        <p:spPr bwMode="auto">
          <a:xfrm>
            <a:off x="2209800" y="56535"/>
            <a:ext cx="4038600" cy="1143000"/>
          </a:xfrm>
          <a:prstGeom prst="rect">
            <a:avLst/>
          </a:prstGeom>
          <a:solidFill>
            <a:srgbClr val="FFFFFF"/>
          </a:solidFill>
          <a:ln w="9525">
            <a:solidFill>
              <a:srgbClr val="0000FF"/>
            </a:solidFill>
            <a:miter lim="800000"/>
            <a:headEnd/>
            <a:tailEnd/>
          </a:ln>
        </p:spPr>
        <p:txBody>
          <a:bodyPr anchor="ctr"/>
          <a:lstStyle/>
          <a:p>
            <a:pPr algn="ctr"/>
            <a:r>
              <a:rPr lang="en-US" altLang="en-US" dirty="0">
                <a:solidFill>
                  <a:srgbClr val="0000FF"/>
                </a:solidFill>
              </a:rPr>
              <a:t>IPCC Chairman Report</a:t>
            </a:r>
            <a:br>
              <a:rPr lang="it-IT" altLang="zh-TW" dirty="0">
                <a:solidFill>
                  <a:srgbClr val="0000FF"/>
                </a:solidFill>
                <a:ea typeface="PMingLiU" pitchFamily="18" charset="-120"/>
              </a:rPr>
            </a:br>
            <a:r>
              <a:rPr lang="en-US" altLang="zh-TW" sz="3600" dirty="0">
                <a:solidFill>
                  <a:srgbClr val="0000FF"/>
                </a:solidFill>
                <a:ea typeface="PMingLiU" pitchFamily="18" charset="-120"/>
              </a:rPr>
              <a:t>Grant </a:t>
            </a:r>
            <a:r>
              <a:rPr lang="en-US" altLang="zh-TW" sz="3600" dirty="0" err="1">
                <a:solidFill>
                  <a:srgbClr val="0000FF"/>
                </a:solidFill>
                <a:ea typeface="PMingLiU" pitchFamily="18" charset="-120"/>
              </a:rPr>
              <a:t>Pitel</a:t>
            </a:r>
            <a:endParaRPr lang="it-IT" altLang="zh-TW" sz="3600" dirty="0">
              <a:solidFill>
                <a:srgbClr val="0000FF"/>
              </a:solidFill>
              <a:ea typeface="PMingLiU" pitchFamily="18" charset="-120"/>
            </a:endParaRPr>
          </a:p>
        </p:txBody>
      </p:sp>
      <p:sp>
        <p:nvSpPr>
          <p:cNvPr id="5" name="Content Placeholder 2">
            <a:extLst>
              <a:ext uri="{FF2B5EF4-FFF2-40B4-BE49-F238E27FC236}">
                <a16:creationId xmlns:a16="http://schemas.microsoft.com/office/drawing/2014/main" id="{E7F724B0-2D7A-43A3-9758-0855FC49DCB3}"/>
              </a:ext>
            </a:extLst>
          </p:cNvPr>
          <p:cNvSpPr txBox="1">
            <a:spLocks/>
          </p:cNvSpPr>
          <p:nvPr/>
        </p:nvSpPr>
        <p:spPr>
          <a:xfrm>
            <a:off x="304800" y="2663825"/>
            <a:ext cx="8458200" cy="3432175"/>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r>
              <a:rPr lang="en-US" sz="2400" kern="0" dirty="0"/>
              <a:t>Membership roster is at 374 </a:t>
            </a:r>
          </a:p>
          <a:p>
            <a:r>
              <a:rPr lang="en-US" sz="2400" kern="0" dirty="0"/>
              <a:t>Detailed roster and attendance statistics started in 2014</a:t>
            </a:r>
          </a:p>
          <a:p>
            <a:r>
              <a:rPr lang="en-US" sz="2400" kern="0" dirty="0"/>
              <a:t>138 new members through IPCC annual meetings and online registration form.</a:t>
            </a:r>
          </a:p>
          <a:p>
            <a:r>
              <a:rPr lang="en-US" sz="2400" kern="0" dirty="0"/>
              <a:t>26 new members in 2017</a:t>
            </a:r>
          </a:p>
          <a:p>
            <a:r>
              <a:rPr lang="en-US" sz="2400" kern="0" dirty="0"/>
              <a:t>Spread the word to friends, colleagues, and students. </a:t>
            </a:r>
          </a:p>
          <a:p>
            <a:r>
              <a:rPr lang="en-US" sz="2400" kern="0" dirty="0"/>
              <a:t>IPCC roster is an essential resource for finding volunteers for ECCE and forming committees.</a:t>
            </a:r>
          </a:p>
          <a:p>
            <a:endParaRPr lang="en-US" sz="2400" kern="0" dirty="0"/>
          </a:p>
        </p:txBody>
      </p:sp>
      <p:sp>
        <p:nvSpPr>
          <p:cNvPr id="6" name="Rectangle 2"/>
          <p:cNvSpPr>
            <a:spLocks noChangeArrowheads="1"/>
          </p:cNvSpPr>
          <p:nvPr/>
        </p:nvSpPr>
        <p:spPr bwMode="auto">
          <a:xfrm>
            <a:off x="2209800" y="1520825"/>
            <a:ext cx="4038600" cy="1143000"/>
          </a:xfrm>
          <a:prstGeom prst="rect">
            <a:avLst/>
          </a:prstGeom>
          <a:solidFill>
            <a:srgbClr val="FFFFFF"/>
          </a:solidFill>
          <a:ln w="9525">
            <a:noFill/>
            <a:miter lim="800000"/>
            <a:headEnd/>
            <a:tailEnd/>
          </a:ln>
        </p:spPr>
        <p:txBody>
          <a:bodyPr anchor="ctr"/>
          <a:lstStyle/>
          <a:p>
            <a:pPr algn="ctr"/>
            <a:r>
              <a:rPr lang="en-US" altLang="zh-TW" sz="3600" dirty="0">
                <a:solidFill>
                  <a:srgbClr val="0000FF"/>
                </a:solidFill>
                <a:ea typeface="PMingLiU" pitchFamily="18" charset="-120"/>
              </a:rPr>
              <a:t>Membership</a:t>
            </a:r>
            <a:endParaRPr lang="it-IT" altLang="zh-TW" sz="3600" dirty="0">
              <a:solidFill>
                <a:srgbClr val="0000FF"/>
              </a:solidFill>
              <a:ea typeface="PMingLiU" pitchFamily="18" charset="-120"/>
            </a:endParaRPr>
          </a:p>
        </p:txBody>
      </p:sp>
    </p:spTree>
    <p:extLst>
      <p:ext uri="{BB962C8B-B14F-4D97-AF65-F5344CB8AC3E}">
        <p14:creationId xmlns:p14="http://schemas.microsoft.com/office/powerpoint/2010/main" val="37469502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57200" y="1524000"/>
            <a:ext cx="8229600" cy="792163"/>
          </a:xfrm>
          <a:prstGeom prst="rect">
            <a:avLst/>
          </a:prstGeom>
        </p:spPr>
        <p:txBody>
          <a:bodyPr/>
          <a:lstStyle/>
          <a:p>
            <a:pPr algn="ctr">
              <a:defRPr/>
            </a:pPr>
            <a:r>
              <a:rPr lang="en-US" sz="2800" b="1" kern="0" dirty="0">
                <a:solidFill>
                  <a:srgbClr val="0000FF"/>
                </a:solidFill>
                <a:latin typeface="+mj-lt"/>
                <a:ea typeface="+mj-ea"/>
                <a:cs typeface="+mj-cs"/>
              </a:rPr>
              <a:t>Editorial Officers for 2018</a:t>
            </a:r>
            <a:endParaRPr lang="en-US" sz="2800" b="1" kern="0" dirty="0">
              <a:solidFill>
                <a:srgbClr val="C00000"/>
              </a:solidFill>
              <a:latin typeface="+mj-lt"/>
              <a:ea typeface="+mj-ea"/>
              <a:cs typeface="+mj-cs"/>
            </a:endParaRPr>
          </a:p>
        </p:txBody>
      </p:sp>
      <p:sp>
        <p:nvSpPr>
          <p:cNvPr id="5" name="Rectangle 4"/>
          <p:cNvSpPr/>
          <p:nvPr/>
        </p:nvSpPr>
        <p:spPr>
          <a:xfrm>
            <a:off x="457200" y="2133600"/>
            <a:ext cx="8382000" cy="1040285"/>
          </a:xfrm>
          <a:prstGeom prst="rect">
            <a:avLst/>
          </a:prstGeom>
        </p:spPr>
        <p:txBody>
          <a:bodyPr>
            <a:spAutoFit/>
          </a:bodyPr>
          <a:lstStyle/>
          <a:p>
            <a:pPr marL="342900" indent="-342900">
              <a:spcBef>
                <a:spcPct val="20000"/>
              </a:spcBef>
              <a:buFontTx/>
              <a:buChar char="•"/>
              <a:defRPr/>
            </a:pPr>
            <a:r>
              <a:rPr lang="en-GB" sz="2800" dirty="0" err="1">
                <a:latin typeface="Arial" charset="0"/>
              </a:rPr>
              <a:t>Prof.</a:t>
            </a:r>
            <a:r>
              <a:rPr lang="en-GB" sz="2800" dirty="0">
                <a:latin typeface="Arial" charset="0"/>
              </a:rPr>
              <a:t> </a:t>
            </a:r>
            <a:r>
              <a:rPr lang="en-GB" sz="2800" dirty="0" err="1">
                <a:latin typeface="Arial" charset="0"/>
              </a:rPr>
              <a:t>Pericle</a:t>
            </a:r>
            <a:r>
              <a:rPr lang="en-GB" sz="2800" dirty="0">
                <a:latin typeface="Arial" charset="0"/>
              </a:rPr>
              <a:t> </a:t>
            </a:r>
            <a:r>
              <a:rPr lang="en-GB" sz="2800" dirty="0" err="1">
                <a:latin typeface="Arial" charset="0"/>
              </a:rPr>
              <a:t>Zanchetta</a:t>
            </a:r>
            <a:r>
              <a:rPr lang="en-GB" sz="2800" dirty="0">
                <a:latin typeface="Arial" charset="0"/>
              </a:rPr>
              <a:t> – Transactions chair</a:t>
            </a:r>
            <a:endParaRPr lang="en-US" sz="2800" kern="0" dirty="0">
              <a:latin typeface="Arial" charset="0"/>
            </a:endParaRPr>
          </a:p>
          <a:p>
            <a:pPr marL="342900" indent="-342900">
              <a:spcBef>
                <a:spcPct val="20000"/>
              </a:spcBef>
              <a:buFontTx/>
              <a:buChar char="•"/>
              <a:defRPr/>
            </a:pPr>
            <a:r>
              <a:rPr lang="en-US" sz="2800" kern="0" dirty="0">
                <a:latin typeface="Arial" charset="0"/>
              </a:rPr>
              <a:t>Prof. Stefano </a:t>
            </a:r>
            <a:r>
              <a:rPr lang="en-US" sz="2800" kern="0" dirty="0" err="1">
                <a:latin typeface="Arial" charset="0"/>
              </a:rPr>
              <a:t>Bifaretti</a:t>
            </a:r>
            <a:r>
              <a:rPr lang="en-US" sz="2800" kern="0" dirty="0">
                <a:latin typeface="Arial" charset="0"/>
              </a:rPr>
              <a:t> – Transactions co-chair</a:t>
            </a:r>
            <a:endParaRPr lang="en-GB" sz="2800" dirty="0">
              <a:latin typeface="Arial" charset="0"/>
            </a:endParaRPr>
          </a:p>
        </p:txBody>
      </p:sp>
      <p:sp>
        <p:nvSpPr>
          <p:cNvPr id="6" name="Rectangle 3">
            <a:extLst>
              <a:ext uri="{FF2B5EF4-FFF2-40B4-BE49-F238E27FC236}">
                <a16:creationId xmlns:a16="http://schemas.microsoft.com/office/drawing/2014/main" id="{756002F4-4EB4-46FF-8C3B-B093885CDB90}"/>
              </a:ext>
            </a:extLst>
          </p:cNvPr>
          <p:cNvSpPr>
            <a:spLocks noChangeArrowheads="1"/>
          </p:cNvSpPr>
          <p:nvPr/>
        </p:nvSpPr>
        <p:spPr bwMode="auto">
          <a:xfrm>
            <a:off x="2133600" y="572869"/>
            <a:ext cx="2895600" cy="646331"/>
          </a:xfrm>
          <a:prstGeom prst="rect">
            <a:avLst/>
          </a:prstGeom>
          <a:noFill/>
          <a:ln w="9525">
            <a:noFill/>
            <a:miter lim="800000"/>
            <a:headEnd/>
            <a:tailEnd/>
          </a:ln>
        </p:spPr>
        <p:txBody>
          <a:bodyPr wrap="square">
            <a:spAutoFit/>
          </a:bodyPr>
          <a:lstStyle/>
          <a:p>
            <a:pPr eaLnBrk="1" hangingPunct="1"/>
            <a:r>
              <a:rPr lang="en-US" altLang="en-US" b="1" dirty="0"/>
              <a:t>IPCC Officers</a:t>
            </a:r>
          </a:p>
          <a:p>
            <a:pPr eaLnBrk="1" hangingPunct="1"/>
            <a:endParaRPr lang="en-GB" altLang="en-US" sz="1600" dirty="0"/>
          </a:p>
        </p:txBody>
      </p:sp>
      <p:sp>
        <p:nvSpPr>
          <p:cNvPr id="10" name="Rectangle 9">
            <a:extLst>
              <a:ext uri="{FF2B5EF4-FFF2-40B4-BE49-F238E27FC236}">
                <a16:creationId xmlns:a16="http://schemas.microsoft.com/office/drawing/2014/main" id="{BA308A49-E156-4193-805F-0890DC4D6C53}"/>
              </a:ext>
            </a:extLst>
          </p:cNvPr>
          <p:cNvSpPr/>
          <p:nvPr/>
        </p:nvSpPr>
        <p:spPr>
          <a:xfrm>
            <a:off x="457200" y="3505200"/>
            <a:ext cx="8382000" cy="1040285"/>
          </a:xfrm>
          <a:prstGeom prst="rect">
            <a:avLst/>
          </a:prstGeom>
        </p:spPr>
        <p:txBody>
          <a:bodyPr wrap="square">
            <a:spAutoFit/>
          </a:bodyPr>
          <a:lstStyle/>
          <a:p>
            <a:pPr algn="ctr">
              <a:spcBef>
                <a:spcPct val="20000"/>
              </a:spcBef>
              <a:defRPr/>
            </a:pPr>
            <a:r>
              <a:rPr lang="en-US" sz="2800" b="1" kern="0" dirty="0">
                <a:solidFill>
                  <a:srgbClr val="0000FF"/>
                </a:solidFill>
              </a:rPr>
              <a:t>Fellow and Awards Subcommittee</a:t>
            </a:r>
            <a:r>
              <a:rPr lang="en-US" sz="2800" b="1" dirty="0">
                <a:solidFill>
                  <a:srgbClr val="0000FF"/>
                </a:solidFill>
                <a:latin typeface="Arial" charset="0"/>
              </a:rPr>
              <a:t> Chair</a:t>
            </a:r>
          </a:p>
          <a:p>
            <a:pPr marL="457200" indent="-457200">
              <a:spcBef>
                <a:spcPct val="20000"/>
              </a:spcBef>
              <a:buFont typeface="Arial" panose="020B0604020202020204" pitchFamily="34" charset="0"/>
              <a:buChar char="•"/>
              <a:defRPr/>
            </a:pPr>
            <a:r>
              <a:rPr lang="en-US" sz="2800" kern="0" dirty="0">
                <a:ea typeface="Arial Unicode MS" pitchFamily="34" charset="-128"/>
                <a:cs typeface="Arial Unicode MS" pitchFamily="34" charset="-128"/>
              </a:rPr>
              <a:t>Prof. Po-Tai Cheng</a:t>
            </a:r>
          </a:p>
        </p:txBody>
      </p:sp>
      <p:sp>
        <p:nvSpPr>
          <p:cNvPr id="11" name="Rectangle 10">
            <a:extLst>
              <a:ext uri="{FF2B5EF4-FFF2-40B4-BE49-F238E27FC236}">
                <a16:creationId xmlns:a16="http://schemas.microsoft.com/office/drawing/2014/main" id="{BA308A49-E156-4193-805F-0890DC4D6C53}"/>
              </a:ext>
            </a:extLst>
          </p:cNvPr>
          <p:cNvSpPr/>
          <p:nvPr/>
        </p:nvSpPr>
        <p:spPr>
          <a:xfrm>
            <a:off x="457200" y="4827115"/>
            <a:ext cx="8382000" cy="1040285"/>
          </a:xfrm>
          <a:prstGeom prst="rect">
            <a:avLst/>
          </a:prstGeom>
        </p:spPr>
        <p:txBody>
          <a:bodyPr wrap="square">
            <a:spAutoFit/>
          </a:bodyPr>
          <a:lstStyle/>
          <a:p>
            <a:pPr algn="ctr">
              <a:spcBef>
                <a:spcPct val="20000"/>
              </a:spcBef>
              <a:defRPr/>
            </a:pPr>
            <a:r>
              <a:rPr lang="en-US" sz="2800" b="1" kern="0" dirty="0">
                <a:solidFill>
                  <a:srgbClr val="0000FF"/>
                </a:solidFill>
              </a:rPr>
              <a:t>Standards Subcommittee</a:t>
            </a:r>
            <a:r>
              <a:rPr lang="en-US" sz="2800" b="1" dirty="0">
                <a:solidFill>
                  <a:srgbClr val="0000FF"/>
                </a:solidFill>
                <a:latin typeface="Arial" charset="0"/>
              </a:rPr>
              <a:t> Chair</a:t>
            </a:r>
          </a:p>
          <a:p>
            <a:pPr marL="457200" indent="-457200">
              <a:spcBef>
                <a:spcPct val="20000"/>
              </a:spcBef>
              <a:buFont typeface="Arial" panose="020B0604020202020204" pitchFamily="34" charset="0"/>
              <a:buChar char="•"/>
              <a:defRPr/>
            </a:pPr>
            <a:r>
              <a:rPr lang="en-US" sz="2800" kern="0" dirty="0">
                <a:ea typeface="Arial Unicode MS" pitchFamily="34" charset="-128"/>
                <a:cs typeface="Arial Unicode MS" pitchFamily="34" charset="-128"/>
              </a:rPr>
              <a:t>Dr. Yuri </a:t>
            </a:r>
            <a:r>
              <a:rPr lang="en-US" sz="2800" kern="0" dirty="0" err="1">
                <a:ea typeface="Arial Unicode MS" pitchFamily="34" charset="-128"/>
                <a:cs typeface="Arial Unicode MS" pitchFamily="34" charset="-128"/>
              </a:rPr>
              <a:t>Khersonsky</a:t>
            </a:r>
            <a:endParaRPr lang="en-US" sz="2800" kern="0" dirty="0">
              <a:ea typeface="Arial Unicode MS" pitchFamily="34" charset="-128"/>
              <a:cs typeface="Arial Unicode MS" pitchFamily="34" charset="-128"/>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86BEB3B-C192-4261-8B31-0AF89CC33230}"/>
              </a:ext>
            </a:extLst>
          </p:cNvPr>
          <p:cNvSpPr txBox="1">
            <a:spLocks noChangeArrowheads="1"/>
          </p:cNvSpPr>
          <p:nvPr/>
        </p:nvSpPr>
        <p:spPr bwMode="auto">
          <a:xfrm>
            <a:off x="762000" y="2133600"/>
            <a:ext cx="7772400" cy="2819400"/>
          </a:xfrm>
          <a:prstGeom prst="rect">
            <a:avLst/>
          </a:prstGeom>
          <a:noFill/>
          <a:ln w="9525">
            <a:solidFill>
              <a:srgbClr val="0000FF"/>
            </a:solid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rgbClr val="0000FF"/>
                </a:solidFill>
                <a:latin typeface="+mj-lt"/>
                <a:ea typeface="+mj-ea"/>
                <a:cs typeface="+mj-cs"/>
              </a:defRPr>
            </a:lvl1pPr>
            <a:lvl2pPr algn="ctr" rtl="0" eaLnBrk="0" fontAlgn="base" hangingPunct="0">
              <a:spcBef>
                <a:spcPct val="0"/>
              </a:spcBef>
              <a:spcAft>
                <a:spcPct val="0"/>
              </a:spcAft>
              <a:defRPr sz="4400">
                <a:solidFill>
                  <a:srgbClr val="0000FF"/>
                </a:solidFill>
                <a:latin typeface="Arial" charset="0"/>
              </a:defRPr>
            </a:lvl2pPr>
            <a:lvl3pPr algn="ctr" rtl="0" eaLnBrk="0" fontAlgn="base" hangingPunct="0">
              <a:spcBef>
                <a:spcPct val="0"/>
              </a:spcBef>
              <a:spcAft>
                <a:spcPct val="0"/>
              </a:spcAft>
              <a:defRPr sz="4400">
                <a:solidFill>
                  <a:srgbClr val="0000FF"/>
                </a:solidFill>
                <a:latin typeface="Arial" charset="0"/>
              </a:defRPr>
            </a:lvl3pPr>
            <a:lvl4pPr algn="ctr" rtl="0" eaLnBrk="0" fontAlgn="base" hangingPunct="0">
              <a:spcBef>
                <a:spcPct val="0"/>
              </a:spcBef>
              <a:spcAft>
                <a:spcPct val="0"/>
              </a:spcAft>
              <a:defRPr sz="4400">
                <a:solidFill>
                  <a:srgbClr val="0000FF"/>
                </a:solidFill>
                <a:latin typeface="Arial" charset="0"/>
              </a:defRPr>
            </a:lvl4pPr>
            <a:lvl5pPr algn="ctr" rtl="0" eaLnBrk="0" fontAlgn="base" hangingPunct="0">
              <a:spcBef>
                <a:spcPct val="0"/>
              </a:spcBef>
              <a:spcAft>
                <a:spcPct val="0"/>
              </a:spcAft>
              <a:defRPr sz="4400">
                <a:solidFill>
                  <a:srgbClr val="0000FF"/>
                </a:solidFill>
                <a:latin typeface="Arial" charset="0"/>
              </a:defRPr>
            </a:lvl5pPr>
            <a:lvl6pPr marL="457200" algn="ctr" rtl="0" eaLnBrk="0" fontAlgn="base" hangingPunct="0">
              <a:spcBef>
                <a:spcPct val="0"/>
              </a:spcBef>
              <a:spcAft>
                <a:spcPct val="0"/>
              </a:spcAft>
              <a:defRPr sz="4400">
                <a:solidFill>
                  <a:srgbClr val="0000FF"/>
                </a:solidFill>
                <a:latin typeface="Arial" charset="0"/>
              </a:defRPr>
            </a:lvl6pPr>
            <a:lvl7pPr marL="914400" algn="ctr" rtl="0" eaLnBrk="0" fontAlgn="base" hangingPunct="0">
              <a:spcBef>
                <a:spcPct val="0"/>
              </a:spcBef>
              <a:spcAft>
                <a:spcPct val="0"/>
              </a:spcAft>
              <a:defRPr sz="4400">
                <a:solidFill>
                  <a:srgbClr val="0000FF"/>
                </a:solidFill>
                <a:latin typeface="Arial" charset="0"/>
              </a:defRPr>
            </a:lvl7pPr>
            <a:lvl8pPr marL="1371600" algn="ctr" rtl="0" eaLnBrk="0" fontAlgn="base" hangingPunct="0">
              <a:spcBef>
                <a:spcPct val="0"/>
              </a:spcBef>
              <a:spcAft>
                <a:spcPct val="0"/>
              </a:spcAft>
              <a:defRPr sz="4400">
                <a:solidFill>
                  <a:srgbClr val="0000FF"/>
                </a:solidFill>
                <a:latin typeface="Arial" charset="0"/>
              </a:defRPr>
            </a:lvl8pPr>
            <a:lvl9pPr marL="1828800" algn="ctr" rtl="0" eaLnBrk="0" fontAlgn="base" hangingPunct="0">
              <a:spcBef>
                <a:spcPct val="0"/>
              </a:spcBef>
              <a:spcAft>
                <a:spcPct val="0"/>
              </a:spcAft>
              <a:defRPr sz="4400">
                <a:solidFill>
                  <a:srgbClr val="0000FF"/>
                </a:solidFill>
                <a:latin typeface="Arial" charset="0"/>
              </a:defRPr>
            </a:lvl9pPr>
          </a:lstStyle>
          <a:p>
            <a:r>
              <a:rPr lang="it-IT" altLang="zh-TW" sz="4000" b="1" kern="0" dirty="0">
                <a:ea typeface="PMingLiU" pitchFamily="18" charset="-120"/>
              </a:rPr>
              <a:t>ECCE 2019</a:t>
            </a:r>
            <a:endParaRPr lang="it-IT" altLang="zh-TW" sz="3600" kern="0" dirty="0">
              <a:ea typeface="PMingLiU" pitchFamily="18" charset="-12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1"/>
          <p:cNvSpPr>
            <a:spLocks noChangeArrowheads="1"/>
          </p:cNvSpPr>
          <p:nvPr/>
        </p:nvSpPr>
        <p:spPr bwMode="auto">
          <a:xfrm>
            <a:off x="2743200" y="533400"/>
            <a:ext cx="3078087" cy="400110"/>
          </a:xfrm>
          <a:prstGeom prst="rect">
            <a:avLst/>
          </a:prstGeom>
          <a:noFill/>
          <a:ln w="9525">
            <a:noFill/>
            <a:miter lim="800000"/>
            <a:headEnd/>
            <a:tailEnd/>
          </a:ln>
        </p:spPr>
        <p:txBody>
          <a:bodyPr wrap="none">
            <a:spAutoFit/>
          </a:bodyPr>
          <a:lstStyle/>
          <a:p>
            <a:pPr eaLnBrk="1" hangingPunct="1"/>
            <a:r>
              <a:rPr lang="en-US" altLang="en-US" b="1" dirty="0"/>
              <a:t>Planning of ECCE </a:t>
            </a:r>
            <a:r>
              <a:rPr lang="en-GB" altLang="en-US" b="1" dirty="0"/>
              <a:t>2019</a:t>
            </a:r>
            <a:r>
              <a:rPr lang="en-GB" altLang="en-US" dirty="0"/>
              <a:t> </a:t>
            </a:r>
          </a:p>
        </p:txBody>
      </p:sp>
      <p:sp>
        <p:nvSpPr>
          <p:cNvPr id="70659" name="Rectangle 1"/>
          <p:cNvSpPr>
            <a:spLocks noChangeArrowheads="1"/>
          </p:cNvSpPr>
          <p:nvPr/>
        </p:nvSpPr>
        <p:spPr bwMode="auto">
          <a:xfrm>
            <a:off x="298450" y="1908989"/>
            <a:ext cx="8534400" cy="2739211"/>
          </a:xfrm>
          <a:prstGeom prst="rect">
            <a:avLst/>
          </a:prstGeom>
          <a:noFill/>
          <a:ln w="9525">
            <a:noFill/>
            <a:miter lim="800000"/>
            <a:headEnd/>
            <a:tailEnd/>
          </a:ln>
        </p:spPr>
        <p:txBody>
          <a:bodyPr>
            <a:spAutoFit/>
          </a:bodyPr>
          <a:lstStyle/>
          <a:p>
            <a:pPr eaLnBrk="1" hangingPunct="1"/>
            <a:r>
              <a:rPr lang="en-US" altLang="zh-TW" sz="2400" dirty="0">
                <a:ea typeface="PMingLiU" pitchFamily="18" charset="-120"/>
              </a:rPr>
              <a:t>Tutorial suggestions/proposals for ECCE 2019</a:t>
            </a:r>
          </a:p>
          <a:p>
            <a:pPr eaLnBrk="1" hangingPunct="1"/>
            <a:r>
              <a:rPr lang="en-US" altLang="zh-TW" sz="2400" dirty="0">
                <a:ea typeface="PMingLiU" pitchFamily="18" charset="-120"/>
              </a:rPr>
              <a:t>Volunteers and subjects:</a:t>
            </a:r>
          </a:p>
          <a:p>
            <a:pPr eaLnBrk="1" hangingPunct="1"/>
            <a:endParaRPr lang="en-US" altLang="zh-TW" sz="2400" dirty="0">
              <a:ea typeface="PMingLiU" pitchFamily="18" charset="-120"/>
            </a:endParaRPr>
          </a:p>
          <a:p>
            <a:pPr eaLnBrk="1" hangingPunct="1"/>
            <a:endParaRPr lang="en-GB" sz="2400" b="1" dirty="0">
              <a:solidFill>
                <a:srgbClr val="FF0000"/>
              </a:solidFill>
              <a:latin typeface="Arial" charset="0"/>
            </a:endParaRPr>
          </a:p>
          <a:p>
            <a:pPr eaLnBrk="1" hangingPunct="1"/>
            <a:r>
              <a:rPr lang="en-GB" sz="2400" b="1" dirty="0">
                <a:solidFill>
                  <a:srgbClr val="FF0000"/>
                </a:solidFill>
                <a:latin typeface="Arial" charset="0"/>
              </a:rPr>
              <a:t>Submit proposals to the committee chair by November 15</a:t>
            </a:r>
            <a:r>
              <a:rPr lang="en-GB" sz="2400" b="1" baseline="30000" dirty="0">
                <a:solidFill>
                  <a:srgbClr val="FF0000"/>
                </a:solidFill>
                <a:latin typeface="Arial" charset="0"/>
              </a:rPr>
              <a:t>th</a:t>
            </a:r>
            <a:r>
              <a:rPr lang="en-GB" sz="2400" b="1" dirty="0">
                <a:solidFill>
                  <a:srgbClr val="FF0000"/>
                </a:solidFill>
                <a:latin typeface="Arial" charset="0"/>
              </a:rPr>
              <a:t> </a:t>
            </a:r>
            <a:r>
              <a:rPr lang="en-GB" sz="2400" b="1" dirty="0">
                <a:solidFill>
                  <a:srgbClr val="FF0000"/>
                </a:solidFill>
                <a:latin typeface="Arial" charset="0"/>
                <a:hlinkClick r:id="rId2"/>
              </a:rPr>
              <a:t>gpitel@magna-power.com</a:t>
            </a:r>
            <a:r>
              <a:rPr lang="en-GB" sz="2400" b="1" dirty="0">
                <a:solidFill>
                  <a:srgbClr val="FF0000"/>
                </a:solidFill>
                <a:latin typeface="Arial" charset="0"/>
              </a:rPr>
              <a:t> </a:t>
            </a:r>
          </a:p>
          <a:p>
            <a:pPr eaLnBrk="1" hangingPunct="1"/>
            <a:endParaRPr lang="en-US" altLang="zh-TW" sz="2800" dirty="0">
              <a:ea typeface="PMingLiU" pitchFamily="18" charset="-120"/>
            </a:endParaRPr>
          </a:p>
        </p:txBody>
      </p:sp>
    </p:spTree>
    <p:extLst>
      <p:ext uri="{BB962C8B-B14F-4D97-AF65-F5344CB8AC3E}">
        <p14:creationId xmlns:p14="http://schemas.microsoft.com/office/powerpoint/2010/main" val="3014782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1"/>
          <p:cNvSpPr>
            <a:spLocks noChangeArrowheads="1"/>
          </p:cNvSpPr>
          <p:nvPr/>
        </p:nvSpPr>
        <p:spPr bwMode="auto">
          <a:xfrm>
            <a:off x="2743200" y="533400"/>
            <a:ext cx="3078087" cy="400110"/>
          </a:xfrm>
          <a:prstGeom prst="rect">
            <a:avLst/>
          </a:prstGeom>
          <a:noFill/>
          <a:ln w="9525">
            <a:noFill/>
            <a:miter lim="800000"/>
            <a:headEnd/>
            <a:tailEnd/>
          </a:ln>
        </p:spPr>
        <p:txBody>
          <a:bodyPr wrap="none">
            <a:spAutoFit/>
          </a:bodyPr>
          <a:lstStyle/>
          <a:p>
            <a:pPr eaLnBrk="1" hangingPunct="1"/>
            <a:r>
              <a:rPr lang="en-US" altLang="en-US" b="1" dirty="0"/>
              <a:t>Planning of ECCE </a:t>
            </a:r>
            <a:r>
              <a:rPr lang="en-GB" altLang="en-US" b="1" dirty="0"/>
              <a:t>2019</a:t>
            </a:r>
            <a:r>
              <a:rPr lang="en-GB" altLang="en-US" dirty="0"/>
              <a:t> </a:t>
            </a:r>
          </a:p>
        </p:txBody>
      </p:sp>
      <p:sp>
        <p:nvSpPr>
          <p:cNvPr id="71683" name="Rectangle 1"/>
          <p:cNvSpPr>
            <a:spLocks noChangeArrowheads="1"/>
          </p:cNvSpPr>
          <p:nvPr/>
        </p:nvSpPr>
        <p:spPr bwMode="auto">
          <a:xfrm>
            <a:off x="298450" y="2274888"/>
            <a:ext cx="8534400" cy="2678112"/>
          </a:xfrm>
          <a:prstGeom prst="rect">
            <a:avLst/>
          </a:prstGeom>
          <a:noFill/>
          <a:ln w="9525">
            <a:noFill/>
            <a:miter lim="800000"/>
            <a:headEnd/>
            <a:tailEnd/>
          </a:ln>
        </p:spPr>
        <p:txBody>
          <a:bodyPr>
            <a:spAutoFit/>
          </a:bodyPr>
          <a:lstStyle/>
          <a:p>
            <a:pPr eaLnBrk="1" hangingPunct="1"/>
            <a:r>
              <a:rPr lang="en-US" altLang="zh-TW" sz="2800" dirty="0">
                <a:ea typeface="PMingLiU" pitchFamily="18" charset="-120"/>
              </a:rPr>
              <a:t>Topic chairs and session chairs needed for ECCE 2019</a:t>
            </a:r>
          </a:p>
          <a:p>
            <a:pPr eaLnBrk="1" hangingPunct="1"/>
            <a:endParaRPr lang="en-US" altLang="zh-TW" sz="2800" dirty="0">
              <a:ea typeface="PMingLiU" pitchFamily="18" charset="-120"/>
            </a:endParaRPr>
          </a:p>
          <a:p>
            <a:pPr eaLnBrk="1" hangingPunct="1"/>
            <a:r>
              <a:rPr lang="en-US" altLang="zh-TW" sz="2800" dirty="0">
                <a:ea typeface="PMingLiU" pitchFamily="18" charset="-120"/>
              </a:rPr>
              <a:t>Business cards collected for candidate topic chairs and session chairs.  Names and email addresses will be collated.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1"/>
          <p:cNvSpPr>
            <a:spLocks noChangeArrowheads="1"/>
          </p:cNvSpPr>
          <p:nvPr/>
        </p:nvSpPr>
        <p:spPr bwMode="auto">
          <a:xfrm>
            <a:off x="2362200" y="457200"/>
            <a:ext cx="3861955" cy="523220"/>
          </a:xfrm>
          <a:prstGeom prst="rect">
            <a:avLst/>
          </a:prstGeom>
          <a:noFill/>
          <a:ln w="9525">
            <a:noFill/>
            <a:miter lim="800000"/>
            <a:headEnd/>
            <a:tailEnd/>
          </a:ln>
        </p:spPr>
        <p:txBody>
          <a:bodyPr wrap="none">
            <a:spAutoFit/>
          </a:bodyPr>
          <a:lstStyle/>
          <a:p>
            <a:pPr eaLnBrk="1" hangingPunct="1"/>
            <a:r>
              <a:rPr lang="en-GB" altLang="en-US" sz="2800" b="1" dirty="0">
                <a:solidFill>
                  <a:srgbClr val="0000FF"/>
                </a:solidFill>
              </a:rPr>
              <a:t>See you all next year!</a:t>
            </a:r>
            <a:endParaRPr lang="en-GB" altLang="en-US" sz="2800" dirty="0">
              <a:solidFill>
                <a:srgbClr val="0000FF"/>
              </a:solidFill>
            </a:endParaRPr>
          </a:p>
        </p:txBody>
      </p:sp>
    </p:spTree>
    <p:extLst>
      <p:ext uri="{BB962C8B-B14F-4D97-AF65-F5344CB8AC3E}">
        <p14:creationId xmlns:p14="http://schemas.microsoft.com/office/powerpoint/2010/main" val="3982921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ChangeArrowheads="1"/>
          </p:cNvSpPr>
          <p:nvPr/>
        </p:nvSpPr>
        <p:spPr bwMode="auto">
          <a:xfrm>
            <a:off x="2209800" y="56535"/>
            <a:ext cx="4038600" cy="1143000"/>
          </a:xfrm>
          <a:prstGeom prst="rect">
            <a:avLst/>
          </a:prstGeom>
          <a:solidFill>
            <a:srgbClr val="FFFFFF"/>
          </a:solidFill>
          <a:ln w="9525">
            <a:solidFill>
              <a:srgbClr val="0000FF"/>
            </a:solidFill>
            <a:miter lim="800000"/>
            <a:headEnd/>
            <a:tailEnd/>
          </a:ln>
        </p:spPr>
        <p:txBody>
          <a:bodyPr anchor="ctr"/>
          <a:lstStyle/>
          <a:p>
            <a:pPr algn="ctr"/>
            <a:r>
              <a:rPr lang="en-US" altLang="en-US" dirty="0">
                <a:solidFill>
                  <a:srgbClr val="0000FF"/>
                </a:solidFill>
              </a:rPr>
              <a:t>IPCC Chairman Report</a:t>
            </a:r>
          </a:p>
          <a:p>
            <a:pPr algn="ctr"/>
            <a:r>
              <a:rPr lang="en-US" altLang="zh-TW" sz="3600" dirty="0">
                <a:solidFill>
                  <a:srgbClr val="0000FF"/>
                </a:solidFill>
                <a:ea typeface="PMingLiU" pitchFamily="18" charset="-120"/>
              </a:rPr>
              <a:t>Grant Pitel</a:t>
            </a:r>
            <a:endParaRPr lang="it-IT" altLang="zh-TW" sz="3600" dirty="0">
              <a:solidFill>
                <a:srgbClr val="0000FF"/>
              </a:solidFill>
              <a:ea typeface="PMingLiU" pitchFamily="18" charset="-120"/>
            </a:endParaRPr>
          </a:p>
        </p:txBody>
      </p:sp>
      <p:sp>
        <p:nvSpPr>
          <p:cNvPr id="7" name="Content Placeholder 2">
            <a:extLst>
              <a:ext uri="{FF2B5EF4-FFF2-40B4-BE49-F238E27FC236}">
                <a16:creationId xmlns:a16="http://schemas.microsoft.com/office/drawing/2014/main" id="{F7D08B7B-BCAA-462D-913B-C76FAA37504B}"/>
              </a:ext>
            </a:extLst>
          </p:cNvPr>
          <p:cNvSpPr txBox="1">
            <a:spLocks/>
          </p:cNvSpPr>
          <p:nvPr/>
        </p:nvSpPr>
        <p:spPr>
          <a:xfrm>
            <a:off x="304800" y="2125662"/>
            <a:ext cx="8534400" cy="4351338"/>
          </a:xfrm>
          <a:prstGeom prst="rect">
            <a:avLst/>
          </a:prstGeom>
        </p:spPr>
        <p:txBody>
          <a:bodyPr>
            <a:norm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r>
              <a:rPr lang="en-US" sz="2400" kern="0" dirty="0"/>
              <a:t>Overview of Chairman and Vice Chairman responsibilities</a:t>
            </a:r>
          </a:p>
          <a:p>
            <a:r>
              <a:rPr lang="en-US" sz="2400" kern="0" dirty="0"/>
              <a:t>Celebrating 10</a:t>
            </a:r>
            <a:r>
              <a:rPr lang="en-US" sz="2400" kern="0" baseline="30000" dirty="0"/>
              <a:t> </a:t>
            </a:r>
            <a:r>
              <a:rPr lang="en-US" sz="2400" kern="0" dirty="0"/>
              <a:t> Years!</a:t>
            </a:r>
          </a:p>
        </p:txBody>
      </p:sp>
      <p:graphicFrame>
        <p:nvGraphicFramePr>
          <p:cNvPr id="8" name="Chart 7">
            <a:extLst>
              <a:ext uri="{FF2B5EF4-FFF2-40B4-BE49-F238E27FC236}">
                <a16:creationId xmlns:a16="http://schemas.microsoft.com/office/drawing/2014/main" id="{00000000-0008-0000-0000-000004000000}"/>
              </a:ext>
            </a:extLst>
          </p:cNvPr>
          <p:cNvGraphicFramePr>
            <a:graphicFrameLocks/>
          </p:cNvGraphicFramePr>
          <p:nvPr>
            <p:extLst>
              <p:ext uri="{D42A27DB-BD31-4B8C-83A1-F6EECF244321}">
                <p14:modId xmlns:p14="http://schemas.microsoft.com/office/powerpoint/2010/main" val="2909160689"/>
              </p:ext>
            </p:extLst>
          </p:nvPr>
        </p:nvGraphicFramePr>
        <p:xfrm>
          <a:off x="685800" y="3124200"/>
          <a:ext cx="7607300" cy="3543300"/>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2"/>
          <p:cNvSpPr>
            <a:spLocks noChangeArrowheads="1"/>
          </p:cNvSpPr>
          <p:nvPr/>
        </p:nvSpPr>
        <p:spPr bwMode="auto">
          <a:xfrm>
            <a:off x="2209800" y="1417638"/>
            <a:ext cx="4038600" cy="563562"/>
          </a:xfrm>
          <a:prstGeom prst="rect">
            <a:avLst/>
          </a:prstGeom>
          <a:solidFill>
            <a:srgbClr val="FFFFFF"/>
          </a:solidFill>
          <a:ln w="9525">
            <a:noFill/>
            <a:miter lim="800000"/>
            <a:headEnd/>
            <a:tailEnd/>
          </a:ln>
        </p:spPr>
        <p:txBody>
          <a:bodyPr anchor="ctr"/>
          <a:lstStyle/>
          <a:p>
            <a:pPr algn="ctr"/>
            <a:r>
              <a:rPr lang="en-US" altLang="zh-TW" sz="3600" dirty="0">
                <a:solidFill>
                  <a:srgbClr val="0000FF"/>
                </a:solidFill>
                <a:ea typeface="PMingLiU" pitchFamily="18" charset="-120"/>
              </a:rPr>
              <a:t>ECCE 2018</a:t>
            </a:r>
            <a:endParaRPr lang="it-IT" altLang="zh-TW" sz="3600" dirty="0">
              <a:solidFill>
                <a:srgbClr val="0000FF"/>
              </a:solidFill>
              <a:ea typeface="PMingLiU" pitchFamily="18" charset="-120"/>
            </a:endParaRPr>
          </a:p>
        </p:txBody>
      </p:sp>
    </p:spTree>
    <p:extLst>
      <p:ext uri="{BB962C8B-B14F-4D97-AF65-F5344CB8AC3E}">
        <p14:creationId xmlns:p14="http://schemas.microsoft.com/office/powerpoint/2010/main" val="1728039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ChangeArrowheads="1"/>
          </p:cNvSpPr>
          <p:nvPr/>
        </p:nvSpPr>
        <p:spPr bwMode="auto">
          <a:xfrm>
            <a:off x="2209800" y="56535"/>
            <a:ext cx="4038600" cy="1143000"/>
          </a:xfrm>
          <a:prstGeom prst="rect">
            <a:avLst/>
          </a:prstGeom>
          <a:solidFill>
            <a:srgbClr val="FFFFFF"/>
          </a:solidFill>
          <a:ln w="9525">
            <a:solidFill>
              <a:srgbClr val="0000FF"/>
            </a:solidFill>
            <a:miter lim="800000"/>
            <a:headEnd/>
            <a:tailEnd/>
          </a:ln>
        </p:spPr>
        <p:txBody>
          <a:bodyPr anchor="ctr"/>
          <a:lstStyle/>
          <a:p>
            <a:pPr algn="ctr"/>
            <a:r>
              <a:rPr lang="en-US" altLang="en-US" dirty="0">
                <a:solidFill>
                  <a:srgbClr val="0000FF"/>
                </a:solidFill>
              </a:rPr>
              <a:t>IPCC Chairman Report</a:t>
            </a:r>
          </a:p>
          <a:p>
            <a:pPr algn="ctr"/>
            <a:r>
              <a:rPr lang="en-US" altLang="zh-TW" sz="3600" dirty="0">
                <a:solidFill>
                  <a:srgbClr val="0000FF"/>
                </a:solidFill>
                <a:ea typeface="PMingLiU" pitchFamily="18" charset="-120"/>
              </a:rPr>
              <a:t>Grant Pitel</a:t>
            </a:r>
            <a:endParaRPr lang="it-IT" altLang="zh-TW" sz="3600" dirty="0">
              <a:solidFill>
                <a:srgbClr val="0000FF"/>
              </a:solidFill>
              <a:ea typeface="PMingLiU" pitchFamily="18" charset="-120"/>
            </a:endParaRPr>
          </a:p>
        </p:txBody>
      </p:sp>
      <p:sp>
        <p:nvSpPr>
          <p:cNvPr id="9" name="Rectangle 2"/>
          <p:cNvSpPr>
            <a:spLocks noChangeArrowheads="1"/>
          </p:cNvSpPr>
          <p:nvPr/>
        </p:nvSpPr>
        <p:spPr bwMode="auto">
          <a:xfrm>
            <a:off x="2209800" y="1341438"/>
            <a:ext cx="4038600" cy="563562"/>
          </a:xfrm>
          <a:prstGeom prst="rect">
            <a:avLst/>
          </a:prstGeom>
          <a:solidFill>
            <a:srgbClr val="FFFFFF"/>
          </a:solidFill>
          <a:ln w="9525">
            <a:noFill/>
            <a:miter lim="800000"/>
            <a:headEnd/>
            <a:tailEnd/>
          </a:ln>
        </p:spPr>
        <p:txBody>
          <a:bodyPr anchor="ctr"/>
          <a:lstStyle/>
          <a:p>
            <a:pPr algn="ctr"/>
            <a:r>
              <a:rPr lang="en-US" altLang="zh-TW" sz="3600" dirty="0">
                <a:solidFill>
                  <a:srgbClr val="0000FF"/>
                </a:solidFill>
                <a:ea typeface="PMingLiU" pitchFamily="18" charset="-120"/>
              </a:rPr>
              <a:t>ECCE 2018</a:t>
            </a:r>
            <a:endParaRPr lang="it-IT" altLang="zh-TW" sz="3600" dirty="0">
              <a:solidFill>
                <a:srgbClr val="0000FF"/>
              </a:solidFill>
              <a:ea typeface="PMingLiU" pitchFamily="18" charset="-120"/>
            </a:endParaRPr>
          </a:p>
        </p:txBody>
      </p:sp>
      <p:sp>
        <p:nvSpPr>
          <p:cNvPr id="6" name="Content Placeholder 2"/>
          <p:cNvSpPr txBox="1">
            <a:spLocks/>
          </p:cNvSpPr>
          <p:nvPr/>
        </p:nvSpPr>
        <p:spPr>
          <a:xfrm>
            <a:off x="228600" y="1981200"/>
            <a:ext cx="8534400" cy="4800599"/>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r>
              <a:rPr lang="en-US" sz="2000" kern="0" dirty="0"/>
              <a:t>IPCC tracks have routinely had the largest number of submission. </a:t>
            </a:r>
          </a:p>
          <a:p>
            <a:r>
              <a:rPr lang="en-US" sz="2000" kern="0" dirty="0"/>
              <a:t>This this year IPCC manages 1/3 of all conference submissions.</a:t>
            </a:r>
          </a:p>
          <a:p>
            <a:r>
              <a:rPr lang="en-US" sz="2000" kern="0" dirty="0"/>
              <a:t>Stats on the review process </a:t>
            </a:r>
          </a:p>
          <a:p>
            <a:pPr lvl="1"/>
            <a:r>
              <a:rPr lang="en-US" sz="2000" kern="0" dirty="0"/>
              <a:t>1788 Total Submissions</a:t>
            </a:r>
          </a:p>
          <a:p>
            <a:pPr lvl="1"/>
            <a:r>
              <a:rPr lang="en-US" sz="2000" kern="0" dirty="0"/>
              <a:t>TRACK E, 292 Submissions, 94 Oral Sessions, 76 Poster Sessions</a:t>
            </a:r>
          </a:p>
          <a:p>
            <a:pPr lvl="1"/>
            <a:r>
              <a:rPr lang="en-US" sz="2000" kern="0" dirty="0"/>
              <a:t>TRACK F, 311 Submissions, 110 Oral Sessions, 93 Poster Sessions</a:t>
            </a:r>
          </a:p>
          <a:p>
            <a:r>
              <a:rPr lang="en-US" sz="2000" kern="0" dirty="0"/>
              <a:t>Improved review structure. Evenly shared workload between IAS and PELS.</a:t>
            </a:r>
          </a:p>
          <a:p>
            <a:r>
              <a:rPr lang="en-US" sz="2000" kern="0" dirty="0"/>
              <a:t>We need to engaged and provide value for exhibitors.</a:t>
            </a:r>
          </a:p>
          <a:p>
            <a:pPr lvl="1"/>
            <a:r>
              <a:rPr lang="en-US" sz="1600" kern="0" dirty="0"/>
              <a:t>Product feedback</a:t>
            </a:r>
          </a:p>
          <a:p>
            <a:pPr lvl="1"/>
            <a:r>
              <a:rPr lang="en-US" sz="1600" kern="0" dirty="0"/>
              <a:t>Expected product needs</a:t>
            </a:r>
          </a:p>
          <a:p>
            <a:pPr lvl="1"/>
            <a:r>
              <a:rPr lang="en-US" sz="1600" kern="0" dirty="0"/>
              <a:t>Educate yourself on new features or improvements on products you already own</a:t>
            </a:r>
          </a:p>
          <a:p>
            <a:pPr lvl="1"/>
            <a:r>
              <a:rPr lang="en-US" sz="1600" kern="0" dirty="0"/>
              <a:t>Sales leads</a:t>
            </a:r>
          </a:p>
          <a:p>
            <a:pPr lvl="1"/>
            <a:endParaRPr lang="en-US" sz="1600" kern="0" dirty="0"/>
          </a:p>
        </p:txBody>
      </p:sp>
    </p:spTree>
    <p:extLst>
      <p:ext uri="{BB962C8B-B14F-4D97-AF65-F5344CB8AC3E}">
        <p14:creationId xmlns:p14="http://schemas.microsoft.com/office/powerpoint/2010/main" val="4050651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2209800" y="485775"/>
            <a:ext cx="3744936" cy="707886"/>
          </a:xfrm>
          <a:prstGeom prst="rect">
            <a:avLst/>
          </a:prstGeom>
          <a:noFill/>
          <a:ln w="9525">
            <a:noFill/>
            <a:miter lim="800000"/>
            <a:headEnd/>
            <a:tailEnd/>
          </a:ln>
        </p:spPr>
        <p:txBody>
          <a:bodyPr wrap="none">
            <a:spAutoFit/>
          </a:bodyPr>
          <a:lstStyle/>
          <a:p>
            <a:pPr eaLnBrk="1" hangingPunct="1"/>
            <a:r>
              <a:rPr lang="en-US" altLang="en-US" b="1" dirty="0"/>
              <a:t>Reports from subcommittees</a:t>
            </a:r>
          </a:p>
          <a:p>
            <a:pPr algn="ctr" eaLnBrk="1" hangingPunct="1"/>
            <a:r>
              <a:rPr lang="en-US" altLang="en-US" dirty="0"/>
              <a:t>Transactions</a:t>
            </a:r>
            <a:endParaRPr lang="en-GB" altLang="en-US" dirty="0"/>
          </a:p>
        </p:txBody>
      </p:sp>
      <p:sp>
        <p:nvSpPr>
          <p:cNvPr id="22531" name="Rectangle 2"/>
          <p:cNvSpPr>
            <a:spLocks noChangeArrowheads="1"/>
          </p:cNvSpPr>
          <p:nvPr/>
        </p:nvSpPr>
        <p:spPr bwMode="auto">
          <a:xfrm>
            <a:off x="2476500" y="1604963"/>
            <a:ext cx="4038600" cy="1143000"/>
          </a:xfrm>
          <a:prstGeom prst="rect">
            <a:avLst/>
          </a:prstGeom>
          <a:solidFill>
            <a:srgbClr val="FFFFFF"/>
          </a:solidFill>
          <a:ln w="9525">
            <a:solidFill>
              <a:srgbClr val="0000FF"/>
            </a:solidFill>
            <a:miter lim="800000"/>
            <a:headEnd/>
            <a:tailEnd/>
          </a:ln>
        </p:spPr>
        <p:txBody>
          <a:bodyPr anchor="ctr"/>
          <a:lstStyle/>
          <a:p>
            <a:pPr algn="ctr"/>
            <a:r>
              <a:rPr lang="en-US" altLang="en-US" dirty="0">
                <a:solidFill>
                  <a:srgbClr val="0000FF"/>
                </a:solidFill>
              </a:rPr>
              <a:t>IPCC Transactions Chair</a:t>
            </a:r>
            <a:br>
              <a:rPr lang="it-IT" altLang="zh-TW" dirty="0">
                <a:solidFill>
                  <a:srgbClr val="0000FF"/>
                </a:solidFill>
                <a:ea typeface="PMingLiU" pitchFamily="18" charset="-120"/>
              </a:rPr>
            </a:br>
            <a:r>
              <a:rPr lang="en-US" altLang="zh-TW" sz="3600" dirty="0" err="1">
                <a:solidFill>
                  <a:srgbClr val="0000FF"/>
                </a:solidFill>
                <a:ea typeface="PMingLiU" pitchFamily="18" charset="-120"/>
              </a:rPr>
              <a:t>Pericle</a:t>
            </a:r>
            <a:r>
              <a:rPr lang="en-US" altLang="zh-TW" sz="3600" dirty="0">
                <a:solidFill>
                  <a:srgbClr val="0000FF"/>
                </a:solidFill>
                <a:ea typeface="PMingLiU" pitchFamily="18" charset="-120"/>
              </a:rPr>
              <a:t> </a:t>
            </a:r>
            <a:r>
              <a:rPr lang="en-US" altLang="zh-TW" sz="3600" dirty="0" err="1">
                <a:solidFill>
                  <a:srgbClr val="0000FF"/>
                </a:solidFill>
                <a:ea typeface="PMingLiU" pitchFamily="18" charset="-120"/>
              </a:rPr>
              <a:t>Zanchetta</a:t>
            </a:r>
            <a:endParaRPr lang="it-IT" altLang="zh-TW" sz="3600" dirty="0">
              <a:solidFill>
                <a:srgbClr val="0000FF"/>
              </a:solidFill>
              <a:ea typeface="PMingLiU" pitchFamily="18" charset="-120"/>
            </a:endParaRPr>
          </a:p>
        </p:txBody>
      </p:sp>
    </p:spTree>
    <p:extLst>
      <p:ext uri="{BB962C8B-B14F-4D97-AF65-F5344CB8AC3E}">
        <p14:creationId xmlns:p14="http://schemas.microsoft.com/office/powerpoint/2010/main" val="3735409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2209800" y="485775"/>
            <a:ext cx="3744936" cy="707886"/>
          </a:xfrm>
          <a:prstGeom prst="rect">
            <a:avLst/>
          </a:prstGeom>
          <a:noFill/>
          <a:ln w="9525">
            <a:noFill/>
            <a:miter lim="800000"/>
            <a:headEnd/>
            <a:tailEnd/>
          </a:ln>
        </p:spPr>
        <p:txBody>
          <a:bodyPr wrap="none">
            <a:spAutoFit/>
          </a:bodyPr>
          <a:lstStyle/>
          <a:p>
            <a:pPr eaLnBrk="1" hangingPunct="1"/>
            <a:r>
              <a:rPr lang="en-US" altLang="en-US" b="1" dirty="0"/>
              <a:t>Reports from subcommittees</a:t>
            </a:r>
          </a:p>
          <a:p>
            <a:pPr algn="ctr" eaLnBrk="1" hangingPunct="1"/>
            <a:r>
              <a:rPr lang="en-US" altLang="en-US" dirty="0"/>
              <a:t>Transactions</a:t>
            </a:r>
            <a:endParaRPr lang="en-GB" altLang="en-US" dirty="0"/>
          </a:p>
        </p:txBody>
      </p:sp>
      <p:sp>
        <p:nvSpPr>
          <p:cNvPr id="22531" name="Rectangle 2"/>
          <p:cNvSpPr>
            <a:spLocks noChangeArrowheads="1"/>
          </p:cNvSpPr>
          <p:nvPr/>
        </p:nvSpPr>
        <p:spPr bwMode="auto">
          <a:xfrm>
            <a:off x="2476500" y="1604963"/>
            <a:ext cx="4038600" cy="1143000"/>
          </a:xfrm>
          <a:prstGeom prst="rect">
            <a:avLst/>
          </a:prstGeom>
          <a:solidFill>
            <a:srgbClr val="FFFFFF"/>
          </a:solidFill>
          <a:ln w="9525">
            <a:solidFill>
              <a:srgbClr val="0000FF"/>
            </a:solidFill>
            <a:miter lim="800000"/>
            <a:headEnd/>
            <a:tailEnd/>
          </a:ln>
        </p:spPr>
        <p:txBody>
          <a:bodyPr anchor="ctr"/>
          <a:lstStyle/>
          <a:p>
            <a:pPr algn="ctr"/>
            <a:r>
              <a:rPr lang="en-US" altLang="en-US" dirty="0">
                <a:solidFill>
                  <a:srgbClr val="0000FF"/>
                </a:solidFill>
              </a:rPr>
              <a:t>missing</a:t>
            </a:r>
            <a:endParaRPr lang="it-IT" altLang="zh-TW" sz="3600" dirty="0">
              <a:solidFill>
                <a:srgbClr val="0000FF"/>
              </a:solidFill>
              <a:ea typeface="PMingLiU" pitchFamily="18" charset="-120"/>
            </a:endParaRPr>
          </a:p>
        </p:txBody>
      </p:sp>
    </p:spTree>
    <p:extLst>
      <p:ext uri="{BB962C8B-B14F-4D97-AF65-F5344CB8AC3E}">
        <p14:creationId xmlns:p14="http://schemas.microsoft.com/office/powerpoint/2010/main" val="4230684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
          <p:cNvSpPr>
            <a:spLocks noChangeArrowheads="1"/>
          </p:cNvSpPr>
          <p:nvPr/>
        </p:nvSpPr>
        <p:spPr bwMode="auto">
          <a:xfrm>
            <a:off x="1833563" y="533400"/>
            <a:ext cx="4872037" cy="708025"/>
          </a:xfrm>
          <a:prstGeom prst="rect">
            <a:avLst/>
          </a:prstGeom>
          <a:noFill/>
          <a:ln w="9525">
            <a:noFill/>
            <a:miter lim="800000"/>
            <a:headEnd/>
            <a:tailEnd/>
          </a:ln>
        </p:spPr>
        <p:txBody>
          <a:bodyPr wrap="none">
            <a:spAutoFit/>
          </a:bodyPr>
          <a:lstStyle/>
          <a:p>
            <a:pPr eaLnBrk="1" hangingPunct="1"/>
            <a:r>
              <a:rPr lang="en-US" altLang="en-US" b="1"/>
              <a:t>IAS transactions</a:t>
            </a:r>
          </a:p>
          <a:p>
            <a:pPr eaLnBrk="1" hangingPunct="1"/>
            <a:r>
              <a:rPr lang="en-GB" altLang="en-US"/>
              <a:t>IPCC special issue on the IA transactions</a:t>
            </a:r>
          </a:p>
        </p:txBody>
      </p:sp>
      <p:sp>
        <p:nvSpPr>
          <p:cNvPr id="33795" name="TextBox 3"/>
          <p:cNvSpPr txBox="1">
            <a:spLocks noChangeArrowheads="1"/>
          </p:cNvSpPr>
          <p:nvPr/>
        </p:nvSpPr>
        <p:spPr bwMode="auto">
          <a:xfrm>
            <a:off x="1666839" y="1752600"/>
            <a:ext cx="5576976" cy="461665"/>
          </a:xfrm>
          <a:prstGeom prst="rect">
            <a:avLst/>
          </a:prstGeom>
          <a:noFill/>
          <a:ln w="9525">
            <a:noFill/>
            <a:miter lim="800000"/>
            <a:headEnd/>
            <a:tailEnd/>
          </a:ln>
        </p:spPr>
        <p:txBody>
          <a:bodyPr wrap="none">
            <a:spAutoFit/>
          </a:bodyPr>
          <a:lstStyle/>
          <a:p>
            <a:pPr algn="ctr" eaLnBrk="1" hangingPunct="1"/>
            <a:r>
              <a:rPr lang="en-GB" altLang="it-IT" sz="2400" b="1" dirty="0">
                <a:solidFill>
                  <a:srgbClr val="0000FF"/>
                </a:solidFill>
              </a:rPr>
              <a:t>Call for IPCC special issue TIA 2019</a:t>
            </a:r>
            <a:endParaRPr lang="en-US" altLang="en-US" sz="2400" b="1" dirty="0">
              <a:solidFill>
                <a:srgbClr val="0000FF"/>
              </a:solidFill>
              <a:ea typeface="ＭＳ Ｐゴシック" pitchFamily="34" charset="-128"/>
              <a:cs typeface="Arial" pitchFamily="34" charset="0"/>
            </a:endParaRPr>
          </a:p>
        </p:txBody>
      </p:sp>
      <p:sp>
        <p:nvSpPr>
          <p:cNvPr id="4" name="Content Placeholder 2"/>
          <p:cNvSpPr txBox="1">
            <a:spLocks/>
          </p:cNvSpPr>
          <p:nvPr/>
        </p:nvSpPr>
        <p:spPr>
          <a:xfrm>
            <a:off x="228600" y="3048000"/>
            <a:ext cx="8458200" cy="23622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252000" indent="-252000" eaLnBrk="1" hangingPunct="1">
              <a:spcAft>
                <a:spcPts val="600"/>
              </a:spcAft>
              <a:defRPr/>
            </a:pPr>
            <a:r>
              <a:rPr lang="en-US" altLang="en-US" sz="2800" kern="0" dirty="0">
                <a:ea typeface="ＭＳ Ｐゴシック" panose="020B0600070205080204" pitchFamily="34" charset="-128"/>
              </a:rPr>
              <a:t>Topic: ?</a:t>
            </a:r>
          </a:p>
          <a:p>
            <a:pPr marL="252000" indent="-252000" eaLnBrk="1" hangingPunct="1">
              <a:spcAft>
                <a:spcPts val="600"/>
              </a:spcAft>
              <a:defRPr/>
            </a:pPr>
            <a:r>
              <a:rPr lang="en-US" altLang="en-US" sz="2800" kern="0" dirty="0">
                <a:ea typeface="ＭＳ Ｐゴシック" panose="020B0600070205080204" pitchFamily="34" charset="-128"/>
              </a:rPr>
              <a:t>Guest Editors: ?</a:t>
            </a:r>
          </a:p>
          <a:p>
            <a:pPr marL="252000" indent="-252000" eaLnBrk="1" hangingPunct="1">
              <a:spcAft>
                <a:spcPts val="600"/>
              </a:spcAft>
              <a:defRPr/>
            </a:pPr>
            <a:r>
              <a:rPr lang="it-IT" altLang="en-US" sz="2800" kern="0" dirty="0">
                <a:ea typeface="ＭＳ Ｐゴシック" panose="020B0600070205080204" pitchFamily="34" charset="-128"/>
              </a:rPr>
              <a:t>Call for Papers: May 1</a:t>
            </a:r>
            <a:r>
              <a:rPr lang="it-IT" altLang="en-US" sz="2800" kern="0" baseline="30000" dirty="0">
                <a:ea typeface="ＭＳ Ｐゴシック" panose="020B0600070205080204" pitchFamily="34" charset="-128"/>
              </a:rPr>
              <a:t>st</a:t>
            </a:r>
            <a:r>
              <a:rPr lang="it-IT" altLang="en-US" sz="2800" kern="0" dirty="0">
                <a:ea typeface="ＭＳ Ｐゴシック" panose="020B0600070205080204" pitchFamily="34" charset="-128"/>
              </a:rPr>
              <a:t>, 2019</a:t>
            </a:r>
            <a:endParaRPr lang="en-US" altLang="en-US" sz="2800" kern="0" dirty="0">
              <a:ea typeface="ＭＳ Ｐゴシック" panose="020B0600070205080204" pitchFamily="34" charset="-128"/>
            </a:endParaRPr>
          </a:p>
          <a:p>
            <a:pPr marL="252000" indent="-252000" eaLnBrk="1" hangingPunct="1">
              <a:spcAft>
                <a:spcPts val="600"/>
              </a:spcAft>
              <a:defRPr/>
            </a:pPr>
            <a:r>
              <a:rPr lang="en-US" altLang="en-US" sz="2800" kern="0" dirty="0">
                <a:ea typeface="ＭＳ Ｐゴシック" panose="020B0600070205080204" pitchFamily="34" charset="-128"/>
              </a:rPr>
              <a:t>Deadline for papers submission: Dec. 31</a:t>
            </a:r>
            <a:r>
              <a:rPr lang="en-US" altLang="en-US" sz="2800" kern="0" baseline="30000" dirty="0">
                <a:ea typeface="ＭＳ Ｐゴシック" panose="020B0600070205080204" pitchFamily="34" charset="-128"/>
              </a:rPr>
              <a:t>st</a:t>
            </a:r>
            <a:r>
              <a:rPr lang="en-US" altLang="en-US" sz="2800" kern="0" dirty="0">
                <a:ea typeface="ＭＳ Ｐゴシック" panose="020B0600070205080204" pitchFamily="34" charset="-128"/>
              </a:rPr>
              <a:t>, 2019</a:t>
            </a:r>
          </a:p>
        </p:txBody>
      </p:sp>
    </p:spTree>
    <p:extLst>
      <p:ext uri="{BB962C8B-B14F-4D97-AF65-F5344CB8AC3E}">
        <p14:creationId xmlns:p14="http://schemas.microsoft.com/office/powerpoint/2010/main" val="3070625961"/>
      </p:ext>
    </p:extLst>
  </p:cSld>
  <p:clrMapOvr>
    <a:masterClrMapping/>
  </p:clrMapOvr>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8022</TotalTime>
  <Words>2079</Words>
  <Application>Microsoft Office PowerPoint</Application>
  <PresentationFormat>On-screen Show (4:3)</PresentationFormat>
  <Paragraphs>293</Paragraphs>
  <Slides>44</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44</vt:i4>
      </vt:variant>
    </vt:vector>
  </HeadingPairs>
  <TitlesOfParts>
    <vt:vector size="53" baseType="lpstr">
      <vt:lpstr>맑은 고딕</vt:lpstr>
      <vt:lpstr>ＭＳ Ｐゴシック</vt:lpstr>
      <vt:lpstr>新細明體</vt:lpstr>
      <vt:lpstr>新細明體</vt:lpstr>
      <vt:lpstr>Arial</vt:lpstr>
      <vt:lpstr>Arial Unicode MS</vt:lpstr>
      <vt:lpstr>Calibri</vt:lpstr>
      <vt:lpstr>Wingdings</vt:lpstr>
      <vt:lpstr>1_Default Design</vt:lpstr>
      <vt:lpstr>Industrial Power Converters  Committee Meeting  Portland, Oregon - USA September 25th, 2018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IPCC Prize Paper Awards for ECCE 2017  Stefano Bifaretti</vt:lpstr>
      <vt:lpstr>IPCC ECCE Paper Award Committee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IPCC 2014</dc:title>
  <dc:creator>W. Peterson</dc:creator>
  <cp:lastModifiedBy>Grant Pitel</cp:lastModifiedBy>
  <cp:revision>592</cp:revision>
  <dcterms:created xsi:type="dcterms:W3CDTF">2003-02-14T19:40:41Z</dcterms:created>
  <dcterms:modified xsi:type="dcterms:W3CDTF">2018-09-24T23:23:15Z</dcterms:modified>
</cp:coreProperties>
</file>