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2"/>
  </p:notesMasterIdLst>
  <p:handoutMasterIdLst>
    <p:handoutMasterId r:id="rId13"/>
  </p:handoutMasterIdLst>
  <p:sldIdLst>
    <p:sldId id="360" r:id="rId2"/>
    <p:sldId id="361" r:id="rId3"/>
    <p:sldId id="401" r:id="rId4"/>
    <p:sldId id="411" r:id="rId5"/>
    <p:sldId id="412" r:id="rId6"/>
    <p:sldId id="413" r:id="rId7"/>
    <p:sldId id="414" r:id="rId8"/>
    <p:sldId id="415" r:id="rId9"/>
    <p:sldId id="416" r:id="rId10"/>
    <p:sldId id="367" r:id="rId11"/>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3"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45"/>
  </p:normalViewPr>
  <p:slideViewPr>
    <p:cSldViewPr snapToGrid="0">
      <p:cViewPr varScale="1">
        <p:scale>
          <a:sx n="92" d="100"/>
          <a:sy n="92" d="100"/>
        </p:scale>
        <p:origin x="426" y="78"/>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11/11/2020</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11/11/2020</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stds-copyright@ieee.org" TargetMode="External"/><Relationship Id="rId2" Type="http://schemas.openxmlformats.org/officeDocument/2006/relationships/image" Target="../media/image9.jpeg"/><Relationship Id="rId1" Type="http://schemas.openxmlformats.org/officeDocument/2006/relationships/slideLayout" Target="../slideLayouts/slideLayout9.xml"/><Relationship Id="rId4" Type="http://schemas.openxmlformats.org/officeDocument/2006/relationships/hyperlink" Target="https://standards.ieee.org/ipr/copyright-permissions-form.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sa-copyright@ieee.org" TargetMode="External"/><Relationship Id="rId2" Type="http://schemas.openxmlformats.org/officeDocument/2006/relationships/hyperlink" Target="https://standards.ieee.org/content/dam/ieee-standards/standards/web/documents/other/permissionltrs.zip"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mailto:stds-copyright@ieee.org"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3.xm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F1E3E-A049-7F4B-B49B-D384B5000F6D}"/>
              </a:ext>
            </a:extLst>
          </p:cNvPr>
          <p:cNvSpPr>
            <a:spLocks noGrp="1"/>
          </p:cNvSpPr>
          <p:nvPr>
            <p:ph type="ctrTitle"/>
          </p:nvPr>
        </p:nvSpPr>
        <p:spPr>
          <a:xfrm>
            <a:off x="342898" y="1338572"/>
            <a:ext cx="4724051" cy="1790700"/>
          </a:xfrm>
        </p:spPr>
        <p:txBody>
          <a:bodyPr>
            <a:normAutofit/>
          </a:bodyPr>
          <a:lstStyle/>
          <a:p>
            <a:r>
              <a:rPr lang="en-US" dirty="0"/>
              <a:t>IEEE SA Copyright Policy for Participants in </a:t>
            </a:r>
            <a:br>
              <a:rPr lang="en-US" dirty="0"/>
            </a:br>
            <a:r>
              <a:rPr lang="en-US" dirty="0" smtClean="0"/>
              <a:t>Industry Connections </a:t>
            </a:r>
            <a:r>
              <a:rPr lang="en-US" dirty="0" smtClean="0"/>
              <a:t>Activities</a:t>
            </a:r>
            <a:endParaRPr lang="en-US" dirty="0"/>
          </a:p>
        </p:txBody>
      </p:sp>
    </p:spTree>
    <p:extLst>
      <p:ext uri="{BB962C8B-B14F-4D97-AF65-F5344CB8AC3E}">
        <p14:creationId xmlns:p14="http://schemas.microsoft.com/office/powerpoint/2010/main" val="32138107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7595F5C8-7E4F-1C41-AF37-F36D265FCF90}"/>
              </a:ext>
            </a:extLst>
          </p:cNvPr>
          <p:cNvPicPr>
            <a:picLocks noGrp="1" noChangeAspect="1"/>
          </p:cNvPicPr>
          <p:nvPr>
            <p:ph type="pic" sz="quarter" idx="15"/>
          </p:nvPr>
        </p:nvPicPr>
        <p:blipFill>
          <a:blip r:embed="rId2" cstate="hqprint">
            <a:extLst>
              <a:ext uri="{28A0092B-C50C-407E-A947-70E740481C1C}">
                <a14:useLocalDpi xmlns:a14="http://schemas.microsoft.com/office/drawing/2010/main"/>
              </a:ext>
            </a:extLst>
          </a:blip>
          <a:srcRect/>
          <a:stretch>
            <a:fillRect/>
          </a:stretch>
        </p:blipFill>
        <p:spPr/>
      </p:pic>
      <p:sp>
        <p:nvSpPr>
          <p:cNvPr id="3" name="Title 2">
            <a:extLst>
              <a:ext uri="{FF2B5EF4-FFF2-40B4-BE49-F238E27FC236}">
                <a16:creationId xmlns:a16="http://schemas.microsoft.com/office/drawing/2014/main" id="{A15DDB15-EF0B-3D4C-8DD5-E62E4BF98000}"/>
              </a:ext>
            </a:extLst>
          </p:cNvPr>
          <p:cNvSpPr>
            <a:spLocks noGrp="1"/>
          </p:cNvSpPr>
          <p:nvPr>
            <p:ph type="title"/>
          </p:nvPr>
        </p:nvSpPr>
        <p:spPr/>
        <p:txBody>
          <a:bodyPr/>
          <a:lstStyle/>
          <a:p>
            <a:r>
              <a:rPr lang="en-US" dirty="0"/>
              <a:t>Questions?</a:t>
            </a:r>
          </a:p>
        </p:txBody>
      </p:sp>
      <p:sp>
        <p:nvSpPr>
          <p:cNvPr id="4" name="Content Placeholder 3">
            <a:extLst>
              <a:ext uri="{FF2B5EF4-FFF2-40B4-BE49-F238E27FC236}">
                <a16:creationId xmlns:a16="http://schemas.microsoft.com/office/drawing/2014/main" id="{79E63679-C60B-B64A-8194-1ACC7E0CAF2A}"/>
              </a:ext>
            </a:extLst>
          </p:cNvPr>
          <p:cNvSpPr>
            <a:spLocks noGrp="1"/>
          </p:cNvSpPr>
          <p:nvPr>
            <p:ph idx="1"/>
          </p:nvPr>
        </p:nvSpPr>
        <p:spPr>
          <a:xfrm>
            <a:off x="3512344" y="1420668"/>
            <a:ext cx="3002756" cy="2179251"/>
          </a:xfrm>
        </p:spPr>
        <p:txBody>
          <a:bodyPr/>
          <a:lstStyle/>
          <a:p>
            <a:r>
              <a:rPr lang="en-US" altLang="en-US" sz="1400" dirty="0">
                <a:solidFill>
                  <a:schemeClr val="bg1"/>
                </a:solidFill>
                <a:hlinkClick r:id="rId3"/>
              </a:rPr>
              <a:t>stds-copyright@ieee.org</a:t>
            </a:r>
            <a:r>
              <a:rPr lang="en-US" altLang="en-US" dirty="0"/>
              <a:t/>
            </a:r>
            <a:br>
              <a:rPr lang="en-US" altLang="en-US" dirty="0"/>
            </a:br>
            <a:r>
              <a:rPr lang="en-US" altLang="en-US" dirty="0"/>
              <a:t> </a:t>
            </a:r>
          </a:p>
          <a:p>
            <a:endParaRPr lang="en-US" altLang="en-US" dirty="0"/>
          </a:p>
          <a:p>
            <a:r>
              <a:rPr lang="en-US" dirty="0">
                <a:solidFill>
                  <a:schemeClr val="bg1"/>
                </a:solidFill>
              </a:rPr>
              <a:t>For requests to use </a:t>
            </a:r>
            <a:r>
              <a:rPr lang="en-US" dirty="0" smtClean="0">
                <a:solidFill>
                  <a:schemeClr val="bg1"/>
                </a:solidFill>
              </a:rPr>
              <a:t>published IEEE SA material: </a:t>
            </a:r>
            <a:r>
              <a:rPr lang="en-US" dirty="0">
                <a:hlinkClick r:id="rId4"/>
              </a:rPr>
              <a:t>https://standards.ieee.org/ipr/copyright-permissions-form.html</a:t>
            </a:r>
            <a:endParaRPr lang="en-US" altLang="en-US" dirty="0">
              <a:solidFill>
                <a:schemeClr val="bg1"/>
              </a:solidFill>
            </a:endParaRPr>
          </a:p>
        </p:txBody>
      </p:sp>
      <p:sp>
        <p:nvSpPr>
          <p:cNvPr id="5" name="Slide Number Placeholder 4">
            <a:extLst>
              <a:ext uri="{FF2B5EF4-FFF2-40B4-BE49-F238E27FC236}">
                <a16:creationId xmlns:a16="http://schemas.microsoft.com/office/drawing/2014/main" id="{22586C0D-6547-484D-B602-6DA277DE7404}"/>
              </a:ext>
            </a:extLst>
          </p:cNvPr>
          <p:cNvSpPr>
            <a:spLocks noGrp="1"/>
          </p:cNvSpPr>
          <p:nvPr>
            <p:ph type="sldNum" sz="quarter" idx="16"/>
          </p:nvPr>
        </p:nvSpPr>
        <p:spPr/>
        <p:txBody>
          <a:bodyPr/>
          <a:lstStyle/>
          <a:p>
            <a:fld id="{A3979A82-1A5E-4C7B-AFC0-111CA6C3130A}" type="slidenum">
              <a:rPr lang="en-US" altLang="en-US" smtClean="0"/>
              <a:pPr/>
              <a:t>10</a:t>
            </a:fld>
            <a:endParaRPr lang="en-US" altLang="en-US"/>
          </a:p>
        </p:txBody>
      </p:sp>
    </p:spTree>
    <p:extLst>
      <p:ext uri="{BB962C8B-B14F-4D97-AF65-F5344CB8AC3E}">
        <p14:creationId xmlns:p14="http://schemas.microsoft.com/office/powerpoint/2010/main" val="1789980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342900" y="128955"/>
            <a:ext cx="6172200" cy="517160"/>
          </a:xfrm>
        </p:spPr>
        <p:txBody>
          <a:bodyPr>
            <a:normAutofit fontScale="90000"/>
          </a:bodyPr>
          <a:lstStyle/>
          <a:p>
            <a:r>
              <a:rPr lang="en-US" dirty="0" err="1"/>
              <a:t>Ieee</a:t>
            </a:r>
            <a:r>
              <a:rPr lang="en-US" dirty="0"/>
              <a:t> </a:t>
            </a:r>
            <a:r>
              <a:rPr lang="en-US" dirty="0" err="1"/>
              <a:t>sa</a:t>
            </a:r>
            <a:r>
              <a:rPr lang="en-US" dirty="0"/>
              <a:t> copyright policy:</a:t>
            </a:r>
            <a:br>
              <a:rPr lang="en-US" dirty="0"/>
            </a:br>
            <a:r>
              <a:rPr lang="en-US" dirty="0"/>
              <a:t>contributions</a:t>
            </a: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42900" y="1006953"/>
            <a:ext cx="6172200" cy="3262312"/>
          </a:xfrm>
        </p:spPr>
        <p:txBody>
          <a:bodyPr>
            <a:normAutofit fontScale="92500" lnSpcReduction="10000"/>
          </a:bodyPr>
          <a:lstStyle/>
          <a:p>
            <a:pPr lvl="2"/>
            <a:r>
              <a:rPr lang="en-US" sz="1600" b="1" dirty="0"/>
              <a:t>Contribution:</a:t>
            </a:r>
            <a:r>
              <a:rPr lang="en-US" sz="1600" dirty="0"/>
              <a:t> any material that is presented verbally or in a recorded or written form (e.g. text, drawings, flowcharts, slide presentations, videos) in any IEEE standards development activity.</a:t>
            </a:r>
          </a:p>
          <a:p>
            <a:pPr lvl="2"/>
            <a:endParaRPr lang="en-US" sz="1600" dirty="0"/>
          </a:p>
          <a:p>
            <a:pPr lvl="2"/>
            <a:r>
              <a:rPr lang="en-US" sz="1600" b="1" dirty="0"/>
              <a:t>All submissions </a:t>
            </a:r>
            <a:r>
              <a:rPr lang="en-US" sz="1600" dirty="0"/>
              <a:t>to </a:t>
            </a:r>
            <a:r>
              <a:rPr lang="en-US" sz="1600" dirty="0" smtClean="0"/>
              <a:t>IEEE SA Industry Connections Activities </a:t>
            </a:r>
            <a:r>
              <a:rPr lang="en-US" sz="1600" dirty="0"/>
              <a:t>are Contributions</a:t>
            </a:r>
          </a:p>
          <a:p>
            <a:pPr lvl="2"/>
            <a:endParaRPr lang="en-US" sz="1600" dirty="0"/>
          </a:p>
          <a:p>
            <a:pPr lvl="2"/>
            <a:r>
              <a:rPr lang="en-US" sz="1600" b="1" dirty="0"/>
              <a:t>What does this mean? </a:t>
            </a:r>
            <a:r>
              <a:rPr lang="en-US" sz="1600" dirty="0"/>
              <a:t>Any material you submit is intended to be considered by </a:t>
            </a:r>
            <a:r>
              <a:rPr lang="en-US" sz="1600" dirty="0" smtClean="0"/>
              <a:t>the Activity </a:t>
            </a:r>
            <a:r>
              <a:rPr lang="en-US" sz="1600" dirty="0"/>
              <a:t>to which it was </a:t>
            </a:r>
            <a:r>
              <a:rPr lang="en-US" sz="1600" dirty="0" smtClean="0"/>
              <a:t>submitted. </a:t>
            </a:r>
            <a:r>
              <a:rPr lang="en-US" sz="1600" dirty="0"/>
              <a:t>The </a:t>
            </a:r>
            <a:r>
              <a:rPr lang="en-US" sz="1600" dirty="0" smtClean="0"/>
              <a:t>Activity </a:t>
            </a:r>
            <a:r>
              <a:rPr lang="en-US" sz="1600" dirty="0"/>
              <a:t>decides whether to include the material in the IEEE SA Work Product (e.g., </a:t>
            </a:r>
            <a:r>
              <a:rPr lang="en-US" sz="1600" dirty="0" smtClean="0"/>
              <a:t>Industry Connections deliverable</a:t>
            </a:r>
            <a:r>
              <a:rPr lang="en-US" sz="1600" dirty="0" smtClean="0"/>
              <a:t>). </a:t>
            </a:r>
            <a:r>
              <a:rPr lang="en-US" sz="1600" dirty="0"/>
              <a:t>Once </a:t>
            </a:r>
            <a:r>
              <a:rPr lang="en-US" sz="1600" dirty="0" smtClean="0"/>
              <a:t>submitted (</a:t>
            </a:r>
            <a:r>
              <a:rPr lang="en-US" sz="1600" dirty="0"/>
              <a:t>via a written submission, presentation, video, document repository, online forum, etc</a:t>
            </a:r>
            <a:r>
              <a:rPr lang="en-US" sz="1600" dirty="0" smtClean="0"/>
              <a:t>.), </a:t>
            </a:r>
            <a:r>
              <a:rPr lang="en-US" sz="1600" dirty="0"/>
              <a:t>IEEE has a license to use the material. </a:t>
            </a:r>
            <a:endParaRPr lang="en-US" sz="1600" dirty="0" smtClean="0"/>
          </a:p>
          <a:p>
            <a:pPr lvl="2"/>
            <a:r>
              <a:rPr lang="en-US" sz="1600" dirty="0"/>
              <a:t>Copyright ownership of the original Contribution is not transferred or assigned to IEEE.</a:t>
            </a:r>
          </a:p>
          <a:p>
            <a:pPr lvl="2"/>
            <a:endParaRPr 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2</a:t>
            </a:fld>
            <a:endParaRPr lang="en-US" altLang="en-US"/>
          </a:p>
        </p:txBody>
      </p:sp>
    </p:spTree>
    <p:extLst>
      <p:ext uri="{BB962C8B-B14F-4D97-AF65-F5344CB8AC3E}">
        <p14:creationId xmlns:p14="http://schemas.microsoft.com/office/powerpoint/2010/main" val="2433498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342900" y="375138"/>
            <a:ext cx="6172200" cy="517160"/>
          </a:xfrm>
        </p:spPr>
        <p:txBody>
          <a:bodyPr>
            <a:normAutofit fontScale="90000"/>
          </a:bodyPr>
          <a:lstStyle/>
          <a:p>
            <a:r>
              <a:rPr lang="en-US" dirty="0"/>
              <a:t>When do you need to obtain permission?</a:t>
            </a: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42900" y="808892"/>
            <a:ext cx="6172200" cy="3770141"/>
          </a:xfrm>
        </p:spPr>
        <p:txBody>
          <a:bodyPr>
            <a:normAutofit lnSpcReduction="10000"/>
          </a:bodyPr>
          <a:lstStyle/>
          <a:p>
            <a:pPr lvl="2"/>
            <a:r>
              <a:rPr lang="en-US" sz="1500" b="1" dirty="0"/>
              <a:t>If the Contribution was previously Published.</a:t>
            </a:r>
          </a:p>
          <a:p>
            <a:pPr lvl="2"/>
            <a:endParaRPr lang="en-US" sz="1500" b="1" dirty="0"/>
          </a:p>
          <a:p>
            <a:pPr lvl="3">
              <a:buSzPct val="60000"/>
            </a:pPr>
            <a:r>
              <a:rPr lang="en-US" sz="1200" dirty="0"/>
              <a:t>Assist the </a:t>
            </a:r>
            <a:r>
              <a:rPr lang="en-US" sz="1200" dirty="0" smtClean="0"/>
              <a:t>Activity</a:t>
            </a:r>
            <a:r>
              <a:rPr lang="en-US" sz="1200" dirty="0" smtClean="0"/>
              <a:t> </a:t>
            </a:r>
            <a:r>
              <a:rPr lang="en-US" sz="1200" dirty="0"/>
              <a:t>Chair in obtaining permission from the copyright owner for use by IEEE prior to submitting the material for distribution/presentation to the </a:t>
            </a:r>
            <a:r>
              <a:rPr lang="en-US" sz="1200" dirty="0" smtClean="0"/>
              <a:t>Activity</a:t>
            </a:r>
            <a:r>
              <a:rPr lang="en-US" sz="1200" dirty="0" smtClean="0"/>
              <a:t> </a:t>
            </a:r>
            <a:r>
              <a:rPr lang="en-US" sz="1200" dirty="0"/>
              <a:t>or including the information in the draft IEEE </a:t>
            </a:r>
            <a:r>
              <a:rPr lang="en-US" sz="1200" dirty="0" smtClean="0"/>
              <a:t>Industry Connections deliverable</a:t>
            </a:r>
            <a:r>
              <a:rPr lang="en-US" sz="1200" dirty="0" smtClean="0"/>
              <a:t>.</a:t>
            </a:r>
            <a:endParaRPr lang="en-US" sz="1200" dirty="0"/>
          </a:p>
          <a:p>
            <a:pPr lvl="3"/>
            <a:endParaRPr lang="en-US" sz="1200" dirty="0"/>
          </a:p>
          <a:p>
            <a:pPr lvl="3">
              <a:buSzPct val="60000"/>
            </a:pPr>
            <a:r>
              <a:rPr lang="en-US" sz="1200" dirty="0"/>
              <a:t>“Published” means material for which a claim of copyright is apparent (e.g., the presence of the copyright symbol ©; an explicit statement of copyright ownership or intellectual property rights; stated permission to use text; a text reference that indicates the insertion of text excerpted from a copyrighted work; </a:t>
            </a:r>
            <a:r>
              <a:rPr lang="en-US" sz="1200" dirty="0" smtClean="0"/>
              <a:t>indication </a:t>
            </a:r>
            <a:r>
              <a:rPr lang="en-US" sz="1200" dirty="0"/>
              <a:t>that the material is for use by a specific entity other than IEEE, or for a specific purpose other </a:t>
            </a:r>
            <a:r>
              <a:rPr lang="en-US" sz="1200" dirty="0" smtClean="0"/>
              <a:t>than use by IEEE; </a:t>
            </a:r>
            <a:r>
              <a:rPr lang="en-US" sz="1200" dirty="0" smtClean="0"/>
              <a:t>or </a:t>
            </a:r>
            <a:r>
              <a:rPr lang="en-US" sz="1200" dirty="0"/>
              <a:t>a visual indication of an excerpt from another work, such as indented text</a:t>
            </a:r>
            <a:r>
              <a:rPr lang="en-US" sz="1200" dirty="0" smtClean="0"/>
              <a:t>).</a:t>
            </a:r>
          </a:p>
          <a:p>
            <a:pPr lvl="3">
              <a:buSzPct val="60000"/>
            </a:pPr>
            <a:endParaRPr lang="en-US" sz="1200" dirty="0" smtClean="0"/>
          </a:p>
          <a:p>
            <a:pPr lvl="3">
              <a:buSzPct val="60000"/>
            </a:pPr>
            <a:r>
              <a:rPr lang="en-US" sz="1200" dirty="0" smtClean="0"/>
              <a:t>“Previously Published” </a:t>
            </a:r>
            <a:r>
              <a:rPr lang="en-US" sz="1200" dirty="0"/>
              <a:t>means </a:t>
            </a:r>
            <a:r>
              <a:rPr lang="en-US" sz="1200" dirty="0" smtClean="0"/>
              <a:t>any </a:t>
            </a:r>
            <a:r>
              <a:rPr lang="en-US" sz="1200" dirty="0"/>
              <a:t>material that showed evidence of a copyright claim prior to, or at its submittal to IEEE </a:t>
            </a:r>
            <a:r>
              <a:rPr lang="en-US" sz="1200" dirty="0" smtClean="0"/>
              <a:t>SA.</a:t>
            </a:r>
          </a:p>
          <a:p>
            <a:pPr lvl="3">
              <a:buSzPct val="60000"/>
            </a:pPr>
            <a:endParaRPr lang="en-US" sz="1200" dirty="0"/>
          </a:p>
          <a:p>
            <a:pPr lvl="3">
              <a:buSzPct val="60000"/>
            </a:pPr>
            <a:r>
              <a:rPr lang="en-US" sz="1200" dirty="0"/>
              <a:t>Note that information that can be accessed at no cost on the web usually has copyright assertion as part of the web page or Terms and Conditions of the website, even when a claim of copyright might not be shown on specific material.</a:t>
            </a:r>
          </a:p>
          <a:p>
            <a:pPr lvl="2"/>
            <a:endParaRPr lang="en-US" sz="1500" b="1"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3</a:t>
            </a:fld>
            <a:endParaRPr lang="en-US" altLang="en-US"/>
          </a:p>
        </p:txBody>
      </p:sp>
    </p:spTree>
    <p:extLst>
      <p:ext uri="{BB962C8B-B14F-4D97-AF65-F5344CB8AC3E}">
        <p14:creationId xmlns:p14="http://schemas.microsoft.com/office/powerpoint/2010/main" val="1134487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342900" y="375138"/>
            <a:ext cx="6172200" cy="517160"/>
          </a:xfrm>
        </p:spPr>
        <p:txBody>
          <a:bodyPr>
            <a:normAutofit fontScale="90000"/>
          </a:bodyPr>
          <a:lstStyle/>
          <a:p>
            <a:r>
              <a:rPr lang="en-US" dirty="0"/>
              <a:t>When do you need to obtain permission?</a:t>
            </a: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42900" y="989045"/>
            <a:ext cx="6172200" cy="3643280"/>
          </a:xfrm>
        </p:spPr>
        <p:txBody>
          <a:bodyPr>
            <a:normAutofit/>
          </a:bodyPr>
          <a:lstStyle/>
          <a:p>
            <a:pPr lvl="2"/>
            <a:r>
              <a:rPr lang="en-US" sz="1500" b="1" dirty="0"/>
              <a:t>Participants are free to discuss any information they believe is pertinent to the work of the </a:t>
            </a:r>
            <a:r>
              <a:rPr lang="en-US" sz="1500" b="1" dirty="0" smtClean="0"/>
              <a:t>Activity</a:t>
            </a:r>
            <a:r>
              <a:rPr lang="en-US" sz="1500" b="1" dirty="0" smtClean="0"/>
              <a:t>. </a:t>
            </a:r>
            <a:r>
              <a:rPr lang="en-US" sz="1500" b="1" dirty="0"/>
              <a:t>However, verbal Contributions, once </a:t>
            </a:r>
            <a:r>
              <a:rPr lang="en-US" sz="1500" b="1" dirty="0" smtClean="0"/>
              <a:t>recorded</a:t>
            </a:r>
            <a:r>
              <a:rPr lang="en-US" sz="1500" b="1" dirty="0"/>
              <a:t>, are subject to Copyright Law, so if verbal submissions contain excerpts from previously Published material, permission may be required before it can be included in the draft </a:t>
            </a:r>
            <a:r>
              <a:rPr lang="en-US" sz="1500" b="1" dirty="0" smtClean="0"/>
              <a:t>deliverable</a:t>
            </a:r>
            <a:r>
              <a:rPr lang="en-US" sz="1500" b="1" dirty="0" smtClean="0"/>
              <a:t>. </a:t>
            </a:r>
            <a:r>
              <a:rPr lang="en-US" sz="1500" b="1" dirty="0"/>
              <a:t>An example is reading a definition from previously Published material.</a:t>
            </a:r>
            <a:br>
              <a:rPr lang="en-US" sz="1500" b="1" dirty="0"/>
            </a:br>
            <a:endParaRPr lang="en-US" sz="1500" b="1" dirty="0"/>
          </a:p>
          <a:p>
            <a:pPr lvl="2"/>
            <a:r>
              <a:rPr lang="en-US" sz="1500" b="1" dirty="0"/>
              <a:t>If there is any doubt, assist the </a:t>
            </a:r>
            <a:r>
              <a:rPr lang="en-US" sz="1500" b="1" dirty="0" smtClean="0"/>
              <a:t>Activity</a:t>
            </a:r>
            <a:r>
              <a:rPr lang="en-US" sz="1500" b="1" dirty="0" smtClean="0"/>
              <a:t> </a:t>
            </a:r>
            <a:r>
              <a:rPr lang="en-US" sz="1500" b="1" dirty="0"/>
              <a:t>Chair in requesting permission</a:t>
            </a:r>
          </a:p>
          <a:p>
            <a:pPr lvl="3">
              <a:buSzPct val="60000"/>
            </a:pPr>
            <a:r>
              <a:rPr lang="en-US" sz="1200" dirty="0"/>
              <a:t>IEEE </a:t>
            </a:r>
            <a:r>
              <a:rPr lang="en-US" sz="1200" dirty="0" smtClean="0"/>
              <a:t>SA </a:t>
            </a:r>
            <a:r>
              <a:rPr lang="en-US" sz="1200" dirty="0" smtClean="0">
                <a:hlinkClick r:id="rId2"/>
              </a:rPr>
              <a:t>Permission </a:t>
            </a:r>
            <a:r>
              <a:rPr lang="en-US" sz="1200" dirty="0">
                <a:hlinkClick r:id="rId2"/>
              </a:rPr>
              <a:t>Request and Response Form Templates </a:t>
            </a:r>
            <a:r>
              <a:rPr lang="en-US" sz="1200" dirty="0"/>
              <a:t>are available </a:t>
            </a:r>
            <a:r>
              <a:rPr lang="en-US" sz="1200" dirty="0" smtClean="0"/>
              <a:t>and </a:t>
            </a:r>
            <a:r>
              <a:rPr lang="en-US" sz="1200" dirty="0"/>
              <a:t>are to be used whenever requesting permission</a:t>
            </a:r>
          </a:p>
          <a:p>
            <a:pPr lvl="3">
              <a:buSzPct val="60000"/>
            </a:pPr>
            <a:r>
              <a:rPr lang="en-US" sz="1200" dirty="0"/>
              <a:t>If the copyright owner does not use the Response Form as is (i.e., if there are </a:t>
            </a:r>
            <a:r>
              <a:rPr lang="en-US" sz="1200" dirty="0" smtClean="0"/>
              <a:t>requested modifications </a:t>
            </a:r>
            <a:r>
              <a:rPr lang="en-US" sz="1200" dirty="0"/>
              <a:t>to the form or another form is used), IEEE SA Intellectual </a:t>
            </a:r>
            <a:r>
              <a:rPr lang="en-US" sz="1200" dirty="0" smtClean="0"/>
              <a:t>Property Rights (IEEE SA IPR) (</a:t>
            </a:r>
            <a:r>
              <a:rPr lang="en-US" sz="1200" dirty="0">
                <a:hlinkClick r:id="rId3"/>
              </a:rPr>
              <a:t>stds-copyright@ieee.org</a:t>
            </a:r>
            <a:r>
              <a:rPr lang="en-US" sz="1200" dirty="0"/>
              <a:t>) has to approve the permission response prior to incorporating the material in the draft IEEE </a:t>
            </a:r>
            <a:r>
              <a:rPr lang="en-US" sz="1200" dirty="0" smtClean="0"/>
              <a:t>deliverable</a:t>
            </a:r>
            <a:endParaRPr lang="en-US" sz="1200" dirty="0" smtClean="0"/>
          </a:p>
          <a:p>
            <a:pPr lvl="3">
              <a:buSzPct val="60000"/>
            </a:pPr>
            <a:r>
              <a:rPr lang="en-US" sz="1200" dirty="0" smtClean="0"/>
              <a:t>If specific permission other than what is contained in the Permission Request and Response Form Templates is needed, contact IEEE SA IPR</a:t>
            </a:r>
            <a:endParaRPr lang="en-US" sz="12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4</a:t>
            </a:fld>
            <a:endParaRPr lang="en-US" altLang="en-US"/>
          </a:p>
        </p:txBody>
      </p:sp>
    </p:spTree>
    <p:extLst>
      <p:ext uri="{BB962C8B-B14F-4D97-AF65-F5344CB8AC3E}">
        <p14:creationId xmlns:p14="http://schemas.microsoft.com/office/powerpoint/2010/main" val="466336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342900" y="148635"/>
            <a:ext cx="6172200" cy="517160"/>
          </a:xfrm>
        </p:spPr>
        <p:txBody>
          <a:bodyPr>
            <a:normAutofit fontScale="90000"/>
          </a:bodyPr>
          <a:lstStyle/>
          <a:p>
            <a:r>
              <a:rPr lang="en-US" dirty="0"/>
              <a:t>When do you need authorization or consent?</a:t>
            </a: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42900" y="705287"/>
            <a:ext cx="6172200" cy="3924817"/>
          </a:xfrm>
        </p:spPr>
        <p:txBody>
          <a:bodyPr>
            <a:normAutofit fontScale="85000" lnSpcReduction="20000"/>
          </a:bodyPr>
          <a:lstStyle/>
          <a:p>
            <a:pPr lvl="2"/>
            <a:r>
              <a:rPr lang="en-US" sz="1500" b="1" dirty="0"/>
              <a:t>If the Contribution was </a:t>
            </a:r>
            <a:r>
              <a:rPr lang="en-US" sz="1500" b="1" u="sng" dirty="0"/>
              <a:t>not</a:t>
            </a:r>
            <a:r>
              <a:rPr lang="en-US" sz="1500" b="1" dirty="0"/>
              <a:t> previously Published and there are restrictions on it.</a:t>
            </a:r>
          </a:p>
          <a:p>
            <a:pPr lvl="3">
              <a:buSzPct val="60000"/>
            </a:pPr>
            <a:endParaRPr lang="en-US" sz="1500" dirty="0" smtClean="0"/>
          </a:p>
          <a:p>
            <a:pPr lvl="3">
              <a:buSzPct val="60000"/>
            </a:pPr>
            <a:r>
              <a:rPr lang="en-US" sz="1400" dirty="0" smtClean="0"/>
              <a:t>Participants </a:t>
            </a:r>
            <a:r>
              <a:rPr lang="en-US" sz="1400" dirty="0"/>
              <a:t>need to determine whether disclosure of any Contributions that they submit to IEEE requires the prior consent of other parties and, if so, to obtain it.</a:t>
            </a:r>
          </a:p>
          <a:p>
            <a:pPr lvl="2">
              <a:buSzPct val="60000"/>
            </a:pPr>
            <a:endParaRPr lang="en-US" sz="1500" dirty="0"/>
          </a:p>
          <a:p>
            <a:pPr lvl="4">
              <a:buSzPct val="60000"/>
              <a:buFont typeface="Wingdings" panose="05000000000000000000" pitchFamily="2" charset="2"/>
              <a:buChar char="Ø"/>
            </a:pPr>
            <a:r>
              <a:rPr lang="en-US" sz="1300" dirty="0"/>
              <a:t>Check with your employer/affiliation whether you are permitted to submit Contributions if your employment contract or consultant contract stipulates that materials you create in the </a:t>
            </a:r>
            <a:r>
              <a:rPr lang="en-US" sz="1300" dirty="0" smtClean="0"/>
              <a:t>Industry Connections</a:t>
            </a:r>
            <a:r>
              <a:rPr lang="en-US" sz="1300" dirty="0" smtClean="0"/>
              <a:t> </a:t>
            </a:r>
            <a:r>
              <a:rPr lang="en-US" sz="1300" dirty="0"/>
              <a:t>A</a:t>
            </a:r>
            <a:r>
              <a:rPr lang="en-US" sz="1300" dirty="0" smtClean="0"/>
              <a:t>ctivity </a:t>
            </a:r>
            <a:r>
              <a:rPr lang="en-US" sz="1300" dirty="0"/>
              <a:t>are owned by your employer/affiliation </a:t>
            </a:r>
          </a:p>
          <a:p>
            <a:pPr lvl="4">
              <a:buSzPct val="60000"/>
              <a:buFont typeface="Wingdings" panose="05000000000000000000" pitchFamily="2" charset="2"/>
              <a:buChar char="Ø"/>
            </a:pPr>
            <a:r>
              <a:rPr lang="en-US" sz="1300" dirty="0"/>
              <a:t>Determine whether there are regulatory restrictions on the material </a:t>
            </a:r>
          </a:p>
          <a:p>
            <a:pPr lvl="4">
              <a:buSzPct val="60000"/>
              <a:buFont typeface="Wingdings" panose="05000000000000000000" pitchFamily="2" charset="2"/>
              <a:buChar char="Ø"/>
            </a:pPr>
            <a:r>
              <a:rPr lang="en-US" sz="1300" dirty="0"/>
              <a:t>Consult with parties to obtain consent for the submission if the material is under nondisclosure (Contributions cannot be marked as Confidential)</a:t>
            </a:r>
          </a:p>
          <a:p>
            <a:pPr lvl="4">
              <a:buSzPct val="60000"/>
              <a:buFont typeface="Wingdings" panose="05000000000000000000" pitchFamily="2" charset="2"/>
              <a:buChar char="Ø"/>
            </a:pPr>
            <a:r>
              <a:rPr lang="en-US" sz="1300" dirty="0"/>
              <a:t>Request additional review if the material may include trade secrets or other material that should not be disclosed</a:t>
            </a:r>
          </a:p>
          <a:p>
            <a:pPr lvl="2">
              <a:buSzPct val="60000"/>
            </a:pPr>
            <a:endParaRPr lang="en-US" sz="1500" dirty="0"/>
          </a:p>
          <a:p>
            <a:pPr lvl="3">
              <a:buSzPct val="60000"/>
            </a:pPr>
            <a:r>
              <a:rPr lang="en-US" sz="1300" dirty="0"/>
              <a:t>Once you have authorization, by submitting the Contribution you automatically grant IEEE a license, as stated in the IEEE SA Copyright </a:t>
            </a:r>
            <a:r>
              <a:rPr lang="en-US" sz="1300" dirty="0" smtClean="0"/>
              <a:t>Policy. The </a:t>
            </a:r>
            <a:r>
              <a:rPr lang="en-US" sz="1300" dirty="0"/>
              <a:t>license you grant to IEEE for your Contribution stipulates:</a:t>
            </a:r>
          </a:p>
          <a:p>
            <a:pPr lvl="0" indent="-457200">
              <a:spcBef>
                <a:spcPts val="0"/>
              </a:spcBef>
              <a:buFont typeface="Wingdings" panose="05000000000000000000" pitchFamily="2" charset="2"/>
              <a:buChar char="q"/>
            </a:pPr>
            <a:endParaRPr lang="en-US" sz="1300" dirty="0"/>
          </a:p>
          <a:p>
            <a:pPr lvl="4">
              <a:buSzPct val="60000"/>
              <a:buFont typeface="Wingdings" panose="05000000000000000000" pitchFamily="2" charset="2"/>
              <a:buChar char="Ø"/>
            </a:pPr>
            <a:r>
              <a:rPr lang="en-US" sz="1300" dirty="0" smtClean="0"/>
              <a:t>IEEE </a:t>
            </a:r>
            <a:r>
              <a:rPr lang="en-US" sz="1300" dirty="0"/>
              <a:t>has the non-exclusive, irrevocable, royalty-free, worldwide rights (i.e., a license) to use the </a:t>
            </a:r>
            <a:r>
              <a:rPr lang="en-US" sz="1300" dirty="0"/>
              <a:t>     Contribution </a:t>
            </a:r>
            <a:r>
              <a:rPr lang="en-US" sz="1300" dirty="0"/>
              <a:t>in connection with the development of the Work Product for which the Contribution was made</a:t>
            </a:r>
            <a:r>
              <a:rPr lang="en-US" sz="1300" dirty="0"/>
              <a:t>.</a:t>
            </a:r>
          </a:p>
          <a:p>
            <a:pPr marL="0" lvl="1" indent="0">
              <a:spcBef>
                <a:spcPts val="0"/>
              </a:spcBef>
              <a:buSzPct val="60000"/>
            </a:pPr>
            <a:endParaRPr lang="en-US" sz="1300" dirty="0"/>
          </a:p>
          <a:p>
            <a:pPr lvl="4">
              <a:buSzPct val="60000"/>
              <a:buFont typeface="Wingdings" panose="05000000000000000000" pitchFamily="2" charset="2"/>
              <a:buChar char="Ø"/>
            </a:pPr>
            <a:r>
              <a:rPr lang="en-US" sz="1300" dirty="0" smtClean="0"/>
              <a:t>Upon final </a:t>
            </a:r>
            <a:r>
              <a:rPr lang="en-US" sz="1300" dirty="0"/>
              <a:t>release or publication of a Work Product by an Industry Connections </a:t>
            </a:r>
            <a:r>
              <a:rPr lang="en-US" sz="1300" dirty="0" smtClean="0"/>
              <a:t>Activity</a:t>
            </a:r>
            <a:r>
              <a:rPr lang="en-US" sz="1300" dirty="0"/>
              <a:t>, IEEE has the right to exploit and grant permission to use the Work Product’s content derived from the Contribution in any format or media without restriction</a:t>
            </a:r>
            <a:r>
              <a:rPr lang="en-US" sz="1300" dirty="0"/>
              <a:t>.</a:t>
            </a:r>
          </a:p>
          <a:p>
            <a:pPr marL="0" lvl="1" indent="0">
              <a:spcBef>
                <a:spcPts val="0"/>
              </a:spcBef>
              <a:buSzPct val="60000"/>
            </a:pPr>
            <a:endParaRPr lang="en-US" sz="1300" dirty="0"/>
          </a:p>
          <a:p>
            <a:pPr marL="0" lvl="1" indent="0">
              <a:spcBef>
                <a:spcPts val="0"/>
              </a:spcBef>
              <a:buSzPct val="60000"/>
            </a:pPr>
            <a:r>
              <a:rPr lang="en-US" sz="1300" dirty="0" smtClean="0"/>
              <a:t>       Copyright </a:t>
            </a:r>
            <a:r>
              <a:rPr lang="en-US" sz="1300" dirty="0"/>
              <a:t>ownership of the original Contribution is not transferred or assigned to IEEE.</a:t>
            </a:r>
          </a:p>
          <a:p>
            <a:pPr lvl="3">
              <a:buSzPct val="60000"/>
            </a:pPr>
            <a:endParaRPr lang="en-US" sz="1400" dirty="0"/>
          </a:p>
          <a:p>
            <a:pPr lvl="3">
              <a:buSzPct val="60000"/>
            </a:pPr>
            <a:endParaRPr lang="en-US" sz="1400" dirty="0"/>
          </a:p>
          <a:p>
            <a:pPr lvl="2"/>
            <a:endParaRPr lang="en-US" sz="15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822129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342900" y="148635"/>
            <a:ext cx="6172200" cy="517160"/>
          </a:xfrm>
        </p:spPr>
        <p:txBody>
          <a:bodyPr>
            <a:normAutofit fontScale="90000"/>
          </a:bodyPr>
          <a:lstStyle/>
          <a:p>
            <a:r>
              <a:rPr lang="en-US" dirty="0"/>
              <a:t>When do you not need permission, authorization, or consent?</a:t>
            </a: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42900" y="1149790"/>
            <a:ext cx="6172200" cy="3482535"/>
          </a:xfrm>
        </p:spPr>
        <p:txBody>
          <a:bodyPr>
            <a:normAutofit fontScale="85000" lnSpcReduction="20000"/>
          </a:bodyPr>
          <a:lstStyle/>
          <a:p>
            <a:pPr lvl="2"/>
            <a:r>
              <a:rPr lang="en-US" sz="1500" b="1" dirty="0"/>
              <a:t>If the Contribution is owned by you without restrictions.</a:t>
            </a:r>
          </a:p>
          <a:p>
            <a:pPr lvl="3">
              <a:buSzPct val="60000"/>
            </a:pPr>
            <a:r>
              <a:rPr lang="en-US" sz="1400" dirty="0"/>
              <a:t>By submitting the Contribution you automatically grant IEEE a license, as stated in the IEEE SA Copyright Policy. Copyright ownership of the original Contribution is not transferred or assigned to IEEE.</a:t>
            </a:r>
          </a:p>
          <a:p>
            <a:pPr lvl="2"/>
            <a:endParaRPr lang="en-US" sz="1500" b="1" dirty="0"/>
          </a:p>
          <a:p>
            <a:pPr lvl="2"/>
            <a:r>
              <a:rPr lang="en-US" sz="1500" b="1" dirty="0"/>
              <a:t>If the Contribution does not have copyright attached to it.</a:t>
            </a:r>
          </a:p>
          <a:p>
            <a:pPr lvl="3">
              <a:buSzPct val="60000"/>
            </a:pPr>
            <a:r>
              <a:rPr lang="en-US" sz="1400" dirty="0"/>
              <a:t>Provide an explanation, and if possible, proof of this to the </a:t>
            </a:r>
            <a:r>
              <a:rPr lang="en-US" sz="1400" dirty="0" smtClean="0"/>
              <a:t>Activity </a:t>
            </a:r>
            <a:r>
              <a:rPr lang="en-US" sz="1400" dirty="0"/>
              <a:t>Chair, e.g., if copyright has expired.</a:t>
            </a:r>
          </a:p>
          <a:p>
            <a:pPr lvl="2"/>
            <a:endParaRPr lang="en-US" sz="1500" b="1" dirty="0"/>
          </a:p>
          <a:p>
            <a:pPr lvl="2"/>
            <a:r>
              <a:rPr lang="en-US" sz="1500" b="1" dirty="0"/>
              <a:t>If the Contribution has been placed in the Public Domain.</a:t>
            </a:r>
          </a:p>
          <a:p>
            <a:pPr lvl="3">
              <a:buSzPct val="60000"/>
            </a:pPr>
            <a:r>
              <a:rPr lang="en-US" sz="1400" dirty="0"/>
              <a:t>Provide the location of any assertions that the material has been placed in the Public Domain.</a:t>
            </a:r>
          </a:p>
          <a:p>
            <a:pPr lvl="2">
              <a:buSzPct val="60000"/>
            </a:pPr>
            <a:endParaRPr lang="en-US" sz="1500" b="1" dirty="0"/>
          </a:p>
          <a:p>
            <a:pPr lvl="2"/>
            <a:r>
              <a:rPr lang="en-US" sz="1500" b="1" dirty="0"/>
              <a:t>If the Contribution was obtained subject to a license permitting its use.</a:t>
            </a:r>
          </a:p>
          <a:p>
            <a:pPr lvl="3">
              <a:buSzPct val="60000"/>
            </a:pPr>
            <a:r>
              <a:rPr lang="en-US" sz="1400" dirty="0"/>
              <a:t>Submit the license to </a:t>
            </a:r>
            <a:r>
              <a:rPr lang="en-US" sz="1400" dirty="0">
                <a:hlinkClick r:id="rId2"/>
              </a:rPr>
              <a:t>stds-copyright@ieee.org</a:t>
            </a:r>
            <a:r>
              <a:rPr lang="en-US" sz="1400" dirty="0"/>
              <a:t> to determine if the use of the material is acceptable.</a:t>
            </a:r>
          </a:p>
          <a:p>
            <a:pPr lvl="2">
              <a:buSzPct val="60000"/>
            </a:pPr>
            <a:endParaRPr lang="en-US" sz="1500" b="1" dirty="0"/>
          </a:p>
          <a:p>
            <a:pPr lvl="2"/>
            <a:r>
              <a:rPr lang="en-US" sz="1500" b="1" dirty="0"/>
              <a:t>You do not need permission to access and show material that is publicly available (if lawful) without needing access rights or an account.</a:t>
            </a:r>
          </a:p>
          <a:p>
            <a:pPr lvl="3">
              <a:buSzPct val="60000"/>
            </a:pPr>
            <a:r>
              <a:rPr lang="en-US" sz="1400" dirty="0"/>
              <a:t>Permission is still needed for inclusion in the draft </a:t>
            </a:r>
            <a:r>
              <a:rPr lang="en-US" sz="1400" dirty="0" smtClean="0"/>
              <a:t>deliverable</a:t>
            </a:r>
            <a:r>
              <a:rPr lang="en-US" sz="1400" dirty="0" smtClean="0"/>
              <a:t>.</a:t>
            </a:r>
            <a:endParaRPr lang="en-US" sz="1400" dirty="0"/>
          </a:p>
          <a:p>
            <a:pPr lvl="2"/>
            <a:endParaRPr lang="en-US" sz="1500" b="1" dirty="0"/>
          </a:p>
          <a:p>
            <a:pPr lvl="2"/>
            <a:endParaRPr lang="en-US" sz="15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1797656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342900" y="90081"/>
            <a:ext cx="6172200" cy="614594"/>
          </a:xfrm>
        </p:spPr>
        <p:txBody>
          <a:bodyPr>
            <a:normAutofit/>
          </a:bodyPr>
          <a:lstStyle/>
          <a:p>
            <a:r>
              <a:rPr lang="en-US" altLang="en-US" dirty="0"/>
              <a:t>Instructions for Chairs of </a:t>
            </a:r>
            <a:br>
              <a:rPr lang="en-US" altLang="en-US" dirty="0"/>
            </a:br>
            <a:r>
              <a:rPr lang="en-US" altLang="en-US" dirty="0" smtClean="0"/>
              <a:t>Industry Connections</a:t>
            </a:r>
            <a:r>
              <a:rPr lang="en-US" altLang="en-US" dirty="0" smtClean="0"/>
              <a:t> </a:t>
            </a:r>
            <a:r>
              <a:rPr lang="en-US" altLang="en-US" dirty="0"/>
              <a:t>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lvl="0">
              <a:spcBef>
                <a:spcPts val="0"/>
              </a:spcBef>
              <a:spcAft>
                <a:spcPts val="0"/>
              </a:spcAft>
              <a:buClr>
                <a:srgbClr val="CC3300"/>
              </a:buClr>
              <a:buSzPct val="50000"/>
            </a:pPr>
            <a:r>
              <a:rPr lang="en-US" altLang="en-US" sz="1600" dirty="0">
                <a:latin typeface="Montserrat" panose="00000500000000000000" pitchFamily="2" charset="0"/>
                <a:cs typeface="Calibri" pitchFamily="34" charset="0"/>
              </a:rPr>
              <a:t>At the beginning of each </a:t>
            </a:r>
            <a:r>
              <a:rPr lang="en-US" altLang="en-US" sz="1600" dirty="0" smtClean="0">
                <a:latin typeface="Montserrat" panose="00000500000000000000" pitchFamily="2" charset="0"/>
                <a:cs typeface="Calibri" pitchFamily="34" charset="0"/>
              </a:rPr>
              <a:t>Industry Connections Activity</a:t>
            </a:r>
            <a:r>
              <a:rPr lang="en-US" altLang="en-US" sz="1600" dirty="0" smtClean="0">
                <a:latin typeface="Montserrat" panose="00000500000000000000" pitchFamily="2" charset="0"/>
                <a:cs typeface="Calibri" pitchFamily="34" charset="0"/>
              </a:rPr>
              <a:t> </a:t>
            </a:r>
            <a:r>
              <a:rPr lang="en-US" altLang="en-US" sz="1600" dirty="0">
                <a:latin typeface="Montserrat" panose="00000500000000000000" pitchFamily="2" charset="0"/>
                <a:cs typeface="Calibri" pitchFamily="34" charset="0"/>
              </a:rPr>
              <a:t>meeting the </a:t>
            </a:r>
            <a:r>
              <a:rPr lang="en-US" altLang="en-US" sz="1600" dirty="0" smtClean="0">
                <a:latin typeface="Montserrat" panose="00000500000000000000" pitchFamily="2" charset="0"/>
                <a:cs typeface="Calibri" pitchFamily="34" charset="0"/>
              </a:rPr>
              <a:t>Chair </a:t>
            </a:r>
            <a:r>
              <a:rPr lang="en-US" altLang="en-US" sz="1600" dirty="0">
                <a:latin typeface="Montserrat" panose="00000500000000000000" pitchFamily="2" charset="0"/>
                <a:cs typeface="Calibri" pitchFamily="34" charset="0"/>
              </a:rPr>
              <a:t>or a designee is to:</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lvl="2">
              <a:buSzPct val="150000"/>
            </a:pPr>
            <a:r>
              <a:rPr lang="en-US" altLang="en-US" sz="1400" b="1" dirty="0"/>
              <a:t>Show the following slides (or provide them beforehand)</a:t>
            </a:r>
          </a:p>
          <a:p>
            <a:pPr lvl="2">
              <a:buSzPct val="150000"/>
            </a:pPr>
            <a:r>
              <a:rPr lang="en-US" altLang="en-US" sz="1400" b="1" dirty="0"/>
              <a:t>Advise the </a:t>
            </a:r>
            <a:r>
              <a:rPr lang="en-US" altLang="en-US" sz="1400" b="1" dirty="0" smtClean="0"/>
              <a:t>Activity</a:t>
            </a:r>
            <a:r>
              <a:rPr lang="en-US" altLang="en-US" sz="1400" b="1" dirty="0" smtClean="0"/>
              <a:t> </a:t>
            </a:r>
            <a:r>
              <a:rPr lang="en-US" altLang="en-US" sz="1400" b="1" dirty="0"/>
              <a:t>participants that: </a:t>
            </a:r>
          </a:p>
          <a:p>
            <a:pPr lvl="3">
              <a:buSzPct val="150000"/>
            </a:pPr>
            <a:r>
              <a:rPr lang="en-US" altLang="en-US" sz="1300" dirty="0"/>
              <a:t>IEEE SA’s copyright policy is described in Clause 7 of the </a:t>
            </a:r>
            <a:r>
              <a:rPr lang="en-US" altLang="en-US" sz="1300" i="1" dirty="0"/>
              <a:t>IEEE SA Standards Board Bylaws</a:t>
            </a:r>
            <a:r>
              <a:rPr lang="en-US" altLang="en-US" sz="1300" dirty="0"/>
              <a:t> and Clause 6.1 of the </a:t>
            </a:r>
            <a:r>
              <a:rPr lang="en-US" altLang="en-US" sz="1300" i="1" dirty="0"/>
              <a:t>IEEE SA Standards Board Operations Manual</a:t>
            </a:r>
            <a:r>
              <a:rPr lang="en-US" altLang="en-US" sz="1300" dirty="0"/>
              <a:t>;</a:t>
            </a:r>
          </a:p>
          <a:p>
            <a:pPr lvl="3">
              <a:buSzPct val="150000"/>
            </a:pPr>
            <a:r>
              <a:rPr lang="en-US" altLang="en-US" sz="1300" dirty="0"/>
              <a:t>Any material submitted during </a:t>
            </a:r>
            <a:r>
              <a:rPr lang="en-US" altLang="en-US" sz="1300" dirty="0" smtClean="0"/>
              <a:t>the Activity meeting</a:t>
            </a:r>
            <a:r>
              <a:rPr lang="en-US" altLang="en-US" sz="1300" dirty="0" smtClean="0"/>
              <a:t>, </a:t>
            </a:r>
            <a:r>
              <a:rPr lang="en-US" altLang="en-US" sz="1300" dirty="0"/>
              <a:t>whether verbal, recorded, or in written form, is a Contribution and shall comply with the IEEE SA Copyright Policy; </a:t>
            </a:r>
          </a:p>
          <a:p>
            <a:pPr lvl="2">
              <a:buSzPct val="150000"/>
            </a:pPr>
            <a:r>
              <a:rPr lang="en-US" altLang="en-US" sz="1400" b="1" dirty="0"/>
              <a:t>Instruct the Secretary to record in the minutes of the relevant meeting: </a:t>
            </a:r>
          </a:p>
          <a:p>
            <a:pPr lvl="3">
              <a:buSzPct val="150000"/>
            </a:pPr>
            <a:r>
              <a:rPr lang="en-US" altLang="en-US" sz="1300"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86516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342900" y="341751"/>
            <a:ext cx="6172200" cy="614594"/>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42900" y="1256044"/>
            <a:ext cx="6172200" cy="3376281"/>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lvl="2">
              <a:buSzPct val="150000"/>
            </a:pPr>
            <a:r>
              <a:rPr lang="en-US" altLang="en-US" sz="1400" dirty="0"/>
              <a:t>Previously Published material (copyright assertion indicated) shall not be presented/submitted to the </a:t>
            </a:r>
            <a:r>
              <a:rPr lang="en-US" altLang="en-US" sz="1400" dirty="0" smtClean="0"/>
              <a:t>Activity</a:t>
            </a:r>
            <a:r>
              <a:rPr lang="en-US" altLang="en-US" sz="1400" dirty="0" smtClean="0"/>
              <a:t> </a:t>
            </a:r>
            <a:r>
              <a:rPr lang="en-US" altLang="en-US" sz="1400" dirty="0"/>
              <a:t>nor incorporated into a </a:t>
            </a:r>
            <a:r>
              <a:rPr lang="en-US" altLang="en-US" sz="1400" dirty="0" smtClean="0"/>
              <a:t>Activity</a:t>
            </a:r>
            <a:r>
              <a:rPr lang="en-US" altLang="en-US" sz="1400" dirty="0" smtClean="0"/>
              <a:t> draft deliverable </a:t>
            </a:r>
            <a:r>
              <a:rPr lang="en-US" altLang="en-US" sz="1400" dirty="0"/>
              <a:t>unless permission is granted. </a:t>
            </a:r>
          </a:p>
          <a:p>
            <a:pPr lvl="3">
              <a:buSzPct val="150000"/>
            </a:pPr>
            <a:r>
              <a:rPr lang="en-US" altLang="en-US" sz="1300" dirty="0"/>
              <a:t>Prior to presentation or submission, you shall notify the </a:t>
            </a:r>
            <a:r>
              <a:rPr lang="en-US" altLang="en-US" sz="1300" dirty="0" smtClean="0"/>
              <a:t>Activity</a:t>
            </a:r>
            <a:r>
              <a:rPr lang="en-US" altLang="en-US" sz="1300" dirty="0" smtClean="0"/>
              <a:t> </a:t>
            </a:r>
            <a:r>
              <a:rPr lang="en-US" altLang="en-US" sz="1300" dirty="0"/>
              <a:t>Chair of previously Published material and should assist the </a:t>
            </a:r>
            <a:r>
              <a:rPr lang="en-US" altLang="en-US" sz="1300" dirty="0" smtClean="0"/>
              <a:t>Activity </a:t>
            </a:r>
            <a:r>
              <a:rPr lang="en-US" altLang="en-US" sz="1300" dirty="0" smtClean="0"/>
              <a:t>Chair </a:t>
            </a:r>
            <a:r>
              <a:rPr lang="en-US" altLang="en-US" sz="1300" dirty="0"/>
              <a:t>in obtaining copyright permission acceptable to IEEE SA.</a:t>
            </a:r>
            <a:br>
              <a:rPr lang="en-US" altLang="en-US" sz="1300" dirty="0"/>
            </a:br>
            <a:endParaRPr lang="en-US" altLang="en-US" sz="1300" dirty="0"/>
          </a:p>
          <a:p>
            <a:pPr lvl="2">
              <a:buSzPct val="150000"/>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Tree>
    <p:extLst>
      <p:ext uri="{BB962C8B-B14F-4D97-AF65-F5344CB8AC3E}">
        <p14:creationId xmlns:p14="http://schemas.microsoft.com/office/powerpoint/2010/main" val="2175773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342900" y="341751"/>
            <a:ext cx="6172200" cy="614594"/>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42900" y="1241570"/>
            <a:ext cx="6172200" cy="3390755"/>
          </a:xfrm>
        </p:spPr>
        <p:txBody>
          <a:bodyPr>
            <a:normAutofit fontScale="92500" lnSpcReduction="20000"/>
          </a:bodyPr>
          <a:lstStyle/>
          <a:p>
            <a:pPr lvl="2">
              <a:buSzPct val="150000"/>
            </a:pPr>
            <a:r>
              <a:rPr lang="en-US" sz="1800" dirty="0"/>
              <a:t>The </a:t>
            </a:r>
            <a:r>
              <a:rPr lang="en-US" sz="1800" b="1" dirty="0"/>
              <a:t>IEEE SA Copyright Policy</a:t>
            </a:r>
            <a:r>
              <a:rPr lang="en-US" sz="1800" dirty="0"/>
              <a:t> is described in the </a:t>
            </a:r>
            <a:r>
              <a:rPr lang="en-US" sz="1800" i="1" dirty="0"/>
              <a:t>IEEE SA Standards Board Bylaws</a:t>
            </a:r>
            <a:r>
              <a:rPr lang="en-US" sz="1800" dirty="0"/>
              <a:t> and </a:t>
            </a:r>
            <a:r>
              <a:rPr lang="en-US" sz="1800" i="1" dirty="0"/>
              <a:t>IEEE SA Standards Board Operations Manual</a:t>
            </a:r>
            <a:r>
              <a:rPr lang="en-US" sz="1800" dirty="0"/>
              <a:t/>
            </a:r>
            <a:br>
              <a:rPr lang="en-US" sz="1800" dirty="0"/>
            </a:br>
            <a:endParaRPr lang="en-US" sz="1800" dirty="0"/>
          </a:p>
          <a:p>
            <a:pPr lvl="3">
              <a:buSzPct val="150000"/>
            </a:pPr>
            <a:r>
              <a:rPr lang="en-US" sz="1700" dirty="0"/>
              <a:t>IEEE SA Copyright Policy, see </a:t>
            </a:r>
            <a:br>
              <a:rPr lang="en-US" sz="1700" dirty="0"/>
            </a:br>
            <a:r>
              <a:rPr lang="en-US" sz="1700" dirty="0"/>
              <a:t>	Clause 7 of the </a:t>
            </a:r>
            <a:r>
              <a:rPr lang="en-US" sz="1700" i="1" dirty="0"/>
              <a:t>IEEE SA Standards Board Bylaws</a:t>
            </a:r>
            <a:br>
              <a:rPr lang="en-US" sz="1700" i="1" dirty="0"/>
            </a:br>
            <a:r>
              <a:rPr lang="en-US" sz="1700" dirty="0"/>
              <a:t> 	</a:t>
            </a:r>
            <a:r>
              <a:rPr lang="en-US" sz="1400" dirty="0">
                <a:hlinkClick r:id="rId2"/>
              </a:rPr>
              <a:t>https://standards.ieee.org/about/policies/bylaws/sect6-7.html#7</a:t>
            </a:r>
            <a:r>
              <a:rPr lang="en-US" sz="1400" dirty="0"/>
              <a:t/>
            </a:r>
            <a:br>
              <a:rPr lang="en-US" sz="1400" dirty="0"/>
            </a:br>
            <a:r>
              <a:rPr lang="en-US" sz="1700" dirty="0"/>
              <a:t>	Clause 6.1 of the </a:t>
            </a:r>
            <a:r>
              <a:rPr lang="en-US" sz="1700" i="1" dirty="0"/>
              <a:t>IEEE SA Standards Board Operations Manual</a:t>
            </a:r>
            <a:br>
              <a:rPr lang="en-US" sz="1700" i="1" dirty="0"/>
            </a:br>
            <a:r>
              <a:rPr lang="en-US" sz="1700" dirty="0"/>
              <a:t>	</a:t>
            </a:r>
            <a:r>
              <a:rPr lang="en-US" sz="1400" dirty="0">
                <a:hlinkClick r:id="rId3"/>
              </a:rPr>
              <a:t>https://standards.ieee.org/about/policies/opman/sect6.html</a:t>
            </a:r>
            <a:r>
              <a:rPr lang="en-US" sz="1400" dirty="0"/>
              <a:t/>
            </a:r>
            <a:br>
              <a:rPr lang="en-US" sz="1400" dirty="0"/>
            </a:br>
            <a:endParaRPr lang="en-US" sz="1400" dirty="0"/>
          </a:p>
          <a:p>
            <a:pPr lvl="2">
              <a:buSzPct val="150000"/>
            </a:pPr>
            <a:r>
              <a:rPr lang="en-US" sz="1800" dirty="0"/>
              <a:t>IEEE SA Copyright Permission</a:t>
            </a:r>
          </a:p>
          <a:p>
            <a:pPr lvl="3">
              <a:buSzPct val="150000"/>
            </a:pPr>
            <a:r>
              <a:rPr lang="en-US" sz="1400" dirty="0">
                <a:hlinkClick r:id="rId4"/>
              </a:rPr>
              <a:t>https://standards.ieee.org/content/dam/ieee-standards/standards/web/documents/other/permissionltrs.zip</a:t>
            </a:r>
            <a:r>
              <a:rPr lang="en-US" sz="1400" dirty="0"/>
              <a:t/>
            </a:r>
            <a:br>
              <a:rPr lang="en-US" sz="1400" dirty="0"/>
            </a:br>
            <a:endParaRPr lang="en-US" sz="1400" dirty="0"/>
          </a:p>
          <a:p>
            <a:pPr lvl="2">
              <a:buSzPct val="150000"/>
            </a:pPr>
            <a:r>
              <a:rPr lang="en-US" sz="1800" dirty="0"/>
              <a:t>IEEE SA Copyright FAQs</a:t>
            </a:r>
          </a:p>
          <a:p>
            <a:pPr lvl="3">
              <a:buSzPct val="150000"/>
            </a:pPr>
            <a:r>
              <a:rPr lang="en-US" sz="1400" dirty="0">
                <a:solidFill>
                  <a:schemeClr val="accent6"/>
                </a:solidFill>
              </a:rPr>
              <a:t>http://standards.ieee.org/faqs/copyrights.html/</a:t>
            </a:r>
            <a:r>
              <a:rPr lang="en-US" sz="1400" dirty="0"/>
              <a:t/>
            </a:r>
            <a:br>
              <a:rPr lang="en-US" sz="1400" dirty="0"/>
            </a:br>
            <a:endParaRPr lang="en-US" sz="1400" dirty="0"/>
          </a:p>
          <a:p>
            <a:pPr lvl="2">
              <a:buSzPct val="150000"/>
            </a:pPr>
            <a:endParaRPr lang="en-US" altLang="en-US" sz="14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2360674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participants.potx" id="{2FFED3AA-8001-42C4-8518-796413AE6F57}" vid="{27106EEB-BAA5-42DE-B8CD-D8510246A6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IEEE_template</Template>
  <TotalTime>246</TotalTime>
  <Words>1376</Words>
  <Application>Microsoft Office PowerPoint</Application>
  <PresentationFormat>Custom</PresentationFormat>
  <Paragraphs>92</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ＭＳ Ｐゴシック</vt:lpstr>
      <vt:lpstr>ＭＳ Ｐゴシック</vt:lpstr>
      <vt:lpstr>Arial</vt:lpstr>
      <vt:lpstr>Calibri</vt:lpstr>
      <vt:lpstr>Lucida Grande</vt:lpstr>
      <vt:lpstr>Montserrat</vt:lpstr>
      <vt:lpstr>Montserrat ExtraBold</vt:lpstr>
      <vt:lpstr>Wingdings</vt:lpstr>
      <vt:lpstr>IEEE_template</vt:lpstr>
      <vt:lpstr>IEEE SA Copyright Policy for Participants in  Industry Connections Activities</vt:lpstr>
      <vt:lpstr>Ieee sa copyright policy: contributions</vt:lpstr>
      <vt:lpstr>When do you need to obtain permission?</vt:lpstr>
      <vt:lpstr>When do you need to obtain permission?</vt:lpstr>
      <vt:lpstr>When do you need authorization or consent?</vt:lpstr>
      <vt:lpstr>When do you not need permission, authorization, or consent?</vt:lpstr>
      <vt:lpstr>Instructions for Chairs of  Industry Connections activities</vt:lpstr>
      <vt:lpstr>IEEE SA Copyright Policy</vt:lpstr>
      <vt:lpstr>IEEE SA Copyright Policy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SA Copyright Policy for Participants in  IEEE Standards Activities</dc:title>
  <dc:creator>Microsoft Office User</dc:creator>
  <cp:lastModifiedBy>Karen M Evangelista</cp:lastModifiedBy>
  <cp:revision>15</cp:revision>
  <cp:lastPrinted>2019-10-04T14:43:47Z</cp:lastPrinted>
  <dcterms:created xsi:type="dcterms:W3CDTF">2020-02-12T14:05:46Z</dcterms:created>
  <dcterms:modified xsi:type="dcterms:W3CDTF">2020-11-11T13:59:27Z</dcterms:modified>
</cp:coreProperties>
</file>