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80" r:id="rId2"/>
    <p:sldId id="285" r:id="rId3"/>
    <p:sldId id="283" r:id="rId4"/>
    <p:sldId id="284" r:id="rId5"/>
    <p:sldId id="294" r:id="rId6"/>
    <p:sldId id="287" r:id="rId7"/>
    <p:sldId id="295" r:id="rId8"/>
    <p:sldId id="296" r:id="rId9"/>
    <p:sldId id="299" r:id="rId10"/>
    <p:sldId id="297" r:id="rId11"/>
    <p:sldId id="308" r:id="rId12"/>
    <p:sldId id="305" r:id="rId13"/>
    <p:sldId id="309" r:id="rId14"/>
    <p:sldId id="310" r:id="rId15"/>
    <p:sldId id="282" r:id="rId16"/>
    <p:sldId id="286" r:id="rId17"/>
    <p:sldId id="315" r:id="rId18"/>
    <p:sldId id="316" r:id="rId19"/>
    <p:sldId id="323" r:id="rId20"/>
    <p:sldId id="325" r:id="rId21"/>
    <p:sldId id="326" r:id="rId22"/>
    <p:sldId id="327" r:id="rId23"/>
    <p:sldId id="322" r:id="rId24"/>
    <p:sldId id="317" r:id="rId25"/>
    <p:sldId id="318" r:id="rId26"/>
    <p:sldId id="319" r:id="rId27"/>
    <p:sldId id="320" r:id="rId28"/>
    <p:sldId id="321" r:id="rId29"/>
    <p:sldId id="312" r:id="rId30"/>
    <p:sldId id="314" r:id="rId31"/>
    <p:sldId id="313" r:id="rId32"/>
    <p:sldId id="32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5429" autoAdjust="0"/>
  </p:normalViewPr>
  <p:slideViewPr>
    <p:cSldViewPr snapToGrid="0">
      <p:cViewPr varScale="1">
        <p:scale>
          <a:sx n="55" d="100"/>
          <a:sy n="55" d="100"/>
        </p:scale>
        <p:origin x="1096" y="48"/>
      </p:cViewPr>
      <p:guideLst/>
    </p:cSldViewPr>
  </p:slideViewPr>
  <p:notesTextViewPr>
    <p:cViewPr>
      <p:scale>
        <a:sx n="1" d="1"/>
        <a:sy n="1" d="1"/>
      </p:scale>
      <p:origin x="0" y="0"/>
    </p:cViewPr>
  </p:notesTextViewPr>
  <p:sorterViewPr>
    <p:cViewPr>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F9C60-8287-4EE6-AD50-8308665CF720}"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C1162-98A2-40D5-9D51-5D058FE79863}" type="slidenum">
              <a:rPr lang="en-US" smtClean="0"/>
              <a:t>‹#›</a:t>
            </a:fld>
            <a:endParaRPr lang="en-US"/>
          </a:p>
        </p:txBody>
      </p:sp>
    </p:spTree>
    <p:extLst>
      <p:ext uri="{BB962C8B-B14F-4D97-AF65-F5344CB8AC3E}">
        <p14:creationId xmlns:p14="http://schemas.microsoft.com/office/powerpoint/2010/main" val="365610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r>
              <a:rPr lang="en-US"/>
              <a:t>to this </a:t>
            </a:r>
            <a:r>
              <a:rPr lang="en-US" dirty="0"/>
              <a:t>presentation on Software Defined Radio or “SDR”.  My name is Phil Bautista, call sign AA5EX</a:t>
            </a:r>
          </a:p>
        </p:txBody>
      </p:sp>
      <p:sp>
        <p:nvSpPr>
          <p:cNvPr id="4" name="Slide Number Placeholder 3"/>
          <p:cNvSpPr>
            <a:spLocks noGrp="1"/>
          </p:cNvSpPr>
          <p:nvPr>
            <p:ph type="sldNum" sz="quarter" idx="5"/>
          </p:nvPr>
        </p:nvSpPr>
        <p:spPr/>
        <p:txBody>
          <a:bodyPr/>
          <a:lstStyle/>
          <a:p>
            <a:fld id="{651C1162-98A2-40D5-9D51-5D058FE79863}" type="slidenum">
              <a:rPr lang="en-US" smtClean="0"/>
              <a:t>1</a:t>
            </a:fld>
            <a:endParaRPr lang="en-US"/>
          </a:p>
        </p:txBody>
      </p:sp>
    </p:spTree>
    <p:extLst>
      <p:ext uri="{BB962C8B-B14F-4D97-AF65-F5344CB8AC3E}">
        <p14:creationId xmlns:p14="http://schemas.microsoft.com/office/powerpoint/2010/main" val="131860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front panel of an SDR has no such buttons, dials, switches, meters or displays.</a:t>
            </a:r>
          </a:p>
        </p:txBody>
      </p:sp>
      <p:sp>
        <p:nvSpPr>
          <p:cNvPr id="4" name="Slide Number Placeholder 3"/>
          <p:cNvSpPr>
            <a:spLocks noGrp="1"/>
          </p:cNvSpPr>
          <p:nvPr>
            <p:ph type="sldNum" sz="quarter" idx="5"/>
          </p:nvPr>
        </p:nvSpPr>
        <p:spPr/>
        <p:txBody>
          <a:bodyPr/>
          <a:lstStyle/>
          <a:p>
            <a:fld id="{651C1162-98A2-40D5-9D51-5D058FE79863}" type="slidenum">
              <a:rPr lang="en-US" smtClean="0"/>
              <a:t>10</a:t>
            </a:fld>
            <a:endParaRPr lang="en-US"/>
          </a:p>
        </p:txBody>
      </p:sp>
    </p:spTree>
    <p:extLst>
      <p:ext uri="{BB962C8B-B14F-4D97-AF65-F5344CB8AC3E}">
        <p14:creationId xmlns:p14="http://schemas.microsoft.com/office/powerpoint/2010/main" val="361143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controls and outputs of an SDR are performed and displayed using a browser window from a computer or tablet as shown on the left.  There are specially designed controllers that are wi-fi enabled which can perform the same functions as the browser window and computer such as the one shown on the right.</a:t>
            </a:r>
          </a:p>
        </p:txBody>
      </p:sp>
      <p:sp>
        <p:nvSpPr>
          <p:cNvPr id="4" name="Slide Number Placeholder 3"/>
          <p:cNvSpPr>
            <a:spLocks noGrp="1"/>
          </p:cNvSpPr>
          <p:nvPr>
            <p:ph type="sldNum" sz="quarter" idx="5"/>
          </p:nvPr>
        </p:nvSpPr>
        <p:spPr/>
        <p:txBody>
          <a:bodyPr/>
          <a:lstStyle/>
          <a:p>
            <a:fld id="{651C1162-98A2-40D5-9D51-5D058FE79863}" type="slidenum">
              <a:rPr lang="en-US" smtClean="0"/>
              <a:t>11</a:t>
            </a:fld>
            <a:endParaRPr lang="en-US"/>
          </a:p>
        </p:txBody>
      </p:sp>
    </p:spTree>
    <p:extLst>
      <p:ext uri="{BB962C8B-B14F-4D97-AF65-F5344CB8AC3E}">
        <p14:creationId xmlns:p14="http://schemas.microsoft.com/office/powerpoint/2010/main" val="2694120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a traditional transceiver on the left to an SDR on the right we can see the drastic differences in physical appearance.</a:t>
            </a:r>
          </a:p>
        </p:txBody>
      </p:sp>
      <p:sp>
        <p:nvSpPr>
          <p:cNvPr id="4" name="Slide Number Placeholder 3"/>
          <p:cNvSpPr>
            <a:spLocks noGrp="1"/>
          </p:cNvSpPr>
          <p:nvPr>
            <p:ph type="sldNum" sz="quarter" idx="5"/>
          </p:nvPr>
        </p:nvSpPr>
        <p:spPr/>
        <p:txBody>
          <a:bodyPr/>
          <a:lstStyle/>
          <a:p>
            <a:fld id="{651C1162-98A2-40D5-9D51-5D058FE79863}" type="slidenum">
              <a:rPr lang="en-US" smtClean="0"/>
              <a:t>12</a:t>
            </a:fld>
            <a:endParaRPr lang="en-US"/>
          </a:p>
        </p:txBody>
      </p:sp>
    </p:spTree>
    <p:extLst>
      <p:ext uri="{BB962C8B-B14F-4D97-AF65-F5344CB8AC3E}">
        <p14:creationId xmlns:p14="http://schemas.microsoft.com/office/powerpoint/2010/main" val="212715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controls of an SDR as well as the signals received over the selected spectrum are shown as displayed in the window of a computer or tablet.  Note that multiple signals can be displayed across a selected spectrum of frequencies as well as a historic trace of reception over time.</a:t>
            </a:r>
          </a:p>
        </p:txBody>
      </p:sp>
      <p:sp>
        <p:nvSpPr>
          <p:cNvPr id="4" name="Slide Number Placeholder 3"/>
          <p:cNvSpPr>
            <a:spLocks noGrp="1"/>
          </p:cNvSpPr>
          <p:nvPr>
            <p:ph type="sldNum" sz="quarter" idx="5"/>
          </p:nvPr>
        </p:nvSpPr>
        <p:spPr/>
        <p:txBody>
          <a:bodyPr/>
          <a:lstStyle/>
          <a:p>
            <a:fld id="{651C1162-98A2-40D5-9D51-5D058FE79863}" type="slidenum">
              <a:rPr lang="en-US" smtClean="0"/>
              <a:t>13</a:t>
            </a:fld>
            <a:endParaRPr lang="en-US"/>
          </a:p>
        </p:txBody>
      </p:sp>
    </p:spTree>
    <p:extLst>
      <p:ext uri="{BB962C8B-B14F-4D97-AF65-F5344CB8AC3E}">
        <p14:creationId xmlns:p14="http://schemas.microsoft.com/office/powerpoint/2010/main" val="237829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based SDR used for receive only is show here.  Similar to the SDR transceiver it shows received signals over time in the selected frequency spectrum.</a:t>
            </a:r>
          </a:p>
        </p:txBody>
      </p:sp>
      <p:sp>
        <p:nvSpPr>
          <p:cNvPr id="4" name="Slide Number Placeholder 3"/>
          <p:cNvSpPr>
            <a:spLocks noGrp="1"/>
          </p:cNvSpPr>
          <p:nvPr>
            <p:ph type="sldNum" sz="quarter" idx="5"/>
          </p:nvPr>
        </p:nvSpPr>
        <p:spPr/>
        <p:txBody>
          <a:bodyPr/>
          <a:lstStyle/>
          <a:p>
            <a:fld id="{651C1162-98A2-40D5-9D51-5D058FE79863}" type="slidenum">
              <a:rPr lang="en-US" smtClean="0"/>
              <a:t>14</a:t>
            </a:fld>
            <a:endParaRPr lang="en-US"/>
          </a:p>
        </p:txBody>
      </p:sp>
    </p:spTree>
    <p:extLst>
      <p:ext uri="{BB962C8B-B14F-4D97-AF65-F5344CB8AC3E}">
        <p14:creationId xmlns:p14="http://schemas.microsoft.com/office/powerpoint/2010/main" val="2181976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some web based SDR’s available free of charge and without the requirement for an FCC license.</a:t>
            </a:r>
          </a:p>
        </p:txBody>
      </p:sp>
      <p:sp>
        <p:nvSpPr>
          <p:cNvPr id="4" name="Slide Number Placeholder 3"/>
          <p:cNvSpPr>
            <a:spLocks noGrp="1"/>
          </p:cNvSpPr>
          <p:nvPr>
            <p:ph type="sldNum" sz="quarter" idx="5"/>
          </p:nvPr>
        </p:nvSpPr>
        <p:spPr/>
        <p:txBody>
          <a:bodyPr/>
          <a:lstStyle/>
          <a:p>
            <a:fld id="{651C1162-98A2-40D5-9D51-5D058FE79863}" type="slidenum">
              <a:rPr lang="en-US" smtClean="0"/>
              <a:t>15</a:t>
            </a:fld>
            <a:endParaRPr lang="en-US"/>
          </a:p>
        </p:txBody>
      </p:sp>
    </p:spTree>
    <p:extLst>
      <p:ext uri="{BB962C8B-B14F-4D97-AF65-F5344CB8AC3E}">
        <p14:creationId xmlns:p14="http://schemas.microsoft.com/office/powerpoint/2010/main" val="256268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16</a:t>
            </a:fld>
            <a:endParaRPr lang="en-US"/>
          </a:p>
        </p:txBody>
      </p:sp>
    </p:spTree>
    <p:extLst>
      <p:ext uri="{BB962C8B-B14F-4D97-AF65-F5344CB8AC3E}">
        <p14:creationId xmlns:p14="http://schemas.microsoft.com/office/powerpoint/2010/main" val="817560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17</a:t>
            </a:fld>
            <a:endParaRPr lang="en-US"/>
          </a:p>
        </p:txBody>
      </p:sp>
    </p:spTree>
    <p:extLst>
      <p:ext uri="{BB962C8B-B14F-4D97-AF65-F5344CB8AC3E}">
        <p14:creationId xmlns:p14="http://schemas.microsoft.com/office/powerpoint/2010/main" val="252050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18</a:t>
            </a:fld>
            <a:endParaRPr lang="en-US"/>
          </a:p>
        </p:txBody>
      </p:sp>
    </p:spTree>
    <p:extLst>
      <p:ext uri="{BB962C8B-B14F-4D97-AF65-F5344CB8AC3E}">
        <p14:creationId xmlns:p14="http://schemas.microsoft.com/office/powerpoint/2010/main" val="4048988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19</a:t>
            </a:fld>
            <a:endParaRPr lang="en-US"/>
          </a:p>
        </p:txBody>
      </p:sp>
    </p:spTree>
    <p:extLst>
      <p:ext uri="{BB962C8B-B14F-4D97-AF65-F5344CB8AC3E}">
        <p14:creationId xmlns:p14="http://schemas.microsoft.com/office/powerpoint/2010/main" val="39970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agenda today will start with a speaker introduction, topic introduction, followed by demonstrations of two different types of SDR’s.  At the end if the presentation there will be some useful links and my contact information to answer any questions you may have on this topic.</a:t>
            </a:r>
          </a:p>
        </p:txBody>
      </p:sp>
      <p:sp>
        <p:nvSpPr>
          <p:cNvPr id="4" name="Slide Number Placeholder 3"/>
          <p:cNvSpPr>
            <a:spLocks noGrp="1"/>
          </p:cNvSpPr>
          <p:nvPr>
            <p:ph type="sldNum" sz="quarter" idx="5"/>
          </p:nvPr>
        </p:nvSpPr>
        <p:spPr/>
        <p:txBody>
          <a:bodyPr/>
          <a:lstStyle/>
          <a:p>
            <a:fld id="{651C1162-98A2-40D5-9D51-5D058FE79863}" type="slidenum">
              <a:rPr lang="en-US" smtClean="0"/>
              <a:t>2</a:t>
            </a:fld>
            <a:endParaRPr lang="en-US"/>
          </a:p>
        </p:txBody>
      </p:sp>
    </p:spTree>
    <p:extLst>
      <p:ext uri="{BB962C8B-B14F-4D97-AF65-F5344CB8AC3E}">
        <p14:creationId xmlns:p14="http://schemas.microsoft.com/office/powerpoint/2010/main" val="3614922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20</a:t>
            </a:fld>
            <a:endParaRPr lang="en-US"/>
          </a:p>
        </p:txBody>
      </p:sp>
    </p:spTree>
    <p:extLst>
      <p:ext uri="{BB962C8B-B14F-4D97-AF65-F5344CB8AC3E}">
        <p14:creationId xmlns:p14="http://schemas.microsoft.com/office/powerpoint/2010/main" val="3523874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21</a:t>
            </a:fld>
            <a:endParaRPr lang="en-US"/>
          </a:p>
        </p:txBody>
      </p:sp>
    </p:spTree>
    <p:extLst>
      <p:ext uri="{BB962C8B-B14F-4D97-AF65-F5344CB8AC3E}">
        <p14:creationId xmlns:p14="http://schemas.microsoft.com/office/powerpoint/2010/main" val="3469229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22</a:t>
            </a:fld>
            <a:endParaRPr lang="en-US"/>
          </a:p>
        </p:txBody>
      </p:sp>
    </p:spTree>
    <p:extLst>
      <p:ext uri="{BB962C8B-B14F-4D97-AF65-F5344CB8AC3E}">
        <p14:creationId xmlns:p14="http://schemas.microsoft.com/office/powerpoint/2010/main" val="1727246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23</a:t>
            </a:fld>
            <a:endParaRPr lang="en-US"/>
          </a:p>
        </p:txBody>
      </p:sp>
    </p:spTree>
    <p:extLst>
      <p:ext uri="{BB962C8B-B14F-4D97-AF65-F5344CB8AC3E}">
        <p14:creationId xmlns:p14="http://schemas.microsoft.com/office/powerpoint/2010/main" val="149105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24</a:t>
            </a:fld>
            <a:endParaRPr lang="en-US"/>
          </a:p>
        </p:txBody>
      </p:sp>
    </p:spTree>
    <p:extLst>
      <p:ext uri="{BB962C8B-B14F-4D97-AF65-F5344CB8AC3E}">
        <p14:creationId xmlns:p14="http://schemas.microsoft.com/office/powerpoint/2010/main" val="2615861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25</a:t>
            </a:fld>
            <a:endParaRPr lang="en-US"/>
          </a:p>
        </p:txBody>
      </p:sp>
    </p:spTree>
    <p:extLst>
      <p:ext uri="{BB962C8B-B14F-4D97-AF65-F5344CB8AC3E}">
        <p14:creationId xmlns:p14="http://schemas.microsoft.com/office/powerpoint/2010/main" val="3732281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26</a:t>
            </a:fld>
            <a:endParaRPr lang="en-US"/>
          </a:p>
        </p:txBody>
      </p:sp>
    </p:spTree>
    <p:extLst>
      <p:ext uri="{BB962C8B-B14F-4D97-AF65-F5344CB8AC3E}">
        <p14:creationId xmlns:p14="http://schemas.microsoft.com/office/powerpoint/2010/main" val="2612957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27</a:t>
            </a:fld>
            <a:endParaRPr lang="en-US"/>
          </a:p>
        </p:txBody>
      </p:sp>
    </p:spTree>
    <p:extLst>
      <p:ext uri="{BB962C8B-B14F-4D97-AF65-F5344CB8AC3E}">
        <p14:creationId xmlns:p14="http://schemas.microsoft.com/office/powerpoint/2010/main" val="136826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28</a:t>
            </a:fld>
            <a:endParaRPr lang="en-US"/>
          </a:p>
        </p:txBody>
      </p:sp>
    </p:spTree>
    <p:extLst>
      <p:ext uri="{BB962C8B-B14F-4D97-AF65-F5344CB8AC3E}">
        <p14:creationId xmlns:p14="http://schemas.microsoft.com/office/powerpoint/2010/main" val="1763371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a couple of SDR’s, a remote control application for Ham radio operators and a link to the SDR Wiki.</a:t>
            </a:r>
          </a:p>
        </p:txBody>
      </p:sp>
      <p:sp>
        <p:nvSpPr>
          <p:cNvPr id="4" name="Slide Number Placeholder 3"/>
          <p:cNvSpPr>
            <a:spLocks noGrp="1"/>
          </p:cNvSpPr>
          <p:nvPr>
            <p:ph type="sldNum" sz="quarter" idx="5"/>
          </p:nvPr>
        </p:nvSpPr>
        <p:spPr/>
        <p:txBody>
          <a:bodyPr/>
          <a:lstStyle/>
          <a:p>
            <a:fld id="{651C1162-98A2-40D5-9D51-5D058FE79863}" type="slidenum">
              <a:rPr lang="en-US" smtClean="0"/>
              <a:t>29</a:t>
            </a:fld>
            <a:endParaRPr lang="en-US"/>
          </a:p>
        </p:txBody>
      </p:sp>
    </p:spTree>
    <p:extLst>
      <p:ext uri="{BB962C8B-B14F-4D97-AF65-F5344CB8AC3E}">
        <p14:creationId xmlns:p14="http://schemas.microsoft.com/office/powerpoint/2010/main" val="238425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Phil Bautista with the Federal Communication Commission callsign of Alpha </a:t>
            </a:r>
            <a:r>
              <a:rPr lang="en-US" dirty="0" err="1"/>
              <a:t>Alpha</a:t>
            </a:r>
            <a:r>
              <a:rPr lang="en-US" dirty="0"/>
              <a:t> Five Echo X-ray.  I am an amateur extra class radio operator.  As a member of the Amateur Radio Emergency Services or ARES in Travis County, Texas (where I live), I serve as an Assistant Emergency Coordinator or AEC with the duty assignment of the Emergency Operations Center at the Combined Transportation, Emergency and Communications Center in Austin, TX, our state’s capitol.  As an officer, I provide weekly training during our voice nets each Sunday evening over the air.</a:t>
            </a:r>
          </a:p>
        </p:txBody>
      </p:sp>
      <p:sp>
        <p:nvSpPr>
          <p:cNvPr id="4" name="Slide Number Placeholder 3"/>
          <p:cNvSpPr>
            <a:spLocks noGrp="1"/>
          </p:cNvSpPr>
          <p:nvPr>
            <p:ph type="sldNum" sz="quarter" idx="5"/>
          </p:nvPr>
        </p:nvSpPr>
        <p:spPr/>
        <p:txBody>
          <a:bodyPr/>
          <a:lstStyle/>
          <a:p>
            <a:fld id="{651C1162-98A2-40D5-9D51-5D058FE79863}" type="slidenum">
              <a:rPr lang="en-US" smtClean="0"/>
              <a:t>3</a:t>
            </a:fld>
            <a:endParaRPr lang="en-US"/>
          </a:p>
        </p:txBody>
      </p:sp>
    </p:spTree>
    <p:extLst>
      <p:ext uri="{BB962C8B-B14F-4D97-AF65-F5344CB8AC3E}">
        <p14:creationId xmlns:p14="http://schemas.microsoft.com/office/powerpoint/2010/main" val="787640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on this presentation or its contents, please feel free to email me at kilo gulf five uniform foxtrot echo at gmail.com or for more information on my involvement in Amateur Radio see my QRZ page listed below my email address.</a:t>
            </a:r>
          </a:p>
        </p:txBody>
      </p:sp>
      <p:sp>
        <p:nvSpPr>
          <p:cNvPr id="4" name="Slide Number Placeholder 3"/>
          <p:cNvSpPr>
            <a:spLocks noGrp="1"/>
          </p:cNvSpPr>
          <p:nvPr>
            <p:ph type="sldNum" sz="quarter" idx="5"/>
          </p:nvPr>
        </p:nvSpPr>
        <p:spPr/>
        <p:txBody>
          <a:bodyPr/>
          <a:lstStyle/>
          <a:p>
            <a:fld id="{651C1162-98A2-40D5-9D51-5D058FE79863}" type="slidenum">
              <a:rPr lang="en-US" smtClean="0"/>
              <a:t>30</a:t>
            </a:fld>
            <a:endParaRPr lang="en-US"/>
          </a:p>
        </p:txBody>
      </p:sp>
    </p:spTree>
    <p:extLst>
      <p:ext uri="{BB962C8B-B14F-4D97-AF65-F5344CB8AC3E}">
        <p14:creationId xmlns:p14="http://schemas.microsoft.com/office/powerpoint/2010/main" val="3862870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dirty="0"/>
              <a:t>Thank you for attending this session on SDR and don’t forget to register for the upcoming IEEE Rising Stars conference for 2021 at the URL listed on this page.</a:t>
            </a:r>
          </a:p>
        </p:txBody>
      </p:sp>
    </p:spTree>
    <p:extLst>
      <p:ext uri="{BB962C8B-B14F-4D97-AF65-F5344CB8AC3E}">
        <p14:creationId xmlns:p14="http://schemas.microsoft.com/office/powerpoint/2010/main" val="2609038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login to a web based SDR receiver and see what we can hear.</a:t>
            </a:r>
          </a:p>
        </p:txBody>
      </p:sp>
      <p:sp>
        <p:nvSpPr>
          <p:cNvPr id="4" name="Slide Number Placeholder 3"/>
          <p:cNvSpPr>
            <a:spLocks noGrp="1"/>
          </p:cNvSpPr>
          <p:nvPr>
            <p:ph type="sldNum" sz="quarter" idx="5"/>
          </p:nvPr>
        </p:nvSpPr>
        <p:spPr/>
        <p:txBody>
          <a:bodyPr/>
          <a:lstStyle/>
          <a:p>
            <a:fld id="{651C1162-98A2-40D5-9D51-5D058FE79863}" type="slidenum">
              <a:rPr lang="en-US" smtClean="0"/>
              <a:t>32</a:t>
            </a:fld>
            <a:endParaRPr lang="en-US"/>
          </a:p>
        </p:txBody>
      </p:sp>
    </p:spTree>
    <p:extLst>
      <p:ext uri="{BB962C8B-B14F-4D97-AF65-F5344CB8AC3E}">
        <p14:creationId xmlns:p14="http://schemas.microsoft.com/office/powerpoint/2010/main" val="279456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SDR is defined as a communication system using software to perform the functions of the radio as opposed to discrete hardware components.</a:t>
            </a:r>
          </a:p>
        </p:txBody>
      </p:sp>
      <p:sp>
        <p:nvSpPr>
          <p:cNvPr id="4" name="Slide Number Placeholder 3"/>
          <p:cNvSpPr>
            <a:spLocks noGrp="1"/>
          </p:cNvSpPr>
          <p:nvPr>
            <p:ph type="sldNum" sz="quarter" idx="5"/>
          </p:nvPr>
        </p:nvSpPr>
        <p:spPr/>
        <p:txBody>
          <a:bodyPr/>
          <a:lstStyle/>
          <a:p>
            <a:fld id="{651C1162-98A2-40D5-9D51-5D058FE79863}" type="slidenum">
              <a:rPr lang="en-US" smtClean="0"/>
              <a:t>4</a:t>
            </a:fld>
            <a:endParaRPr lang="en-US"/>
          </a:p>
        </p:txBody>
      </p:sp>
    </p:spTree>
    <p:extLst>
      <p:ext uri="{BB962C8B-B14F-4D97-AF65-F5344CB8AC3E}">
        <p14:creationId xmlns:p14="http://schemas.microsoft.com/office/powerpoint/2010/main" val="83352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IEEE defines an SDR as a “radio in which some or all of the physical layer functions are software-defined”.  Comparing an SDR to a conventional transceiver is like comparing a physical computer to a virtual machine in which the functionality can be dynamically controlled without physical modification.</a:t>
            </a:r>
          </a:p>
        </p:txBody>
      </p:sp>
      <p:sp>
        <p:nvSpPr>
          <p:cNvPr id="4" name="Slide Number Placeholder 3"/>
          <p:cNvSpPr>
            <a:spLocks noGrp="1"/>
          </p:cNvSpPr>
          <p:nvPr>
            <p:ph type="sldNum" sz="quarter" idx="5"/>
          </p:nvPr>
        </p:nvSpPr>
        <p:spPr/>
        <p:txBody>
          <a:bodyPr/>
          <a:lstStyle/>
          <a:p>
            <a:fld id="{651C1162-98A2-40D5-9D51-5D058FE79863}" type="slidenum">
              <a:rPr lang="en-US" smtClean="0"/>
              <a:t>5</a:t>
            </a:fld>
            <a:endParaRPr lang="en-US"/>
          </a:p>
        </p:txBody>
      </p:sp>
    </p:spTree>
    <p:extLst>
      <p:ext uri="{BB962C8B-B14F-4D97-AF65-F5344CB8AC3E}">
        <p14:creationId xmlns:p14="http://schemas.microsoft.com/office/powerpoint/2010/main" val="353675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conventional radio consists of mostly discrete hardware with external controls and output whereas an SDR uses software running on the general purpose hardware to provide the same functionality as the discrete hardware for modulation, and conversion of signals to and from analog and digital sources and outputs.</a:t>
            </a:r>
          </a:p>
        </p:txBody>
      </p:sp>
      <p:sp>
        <p:nvSpPr>
          <p:cNvPr id="4" name="Slide Number Placeholder 3"/>
          <p:cNvSpPr>
            <a:spLocks noGrp="1"/>
          </p:cNvSpPr>
          <p:nvPr>
            <p:ph type="sldNum" sz="quarter" idx="5"/>
          </p:nvPr>
        </p:nvSpPr>
        <p:spPr/>
        <p:txBody>
          <a:bodyPr/>
          <a:lstStyle/>
          <a:p>
            <a:fld id="{651C1162-98A2-40D5-9D51-5D058FE79863}" type="slidenum">
              <a:rPr lang="en-US" smtClean="0"/>
              <a:t>6</a:t>
            </a:fld>
            <a:endParaRPr lang="en-US"/>
          </a:p>
        </p:txBody>
      </p:sp>
    </p:spTree>
    <p:extLst>
      <p:ext uri="{BB962C8B-B14F-4D97-AF65-F5344CB8AC3E}">
        <p14:creationId xmlns:p14="http://schemas.microsoft.com/office/powerpoint/2010/main" val="145596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here is a simplified block diagram for the ideal software defined radio, achievable in theory but not in practice.</a:t>
            </a:r>
          </a:p>
        </p:txBody>
      </p:sp>
      <p:sp>
        <p:nvSpPr>
          <p:cNvPr id="4" name="Slide Number Placeholder 3"/>
          <p:cNvSpPr>
            <a:spLocks noGrp="1"/>
          </p:cNvSpPr>
          <p:nvPr>
            <p:ph type="sldNum" sz="quarter" idx="5"/>
          </p:nvPr>
        </p:nvSpPr>
        <p:spPr/>
        <p:txBody>
          <a:bodyPr/>
          <a:lstStyle/>
          <a:p>
            <a:fld id="{651C1162-98A2-40D5-9D51-5D058FE79863}" type="slidenum">
              <a:rPr lang="en-US" smtClean="0"/>
              <a:t>7</a:t>
            </a:fld>
            <a:endParaRPr lang="en-US"/>
          </a:p>
        </p:txBody>
      </p:sp>
    </p:spTree>
    <p:extLst>
      <p:ext uri="{BB962C8B-B14F-4D97-AF65-F5344CB8AC3E}">
        <p14:creationId xmlns:p14="http://schemas.microsoft.com/office/powerpoint/2010/main" val="378860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actuality, a practical SDR requires additional components such as filters and amplifiers as shown in this expanded block diagram.</a:t>
            </a:r>
          </a:p>
        </p:txBody>
      </p:sp>
      <p:sp>
        <p:nvSpPr>
          <p:cNvPr id="4" name="Slide Number Placeholder 3"/>
          <p:cNvSpPr>
            <a:spLocks noGrp="1"/>
          </p:cNvSpPr>
          <p:nvPr>
            <p:ph type="sldNum" sz="quarter" idx="5"/>
          </p:nvPr>
        </p:nvSpPr>
        <p:spPr/>
        <p:txBody>
          <a:bodyPr/>
          <a:lstStyle/>
          <a:p>
            <a:fld id="{651C1162-98A2-40D5-9D51-5D058FE79863}" type="slidenum">
              <a:rPr lang="en-US" smtClean="0"/>
              <a:t>8</a:t>
            </a:fld>
            <a:endParaRPr lang="en-US"/>
          </a:p>
        </p:txBody>
      </p:sp>
    </p:spTree>
    <p:extLst>
      <p:ext uri="{BB962C8B-B14F-4D97-AF65-F5344CB8AC3E}">
        <p14:creationId xmlns:p14="http://schemas.microsoft.com/office/powerpoint/2010/main" val="154854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front panel of a traditional transceiver we see an assorted array of discrete button, knobs, switches and single purpose displays for such things as current frequency selection and signal strength.</a:t>
            </a:r>
          </a:p>
        </p:txBody>
      </p:sp>
      <p:sp>
        <p:nvSpPr>
          <p:cNvPr id="4" name="Slide Number Placeholder 3"/>
          <p:cNvSpPr>
            <a:spLocks noGrp="1"/>
          </p:cNvSpPr>
          <p:nvPr>
            <p:ph type="sldNum" sz="quarter" idx="5"/>
          </p:nvPr>
        </p:nvSpPr>
        <p:spPr/>
        <p:txBody>
          <a:bodyPr/>
          <a:lstStyle/>
          <a:p>
            <a:fld id="{651C1162-98A2-40D5-9D51-5D058FE79863}" type="slidenum">
              <a:rPr lang="en-US" smtClean="0"/>
              <a:t>9</a:t>
            </a:fld>
            <a:endParaRPr lang="en-US"/>
          </a:p>
        </p:txBody>
      </p:sp>
    </p:spTree>
    <p:extLst>
      <p:ext uri="{BB962C8B-B14F-4D97-AF65-F5344CB8AC3E}">
        <p14:creationId xmlns:p14="http://schemas.microsoft.com/office/powerpoint/2010/main" val="377502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4/14/2021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4/14/2021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4/14/2021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4/14/2021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4/14/2021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4/14/2021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zIpEx9Mr-J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emotehams.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youtu.be/zIpEx9Mr-Jc" TargetMode="External"/><Relationship Id="rId4" Type="http://schemas.openxmlformats.org/officeDocument/2006/relationships/hyperlink" Target="https://secure.echolink.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remoteham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flexradio.com/" TargetMode="External"/><Relationship Id="rId3" Type="http://schemas.openxmlformats.org/officeDocument/2006/relationships/hyperlink" Target="http://www.websdr.org/" TargetMode="External"/><Relationship Id="rId7" Type="http://schemas.openxmlformats.org/officeDocument/2006/relationships/hyperlink" Target="http://na5b.com:890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dr.n4but.com/" TargetMode="External"/><Relationship Id="rId5" Type="http://schemas.openxmlformats.org/officeDocument/2006/relationships/hyperlink" Target="http://69.27.184.62:8901/" TargetMode="External"/><Relationship Id="rId4" Type="http://schemas.openxmlformats.org/officeDocument/2006/relationships/hyperlink" Target="http://websdr.k3fef.com:8901/" TargetMode="External"/><Relationship Id="rId9" Type="http://schemas.openxmlformats.org/officeDocument/2006/relationships/hyperlink" Target="https://en.wikipedia.org/wiki/Software-defined_radi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qrz.com/db/AA5EX" TargetMode="External"/><Relationship Id="rId5" Type="http://schemas.openxmlformats.org/officeDocument/2006/relationships/hyperlink" Target="mailto:KG5UFE@GMAIL.COM" TargetMode="Externa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hyperlink" Target="http://remotehams.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topics/engineering/analog-to-digital-conver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sciencedirect.com/topics/computer-science/general-purpose-processor" TargetMode="External"/><Relationship Id="rId4" Type="http://schemas.openxmlformats.org/officeDocument/2006/relationships/hyperlink" Target="https://www.sciencedirect.com/topics/engineering/digital-to-analog-convert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4407" y="694291"/>
            <a:ext cx="5146176" cy="1641490"/>
          </a:xfrm>
        </p:spPr>
        <p:txBody>
          <a:bodyPr>
            <a:normAutofit fontScale="90000"/>
          </a:bodyPr>
          <a:lstStyle/>
          <a:p>
            <a:pPr algn="l"/>
            <a:r>
              <a:rPr lang="en-US" b="1" dirty="0"/>
              <a:t>Software</a:t>
            </a:r>
            <a:br>
              <a:rPr lang="en-US" b="1" dirty="0"/>
            </a:br>
            <a:r>
              <a:rPr lang="en-US" b="1" dirty="0"/>
              <a:t>Defined </a:t>
            </a:r>
            <a:br>
              <a:rPr lang="en-US" b="1" dirty="0"/>
            </a:br>
            <a:r>
              <a:rPr lang="en-US" b="1" dirty="0"/>
              <a:t>Radio – SDR</a:t>
            </a:r>
            <a:br>
              <a:rPr lang="en-US" b="1" dirty="0"/>
            </a:br>
            <a:r>
              <a:rPr lang="en-US" sz="6700" b="1" dirty="0"/>
              <a:t>Phil Bautista, </a:t>
            </a:r>
            <a:r>
              <a:rPr lang="en-US" sz="4400" b="1" cap="all" normalizeH="1" dirty="0">
                <a:latin typeface="Arial" panose="020B0604020202020204" pitchFamily="34" charset="0"/>
                <a:cs typeface="Arial" panose="020B0604020202020204" pitchFamily="34" charset="0"/>
              </a:rPr>
              <a:t>AA5EX</a:t>
            </a:r>
            <a:endParaRPr lang="en-US" b="1" cap="all" normalizeH="1" dirty="0">
              <a:latin typeface="Arial" panose="020B0604020202020204" pitchFamily="34" charset="0"/>
              <a:cs typeface="Arial" panose="020B0604020202020204" pitchFamily="34" charset="0"/>
            </a:endParaRPr>
          </a:p>
        </p:txBody>
      </p:sp>
      <p:pic>
        <p:nvPicPr>
          <p:cNvPr id="5" name="Picture 4" descr="A picture containing grass, outdoor, person&#10;&#10;Description automatically generated">
            <a:extLst>
              <a:ext uri="{FF2B5EF4-FFF2-40B4-BE49-F238E27FC236}">
                <a16:creationId xmlns:a16="http://schemas.microsoft.com/office/drawing/2014/main" id="{2811BEFB-1F19-44A1-B9B3-4F1D1254466E}"/>
              </a:ext>
            </a:extLst>
          </p:cNvPr>
          <p:cNvPicPr>
            <a:picLocks noChangeAspect="1"/>
          </p:cNvPicPr>
          <p:nvPr/>
        </p:nvPicPr>
        <p:blipFill>
          <a:blip r:embed="rId3"/>
          <a:stretch>
            <a:fillRect/>
          </a:stretch>
        </p:blipFill>
        <p:spPr>
          <a:xfrm>
            <a:off x="503588" y="694291"/>
            <a:ext cx="4819650" cy="4762500"/>
          </a:xfrm>
          <a:prstGeom prst="rect">
            <a:avLst/>
          </a:prstGeom>
        </p:spPr>
      </p:pic>
    </p:spTree>
    <p:extLst>
      <p:ext uri="{BB962C8B-B14F-4D97-AF65-F5344CB8AC3E}">
        <p14:creationId xmlns:p14="http://schemas.microsoft.com/office/powerpoint/2010/main" val="429265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0821-45F6-4A9D-8A0C-A8ACEA49434C}"/>
              </a:ext>
            </a:extLst>
          </p:cNvPr>
          <p:cNvSpPr>
            <a:spLocks noGrp="1"/>
          </p:cNvSpPr>
          <p:nvPr>
            <p:ph type="title"/>
          </p:nvPr>
        </p:nvSpPr>
        <p:spPr>
          <a:xfrm>
            <a:off x="1141413" y="212118"/>
            <a:ext cx="9905998" cy="1478570"/>
          </a:xfrm>
        </p:spPr>
        <p:txBody>
          <a:bodyPr>
            <a:normAutofit/>
          </a:bodyPr>
          <a:lstStyle/>
          <a:p>
            <a:r>
              <a:rPr lang="en-US" dirty="0"/>
              <a:t>Current Production SDR</a:t>
            </a:r>
          </a:p>
        </p:txBody>
      </p:sp>
      <p:sp>
        <p:nvSpPr>
          <p:cNvPr id="3" name="Content Placeholder 2">
            <a:extLst>
              <a:ext uri="{FF2B5EF4-FFF2-40B4-BE49-F238E27FC236}">
                <a16:creationId xmlns:a16="http://schemas.microsoft.com/office/drawing/2014/main" id="{3BEDDE09-6507-47EB-ADC3-C17A22238304}"/>
              </a:ext>
            </a:extLst>
          </p:cNvPr>
          <p:cNvSpPr>
            <a:spLocks noGrp="1"/>
          </p:cNvSpPr>
          <p:nvPr>
            <p:ph idx="1"/>
          </p:nvPr>
        </p:nvSpPr>
        <p:spPr>
          <a:xfrm>
            <a:off x="1841500" y="1324206"/>
            <a:ext cx="10121900" cy="5158396"/>
          </a:xfrm>
        </p:spPr>
        <p:txBody>
          <a:bodyPr>
            <a:normAutofit/>
          </a:bodyPr>
          <a:lstStyle/>
          <a:p>
            <a:pPr marL="0" indent="0">
              <a:buNone/>
            </a:pPr>
            <a:r>
              <a:rPr lang="en-US" dirty="0"/>
              <a:t>Here is an image of a current model of SDR manufactured by Flex Radio in Austin, TX.</a:t>
            </a:r>
          </a:p>
          <a:p>
            <a:pPr marL="0" indent="0">
              <a:buNone/>
            </a:pPr>
            <a:r>
              <a:rPr lang="en-US" sz="2800" b="1" dirty="0"/>
              <a:t>- Note – There is no display</a:t>
            </a:r>
            <a:r>
              <a:rPr lang="en-US" b="1" dirty="0"/>
              <a:t>, dials or knobs on the radio</a:t>
            </a:r>
            <a:endParaRPr lang="en-US" sz="2800" b="1" dirty="0"/>
          </a:p>
        </p:txBody>
      </p:sp>
      <p:pic>
        <p:nvPicPr>
          <p:cNvPr id="5" name="Picture 4" descr="A close up of electronics&#10;&#10;Description automatically generated">
            <a:extLst>
              <a:ext uri="{FF2B5EF4-FFF2-40B4-BE49-F238E27FC236}">
                <a16:creationId xmlns:a16="http://schemas.microsoft.com/office/drawing/2014/main" id="{8C277B61-BA9F-4FB0-A33C-F58EAA2BD806}"/>
              </a:ext>
            </a:extLst>
          </p:cNvPr>
          <p:cNvPicPr>
            <a:picLocks noChangeAspect="1"/>
          </p:cNvPicPr>
          <p:nvPr/>
        </p:nvPicPr>
        <p:blipFill rotWithShape="1">
          <a:blip r:embed="rId3">
            <a:extLst>
              <a:ext uri="{28A0092B-C50C-407E-A947-70E740481C1C}">
                <a14:useLocalDpi xmlns:a14="http://schemas.microsoft.com/office/drawing/2010/main" val="0"/>
              </a:ext>
            </a:extLst>
          </a:blip>
          <a:srcRect l="17395" t="14686" r="15315" b="27768"/>
          <a:stretch/>
        </p:blipFill>
        <p:spPr>
          <a:xfrm>
            <a:off x="3259772" y="2802776"/>
            <a:ext cx="5669280" cy="3232264"/>
          </a:xfrm>
          <a:prstGeom prst="rect">
            <a:avLst/>
          </a:prstGeom>
        </p:spPr>
      </p:pic>
    </p:spTree>
    <p:extLst>
      <p:ext uri="{BB962C8B-B14F-4D97-AF65-F5344CB8AC3E}">
        <p14:creationId xmlns:p14="http://schemas.microsoft.com/office/powerpoint/2010/main" val="105240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0821-45F6-4A9D-8A0C-A8ACEA49434C}"/>
              </a:ext>
            </a:extLst>
          </p:cNvPr>
          <p:cNvSpPr>
            <a:spLocks noGrp="1"/>
          </p:cNvSpPr>
          <p:nvPr>
            <p:ph type="title"/>
          </p:nvPr>
        </p:nvSpPr>
        <p:spPr>
          <a:xfrm>
            <a:off x="1141413" y="212118"/>
            <a:ext cx="9905998" cy="1478570"/>
          </a:xfrm>
        </p:spPr>
        <p:txBody>
          <a:bodyPr/>
          <a:lstStyle/>
          <a:p>
            <a:r>
              <a:rPr lang="en-US" dirty="0"/>
              <a:t>SDR Controls and Display</a:t>
            </a:r>
          </a:p>
        </p:txBody>
      </p:sp>
      <p:sp>
        <p:nvSpPr>
          <p:cNvPr id="3" name="Content Placeholder 2">
            <a:extLst>
              <a:ext uri="{FF2B5EF4-FFF2-40B4-BE49-F238E27FC236}">
                <a16:creationId xmlns:a16="http://schemas.microsoft.com/office/drawing/2014/main" id="{3BEDDE09-6507-47EB-ADC3-C17A22238304}"/>
              </a:ext>
            </a:extLst>
          </p:cNvPr>
          <p:cNvSpPr>
            <a:spLocks noGrp="1"/>
          </p:cNvSpPr>
          <p:nvPr>
            <p:ph idx="1"/>
          </p:nvPr>
        </p:nvSpPr>
        <p:spPr>
          <a:xfrm>
            <a:off x="1841500" y="1324206"/>
            <a:ext cx="10121900" cy="5158396"/>
          </a:xfrm>
        </p:spPr>
        <p:txBody>
          <a:bodyPr>
            <a:normAutofit/>
          </a:bodyPr>
          <a:lstStyle/>
          <a:p>
            <a:pPr marL="0" indent="0">
              <a:buNone/>
            </a:pPr>
            <a:r>
              <a:rPr lang="en-US" dirty="0"/>
              <a:t>The display and controls for the SDR transceiver are provided by</a:t>
            </a:r>
          </a:p>
          <a:p>
            <a:r>
              <a:rPr lang="en-US" sz="2800" b="1" dirty="0"/>
              <a:t>Connecting it to a computer</a:t>
            </a:r>
          </a:p>
          <a:p>
            <a:r>
              <a:rPr lang="en-US" b="1" dirty="0"/>
              <a:t>Using a specially designed front panel (additional cost)</a:t>
            </a:r>
            <a:endParaRPr lang="en-US" sz="2800" b="1" dirty="0"/>
          </a:p>
        </p:txBody>
      </p:sp>
      <p:pic>
        <p:nvPicPr>
          <p:cNvPr id="6" name="Picture 5" descr="An open computer sitting on top of a table&#10;&#10;Description automatically generated">
            <a:extLst>
              <a:ext uri="{FF2B5EF4-FFF2-40B4-BE49-F238E27FC236}">
                <a16:creationId xmlns:a16="http://schemas.microsoft.com/office/drawing/2014/main" id="{8CCD662C-10AA-4ACE-B46F-890C169DE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3870"/>
            <a:ext cx="5506720" cy="344170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7B1D5355-192B-44D3-B438-D8A9ED38D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124" y="2560190"/>
            <a:ext cx="6299635" cy="4204444"/>
          </a:xfrm>
          <a:prstGeom prst="rect">
            <a:avLst/>
          </a:prstGeom>
        </p:spPr>
      </p:pic>
    </p:spTree>
    <p:extLst>
      <p:ext uri="{BB962C8B-B14F-4D97-AF65-F5344CB8AC3E}">
        <p14:creationId xmlns:p14="http://schemas.microsoft.com/office/powerpoint/2010/main" val="195990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0821-45F6-4A9D-8A0C-A8ACEA49434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Traditional Transceiver vs. SDR</a:t>
            </a:r>
          </a:p>
        </p:txBody>
      </p:sp>
      <p:sp>
        <p:nvSpPr>
          <p:cNvPr id="3" name="Content Placeholder 2">
            <a:extLst>
              <a:ext uri="{FF2B5EF4-FFF2-40B4-BE49-F238E27FC236}">
                <a16:creationId xmlns:a16="http://schemas.microsoft.com/office/drawing/2014/main" id="{3BEDDE09-6507-47EB-ADC3-C17A22238304}"/>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dirty="0">
                <a:solidFill>
                  <a:srgbClr val="CB7606"/>
                </a:solidFill>
              </a:rPr>
              <a:t>Comparing a traditional transceiver with the current SDR offering from Flex Radio</a:t>
            </a:r>
            <a:endParaRPr lang="en-US" sz="2000" b="1" dirty="0">
              <a:solidFill>
                <a:srgbClr val="CB7606"/>
              </a:solidFill>
            </a:endParaRPr>
          </a:p>
        </p:txBody>
      </p:sp>
      <p:pic>
        <p:nvPicPr>
          <p:cNvPr id="5" name="Picture 4" descr="A close up of a black device&#10;&#10;Description automatically generated">
            <a:extLst>
              <a:ext uri="{FF2B5EF4-FFF2-40B4-BE49-F238E27FC236}">
                <a16:creationId xmlns:a16="http://schemas.microsoft.com/office/drawing/2014/main" id="{97DB723B-04C5-4D27-BE36-1B31151127CF}"/>
              </a:ext>
            </a:extLst>
          </p:cNvPr>
          <p:cNvPicPr>
            <a:picLocks noChangeAspect="1"/>
          </p:cNvPicPr>
          <p:nvPr/>
        </p:nvPicPr>
        <p:blipFill rotWithShape="1">
          <a:blip r:embed="rId3">
            <a:extLst>
              <a:ext uri="{28A0092B-C50C-407E-A947-70E740481C1C}">
                <a14:useLocalDpi xmlns:a14="http://schemas.microsoft.com/office/drawing/2010/main" val="0"/>
              </a:ext>
            </a:extLst>
          </a:blip>
          <a:srcRect l="1218" t="28983" r="2000" b="28572"/>
          <a:stretch/>
        </p:blipFill>
        <p:spPr>
          <a:xfrm>
            <a:off x="331567" y="3468531"/>
            <a:ext cx="5455917" cy="1914210"/>
          </a:xfrm>
          <a:prstGeom prst="rect">
            <a:avLst/>
          </a:prstGeom>
        </p:spPr>
      </p:pic>
      <p:pic>
        <p:nvPicPr>
          <p:cNvPr id="6" name="Picture 5" descr="A close up of electronics&#10;&#10;Description automatically generated">
            <a:extLst>
              <a:ext uri="{FF2B5EF4-FFF2-40B4-BE49-F238E27FC236}">
                <a16:creationId xmlns:a16="http://schemas.microsoft.com/office/drawing/2014/main" id="{D25164A6-C29E-432A-BE61-D024006C7EDA}"/>
              </a:ext>
            </a:extLst>
          </p:cNvPr>
          <p:cNvPicPr>
            <a:picLocks noChangeAspect="1"/>
          </p:cNvPicPr>
          <p:nvPr/>
        </p:nvPicPr>
        <p:blipFill rotWithShape="1">
          <a:blip r:embed="rId4">
            <a:extLst>
              <a:ext uri="{28A0092B-C50C-407E-A947-70E740481C1C}">
                <a14:useLocalDpi xmlns:a14="http://schemas.microsoft.com/office/drawing/2010/main" val="0"/>
              </a:ext>
            </a:extLst>
          </a:blip>
          <a:srcRect l="17395" t="14686" r="15315" b="27768"/>
          <a:stretch/>
        </p:blipFill>
        <p:spPr>
          <a:xfrm>
            <a:off x="6445073" y="2870348"/>
            <a:ext cx="5455917" cy="3110577"/>
          </a:xfrm>
          <a:prstGeom prst="rect">
            <a:avLst/>
          </a:prstGeom>
        </p:spPr>
      </p:pic>
    </p:spTree>
    <p:extLst>
      <p:ext uri="{BB962C8B-B14F-4D97-AF65-F5344CB8AC3E}">
        <p14:creationId xmlns:p14="http://schemas.microsoft.com/office/powerpoint/2010/main" val="221058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6565-5DCA-47D7-AB95-1C9AF9154F2E}"/>
              </a:ext>
            </a:extLst>
          </p:cNvPr>
          <p:cNvSpPr>
            <a:spLocks noGrp="1"/>
          </p:cNvSpPr>
          <p:nvPr>
            <p:ph type="title"/>
          </p:nvPr>
        </p:nvSpPr>
        <p:spPr>
          <a:xfrm>
            <a:off x="838200" y="365125"/>
            <a:ext cx="11018520" cy="1325563"/>
          </a:xfrm>
        </p:spPr>
        <p:txBody>
          <a:bodyPr>
            <a:normAutofit/>
          </a:bodyPr>
          <a:lstStyle/>
          <a:p>
            <a:r>
              <a:rPr lang="en-US" dirty="0"/>
              <a:t>SDR Controls and Display – Rec/</a:t>
            </a:r>
            <a:r>
              <a:rPr lang="en-US" dirty="0" err="1"/>
              <a:t>Xmit</a:t>
            </a:r>
            <a:endParaRPr lang="en-US" dirty="0"/>
          </a:p>
        </p:txBody>
      </p:sp>
      <p:pic>
        <p:nvPicPr>
          <p:cNvPr id="5" name="Content Placeholder 4">
            <a:extLst>
              <a:ext uri="{FF2B5EF4-FFF2-40B4-BE49-F238E27FC236}">
                <a16:creationId xmlns:a16="http://schemas.microsoft.com/office/drawing/2014/main" id="{CCF5EDC7-1FFB-40B1-910D-020C44E2F14C}"/>
              </a:ext>
            </a:extLst>
          </p:cNvPr>
          <p:cNvPicPr>
            <a:picLocks noGrp="1" noChangeAspect="1"/>
          </p:cNvPicPr>
          <p:nvPr>
            <p:ph idx="1"/>
          </p:nvPr>
        </p:nvPicPr>
        <p:blipFill>
          <a:blip r:embed="rId3"/>
          <a:stretch>
            <a:fillRect/>
          </a:stretch>
        </p:blipFill>
        <p:spPr>
          <a:xfrm>
            <a:off x="1403492" y="1497648"/>
            <a:ext cx="9385016" cy="5279072"/>
          </a:xfrm>
        </p:spPr>
      </p:pic>
    </p:spTree>
    <p:extLst>
      <p:ext uri="{BB962C8B-B14F-4D97-AF65-F5344CB8AC3E}">
        <p14:creationId xmlns:p14="http://schemas.microsoft.com/office/powerpoint/2010/main" val="119223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6565-5DCA-47D7-AB95-1C9AF9154F2E}"/>
              </a:ext>
            </a:extLst>
          </p:cNvPr>
          <p:cNvSpPr>
            <a:spLocks noGrp="1"/>
          </p:cNvSpPr>
          <p:nvPr>
            <p:ph type="title"/>
          </p:nvPr>
        </p:nvSpPr>
        <p:spPr/>
        <p:txBody>
          <a:bodyPr>
            <a:normAutofit/>
          </a:bodyPr>
          <a:lstStyle/>
          <a:p>
            <a:r>
              <a:rPr lang="en-US" dirty="0"/>
              <a:t>Web SDR Controls and Display (Rec)</a:t>
            </a:r>
          </a:p>
        </p:txBody>
      </p:sp>
      <p:sp>
        <p:nvSpPr>
          <p:cNvPr id="4" name="Content Placeholder 3">
            <a:extLst>
              <a:ext uri="{FF2B5EF4-FFF2-40B4-BE49-F238E27FC236}">
                <a16:creationId xmlns:a16="http://schemas.microsoft.com/office/drawing/2014/main" id="{CD004476-BB71-4844-B110-6A115D0C987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EA0CA94-C8DC-4F56-B49C-6CA79B2646C9}"/>
              </a:ext>
            </a:extLst>
          </p:cNvPr>
          <p:cNvPicPr>
            <a:picLocks noChangeAspect="1"/>
          </p:cNvPicPr>
          <p:nvPr/>
        </p:nvPicPr>
        <p:blipFill>
          <a:blip r:embed="rId3"/>
          <a:stretch>
            <a:fillRect/>
          </a:stretch>
        </p:blipFill>
        <p:spPr>
          <a:xfrm>
            <a:off x="796220" y="1690688"/>
            <a:ext cx="10881360" cy="4517657"/>
          </a:xfrm>
          <a:prstGeom prst="rect">
            <a:avLst/>
          </a:prstGeom>
        </p:spPr>
      </p:pic>
    </p:spTree>
    <p:extLst>
      <p:ext uri="{BB962C8B-B14F-4D97-AF65-F5344CB8AC3E}">
        <p14:creationId xmlns:p14="http://schemas.microsoft.com/office/powerpoint/2010/main" val="81294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114EF-45C8-4B26-9184-F058B291FE76}"/>
              </a:ext>
            </a:extLst>
          </p:cNvPr>
          <p:cNvSpPr>
            <a:spLocks noGrp="1"/>
          </p:cNvSpPr>
          <p:nvPr>
            <p:ph type="title"/>
          </p:nvPr>
        </p:nvSpPr>
        <p:spPr/>
        <p:txBody>
          <a:bodyPr/>
          <a:lstStyle/>
          <a:p>
            <a:r>
              <a:rPr lang="en-US"/>
              <a:t>http://www.websdr.org/</a:t>
            </a:r>
            <a:endParaRPr lang="en-US" dirty="0"/>
          </a:p>
        </p:txBody>
      </p:sp>
      <p:pic>
        <p:nvPicPr>
          <p:cNvPr id="7" name="Content Placeholder 6">
            <a:extLst>
              <a:ext uri="{FF2B5EF4-FFF2-40B4-BE49-F238E27FC236}">
                <a16:creationId xmlns:a16="http://schemas.microsoft.com/office/drawing/2014/main" id="{5B9B92BD-CBCD-4CB3-B9B4-70195E65795E}"/>
              </a:ext>
            </a:extLst>
          </p:cNvPr>
          <p:cNvPicPr>
            <a:picLocks noGrp="1" noChangeAspect="1"/>
          </p:cNvPicPr>
          <p:nvPr>
            <p:ph idx="1"/>
          </p:nvPr>
        </p:nvPicPr>
        <p:blipFill>
          <a:blip r:embed="rId3"/>
          <a:stretch>
            <a:fillRect/>
          </a:stretch>
        </p:blipFill>
        <p:spPr>
          <a:xfrm>
            <a:off x="1120775" y="1963646"/>
            <a:ext cx="10233025" cy="4075296"/>
          </a:xfrm>
        </p:spPr>
      </p:pic>
      <p:sp>
        <p:nvSpPr>
          <p:cNvPr id="3" name="Slide Number Placeholder 2"/>
          <p:cNvSpPr>
            <a:spLocks noGrp="1"/>
          </p:cNvSpPr>
          <p:nvPr>
            <p:ph type="sldNum" sz="quarter" idx="12"/>
          </p:nvPr>
        </p:nvSpPr>
        <p:spPr/>
        <p:txBody>
          <a:bodyPr/>
          <a:lstStyle/>
          <a:p>
            <a:pPr>
              <a:defRPr/>
            </a:pPr>
            <a:fld id="{28A2BA72-B85F-4D12-8953-EDB174DB11EC}"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15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3488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SDR – Software Defined Radio</a:t>
            </a:r>
          </a:p>
        </p:txBody>
      </p:sp>
      <p:sp>
        <p:nvSpPr>
          <p:cNvPr id="3" name="Content Placeholder 2"/>
          <p:cNvSpPr>
            <a:spLocks noGrp="1"/>
          </p:cNvSpPr>
          <p:nvPr>
            <p:ph idx="1"/>
          </p:nvPr>
        </p:nvSpPr>
        <p:spPr>
          <a:xfrm>
            <a:off x="3170712" y="2401252"/>
            <a:ext cx="5225143" cy="2055495"/>
          </a:xfrm>
        </p:spPr>
        <p:txBody>
          <a:bodyPr>
            <a:normAutofit fontScale="47500" lnSpcReduction="20000"/>
          </a:bodyPr>
          <a:lstStyle/>
          <a:p>
            <a:pPr marL="0" indent="0">
              <a:lnSpc>
                <a:spcPct val="100000"/>
              </a:lnSpc>
              <a:buNone/>
            </a:pPr>
            <a:r>
              <a:rPr lang="en-US" sz="11500" b="1" dirty="0"/>
              <a:t>Demo</a:t>
            </a:r>
            <a:endParaRPr lang="en-US" sz="11500" b="1" dirty="0">
              <a:hlinkClick r:id="rId3"/>
            </a:endParaRPr>
          </a:p>
          <a:p>
            <a:pPr marL="0" indent="0">
              <a:lnSpc>
                <a:spcPct val="100000"/>
              </a:lnSpc>
              <a:buNone/>
            </a:pPr>
            <a:endParaRPr lang="en-US" sz="11500" b="1" dirty="0">
              <a:hlinkClick r:id="rId3"/>
            </a:endParaRPr>
          </a:p>
          <a:p>
            <a:pPr marL="0" indent="0">
              <a:lnSpc>
                <a:spcPct val="100000"/>
              </a:lnSpc>
              <a:buNone/>
            </a:pPr>
            <a:r>
              <a:rPr lang="en-US" sz="5900" b="1" dirty="0">
                <a:hlinkClick r:id="rId3"/>
              </a:rPr>
              <a:t>https://youtu.be/zIpEx9Mr-Jc</a:t>
            </a:r>
            <a:endParaRPr lang="en-US" sz="13800" b="1" dirty="0">
              <a:hlinkClick r:id="rId3"/>
            </a:endParaRPr>
          </a:p>
        </p:txBody>
      </p:sp>
    </p:spTree>
    <p:extLst>
      <p:ext uri="{BB962C8B-B14F-4D97-AF65-F5344CB8AC3E}">
        <p14:creationId xmlns:p14="http://schemas.microsoft.com/office/powerpoint/2010/main" val="363891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SDR – Alternatives</a:t>
            </a:r>
          </a:p>
        </p:txBody>
      </p:sp>
      <p:sp>
        <p:nvSpPr>
          <p:cNvPr id="3" name="Content Placeholder 2"/>
          <p:cNvSpPr>
            <a:spLocks noGrp="1"/>
          </p:cNvSpPr>
          <p:nvPr>
            <p:ph idx="1"/>
          </p:nvPr>
        </p:nvSpPr>
        <p:spPr>
          <a:xfrm>
            <a:off x="1710047" y="2401252"/>
            <a:ext cx="9369631" cy="3441408"/>
          </a:xfrm>
        </p:spPr>
        <p:txBody>
          <a:bodyPr>
            <a:normAutofit fontScale="32500" lnSpcReduction="20000"/>
          </a:bodyPr>
          <a:lstStyle/>
          <a:p>
            <a:pPr marL="0" indent="0">
              <a:lnSpc>
                <a:spcPct val="100000"/>
              </a:lnSpc>
              <a:buNone/>
            </a:pPr>
            <a:r>
              <a:rPr lang="en-US" sz="11500" b="1" dirty="0"/>
              <a:t>Web Accessible </a:t>
            </a:r>
            <a:r>
              <a:rPr lang="en-US" sz="11500" b="1" dirty="0" err="1"/>
              <a:t>Transcievers</a:t>
            </a:r>
            <a:r>
              <a:rPr lang="en-US" sz="11500" b="1" dirty="0"/>
              <a:t> -</a:t>
            </a:r>
            <a:r>
              <a:rPr lang="en-US" sz="11500" b="1" dirty="0" err="1"/>
              <a:t>RemoteHams</a:t>
            </a:r>
            <a:r>
              <a:rPr lang="en-US" sz="11500" b="1" dirty="0"/>
              <a:t> </a:t>
            </a:r>
            <a:r>
              <a:rPr lang="en-US" sz="11500" b="1" dirty="0">
                <a:hlinkClick r:id="rId3"/>
              </a:rPr>
              <a:t>http://remotehams.com/</a:t>
            </a:r>
            <a:endParaRPr lang="en-US" sz="11500" b="1" dirty="0"/>
          </a:p>
          <a:p>
            <a:pPr marL="0" indent="0">
              <a:lnSpc>
                <a:spcPct val="100000"/>
              </a:lnSpc>
              <a:buNone/>
            </a:pPr>
            <a:endParaRPr lang="en-US" sz="11500" b="1" dirty="0"/>
          </a:p>
          <a:p>
            <a:pPr marL="0" indent="0">
              <a:lnSpc>
                <a:spcPct val="100000"/>
              </a:lnSpc>
              <a:buNone/>
            </a:pPr>
            <a:r>
              <a:rPr lang="en-US" sz="11500" b="1" dirty="0"/>
              <a:t>PC/Phone/Tablet Transceiver -</a:t>
            </a:r>
            <a:r>
              <a:rPr lang="en-US" sz="11500" b="1" dirty="0" err="1"/>
              <a:t>EchoLink</a:t>
            </a:r>
            <a:r>
              <a:rPr lang="en-US" sz="11500" b="1" dirty="0"/>
              <a:t> </a:t>
            </a:r>
            <a:r>
              <a:rPr lang="en-US" sz="11500" b="1" dirty="0">
                <a:hlinkClick r:id="rId4"/>
              </a:rPr>
              <a:t>https://secure.echolink.org/</a:t>
            </a:r>
            <a:endParaRPr lang="en-US" sz="11500" b="1" dirty="0"/>
          </a:p>
          <a:p>
            <a:pPr marL="0" indent="0">
              <a:lnSpc>
                <a:spcPct val="100000"/>
              </a:lnSpc>
              <a:buNone/>
            </a:pPr>
            <a:endParaRPr lang="en-US" sz="13800" b="1" dirty="0">
              <a:hlinkClick r:id="rId5"/>
            </a:endParaRPr>
          </a:p>
        </p:txBody>
      </p:sp>
    </p:spTree>
    <p:extLst>
      <p:ext uri="{BB962C8B-B14F-4D97-AF65-F5344CB8AC3E}">
        <p14:creationId xmlns:p14="http://schemas.microsoft.com/office/powerpoint/2010/main" val="214244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err="1"/>
              <a:t>RemoteHams</a:t>
            </a:r>
            <a:r>
              <a:rPr lang="en-US" sz="4400" b="1" dirty="0"/>
              <a:t> – </a:t>
            </a:r>
            <a:r>
              <a:rPr lang="en-US" sz="4900" b="1" dirty="0">
                <a:hlinkClick r:id="rId3"/>
              </a:rPr>
              <a:t>http://remotehams.com/</a:t>
            </a:r>
            <a:endParaRPr lang="en-US" sz="4400" b="1" dirty="0"/>
          </a:p>
        </p:txBody>
      </p:sp>
      <p:sp>
        <p:nvSpPr>
          <p:cNvPr id="14" name="Content Placeholder 3">
            <a:extLst>
              <a:ext uri="{FF2B5EF4-FFF2-40B4-BE49-F238E27FC236}">
                <a16:creationId xmlns:a16="http://schemas.microsoft.com/office/drawing/2014/main" id="{184C5151-54FD-4CCE-BB5A-27B6DB96C6E7}"/>
              </a:ext>
            </a:extLst>
          </p:cNvPr>
          <p:cNvSpPr txBox="1">
            <a:spLocks/>
          </p:cNvSpPr>
          <p:nvPr/>
        </p:nvSpPr>
        <p:spPr>
          <a:xfrm>
            <a:off x="1120000" y="1825625"/>
            <a:ext cx="10233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Web based listing of Amateur Radios accessible over the internet</a:t>
            </a:r>
          </a:p>
        </p:txBody>
      </p:sp>
      <p:pic>
        <p:nvPicPr>
          <p:cNvPr id="20" name="Picture 19">
            <a:extLst>
              <a:ext uri="{FF2B5EF4-FFF2-40B4-BE49-F238E27FC236}">
                <a16:creationId xmlns:a16="http://schemas.microsoft.com/office/drawing/2014/main" id="{681559B8-BBED-4478-9F4C-75223C57BEF5}"/>
              </a:ext>
            </a:extLst>
          </p:cNvPr>
          <p:cNvPicPr>
            <a:picLocks noChangeAspect="1"/>
          </p:cNvPicPr>
          <p:nvPr/>
        </p:nvPicPr>
        <p:blipFill rotWithShape="1">
          <a:blip r:embed="rId4"/>
          <a:srcRect l="4567" t="15135" r="5800" b="8107"/>
          <a:stretch/>
        </p:blipFill>
        <p:spPr>
          <a:xfrm>
            <a:off x="2040576" y="2404917"/>
            <a:ext cx="8110847" cy="3906983"/>
          </a:xfrm>
          <a:prstGeom prst="rect">
            <a:avLst/>
          </a:prstGeom>
        </p:spPr>
      </p:pic>
    </p:spTree>
    <p:extLst>
      <p:ext uri="{BB962C8B-B14F-4D97-AF65-F5344CB8AC3E}">
        <p14:creationId xmlns:p14="http://schemas.microsoft.com/office/powerpoint/2010/main" val="75733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RemoteHams</a:t>
            </a:r>
            <a:r>
              <a:rPr lang="en-US" sz="4400" b="1" dirty="0"/>
              <a:t> – </a:t>
            </a:r>
            <a:r>
              <a:rPr lang="en-US" sz="4900" b="1" dirty="0"/>
              <a:t>Steps to Use</a:t>
            </a:r>
            <a:endParaRPr lang="en-US" sz="4400" b="1" dirty="0"/>
          </a:p>
        </p:txBody>
      </p:sp>
      <p:pic>
        <p:nvPicPr>
          <p:cNvPr id="6" name="Picture 5">
            <a:extLst>
              <a:ext uri="{FF2B5EF4-FFF2-40B4-BE49-F238E27FC236}">
                <a16:creationId xmlns:a16="http://schemas.microsoft.com/office/drawing/2014/main" id="{EAA375ED-6479-418E-8D31-DD864F7295A9}"/>
              </a:ext>
            </a:extLst>
          </p:cNvPr>
          <p:cNvPicPr>
            <a:picLocks noChangeAspect="1"/>
          </p:cNvPicPr>
          <p:nvPr/>
        </p:nvPicPr>
        <p:blipFill rotWithShape="1">
          <a:blip r:embed="rId3"/>
          <a:srcRect l="5844" t="14892" r="6876" b="3896"/>
          <a:stretch/>
        </p:blipFill>
        <p:spPr>
          <a:xfrm>
            <a:off x="1308558" y="1690688"/>
            <a:ext cx="9574884" cy="5011387"/>
          </a:xfrm>
          <a:prstGeom prst="rect">
            <a:avLst/>
          </a:prstGeom>
        </p:spPr>
      </p:pic>
    </p:spTree>
    <p:extLst>
      <p:ext uri="{BB962C8B-B14F-4D97-AF65-F5344CB8AC3E}">
        <p14:creationId xmlns:p14="http://schemas.microsoft.com/office/powerpoint/2010/main" val="122023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D28C-949B-4C7B-89B3-518FB60D02E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CE61F1F-8DDD-4B24-9EF2-DB62CCFAD1BD}"/>
              </a:ext>
            </a:extLst>
          </p:cNvPr>
          <p:cNvSpPr>
            <a:spLocks noGrp="1"/>
          </p:cNvSpPr>
          <p:nvPr>
            <p:ph idx="1"/>
          </p:nvPr>
        </p:nvSpPr>
        <p:spPr/>
        <p:txBody>
          <a:bodyPr>
            <a:normAutofit/>
          </a:bodyPr>
          <a:lstStyle/>
          <a:p>
            <a:r>
              <a:rPr lang="en-US" sz="4000" b="1" dirty="0"/>
              <a:t>Speaker Introduction</a:t>
            </a:r>
          </a:p>
          <a:p>
            <a:r>
              <a:rPr lang="en-US" sz="4000" b="1" dirty="0"/>
              <a:t>Topic Introduction</a:t>
            </a:r>
          </a:p>
          <a:p>
            <a:r>
              <a:rPr lang="en-US" sz="4000" b="1" dirty="0"/>
              <a:t>SDR – Definition</a:t>
            </a:r>
          </a:p>
          <a:p>
            <a:r>
              <a:rPr lang="en-US" sz="4000" b="1" dirty="0"/>
              <a:t>SDR – Demonstration</a:t>
            </a:r>
          </a:p>
          <a:p>
            <a:r>
              <a:rPr lang="en-US" sz="4000" b="1" dirty="0"/>
              <a:t>Useful Links</a:t>
            </a:r>
          </a:p>
          <a:p>
            <a:r>
              <a:rPr lang="en-US" sz="4000" b="1" dirty="0"/>
              <a:t>Speaker Contact for Q&amp;A</a:t>
            </a:r>
          </a:p>
        </p:txBody>
      </p:sp>
    </p:spTree>
    <p:extLst>
      <p:ext uri="{BB962C8B-B14F-4D97-AF65-F5344CB8AC3E}">
        <p14:creationId xmlns:p14="http://schemas.microsoft.com/office/powerpoint/2010/main" val="3631873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RemoteHams</a:t>
            </a:r>
            <a:r>
              <a:rPr lang="en-US" sz="4400" b="1" dirty="0"/>
              <a:t> – </a:t>
            </a:r>
            <a:r>
              <a:rPr lang="en-US" sz="4900" b="1" dirty="0"/>
              <a:t>List of Stations</a:t>
            </a:r>
            <a:endParaRPr lang="en-US" sz="4400" b="1" dirty="0"/>
          </a:p>
        </p:txBody>
      </p:sp>
      <p:pic>
        <p:nvPicPr>
          <p:cNvPr id="5" name="Picture 4">
            <a:extLst>
              <a:ext uri="{FF2B5EF4-FFF2-40B4-BE49-F238E27FC236}">
                <a16:creationId xmlns:a16="http://schemas.microsoft.com/office/drawing/2014/main" id="{B9360A26-1944-4F4F-BB01-9B4B8654ED6E}"/>
              </a:ext>
            </a:extLst>
          </p:cNvPr>
          <p:cNvPicPr>
            <a:picLocks noChangeAspect="1"/>
          </p:cNvPicPr>
          <p:nvPr/>
        </p:nvPicPr>
        <p:blipFill>
          <a:blip r:embed="rId3"/>
          <a:stretch>
            <a:fillRect/>
          </a:stretch>
        </p:blipFill>
        <p:spPr>
          <a:xfrm>
            <a:off x="1459344" y="1508167"/>
            <a:ext cx="9273311" cy="5216237"/>
          </a:xfrm>
          <a:prstGeom prst="rect">
            <a:avLst/>
          </a:prstGeom>
        </p:spPr>
      </p:pic>
    </p:spTree>
    <p:extLst>
      <p:ext uri="{BB962C8B-B14F-4D97-AF65-F5344CB8AC3E}">
        <p14:creationId xmlns:p14="http://schemas.microsoft.com/office/powerpoint/2010/main" val="186128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RemoteHams</a:t>
            </a:r>
            <a:r>
              <a:rPr lang="en-US" sz="4400" b="1" dirty="0"/>
              <a:t> – </a:t>
            </a:r>
            <a:r>
              <a:rPr lang="en-US" sz="4900" b="1" dirty="0"/>
              <a:t>Control of a Station</a:t>
            </a:r>
            <a:endParaRPr lang="en-US" sz="4400" b="1" dirty="0"/>
          </a:p>
        </p:txBody>
      </p:sp>
      <p:pic>
        <p:nvPicPr>
          <p:cNvPr id="4" name="Picture 3">
            <a:extLst>
              <a:ext uri="{FF2B5EF4-FFF2-40B4-BE49-F238E27FC236}">
                <a16:creationId xmlns:a16="http://schemas.microsoft.com/office/drawing/2014/main" id="{BD8E99CE-C1A0-434D-AE1D-5307B153CF0F}"/>
              </a:ext>
            </a:extLst>
          </p:cNvPr>
          <p:cNvPicPr>
            <a:picLocks noChangeAspect="1"/>
          </p:cNvPicPr>
          <p:nvPr/>
        </p:nvPicPr>
        <p:blipFill>
          <a:blip r:embed="rId3"/>
          <a:stretch>
            <a:fillRect/>
          </a:stretch>
        </p:blipFill>
        <p:spPr>
          <a:xfrm>
            <a:off x="1464660" y="1439924"/>
            <a:ext cx="9262680" cy="5210257"/>
          </a:xfrm>
          <a:prstGeom prst="rect">
            <a:avLst/>
          </a:prstGeom>
        </p:spPr>
      </p:pic>
    </p:spTree>
    <p:extLst>
      <p:ext uri="{BB962C8B-B14F-4D97-AF65-F5344CB8AC3E}">
        <p14:creationId xmlns:p14="http://schemas.microsoft.com/office/powerpoint/2010/main" val="1653021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RemoteHams</a:t>
            </a:r>
            <a:r>
              <a:rPr lang="en-US" sz="4400" b="1" dirty="0"/>
              <a:t> - Requirements</a:t>
            </a:r>
          </a:p>
        </p:txBody>
      </p:sp>
      <p:sp>
        <p:nvSpPr>
          <p:cNvPr id="4" name="Content Placeholder 3">
            <a:extLst>
              <a:ext uri="{FF2B5EF4-FFF2-40B4-BE49-F238E27FC236}">
                <a16:creationId xmlns:a16="http://schemas.microsoft.com/office/drawing/2014/main" id="{288E2035-5905-4AE0-ADD8-0CA2BE7676F3}"/>
              </a:ext>
            </a:extLst>
          </p:cNvPr>
          <p:cNvSpPr>
            <a:spLocks noGrp="1"/>
          </p:cNvSpPr>
          <p:nvPr>
            <p:ph idx="1"/>
          </p:nvPr>
        </p:nvSpPr>
        <p:spPr/>
        <p:txBody>
          <a:bodyPr/>
          <a:lstStyle/>
          <a:p>
            <a:r>
              <a:rPr lang="en-US" dirty="0"/>
              <a:t>Download the application</a:t>
            </a:r>
          </a:p>
          <a:p>
            <a:r>
              <a:rPr lang="en-US" dirty="0"/>
              <a:t>Install the Client</a:t>
            </a:r>
          </a:p>
          <a:p>
            <a:r>
              <a:rPr lang="en-US" dirty="0"/>
              <a:t>Upload “Official Copy” of FCC license for transmit</a:t>
            </a:r>
          </a:p>
          <a:p>
            <a:r>
              <a:rPr lang="en-US" dirty="0"/>
              <a:t>Open the application</a:t>
            </a:r>
          </a:p>
          <a:p>
            <a:r>
              <a:rPr lang="en-US" dirty="0"/>
              <a:t>Select a station</a:t>
            </a:r>
          </a:p>
          <a:p>
            <a:r>
              <a:rPr lang="en-US" dirty="0"/>
              <a:t>May require permission from the owner to control or transmit</a:t>
            </a:r>
          </a:p>
        </p:txBody>
      </p:sp>
    </p:spTree>
    <p:extLst>
      <p:ext uri="{BB962C8B-B14F-4D97-AF65-F5344CB8AC3E}">
        <p14:creationId xmlns:p14="http://schemas.microsoft.com/office/powerpoint/2010/main" val="333568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Echolink</a:t>
            </a:r>
            <a:r>
              <a:rPr lang="en-US" sz="4400" b="1" dirty="0"/>
              <a:t> – Logged In</a:t>
            </a:r>
          </a:p>
        </p:txBody>
      </p:sp>
      <p:pic>
        <p:nvPicPr>
          <p:cNvPr id="5" name="Content Placeholder 4" descr="A screenshot of a cell phone&#10;&#10;Description automatically generated with medium confidence">
            <a:extLst>
              <a:ext uri="{FF2B5EF4-FFF2-40B4-BE49-F238E27FC236}">
                <a16:creationId xmlns:a16="http://schemas.microsoft.com/office/drawing/2014/main" id="{104F341A-B585-4BA2-A795-3D84DBE897EA}"/>
              </a:ext>
            </a:extLst>
          </p:cNvPr>
          <p:cNvPicPr>
            <a:picLocks noGrp="1" noChangeAspect="1"/>
          </p:cNvPicPr>
          <p:nvPr>
            <p:ph idx="1"/>
          </p:nvPr>
        </p:nvPicPr>
        <p:blipFill>
          <a:blip r:embed="rId3"/>
          <a:stretch>
            <a:fillRect/>
          </a:stretch>
        </p:blipFill>
        <p:spPr>
          <a:xfrm>
            <a:off x="7729902" y="218073"/>
            <a:ext cx="3124143" cy="6421854"/>
          </a:xfrm>
        </p:spPr>
      </p:pic>
      <p:sp>
        <p:nvSpPr>
          <p:cNvPr id="14" name="Content Placeholder 3">
            <a:extLst>
              <a:ext uri="{FF2B5EF4-FFF2-40B4-BE49-F238E27FC236}">
                <a16:creationId xmlns:a16="http://schemas.microsoft.com/office/drawing/2014/main" id="{184C5151-54FD-4CCE-BB5A-27B6DB96C6E7}"/>
              </a:ext>
            </a:extLst>
          </p:cNvPr>
          <p:cNvSpPr txBox="1">
            <a:spLocks/>
          </p:cNvSpPr>
          <p:nvPr/>
        </p:nvSpPr>
        <p:spPr>
          <a:xfrm>
            <a:off x="1120000" y="1825625"/>
            <a:ext cx="10233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Opening screen</a:t>
            </a:r>
          </a:p>
          <a:p>
            <a:r>
              <a:rPr lang="en-US" dirty="0"/>
              <a:t>Allows for searching (magnifying glass)</a:t>
            </a:r>
          </a:p>
          <a:p>
            <a:r>
              <a:rPr lang="en-US" dirty="0"/>
              <a:t>Previous stations (QSOs)</a:t>
            </a:r>
          </a:p>
        </p:txBody>
      </p:sp>
    </p:spTree>
    <p:extLst>
      <p:ext uri="{BB962C8B-B14F-4D97-AF65-F5344CB8AC3E}">
        <p14:creationId xmlns:p14="http://schemas.microsoft.com/office/powerpoint/2010/main" val="1444467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Echolink</a:t>
            </a:r>
            <a:r>
              <a:rPr lang="en-US" sz="4400" b="1" dirty="0"/>
              <a:t> – Station List</a:t>
            </a:r>
          </a:p>
        </p:txBody>
      </p:sp>
      <p:pic>
        <p:nvPicPr>
          <p:cNvPr id="7" name="Picture 6" descr="Graphical user interface, application&#10;&#10;Description automatically generated">
            <a:extLst>
              <a:ext uri="{FF2B5EF4-FFF2-40B4-BE49-F238E27FC236}">
                <a16:creationId xmlns:a16="http://schemas.microsoft.com/office/drawing/2014/main" id="{58EABB1A-F668-4E1C-8F24-95439D56C40D}"/>
              </a:ext>
            </a:extLst>
          </p:cNvPr>
          <p:cNvPicPr>
            <a:picLocks noChangeAspect="1"/>
          </p:cNvPicPr>
          <p:nvPr/>
        </p:nvPicPr>
        <p:blipFill>
          <a:blip r:embed="rId3"/>
          <a:stretch>
            <a:fillRect/>
          </a:stretch>
        </p:blipFill>
        <p:spPr>
          <a:xfrm>
            <a:off x="7669791" y="211177"/>
            <a:ext cx="3160503" cy="6496589"/>
          </a:xfrm>
          <a:prstGeom prst="rect">
            <a:avLst/>
          </a:prstGeom>
        </p:spPr>
      </p:pic>
      <p:sp>
        <p:nvSpPr>
          <p:cNvPr id="4" name="Content Placeholder 3">
            <a:extLst>
              <a:ext uri="{FF2B5EF4-FFF2-40B4-BE49-F238E27FC236}">
                <a16:creationId xmlns:a16="http://schemas.microsoft.com/office/drawing/2014/main" id="{EB04C8E4-5235-4207-88AA-B1D2FBF9C35D}"/>
              </a:ext>
            </a:extLst>
          </p:cNvPr>
          <p:cNvSpPr>
            <a:spLocks noGrp="1"/>
          </p:cNvSpPr>
          <p:nvPr>
            <p:ph idx="1"/>
          </p:nvPr>
        </p:nvSpPr>
        <p:spPr/>
        <p:txBody>
          <a:bodyPr/>
          <a:lstStyle/>
          <a:p>
            <a:r>
              <a:rPr lang="en-US" dirty="0"/>
              <a:t>Showing a list of stations online</a:t>
            </a:r>
          </a:p>
        </p:txBody>
      </p:sp>
    </p:spTree>
    <p:extLst>
      <p:ext uri="{BB962C8B-B14F-4D97-AF65-F5344CB8AC3E}">
        <p14:creationId xmlns:p14="http://schemas.microsoft.com/office/powerpoint/2010/main" val="40887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Echolink</a:t>
            </a:r>
            <a:r>
              <a:rPr lang="en-US" sz="4400" b="1" dirty="0"/>
              <a:t> – Connecting</a:t>
            </a:r>
          </a:p>
        </p:txBody>
      </p:sp>
      <p:pic>
        <p:nvPicPr>
          <p:cNvPr id="9" name="Picture 8" descr="A screenshot of a video game&#10;&#10;Description automatically generated with medium confidence">
            <a:extLst>
              <a:ext uri="{FF2B5EF4-FFF2-40B4-BE49-F238E27FC236}">
                <a16:creationId xmlns:a16="http://schemas.microsoft.com/office/drawing/2014/main" id="{9048DB2B-42A7-4FF3-A6F8-BAE447C1555B}"/>
              </a:ext>
            </a:extLst>
          </p:cNvPr>
          <p:cNvPicPr>
            <a:picLocks noChangeAspect="1"/>
          </p:cNvPicPr>
          <p:nvPr/>
        </p:nvPicPr>
        <p:blipFill>
          <a:blip r:embed="rId3"/>
          <a:stretch>
            <a:fillRect/>
          </a:stretch>
        </p:blipFill>
        <p:spPr>
          <a:xfrm>
            <a:off x="7653547" y="198132"/>
            <a:ext cx="3143546" cy="6461734"/>
          </a:xfrm>
          <a:prstGeom prst="rect">
            <a:avLst/>
          </a:prstGeom>
        </p:spPr>
      </p:pic>
      <p:sp>
        <p:nvSpPr>
          <p:cNvPr id="4" name="Content Placeholder 3">
            <a:extLst>
              <a:ext uri="{FF2B5EF4-FFF2-40B4-BE49-F238E27FC236}">
                <a16:creationId xmlns:a16="http://schemas.microsoft.com/office/drawing/2014/main" id="{E5B42013-E62E-4C0E-8AE7-074F56D179BC}"/>
              </a:ext>
            </a:extLst>
          </p:cNvPr>
          <p:cNvSpPr>
            <a:spLocks noGrp="1"/>
          </p:cNvSpPr>
          <p:nvPr>
            <p:ph idx="1"/>
          </p:nvPr>
        </p:nvSpPr>
        <p:spPr/>
        <p:txBody>
          <a:bodyPr/>
          <a:lstStyle/>
          <a:p>
            <a:r>
              <a:rPr lang="en-US" dirty="0"/>
              <a:t>Connecting to a node (N5TTR)</a:t>
            </a:r>
          </a:p>
          <a:p>
            <a:pPr lvl="1"/>
            <a:r>
              <a:rPr lang="en-US" dirty="0"/>
              <a:t>Shows no other connections [0/20]</a:t>
            </a:r>
          </a:p>
          <a:p>
            <a:pPr lvl="1"/>
            <a:r>
              <a:rPr lang="en-US" dirty="0"/>
              <a:t>Shows location, Georgetown, TX</a:t>
            </a:r>
          </a:p>
        </p:txBody>
      </p:sp>
    </p:spTree>
    <p:extLst>
      <p:ext uri="{BB962C8B-B14F-4D97-AF65-F5344CB8AC3E}">
        <p14:creationId xmlns:p14="http://schemas.microsoft.com/office/powerpoint/2010/main" val="423707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Echolink</a:t>
            </a:r>
            <a:r>
              <a:rPr lang="en-US" sz="4400" b="1" dirty="0"/>
              <a:t> - Connected</a:t>
            </a:r>
          </a:p>
        </p:txBody>
      </p:sp>
      <p:pic>
        <p:nvPicPr>
          <p:cNvPr id="11" name="Picture 10" descr="Graphical user interface, application&#10;&#10;Description automatically generated">
            <a:extLst>
              <a:ext uri="{FF2B5EF4-FFF2-40B4-BE49-F238E27FC236}">
                <a16:creationId xmlns:a16="http://schemas.microsoft.com/office/drawing/2014/main" id="{0D5EBB4B-3E51-4B04-ACA9-011257BA28D9}"/>
              </a:ext>
            </a:extLst>
          </p:cNvPr>
          <p:cNvPicPr>
            <a:picLocks noChangeAspect="1"/>
          </p:cNvPicPr>
          <p:nvPr/>
        </p:nvPicPr>
        <p:blipFill>
          <a:blip r:embed="rId3"/>
          <a:stretch>
            <a:fillRect/>
          </a:stretch>
        </p:blipFill>
        <p:spPr>
          <a:xfrm>
            <a:off x="7540793" y="246375"/>
            <a:ext cx="3095146" cy="6362246"/>
          </a:xfrm>
          <a:prstGeom prst="rect">
            <a:avLst/>
          </a:prstGeom>
        </p:spPr>
      </p:pic>
      <p:sp>
        <p:nvSpPr>
          <p:cNvPr id="4" name="Content Placeholder 3">
            <a:extLst>
              <a:ext uri="{FF2B5EF4-FFF2-40B4-BE49-F238E27FC236}">
                <a16:creationId xmlns:a16="http://schemas.microsoft.com/office/drawing/2014/main" id="{AAA571F2-82E2-4323-A280-66324C34FF59}"/>
              </a:ext>
            </a:extLst>
          </p:cNvPr>
          <p:cNvSpPr>
            <a:spLocks noGrp="1"/>
          </p:cNvSpPr>
          <p:nvPr>
            <p:ph idx="1"/>
          </p:nvPr>
        </p:nvSpPr>
        <p:spPr/>
        <p:txBody>
          <a:bodyPr/>
          <a:lstStyle/>
          <a:p>
            <a:r>
              <a:rPr lang="en-US" dirty="0"/>
              <a:t>Showing connected to N5TT-R</a:t>
            </a:r>
          </a:p>
          <a:p>
            <a:pPr lvl="1"/>
            <a:r>
              <a:rPr lang="en-US" dirty="0" err="1"/>
              <a:t>Echolink</a:t>
            </a:r>
            <a:r>
              <a:rPr lang="en-US" dirty="0"/>
              <a:t> Node Number (591270)</a:t>
            </a:r>
          </a:p>
          <a:p>
            <a:pPr lvl="1"/>
            <a:r>
              <a:rPr lang="en-US" dirty="0"/>
              <a:t>Allstar nodes also connected</a:t>
            </a:r>
          </a:p>
          <a:p>
            <a:pPr lvl="2"/>
            <a:r>
              <a:rPr lang="en-US" dirty="0"/>
              <a:t>43115</a:t>
            </a:r>
          </a:p>
          <a:p>
            <a:pPr lvl="2"/>
            <a:r>
              <a:rPr lang="en-US" dirty="0"/>
              <a:t>43117</a:t>
            </a:r>
          </a:p>
          <a:p>
            <a:pPr lvl="2"/>
            <a:r>
              <a:rPr lang="en-US" dirty="0"/>
              <a:t>44065</a:t>
            </a:r>
          </a:p>
          <a:p>
            <a:r>
              <a:rPr lang="en-US" dirty="0"/>
              <a:t>Currently in “Receive” mode</a:t>
            </a:r>
          </a:p>
          <a:p>
            <a:r>
              <a:rPr lang="en-US" dirty="0"/>
              <a:t>Able to “Transmit” </a:t>
            </a:r>
          </a:p>
          <a:p>
            <a:pPr lvl="1"/>
            <a:r>
              <a:rPr lang="en-US" dirty="0"/>
              <a:t>“TRANSMIT” button shown</a:t>
            </a:r>
          </a:p>
        </p:txBody>
      </p:sp>
    </p:spTree>
    <p:extLst>
      <p:ext uri="{BB962C8B-B14F-4D97-AF65-F5344CB8AC3E}">
        <p14:creationId xmlns:p14="http://schemas.microsoft.com/office/powerpoint/2010/main" val="262376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Echolink</a:t>
            </a:r>
            <a:r>
              <a:rPr lang="en-US" sz="4400" b="1" dirty="0"/>
              <a:t> - Transmitting</a:t>
            </a:r>
          </a:p>
        </p:txBody>
      </p:sp>
      <p:pic>
        <p:nvPicPr>
          <p:cNvPr id="13" name="Picture 12" descr="A picture containing text, microphone&#10;&#10;Description automatically generated">
            <a:extLst>
              <a:ext uri="{FF2B5EF4-FFF2-40B4-BE49-F238E27FC236}">
                <a16:creationId xmlns:a16="http://schemas.microsoft.com/office/drawing/2014/main" id="{A7D77846-0B35-4AD6-AC4E-A3CB0872D31B}"/>
              </a:ext>
            </a:extLst>
          </p:cNvPr>
          <p:cNvPicPr>
            <a:picLocks noChangeAspect="1"/>
          </p:cNvPicPr>
          <p:nvPr/>
        </p:nvPicPr>
        <p:blipFill>
          <a:blip r:embed="rId3"/>
          <a:stretch>
            <a:fillRect/>
          </a:stretch>
        </p:blipFill>
        <p:spPr>
          <a:xfrm>
            <a:off x="7841673" y="152135"/>
            <a:ext cx="3188300" cy="6553728"/>
          </a:xfrm>
          <a:prstGeom prst="rect">
            <a:avLst/>
          </a:prstGeom>
        </p:spPr>
      </p:pic>
      <p:sp>
        <p:nvSpPr>
          <p:cNvPr id="4" name="Content Placeholder 3">
            <a:extLst>
              <a:ext uri="{FF2B5EF4-FFF2-40B4-BE49-F238E27FC236}">
                <a16:creationId xmlns:a16="http://schemas.microsoft.com/office/drawing/2014/main" id="{288E2035-5905-4AE0-ADD8-0CA2BE7676F3}"/>
              </a:ext>
            </a:extLst>
          </p:cNvPr>
          <p:cNvSpPr>
            <a:spLocks noGrp="1"/>
          </p:cNvSpPr>
          <p:nvPr>
            <p:ph idx="1"/>
          </p:nvPr>
        </p:nvSpPr>
        <p:spPr/>
        <p:txBody>
          <a:bodyPr/>
          <a:lstStyle/>
          <a:p>
            <a:r>
              <a:rPr lang="en-US" dirty="0"/>
              <a:t>Shown currently transmitting</a:t>
            </a:r>
          </a:p>
          <a:p>
            <a:pPr lvl="1"/>
            <a:r>
              <a:rPr lang="en-US" dirty="0"/>
              <a:t>Tap microphone image to stop transmitting</a:t>
            </a:r>
          </a:p>
        </p:txBody>
      </p:sp>
    </p:spTree>
    <p:extLst>
      <p:ext uri="{BB962C8B-B14F-4D97-AF65-F5344CB8AC3E}">
        <p14:creationId xmlns:p14="http://schemas.microsoft.com/office/powerpoint/2010/main" val="76448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a:t>Echolink</a:t>
            </a:r>
            <a:r>
              <a:rPr lang="en-US" sz="4400" b="1" dirty="0"/>
              <a:t> - Requirements</a:t>
            </a:r>
          </a:p>
        </p:txBody>
      </p:sp>
      <p:sp>
        <p:nvSpPr>
          <p:cNvPr id="4" name="Content Placeholder 3">
            <a:extLst>
              <a:ext uri="{FF2B5EF4-FFF2-40B4-BE49-F238E27FC236}">
                <a16:creationId xmlns:a16="http://schemas.microsoft.com/office/drawing/2014/main" id="{288E2035-5905-4AE0-ADD8-0CA2BE7676F3}"/>
              </a:ext>
            </a:extLst>
          </p:cNvPr>
          <p:cNvSpPr>
            <a:spLocks noGrp="1"/>
          </p:cNvSpPr>
          <p:nvPr>
            <p:ph idx="1"/>
          </p:nvPr>
        </p:nvSpPr>
        <p:spPr/>
        <p:txBody>
          <a:bodyPr/>
          <a:lstStyle/>
          <a:p>
            <a:r>
              <a:rPr lang="en-US" dirty="0"/>
              <a:t>Any FCC Amateur Call Sign</a:t>
            </a:r>
          </a:p>
          <a:p>
            <a:r>
              <a:rPr lang="en-US" dirty="0"/>
              <a:t>Download the application</a:t>
            </a:r>
          </a:p>
          <a:p>
            <a:r>
              <a:rPr lang="en-US" dirty="0"/>
              <a:t>“Register” with an email address</a:t>
            </a:r>
          </a:p>
          <a:p>
            <a:r>
              <a:rPr lang="en-US" dirty="0"/>
              <a:t>Respond to email from </a:t>
            </a:r>
            <a:r>
              <a:rPr lang="en-US" dirty="0" err="1"/>
              <a:t>EchoLink</a:t>
            </a:r>
            <a:endParaRPr lang="en-US" dirty="0"/>
          </a:p>
          <a:p>
            <a:r>
              <a:rPr lang="en-US" dirty="0"/>
              <a:t>Upload “Official Copy” of FCC license</a:t>
            </a:r>
          </a:p>
          <a:p>
            <a:r>
              <a:rPr lang="en-US" dirty="0"/>
              <a:t>Receive confirmation from </a:t>
            </a:r>
            <a:r>
              <a:rPr lang="en-US" dirty="0" err="1"/>
              <a:t>EchoLink</a:t>
            </a:r>
            <a:endParaRPr lang="en-US" dirty="0"/>
          </a:p>
          <a:p>
            <a:r>
              <a:rPr lang="en-US" dirty="0"/>
              <a:t>Open application and use </a:t>
            </a:r>
            <a:r>
              <a:rPr lang="en-US" dirty="0" err="1"/>
              <a:t>EchoLink</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3EDE0D07-70FD-45A2-9653-2BAF8A9DB447}"/>
              </a:ext>
            </a:extLst>
          </p:cNvPr>
          <p:cNvPicPr>
            <a:picLocks noChangeAspect="1"/>
          </p:cNvPicPr>
          <p:nvPr/>
        </p:nvPicPr>
        <p:blipFill>
          <a:blip r:embed="rId3"/>
          <a:stretch>
            <a:fillRect/>
          </a:stretch>
        </p:blipFill>
        <p:spPr>
          <a:xfrm>
            <a:off x="7883700" y="152135"/>
            <a:ext cx="3188300" cy="6553729"/>
          </a:xfrm>
          <a:prstGeom prst="rect">
            <a:avLst/>
          </a:prstGeom>
        </p:spPr>
      </p:pic>
    </p:spTree>
    <p:extLst>
      <p:ext uri="{BB962C8B-B14F-4D97-AF65-F5344CB8AC3E}">
        <p14:creationId xmlns:p14="http://schemas.microsoft.com/office/powerpoint/2010/main" val="345466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E2BF-93E5-4D1E-ABDD-83093FBE7B95}"/>
              </a:ext>
            </a:extLst>
          </p:cNvPr>
          <p:cNvSpPr>
            <a:spLocks noGrp="1"/>
          </p:cNvSpPr>
          <p:nvPr>
            <p:ph type="title"/>
          </p:nvPr>
        </p:nvSpPr>
        <p:spPr/>
        <p:txBody>
          <a:bodyPr>
            <a:normAutofit fontScale="90000"/>
          </a:bodyPr>
          <a:lstStyle/>
          <a:p>
            <a:r>
              <a:rPr lang="en-US" dirty="0"/>
              <a:t>Useful Links for Software Defined Radio</a:t>
            </a:r>
          </a:p>
        </p:txBody>
      </p:sp>
      <p:sp>
        <p:nvSpPr>
          <p:cNvPr id="3" name="Content Placeholder 2">
            <a:extLst>
              <a:ext uri="{FF2B5EF4-FFF2-40B4-BE49-F238E27FC236}">
                <a16:creationId xmlns:a16="http://schemas.microsoft.com/office/drawing/2014/main" id="{3C36053D-03DA-4297-9DDB-E8B2828EE6D3}"/>
              </a:ext>
            </a:extLst>
          </p:cNvPr>
          <p:cNvSpPr>
            <a:spLocks noGrp="1"/>
          </p:cNvSpPr>
          <p:nvPr>
            <p:ph idx="1"/>
          </p:nvPr>
        </p:nvSpPr>
        <p:spPr>
          <a:xfrm>
            <a:off x="1770927" y="1979271"/>
            <a:ext cx="9329195" cy="3900668"/>
          </a:xfrm>
        </p:spPr>
        <p:txBody>
          <a:bodyPr>
            <a:normAutofit/>
          </a:bodyPr>
          <a:lstStyle/>
          <a:p>
            <a:r>
              <a:rPr lang="en-US" dirty="0"/>
              <a:t>Web SDR’s – </a:t>
            </a:r>
            <a:r>
              <a:rPr lang="en-US" dirty="0">
                <a:hlinkClick r:id="rId3"/>
              </a:rPr>
              <a:t>http://www.websdr.org/</a:t>
            </a:r>
            <a:endParaRPr lang="en-US" dirty="0">
              <a:hlinkClick r:id="rId4"/>
            </a:endParaRPr>
          </a:p>
          <a:p>
            <a:pPr lvl="1"/>
            <a:r>
              <a:rPr lang="en-US" dirty="0">
                <a:hlinkClick r:id="rId4"/>
              </a:rPr>
              <a:t>http://websdr.k3fef.com:8901/</a:t>
            </a:r>
            <a:endParaRPr lang="en-US" dirty="0"/>
          </a:p>
          <a:p>
            <a:pPr lvl="1"/>
            <a:r>
              <a:rPr lang="en-US" dirty="0">
                <a:latin typeface="Abadi" panose="020B0604020104020204" pitchFamily="34" charset="0"/>
                <a:hlinkClick r:id="rId5"/>
              </a:rPr>
              <a:t>http://69.27.184.62:8901/</a:t>
            </a:r>
            <a:endParaRPr lang="en-US" dirty="0">
              <a:latin typeface="Abadi" panose="020B0604020104020204" pitchFamily="34" charset="0"/>
            </a:endParaRPr>
          </a:p>
          <a:p>
            <a:pPr lvl="1"/>
            <a:r>
              <a:rPr lang="en-US" dirty="0">
                <a:latin typeface="Abadi" panose="020B0604020104020204" pitchFamily="34" charset="0"/>
                <a:hlinkClick r:id="rId6"/>
              </a:rPr>
              <a:t>http://sdr.n4but.com/</a:t>
            </a:r>
            <a:endParaRPr lang="en-US" dirty="0">
              <a:latin typeface="Abadi" panose="020B0604020104020204" pitchFamily="34" charset="0"/>
            </a:endParaRPr>
          </a:p>
          <a:p>
            <a:pPr lvl="1"/>
            <a:r>
              <a:rPr lang="en-US" dirty="0">
                <a:latin typeface="Abadi" panose="020B0604020104020204" pitchFamily="34" charset="0"/>
                <a:hlinkClick r:id="rId7"/>
              </a:rPr>
              <a:t>http://na5b.com:8901/</a:t>
            </a:r>
            <a:endParaRPr lang="en-US" dirty="0">
              <a:latin typeface="Abadi" panose="020B0604020104020204" pitchFamily="34" charset="0"/>
            </a:endParaRPr>
          </a:p>
          <a:p>
            <a:r>
              <a:rPr lang="en-US" dirty="0">
                <a:latin typeface="Abadi" panose="020B0604020104020204" pitchFamily="34" charset="0"/>
              </a:rPr>
              <a:t>Featured SDR – Flex Radio</a:t>
            </a:r>
          </a:p>
          <a:p>
            <a:pPr lvl="1"/>
            <a:r>
              <a:rPr lang="en-US" dirty="0">
                <a:latin typeface="Abadi" panose="020B0604020104020204" pitchFamily="34" charset="0"/>
                <a:hlinkClick r:id="rId8"/>
              </a:rPr>
              <a:t>https://www.flexradio.com/</a:t>
            </a:r>
            <a:endParaRPr lang="en-US" dirty="0">
              <a:latin typeface="Abadi" panose="020B0604020104020204" pitchFamily="34" charset="0"/>
            </a:endParaRPr>
          </a:p>
          <a:p>
            <a:r>
              <a:rPr lang="en-US" dirty="0">
                <a:latin typeface="Abadi" panose="020B0604020104020204" pitchFamily="34" charset="0"/>
              </a:rPr>
              <a:t>SDR Wiki</a:t>
            </a:r>
          </a:p>
          <a:p>
            <a:pPr lvl="1"/>
            <a:r>
              <a:rPr lang="en-US" dirty="0">
                <a:latin typeface="Abadi" panose="020B0604020104020204" pitchFamily="34" charset="0"/>
                <a:hlinkClick r:id="rId9"/>
              </a:rPr>
              <a:t>https://en.wikipedia.org/wiki/Software-defined_radio</a:t>
            </a:r>
            <a:endParaRPr lang="en-US" dirty="0">
              <a:latin typeface="Abadi" panose="020B0604020104020204" pitchFamily="34" charset="0"/>
            </a:endParaRPr>
          </a:p>
          <a:p>
            <a:pPr lvl="1"/>
            <a:endParaRPr lang="en-US" dirty="0">
              <a:latin typeface="Abadi" panose="020B0604020104020204" pitchFamily="34" charset="0"/>
            </a:endParaRPr>
          </a:p>
          <a:p>
            <a:endParaRPr lang="en-US" dirty="0"/>
          </a:p>
        </p:txBody>
      </p:sp>
    </p:spTree>
    <p:extLst>
      <p:ext uri="{BB962C8B-B14F-4D97-AF65-F5344CB8AC3E}">
        <p14:creationId xmlns:p14="http://schemas.microsoft.com/office/powerpoint/2010/main" val="151919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947A-F1F7-4B5C-8ED0-AC68072AF7A9}"/>
              </a:ext>
            </a:extLst>
          </p:cNvPr>
          <p:cNvSpPr>
            <a:spLocks noGrp="1"/>
          </p:cNvSpPr>
          <p:nvPr>
            <p:ph type="title"/>
          </p:nvPr>
        </p:nvSpPr>
        <p:spPr/>
        <p:txBody>
          <a:bodyPr>
            <a:normAutofit fontScale="90000"/>
          </a:bodyPr>
          <a:lstStyle/>
          <a:p>
            <a:r>
              <a:rPr lang="en-US" dirty="0"/>
              <a:t>Phil Bautista – FCC Callsign “</a:t>
            </a:r>
            <a:r>
              <a:rPr lang="en-US" dirty="0">
                <a:latin typeface="Abadi" panose="020B0604020202020204" pitchFamily="34" charset="0"/>
              </a:rPr>
              <a:t>AA5EX</a:t>
            </a:r>
            <a:r>
              <a:rPr lang="en-US" dirty="0"/>
              <a:t>”</a:t>
            </a:r>
          </a:p>
        </p:txBody>
      </p:sp>
      <p:pic>
        <p:nvPicPr>
          <p:cNvPr id="5" name="Content Placeholder 4">
            <a:extLst>
              <a:ext uri="{FF2B5EF4-FFF2-40B4-BE49-F238E27FC236}">
                <a16:creationId xmlns:a16="http://schemas.microsoft.com/office/drawing/2014/main" id="{13834807-4189-4D32-93CE-257E37F89E2C}"/>
              </a:ext>
            </a:extLst>
          </p:cNvPr>
          <p:cNvPicPr>
            <a:picLocks noGrp="1" noChangeAspect="1"/>
          </p:cNvPicPr>
          <p:nvPr>
            <p:ph idx="1"/>
          </p:nvPr>
        </p:nvPicPr>
        <p:blipFill>
          <a:blip r:embed="rId3"/>
          <a:stretch>
            <a:fillRect/>
          </a:stretch>
        </p:blipFill>
        <p:spPr>
          <a:xfrm>
            <a:off x="8751150" y="4391711"/>
            <a:ext cx="2602650" cy="1785252"/>
          </a:xfrm>
        </p:spPr>
      </p:pic>
      <p:sp>
        <p:nvSpPr>
          <p:cNvPr id="4" name="Content Placeholder 2">
            <a:extLst>
              <a:ext uri="{FF2B5EF4-FFF2-40B4-BE49-F238E27FC236}">
                <a16:creationId xmlns:a16="http://schemas.microsoft.com/office/drawing/2014/main" id="{9F8A1656-6F47-40DB-AF5C-3B81029CBDF3}"/>
              </a:ext>
            </a:extLst>
          </p:cNvPr>
          <p:cNvSpPr txBox="1">
            <a:spLocks/>
          </p:cNvSpPr>
          <p:nvPr/>
        </p:nvSpPr>
        <p:spPr>
          <a:xfrm>
            <a:off x="1120000" y="1825625"/>
            <a:ext cx="106432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t>Amateur Extra Class Radio Licensee</a:t>
            </a:r>
          </a:p>
          <a:p>
            <a:r>
              <a:rPr lang="en-US" sz="4000" b="1" dirty="0"/>
              <a:t>Amateur Radio Emergency Services - ARES</a:t>
            </a:r>
          </a:p>
          <a:p>
            <a:pPr lvl="1"/>
            <a:r>
              <a:rPr lang="en-US" sz="3600" b="1" dirty="0"/>
              <a:t>Assistant  Emergency Coordinator (AEC)</a:t>
            </a:r>
          </a:p>
          <a:p>
            <a:pPr lvl="2"/>
            <a:r>
              <a:rPr lang="en-US" sz="3200" b="1" dirty="0"/>
              <a:t>Emergency Operations Center (EOC)</a:t>
            </a:r>
          </a:p>
          <a:p>
            <a:r>
              <a:rPr lang="en-US" sz="4000" b="1" dirty="0"/>
              <a:t>Travis County ARES Officer</a:t>
            </a:r>
          </a:p>
          <a:p>
            <a:pPr lvl="1"/>
            <a:r>
              <a:rPr lang="en-US" sz="3600" b="1" dirty="0"/>
              <a:t>Weekly Training Voice Net</a:t>
            </a:r>
          </a:p>
          <a:p>
            <a:endParaRPr lang="en-US" sz="4000" b="1" dirty="0"/>
          </a:p>
        </p:txBody>
      </p:sp>
    </p:spTree>
    <p:extLst>
      <p:ext uri="{BB962C8B-B14F-4D97-AF65-F5344CB8AC3E}">
        <p14:creationId xmlns:p14="http://schemas.microsoft.com/office/powerpoint/2010/main" val="2002562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E2BF-93E5-4D1E-ABDD-83093FBE7B95}"/>
              </a:ext>
            </a:extLst>
          </p:cNvPr>
          <p:cNvSpPr>
            <a:spLocks noGrp="1"/>
          </p:cNvSpPr>
          <p:nvPr>
            <p:ph type="title"/>
          </p:nvPr>
        </p:nvSpPr>
        <p:spPr>
          <a:xfrm>
            <a:off x="3623458" y="2766218"/>
            <a:ext cx="4945083" cy="1325563"/>
          </a:xfrm>
        </p:spPr>
        <p:txBody>
          <a:bodyPr>
            <a:normAutofit/>
          </a:bodyPr>
          <a:lstStyle/>
          <a:p>
            <a:r>
              <a:rPr lang="en-US" sz="5400" b="1" dirty="0"/>
              <a:t>Questions?</a:t>
            </a:r>
            <a:endParaRPr lang="en-US" dirty="0"/>
          </a:p>
        </p:txBody>
      </p:sp>
    </p:spTree>
    <p:extLst>
      <p:ext uri="{BB962C8B-B14F-4D97-AF65-F5344CB8AC3E}">
        <p14:creationId xmlns:p14="http://schemas.microsoft.com/office/powerpoint/2010/main" val="1195163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ct val="0"/>
              </a:spcBef>
              <a:spcAft>
                <a:spcPts val="600"/>
              </a:spcAft>
              <a:buNone/>
            </a:pPr>
            <a:r>
              <a:rPr lang="en-US" sz="5400" i="1">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rPr>
              <a:t>Thank you !</a:t>
            </a:r>
          </a:p>
        </p:txBody>
      </p:sp>
      <p:pic>
        <p:nvPicPr>
          <p:cNvPr id="3" name="Picture 2" descr="A person standing in front of a bridge&#10;&#10;Description automatically generated with low confidence">
            <a:extLst>
              <a:ext uri="{FF2B5EF4-FFF2-40B4-BE49-F238E27FC236}">
                <a16:creationId xmlns:a16="http://schemas.microsoft.com/office/drawing/2014/main" id="{C2011FD7-373E-481B-9F1A-0476FF4C2EE5}"/>
              </a:ext>
            </a:extLst>
          </p:cNvPr>
          <p:cNvPicPr>
            <a:picLocks noChangeAspect="1"/>
          </p:cNvPicPr>
          <p:nvPr/>
        </p:nvPicPr>
        <p:blipFill>
          <a:blip r:embed="rId4"/>
          <a:stretch>
            <a:fillRect/>
          </a:stretch>
        </p:blipFill>
        <p:spPr>
          <a:xfrm>
            <a:off x="1635332" y="1594510"/>
            <a:ext cx="5097977" cy="3009823"/>
          </a:xfrm>
          <a:prstGeom prst="rect">
            <a:avLst/>
          </a:prstGeom>
        </p:spPr>
      </p:pic>
      <p:sp>
        <p:nvSpPr>
          <p:cNvPr id="9" name="Content Placeholder 2">
            <a:extLst>
              <a:ext uri="{FF2B5EF4-FFF2-40B4-BE49-F238E27FC236}">
                <a16:creationId xmlns:a16="http://schemas.microsoft.com/office/drawing/2014/main" id="{156E0316-FC62-4760-B2DD-77DF78C8B07B}"/>
              </a:ext>
            </a:extLst>
          </p:cNvPr>
          <p:cNvSpPr>
            <a:spLocks noGrp="1"/>
          </p:cNvSpPr>
          <p:nvPr>
            <p:ph idx="1"/>
          </p:nvPr>
        </p:nvSpPr>
        <p:spPr>
          <a:xfrm>
            <a:off x="5581403" y="4690753"/>
            <a:ext cx="5772397" cy="1486210"/>
          </a:xfrm>
        </p:spPr>
        <p:txBody>
          <a:bodyPr/>
          <a:lstStyle/>
          <a:p>
            <a:r>
              <a:rPr lang="en-US" dirty="0"/>
              <a:t>Phil Bautista – </a:t>
            </a:r>
            <a:r>
              <a:rPr lang="en-US" dirty="0">
                <a:latin typeface="Abadi" panose="020B0604020104020204" pitchFamily="34" charset="0"/>
              </a:rPr>
              <a:t>AA5EX</a:t>
            </a:r>
          </a:p>
          <a:p>
            <a:pPr lvl="1"/>
            <a:r>
              <a:rPr lang="en-US" dirty="0">
                <a:latin typeface="Abadi" panose="020B0604020104020204" pitchFamily="34" charset="0"/>
                <a:hlinkClick r:id="rId5"/>
              </a:rPr>
              <a:t>KG5UFE@GMAIL.COM</a:t>
            </a:r>
            <a:endParaRPr lang="en-US" dirty="0">
              <a:latin typeface="Abadi" panose="020B0604020104020204" pitchFamily="34" charset="0"/>
            </a:endParaRPr>
          </a:p>
          <a:p>
            <a:pPr lvl="1"/>
            <a:r>
              <a:rPr lang="en-US" b="0" i="0" dirty="0">
                <a:solidFill>
                  <a:srgbClr val="1155CC"/>
                </a:solidFill>
                <a:effectLst/>
                <a:latin typeface="Arial" panose="020B0604020202020204" pitchFamily="34" charset="0"/>
                <a:hlinkClick r:id="rId6"/>
              </a:rPr>
              <a:t>https://www.qrz.com/db/AA5EX</a:t>
            </a:r>
            <a:endParaRPr lang="en-US" dirty="0"/>
          </a:p>
        </p:txBody>
      </p:sp>
    </p:spTree>
    <p:extLst>
      <p:ext uri="{BB962C8B-B14F-4D97-AF65-F5344CB8AC3E}">
        <p14:creationId xmlns:p14="http://schemas.microsoft.com/office/powerpoint/2010/main" val="3846948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err="1"/>
              <a:t>RemoteHams</a:t>
            </a:r>
            <a:r>
              <a:rPr lang="en-US" sz="4400" b="1" dirty="0"/>
              <a:t> – </a:t>
            </a:r>
            <a:r>
              <a:rPr lang="en-US" sz="4900" b="1" dirty="0">
                <a:hlinkClick r:id="rId3"/>
              </a:rPr>
              <a:t>http://remotehams.com/</a:t>
            </a:r>
            <a:endParaRPr lang="en-US" sz="4400" b="1" dirty="0"/>
          </a:p>
        </p:txBody>
      </p:sp>
      <p:sp>
        <p:nvSpPr>
          <p:cNvPr id="14" name="Content Placeholder 3">
            <a:extLst>
              <a:ext uri="{FF2B5EF4-FFF2-40B4-BE49-F238E27FC236}">
                <a16:creationId xmlns:a16="http://schemas.microsoft.com/office/drawing/2014/main" id="{184C5151-54FD-4CCE-BB5A-27B6DB96C6E7}"/>
              </a:ext>
            </a:extLst>
          </p:cNvPr>
          <p:cNvSpPr txBox="1">
            <a:spLocks/>
          </p:cNvSpPr>
          <p:nvPr/>
        </p:nvSpPr>
        <p:spPr>
          <a:xfrm>
            <a:off x="1120000" y="1825625"/>
            <a:ext cx="10233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RemoteHams</a:t>
            </a:r>
            <a:r>
              <a:rPr lang="en-US" dirty="0"/>
              <a:t> application – Listing of stations</a:t>
            </a:r>
          </a:p>
        </p:txBody>
      </p:sp>
      <p:pic>
        <p:nvPicPr>
          <p:cNvPr id="4" name="Picture 3">
            <a:extLst>
              <a:ext uri="{FF2B5EF4-FFF2-40B4-BE49-F238E27FC236}">
                <a16:creationId xmlns:a16="http://schemas.microsoft.com/office/drawing/2014/main" id="{9F9CB1B1-C7C3-4713-9421-FB6DE6A33B2C}"/>
              </a:ext>
            </a:extLst>
          </p:cNvPr>
          <p:cNvPicPr>
            <a:picLocks noChangeAspect="1"/>
          </p:cNvPicPr>
          <p:nvPr/>
        </p:nvPicPr>
        <p:blipFill>
          <a:blip r:embed="rId4"/>
          <a:stretch>
            <a:fillRect/>
          </a:stretch>
        </p:blipFill>
        <p:spPr>
          <a:xfrm>
            <a:off x="2124363" y="2244931"/>
            <a:ext cx="7943273" cy="4468091"/>
          </a:xfrm>
          <a:prstGeom prst="rect">
            <a:avLst/>
          </a:prstGeom>
        </p:spPr>
      </p:pic>
    </p:spTree>
    <p:extLst>
      <p:ext uri="{BB962C8B-B14F-4D97-AF65-F5344CB8AC3E}">
        <p14:creationId xmlns:p14="http://schemas.microsoft.com/office/powerpoint/2010/main" val="390029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Software Defined Radio - SDR</a:t>
            </a:r>
          </a:p>
        </p:txBody>
      </p:sp>
      <p:sp>
        <p:nvSpPr>
          <p:cNvPr id="3" name="Content Placeholder 2"/>
          <p:cNvSpPr>
            <a:spLocks noGrp="1"/>
          </p:cNvSpPr>
          <p:nvPr>
            <p:ph idx="1"/>
          </p:nvPr>
        </p:nvSpPr>
        <p:spPr/>
        <p:txBody>
          <a:bodyPr>
            <a:normAutofit/>
          </a:bodyPr>
          <a:lstStyle/>
          <a:p>
            <a:pPr marL="0" indent="0">
              <a:lnSpc>
                <a:spcPct val="100000"/>
              </a:lnSpc>
              <a:buNone/>
            </a:pPr>
            <a:r>
              <a:rPr lang="en-US" sz="4400" b="1" dirty="0"/>
              <a:t>Definition: </a:t>
            </a:r>
          </a:p>
          <a:p>
            <a:pPr marL="0" indent="0">
              <a:lnSpc>
                <a:spcPct val="100000"/>
              </a:lnSpc>
              <a:buNone/>
            </a:pPr>
            <a:r>
              <a:rPr lang="en-US" sz="3200" b="0" i="0" dirty="0">
                <a:solidFill>
                  <a:schemeClr val="tx1"/>
                </a:solidFill>
                <a:effectLst/>
                <a:latin typeface="arial" panose="020B0604020202020204" pitchFamily="34" charset="0"/>
              </a:rPr>
              <a:t>A </a:t>
            </a:r>
            <a:r>
              <a:rPr lang="en-US" sz="3200" b="1" i="0" dirty="0">
                <a:solidFill>
                  <a:schemeClr val="tx1"/>
                </a:solidFill>
                <a:effectLst/>
                <a:latin typeface="arial" panose="020B0604020202020204" pitchFamily="34" charset="0"/>
              </a:rPr>
              <a:t>software</a:t>
            </a:r>
            <a:r>
              <a:rPr lang="en-US" sz="3200" b="0" i="0" dirty="0">
                <a:solidFill>
                  <a:schemeClr val="tx1"/>
                </a:solidFill>
                <a:effectLst/>
                <a:latin typeface="arial" panose="020B0604020202020204" pitchFamily="34" charset="0"/>
              </a:rPr>
              <a:t>-</a:t>
            </a:r>
            <a:r>
              <a:rPr lang="en-US" sz="3200" b="1" i="0" dirty="0">
                <a:solidFill>
                  <a:schemeClr val="tx1"/>
                </a:solidFill>
                <a:effectLst/>
                <a:latin typeface="arial" panose="020B0604020202020204" pitchFamily="34" charset="0"/>
              </a:rPr>
              <a:t>defined radio</a:t>
            </a:r>
            <a:r>
              <a:rPr lang="en-US" sz="3200" b="0" i="0" dirty="0">
                <a:solidFill>
                  <a:schemeClr val="tx1"/>
                </a:solidFill>
                <a:effectLst/>
                <a:latin typeface="arial" panose="020B0604020202020204" pitchFamily="34" charset="0"/>
              </a:rPr>
              <a:t> (</a:t>
            </a:r>
            <a:r>
              <a:rPr lang="en-US" sz="3200" b="1" i="0" dirty="0">
                <a:solidFill>
                  <a:schemeClr val="tx1"/>
                </a:solidFill>
                <a:effectLst/>
                <a:latin typeface="arial" panose="020B0604020202020204" pitchFamily="34" charset="0"/>
              </a:rPr>
              <a:t>SDR</a:t>
            </a:r>
            <a:r>
              <a:rPr lang="en-US" sz="3200" b="0" i="0" dirty="0">
                <a:solidFill>
                  <a:schemeClr val="tx1"/>
                </a:solidFill>
                <a:effectLst/>
                <a:latin typeface="arial" panose="020B0604020202020204" pitchFamily="34" charset="0"/>
              </a:rPr>
              <a:t>) system is a </a:t>
            </a:r>
            <a:r>
              <a:rPr lang="en-US" sz="3200" b="1" i="0" dirty="0">
                <a:solidFill>
                  <a:schemeClr val="tx1"/>
                </a:solidFill>
                <a:effectLst/>
                <a:latin typeface="arial" panose="020B0604020202020204" pitchFamily="34" charset="0"/>
              </a:rPr>
              <a:t>radio</a:t>
            </a:r>
            <a:r>
              <a:rPr lang="en-US" sz="3200" b="0" i="0" dirty="0">
                <a:solidFill>
                  <a:schemeClr val="tx1"/>
                </a:solidFill>
                <a:effectLst/>
                <a:latin typeface="arial" panose="020B0604020202020204" pitchFamily="34" charset="0"/>
              </a:rPr>
              <a:t> communication system which uses </a:t>
            </a:r>
            <a:r>
              <a:rPr lang="en-US" sz="3200" b="1" i="0" dirty="0">
                <a:solidFill>
                  <a:schemeClr val="tx1"/>
                </a:solidFill>
                <a:effectLst/>
                <a:latin typeface="arial" panose="020B0604020202020204" pitchFamily="34" charset="0"/>
              </a:rPr>
              <a:t>software</a:t>
            </a:r>
            <a:r>
              <a:rPr lang="en-US" sz="3200" b="0" i="0" dirty="0">
                <a:solidFill>
                  <a:schemeClr val="tx1"/>
                </a:solidFill>
                <a:effectLst/>
                <a:latin typeface="arial" panose="020B0604020202020204" pitchFamily="34" charset="0"/>
              </a:rPr>
              <a:t> for the modulation and demodulation of </a:t>
            </a:r>
            <a:r>
              <a:rPr lang="en-US" sz="3200" b="1" i="0" dirty="0">
                <a:solidFill>
                  <a:schemeClr val="tx1"/>
                </a:solidFill>
                <a:effectLst/>
                <a:latin typeface="arial" panose="020B0604020202020204" pitchFamily="34" charset="0"/>
              </a:rPr>
              <a:t>radio</a:t>
            </a:r>
            <a:r>
              <a:rPr lang="en-US" sz="3200" b="0" i="0" dirty="0">
                <a:solidFill>
                  <a:schemeClr val="tx1"/>
                </a:solidFill>
                <a:effectLst/>
                <a:latin typeface="arial" panose="020B0604020202020204" pitchFamily="34" charset="0"/>
              </a:rPr>
              <a:t> signals. An </a:t>
            </a:r>
            <a:r>
              <a:rPr lang="en-US" sz="3200" b="1" i="0" dirty="0">
                <a:solidFill>
                  <a:schemeClr val="tx1"/>
                </a:solidFill>
                <a:effectLst/>
                <a:latin typeface="arial" panose="020B0604020202020204" pitchFamily="34" charset="0"/>
              </a:rPr>
              <a:t>SDR</a:t>
            </a:r>
            <a:r>
              <a:rPr lang="en-US" sz="3200" b="0" i="0" dirty="0">
                <a:solidFill>
                  <a:schemeClr val="tx1"/>
                </a:solidFill>
                <a:effectLst/>
                <a:latin typeface="arial" panose="020B0604020202020204" pitchFamily="34" charset="0"/>
              </a:rPr>
              <a:t> performs significant amounts of signal processing in a general-purpose computer, or a reconfigurable piece of digital electronics.</a:t>
            </a:r>
            <a:endParaRPr lang="en-US" sz="4400" b="1" dirty="0">
              <a:solidFill>
                <a:schemeClr val="tx1"/>
              </a:solidFill>
            </a:endParaRPr>
          </a:p>
        </p:txBody>
      </p:sp>
    </p:spTree>
    <p:extLst>
      <p:ext uri="{BB962C8B-B14F-4D97-AF65-F5344CB8AC3E}">
        <p14:creationId xmlns:p14="http://schemas.microsoft.com/office/powerpoint/2010/main" val="389424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0821-45F6-4A9D-8A0C-A8ACEA49434C}"/>
              </a:ext>
            </a:extLst>
          </p:cNvPr>
          <p:cNvSpPr>
            <a:spLocks noGrp="1"/>
          </p:cNvSpPr>
          <p:nvPr>
            <p:ph type="title"/>
          </p:nvPr>
        </p:nvSpPr>
        <p:spPr>
          <a:xfrm>
            <a:off x="1141413" y="212118"/>
            <a:ext cx="9905998" cy="1478570"/>
          </a:xfrm>
        </p:spPr>
        <p:txBody>
          <a:bodyPr/>
          <a:lstStyle/>
          <a:p>
            <a:r>
              <a:rPr lang="en-US" dirty="0"/>
              <a:t>Software Defined Radio</a:t>
            </a:r>
          </a:p>
        </p:txBody>
      </p:sp>
      <p:sp>
        <p:nvSpPr>
          <p:cNvPr id="3" name="Content Placeholder 2">
            <a:extLst>
              <a:ext uri="{FF2B5EF4-FFF2-40B4-BE49-F238E27FC236}">
                <a16:creationId xmlns:a16="http://schemas.microsoft.com/office/drawing/2014/main" id="{3BEDDE09-6507-47EB-ADC3-C17A22238304}"/>
              </a:ext>
            </a:extLst>
          </p:cNvPr>
          <p:cNvSpPr>
            <a:spLocks noGrp="1"/>
          </p:cNvSpPr>
          <p:nvPr>
            <p:ph idx="1"/>
          </p:nvPr>
        </p:nvSpPr>
        <p:spPr>
          <a:xfrm>
            <a:off x="1841500" y="1487486"/>
            <a:ext cx="10121900" cy="5158396"/>
          </a:xfrm>
        </p:spPr>
        <p:txBody>
          <a:bodyPr>
            <a:normAutofit/>
          </a:bodyPr>
          <a:lstStyle/>
          <a:p>
            <a:pPr marL="0" indent="0">
              <a:buNone/>
            </a:pPr>
            <a:r>
              <a:rPr lang="en-US" dirty="0"/>
              <a:t>The SDR Concept</a:t>
            </a:r>
          </a:p>
          <a:p>
            <a:pPr marL="0" indent="0">
              <a:buNone/>
            </a:pPr>
            <a:r>
              <a:rPr lang="en-US" dirty="0"/>
              <a:t>The IEEE defines a software-defined radio as a “radio in which some or all of the physical layer functions are software-defined.” Physical-layer functions include, but are not limited to, tuning, antenna diversity, down conversion, synchronization, modulation and demodulation. </a:t>
            </a:r>
          </a:p>
          <a:p>
            <a:pPr marL="0" indent="0">
              <a:buNone/>
            </a:pPr>
            <a:r>
              <a:rPr lang="en-US" dirty="0"/>
              <a:t>In other words, an SDR is to a physical transceiver what a Virtual Machine (VM) is to a physical server.  The properties of an SDR can be modified dynamically similar to the way a VM can dynamically alter RAM, #CPU’s, disk space and peripherals.</a:t>
            </a:r>
          </a:p>
          <a:p>
            <a:pPr marL="0" indent="0">
              <a:buNone/>
            </a:pPr>
            <a:endParaRPr lang="en-US" sz="2800" b="1" dirty="0"/>
          </a:p>
        </p:txBody>
      </p:sp>
    </p:spTree>
    <p:extLst>
      <p:ext uri="{BB962C8B-B14F-4D97-AF65-F5344CB8AC3E}">
        <p14:creationId xmlns:p14="http://schemas.microsoft.com/office/powerpoint/2010/main" val="325336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3B78-0DCF-4970-82D5-69E559A1463C}"/>
              </a:ext>
            </a:extLst>
          </p:cNvPr>
          <p:cNvSpPr>
            <a:spLocks noGrp="1"/>
          </p:cNvSpPr>
          <p:nvPr>
            <p:ph type="title"/>
          </p:nvPr>
        </p:nvSpPr>
        <p:spPr/>
        <p:txBody>
          <a:bodyPr/>
          <a:lstStyle/>
          <a:p>
            <a:r>
              <a:rPr lang="en-US" dirty="0"/>
              <a:t>Conventional Radio vs. SDR</a:t>
            </a:r>
          </a:p>
        </p:txBody>
      </p:sp>
      <p:sp>
        <p:nvSpPr>
          <p:cNvPr id="3" name="Content Placeholder 2">
            <a:extLst>
              <a:ext uri="{FF2B5EF4-FFF2-40B4-BE49-F238E27FC236}">
                <a16:creationId xmlns:a16="http://schemas.microsoft.com/office/drawing/2014/main" id="{7049B145-F4A0-4868-9645-F9D316153AEE}"/>
              </a:ext>
            </a:extLst>
          </p:cNvPr>
          <p:cNvSpPr>
            <a:spLocks noGrp="1"/>
          </p:cNvSpPr>
          <p:nvPr>
            <p:ph idx="1"/>
          </p:nvPr>
        </p:nvSpPr>
        <p:spPr/>
        <p:txBody>
          <a:bodyPr>
            <a:normAutofit lnSpcReduction="10000"/>
          </a:bodyPr>
          <a:lstStyle/>
          <a:p>
            <a:r>
              <a:rPr lang="en-US" b="0" i="0" dirty="0">
                <a:solidFill>
                  <a:schemeClr val="tx1"/>
                </a:solidFill>
                <a:effectLst/>
                <a:latin typeface="NexusSans"/>
              </a:rPr>
              <a:t>Conventional radio systems - </a:t>
            </a:r>
            <a:r>
              <a:rPr lang="en-US" dirty="0">
                <a:solidFill>
                  <a:schemeClr val="tx1"/>
                </a:solidFill>
                <a:latin typeface="NexusSans"/>
              </a:rPr>
              <a:t>C</a:t>
            </a:r>
            <a:r>
              <a:rPr lang="en-US" b="0" i="0" dirty="0">
                <a:solidFill>
                  <a:schemeClr val="tx1"/>
                </a:solidFill>
                <a:effectLst/>
                <a:latin typeface="NexusSans"/>
              </a:rPr>
              <a:t>omposed mostly of hardware, and as such cannot easily be re-configured. </a:t>
            </a:r>
          </a:p>
          <a:p>
            <a:r>
              <a:rPr lang="en-US" b="0" i="0" dirty="0">
                <a:solidFill>
                  <a:schemeClr val="tx1"/>
                </a:solidFill>
                <a:effectLst/>
                <a:latin typeface="NexusSans"/>
              </a:rPr>
              <a:t>SDR is a wireless communication system with </a:t>
            </a:r>
            <a:r>
              <a:rPr lang="en-US" dirty="0">
                <a:solidFill>
                  <a:schemeClr val="tx1"/>
                </a:solidFill>
                <a:latin typeface="NexusSans"/>
              </a:rPr>
              <a:t>the</a:t>
            </a:r>
            <a:r>
              <a:rPr lang="en-US" b="0" i="0" dirty="0">
                <a:solidFill>
                  <a:schemeClr val="tx1"/>
                </a:solidFill>
                <a:effectLst/>
                <a:latin typeface="NexusSans"/>
              </a:rPr>
              <a:t> ability to reconfigure by changing the software used to implement functions typically done by hardware in a conventional radio. </a:t>
            </a:r>
          </a:p>
          <a:p>
            <a:pPr marL="0" indent="0">
              <a:buNone/>
            </a:pPr>
            <a:r>
              <a:rPr lang="en-US" b="0" i="0" dirty="0">
                <a:solidFill>
                  <a:schemeClr val="tx1"/>
                </a:solidFill>
                <a:effectLst/>
                <a:latin typeface="NexusSans"/>
              </a:rPr>
              <a:t>In an SDR transmitter, software is used to implement different types of modulation procedures, while </a:t>
            </a:r>
            <a:r>
              <a:rPr lang="en-US" b="0" i="0" u="none" strike="noStrike" dirty="0">
                <a:solidFill>
                  <a:schemeClr val="tx1"/>
                </a:solidFill>
                <a:effectLst/>
                <a:latin typeface="NexusSans"/>
                <a:hlinkClick r:id="rId3" tooltip="Learn more about Analog-to-Digital Converter from ScienceDirect's AI-generated Topic Pages">
                  <a:extLst>
                    <a:ext uri="{A12FA001-AC4F-418D-AE19-62706E023703}">
                      <ahyp:hlinkClr xmlns:ahyp="http://schemas.microsoft.com/office/drawing/2018/hyperlinkcolor" val="tx"/>
                    </a:ext>
                  </a:extLst>
                </a:hlinkClick>
              </a:rPr>
              <a:t>analog-to-digital converters</a:t>
            </a:r>
            <a:r>
              <a:rPr lang="en-US" b="0" i="0" dirty="0">
                <a:solidFill>
                  <a:schemeClr val="tx1"/>
                </a:solidFill>
                <a:effectLst/>
                <a:latin typeface="NexusSans"/>
              </a:rPr>
              <a:t> (ADCs) and </a:t>
            </a:r>
            <a:r>
              <a:rPr lang="en-US" b="0" i="0" u="none" strike="noStrike" dirty="0">
                <a:solidFill>
                  <a:schemeClr val="tx1"/>
                </a:solidFill>
                <a:effectLst/>
                <a:latin typeface="NexusSans"/>
                <a:hlinkClick r:id="rId4" tooltip="Learn more about Digital-to-Analog Converter from ScienceDirect's AI-generated Topic Pages">
                  <a:extLst>
                    <a:ext uri="{A12FA001-AC4F-418D-AE19-62706E023703}">
                      <ahyp:hlinkClr xmlns:ahyp="http://schemas.microsoft.com/office/drawing/2018/hyperlinkcolor" val="tx"/>
                    </a:ext>
                  </a:extLst>
                </a:hlinkClick>
              </a:rPr>
              <a:t>digital-to-analog converter</a:t>
            </a:r>
            <a:r>
              <a:rPr lang="en-US" b="0" i="0" dirty="0">
                <a:solidFill>
                  <a:schemeClr val="tx1"/>
                </a:solidFill>
                <a:effectLst/>
                <a:latin typeface="NexusSans"/>
              </a:rPr>
              <a:t> (DACs) are used to change from one type of signal into another. Typically, an SDR receiver uses an ADC to change the analog signals from the antenna into digital signals that are processed using software on a </a:t>
            </a:r>
            <a:r>
              <a:rPr lang="en-US" b="0" i="0" u="none" strike="noStrike" dirty="0">
                <a:solidFill>
                  <a:schemeClr val="tx1"/>
                </a:solidFill>
                <a:effectLst/>
                <a:latin typeface="NexusSans"/>
                <a:hlinkClick r:id="rId5" tooltip="Learn more about general purpose processor from ScienceDirect's AI-generated Topic Pages">
                  <a:extLst>
                    <a:ext uri="{A12FA001-AC4F-418D-AE19-62706E023703}">
                      <ahyp:hlinkClr xmlns:ahyp="http://schemas.microsoft.com/office/drawing/2018/hyperlinkcolor" val="tx"/>
                    </a:ext>
                  </a:extLst>
                </a:hlinkClick>
              </a:rPr>
              <a:t>general-purpose processor</a:t>
            </a:r>
            <a:r>
              <a:rPr lang="en-US" b="0" i="0" dirty="0">
                <a:solidFill>
                  <a:schemeClr val="tx1"/>
                </a:solidFill>
                <a:effectLst/>
                <a:latin typeface="NexusSans"/>
              </a:rPr>
              <a:t>. </a:t>
            </a:r>
            <a:endParaRPr lang="en-US" dirty="0">
              <a:solidFill>
                <a:schemeClr val="tx1"/>
              </a:solidFill>
            </a:endParaRPr>
          </a:p>
        </p:txBody>
      </p:sp>
    </p:spTree>
    <p:extLst>
      <p:ext uri="{BB962C8B-B14F-4D97-AF65-F5344CB8AC3E}">
        <p14:creationId xmlns:p14="http://schemas.microsoft.com/office/powerpoint/2010/main" val="392651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0821-45F6-4A9D-8A0C-A8ACEA49434C}"/>
              </a:ext>
            </a:extLst>
          </p:cNvPr>
          <p:cNvSpPr>
            <a:spLocks noGrp="1"/>
          </p:cNvSpPr>
          <p:nvPr>
            <p:ph type="title"/>
          </p:nvPr>
        </p:nvSpPr>
        <p:spPr>
          <a:xfrm>
            <a:off x="1141413" y="212118"/>
            <a:ext cx="9905998" cy="1478570"/>
          </a:xfrm>
        </p:spPr>
        <p:txBody>
          <a:bodyPr/>
          <a:lstStyle/>
          <a:p>
            <a:r>
              <a:rPr lang="en-US" dirty="0"/>
              <a:t>Software Defined Radio</a:t>
            </a:r>
          </a:p>
        </p:txBody>
      </p:sp>
      <p:sp>
        <p:nvSpPr>
          <p:cNvPr id="3" name="Content Placeholder 2">
            <a:extLst>
              <a:ext uri="{FF2B5EF4-FFF2-40B4-BE49-F238E27FC236}">
                <a16:creationId xmlns:a16="http://schemas.microsoft.com/office/drawing/2014/main" id="{3BEDDE09-6507-47EB-ADC3-C17A22238304}"/>
              </a:ext>
            </a:extLst>
          </p:cNvPr>
          <p:cNvSpPr>
            <a:spLocks noGrp="1"/>
          </p:cNvSpPr>
          <p:nvPr>
            <p:ph idx="1"/>
          </p:nvPr>
        </p:nvSpPr>
        <p:spPr>
          <a:xfrm>
            <a:off x="1841500" y="1324206"/>
            <a:ext cx="10121900" cy="5158396"/>
          </a:xfrm>
        </p:spPr>
        <p:txBody>
          <a:bodyPr>
            <a:normAutofit/>
          </a:bodyPr>
          <a:lstStyle/>
          <a:p>
            <a:pPr marL="0" indent="0">
              <a:buNone/>
            </a:pPr>
            <a:r>
              <a:rPr lang="en-US" dirty="0"/>
              <a:t>The Holy Grail for software radio designers is a device with the antenna connected directly to an analog-to-digital (A/D) converter, as shown in Figure 1(a). In this idealized implementation, the radio signal immediately is digitized and there are no hardware-specific components. In other words, one hardware platform handles all frequencies and all airlink standards.</a:t>
            </a:r>
            <a:endParaRPr lang="en-US" sz="2800" b="1" dirty="0"/>
          </a:p>
        </p:txBody>
      </p:sp>
      <p:pic>
        <p:nvPicPr>
          <p:cNvPr id="5" name="Picture 4" descr="A screenshot of a cell phone&#10;&#10;Description automatically generated">
            <a:extLst>
              <a:ext uri="{FF2B5EF4-FFF2-40B4-BE49-F238E27FC236}">
                <a16:creationId xmlns:a16="http://schemas.microsoft.com/office/drawing/2014/main" id="{9B33C22B-6BF3-4597-9574-4B7F6495DBC4}"/>
              </a:ext>
            </a:extLst>
          </p:cNvPr>
          <p:cNvPicPr>
            <a:picLocks noChangeAspect="1"/>
          </p:cNvPicPr>
          <p:nvPr/>
        </p:nvPicPr>
        <p:blipFill rotWithShape="1">
          <a:blip r:embed="rId3">
            <a:extLst>
              <a:ext uri="{28A0092B-C50C-407E-A947-70E740481C1C}">
                <a14:useLocalDpi xmlns:a14="http://schemas.microsoft.com/office/drawing/2010/main" val="0"/>
              </a:ext>
            </a:extLst>
          </a:blip>
          <a:srcRect b="50654"/>
          <a:stretch/>
        </p:blipFill>
        <p:spPr>
          <a:xfrm>
            <a:off x="2623456" y="3790759"/>
            <a:ext cx="7163017" cy="2916083"/>
          </a:xfrm>
          <a:prstGeom prst="rect">
            <a:avLst/>
          </a:prstGeom>
        </p:spPr>
      </p:pic>
    </p:spTree>
    <p:extLst>
      <p:ext uri="{BB962C8B-B14F-4D97-AF65-F5344CB8AC3E}">
        <p14:creationId xmlns:p14="http://schemas.microsoft.com/office/powerpoint/2010/main" val="157655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0821-45F6-4A9D-8A0C-A8ACEA49434C}"/>
              </a:ext>
            </a:extLst>
          </p:cNvPr>
          <p:cNvSpPr>
            <a:spLocks noGrp="1"/>
          </p:cNvSpPr>
          <p:nvPr>
            <p:ph type="title"/>
          </p:nvPr>
        </p:nvSpPr>
        <p:spPr>
          <a:xfrm>
            <a:off x="1141413" y="212118"/>
            <a:ext cx="9905998" cy="1478570"/>
          </a:xfrm>
        </p:spPr>
        <p:txBody>
          <a:bodyPr/>
          <a:lstStyle/>
          <a:p>
            <a:r>
              <a:rPr lang="en-US" dirty="0"/>
              <a:t>Software Defined Radio</a:t>
            </a:r>
          </a:p>
        </p:txBody>
      </p:sp>
      <p:sp>
        <p:nvSpPr>
          <p:cNvPr id="3" name="Content Placeholder 2">
            <a:extLst>
              <a:ext uri="{FF2B5EF4-FFF2-40B4-BE49-F238E27FC236}">
                <a16:creationId xmlns:a16="http://schemas.microsoft.com/office/drawing/2014/main" id="{3BEDDE09-6507-47EB-ADC3-C17A22238304}"/>
              </a:ext>
            </a:extLst>
          </p:cNvPr>
          <p:cNvSpPr>
            <a:spLocks noGrp="1"/>
          </p:cNvSpPr>
          <p:nvPr>
            <p:ph idx="1"/>
          </p:nvPr>
        </p:nvSpPr>
        <p:spPr>
          <a:xfrm>
            <a:off x="1841500" y="1324206"/>
            <a:ext cx="10121900" cy="5158396"/>
          </a:xfrm>
        </p:spPr>
        <p:txBody>
          <a:bodyPr>
            <a:normAutofit/>
          </a:bodyPr>
          <a:lstStyle/>
          <a:p>
            <a:pPr marL="0" indent="0">
              <a:buNone/>
            </a:pPr>
            <a:r>
              <a:rPr lang="en-US" dirty="0"/>
              <a:t>The receiver of Figure 1(a) cannot be realized in practice. The A/D converter does not have infinite bandwidth or infinite dynamic range, and all A/D converters have poor noise figures. Contemporary land-mobile-radio receivers employ a bandpass filter and low noise amplifier (LNA) in front of a conventional superheterodyne downconverter, as shown in Figure 1(b). </a:t>
            </a:r>
            <a:endParaRPr lang="en-US" sz="2800" b="1" dirty="0"/>
          </a:p>
        </p:txBody>
      </p:sp>
      <p:pic>
        <p:nvPicPr>
          <p:cNvPr id="6" name="Picture 5" descr="A screenshot of a cell phone&#10;&#10;Description automatically generated">
            <a:extLst>
              <a:ext uri="{FF2B5EF4-FFF2-40B4-BE49-F238E27FC236}">
                <a16:creationId xmlns:a16="http://schemas.microsoft.com/office/drawing/2014/main" id="{0166BEE0-8A4F-4F6C-BE60-4F58A3B71B06}"/>
              </a:ext>
            </a:extLst>
          </p:cNvPr>
          <p:cNvPicPr>
            <a:picLocks noChangeAspect="1"/>
          </p:cNvPicPr>
          <p:nvPr/>
        </p:nvPicPr>
        <p:blipFill rotWithShape="1">
          <a:blip r:embed="rId3">
            <a:extLst>
              <a:ext uri="{28A0092B-C50C-407E-A947-70E740481C1C}">
                <a14:useLocalDpi xmlns:a14="http://schemas.microsoft.com/office/drawing/2010/main" val="0"/>
              </a:ext>
            </a:extLst>
          </a:blip>
          <a:srcRect t="46283"/>
          <a:stretch/>
        </p:blipFill>
        <p:spPr>
          <a:xfrm>
            <a:off x="3020059" y="3688079"/>
            <a:ext cx="6674245" cy="2957803"/>
          </a:xfrm>
          <a:prstGeom prst="rect">
            <a:avLst/>
          </a:prstGeom>
        </p:spPr>
      </p:pic>
    </p:spTree>
    <p:extLst>
      <p:ext uri="{BB962C8B-B14F-4D97-AF65-F5344CB8AC3E}">
        <p14:creationId xmlns:p14="http://schemas.microsoft.com/office/powerpoint/2010/main" val="2199935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0821-45F6-4A9D-8A0C-A8ACEA49434C}"/>
              </a:ext>
            </a:extLst>
          </p:cNvPr>
          <p:cNvSpPr>
            <a:spLocks noGrp="1"/>
          </p:cNvSpPr>
          <p:nvPr>
            <p:ph type="title"/>
          </p:nvPr>
        </p:nvSpPr>
        <p:spPr>
          <a:xfrm>
            <a:off x="1141413" y="212118"/>
            <a:ext cx="9905998" cy="1478570"/>
          </a:xfrm>
        </p:spPr>
        <p:txBody>
          <a:bodyPr/>
          <a:lstStyle/>
          <a:p>
            <a:r>
              <a:rPr lang="en-US" dirty="0"/>
              <a:t>The Traditional Transceiver</a:t>
            </a:r>
          </a:p>
        </p:txBody>
      </p:sp>
      <p:sp>
        <p:nvSpPr>
          <p:cNvPr id="3" name="Content Placeholder 2">
            <a:extLst>
              <a:ext uri="{FF2B5EF4-FFF2-40B4-BE49-F238E27FC236}">
                <a16:creationId xmlns:a16="http://schemas.microsoft.com/office/drawing/2014/main" id="{3BEDDE09-6507-47EB-ADC3-C17A22238304}"/>
              </a:ext>
            </a:extLst>
          </p:cNvPr>
          <p:cNvSpPr>
            <a:spLocks noGrp="1"/>
          </p:cNvSpPr>
          <p:nvPr>
            <p:ph idx="1"/>
          </p:nvPr>
        </p:nvSpPr>
        <p:spPr>
          <a:xfrm>
            <a:off x="1841500" y="1324206"/>
            <a:ext cx="10121900" cy="5158396"/>
          </a:xfrm>
        </p:spPr>
        <p:txBody>
          <a:bodyPr>
            <a:normAutofit/>
          </a:bodyPr>
          <a:lstStyle/>
          <a:p>
            <a:pPr marL="0" indent="0">
              <a:buNone/>
            </a:pPr>
            <a:r>
              <a:rPr lang="en-US" dirty="0"/>
              <a:t>A traditional HF/UHF/VHF transceiver has many dials, knobs and switches and lacks a waterfall display but may have analog meters</a:t>
            </a:r>
            <a:endParaRPr lang="en-US" sz="2800" b="1" dirty="0"/>
          </a:p>
        </p:txBody>
      </p:sp>
      <p:pic>
        <p:nvPicPr>
          <p:cNvPr id="5" name="Picture 4" descr="A close up of a black device&#10;&#10;Description automatically generated">
            <a:extLst>
              <a:ext uri="{FF2B5EF4-FFF2-40B4-BE49-F238E27FC236}">
                <a16:creationId xmlns:a16="http://schemas.microsoft.com/office/drawing/2014/main" id="{97DB723B-04C5-4D27-BE36-1B31151127CF}"/>
              </a:ext>
            </a:extLst>
          </p:cNvPr>
          <p:cNvPicPr>
            <a:picLocks noChangeAspect="1"/>
          </p:cNvPicPr>
          <p:nvPr/>
        </p:nvPicPr>
        <p:blipFill rotWithShape="1">
          <a:blip r:embed="rId3">
            <a:extLst>
              <a:ext uri="{28A0092B-C50C-407E-A947-70E740481C1C}">
                <a14:useLocalDpi xmlns:a14="http://schemas.microsoft.com/office/drawing/2010/main" val="0"/>
              </a:ext>
            </a:extLst>
          </a:blip>
          <a:srcRect l="1218" t="28983" r="2000" b="28572"/>
          <a:stretch/>
        </p:blipFill>
        <p:spPr>
          <a:xfrm>
            <a:off x="1691834" y="2743200"/>
            <a:ext cx="9700849" cy="3403600"/>
          </a:xfrm>
          <a:prstGeom prst="rect">
            <a:avLst/>
          </a:prstGeom>
        </p:spPr>
      </p:pic>
    </p:spTree>
    <p:extLst>
      <p:ext uri="{BB962C8B-B14F-4D97-AF65-F5344CB8AC3E}">
        <p14:creationId xmlns:p14="http://schemas.microsoft.com/office/powerpoint/2010/main" val="5946546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4012</TotalTime>
  <Words>1915</Words>
  <Application>Microsoft Office PowerPoint</Application>
  <PresentationFormat>Widescreen</PresentationFormat>
  <Paragraphs>176</Paragraphs>
  <Slides>32</Slides>
  <Notes>32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Abadi</vt:lpstr>
      <vt:lpstr>arial</vt:lpstr>
      <vt:lpstr>arial</vt:lpstr>
      <vt:lpstr>Calibri</vt:lpstr>
      <vt:lpstr>Corbel</vt:lpstr>
      <vt:lpstr>NexusSans</vt:lpstr>
      <vt:lpstr>Depth</vt:lpstr>
      <vt:lpstr>Software Defined  Radio – SDR Phil Bautista, AA5EX</vt:lpstr>
      <vt:lpstr>Agenda</vt:lpstr>
      <vt:lpstr>Phil Bautista – FCC Callsign “AA5EX”</vt:lpstr>
      <vt:lpstr>Software Defined Radio - SDR</vt:lpstr>
      <vt:lpstr>Software Defined Radio</vt:lpstr>
      <vt:lpstr>Conventional Radio vs. SDR</vt:lpstr>
      <vt:lpstr>Software Defined Radio</vt:lpstr>
      <vt:lpstr>Software Defined Radio</vt:lpstr>
      <vt:lpstr>The Traditional Transceiver</vt:lpstr>
      <vt:lpstr>Current Production SDR</vt:lpstr>
      <vt:lpstr>SDR Controls and Display</vt:lpstr>
      <vt:lpstr>Traditional Transceiver vs. SDR</vt:lpstr>
      <vt:lpstr>SDR Controls and Display – Rec/Xmit</vt:lpstr>
      <vt:lpstr>Web SDR Controls and Display (Rec)</vt:lpstr>
      <vt:lpstr>http://www.websdr.org/</vt:lpstr>
      <vt:lpstr>SDR – Software Defined Radio</vt:lpstr>
      <vt:lpstr>SDR – Alternatives</vt:lpstr>
      <vt:lpstr>RemoteHams – http://remotehams.com/</vt:lpstr>
      <vt:lpstr>RemoteHams – Steps to Use</vt:lpstr>
      <vt:lpstr>RemoteHams – List of Stations</vt:lpstr>
      <vt:lpstr>RemoteHams – Control of a Station</vt:lpstr>
      <vt:lpstr>RemoteHams - Requirements</vt:lpstr>
      <vt:lpstr>Echolink – Logged In</vt:lpstr>
      <vt:lpstr>Echolink – Station List</vt:lpstr>
      <vt:lpstr>Echolink – Connecting</vt:lpstr>
      <vt:lpstr>Echolink - Connected</vt:lpstr>
      <vt:lpstr>Echolink - Transmitting</vt:lpstr>
      <vt:lpstr>Echolink - Requirements</vt:lpstr>
      <vt:lpstr>Useful Links for Software Defined Radio</vt:lpstr>
      <vt:lpstr>Questions?</vt:lpstr>
      <vt:lpstr>PowerPoint Presentation</vt:lpstr>
      <vt:lpstr>RemoteHams – http://remotehams.com/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Defined  Radio – SDR Phil Bautista, AA5EX</dc:title>
  <dc:creator>Phil Bautista</dc:creator>
  <cp:lastModifiedBy>Phil Bautista</cp:lastModifiedBy>
  <cp:revision>30</cp:revision>
  <dcterms:created xsi:type="dcterms:W3CDTF">2020-12-15T05:35:32Z</dcterms:created>
  <dcterms:modified xsi:type="dcterms:W3CDTF">2021-04-15T00:04:38Z</dcterms:modified>
</cp:coreProperties>
</file>