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2743" autoAdjust="0"/>
  </p:normalViewPr>
  <p:slideViewPr>
    <p:cSldViewPr snapToGrid="0">
      <p:cViewPr varScale="1">
        <p:scale>
          <a:sx n="101" d="100"/>
          <a:sy n="10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832BC-0709-4E66-800E-D757DB1B387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BA45B8-47F3-45D6-8C90-794AC6352A50}">
      <dgm:prSet/>
      <dgm:spPr/>
      <dgm:t>
        <a:bodyPr/>
        <a:lstStyle/>
        <a:p>
          <a:r>
            <a:rPr lang="en-US" dirty="0"/>
            <a:t>Current </a:t>
          </a:r>
        </a:p>
      </dgm:t>
    </dgm:pt>
    <dgm:pt modelId="{B73E0AC8-A1CD-451E-A87E-0F3925EEB604}" cxnId="{837228FA-7BAE-436B-AB2F-57781AA5EEE8}" type="parTrans">
      <dgm:prSet/>
      <dgm:spPr/>
      <dgm:t>
        <a:bodyPr/>
        <a:lstStyle/>
        <a:p>
          <a:endParaRPr lang="en-US"/>
        </a:p>
      </dgm:t>
    </dgm:pt>
    <dgm:pt modelId="{E9DC34DC-AE39-4F98-89DF-E1FF87FEAE3E}" cxnId="{837228FA-7BAE-436B-AB2F-57781AA5EEE8}" type="sibTrans">
      <dgm:prSet/>
      <dgm:spPr/>
      <dgm:t>
        <a:bodyPr/>
        <a:lstStyle/>
        <a:p>
          <a:endParaRPr lang="en-US" dirty="0"/>
        </a:p>
      </dgm:t>
    </dgm:pt>
    <dgm:pt modelId="{F16772F6-F235-453D-82E1-A800939B3FF0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2F2A4C57-69B6-49F6-AD62-75F52718EEEC}" cxnId="{2B4E275C-5CD6-4728-943C-28A6D57AE5FB}" type="parTrans">
      <dgm:prSet/>
      <dgm:spPr/>
      <dgm:t>
        <a:bodyPr/>
        <a:lstStyle/>
        <a:p>
          <a:endParaRPr lang="en-US"/>
        </a:p>
      </dgm:t>
    </dgm:pt>
    <dgm:pt modelId="{CCB1A15E-934C-415B-97C2-6FADEE67FC56}" cxnId="{2B4E275C-5CD6-4728-943C-28A6D57AE5FB}" type="sibTrans">
      <dgm:prSet/>
      <dgm:spPr/>
      <dgm:t>
        <a:bodyPr/>
        <a:lstStyle/>
        <a:p>
          <a:endParaRPr lang="en-US"/>
        </a:p>
      </dgm:t>
    </dgm:pt>
    <dgm:pt modelId="{4B84DC49-EDDA-4A87-A58C-F65528B001E8}" type="pres">
      <dgm:prSet presAssocID="{1D3832BC-0709-4E66-800E-D757DB1B3879}" presName="Name0" presStyleCnt="0">
        <dgm:presLayoutVars>
          <dgm:dir/>
          <dgm:resizeHandles val="exact"/>
        </dgm:presLayoutVars>
      </dgm:prSet>
      <dgm:spPr/>
    </dgm:pt>
    <dgm:pt modelId="{D8E3C771-FA05-4B5B-AD0B-4134AD3016E4}" type="pres">
      <dgm:prSet presAssocID="{C0BA45B8-47F3-45D6-8C90-794AC6352A50}" presName="node" presStyleLbl="node1" presStyleIdx="0" presStyleCnt="2">
        <dgm:presLayoutVars>
          <dgm:bulletEnabled val="1"/>
        </dgm:presLayoutVars>
      </dgm:prSet>
      <dgm:spPr/>
    </dgm:pt>
    <dgm:pt modelId="{406005C0-1BEA-42C9-871E-B6229F9C42ED}" type="pres">
      <dgm:prSet presAssocID="{E9DC34DC-AE39-4F98-89DF-E1FF87FEAE3E}" presName="sibTrans" presStyleLbl="sibTrans1D1" presStyleIdx="0" presStyleCnt="1"/>
      <dgm:spPr/>
    </dgm:pt>
    <dgm:pt modelId="{C6C51979-C27D-47B9-867E-71553471FEE7}" type="pres">
      <dgm:prSet presAssocID="{E9DC34DC-AE39-4F98-89DF-E1FF87FEAE3E}" presName="connectorText" presStyleLbl="sibTrans1D1" presStyleIdx="0" presStyleCnt="1"/>
      <dgm:spPr/>
    </dgm:pt>
    <dgm:pt modelId="{2B599375-62EC-4912-B110-FE5DEFBC78A2}" type="pres">
      <dgm:prSet presAssocID="{F16772F6-F235-453D-82E1-A800939B3FF0}" presName="node" presStyleLbl="node1" presStyleIdx="1" presStyleCnt="2">
        <dgm:presLayoutVars>
          <dgm:bulletEnabled val="1"/>
        </dgm:presLayoutVars>
      </dgm:prSet>
      <dgm:spPr/>
    </dgm:pt>
  </dgm:ptLst>
  <dgm:cxnLst>
    <dgm:cxn modelId="{26602018-47FA-4061-9EFE-98C8A663F4C5}" type="presOf" srcId="{F16772F6-F235-453D-82E1-A800939B3FF0}" destId="{2B599375-62EC-4912-B110-FE5DEFBC78A2}" srcOrd="0" destOrd="0" presId="urn:microsoft.com/office/officeart/2016/7/layout/RepeatingBendingProcessNew"/>
    <dgm:cxn modelId="{2B4E275C-5CD6-4728-943C-28A6D57AE5FB}" srcId="{1D3832BC-0709-4E66-800E-D757DB1B3879}" destId="{F16772F6-F235-453D-82E1-A800939B3FF0}" srcOrd="1" destOrd="0" parTransId="{2F2A4C57-69B6-49F6-AD62-75F52718EEEC}" sibTransId="{CCB1A15E-934C-415B-97C2-6FADEE67FC56}"/>
    <dgm:cxn modelId="{86117B97-344A-4447-BCCB-2C24997E2641}" type="presOf" srcId="{E9DC34DC-AE39-4F98-89DF-E1FF87FEAE3E}" destId="{C6C51979-C27D-47B9-867E-71553471FEE7}" srcOrd="1" destOrd="0" presId="urn:microsoft.com/office/officeart/2016/7/layout/RepeatingBendingProcessNew"/>
    <dgm:cxn modelId="{9227CCD5-AF90-4F86-B84C-B5DFE67BBFC7}" type="presOf" srcId="{E9DC34DC-AE39-4F98-89DF-E1FF87FEAE3E}" destId="{406005C0-1BEA-42C9-871E-B6229F9C42ED}" srcOrd="0" destOrd="0" presId="urn:microsoft.com/office/officeart/2016/7/layout/RepeatingBendingProcessNew"/>
    <dgm:cxn modelId="{DEAEF3DD-603D-4F7E-9774-0A81805F6B34}" type="presOf" srcId="{C0BA45B8-47F3-45D6-8C90-794AC6352A50}" destId="{D8E3C771-FA05-4B5B-AD0B-4134AD3016E4}" srcOrd="0" destOrd="0" presId="urn:microsoft.com/office/officeart/2016/7/layout/RepeatingBendingProcessNew"/>
    <dgm:cxn modelId="{FCCD0CEB-A648-43C0-A992-1E41EACB5DED}" type="presOf" srcId="{1D3832BC-0709-4E66-800E-D757DB1B3879}" destId="{4B84DC49-EDDA-4A87-A58C-F65528B001E8}" srcOrd="0" destOrd="0" presId="urn:microsoft.com/office/officeart/2016/7/layout/RepeatingBendingProcessNew"/>
    <dgm:cxn modelId="{837228FA-7BAE-436B-AB2F-57781AA5EEE8}" srcId="{1D3832BC-0709-4E66-800E-D757DB1B3879}" destId="{C0BA45B8-47F3-45D6-8C90-794AC6352A50}" srcOrd="0" destOrd="0" parTransId="{B73E0AC8-A1CD-451E-A87E-0F3925EEB604}" sibTransId="{E9DC34DC-AE39-4F98-89DF-E1FF87FEAE3E}"/>
    <dgm:cxn modelId="{3151E947-9393-4EDA-BBEB-A46997CD6065}" type="presParOf" srcId="{4B84DC49-EDDA-4A87-A58C-F65528B001E8}" destId="{D8E3C771-FA05-4B5B-AD0B-4134AD3016E4}" srcOrd="0" destOrd="0" presId="urn:microsoft.com/office/officeart/2016/7/layout/RepeatingBendingProcessNew"/>
    <dgm:cxn modelId="{81307F83-06D6-4800-8F0C-D1E4B9774A2D}" type="presParOf" srcId="{4B84DC49-EDDA-4A87-A58C-F65528B001E8}" destId="{406005C0-1BEA-42C9-871E-B6229F9C42ED}" srcOrd="1" destOrd="0" presId="urn:microsoft.com/office/officeart/2016/7/layout/RepeatingBendingProcessNew"/>
    <dgm:cxn modelId="{B744A442-AA24-4FCD-BD6D-DB6F2E309F63}" type="presParOf" srcId="{406005C0-1BEA-42C9-871E-B6229F9C42ED}" destId="{C6C51979-C27D-47B9-867E-71553471FEE7}" srcOrd="0" destOrd="0" presId="urn:microsoft.com/office/officeart/2016/7/layout/RepeatingBendingProcessNew"/>
    <dgm:cxn modelId="{999787A8-96F8-4857-A352-581F609AFE1B}" type="presParOf" srcId="{4B84DC49-EDDA-4A87-A58C-F65528B001E8}" destId="{2B599375-62EC-4912-B110-FE5DEFBC78A2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005C0-1BEA-42C9-871E-B6229F9C42ED}">
      <dsp:nvSpPr>
        <dsp:cNvPr id="0" name=""/>
        <dsp:cNvSpPr/>
      </dsp:nvSpPr>
      <dsp:spPr>
        <a:xfrm>
          <a:off x="2575538" y="1448051"/>
          <a:ext cx="5619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91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41680" y="1490808"/>
        <a:ext cx="29625" cy="5925"/>
      </dsp:txXfrm>
    </dsp:sp>
    <dsp:sp modelId="{D8E3C771-FA05-4B5B-AD0B-4134AD3016E4}">
      <dsp:nvSpPr>
        <dsp:cNvPr id="0" name=""/>
        <dsp:cNvSpPr/>
      </dsp:nvSpPr>
      <dsp:spPr>
        <a:xfrm>
          <a:off x="1206" y="720931"/>
          <a:ext cx="2576131" cy="1545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3" tIns="132503" rIns="126233" bIns="132503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Current </a:t>
          </a:r>
        </a:p>
      </dsp:txBody>
      <dsp:txXfrm>
        <a:off x="1206" y="720931"/>
        <a:ext cx="2576131" cy="1545679"/>
      </dsp:txXfrm>
    </dsp:sp>
    <dsp:sp modelId="{2B599375-62EC-4912-B110-FE5DEFBC78A2}">
      <dsp:nvSpPr>
        <dsp:cNvPr id="0" name=""/>
        <dsp:cNvSpPr/>
      </dsp:nvSpPr>
      <dsp:spPr>
        <a:xfrm>
          <a:off x="3169848" y="720931"/>
          <a:ext cx="2576131" cy="154567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3" tIns="132503" rIns="126233" bIns="132503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Future</a:t>
          </a:r>
        </a:p>
      </dsp:txBody>
      <dsp:txXfrm>
        <a:off x="3169848" y="720931"/>
        <a:ext cx="2576131" cy="154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1750-BDA0-4192-ACBA-3B024D1D70A6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6AF8-DFA1-4748-BDD0-AB7544649BD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AF8-DFA1-4748-BDD0-AB7544649B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6ACE1-14EF-4FF7-AAF6-CA49B449216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AE11E-69A2-4152-9EDC-1CC3BC06088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0026126" y="6344765"/>
            <a:ext cx="2165874" cy="436561"/>
          </a:xfrm>
          <a:prstGeom prst="roundRect">
            <a:avLst/>
          </a:prstGeom>
          <a:solidFill>
            <a:srgbClr val="6C9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TIER1 GROUP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62525" y="6421439"/>
            <a:ext cx="226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Tier1 Group Confidential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23263"/>
          </a:xfrm>
          <a:prstGeom prst="rect">
            <a:avLst/>
          </a:prstGeom>
          <a:solidFill>
            <a:srgbClr val="6C9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34737"/>
            <a:ext cx="12192000" cy="123263"/>
          </a:xfrm>
          <a:prstGeom prst="rect">
            <a:avLst/>
          </a:prstGeom>
          <a:solidFill>
            <a:srgbClr val="6C9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/>
          <p:cNvSpPr/>
          <p:nvPr userDrawn="1"/>
        </p:nvSpPr>
        <p:spPr>
          <a:xfrm rot="10800000">
            <a:off x="9716876" y="6423009"/>
            <a:ext cx="419100" cy="419100"/>
          </a:xfrm>
          <a:prstGeom prst="blockArc">
            <a:avLst>
              <a:gd name="adj1" fmla="val 10800000"/>
              <a:gd name="adj2" fmla="val 16307395"/>
              <a:gd name="adj3" fmla="val 25746"/>
            </a:avLst>
          </a:prstGeom>
          <a:solidFill>
            <a:srgbClr val="6C9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71731" y="6344765"/>
            <a:ext cx="254695" cy="374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92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Tier1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Design. Build. Remodel.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Understanding Materials/Systems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Materials</a:t>
            </a:r>
            <a:endParaRPr lang="en-US" sz="1800" dirty="0"/>
          </a:p>
          <a:p>
            <a:pPr lvl="1"/>
            <a:r>
              <a:rPr lang="en-US" sz="1800" dirty="0"/>
              <a:t>Functionality of Components (Tile, Grab Bars, Switches, Handles, Transitions)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Systems </a:t>
            </a:r>
            <a:endParaRPr lang="en-US" sz="1800" dirty="0"/>
          </a:p>
          <a:p>
            <a:pPr lvl="1"/>
            <a:r>
              <a:rPr lang="en-US" sz="1800" dirty="0"/>
              <a:t>Functionality of Systems (Lighting, HVAC, Plumbing, Venting)</a:t>
            </a:r>
            <a:endParaRPr lang="en-US" sz="1800" dirty="0"/>
          </a:p>
          <a:p>
            <a:pPr lvl="2"/>
            <a:r>
              <a:rPr lang="en-US" sz="1800" dirty="0"/>
              <a:t>Track &amp; Motion Lighting </a:t>
            </a: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r="-2" b="31513"/>
          <a:stretch>
            <a:fillRect/>
          </a:stretch>
        </p:blipFill>
        <p:spPr>
          <a:xfrm>
            <a:off x="7392104" y="-339392"/>
            <a:ext cx="5152542" cy="3952330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1" r="4" b="12444"/>
          <a:stretch>
            <a:fillRect/>
          </a:stretch>
        </p:blipFill>
        <p:spPr>
          <a:xfrm>
            <a:off x="8471102" y="3754787"/>
            <a:ext cx="3917675" cy="3181684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1085" y="881149"/>
            <a:ext cx="7835053" cy="5333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7" y="643467"/>
            <a:ext cx="3718686" cy="5571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5" y="643467"/>
            <a:ext cx="3718686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Visit our website at </a:t>
            </a:r>
            <a:r>
              <a:rPr lang="en-US" sz="3600" b="1" dirty="0"/>
              <a:t>T1Build.com</a:t>
            </a:r>
            <a:endParaRPr lang="en-US" sz="3600" b="1" dirty="0"/>
          </a:p>
          <a:p>
            <a:pPr algn="ctr"/>
            <a:r>
              <a:rPr lang="en-US" sz="3600" dirty="0"/>
              <a:t>Call us! </a:t>
            </a:r>
            <a:r>
              <a:rPr lang="en-US" sz="3600" b="1" dirty="0"/>
              <a:t>512-986-8306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82" y="111324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  <a:endParaRPr lang="en-US" dirty="0"/>
          </a:p>
          <a:p>
            <a:r>
              <a:rPr lang="en-US" dirty="0"/>
              <a:t>Some Facts  </a:t>
            </a:r>
            <a:endParaRPr lang="en-US" dirty="0"/>
          </a:p>
          <a:p>
            <a:r>
              <a:rPr lang="en-US" dirty="0"/>
              <a:t>Ageing in Place</a:t>
            </a:r>
            <a:endParaRPr lang="en-US" dirty="0"/>
          </a:p>
          <a:p>
            <a:r>
              <a:rPr lang="en-US" dirty="0"/>
              <a:t>Considerations </a:t>
            </a:r>
            <a:endParaRPr lang="en-US" dirty="0"/>
          </a:p>
          <a:p>
            <a:r>
              <a:rPr lang="en-US" dirty="0"/>
              <a:t>Technologies</a:t>
            </a:r>
            <a:endParaRPr lang="en-US" dirty="0"/>
          </a:p>
          <a:p>
            <a:r>
              <a:rPr lang="en-US" dirty="0"/>
              <a:t>Designing To Current And Future Requirements </a:t>
            </a:r>
            <a:endParaRPr lang="en-US" dirty="0"/>
          </a:p>
          <a:p>
            <a:r>
              <a:rPr lang="en-US" dirty="0"/>
              <a:t>Goals</a:t>
            </a:r>
            <a:endParaRPr lang="en-US" dirty="0"/>
          </a:p>
          <a:p>
            <a:r>
              <a:rPr lang="en-US" dirty="0"/>
              <a:t>Living Conditions </a:t>
            </a:r>
            <a:endParaRPr lang="en-US" dirty="0"/>
          </a:p>
          <a:p>
            <a:r>
              <a:rPr lang="en-US" dirty="0"/>
              <a:t>Research </a:t>
            </a:r>
            <a:endParaRPr lang="en-US" dirty="0"/>
          </a:p>
          <a:p>
            <a:r>
              <a:rPr lang="en-US" dirty="0"/>
              <a:t>Collaborate w/ Health Resource </a:t>
            </a:r>
            <a:endParaRPr lang="en-US" dirty="0"/>
          </a:p>
          <a:p>
            <a:r>
              <a:rPr lang="en-US" dirty="0"/>
              <a:t>Develop The Plan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US" dirty="0"/>
              <a:t>Universal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/>
          </a:bodyPr>
          <a:lstStyle/>
          <a:p>
            <a:r>
              <a:rPr lang="en-US" sz="1800" dirty="0"/>
              <a:t>Why is it important?</a:t>
            </a:r>
            <a:endParaRPr lang="en-US" sz="1800" dirty="0"/>
          </a:p>
          <a:p>
            <a:r>
              <a:rPr lang="en-US" sz="1800" dirty="0"/>
              <a:t>Listening/Communication </a:t>
            </a:r>
            <a:endParaRPr lang="en-US" sz="1800" dirty="0"/>
          </a:p>
          <a:p>
            <a:r>
              <a:rPr lang="en-US" sz="1800" dirty="0"/>
              <a:t>Why is this important to design?</a:t>
            </a:r>
            <a:endParaRPr lang="en-US" sz="1800" dirty="0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463" y="904157"/>
            <a:ext cx="3775899" cy="2501533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993" y="745588"/>
            <a:ext cx="2752180" cy="2179120"/>
          </a:xfrm>
          <a:prstGeom prst="rect">
            <a:avLst/>
          </a:prstGeom>
        </p:spPr>
      </p:pic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>
            <a:fillRect/>
          </a:stretch>
        </p:blipFill>
        <p:spPr>
          <a:xfrm>
            <a:off x="5061372" y="4318312"/>
            <a:ext cx="3672080" cy="2065554"/>
          </a:xfrm>
          <a:prstGeom prst="rect">
            <a:avLst/>
          </a:prstGeom>
        </p:spPr>
      </p:pic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93" y="4001980"/>
            <a:ext cx="2752179" cy="19576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Design</a:t>
            </a:r>
            <a:endParaRPr lang="en-US" dirty="0"/>
          </a:p>
        </p:txBody>
      </p:sp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10" y="0"/>
            <a:ext cx="4240106" cy="5469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Take all factors into consideration</a:t>
            </a:r>
            <a:endParaRPr lang="en-US" sz="1800" dirty="0"/>
          </a:p>
          <a:p>
            <a:pPr lvl="1"/>
            <a:r>
              <a:rPr lang="en-US" sz="1800" dirty="0"/>
              <a:t>What are the factors?</a:t>
            </a:r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</a:t>
            </a:r>
            <a:endParaRPr lang="en-US" dirty="0"/>
          </a:p>
          <a:p>
            <a:r>
              <a:rPr lang="en-US" dirty="0"/>
              <a:t>Long Term </a:t>
            </a:r>
            <a:endParaRPr lang="en-US" dirty="0"/>
          </a:p>
          <a:p>
            <a:r>
              <a:rPr lang="en-US" dirty="0"/>
              <a:t>The “What-If’s”</a:t>
            </a:r>
            <a:endParaRPr lang="en-US" dirty="0"/>
          </a:p>
          <a:p>
            <a:r>
              <a:rPr lang="en-US" dirty="0"/>
              <a:t>Finances</a:t>
            </a:r>
            <a:endParaRPr lang="en-US" dirty="0"/>
          </a:p>
          <a:p>
            <a:r>
              <a:rPr lang="en-US" dirty="0"/>
              <a:t>Family </a:t>
            </a:r>
            <a:endParaRPr lang="en-US" dirty="0"/>
          </a:p>
          <a:p>
            <a:r>
              <a:rPr lang="en-US" dirty="0"/>
              <a:t>Independence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Living Conditions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/>
          <a:stretch>
            <a:fillRect/>
          </a:stretch>
        </p:blipFill>
        <p:spPr>
          <a:xfrm>
            <a:off x="881149" y="478231"/>
            <a:ext cx="2853072" cy="3111635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4" y="3589866"/>
            <a:ext cx="3010187" cy="2993813"/>
          </a:xfrm>
          <a:prstGeom prst="rect">
            <a:avLst/>
          </a:prstGeom>
        </p:spPr>
      </p:pic>
      <p:graphicFrame>
        <p:nvGraphicFramePr>
          <p:cNvPr id="7" name="Content Placeholder 2"/>
          <p:cNvGraphicFramePr>
            <a:graphicFrameLocks noGrp="1"/>
          </p:cNvGraphicFramePr>
          <p:nvPr>
            <p:ph idx="1"/>
          </p:nvPr>
        </p:nvGraphicFramePr>
        <p:xfrm>
          <a:off x="5297762" y="2799889"/>
          <a:ext cx="5747187" cy="298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Health Environment</a:t>
            </a:r>
            <a:endParaRPr lang="en-US" dirty="0"/>
          </a:p>
          <a:p>
            <a:r>
              <a:rPr lang="en-US" dirty="0"/>
              <a:t>Stroke</a:t>
            </a:r>
            <a:endParaRPr lang="en-US" dirty="0"/>
          </a:p>
          <a:p>
            <a:r>
              <a:rPr lang="en-US" dirty="0"/>
              <a:t>Handicap</a:t>
            </a:r>
            <a:endParaRPr lang="en-US" dirty="0"/>
          </a:p>
          <a:p>
            <a:r>
              <a:rPr lang="en-US" dirty="0"/>
              <a:t>Disabilities </a:t>
            </a:r>
            <a:endParaRPr lang="en-US" dirty="0"/>
          </a:p>
          <a:p>
            <a:r>
              <a:rPr lang="en-US" dirty="0"/>
              <a:t>Ageing in place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Collaborate w/ Health Resource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</a:t>
            </a:r>
            <a:endParaRPr lang="en-US" dirty="0"/>
          </a:p>
          <a:p>
            <a:pPr lvl="1"/>
            <a:r>
              <a:rPr lang="en-US" dirty="0"/>
              <a:t>Nursing Specialist</a:t>
            </a:r>
            <a:endParaRPr lang="en-US" dirty="0"/>
          </a:p>
          <a:p>
            <a:pPr lvl="1"/>
            <a:r>
              <a:rPr lang="en-US" dirty="0"/>
              <a:t>Doctor</a:t>
            </a:r>
            <a:endParaRPr lang="en-US" dirty="0"/>
          </a:p>
          <a:p>
            <a:pPr lvl="1"/>
            <a:r>
              <a:rPr lang="en-US" dirty="0"/>
              <a:t>Knowledge Experts</a:t>
            </a:r>
            <a:endParaRPr lang="en-US" dirty="0"/>
          </a:p>
          <a:p>
            <a:pPr lvl="1"/>
            <a:r>
              <a:rPr lang="en-US" dirty="0"/>
              <a:t>Ageing In Place Design Specialists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Develop Preliminary plans </a:t>
            </a:r>
            <a:endParaRPr lang="en-US" dirty="0"/>
          </a:p>
          <a:p>
            <a:r>
              <a:rPr lang="en-US" dirty="0"/>
              <a:t>Develop Preliminary scope work </a:t>
            </a:r>
            <a:endParaRPr lang="en-US" dirty="0"/>
          </a:p>
          <a:p>
            <a:r>
              <a:rPr lang="en-US" dirty="0"/>
              <a:t>Identify specification </a:t>
            </a:r>
            <a:endParaRPr lang="en-US" dirty="0"/>
          </a:p>
          <a:p>
            <a:r>
              <a:rPr lang="en-US" dirty="0"/>
              <a:t>Identify finishes </a:t>
            </a:r>
            <a:endParaRPr lang="en-US" dirty="0"/>
          </a:p>
          <a:p>
            <a:r>
              <a:rPr lang="en-US" dirty="0"/>
              <a:t>Identify components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Tier1 Group Presentation Template</Template>
  <TotalTime>0</TotalTime>
  <Words>1058</Words>
  <Application>WPS Presentation</Application>
  <PresentationFormat>Widescreen</PresentationFormat>
  <Paragraphs>82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Arial Narrow</vt:lpstr>
      <vt:lpstr>Calibri</vt:lpstr>
      <vt:lpstr>Microsoft YaHei</vt:lpstr>
      <vt:lpstr>Arial Unicode MS</vt:lpstr>
      <vt:lpstr>Office Theme</vt:lpstr>
      <vt:lpstr>Tier1 Group</vt:lpstr>
      <vt:lpstr>PowerPoint 演示文稿</vt:lpstr>
      <vt:lpstr>Universal Design</vt:lpstr>
      <vt:lpstr>Design</vt:lpstr>
      <vt:lpstr>Goals</vt:lpstr>
      <vt:lpstr>Living Conditions</vt:lpstr>
      <vt:lpstr>Research</vt:lpstr>
      <vt:lpstr>Collaborate w/ Health Resource  </vt:lpstr>
      <vt:lpstr>Develop The Plan</vt:lpstr>
      <vt:lpstr>Understanding Materials/Systems</vt:lpstr>
      <vt:lpstr>PowerPoint 演示文稿</vt:lpstr>
      <vt:lpstr>PowerPoint 演示文稿</vt:lpstr>
      <vt:lpstr>PowerPoint 演示文稿</vt:lpstr>
      <vt:lpstr>Contact us!</vt:lpstr>
    </vt:vector>
  </TitlesOfParts>
  <Company>National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Tier1 Group</dc:title>
  <dc:creator>Kelsey McHugh</dc:creator>
  <cp:lastModifiedBy>kaiwong</cp:lastModifiedBy>
  <cp:revision>39</cp:revision>
  <cp:lastPrinted>2018-10-01T02:38:00Z</cp:lastPrinted>
  <dcterms:created xsi:type="dcterms:W3CDTF">2018-09-28T13:48:00Z</dcterms:created>
  <dcterms:modified xsi:type="dcterms:W3CDTF">2019-09-18T00:50:16Z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