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30064075" cy="42665650"/>
  <p:notesSz cx="6881813" cy="92964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592">
          <p15:clr>
            <a:srgbClr val="A4A3A4"/>
          </p15:clr>
        </p15:guide>
        <p15:guide id="2" pos="18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77"/>
    <a:srgbClr val="0050A0"/>
    <a:srgbClr val="969696"/>
    <a:srgbClr val="E6E6E6"/>
    <a:srgbClr val="FFFFCC"/>
    <a:srgbClr val="D2D2D2"/>
    <a:srgbClr val="C8C8C8"/>
    <a:srgbClr val="181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4073" autoAdjust="0"/>
    <p:restoredTop sz="99805" autoAdjust="0"/>
  </p:normalViewPr>
  <p:slideViewPr>
    <p:cSldViewPr snapToObjects="1">
      <p:cViewPr>
        <p:scale>
          <a:sx n="48" d="100"/>
          <a:sy n="48" d="100"/>
        </p:scale>
        <p:origin x="960" y="36"/>
      </p:cViewPr>
      <p:guideLst>
        <p:guide orient="horz" pos="26592"/>
        <p:guide pos="1811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336" cy="468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18" tIns="45311" rIns="90618" bIns="45311" numCol="1" anchor="t" anchorCtr="0" compatLnSpc="1">
            <a:prstTxWarp prst="textNoShape">
              <a:avLst/>
            </a:prstTxWarp>
          </a:bodyPr>
          <a:lstStyle>
            <a:lvl1pPr defTabSz="908050" eaLnBrk="1" hangingPunct="1">
              <a:spcBef>
                <a:spcPct val="20000"/>
              </a:spcBef>
              <a:buFontTx/>
              <a:buChar char="•"/>
              <a:defRPr sz="1300" smtClean="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478" y="0"/>
            <a:ext cx="2982336" cy="468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18" tIns="45311" rIns="90618" bIns="45311" numCol="1" anchor="t" anchorCtr="0" compatLnSpc="1">
            <a:prstTxWarp prst="textNoShape">
              <a:avLst/>
            </a:prstTxWarp>
          </a:bodyPr>
          <a:lstStyle>
            <a:lvl1pPr algn="r" defTabSz="908050" eaLnBrk="1" hangingPunct="1">
              <a:spcBef>
                <a:spcPct val="20000"/>
              </a:spcBef>
              <a:buFontTx/>
              <a:buChar char="•"/>
              <a:defRPr sz="1300" smtClean="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8291"/>
            <a:ext cx="2982336" cy="468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18" tIns="45311" rIns="90618" bIns="45311" numCol="1" anchor="b" anchorCtr="0" compatLnSpc="1">
            <a:prstTxWarp prst="textNoShape">
              <a:avLst/>
            </a:prstTxWarp>
          </a:bodyPr>
          <a:lstStyle>
            <a:lvl1pPr defTabSz="908050" eaLnBrk="1" hangingPunct="1">
              <a:spcBef>
                <a:spcPct val="20000"/>
              </a:spcBef>
              <a:buFontTx/>
              <a:buChar char="•"/>
              <a:defRPr sz="1300" smtClean="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478" y="8828291"/>
            <a:ext cx="2982336" cy="468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618" tIns="45311" rIns="90618" bIns="45311" numCol="1" anchor="b" anchorCtr="0" compatLnSpc="1">
            <a:prstTxWarp prst="textNoShape">
              <a:avLst/>
            </a:prstTxWarp>
          </a:bodyPr>
          <a:lstStyle>
            <a:lvl1pPr algn="r" defTabSz="908050" eaLnBrk="1" hangingPunct="1">
              <a:spcBef>
                <a:spcPct val="20000"/>
              </a:spcBef>
              <a:buFontTx/>
              <a:buChar char="•"/>
              <a:defRPr sz="1300" smtClean="0"/>
            </a:lvl1pPr>
          </a:lstStyle>
          <a:p>
            <a:pPr>
              <a:defRPr/>
            </a:pPr>
            <a:fld id="{09FB59F5-FB82-45B3-8F58-8A035F412A82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28512202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2336" cy="46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FontTx/>
              <a:buNone/>
              <a:defRPr sz="1200" smtClean="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97852" y="0"/>
            <a:ext cx="2982336" cy="46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200" smtClean="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14563" y="696913"/>
            <a:ext cx="2455862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7857" y="4416389"/>
            <a:ext cx="5506101" cy="418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 noProof="0" smtClean="0"/>
              <a:t>Textmasterformate durch Klicken bearbeiten</a:t>
            </a:r>
          </a:p>
          <a:p>
            <a:pPr lvl="1"/>
            <a:r>
              <a:rPr lang="de-DE" altLang="en-US" noProof="0" smtClean="0"/>
              <a:t>Zweite Ebene</a:t>
            </a:r>
          </a:p>
          <a:p>
            <a:pPr lvl="2"/>
            <a:r>
              <a:rPr lang="de-DE" altLang="en-US" noProof="0" smtClean="0"/>
              <a:t>Dritte Ebene</a:t>
            </a:r>
          </a:p>
          <a:p>
            <a:pPr lvl="3"/>
            <a:r>
              <a:rPr lang="de-DE" altLang="en-US" noProof="0" smtClean="0"/>
              <a:t>Vierte Ebene</a:t>
            </a:r>
          </a:p>
          <a:p>
            <a:pPr lvl="4"/>
            <a:r>
              <a:rPr lang="de-DE" altLang="en-US" noProof="0" smtClean="0"/>
              <a:t>Fünfte Ebene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786"/>
            <a:ext cx="2982336" cy="46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FontTx/>
              <a:buNone/>
              <a:defRPr sz="1200" smtClean="0"/>
            </a:lvl1pPr>
          </a:lstStyle>
          <a:p>
            <a:pPr>
              <a:defRPr/>
            </a:pPr>
            <a:endParaRPr lang="de-DE" alt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7852" y="8829786"/>
            <a:ext cx="2982336" cy="465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200" smtClean="0"/>
            </a:lvl1pPr>
          </a:lstStyle>
          <a:p>
            <a:pPr>
              <a:defRPr/>
            </a:pPr>
            <a:fld id="{F3623C32-AC8C-48A0-9041-BE292F30B976}" type="slidenum">
              <a:rPr lang="de-DE" altLang="en-US"/>
              <a:pPr>
                <a:defRPr/>
              </a:pPr>
              <a:t>‹#›</a:t>
            </a:fld>
            <a:endParaRPr lang="de-DE" altLang="en-US"/>
          </a:p>
        </p:txBody>
      </p:sp>
    </p:spTree>
    <p:extLst>
      <p:ext uri="{BB962C8B-B14F-4D97-AF65-F5344CB8AC3E}">
        <p14:creationId xmlns:p14="http://schemas.microsoft.com/office/powerpoint/2010/main" val="9304832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24A6812-8344-4B7B-8215-638DF0B8F03C}" type="slidenum">
              <a:rPr lang="de-DE" altLang="en-US" sz="120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de-DE" altLang="en-US" sz="1200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75860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57613" y="6981825"/>
            <a:ext cx="22548850" cy="14854238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57613" y="22409150"/>
            <a:ext cx="22548850" cy="1030128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721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855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909088" y="1141413"/>
            <a:ext cx="6843712" cy="386969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3188" y="1141413"/>
            <a:ext cx="20383500" cy="386969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343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050" y="10636250"/>
            <a:ext cx="25930225" cy="177482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1050" y="28552775"/>
            <a:ext cx="25930225" cy="9332913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9209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3188" y="6931025"/>
            <a:ext cx="6550025" cy="3290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75613" y="6931025"/>
            <a:ext cx="6551612" cy="3290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480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0100" y="2271713"/>
            <a:ext cx="25930225" cy="82470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0100" y="10458450"/>
            <a:ext cx="12719050" cy="5126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70100" y="15584488"/>
            <a:ext cx="12719050" cy="22923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219363" y="10458450"/>
            <a:ext cx="12780962" cy="5126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219363" y="15584488"/>
            <a:ext cx="12780962" cy="22923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31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580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326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0100" y="2844800"/>
            <a:ext cx="9696450" cy="99552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80963" y="6143625"/>
            <a:ext cx="15219362" cy="30319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70100" y="12800013"/>
            <a:ext cx="9696450" cy="23712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2770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0100" y="2844800"/>
            <a:ext cx="9696450" cy="99552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780963" y="6143625"/>
            <a:ext cx="15219362" cy="30319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70100" y="12800013"/>
            <a:ext cx="9696450" cy="23712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09281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4" descr="Uni_Logo_E2_A4_CMYK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4850" y="40235188"/>
            <a:ext cx="1374775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42" descr="IMTEK_Logo_Farbe_2107x928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700" y="1239838"/>
            <a:ext cx="5737225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6499225" y="1141413"/>
            <a:ext cx="22253575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16078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Titelmasterformat durch Klicken bearbeiten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1370013" y="6931025"/>
            <a:ext cx="27362150" cy="32907288"/>
          </a:xfrm>
          <a:prstGeom prst="rect">
            <a:avLst/>
          </a:pr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15678" tIns="157839" rIns="315678" bIns="157839" anchor="ctr"/>
          <a:lstStyle>
            <a:lvl1pPr marL="1601788" indent="-1601788" defTabSz="4271963">
              <a:spcBef>
                <a:spcPct val="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4271963">
              <a:spcBef>
                <a:spcPct val="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4271963">
              <a:spcBef>
                <a:spcPct val="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4271963">
              <a:spcBef>
                <a:spcPct val="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4271963">
              <a:spcBef>
                <a:spcPct val="0"/>
              </a:spcBef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defTabSz="427196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defTabSz="427196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defTabSz="427196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defTabSz="4271963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Tx/>
              <a:buChar char="•"/>
              <a:defRPr/>
            </a:pPr>
            <a:endParaRPr lang="en-US" altLang="en-US" sz="3600" smtClean="0"/>
          </a:p>
        </p:txBody>
      </p:sp>
      <p:sp>
        <p:nvSpPr>
          <p:cNvPr id="1030" name="Line 12"/>
          <p:cNvSpPr>
            <a:spLocks noChangeShapeType="1"/>
          </p:cNvSpPr>
          <p:nvPr/>
        </p:nvSpPr>
        <p:spPr bwMode="auto">
          <a:xfrm>
            <a:off x="7507288" y="3367088"/>
            <a:ext cx="21224875" cy="0"/>
          </a:xfrm>
          <a:prstGeom prst="line">
            <a:avLst/>
          </a:prstGeom>
          <a:noFill/>
          <a:ln w="88900">
            <a:solidFill>
              <a:srgbClr val="18107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15678" tIns="157839" rIns="315678" bIns="157839"/>
          <a:lstStyle/>
          <a:p>
            <a:endParaRPr lang="en-US"/>
          </a:p>
        </p:txBody>
      </p:sp>
      <p:graphicFrame>
        <p:nvGraphicFramePr>
          <p:cNvPr id="1031" name="Object 31"/>
          <p:cNvGraphicFramePr>
            <a:graphicFrameLocks noChangeAspect="1"/>
          </p:cNvGraphicFramePr>
          <p:nvPr/>
        </p:nvGraphicFramePr>
        <p:xfrm>
          <a:off x="14628813" y="6931025"/>
          <a:ext cx="798512" cy="3317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2" name="Bilddokument" r:id="rId16" imgW="3232298" imgH="1286540" progId="Imaging.Document">
                  <p:embed/>
                </p:oleObj>
              </mc:Choice>
              <mc:Fallback>
                <p:oleObj name="Bilddokument" r:id="rId16" imgW="3232298" imgH="1286540" progId="Imaging.Document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628813" y="6931025"/>
                        <a:ext cx="798512" cy="33175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3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3188" y="6931025"/>
            <a:ext cx="13254037" cy="3290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>
                    <a:alpha val="2392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0" tIns="360000" rIns="360000" bIns="360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Textmasterformate durch Klicken bearbeiten</a:t>
            </a:r>
          </a:p>
          <a:p>
            <a:pPr lvl="1"/>
            <a:r>
              <a:rPr lang="en-US" altLang="en-US" smtClean="0"/>
              <a:t>Zweite Ebene</a:t>
            </a:r>
          </a:p>
          <a:p>
            <a:pPr lvl="2"/>
            <a:r>
              <a:rPr lang="en-US" altLang="en-US" smtClean="0"/>
              <a:t>Dritte Ebene</a:t>
            </a:r>
          </a:p>
          <a:p>
            <a:pPr lvl="3"/>
            <a:r>
              <a:rPr lang="en-US" altLang="en-US" smtClean="0"/>
              <a:t>Vierte Ebene</a:t>
            </a:r>
          </a:p>
          <a:p>
            <a:pPr lvl="4"/>
            <a:r>
              <a:rPr lang="en-US" altLang="en-US" smtClean="0"/>
              <a:t>Fünfte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4151313" rtl="0" eaLnBrk="0" fontAlgn="base" hangingPunct="0">
        <a:spcBef>
          <a:spcPct val="0"/>
        </a:spcBef>
        <a:spcAft>
          <a:spcPct val="0"/>
        </a:spcAft>
        <a:defRPr sz="6000" kern="1200">
          <a:solidFill>
            <a:schemeClr val="tx2"/>
          </a:solidFill>
          <a:latin typeface="+mj-lt"/>
          <a:ea typeface="+mj-ea"/>
          <a:cs typeface="+mj-cs"/>
        </a:defRPr>
      </a:lvl1pPr>
      <a:lvl2pPr algn="r" defTabSz="4151313" rtl="0" eaLnBrk="0" fontAlgn="base" hangingPunct="0">
        <a:spcBef>
          <a:spcPct val="0"/>
        </a:spcBef>
        <a:spcAft>
          <a:spcPct val="0"/>
        </a:spcAft>
        <a:defRPr sz="6000">
          <a:solidFill>
            <a:schemeClr val="tx2"/>
          </a:solidFill>
          <a:latin typeface="Arial" panose="020B0604020202020204" pitchFamily="34" charset="0"/>
        </a:defRPr>
      </a:lvl2pPr>
      <a:lvl3pPr algn="r" defTabSz="4151313" rtl="0" eaLnBrk="0" fontAlgn="base" hangingPunct="0">
        <a:spcBef>
          <a:spcPct val="0"/>
        </a:spcBef>
        <a:spcAft>
          <a:spcPct val="0"/>
        </a:spcAft>
        <a:defRPr sz="6000">
          <a:solidFill>
            <a:schemeClr val="tx2"/>
          </a:solidFill>
          <a:latin typeface="Arial" panose="020B0604020202020204" pitchFamily="34" charset="0"/>
        </a:defRPr>
      </a:lvl3pPr>
      <a:lvl4pPr algn="r" defTabSz="4151313" rtl="0" eaLnBrk="0" fontAlgn="base" hangingPunct="0">
        <a:spcBef>
          <a:spcPct val="0"/>
        </a:spcBef>
        <a:spcAft>
          <a:spcPct val="0"/>
        </a:spcAft>
        <a:defRPr sz="6000">
          <a:solidFill>
            <a:schemeClr val="tx2"/>
          </a:solidFill>
          <a:latin typeface="Arial" panose="020B0604020202020204" pitchFamily="34" charset="0"/>
        </a:defRPr>
      </a:lvl4pPr>
      <a:lvl5pPr algn="r" defTabSz="4151313" rtl="0" eaLnBrk="0" fontAlgn="base" hangingPunct="0">
        <a:spcBef>
          <a:spcPct val="0"/>
        </a:spcBef>
        <a:spcAft>
          <a:spcPct val="0"/>
        </a:spcAft>
        <a:defRPr sz="6000">
          <a:solidFill>
            <a:schemeClr val="tx2"/>
          </a:solidFill>
          <a:latin typeface="Arial" panose="020B0604020202020204" pitchFamily="34" charset="0"/>
        </a:defRPr>
      </a:lvl5pPr>
      <a:lvl6pPr marL="457200" algn="r" defTabSz="4151313" rtl="0" fontAlgn="base">
        <a:spcBef>
          <a:spcPct val="0"/>
        </a:spcBef>
        <a:spcAft>
          <a:spcPct val="0"/>
        </a:spcAft>
        <a:defRPr sz="6000">
          <a:solidFill>
            <a:schemeClr val="tx2"/>
          </a:solidFill>
          <a:latin typeface="Arial" panose="020B0604020202020204" pitchFamily="34" charset="0"/>
        </a:defRPr>
      </a:lvl6pPr>
      <a:lvl7pPr marL="914400" algn="r" defTabSz="4151313" rtl="0" fontAlgn="base">
        <a:spcBef>
          <a:spcPct val="0"/>
        </a:spcBef>
        <a:spcAft>
          <a:spcPct val="0"/>
        </a:spcAft>
        <a:defRPr sz="6000">
          <a:solidFill>
            <a:schemeClr val="tx2"/>
          </a:solidFill>
          <a:latin typeface="Arial" panose="020B0604020202020204" pitchFamily="34" charset="0"/>
        </a:defRPr>
      </a:lvl7pPr>
      <a:lvl8pPr marL="1371600" algn="r" defTabSz="4151313" rtl="0" fontAlgn="base">
        <a:spcBef>
          <a:spcPct val="0"/>
        </a:spcBef>
        <a:spcAft>
          <a:spcPct val="0"/>
        </a:spcAft>
        <a:defRPr sz="6000">
          <a:solidFill>
            <a:schemeClr val="tx2"/>
          </a:solidFill>
          <a:latin typeface="Arial" panose="020B0604020202020204" pitchFamily="34" charset="0"/>
        </a:defRPr>
      </a:lvl8pPr>
      <a:lvl9pPr marL="1828800" algn="r" defTabSz="4151313" rtl="0" fontAlgn="base">
        <a:spcBef>
          <a:spcPct val="0"/>
        </a:spcBef>
        <a:spcAft>
          <a:spcPct val="0"/>
        </a:spcAft>
        <a:defRPr sz="60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rtl="0" eaLnBrk="0" fontAlgn="base" hangingPunct="0">
        <a:spcBef>
          <a:spcPct val="20000"/>
        </a:spcBef>
        <a:spcAft>
          <a:spcPct val="0"/>
        </a:spcAft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1262063" indent="-550863" algn="l" rtl="0" eaLnBrk="0" fontAlgn="base" hangingPunct="0">
        <a:spcBef>
          <a:spcPct val="20000"/>
        </a:spcBef>
        <a:spcAft>
          <a:spcPct val="0"/>
        </a:spcAft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973263" indent="-449263" algn="l" rtl="0" eaLnBrk="0" fontAlgn="base" hangingPunct="0">
        <a:spcBef>
          <a:spcPct val="20000"/>
        </a:spcBef>
        <a:spcAft>
          <a:spcPct val="0"/>
        </a:spcAft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68563" indent="-228600" algn="l" rtl="0" eaLnBrk="0" fontAlgn="base" hangingPunct="0">
        <a:spcBef>
          <a:spcPct val="20000"/>
        </a:spcBef>
        <a:spcAft>
          <a:spcPct val="0"/>
        </a:spcAft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2876550" indent="-228600" algn="l" rtl="0" eaLnBrk="0" fontAlgn="base" hangingPunct="0">
        <a:spcBef>
          <a:spcPct val="20000"/>
        </a:spcBef>
        <a:spcAft>
          <a:spcPct val="0"/>
        </a:spcAft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7.png"/><Relationship Id="rId18" Type="http://schemas.openxmlformats.org/officeDocument/2006/relationships/image" Target="../media/image12.png"/><Relationship Id="rId26" Type="http://schemas.openxmlformats.org/officeDocument/2006/relationships/image" Target="../media/image20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15.png"/><Relationship Id="rId7" Type="http://schemas.openxmlformats.org/officeDocument/2006/relationships/oleObject" Target="../embeddings/oleObject4.bin"/><Relationship Id="rId12" Type="http://schemas.openxmlformats.org/officeDocument/2006/relationships/image" Target="../media/image6.png"/><Relationship Id="rId17" Type="http://schemas.openxmlformats.org/officeDocument/2006/relationships/image" Target="../media/image11.png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0.png"/><Relationship Id="rId20" Type="http://schemas.openxmlformats.org/officeDocument/2006/relationships/image" Target="../media/image14.wmf"/><Relationship Id="rId29" Type="http://schemas.openxmlformats.org/officeDocument/2006/relationships/image" Target="../media/image23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5.png"/><Relationship Id="rId24" Type="http://schemas.openxmlformats.org/officeDocument/2006/relationships/image" Target="../media/image18.png"/><Relationship Id="rId5" Type="http://schemas.openxmlformats.org/officeDocument/2006/relationships/image" Target="../media/image1.wmf"/><Relationship Id="rId15" Type="http://schemas.openxmlformats.org/officeDocument/2006/relationships/image" Target="../media/image9.png"/><Relationship Id="rId23" Type="http://schemas.openxmlformats.org/officeDocument/2006/relationships/image" Target="../media/image17.png"/><Relationship Id="rId28" Type="http://schemas.openxmlformats.org/officeDocument/2006/relationships/image" Target="../media/image22.png"/><Relationship Id="rId10" Type="http://schemas.openxmlformats.org/officeDocument/2006/relationships/image" Target="../media/image4.jpeg"/><Relationship Id="rId19" Type="http://schemas.openxmlformats.org/officeDocument/2006/relationships/image" Target="../media/image13.emf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6.bin"/><Relationship Id="rId14" Type="http://schemas.openxmlformats.org/officeDocument/2006/relationships/image" Target="../media/image8.png"/><Relationship Id="rId22" Type="http://schemas.openxmlformats.org/officeDocument/2006/relationships/image" Target="../media/image16.png"/><Relationship Id="rId27" Type="http://schemas.openxmlformats.org/officeDocument/2006/relationships/image" Target="../media/image21.png"/><Relationship Id="rId30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56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b="1" dirty="0"/>
              <a:t>A novel microwave reflector-antenna as a resonant wireless passive mechanical sensor</a:t>
            </a:r>
            <a:endParaRPr lang="en-US" altLang="en-US" b="1" dirty="0" smtClean="0"/>
          </a:p>
        </p:txBody>
      </p:sp>
      <p:sp>
        <p:nvSpPr>
          <p:cNvPr id="4099" name="Rectangle 557"/>
          <p:cNvSpPr>
            <a:spLocks noChangeArrowheads="1"/>
          </p:cNvSpPr>
          <p:nvPr/>
        </p:nvSpPr>
        <p:spPr bwMode="auto">
          <a:xfrm>
            <a:off x="15441613" y="6931025"/>
            <a:ext cx="13254037" cy="3290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>
                    <a:alpha val="2392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360000" rIns="360000" bIns="360000"/>
          <a:lstStyle>
            <a:lvl1pPr>
              <a:spcBef>
                <a:spcPct val="20000"/>
              </a:spcBef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262063" indent="-550863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973263" indent="-449263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468563" indent="-2286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876550" indent="-228600">
              <a:spcBef>
                <a:spcPct val="20000"/>
              </a:spcBef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3375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79095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24815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0535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4800" b="1" dirty="0" smtClean="0"/>
              <a:t>Force sensing mechanism</a:t>
            </a:r>
            <a:endParaRPr lang="en-US" altLang="en-US" sz="4800" b="1" dirty="0"/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Perturbation </a:t>
            </a:r>
            <a:r>
              <a:rPr lang="en-US" altLang="en-US" dirty="0"/>
              <a:t>of the evanescent field of the resonator </a:t>
            </a:r>
            <a:r>
              <a:rPr lang="en-US" altLang="en-US" dirty="0" smtClean="0"/>
              <a:t>is caused </a:t>
            </a:r>
            <a:r>
              <a:rPr lang="en-US" altLang="en-US" dirty="0"/>
              <a:t>by relative motion of a </a:t>
            </a:r>
            <a:r>
              <a:rPr lang="en-US" altLang="en-US" dirty="0" smtClean="0"/>
              <a:t>conductor.</a:t>
            </a:r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sz="4800" b="1" dirty="0"/>
              <a:t>Far field characterization</a:t>
            </a:r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/>
          </a:p>
          <a:p>
            <a:pPr eaLnBrk="1" hangingPunct="1"/>
            <a:r>
              <a:rPr lang="en-US" altLang="en-US" sz="4800" b="1" dirty="0"/>
              <a:t>Acknowledgements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/>
              <a:t>Funding: </a:t>
            </a:r>
            <a:r>
              <a:rPr lang="en-US" altLang="en-US" dirty="0" smtClean="0"/>
              <a:t>DFG GRK1322: </a:t>
            </a:r>
            <a:r>
              <a:rPr lang="en-US" altLang="en-US" dirty="0"/>
              <a:t>"Micro Energy </a:t>
            </a:r>
            <a:r>
              <a:rPr lang="en-US" altLang="en-US" dirty="0" smtClean="0"/>
              <a:t>Harvesting“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T-Ceram for sample resonators.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dirty="0" smtClean="0"/>
              <a:t>Theodor </a:t>
            </a:r>
            <a:r>
              <a:rPr lang="en-US" dirty="0" err="1" smtClean="0"/>
              <a:t>Rinas</a:t>
            </a:r>
            <a:r>
              <a:rPr lang="en-US" dirty="0" smtClean="0"/>
              <a:t> for the force characterization rig.</a:t>
            </a:r>
            <a:endParaRPr lang="en-US" dirty="0"/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sz="4800" b="1" dirty="0"/>
              <a:t>References</a:t>
            </a:r>
          </a:p>
          <a:p>
            <a:pPr eaLnBrk="1" hangingPunct="1"/>
            <a:r>
              <a:rPr lang="en-US" altLang="en-US" dirty="0"/>
              <a:t>[</a:t>
            </a:r>
            <a:r>
              <a:rPr lang="en-US" altLang="en-US" dirty="0" smtClean="0"/>
              <a:t>1]	D</a:t>
            </a:r>
            <a:r>
              <a:rPr lang="en-US" altLang="en-US" dirty="0"/>
              <a:t>. </a:t>
            </a:r>
            <a:r>
              <a:rPr lang="en-US" altLang="en-US" dirty="0" err="1"/>
              <a:t>Kajfez</a:t>
            </a:r>
            <a:r>
              <a:rPr lang="en-US" altLang="en-US" dirty="0"/>
              <a:t> </a:t>
            </a:r>
            <a:r>
              <a:rPr lang="en-US" altLang="en-US" i="1" dirty="0" smtClean="0"/>
              <a:t>et al.</a:t>
            </a:r>
            <a:r>
              <a:rPr lang="en-US" altLang="en-US" dirty="0" smtClean="0"/>
              <a:t>, </a:t>
            </a:r>
            <a:r>
              <a:rPr lang="en-US" altLang="en-US" dirty="0"/>
              <a:t>Dielectric resonators, Second </a:t>
            </a:r>
            <a:r>
              <a:rPr lang="en-US" altLang="en-US" dirty="0" err="1"/>
              <a:t>edi</a:t>
            </a:r>
            <a:r>
              <a:rPr lang="en-US" altLang="en-US" dirty="0"/>
              <a:t>. 1986</a:t>
            </a:r>
          </a:p>
          <a:p>
            <a:pPr eaLnBrk="1" hangingPunct="1"/>
            <a:r>
              <a:rPr lang="en-US" altLang="en-US" dirty="0" smtClean="0"/>
              <a:t>[2]	G</a:t>
            </a:r>
            <a:r>
              <a:rPr lang="en-US" altLang="en-US" dirty="0"/>
              <a:t>. Scholl </a:t>
            </a:r>
            <a:r>
              <a:rPr lang="en-US" altLang="en-US" i="1" dirty="0"/>
              <a:t>et al</a:t>
            </a:r>
            <a:r>
              <a:rPr lang="en-US" altLang="en-US" dirty="0"/>
              <a:t>., </a:t>
            </a:r>
            <a:r>
              <a:rPr lang="en-US" altLang="en-US" dirty="0" smtClean="0"/>
              <a:t>US </a:t>
            </a:r>
            <a:r>
              <a:rPr lang="en-US" altLang="en-US" dirty="0"/>
              <a:t>Patent 1997,US5691698</a:t>
            </a:r>
            <a:r>
              <a:rPr lang="en-US" altLang="en-US" dirty="0" smtClean="0"/>
              <a:t>.</a:t>
            </a:r>
          </a:p>
          <a:p>
            <a:pPr eaLnBrk="1" hangingPunct="1"/>
            <a:r>
              <a:rPr lang="en-US" altLang="en-US" dirty="0" smtClean="0"/>
              <a:t>[</a:t>
            </a:r>
            <a:r>
              <a:rPr lang="en-US" altLang="en-US" dirty="0"/>
              <a:t>3]	</a:t>
            </a:r>
            <a:r>
              <a:rPr lang="nb-NO" altLang="en-US" dirty="0"/>
              <a:t>H. Cheng </a:t>
            </a:r>
            <a:r>
              <a:rPr lang="nb-NO" altLang="en-US" i="1" dirty="0"/>
              <a:t>et al</a:t>
            </a:r>
            <a:r>
              <a:rPr lang="nb-NO" altLang="en-US" dirty="0"/>
              <a:t>., IEEE APSURSI, 2011, pp. 1350–1353.</a:t>
            </a:r>
          </a:p>
          <a:p>
            <a:pPr eaLnBrk="1" hangingPunct="1"/>
            <a:r>
              <a:rPr lang="nb-NO" altLang="en-US" dirty="0"/>
              <a:t>[4</a:t>
            </a:r>
            <a:r>
              <a:rPr lang="nb-NO" altLang="en-US" dirty="0" smtClean="0"/>
              <a:t>]	B</a:t>
            </a:r>
            <a:r>
              <a:rPr lang="nb-NO" altLang="en-US" dirty="0"/>
              <a:t>. Kubina </a:t>
            </a:r>
            <a:r>
              <a:rPr lang="nb-NO" altLang="en-US" i="1" dirty="0"/>
              <a:t>et al</a:t>
            </a:r>
            <a:r>
              <a:rPr lang="nb-NO" altLang="en-US" dirty="0"/>
              <a:t>., IEEE SENSORS, 2013, pp. </a:t>
            </a:r>
            <a:r>
              <a:rPr lang="nb-NO" altLang="en-US" dirty="0" smtClean="0"/>
              <a:t>1–4.</a:t>
            </a:r>
            <a:endParaRPr lang="en-US" altLang="en-US" dirty="0"/>
          </a:p>
        </p:txBody>
      </p:sp>
      <p:sp>
        <p:nvSpPr>
          <p:cNvPr id="4100" name="Rectangle 55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4800" b="1" dirty="0" smtClean="0"/>
              <a:t>Motivation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Ubiquitous sensing for the internet of things.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Monitoring in harsh environments.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err="1" smtClean="0"/>
              <a:t>Chipless</a:t>
            </a:r>
            <a:r>
              <a:rPr lang="en-US" altLang="en-US" dirty="0" smtClean="0"/>
              <a:t> design gives high temperature compatibility.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Frequency shift sensing using high-Q resonator.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Integrated antenna + sensor concept.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Low complexity, low </a:t>
            </a:r>
            <a:r>
              <a:rPr lang="en-US" altLang="en-US" dirty="0"/>
              <a:t>cost.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r>
              <a:rPr lang="en-US" altLang="en-US" sz="4800" b="1" dirty="0" smtClean="0"/>
              <a:t>Wireless measurement scheme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Frequency shift measurement due to physical variable.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Burst signal from interrogation unit excites the resonator.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The decaying response is analyzed.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sz="4800" b="1" dirty="0" smtClean="0"/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 smtClean="0"/>
          </a:p>
          <a:p>
            <a:pPr eaLnBrk="1" hangingPunct="1"/>
            <a:endParaRPr lang="en-US" altLang="en-US" sz="4800" b="1" dirty="0"/>
          </a:p>
          <a:p>
            <a:pPr eaLnBrk="1" hangingPunct="1"/>
            <a:endParaRPr lang="en-US" altLang="en-US" sz="4800" b="1" dirty="0" smtClean="0"/>
          </a:p>
          <a:p>
            <a:pPr eaLnBrk="1" hangingPunct="1"/>
            <a:endParaRPr lang="en-US" altLang="en-US" sz="4800" b="1" dirty="0" smtClean="0"/>
          </a:p>
          <a:p>
            <a:pPr eaLnBrk="1" hangingPunct="1"/>
            <a:r>
              <a:rPr lang="en-US" altLang="en-US" sz="4800" b="1" dirty="0" smtClean="0"/>
              <a:t>Sensor design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endParaRPr lang="en-US" altLang="en-US" dirty="0"/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endParaRPr lang="en-US" altLang="en-US" dirty="0" smtClean="0"/>
          </a:p>
          <a:p>
            <a:pPr eaLnBrk="1" hangingPunct="1"/>
            <a:r>
              <a:rPr lang="en-US" altLang="en-US" dirty="0" smtClean="0"/>
              <a:t> 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dirty="0" smtClean="0"/>
              <a:t>Maximum coupling is achieved when </a:t>
            </a:r>
            <a:r>
              <a:rPr lang="en-US" altLang="en-US" dirty="0" err="1" smtClean="0"/>
              <a:t>Q</a:t>
            </a:r>
            <a:r>
              <a:rPr lang="en-US" altLang="en-US" baseline="-25000" dirty="0" err="1" smtClean="0"/>
              <a:t>rad</a:t>
            </a:r>
            <a:r>
              <a:rPr lang="en-US" altLang="en-US" dirty="0" smtClean="0"/>
              <a:t> = </a:t>
            </a:r>
            <a:r>
              <a:rPr lang="en-US" altLang="en-US" dirty="0" err="1" smtClean="0"/>
              <a:t>Q</a:t>
            </a:r>
            <a:r>
              <a:rPr lang="en-US" altLang="en-US" baseline="-25000" dirty="0" err="1" smtClean="0"/>
              <a:t>other</a:t>
            </a:r>
            <a:r>
              <a:rPr lang="en-US" altLang="en-US" dirty="0" smtClean="0"/>
              <a:t>.</a:t>
            </a:r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  <a:p>
            <a:pPr eaLnBrk="1" hangingPunct="1"/>
            <a:endParaRPr lang="en-US" altLang="en-US" dirty="0" smtClean="0"/>
          </a:p>
        </p:txBody>
      </p:sp>
      <p:sp>
        <p:nvSpPr>
          <p:cNvPr id="4101" name="Rectangle 420"/>
          <p:cNvSpPr>
            <a:spLocks noChangeArrowheads="1"/>
          </p:cNvSpPr>
          <p:nvPr/>
        </p:nvSpPr>
        <p:spPr bwMode="auto">
          <a:xfrm>
            <a:off x="16552863" y="29049663"/>
            <a:ext cx="889000" cy="130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tIns="360000" rIns="360000" bIns="360000">
            <a:spAutoFit/>
          </a:bodyPr>
          <a:lstStyle>
            <a:lvl1pPr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3800"/>
          </a:p>
        </p:txBody>
      </p:sp>
      <p:sp>
        <p:nvSpPr>
          <p:cNvPr id="4102" name="Rectangle 441"/>
          <p:cNvSpPr>
            <a:spLocks noChangeArrowheads="1"/>
          </p:cNvSpPr>
          <p:nvPr/>
        </p:nvSpPr>
        <p:spPr bwMode="auto">
          <a:xfrm>
            <a:off x="-365125" y="26160413"/>
            <a:ext cx="300640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tIns="360000" rIns="360000" bIns="360000" anchor="ctr">
            <a:spAutoFit/>
          </a:bodyPr>
          <a:lstStyle>
            <a:lvl1pPr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3" name="Rectangle 443"/>
          <p:cNvSpPr>
            <a:spLocks noChangeArrowheads="1"/>
          </p:cNvSpPr>
          <p:nvPr/>
        </p:nvSpPr>
        <p:spPr bwMode="auto">
          <a:xfrm>
            <a:off x="0" y="17889538"/>
            <a:ext cx="300640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360000" tIns="360000" rIns="360000" bIns="360000" anchor="ctr">
            <a:spAutoFit/>
          </a:bodyPr>
          <a:lstStyle>
            <a:lvl1pPr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4104" name="Text Box 491"/>
          <p:cNvSpPr txBox="1">
            <a:spLocks noChangeArrowheads="1"/>
          </p:cNvSpPr>
          <p:nvPr/>
        </p:nvSpPr>
        <p:spPr bwMode="auto">
          <a:xfrm>
            <a:off x="4511917" y="4554538"/>
            <a:ext cx="242871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63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63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63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63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63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de-DE" altLang="en-US" sz="3200" dirty="0"/>
              <a:t> *Laboratory </a:t>
            </a:r>
            <a:r>
              <a:rPr lang="de-DE" altLang="en-US" sz="3200" dirty="0" err="1"/>
              <a:t>for</a:t>
            </a:r>
            <a:r>
              <a:rPr lang="de-DE" altLang="en-US" sz="3200" dirty="0"/>
              <a:t> </a:t>
            </a:r>
            <a:r>
              <a:rPr lang="de-DE" altLang="en-US" sz="3200" dirty="0" err="1"/>
              <a:t>Electrical</a:t>
            </a:r>
            <a:r>
              <a:rPr lang="de-DE" altLang="en-US" sz="3200" dirty="0"/>
              <a:t> Instrumentation, Department </a:t>
            </a:r>
            <a:r>
              <a:rPr lang="de-DE" altLang="en-US" sz="3200" dirty="0" err="1"/>
              <a:t>of</a:t>
            </a:r>
            <a:r>
              <a:rPr lang="de-DE" altLang="en-US" sz="3200" dirty="0"/>
              <a:t> Microsystems Engineering - IMTEK, University </a:t>
            </a:r>
            <a:r>
              <a:rPr lang="de-DE" altLang="en-US" sz="3200" dirty="0" err="1"/>
              <a:t>of</a:t>
            </a:r>
            <a:r>
              <a:rPr lang="de-DE" altLang="en-US" sz="3200" dirty="0"/>
              <a:t> Freiburg, Germany</a:t>
            </a:r>
          </a:p>
        </p:txBody>
      </p:sp>
      <p:sp>
        <p:nvSpPr>
          <p:cNvPr id="4105" name="Text Box 494"/>
          <p:cNvSpPr txBox="1">
            <a:spLocks noChangeArrowheads="1"/>
          </p:cNvSpPr>
          <p:nvPr/>
        </p:nvSpPr>
        <p:spPr bwMode="auto">
          <a:xfrm>
            <a:off x="6864350" y="3367088"/>
            <a:ext cx="22209125" cy="281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360000" rIns="360000" bIns="360000">
            <a:spAutoFit/>
          </a:bodyPr>
          <a:lstStyle>
            <a:lvl1pPr marL="1601788" indent="-1601788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14400" indent="-45720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28800" indent="-45720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286000" indent="-45720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743200" indent="-4572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200400" indent="-4572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657600" indent="-4572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114800" indent="-4572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FontTx/>
              <a:buNone/>
            </a:pPr>
            <a:r>
              <a:rPr lang="de-DE" altLang="en-US" sz="4000" b="1" dirty="0"/>
              <a:t>T. Aftab *, A. </a:t>
            </a:r>
            <a:r>
              <a:rPr lang="de-DE" altLang="en-US" sz="4000" b="1" dirty="0" err="1" smtClean="0"/>
              <a:t>Yousaf</a:t>
            </a:r>
            <a:r>
              <a:rPr lang="de-DE" altLang="en-US" sz="4000" b="1" dirty="0" smtClean="0"/>
              <a:t> </a:t>
            </a:r>
            <a:r>
              <a:rPr lang="de-DE" altLang="en-US" sz="4000" b="1" dirty="0"/>
              <a:t>*, Thomas </a:t>
            </a:r>
            <a:r>
              <a:rPr lang="de-DE" altLang="en-US" sz="4000" b="1" dirty="0" smtClean="0"/>
              <a:t>Ostertag**, </a:t>
            </a:r>
            <a:r>
              <a:rPr lang="de-DE" altLang="en-US" sz="4000" b="1" dirty="0"/>
              <a:t>L. Reindl *</a:t>
            </a:r>
          </a:p>
          <a:p>
            <a:pPr algn="r" eaLnBrk="1" hangingPunct="1"/>
            <a:endParaRPr lang="de-DE" altLang="en-US" sz="4000" b="1" dirty="0" smtClean="0"/>
          </a:p>
          <a:p>
            <a:pPr algn="r" eaLnBrk="1" hangingPunct="1"/>
            <a:endParaRPr lang="de-DE" altLang="en-US" sz="4000" b="1" dirty="0"/>
          </a:p>
        </p:txBody>
      </p:sp>
      <p:graphicFrame>
        <p:nvGraphicFramePr>
          <p:cNvPr id="4106" name="Object 5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620549"/>
              </p:ext>
            </p:extLst>
          </p:nvPr>
        </p:nvGraphicFramePr>
        <p:xfrm>
          <a:off x="593725" y="12361913"/>
          <a:ext cx="142525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6" name="Bilddokument" r:id="rId4" imgW="3232298" imgH="1286540" progId="Imaging.Document">
                  <p:embed/>
                </p:oleObj>
              </mc:Choice>
              <mc:Fallback>
                <p:oleObj name="Bilddokument" r:id="rId4" imgW="3232298" imgH="1286540" progId="Imaging.Document">
                  <p:embed/>
                  <p:pic>
                    <p:nvPicPr>
                      <p:cNvPr id="0" name="Object 5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3725" y="12361913"/>
                        <a:ext cx="14252575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7" name="Object 5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4426038"/>
              </p:ext>
            </p:extLst>
          </p:nvPr>
        </p:nvGraphicFramePr>
        <p:xfrm>
          <a:off x="833438" y="21110885"/>
          <a:ext cx="142525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7" name="Bilddokument" r:id="rId6" imgW="3232298" imgH="1286540" progId="Imaging.Document">
                  <p:embed/>
                </p:oleObj>
              </mc:Choice>
              <mc:Fallback>
                <p:oleObj name="Bilddokument" r:id="rId6" imgW="3232298" imgH="1286540" progId="Imaging.Document">
                  <p:embed/>
                  <p:pic>
                    <p:nvPicPr>
                      <p:cNvPr id="0" name="Object 5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3438" y="21110885"/>
                        <a:ext cx="14252575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8" name="Object 5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3046671"/>
              </p:ext>
            </p:extLst>
          </p:nvPr>
        </p:nvGraphicFramePr>
        <p:xfrm>
          <a:off x="15300715" y="35304412"/>
          <a:ext cx="142240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8" name="Bilddokument" r:id="rId7" imgW="3232298" imgH="1286540" progId="Imaging.Document">
                  <p:embed/>
                </p:oleObj>
              </mc:Choice>
              <mc:Fallback>
                <p:oleObj name="Bilddokument" r:id="rId7" imgW="3232298" imgH="1286540" progId="Imaging.Document">
                  <p:embed/>
                  <p:pic>
                    <p:nvPicPr>
                      <p:cNvPr id="0" name="Object 5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300715" y="35304412"/>
                        <a:ext cx="142240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9" name="Object 5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8669747"/>
              </p:ext>
            </p:extLst>
          </p:nvPr>
        </p:nvGraphicFramePr>
        <p:xfrm>
          <a:off x="15432088" y="31156001"/>
          <a:ext cx="142240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9" name="Bilddokument" r:id="rId8" imgW="3232298" imgH="1286540" progId="Imaging.Document">
                  <p:embed/>
                </p:oleObj>
              </mc:Choice>
              <mc:Fallback>
                <p:oleObj name="Bilddokument" r:id="rId8" imgW="3232298" imgH="1286540" progId="Imaging.Document">
                  <p:embed/>
                  <p:pic>
                    <p:nvPicPr>
                      <p:cNvPr id="0" name="Object 5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32088" y="31156001"/>
                        <a:ext cx="14224000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0" name="Object 54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863412"/>
              </p:ext>
            </p:extLst>
          </p:nvPr>
        </p:nvGraphicFramePr>
        <p:xfrm>
          <a:off x="14785622" y="21548849"/>
          <a:ext cx="14301787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" name="Bilddokument" r:id="rId9" imgW="3232298" imgH="1286540" progId="Imaging.Document">
                  <p:embed/>
                </p:oleObj>
              </mc:Choice>
              <mc:Fallback>
                <p:oleObj name="Bilddokument" r:id="rId9" imgW="3232298" imgH="1286540" progId="Imaging.Document">
                  <p:embed/>
                  <p:pic>
                    <p:nvPicPr>
                      <p:cNvPr id="0" name="Object 5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85622" y="21548849"/>
                        <a:ext cx="14301787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11" name="Picture 564" descr="dfg_logo_blau_4c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4650" y="40522525"/>
            <a:ext cx="3902075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5" name="Text Box 448"/>
          <p:cNvSpPr txBox="1">
            <a:spLocks noChangeArrowheads="1"/>
          </p:cNvSpPr>
          <p:nvPr/>
        </p:nvSpPr>
        <p:spPr bwMode="auto">
          <a:xfrm>
            <a:off x="1916870" y="38314271"/>
            <a:ext cx="12502587" cy="115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6E6E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0" tIns="360000" rIns="360000" bIns="360000">
            <a:spAutoFit/>
          </a:bodyPr>
          <a:lstStyle>
            <a:lvl1pPr marL="533400" indent="-5334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69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9386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12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211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93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65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037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09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/>
              <a:t>Figure </a:t>
            </a:r>
            <a:r>
              <a:rPr lang="en-US" altLang="en-US" sz="2800" b="1" dirty="0" smtClean="0"/>
              <a:t>3: </a:t>
            </a:r>
            <a:r>
              <a:rPr lang="en-US" altLang="en-US" sz="2800" dirty="0" smtClean="0"/>
              <a:t>Experimental determination of the maximum SNR ‘edge gap’.</a:t>
            </a:r>
            <a:endParaRPr lang="en-US" altLang="en-US" sz="2800" dirty="0"/>
          </a:p>
        </p:txBody>
      </p:sp>
      <p:sp>
        <p:nvSpPr>
          <p:cNvPr id="4113" name="Rectangle 11"/>
          <p:cNvSpPr>
            <a:spLocks noChangeArrowheads="1"/>
          </p:cNvSpPr>
          <p:nvPr/>
        </p:nvSpPr>
        <p:spPr bwMode="auto">
          <a:xfrm>
            <a:off x="16552863" y="12331700"/>
            <a:ext cx="10864850" cy="74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360000" tIns="360000" rIns="360000" bIns="360000">
            <a:spAutoFit/>
          </a:bodyPr>
          <a:lstStyle>
            <a:lvl1pPr marL="1601788" indent="-1601788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" name="TextBox 1"/>
          <p:cNvSpPr txBox="1"/>
          <p:nvPr/>
        </p:nvSpPr>
        <p:spPr>
          <a:xfrm>
            <a:off x="15787686" y="23417890"/>
            <a:ext cx="8996924" cy="6931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/>
              <a:t>2 </a:t>
            </a:r>
            <a:r>
              <a:rPr lang="en-US" sz="3600" dirty="0" err="1" smtClean="0"/>
              <a:t>dBi</a:t>
            </a:r>
            <a:r>
              <a:rPr lang="en-US" sz="3600" dirty="0" smtClean="0"/>
              <a:t> </a:t>
            </a:r>
            <a:r>
              <a:rPr lang="en-US" sz="3600" dirty="0" smtClean="0">
                <a:latin typeface="+mn-lt"/>
              </a:rPr>
              <a:t>gain</a:t>
            </a:r>
            <a:r>
              <a:rPr lang="en-US" sz="3600" dirty="0">
                <a:latin typeface="+mn-lt"/>
              </a:rPr>
              <a:t> </a:t>
            </a:r>
            <a:r>
              <a:rPr lang="en-US" sz="3600" dirty="0" smtClean="0">
                <a:latin typeface="+mn-lt"/>
              </a:rPr>
              <a:t>as an antenna.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+mn-lt"/>
              </a:rPr>
              <a:t>&lt; 1 ppm frequency tracking resolution  @ 30 cm, 2.45 GHz.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 smtClean="0">
                <a:latin typeface="+mn-lt"/>
              </a:rPr>
              <a:t>Up to 5 m range with 5 </a:t>
            </a:r>
            <a:r>
              <a:rPr lang="en-US" sz="3600" dirty="0" err="1" smtClean="0">
                <a:latin typeface="+mn-lt"/>
              </a:rPr>
              <a:t>dBi</a:t>
            </a:r>
            <a:r>
              <a:rPr lang="en-US" sz="3600" dirty="0" smtClean="0">
                <a:latin typeface="+mn-lt"/>
              </a:rPr>
              <a:t> interrogation antenna.</a:t>
            </a:r>
          </a:p>
        </p:txBody>
      </p:sp>
      <p:pic>
        <p:nvPicPr>
          <p:cNvPr id="4263" name="Picture 167" descr="RSSI Logo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6801" y="40695561"/>
            <a:ext cx="5715000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 Box 491"/>
          <p:cNvSpPr txBox="1">
            <a:spLocks noChangeArrowheads="1"/>
          </p:cNvSpPr>
          <p:nvPr/>
        </p:nvSpPr>
        <p:spPr bwMode="auto">
          <a:xfrm>
            <a:off x="4511917" y="5202582"/>
            <a:ext cx="24287162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63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63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63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63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63600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63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de-DE" altLang="en-US" sz="3200" dirty="0" smtClean="0"/>
              <a:t>**RSSI GmbH, Ulm, </a:t>
            </a:r>
            <a:r>
              <a:rPr lang="de-DE" altLang="en-US" sz="3200" dirty="0"/>
              <a:t>Germany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5810073" y="26339957"/>
            <a:ext cx="8647953" cy="3633828"/>
            <a:chOff x="12668451" y="18833268"/>
            <a:chExt cx="9525850" cy="4002716"/>
          </a:xfrm>
        </p:grpSpPr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16860301" y="18833268"/>
              <a:ext cx="5334000" cy="400050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13"/>
            <a:srcRect r="9114"/>
            <a:stretch/>
          </p:blipFill>
          <p:spPr>
            <a:xfrm>
              <a:off x="12668451" y="18835484"/>
              <a:ext cx="4847862" cy="4000500"/>
            </a:xfrm>
            <a:prstGeom prst="rect">
              <a:avLst/>
            </a:prstGeom>
          </p:spPr>
        </p:pic>
      </p:grpSp>
      <p:pic>
        <p:nvPicPr>
          <p:cNvPr id="51" name="Picture 50" descr="D:\Post_thesis_stuff\docs\force_sensor.png"/>
          <p:cNvPicPr/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3199" y="15305032"/>
            <a:ext cx="5973577" cy="44865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Picture 51"/>
          <p:cNvPicPr/>
          <p:nvPr/>
        </p:nvPicPr>
        <p:blipFill>
          <a:blip r:embed="rId15"/>
          <a:stretch>
            <a:fillRect/>
          </a:stretch>
        </p:blipFill>
        <p:spPr>
          <a:xfrm>
            <a:off x="22433707" y="15305033"/>
            <a:ext cx="5629236" cy="4479189"/>
          </a:xfrm>
          <a:prstGeom prst="rect">
            <a:avLst/>
          </a:prstGeom>
        </p:spPr>
      </p:pic>
      <p:pic>
        <p:nvPicPr>
          <p:cNvPr id="53" name="Picture 52"/>
          <p:cNvPicPr/>
          <p:nvPr/>
        </p:nvPicPr>
        <p:blipFill rotWithShape="1">
          <a:blip r:embed="rId16"/>
          <a:srcRect l="14561" r="10515"/>
          <a:stretch/>
        </p:blipFill>
        <p:spPr>
          <a:xfrm>
            <a:off x="24881670" y="22632488"/>
            <a:ext cx="3475103" cy="3478630"/>
          </a:xfrm>
          <a:prstGeom prst="rect">
            <a:avLst/>
          </a:prstGeom>
        </p:spPr>
      </p:pic>
      <p:pic>
        <p:nvPicPr>
          <p:cNvPr id="54" name="Picture 53"/>
          <p:cNvPicPr/>
          <p:nvPr/>
        </p:nvPicPr>
        <p:blipFill rotWithShape="1">
          <a:blip r:embed="rId17"/>
          <a:srcRect l="13616" r="11460"/>
          <a:stretch/>
        </p:blipFill>
        <p:spPr>
          <a:xfrm>
            <a:off x="24881670" y="25680267"/>
            <a:ext cx="3475103" cy="3478630"/>
          </a:xfrm>
          <a:prstGeom prst="rect">
            <a:avLst/>
          </a:prstGeom>
        </p:spPr>
      </p:pic>
      <p:pic>
        <p:nvPicPr>
          <p:cNvPr id="57" name="Picture 56"/>
          <p:cNvPicPr/>
          <p:nvPr/>
        </p:nvPicPr>
        <p:blipFill>
          <a:blip r:embed="rId18"/>
          <a:stretch>
            <a:fillRect/>
          </a:stretch>
        </p:blipFill>
        <p:spPr>
          <a:xfrm>
            <a:off x="2349415" y="26271275"/>
            <a:ext cx="6379632" cy="4784724"/>
          </a:xfrm>
          <a:prstGeom prst="rect">
            <a:avLst/>
          </a:prstGeom>
        </p:spPr>
      </p:pic>
      <p:sp>
        <p:nvSpPr>
          <p:cNvPr id="183" name="Rectangle 16"/>
          <p:cNvSpPr>
            <a:spLocks noChangeArrowheads="1"/>
          </p:cNvSpPr>
          <p:nvPr/>
        </p:nvSpPr>
        <p:spPr bwMode="auto">
          <a:xfrm>
            <a:off x="2074863" y="16530223"/>
            <a:ext cx="11769724" cy="389612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0" tIns="360000" rIns="360000" bIns="360000">
            <a:spAutoFit/>
          </a:bodyPr>
          <a:lstStyle>
            <a:lvl1pPr marL="1601788" indent="-1601788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42719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2719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506408" y="16644655"/>
            <a:ext cx="11141330" cy="3553086"/>
            <a:chOff x="-10971491" y="1949950"/>
            <a:chExt cx="8270270" cy="3521985"/>
          </a:xfrm>
        </p:grpSpPr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19"/>
            <a:srcRect b="46916"/>
            <a:stretch/>
          </p:blipFill>
          <p:spPr>
            <a:xfrm>
              <a:off x="-8755218" y="1949950"/>
              <a:ext cx="2631952" cy="1051186"/>
            </a:xfrm>
            <a:prstGeom prst="rect">
              <a:avLst/>
            </a:prstGeom>
          </p:spPr>
        </p:pic>
        <p:grpSp>
          <p:nvGrpSpPr>
            <p:cNvPr id="125" name="Group 124"/>
            <p:cNvGrpSpPr/>
            <p:nvPr/>
          </p:nvGrpSpPr>
          <p:grpSpPr>
            <a:xfrm>
              <a:off x="-10971491" y="2002934"/>
              <a:ext cx="8270270" cy="3469001"/>
              <a:chOff x="716755" y="2792903"/>
              <a:chExt cx="8270270" cy="3469001"/>
            </a:xfrm>
          </p:grpSpPr>
          <p:sp>
            <p:nvSpPr>
              <p:cNvPr id="126" name="Freeform 125"/>
              <p:cNvSpPr>
                <a:spLocks noChangeAspect="1"/>
              </p:cNvSpPr>
              <p:nvPr/>
            </p:nvSpPr>
            <p:spPr bwMode="auto">
              <a:xfrm>
                <a:off x="3104355" y="4545797"/>
                <a:ext cx="2557463" cy="441325"/>
              </a:xfrm>
              <a:custGeom>
                <a:avLst/>
                <a:gdLst/>
                <a:ahLst/>
                <a:cxnLst>
                  <a:cxn ang="0">
                    <a:pos x="1567" y="21"/>
                  </a:cxn>
                  <a:cxn ang="0">
                    <a:pos x="1569" y="21"/>
                  </a:cxn>
                  <a:cxn ang="0">
                    <a:pos x="1573" y="19"/>
                  </a:cxn>
                  <a:cxn ang="0">
                    <a:pos x="1575" y="17"/>
                  </a:cxn>
                  <a:cxn ang="0">
                    <a:pos x="1575" y="13"/>
                  </a:cxn>
                  <a:cxn ang="0">
                    <a:pos x="1577" y="11"/>
                  </a:cxn>
                  <a:cxn ang="0">
                    <a:pos x="1575" y="7"/>
                  </a:cxn>
                  <a:cxn ang="0">
                    <a:pos x="1575" y="5"/>
                  </a:cxn>
                  <a:cxn ang="0">
                    <a:pos x="1571" y="2"/>
                  </a:cxn>
                  <a:cxn ang="0">
                    <a:pos x="1567" y="0"/>
                  </a:cxn>
                  <a:cxn ang="0">
                    <a:pos x="1561" y="0"/>
                  </a:cxn>
                  <a:cxn ang="0">
                    <a:pos x="501" y="250"/>
                  </a:cxn>
                  <a:cxn ang="0">
                    <a:pos x="510" y="271"/>
                  </a:cxn>
                  <a:cxn ang="0">
                    <a:pos x="856" y="72"/>
                  </a:cxn>
                  <a:cxn ang="0">
                    <a:pos x="859" y="69"/>
                  </a:cxn>
                  <a:cxn ang="0">
                    <a:pos x="859" y="65"/>
                  </a:cxn>
                  <a:cxn ang="0">
                    <a:pos x="861" y="63"/>
                  </a:cxn>
                  <a:cxn ang="0">
                    <a:pos x="859" y="59"/>
                  </a:cxn>
                  <a:cxn ang="0">
                    <a:pos x="859" y="57"/>
                  </a:cxn>
                  <a:cxn ang="0">
                    <a:pos x="858" y="53"/>
                  </a:cxn>
                  <a:cxn ang="0">
                    <a:pos x="856" y="51"/>
                  </a:cxn>
                  <a:cxn ang="0">
                    <a:pos x="850" y="51"/>
                  </a:cxn>
                  <a:cxn ang="0">
                    <a:pos x="12" y="9"/>
                  </a:cxn>
                  <a:cxn ang="0">
                    <a:pos x="6" y="9"/>
                  </a:cxn>
                  <a:cxn ang="0">
                    <a:pos x="0" y="13"/>
                  </a:cxn>
                  <a:cxn ang="0">
                    <a:pos x="0" y="17"/>
                  </a:cxn>
                  <a:cxn ang="0">
                    <a:pos x="0" y="25"/>
                  </a:cxn>
                  <a:cxn ang="0">
                    <a:pos x="0" y="28"/>
                  </a:cxn>
                  <a:cxn ang="0">
                    <a:pos x="4" y="30"/>
                  </a:cxn>
                  <a:cxn ang="0">
                    <a:pos x="8" y="30"/>
                  </a:cxn>
                  <a:cxn ang="0">
                    <a:pos x="10" y="32"/>
                  </a:cxn>
                  <a:cxn ang="0">
                    <a:pos x="848" y="74"/>
                  </a:cxn>
                  <a:cxn ang="0">
                    <a:pos x="844" y="51"/>
                  </a:cxn>
                  <a:cxn ang="0">
                    <a:pos x="499" y="250"/>
                  </a:cxn>
                  <a:cxn ang="0">
                    <a:pos x="495" y="254"/>
                  </a:cxn>
                  <a:cxn ang="0">
                    <a:pos x="493" y="258"/>
                  </a:cxn>
                  <a:cxn ang="0">
                    <a:pos x="493" y="266"/>
                  </a:cxn>
                  <a:cxn ang="0">
                    <a:pos x="495" y="269"/>
                  </a:cxn>
                  <a:cxn ang="0">
                    <a:pos x="497" y="271"/>
                  </a:cxn>
                  <a:cxn ang="0">
                    <a:pos x="501" y="271"/>
                  </a:cxn>
                  <a:cxn ang="0">
                    <a:pos x="503" y="273"/>
                  </a:cxn>
                  <a:cxn ang="0">
                    <a:pos x="507" y="271"/>
                  </a:cxn>
                  <a:cxn ang="0">
                    <a:pos x="1567" y="21"/>
                  </a:cxn>
                </a:cxnLst>
                <a:rect l="0" t="0" r="r" b="b"/>
                <a:pathLst>
                  <a:path w="1577" h="273">
                    <a:moveTo>
                      <a:pt x="1567" y="21"/>
                    </a:moveTo>
                    <a:lnTo>
                      <a:pt x="1569" y="21"/>
                    </a:lnTo>
                    <a:lnTo>
                      <a:pt x="1573" y="19"/>
                    </a:lnTo>
                    <a:lnTo>
                      <a:pt x="1575" y="17"/>
                    </a:lnTo>
                    <a:lnTo>
                      <a:pt x="1575" y="13"/>
                    </a:lnTo>
                    <a:lnTo>
                      <a:pt x="1577" y="11"/>
                    </a:lnTo>
                    <a:lnTo>
                      <a:pt x="1575" y="7"/>
                    </a:lnTo>
                    <a:lnTo>
                      <a:pt x="1575" y="5"/>
                    </a:lnTo>
                    <a:lnTo>
                      <a:pt x="1571" y="2"/>
                    </a:lnTo>
                    <a:lnTo>
                      <a:pt x="1567" y="0"/>
                    </a:lnTo>
                    <a:lnTo>
                      <a:pt x="1561" y="0"/>
                    </a:lnTo>
                    <a:lnTo>
                      <a:pt x="501" y="250"/>
                    </a:lnTo>
                    <a:lnTo>
                      <a:pt x="510" y="271"/>
                    </a:lnTo>
                    <a:lnTo>
                      <a:pt x="856" y="72"/>
                    </a:lnTo>
                    <a:lnTo>
                      <a:pt x="859" y="69"/>
                    </a:lnTo>
                    <a:lnTo>
                      <a:pt x="859" y="65"/>
                    </a:lnTo>
                    <a:lnTo>
                      <a:pt x="861" y="63"/>
                    </a:lnTo>
                    <a:lnTo>
                      <a:pt x="859" y="59"/>
                    </a:lnTo>
                    <a:lnTo>
                      <a:pt x="859" y="57"/>
                    </a:lnTo>
                    <a:lnTo>
                      <a:pt x="858" y="53"/>
                    </a:lnTo>
                    <a:lnTo>
                      <a:pt x="856" y="51"/>
                    </a:lnTo>
                    <a:lnTo>
                      <a:pt x="850" y="51"/>
                    </a:lnTo>
                    <a:lnTo>
                      <a:pt x="12" y="9"/>
                    </a:lnTo>
                    <a:lnTo>
                      <a:pt x="6" y="9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5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8" y="30"/>
                    </a:lnTo>
                    <a:lnTo>
                      <a:pt x="10" y="32"/>
                    </a:lnTo>
                    <a:lnTo>
                      <a:pt x="848" y="74"/>
                    </a:lnTo>
                    <a:lnTo>
                      <a:pt x="844" y="51"/>
                    </a:lnTo>
                    <a:lnTo>
                      <a:pt x="499" y="250"/>
                    </a:lnTo>
                    <a:lnTo>
                      <a:pt x="495" y="254"/>
                    </a:lnTo>
                    <a:lnTo>
                      <a:pt x="493" y="258"/>
                    </a:lnTo>
                    <a:lnTo>
                      <a:pt x="493" y="266"/>
                    </a:lnTo>
                    <a:lnTo>
                      <a:pt x="495" y="269"/>
                    </a:lnTo>
                    <a:lnTo>
                      <a:pt x="497" y="271"/>
                    </a:lnTo>
                    <a:lnTo>
                      <a:pt x="501" y="271"/>
                    </a:lnTo>
                    <a:lnTo>
                      <a:pt x="503" y="273"/>
                    </a:lnTo>
                    <a:lnTo>
                      <a:pt x="507" y="271"/>
                    </a:lnTo>
                    <a:lnTo>
                      <a:pt x="1567" y="2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27" name="Freeform 126"/>
              <p:cNvSpPr>
                <a:spLocks noChangeAspect="1"/>
              </p:cNvSpPr>
              <p:nvPr/>
            </p:nvSpPr>
            <p:spPr bwMode="auto">
              <a:xfrm>
                <a:off x="3032918" y="4498172"/>
                <a:ext cx="215900" cy="173038"/>
              </a:xfrm>
              <a:custGeom>
                <a:avLst/>
                <a:gdLst/>
                <a:ahLst/>
                <a:cxnLst>
                  <a:cxn ang="0">
                    <a:pos x="127" y="107"/>
                  </a:cxn>
                  <a:cxn ang="0">
                    <a:pos x="0" y="46"/>
                  </a:cxn>
                  <a:cxn ang="0">
                    <a:pos x="133" y="0"/>
                  </a:cxn>
                  <a:cxn ang="0">
                    <a:pos x="56" y="50"/>
                  </a:cxn>
                  <a:cxn ang="0">
                    <a:pos x="127" y="107"/>
                  </a:cxn>
                </a:cxnLst>
                <a:rect l="0" t="0" r="r" b="b"/>
                <a:pathLst>
                  <a:path w="133" h="107">
                    <a:moveTo>
                      <a:pt x="127" y="107"/>
                    </a:moveTo>
                    <a:lnTo>
                      <a:pt x="0" y="46"/>
                    </a:lnTo>
                    <a:lnTo>
                      <a:pt x="133" y="0"/>
                    </a:lnTo>
                    <a:lnTo>
                      <a:pt x="56" y="50"/>
                    </a:lnTo>
                    <a:lnTo>
                      <a:pt x="127" y="107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sq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28" name="Freeform 127"/>
              <p:cNvSpPr>
                <a:spLocks noChangeAspect="1"/>
              </p:cNvSpPr>
              <p:nvPr/>
            </p:nvSpPr>
            <p:spPr bwMode="auto">
              <a:xfrm>
                <a:off x="3032918" y="3845710"/>
                <a:ext cx="2560637" cy="447675"/>
              </a:xfrm>
              <a:custGeom>
                <a:avLst/>
                <a:gdLst/>
                <a:ahLst/>
                <a:cxnLst>
                  <a:cxn ang="0">
                    <a:pos x="8" y="253"/>
                  </a:cxn>
                  <a:cxn ang="0">
                    <a:pos x="6" y="253"/>
                  </a:cxn>
                  <a:cxn ang="0">
                    <a:pos x="2" y="257"/>
                  </a:cxn>
                  <a:cxn ang="0">
                    <a:pos x="0" y="260"/>
                  </a:cxn>
                  <a:cxn ang="0">
                    <a:pos x="0" y="268"/>
                  </a:cxn>
                  <a:cxn ang="0">
                    <a:pos x="2" y="272"/>
                  </a:cxn>
                  <a:cxn ang="0">
                    <a:pos x="4" y="274"/>
                  </a:cxn>
                  <a:cxn ang="0">
                    <a:pos x="8" y="274"/>
                  </a:cxn>
                  <a:cxn ang="0">
                    <a:pos x="12" y="276"/>
                  </a:cxn>
                  <a:cxn ang="0">
                    <a:pos x="16" y="274"/>
                  </a:cxn>
                  <a:cxn ang="0">
                    <a:pos x="1074" y="23"/>
                  </a:cxn>
                  <a:cxn ang="0">
                    <a:pos x="1068" y="0"/>
                  </a:cxn>
                  <a:cxn ang="0">
                    <a:pos x="721" y="201"/>
                  </a:cxn>
                  <a:cxn ang="0">
                    <a:pos x="717" y="203"/>
                  </a:cxn>
                  <a:cxn ang="0">
                    <a:pos x="716" y="207"/>
                  </a:cxn>
                  <a:cxn ang="0">
                    <a:pos x="716" y="218"/>
                  </a:cxn>
                  <a:cxn ang="0">
                    <a:pos x="717" y="220"/>
                  </a:cxn>
                  <a:cxn ang="0">
                    <a:pos x="721" y="222"/>
                  </a:cxn>
                  <a:cxn ang="0">
                    <a:pos x="723" y="222"/>
                  </a:cxn>
                  <a:cxn ang="0">
                    <a:pos x="725" y="224"/>
                  </a:cxn>
                  <a:cxn ang="0">
                    <a:pos x="1565" y="266"/>
                  </a:cxn>
                  <a:cxn ang="0">
                    <a:pos x="1569" y="264"/>
                  </a:cxn>
                  <a:cxn ang="0">
                    <a:pos x="1571" y="264"/>
                  </a:cxn>
                  <a:cxn ang="0">
                    <a:pos x="1575" y="262"/>
                  </a:cxn>
                  <a:cxn ang="0">
                    <a:pos x="1577" y="260"/>
                  </a:cxn>
                  <a:cxn ang="0">
                    <a:pos x="1577" y="257"/>
                  </a:cxn>
                  <a:cxn ang="0">
                    <a:pos x="1579" y="255"/>
                  </a:cxn>
                  <a:cxn ang="0">
                    <a:pos x="1577" y="251"/>
                  </a:cxn>
                  <a:cxn ang="0">
                    <a:pos x="1577" y="249"/>
                  </a:cxn>
                  <a:cxn ang="0">
                    <a:pos x="1573" y="245"/>
                  </a:cxn>
                  <a:cxn ang="0">
                    <a:pos x="1569" y="243"/>
                  </a:cxn>
                  <a:cxn ang="0">
                    <a:pos x="1567" y="243"/>
                  </a:cxn>
                  <a:cxn ang="0">
                    <a:pos x="727" y="201"/>
                  </a:cxn>
                  <a:cxn ang="0">
                    <a:pos x="733" y="222"/>
                  </a:cxn>
                  <a:cxn ang="0">
                    <a:pos x="1078" y="23"/>
                  </a:cxn>
                  <a:cxn ang="0">
                    <a:pos x="1084" y="19"/>
                  </a:cxn>
                  <a:cxn ang="0">
                    <a:pos x="1084" y="16"/>
                  </a:cxn>
                  <a:cxn ang="0">
                    <a:pos x="1086" y="14"/>
                  </a:cxn>
                  <a:cxn ang="0">
                    <a:pos x="1084" y="10"/>
                  </a:cxn>
                  <a:cxn ang="0">
                    <a:pos x="1084" y="8"/>
                  </a:cxn>
                  <a:cxn ang="0">
                    <a:pos x="1078" y="4"/>
                  </a:cxn>
                  <a:cxn ang="0">
                    <a:pos x="1074" y="0"/>
                  </a:cxn>
                  <a:cxn ang="0">
                    <a:pos x="1070" y="0"/>
                  </a:cxn>
                  <a:cxn ang="0">
                    <a:pos x="8" y="253"/>
                  </a:cxn>
                </a:cxnLst>
                <a:rect l="0" t="0" r="r" b="b"/>
                <a:pathLst>
                  <a:path w="1579" h="276">
                    <a:moveTo>
                      <a:pt x="8" y="253"/>
                    </a:moveTo>
                    <a:lnTo>
                      <a:pt x="6" y="253"/>
                    </a:lnTo>
                    <a:lnTo>
                      <a:pt x="2" y="257"/>
                    </a:lnTo>
                    <a:lnTo>
                      <a:pt x="0" y="260"/>
                    </a:lnTo>
                    <a:lnTo>
                      <a:pt x="0" y="268"/>
                    </a:lnTo>
                    <a:lnTo>
                      <a:pt x="2" y="272"/>
                    </a:lnTo>
                    <a:lnTo>
                      <a:pt x="4" y="274"/>
                    </a:lnTo>
                    <a:lnTo>
                      <a:pt x="8" y="274"/>
                    </a:lnTo>
                    <a:lnTo>
                      <a:pt x="12" y="276"/>
                    </a:lnTo>
                    <a:lnTo>
                      <a:pt x="16" y="274"/>
                    </a:lnTo>
                    <a:lnTo>
                      <a:pt x="1074" y="23"/>
                    </a:lnTo>
                    <a:lnTo>
                      <a:pt x="1068" y="0"/>
                    </a:lnTo>
                    <a:lnTo>
                      <a:pt x="721" y="201"/>
                    </a:lnTo>
                    <a:lnTo>
                      <a:pt x="717" y="203"/>
                    </a:lnTo>
                    <a:lnTo>
                      <a:pt x="716" y="207"/>
                    </a:lnTo>
                    <a:lnTo>
                      <a:pt x="716" y="218"/>
                    </a:lnTo>
                    <a:lnTo>
                      <a:pt x="717" y="220"/>
                    </a:lnTo>
                    <a:lnTo>
                      <a:pt x="721" y="222"/>
                    </a:lnTo>
                    <a:lnTo>
                      <a:pt x="723" y="222"/>
                    </a:lnTo>
                    <a:lnTo>
                      <a:pt x="725" y="224"/>
                    </a:lnTo>
                    <a:lnTo>
                      <a:pt x="1565" y="266"/>
                    </a:lnTo>
                    <a:lnTo>
                      <a:pt x="1569" y="264"/>
                    </a:lnTo>
                    <a:lnTo>
                      <a:pt x="1571" y="264"/>
                    </a:lnTo>
                    <a:lnTo>
                      <a:pt x="1575" y="262"/>
                    </a:lnTo>
                    <a:lnTo>
                      <a:pt x="1577" y="260"/>
                    </a:lnTo>
                    <a:lnTo>
                      <a:pt x="1577" y="257"/>
                    </a:lnTo>
                    <a:lnTo>
                      <a:pt x="1579" y="255"/>
                    </a:lnTo>
                    <a:lnTo>
                      <a:pt x="1577" y="251"/>
                    </a:lnTo>
                    <a:lnTo>
                      <a:pt x="1577" y="249"/>
                    </a:lnTo>
                    <a:lnTo>
                      <a:pt x="1573" y="245"/>
                    </a:lnTo>
                    <a:lnTo>
                      <a:pt x="1569" y="243"/>
                    </a:lnTo>
                    <a:lnTo>
                      <a:pt x="1567" y="243"/>
                    </a:lnTo>
                    <a:lnTo>
                      <a:pt x="727" y="201"/>
                    </a:lnTo>
                    <a:lnTo>
                      <a:pt x="733" y="222"/>
                    </a:lnTo>
                    <a:lnTo>
                      <a:pt x="1078" y="23"/>
                    </a:lnTo>
                    <a:lnTo>
                      <a:pt x="1084" y="19"/>
                    </a:lnTo>
                    <a:lnTo>
                      <a:pt x="1084" y="16"/>
                    </a:lnTo>
                    <a:lnTo>
                      <a:pt x="1086" y="14"/>
                    </a:lnTo>
                    <a:lnTo>
                      <a:pt x="1084" y="10"/>
                    </a:lnTo>
                    <a:lnTo>
                      <a:pt x="1084" y="8"/>
                    </a:lnTo>
                    <a:lnTo>
                      <a:pt x="1078" y="4"/>
                    </a:lnTo>
                    <a:lnTo>
                      <a:pt x="1074" y="0"/>
                    </a:lnTo>
                    <a:lnTo>
                      <a:pt x="1070" y="0"/>
                    </a:lnTo>
                    <a:lnTo>
                      <a:pt x="8" y="25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29" name="Freeform 128"/>
              <p:cNvSpPr>
                <a:spLocks noChangeAspect="1"/>
              </p:cNvSpPr>
              <p:nvPr/>
            </p:nvSpPr>
            <p:spPr bwMode="auto">
              <a:xfrm>
                <a:off x="5449093" y="4169560"/>
                <a:ext cx="212725" cy="17303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31" y="60"/>
                  </a:cxn>
                  <a:cxn ang="0">
                    <a:pos x="0" y="107"/>
                  </a:cxn>
                  <a:cxn ang="0">
                    <a:pos x="77" y="56"/>
                  </a:cxn>
                  <a:cxn ang="0">
                    <a:pos x="4" y="0"/>
                  </a:cxn>
                </a:cxnLst>
                <a:rect l="0" t="0" r="r" b="b"/>
                <a:pathLst>
                  <a:path w="131" h="107">
                    <a:moveTo>
                      <a:pt x="4" y="0"/>
                    </a:moveTo>
                    <a:lnTo>
                      <a:pt x="131" y="60"/>
                    </a:lnTo>
                    <a:lnTo>
                      <a:pt x="0" y="107"/>
                    </a:lnTo>
                    <a:lnTo>
                      <a:pt x="77" y="56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sq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30" name="Rectangle 129"/>
              <p:cNvSpPr>
                <a:spLocks noChangeArrowheads="1"/>
              </p:cNvSpPr>
              <p:nvPr/>
            </p:nvSpPr>
            <p:spPr bwMode="auto">
              <a:xfrm>
                <a:off x="5768972" y="2905109"/>
                <a:ext cx="1250950" cy="412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algn="l" defTabSz="762000"/>
                <a:r>
                  <a:rPr lang="en-US" sz="2100" b="1" dirty="0">
                    <a:latin typeface="Arial" charset="0"/>
                  </a:rPr>
                  <a:t>Antenna</a:t>
                </a:r>
              </a:p>
            </p:txBody>
          </p:sp>
          <p:sp>
            <p:nvSpPr>
              <p:cNvPr id="131" name="Freeform 130"/>
              <p:cNvSpPr>
                <a:spLocks noChangeAspect="1"/>
              </p:cNvSpPr>
              <p:nvPr/>
            </p:nvSpPr>
            <p:spPr bwMode="auto">
              <a:xfrm rot="16200000">
                <a:off x="6403180" y="4187022"/>
                <a:ext cx="519113" cy="6905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32" y="336"/>
                  </a:cxn>
                  <a:cxn ang="0">
                    <a:pos x="432" y="576"/>
                  </a:cxn>
                </a:cxnLst>
                <a:rect l="0" t="0" r="r" b="b"/>
                <a:pathLst>
                  <a:path w="433" h="577">
                    <a:moveTo>
                      <a:pt x="0" y="0"/>
                    </a:moveTo>
                    <a:lnTo>
                      <a:pt x="432" y="336"/>
                    </a:lnTo>
                    <a:lnTo>
                      <a:pt x="432" y="576"/>
                    </a:lnTo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32" name="Freeform 131"/>
              <p:cNvSpPr>
                <a:spLocks noChangeAspect="1"/>
              </p:cNvSpPr>
              <p:nvPr/>
            </p:nvSpPr>
            <p:spPr bwMode="auto">
              <a:xfrm rot="16200000">
                <a:off x="6376193" y="3496460"/>
                <a:ext cx="519112" cy="690562"/>
              </a:xfrm>
              <a:custGeom>
                <a:avLst/>
                <a:gdLst/>
                <a:ahLst/>
                <a:cxnLst>
                  <a:cxn ang="0">
                    <a:pos x="432" y="0"/>
                  </a:cxn>
                  <a:cxn ang="0">
                    <a:pos x="0" y="336"/>
                  </a:cxn>
                  <a:cxn ang="0">
                    <a:pos x="0" y="576"/>
                  </a:cxn>
                </a:cxnLst>
                <a:rect l="0" t="0" r="r" b="b"/>
                <a:pathLst>
                  <a:path w="433" h="577">
                    <a:moveTo>
                      <a:pt x="432" y="0"/>
                    </a:moveTo>
                    <a:lnTo>
                      <a:pt x="0" y="336"/>
                    </a:lnTo>
                    <a:lnTo>
                      <a:pt x="0" y="576"/>
                    </a:lnTo>
                  </a:path>
                </a:pathLst>
              </a:custGeom>
              <a:noFill/>
              <a:ln w="38100" cap="rnd" cmpd="sng">
                <a:solidFill>
                  <a:schemeClr val="tx1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33" name="Rectangle 132"/>
              <p:cNvSpPr>
                <a:spLocks noChangeArrowheads="1"/>
              </p:cNvSpPr>
              <p:nvPr/>
            </p:nvSpPr>
            <p:spPr bwMode="auto">
              <a:xfrm>
                <a:off x="7470584" y="2792903"/>
                <a:ext cx="1516441" cy="4161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2075" tIns="46038" rIns="92075" bIns="46038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algn="l" defTabSz="762000"/>
                <a:r>
                  <a:rPr lang="de-DE" sz="2100" b="1" dirty="0">
                    <a:latin typeface="+mn-lt"/>
                  </a:rPr>
                  <a:t>Resonator</a:t>
                </a:r>
              </a:p>
            </p:txBody>
          </p:sp>
          <p:sp>
            <p:nvSpPr>
              <p:cNvPr id="134" name="Rectangle 133"/>
              <p:cNvSpPr>
                <a:spLocks noChangeArrowheads="1"/>
              </p:cNvSpPr>
              <p:nvPr/>
            </p:nvSpPr>
            <p:spPr bwMode="auto">
              <a:xfrm>
                <a:off x="8133555" y="3739347"/>
                <a:ext cx="147638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defTabSz="762000"/>
                <a:r>
                  <a:rPr lang="de-DE" sz="2100" dirty="0">
                    <a:latin typeface="Arial" charset="0"/>
                  </a:rPr>
                  <a:t>L</a:t>
                </a:r>
                <a:endParaRPr lang="de-DE" sz="900" dirty="0">
                  <a:latin typeface="Arial" charset="0"/>
                </a:endParaRPr>
              </a:p>
            </p:txBody>
          </p:sp>
          <p:sp>
            <p:nvSpPr>
              <p:cNvPr id="135" name="Rectangle 134"/>
              <p:cNvSpPr>
                <a:spLocks noChangeArrowheads="1"/>
              </p:cNvSpPr>
              <p:nvPr/>
            </p:nvSpPr>
            <p:spPr bwMode="auto">
              <a:xfrm>
                <a:off x="8138318" y="4071135"/>
                <a:ext cx="192087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defTabSz="762000"/>
                <a:r>
                  <a:rPr lang="de-DE" sz="2100">
                    <a:latin typeface="Arial" charset="0"/>
                  </a:rPr>
                  <a:t>R</a:t>
                </a:r>
                <a:endParaRPr lang="de-DE" sz="800">
                  <a:latin typeface="Arial" charset="0"/>
                </a:endParaRPr>
              </a:p>
            </p:txBody>
          </p:sp>
          <p:sp>
            <p:nvSpPr>
              <p:cNvPr id="136" name="Rectangle 135"/>
              <p:cNvSpPr>
                <a:spLocks noChangeArrowheads="1"/>
              </p:cNvSpPr>
              <p:nvPr/>
            </p:nvSpPr>
            <p:spPr bwMode="auto">
              <a:xfrm>
                <a:off x="8122443" y="4367997"/>
                <a:ext cx="255587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defTabSz="762000"/>
                <a:r>
                  <a:rPr lang="de-DE" sz="2100" dirty="0">
                    <a:latin typeface="Arial" charset="0"/>
                  </a:rPr>
                  <a:t>C</a:t>
                </a:r>
                <a:r>
                  <a:rPr lang="de-DE" sz="900" dirty="0">
                    <a:latin typeface="Arial" charset="0"/>
                  </a:rPr>
                  <a:t>1</a:t>
                </a:r>
                <a:endParaRPr lang="de-DE" sz="800" dirty="0">
                  <a:latin typeface="Arial" charset="0"/>
                </a:endParaRPr>
              </a:p>
            </p:txBody>
          </p:sp>
          <p:sp>
            <p:nvSpPr>
              <p:cNvPr id="137" name="Rectangle 136"/>
              <p:cNvSpPr>
                <a:spLocks noChangeArrowheads="1"/>
              </p:cNvSpPr>
              <p:nvPr/>
            </p:nvSpPr>
            <p:spPr bwMode="auto">
              <a:xfrm>
                <a:off x="8651080" y="4058435"/>
                <a:ext cx="280988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defTabSz="762000"/>
                <a:r>
                  <a:rPr lang="de-DE" sz="2100">
                    <a:latin typeface="Arial" charset="0"/>
                  </a:rPr>
                  <a:t>C</a:t>
                </a:r>
                <a:r>
                  <a:rPr lang="de-DE" sz="900">
                    <a:latin typeface="Arial" charset="0"/>
                  </a:rPr>
                  <a:t>O</a:t>
                </a:r>
                <a:endParaRPr lang="de-DE" sz="2100">
                  <a:latin typeface="Arial" charset="0"/>
                </a:endParaRPr>
              </a:p>
            </p:txBody>
          </p:sp>
          <p:sp>
            <p:nvSpPr>
              <p:cNvPr id="138" name="Line 27"/>
              <p:cNvSpPr>
                <a:spLocks noChangeShapeType="1"/>
              </p:cNvSpPr>
              <p:nvPr/>
            </p:nvSpPr>
            <p:spPr bwMode="auto">
              <a:xfrm>
                <a:off x="6969918" y="3321835"/>
                <a:ext cx="125888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39" name="Oval 138"/>
              <p:cNvSpPr>
                <a:spLocks noChangeArrowheads="1"/>
              </p:cNvSpPr>
              <p:nvPr/>
            </p:nvSpPr>
            <p:spPr bwMode="auto">
              <a:xfrm>
                <a:off x="8195468" y="3291672"/>
                <a:ext cx="79375" cy="74613"/>
              </a:xfrm>
              <a:prstGeom prst="ellipse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40" name="Oval 139"/>
              <p:cNvSpPr>
                <a:spLocks noChangeArrowheads="1"/>
              </p:cNvSpPr>
              <p:nvPr/>
            </p:nvSpPr>
            <p:spPr bwMode="auto">
              <a:xfrm>
                <a:off x="8195468" y="3545672"/>
                <a:ext cx="79375" cy="74613"/>
              </a:xfrm>
              <a:prstGeom prst="ellipse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41" name="Line 32"/>
              <p:cNvSpPr>
                <a:spLocks noChangeShapeType="1"/>
              </p:cNvSpPr>
              <p:nvPr/>
            </p:nvSpPr>
            <p:spPr bwMode="auto">
              <a:xfrm>
                <a:off x="8289130" y="3582185"/>
                <a:ext cx="2365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42" name="Line 33"/>
              <p:cNvSpPr>
                <a:spLocks noChangeShapeType="1"/>
              </p:cNvSpPr>
              <p:nvPr/>
            </p:nvSpPr>
            <p:spPr bwMode="auto">
              <a:xfrm>
                <a:off x="8525668" y="3582185"/>
                <a:ext cx="0" cy="6350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43" name="Line 34"/>
              <p:cNvSpPr>
                <a:spLocks noChangeShapeType="1"/>
              </p:cNvSpPr>
              <p:nvPr/>
            </p:nvSpPr>
            <p:spPr bwMode="auto">
              <a:xfrm>
                <a:off x="8435180" y="4217185"/>
                <a:ext cx="18415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44" name="Line 35"/>
              <p:cNvSpPr>
                <a:spLocks noChangeShapeType="1"/>
              </p:cNvSpPr>
              <p:nvPr/>
            </p:nvSpPr>
            <p:spPr bwMode="auto">
              <a:xfrm>
                <a:off x="8435180" y="4275922"/>
                <a:ext cx="18415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45" name="Line 36"/>
              <p:cNvSpPr>
                <a:spLocks noChangeShapeType="1"/>
              </p:cNvSpPr>
              <p:nvPr/>
            </p:nvSpPr>
            <p:spPr bwMode="auto">
              <a:xfrm>
                <a:off x="8525668" y="4288622"/>
                <a:ext cx="0" cy="5143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46" name="Line 37"/>
              <p:cNvSpPr>
                <a:spLocks noChangeShapeType="1"/>
              </p:cNvSpPr>
              <p:nvPr/>
            </p:nvSpPr>
            <p:spPr bwMode="auto">
              <a:xfrm>
                <a:off x="8289130" y="4802972"/>
                <a:ext cx="23653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47" name="Oval 146"/>
              <p:cNvSpPr>
                <a:spLocks noChangeArrowheads="1"/>
              </p:cNvSpPr>
              <p:nvPr/>
            </p:nvSpPr>
            <p:spPr bwMode="auto">
              <a:xfrm>
                <a:off x="8209755" y="4764872"/>
                <a:ext cx="79375" cy="74613"/>
              </a:xfrm>
              <a:prstGeom prst="ellipse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48" name="Line 39"/>
              <p:cNvSpPr>
                <a:spLocks noChangeShapeType="1"/>
              </p:cNvSpPr>
              <p:nvPr/>
            </p:nvSpPr>
            <p:spPr bwMode="auto">
              <a:xfrm>
                <a:off x="7973218" y="4802972"/>
                <a:ext cx="23653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49" name="Line 40"/>
              <p:cNvSpPr>
                <a:spLocks noChangeShapeType="1"/>
              </p:cNvSpPr>
              <p:nvPr/>
            </p:nvSpPr>
            <p:spPr bwMode="auto">
              <a:xfrm>
                <a:off x="7973218" y="3582185"/>
                <a:ext cx="23653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0" name="Line 41"/>
              <p:cNvSpPr>
                <a:spLocks noChangeShapeType="1"/>
              </p:cNvSpPr>
              <p:nvPr/>
            </p:nvSpPr>
            <p:spPr bwMode="auto">
              <a:xfrm flipV="1">
                <a:off x="7973218" y="4579135"/>
                <a:ext cx="0" cy="22383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1" name="Line 42"/>
              <p:cNvSpPr>
                <a:spLocks noChangeShapeType="1"/>
              </p:cNvSpPr>
              <p:nvPr/>
            </p:nvSpPr>
            <p:spPr bwMode="auto">
              <a:xfrm>
                <a:off x="7876380" y="4523572"/>
                <a:ext cx="1825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2" name="Line 43"/>
              <p:cNvSpPr>
                <a:spLocks noChangeShapeType="1"/>
              </p:cNvSpPr>
              <p:nvPr/>
            </p:nvSpPr>
            <p:spPr bwMode="auto">
              <a:xfrm>
                <a:off x="7876380" y="4579135"/>
                <a:ext cx="1825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3" name="Line 44"/>
              <p:cNvSpPr>
                <a:spLocks noChangeShapeType="1"/>
              </p:cNvSpPr>
              <p:nvPr/>
            </p:nvSpPr>
            <p:spPr bwMode="auto">
              <a:xfrm flipV="1">
                <a:off x="7973218" y="4361647"/>
                <a:ext cx="0" cy="1492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4" name="Rectangle 153"/>
              <p:cNvSpPr>
                <a:spLocks noChangeArrowheads="1"/>
              </p:cNvSpPr>
              <p:nvPr/>
            </p:nvSpPr>
            <p:spPr bwMode="auto">
              <a:xfrm rot="5400000">
                <a:off x="7861299" y="4190991"/>
                <a:ext cx="233362" cy="1016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5" name="Line 46"/>
              <p:cNvSpPr>
                <a:spLocks noChangeShapeType="1"/>
              </p:cNvSpPr>
              <p:nvPr/>
            </p:nvSpPr>
            <p:spPr bwMode="auto">
              <a:xfrm flipH="1" flipV="1">
                <a:off x="7976393" y="4010810"/>
                <a:ext cx="0" cy="10795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6" name="Line 47"/>
              <p:cNvSpPr>
                <a:spLocks noChangeShapeType="1"/>
              </p:cNvSpPr>
              <p:nvPr/>
            </p:nvSpPr>
            <p:spPr bwMode="auto">
              <a:xfrm flipV="1">
                <a:off x="7966868" y="3582185"/>
                <a:ext cx="0" cy="22383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7" name="Freeform 156"/>
              <p:cNvSpPr>
                <a:spLocks/>
              </p:cNvSpPr>
              <p:nvPr/>
            </p:nvSpPr>
            <p:spPr bwMode="auto">
              <a:xfrm flipH="1">
                <a:off x="7966868" y="3793322"/>
                <a:ext cx="79375" cy="223838"/>
              </a:xfrm>
              <a:custGeom>
                <a:avLst/>
                <a:gdLst/>
                <a:ahLst/>
                <a:cxnLst>
                  <a:cxn ang="0">
                    <a:pos x="96" y="288"/>
                  </a:cxn>
                  <a:cxn ang="0">
                    <a:pos x="0" y="240"/>
                  </a:cxn>
                  <a:cxn ang="0">
                    <a:pos x="96" y="192"/>
                  </a:cxn>
                  <a:cxn ang="0">
                    <a:pos x="0" y="144"/>
                  </a:cxn>
                  <a:cxn ang="0">
                    <a:pos x="96" y="96"/>
                  </a:cxn>
                  <a:cxn ang="0">
                    <a:pos x="0" y="48"/>
                  </a:cxn>
                  <a:cxn ang="0">
                    <a:pos x="96" y="0"/>
                  </a:cxn>
                </a:cxnLst>
                <a:rect l="0" t="0" r="r" b="b"/>
                <a:pathLst>
                  <a:path w="96" h="288">
                    <a:moveTo>
                      <a:pt x="96" y="288"/>
                    </a:moveTo>
                    <a:cubicBezTo>
                      <a:pt x="48" y="272"/>
                      <a:pt x="0" y="256"/>
                      <a:pt x="0" y="240"/>
                    </a:cubicBezTo>
                    <a:cubicBezTo>
                      <a:pt x="0" y="224"/>
                      <a:pt x="96" y="208"/>
                      <a:pt x="96" y="192"/>
                    </a:cubicBezTo>
                    <a:cubicBezTo>
                      <a:pt x="96" y="176"/>
                      <a:pt x="0" y="160"/>
                      <a:pt x="0" y="144"/>
                    </a:cubicBezTo>
                    <a:cubicBezTo>
                      <a:pt x="0" y="128"/>
                      <a:pt x="96" y="112"/>
                      <a:pt x="96" y="96"/>
                    </a:cubicBezTo>
                    <a:cubicBezTo>
                      <a:pt x="96" y="80"/>
                      <a:pt x="0" y="64"/>
                      <a:pt x="0" y="48"/>
                    </a:cubicBezTo>
                    <a:cubicBezTo>
                      <a:pt x="0" y="32"/>
                      <a:pt x="80" y="8"/>
                      <a:pt x="96" y="0"/>
                    </a:cubicBezTo>
                  </a:path>
                </a:pathLst>
              </a:custGeom>
              <a:noFill/>
              <a:ln w="2857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8" name="Line 51"/>
              <p:cNvSpPr>
                <a:spLocks noChangeShapeType="1"/>
              </p:cNvSpPr>
              <p:nvPr/>
            </p:nvSpPr>
            <p:spPr bwMode="auto">
              <a:xfrm flipH="1">
                <a:off x="8244680" y="4802972"/>
                <a:ext cx="0" cy="2524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59" name="Line 54"/>
              <p:cNvSpPr>
                <a:spLocks noChangeShapeType="1"/>
              </p:cNvSpPr>
              <p:nvPr/>
            </p:nvSpPr>
            <p:spPr bwMode="auto">
              <a:xfrm>
                <a:off x="8228805" y="3371047"/>
                <a:ext cx="0" cy="1873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60" name="Line 55"/>
              <p:cNvSpPr>
                <a:spLocks noChangeShapeType="1"/>
              </p:cNvSpPr>
              <p:nvPr/>
            </p:nvSpPr>
            <p:spPr bwMode="auto">
              <a:xfrm>
                <a:off x="6995318" y="5071260"/>
                <a:ext cx="1258887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61" name="Oval 160"/>
              <p:cNvSpPr>
                <a:spLocks noChangeArrowheads="1"/>
              </p:cNvSpPr>
              <p:nvPr/>
            </p:nvSpPr>
            <p:spPr bwMode="auto">
              <a:xfrm>
                <a:off x="8206580" y="5025222"/>
                <a:ext cx="79375" cy="74613"/>
              </a:xfrm>
              <a:prstGeom prst="ellipse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62" name="Line 58"/>
              <p:cNvSpPr>
                <a:spLocks noChangeShapeType="1"/>
              </p:cNvSpPr>
              <p:nvPr/>
            </p:nvSpPr>
            <p:spPr bwMode="auto">
              <a:xfrm>
                <a:off x="6977855" y="3309135"/>
                <a:ext cx="0" cy="79216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sp>
            <p:nvSpPr>
              <p:cNvPr id="163" name="Line 59"/>
              <p:cNvSpPr>
                <a:spLocks noChangeShapeType="1"/>
              </p:cNvSpPr>
              <p:nvPr/>
            </p:nvSpPr>
            <p:spPr bwMode="auto">
              <a:xfrm>
                <a:off x="7008018" y="4288622"/>
                <a:ext cx="0" cy="7921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endParaRPr lang="de-DE"/>
              </a:p>
            </p:txBody>
          </p:sp>
          <p:grpSp>
            <p:nvGrpSpPr>
              <p:cNvPr id="164" name="Group 163"/>
              <p:cNvGrpSpPr>
                <a:grpSpLocks/>
              </p:cNvGrpSpPr>
              <p:nvPr/>
            </p:nvGrpSpPr>
            <p:grpSpPr bwMode="auto">
              <a:xfrm>
                <a:off x="716755" y="3944135"/>
                <a:ext cx="1471613" cy="2281237"/>
                <a:chOff x="836" y="2286"/>
                <a:chExt cx="927" cy="1437"/>
              </a:xfrm>
            </p:grpSpPr>
            <p:sp>
              <p:nvSpPr>
                <p:cNvPr id="174" name="Freeform 173"/>
                <p:cNvSpPr>
                  <a:spLocks/>
                </p:cNvSpPr>
                <p:nvPr/>
              </p:nvSpPr>
              <p:spPr bwMode="auto">
                <a:xfrm>
                  <a:off x="836" y="2889"/>
                  <a:ext cx="518" cy="817"/>
                </a:xfrm>
                <a:custGeom>
                  <a:avLst/>
                  <a:gdLst/>
                  <a:ahLst/>
                  <a:cxnLst>
                    <a:cxn ang="0">
                      <a:pos x="517" y="384"/>
                    </a:cxn>
                    <a:cxn ang="0">
                      <a:pos x="369" y="302"/>
                    </a:cxn>
                    <a:cxn ang="0">
                      <a:pos x="207" y="16"/>
                    </a:cxn>
                    <a:cxn ang="0">
                      <a:pos x="201" y="11"/>
                    </a:cxn>
                    <a:cxn ang="0">
                      <a:pos x="189" y="5"/>
                    </a:cxn>
                    <a:cxn ang="0">
                      <a:pos x="176" y="3"/>
                    </a:cxn>
                    <a:cxn ang="0">
                      <a:pos x="159" y="0"/>
                    </a:cxn>
                    <a:cxn ang="0">
                      <a:pos x="143" y="3"/>
                    </a:cxn>
                    <a:cxn ang="0">
                      <a:pos x="128" y="8"/>
                    </a:cxn>
                    <a:cxn ang="0">
                      <a:pos x="111" y="16"/>
                    </a:cxn>
                    <a:cxn ang="0">
                      <a:pos x="88" y="28"/>
                    </a:cxn>
                    <a:cxn ang="0">
                      <a:pos x="70" y="40"/>
                    </a:cxn>
                    <a:cxn ang="0">
                      <a:pos x="54" y="51"/>
                    </a:cxn>
                    <a:cxn ang="0">
                      <a:pos x="42" y="62"/>
                    </a:cxn>
                    <a:cxn ang="0">
                      <a:pos x="31" y="76"/>
                    </a:cxn>
                    <a:cxn ang="0">
                      <a:pos x="17" y="96"/>
                    </a:cxn>
                    <a:cxn ang="0">
                      <a:pos x="9" y="111"/>
                    </a:cxn>
                    <a:cxn ang="0">
                      <a:pos x="2" y="131"/>
                    </a:cxn>
                    <a:cxn ang="0">
                      <a:pos x="0" y="155"/>
                    </a:cxn>
                    <a:cxn ang="0">
                      <a:pos x="0" y="189"/>
                    </a:cxn>
                    <a:cxn ang="0">
                      <a:pos x="5" y="230"/>
                    </a:cxn>
                    <a:cxn ang="0">
                      <a:pos x="13" y="268"/>
                    </a:cxn>
                    <a:cxn ang="0">
                      <a:pos x="26" y="313"/>
                    </a:cxn>
                    <a:cxn ang="0">
                      <a:pos x="41" y="352"/>
                    </a:cxn>
                    <a:cxn ang="0">
                      <a:pos x="52" y="378"/>
                    </a:cxn>
                    <a:cxn ang="0">
                      <a:pos x="70" y="405"/>
                    </a:cxn>
                    <a:cxn ang="0">
                      <a:pos x="84" y="423"/>
                    </a:cxn>
                    <a:cxn ang="0">
                      <a:pos x="100" y="444"/>
                    </a:cxn>
                    <a:cxn ang="0">
                      <a:pos x="117" y="466"/>
                    </a:cxn>
                    <a:cxn ang="0">
                      <a:pos x="134" y="479"/>
                    </a:cxn>
                    <a:cxn ang="0">
                      <a:pos x="455" y="455"/>
                    </a:cxn>
                    <a:cxn ang="0">
                      <a:pos x="468" y="484"/>
                    </a:cxn>
                    <a:cxn ang="0">
                      <a:pos x="468" y="700"/>
                    </a:cxn>
                    <a:cxn ang="0">
                      <a:pos x="466" y="720"/>
                    </a:cxn>
                    <a:cxn ang="0">
                      <a:pos x="463" y="733"/>
                    </a:cxn>
                    <a:cxn ang="0">
                      <a:pos x="457" y="747"/>
                    </a:cxn>
                    <a:cxn ang="0">
                      <a:pos x="449" y="756"/>
                    </a:cxn>
                    <a:cxn ang="0">
                      <a:pos x="439" y="766"/>
                    </a:cxn>
                    <a:cxn ang="0">
                      <a:pos x="427" y="772"/>
                    </a:cxn>
                    <a:cxn ang="0">
                      <a:pos x="417" y="775"/>
                    </a:cxn>
                    <a:cxn ang="0">
                      <a:pos x="403" y="777"/>
                    </a:cxn>
                    <a:cxn ang="0">
                      <a:pos x="54" y="776"/>
                    </a:cxn>
                    <a:cxn ang="0">
                      <a:pos x="54" y="816"/>
                    </a:cxn>
                    <a:cxn ang="0">
                      <a:pos x="413" y="815"/>
                    </a:cxn>
                    <a:cxn ang="0">
                      <a:pos x="432" y="814"/>
                    </a:cxn>
                    <a:cxn ang="0">
                      <a:pos x="445" y="812"/>
                    </a:cxn>
                    <a:cxn ang="0">
                      <a:pos x="458" y="809"/>
                    </a:cxn>
                    <a:cxn ang="0">
                      <a:pos x="469" y="803"/>
                    </a:cxn>
                    <a:cxn ang="0">
                      <a:pos x="480" y="794"/>
                    </a:cxn>
                    <a:cxn ang="0">
                      <a:pos x="492" y="779"/>
                    </a:cxn>
                    <a:cxn ang="0">
                      <a:pos x="500" y="766"/>
                    </a:cxn>
                    <a:cxn ang="0">
                      <a:pos x="507" y="751"/>
                    </a:cxn>
                    <a:cxn ang="0">
                      <a:pos x="512" y="735"/>
                    </a:cxn>
                    <a:cxn ang="0">
                      <a:pos x="515" y="716"/>
                    </a:cxn>
                    <a:cxn ang="0">
                      <a:pos x="516" y="695"/>
                    </a:cxn>
                    <a:cxn ang="0">
                      <a:pos x="517" y="384"/>
                    </a:cxn>
                  </a:cxnLst>
                  <a:rect l="0" t="0" r="r" b="b"/>
                  <a:pathLst>
                    <a:path w="518" h="817">
                      <a:moveTo>
                        <a:pt x="517" y="384"/>
                      </a:moveTo>
                      <a:lnTo>
                        <a:pt x="369" y="302"/>
                      </a:lnTo>
                      <a:lnTo>
                        <a:pt x="207" y="16"/>
                      </a:lnTo>
                      <a:lnTo>
                        <a:pt x="201" y="11"/>
                      </a:lnTo>
                      <a:lnTo>
                        <a:pt x="189" y="5"/>
                      </a:lnTo>
                      <a:lnTo>
                        <a:pt x="176" y="3"/>
                      </a:lnTo>
                      <a:lnTo>
                        <a:pt x="159" y="0"/>
                      </a:lnTo>
                      <a:lnTo>
                        <a:pt x="143" y="3"/>
                      </a:lnTo>
                      <a:lnTo>
                        <a:pt x="128" y="8"/>
                      </a:lnTo>
                      <a:lnTo>
                        <a:pt x="111" y="16"/>
                      </a:lnTo>
                      <a:lnTo>
                        <a:pt x="88" y="28"/>
                      </a:lnTo>
                      <a:lnTo>
                        <a:pt x="70" y="40"/>
                      </a:lnTo>
                      <a:lnTo>
                        <a:pt x="54" y="51"/>
                      </a:lnTo>
                      <a:lnTo>
                        <a:pt x="42" y="62"/>
                      </a:lnTo>
                      <a:lnTo>
                        <a:pt x="31" y="76"/>
                      </a:lnTo>
                      <a:lnTo>
                        <a:pt x="17" y="96"/>
                      </a:lnTo>
                      <a:lnTo>
                        <a:pt x="9" y="111"/>
                      </a:lnTo>
                      <a:lnTo>
                        <a:pt x="2" y="131"/>
                      </a:lnTo>
                      <a:lnTo>
                        <a:pt x="0" y="155"/>
                      </a:lnTo>
                      <a:lnTo>
                        <a:pt x="0" y="189"/>
                      </a:lnTo>
                      <a:lnTo>
                        <a:pt x="5" y="230"/>
                      </a:lnTo>
                      <a:lnTo>
                        <a:pt x="13" y="268"/>
                      </a:lnTo>
                      <a:lnTo>
                        <a:pt x="26" y="313"/>
                      </a:lnTo>
                      <a:lnTo>
                        <a:pt x="41" y="352"/>
                      </a:lnTo>
                      <a:lnTo>
                        <a:pt x="52" y="378"/>
                      </a:lnTo>
                      <a:lnTo>
                        <a:pt x="70" y="405"/>
                      </a:lnTo>
                      <a:lnTo>
                        <a:pt x="84" y="423"/>
                      </a:lnTo>
                      <a:lnTo>
                        <a:pt x="100" y="444"/>
                      </a:lnTo>
                      <a:lnTo>
                        <a:pt x="117" y="466"/>
                      </a:lnTo>
                      <a:lnTo>
                        <a:pt x="134" y="479"/>
                      </a:lnTo>
                      <a:lnTo>
                        <a:pt x="455" y="455"/>
                      </a:lnTo>
                      <a:lnTo>
                        <a:pt x="468" y="484"/>
                      </a:lnTo>
                      <a:lnTo>
                        <a:pt x="468" y="700"/>
                      </a:lnTo>
                      <a:lnTo>
                        <a:pt x="466" y="720"/>
                      </a:lnTo>
                      <a:lnTo>
                        <a:pt x="463" y="733"/>
                      </a:lnTo>
                      <a:lnTo>
                        <a:pt x="457" y="747"/>
                      </a:lnTo>
                      <a:lnTo>
                        <a:pt x="449" y="756"/>
                      </a:lnTo>
                      <a:lnTo>
                        <a:pt x="439" y="766"/>
                      </a:lnTo>
                      <a:lnTo>
                        <a:pt x="427" y="772"/>
                      </a:lnTo>
                      <a:lnTo>
                        <a:pt x="417" y="775"/>
                      </a:lnTo>
                      <a:lnTo>
                        <a:pt x="403" y="777"/>
                      </a:lnTo>
                      <a:lnTo>
                        <a:pt x="54" y="776"/>
                      </a:lnTo>
                      <a:lnTo>
                        <a:pt x="54" y="816"/>
                      </a:lnTo>
                      <a:lnTo>
                        <a:pt x="413" y="815"/>
                      </a:lnTo>
                      <a:lnTo>
                        <a:pt x="432" y="814"/>
                      </a:lnTo>
                      <a:lnTo>
                        <a:pt x="445" y="812"/>
                      </a:lnTo>
                      <a:lnTo>
                        <a:pt x="458" y="809"/>
                      </a:lnTo>
                      <a:lnTo>
                        <a:pt x="469" y="803"/>
                      </a:lnTo>
                      <a:lnTo>
                        <a:pt x="480" y="794"/>
                      </a:lnTo>
                      <a:lnTo>
                        <a:pt x="492" y="779"/>
                      </a:lnTo>
                      <a:lnTo>
                        <a:pt x="500" y="766"/>
                      </a:lnTo>
                      <a:lnTo>
                        <a:pt x="507" y="751"/>
                      </a:lnTo>
                      <a:lnTo>
                        <a:pt x="512" y="735"/>
                      </a:lnTo>
                      <a:lnTo>
                        <a:pt x="515" y="716"/>
                      </a:lnTo>
                      <a:lnTo>
                        <a:pt x="516" y="695"/>
                      </a:lnTo>
                      <a:lnTo>
                        <a:pt x="517" y="384"/>
                      </a:lnTo>
                    </a:path>
                  </a:pathLst>
                </a:custGeom>
                <a:solidFill>
                  <a:srgbClr val="000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de-DE"/>
                  </a:defPPr>
                  <a:lvl1pPr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endParaRPr lang="de-DE"/>
                </a:p>
              </p:txBody>
            </p:sp>
            <p:sp>
              <p:nvSpPr>
                <p:cNvPr id="175" name="Freeform 174"/>
                <p:cNvSpPr>
                  <a:spLocks/>
                </p:cNvSpPr>
                <p:nvPr/>
              </p:nvSpPr>
              <p:spPr bwMode="auto">
                <a:xfrm>
                  <a:off x="949" y="2286"/>
                  <a:ext cx="814" cy="1437"/>
                </a:xfrm>
                <a:custGeom>
                  <a:avLst/>
                  <a:gdLst/>
                  <a:ahLst/>
                  <a:cxnLst>
                    <a:cxn ang="0">
                      <a:pos x="76" y="178"/>
                    </a:cxn>
                    <a:cxn ang="0">
                      <a:pos x="144" y="167"/>
                    </a:cxn>
                    <a:cxn ang="0">
                      <a:pos x="142" y="148"/>
                    </a:cxn>
                    <a:cxn ang="0">
                      <a:pos x="214" y="175"/>
                    </a:cxn>
                    <a:cxn ang="0">
                      <a:pos x="212" y="132"/>
                    </a:cxn>
                    <a:cxn ang="0">
                      <a:pos x="188" y="61"/>
                    </a:cxn>
                    <a:cxn ang="0">
                      <a:pos x="251" y="117"/>
                    </a:cxn>
                    <a:cxn ang="0">
                      <a:pos x="246" y="58"/>
                    </a:cxn>
                    <a:cxn ang="0">
                      <a:pos x="267" y="58"/>
                    </a:cxn>
                    <a:cxn ang="0">
                      <a:pos x="291" y="61"/>
                    </a:cxn>
                    <a:cxn ang="0">
                      <a:pos x="326" y="96"/>
                    </a:cxn>
                    <a:cxn ang="0">
                      <a:pos x="352" y="62"/>
                    </a:cxn>
                    <a:cxn ang="0">
                      <a:pos x="380" y="93"/>
                    </a:cxn>
                    <a:cxn ang="0">
                      <a:pos x="416" y="29"/>
                    </a:cxn>
                    <a:cxn ang="0">
                      <a:pos x="439" y="85"/>
                    </a:cxn>
                    <a:cxn ang="0">
                      <a:pos x="451" y="122"/>
                    </a:cxn>
                    <a:cxn ang="0">
                      <a:pos x="492" y="42"/>
                    </a:cxn>
                    <a:cxn ang="0">
                      <a:pos x="481" y="114"/>
                    </a:cxn>
                    <a:cxn ang="0">
                      <a:pos x="509" y="173"/>
                    </a:cxn>
                    <a:cxn ang="0">
                      <a:pos x="565" y="233"/>
                    </a:cxn>
                    <a:cxn ang="0">
                      <a:pos x="636" y="319"/>
                    </a:cxn>
                    <a:cxn ang="0">
                      <a:pos x="659" y="364"/>
                    </a:cxn>
                    <a:cxn ang="0">
                      <a:pos x="644" y="385"/>
                    </a:cxn>
                    <a:cxn ang="0">
                      <a:pos x="596" y="396"/>
                    </a:cxn>
                    <a:cxn ang="0">
                      <a:pos x="601" y="547"/>
                    </a:cxn>
                    <a:cxn ang="0">
                      <a:pos x="585" y="571"/>
                    </a:cxn>
                    <a:cxn ang="0">
                      <a:pos x="546" y="580"/>
                    </a:cxn>
                    <a:cxn ang="0">
                      <a:pos x="479" y="560"/>
                    </a:cxn>
                    <a:cxn ang="0">
                      <a:pos x="519" y="790"/>
                    </a:cxn>
                    <a:cxn ang="0">
                      <a:pos x="508" y="824"/>
                    </a:cxn>
                    <a:cxn ang="0">
                      <a:pos x="471" y="841"/>
                    </a:cxn>
                    <a:cxn ang="0">
                      <a:pos x="419" y="837"/>
                    </a:cxn>
                    <a:cxn ang="0">
                      <a:pos x="516" y="957"/>
                    </a:cxn>
                    <a:cxn ang="0">
                      <a:pos x="538" y="1150"/>
                    </a:cxn>
                    <a:cxn ang="0">
                      <a:pos x="571" y="1283"/>
                    </a:cxn>
                    <a:cxn ang="0">
                      <a:pos x="607" y="1311"/>
                    </a:cxn>
                    <a:cxn ang="0">
                      <a:pos x="740" y="1359"/>
                    </a:cxn>
                    <a:cxn ang="0">
                      <a:pos x="805" y="1396"/>
                    </a:cxn>
                    <a:cxn ang="0">
                      <a:pos x="813" y="1425"/>
                    </a:cxn>
                    <a:cxn ang="0">
                      <a:pos x="664" y="1429"/>
                    </a:cxn>
                    <a:cxn ang="0">
                      <a:pos x="548" y="1429"/>
                    </a:cxn>
                    <a:cxn ang="0">
                      <a:pos x="437" y="1428"/>
                    </a:cxn>
                    <a:cxn ang="0">
                      <a:pos x="384" y="1418"/>
                    </a:cxn>
                    <a:cxn ang="0">
                      <a:pos x="387" y="1146"/>
                    </a:cxn>
                    <a:cxn ang="0">
                      <a:pos x="376" y="1031"/>
                    </a:cxn>
                    <a:cxn ang="0">
                      <a:pos x="271" y="1009"/>
                    </a:cxn>
                    <a:cxn ang="0">
                      <a:pos x="151" y="1013"/>
                    </a:cxn>
                    <a:cxn ang="0">
                      <a:pos x="64" y="1005"/>
                    </a:cxn>
                    <a:cxn ang="0">
                      <a:pos x="29" y="963"/>
                    </a:cxn>
                    <a:cxn ang="0">
                      <a:pos x="7" y="896"/>
                    </a:cxn>
                    <a:cxn ang="0">
                      <a:pos x="3" y="816"/>
                    </a:cxn>
                    <a:cxn ang="0">
                      <a:pos x="29" y="730"/>
                    </a:cxn>
                    <a:cxn ang="0">
                      <a:pos x="76" y="636"/>
                    </a:cxn>
                    <a:cxn ang="0">
                      <a:pos x="119" y="550"/>
                    </a:cxn>
                    <a:cxn ang="0">
                      <a:pos x="167" y="437"/>
                    </a:cxn>
                    <a:cxn ang="0">
                      <a:pos x="182" y="353"/>
                    </a:cxn>
                  </a:cxnLst>
                  <a:rect l="0" t="0" r="r" b="b"/>
                  <a:pathLst>
                    <a:path w="814" h="1437">
                      <a:moveTo>
                        <a:pt x="165" y="212"/>
                      </a:moveTo>
                      <a:lnTo>
                        <a:pt x="124" y="187"/>
                      </a:lnTo>
                      <a:lnTo>
                        <a:pt x="76" y="178"/>
                      </a:lnTo>
                      <a:lnTo>
                        <a:pt x="129" y="180"/>
                      </a:lnTo>
                      <a:lnTo>
                        <a:pt x="169" y="200"/>
                      </a:lnTo>
                      <a:lnTo>
                        <a:pt x="144" y="167"/>
                      </a:lnTo>
                      <a:lnTo>
                        <a:pt x="175" y="182"/>
                      </a:lnTo>
                      <a:lnTo>
                        <a:pt x="189" y="179"/>
                      </a:lnTo>
                      <a:lnTo>
                        <a:pt x="142" y="148"/>
                      </a:lnTo>
                      <a:lnTo>
                        <a:pt x="117" y="110"/>
                      </a:lnTo>
                      <a:lnTo>
                        <a:pt x="154" y="144"/>
                      </a:lnTo>
                      <a:lnTo>
                        <a:pt x="214" y="175"/>
                      </a:lnTo>
                      <a:lnTo>
                        <a:pt x="207" y="146"/>
                      </a:lnTo>
                      <a:lnTo>
                        <a:pt x="173" y="100"/>
                      </a:lnTo>
                      <a:lnTo>
                        <a:pt x="212" y="132"/>
                      </a:lnTo>
                      <a:lnTo>
                        <a:pt x="165" y="62"/>
                      </a:lnTo>
                      <a:lnTo>
                        <a:pt x="143" y="9"/>
                      </a:lnTo>
                      <a:lnTo>
                        <a:pt x="188" y="61"/>
                      </a:lnTo>
                      <a:lnTo>
                        <a:pt x="244" y="144"/>
                      </a:lnTo>
                      <a:lnTo>
                        <a:pt x="203" y="60"/>
                      </a:lnTo>
                      <a:lnTo>
                        <a:pt x="251" y="117"/>
                      </a:lnTo>
                      <a:lnTo>
                        <a:pt x="261" y="119"/>
                      </a:lnTo>
                      <a:lnTo>
                        <a:pt x="227" y="35"/>
                      </a:lnTo>
                      <a:lnTo>
                        <a:pt x="246" y="58"/>
                      </a:lnTo>
                      <a:lnTo>
                        <a:pt x="275" y="106"/>
                      </a:lnTo>
                      <a:lnTo>
                        <a:pt x="253" y="40"/>
                      </a:lnTo>
                      <a:lnTo>
                        <a:pt x="267" y="58"/>
                      </a:lnTo>
                      <a:lnTo>
                        <a:pt x="265" y="0"/>
                      </a:lnTo>
                      <a:lnTo>
                        <a:pt x="287" y="77"/>
                      </a:lnTo>
                      <a:lnTo>
                        <a:pt x="291" y="61"/>
                      </a:lnTo>
                      <a:lnTo>
                        <a:pt x="306" y="89"/>
                      </a:lnTo>
                      <a:lnTo>
                        <a:pt x="291" y="5"/>
                      </a:lnTo>
                      <a:lnTo>
                        <a:pt x="326" y="96"/>
                      </a:lnTo>
                      <a:lnTo>
                        <a:pt x="344" y="99"/>
                      </a:lnTo>
                      <a:lnTo>
                        <a:pt x="331" y="19"/>
                      </a:lnTo>
                      <a:lnTo>
                        <a:pt x="352" y="62"/>
                      </a:lnTo>
                      <a:lnTo>
                        <a:pt x="368" y="96"/>
                      </a:lnTo>
                      <a:lnTo>
                        <a:pt x="366" y="68"/>
                      </a:lnTo>
                      <a:lnTo>
                        <a:pt x="380" y="93"/>
                      </a:lnTo>
                      <a:lnTo>
                        <a:pt x="377" y="24"/>
                      </a:lnTo>
                      <a:lnTo>
                        <a:pt x="402" y="118"/>
                      </a:lnTo>
                      <a:lnTo>
                        <a:pt x="416" y="29"/>
                      </a:lnTo>
                      <a:lnTo>
                        <a:pt x="419" y="87"/>
                      </a:lnTo>
                      <a:lnTo>
                        <a:pt x="428" y="118"/>
                      </a:lnTo>
                      <a:lnTo>
                        <a:pt x="439" y="85"/>
                      </a:lnTo>
                      <a:lnTo>
                        <a:pt x="454" y="40"/>
                      </a:lnTo>
                      <a:lnTo>
                        <a:pt x="449" y="91"/>
                      </a:lnTo>
                      <a:lnTo>
                        <a:pt x="451" y="122"/>
                      </a:lnTo>
                      <a:lnTo>
                        <a:pt x="467" y="47"/>
                      </a:lnTo>
                      <a:lnTo>
                        <a:pt x="470" y="103"/>
                      </a:lnTo>
                      <a:lnTo>
                        <a:pt x="492" y="42"/>
                      </a:lnTo>
                      <a:lnTo>
                        <a:pt x="521" y="18"/>
                      </a:lnTo>
                      <a:lnTo>
                        <a:pt x="498" y="54"/>
                      </a:lnTo>
                      <a:lnTo>
                        <a:pt x="481" y="114"/>
                      </a:lnTo>
                      <a:lnTo>
                        <a:pt x="481" y="151"/>
                      </a:lnTo>
                      <a:lnTo>
                        <a:pt x="493" y="160"/>
                      </a:lnTo>
                      <a:lnTo>
                        <a:pt x="509" y="173"/>
                      </a:lnTo>
                      <a:lnTo>
                        <a:pt x="525" y="188"/>
                      </a:lnTo>
                      <a:lnTo>
                        <a:pt x="546" y="210"/>
                      </a:lnTo>
                      <a:lnTo>
                        <a:pt x="565" y="233"/>
                      </a:lnTo>
                      <a:lnTo>
                        <a:pt x="591" y="262"/>
                      </a:lnTo>
                      <a:lnTo>
                        <a:pt x="616" y="295"/>
                      </a:lnTo>
                      <a:lnTo>
                        <a:pt x="636" y="319"/>
                      </a:lnTo>
                      <a:lnTo>
                        <a:pt x="652" y="342"/>
                      </a:lnTo>
                      <a:lnTo>
                        <a:pt x="657" y="353"/>
                      </a:lnTo>
                      <a:lnTo>
                        <a:pt x="659" y="364"/>
                      </a:lnTo>
                      <a:lnTo>
                        <a:pt x="656" y="374"/>
                      </a:lnTo>
                      <a:lnTo>
                        <a:pt x="652" y="381"/>
                      </a:lnTo>
                      <a:lnTo>
                        <a:pt x="644" y="385"/>
                      </a:lnTo>
                      <a:lnTo>
                        <a:pt x="633" y="390"/>
                      </a:lnTo>
                      <a:lnTo>
                        <a:pt x="609" y="392"/>
                      </a:lnTo>
                      <a:lnTo>
                        <a:pt x="596" y="396"/>
                      </a:lnTo>
                      <a:lnTo>
                        <a:pt x="596" y="444"/>
                      </a:lnTo>
                      <a:lnTo>
                        <a:pt x="603" y="527"/>
                      </a:lnTo>
                      <a:lnTo>
                        <a:pt x="601" y="547"/>
                      </a:lnTo>
                      <a:lnTo>
                        <a:pt x="599" y="557"/>
                      </a:lnTo>
                      <a:lnTo>
                        <a:pt x="593" y="566"/>
                      </a:lnTo>
                      <a:lnTo>
                        <a:pt x="585" y="571"/>
                      </a:lnTo>
                      <a:lnTo>
                        <a:pt x="574" y="576"/>
                      </a:lnTo>
                      <a:lnTo>
                        <a:pt x="562" y="579"/>
                      </a:lnTo>
                      <a:lnTo>
                        <a:pt x="546" y="580"/>
                      </a:lnTo>
                      <a:lnTo>
                        <a:pt x="521" y="575"/>
                      </a:lnTo>
                      <a:lnTo>
                        <a:pt x="497" y="568"/>
                      </a:lnTo>
                      <a:lnTo>
                        <a:pt x="479" y="560"/>
                      </a:lnTo>
                      <a:lnTo>
                        <a:pt x="492" y="643"/>
                      </a:lnTo>
                      <a:lnTo>
                        <a:pt x="508" y="723"/>
                      </a:lnTo>
                      <a:lnTo>
                        <a:pt x="519" y="790"/>
                      </a:lnTo>
                      <a:lnTo>
                        <a:pt x="517" y="805"/>
                      </a:lnTo>
                      <a:lnTo>
                        <a:pt x="514" y="814"/>
                      </a:lnTo>
                      <a:lnTo>
                        <a:pt x="508" y="824"/>
                      </a:lnTo>
                      <a:lnTo>
                        <a:pt x="502" y="831"/>
                      </a:lnTo>
                      <a:lnTo>
                        <a:pt x="494" y="835"/>
                      </a:lnTo>
                      <a:lnTo>
                        <a:pt x="471" y="841"/>
                      </a:lnTo>
                      <a:lnTo>
                        <a:pt x="444" y="844"/>
                      </a:lnTo>
                      <a:lnTo>
                        <a:pt x="433" y="842"/>
                      </a:lnTo>
                      <a:lnTo>
                        <a:pt x="419" y="837"/>
                      </a:lnTo>
                      <a:lnTo>
                        <a:pt x="429" y="892"/>
                      </a:lnTo>
                      <a:lnTo>
                        <a:pt x="494" y="940"/>
                      </a:lnTo>
                      <a:lnTo>
                        <a:pt x="516" y="957"/>
                      </a:lnTo>
                      <a:lnTo>
                        <a:pt x="516" y="995"/>
                      </a:lnTo>
                      <a:lnTo>
                        <a:pt x="528" y="1086"/>
                      </a:lnTo>
                      <a:lnTo>
                        <a:pt x="538" y="1150"/>
                      </a:lnTo>
                      <a:lnTo>
                        <a:pt x="551" y="1229"/>
                      </a:lnTo>
                      <a:lnTo>
                        <a:pt x="559" y="1254"/>
                      </a:lnTo>
                      <a:lnTo>
                        <a:pt x="571" y="1283"/>
                      </a:lnTo>
                      <a:lnTo>
                        <a:pt x="580" y="1290"/>
                      </a:lnTo>
                      <a:lnTo>
                        <a:pt x="593" y="1301"/>
                      </a:lnTo>
                      <a:lnTo>
                        <a:pt x="607" y="1311"/>
                      </a:lnTo>
                      <a:lnTo>
                        <a:pt x="638" y="1324"/>
                      </a:lnTo>
                      <a:lnTo>
                        <a:pt x="686" y="1339"/>
                      </a:lnTo>
                      <a:lnTo>
                        <a:pt x="740" y="1359"/>
                      </a:lnTo>
                      <a:lnTo>
                        <a:pt x="791" y="1381"/>
                      </a:lnTo>
                      <a:lnTo>
                        <a:pt x="799" y="1388"/>
                      </a:lnTo>
                      <a:lnTo>
                        <a:pt x="805" y="1396"/>
                      </a:lnTo>
                      <a:lnTo>
                        <a:pt x="810" y="1406"/>
                      </a:lnTo>
                      <a:lnTo>
                        <a:pt x="813" y="1416"/>
                      </a:lnTo>
                      <a:lnTo>
                        <a:pt x="813" y="1425"/>
                      </a:lnTo>
                      <a:lnTo>
                        <a:pt x="778" y="1432"/>
                      </a:lnTo>
                      <a:lnTo>
                        <a:pt x="713" y="1436"/>
                      </a:lnTo>
                      <a:lnTo>
                        <a:pt x="664" y="1429"/>
                      </a:lnTo>
                      <a:lnTo>
                        <a:pt x="615" y="1421"/>
                      </a:lnTo>
                      <a:lnTo>
                        <a:pt x="591" y="1425"/>
                      </a:lnTo>
                      <a:lnTo>
                        <a:pt x="548" y="1429"/>
                      </a:lnTo>
                      <a:lnTo>
                        <a:pt x="508" y="1432"/>
                      </a:lnTo>
                      <a:lnTo>
                        <a:pt x="479" y="1431"/>
                      </a:lnTo>
                      <a:lnTo>
                        <a:pt x="437" y="1428"/>
                      </a:lnTo>
                      <a:lnTo>
                        <a:pt x="394" y="1428"/>
                      </a:lnTo>
                      <a:lnTo>
                        <a:pt x="388" y="1425"/>
                      </a:lnTo>
                      <a:lnTo>
                        <a:pt x="384" y="1418"/>
                      </a:lnTo>
                      <a:lnTo>
                        <a:pt x="386" y="1352"/>
                      </a:lnTo>
                      <a:lnTo>
                        <a:pt x="390" y="1230"/>
                      </a:lnTo>
                      <a:lnTo>
                        <a:pt x="387" y="1146"/>
                      </a:lnTo>
                      <a:lnTo>
                        <a:pt x="383" y="1069"/>
                      </a:lnTo>
                      <a:lnTo>
                        <a:pt x="380" y="1048"/>
                      </a:lnTo>
                      <a:lnTo>
                        <a:pt x="376" y="1031"/>
                      </a:lnTo>
                      <a:lnTo>
                        <a:pt x="371" y="1020"/>
                      </a:lnTo>
                      <a:lnTo>
                        <a:pt x="364" y="1015"/>
                      </a:lnTo>
                      <a:lnTo>
                        <a:pt x="271" y="1009"/>
                      </a:lnTo>
                      <a:lnTo>
                        <a:pt x="234" y="1012"/>
                      </a:lnTo>
                      <a:lnTo>
                        <a:pt x="200" y="1016"/>
                      </a:lnTo>
                      <a:lnTo>
                        <a:pt x="151" y="1013"/>
                      </a:lnTo>
                      <a:lnTo>
                        <a:pt x="111" y="1010"/>
                      </a:lnTo>
                      <a:lnTo>
                        <a:pt x="81" y="1008"/>
                      </a:lnTo>
                      <a:lnTo>
                        <a:pt x="64" y="1005"/>
                      </a:lnTo>
                      <a:lnTo>
                        <a:pt x="48" y="999"/>
                      </a:lnTo>
                      <a:lnTo>
                        <a:pt x="39" y="982"/>
                      </a:lnTo>
                      <a:lnTo>
                        <a:pt x="29" y="963"/>
                      </a:lnTo>
                      <a:lnTo>
                        <a:pt x="19" y="939"/>
                      </a:lnTo>
                      <a:lnTo>
                        <a:pt x="13" y="918"/>
                      </a:lnTo>
                      <a:lnTo>
                        <a:pt x="7" y="896"/>
                      </a:lnTo>
                      <a:lnTo>
                        <a:pt x="2" y="870"/>
                      </a:lnTo>
                      <a:lnTo>
                        <a:pt x="0" y="844"/>
                      </a:lnTo>
                      <a:lnTo>
                        <a:pt x="3" y="816"/>
                      </a:lnTo>
                      <a:lnTo>
                        <a:pt x="8" y="790"/>
                      </a:lnTo>
                      <a:lnTo>
                        <a:pt x="17" y="763"/>
                      </a:lnTo>
                      <a:lnTo>
                        <a:pt x="29" y="730"/>
                      </a:lnTo>
                      <a:lnTo>
                        <a:pt x="40" y="705"/>
                      </a:lnTo>
                      <a:lnTo>
                        <a:pt x="59" y="667"/>
                      </a:lnTo>
                      <a:lnTo>
                        <a:pt x="76" y="636"/>
                      </a:lnTo>
                      <a:lnTo>
                        <a:pt x="90" y="609"/>
                      </a:lnTo>
                      <a:lnTo>
                        <a:pt x="102" y="583"/>
                      </a:lnTo>
                      <a:lnTo>
                        <a:pt x="119" y="550"/>
                      </a:lnTo>
                      <a:lnTo>
                        <a:pt x="136" y="515"/>
                      </a:lnTo>
                      <a:lnTo>
                        <a:pt x="151" y="481"/>
                      </a:lnTo>
                      <a:lnTo>
                        <a:pt x="167" y="437"/>
                      </a:lnTo>
                      <a:lnTo>
                        <a:pt x="176" y="406"/>
                      </a:lnTo>
                      <a:lnTo>
                        <a:pt x="181" y="380"/>
                      </a:lnTo>
                      <a:lnTo>
                        <a:pt x="182" y="353"/>
                      </a:lnTo>
                      <a:lnTo>
                        <a:pt x="165" y="212"/>
                      </a:lnTo>
                    </a:path>
                  </a:pathLst>
                </a:custGeom>
                <a:solidFill>
                  <a:srgbClr val="DC0081"/>
                </a:solidFill>
                <a:ln w="508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de-DE"/>
                  </a:defPPr>
                  <a:lvl1pPr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endParaRPr lang="de-DE"/>
                </a:p>
              </p:txBody>
            </p:sp>
            <p:grpSp>
              <p:nvGrpSpPr>
                <p:cNvPr id="176" name="Group 175"/>
                <p:cNvGrpSpPr>
                  <a:grpSpLocks/>
                </p:cNvGrpSpPr>
                <p:nvPr/>
              </p:nvGrpSpPr>
              <p:grpSpPr bwMode="auto">
                <a:xfrm>
                  <a:off x="1147" y="2512"/>
                  <a:ext cx="297" cy="613"/>
                  <a:chOff x="1147" y="2512"/>
                  <a:chExt cx="297" cy="613"/>
                </a:xfrm>
              </p:grpSpPr>
              <p:sp>
                <p:nvSpPr>
                  <p:cNvPr id="177" name="Oval 176"/>
                  <p:cNvSpPr>
                    <a:spLocks noChangeArrowheads="1"/>
                  </p:cNvSpPr>
                  <p:nvPr/>
                </p:nvSpPr>
                <p:spPr bwMode="auto">
                  <a:xfrm>
                    <a:off x="1411" y="2512"/>
                    <a:ext cx="18" cy="74"/>
                  </a:xfrm>
                  <a:prstGeom prst="ellipse">
                    <a:avLst/>
                  </a:prstGeom>
                  <a:solidFill>
                    <a:srgbClr val="DC0081"/>
                  </a:solidFill>
                  <a:ln w="50800">
                    <a:solidFill>
                      <a:srgbClr val="00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>
                    <a:defPPr>
                      <a:defRPr lang="de-DE"/>
                    </a:defPPr>
                    <a:lvl1pPr algn="ctr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defRPr>
                    </a:lvl1pPr>
                    <a:lvl2pPr marL="457200" algn="ctr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defRPr>
                    </a:lvl2pPr>
                    <a:lvl3pPr marL="914400" algn="ctr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defRPr>
                    </a:lvl3pPr>
                    <a:lvl4pPr marL="1371600" algn="ctr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defRPr>
                    </a:lvl4pPr>
                    <a:lvl5pPr marL="1828800" algn="ctr" rtl="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2400" kern="120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+mn-cs"/>
                      </a:defRPr>
                    </a:lvl9pPr>
                  </a:lstStyle>
                  <a:p>
                    <a:endParaRPr lang="de-DE"/>
                  </a:p>
                </p:txBody>
              </p:sp>
              <p:grpSp>
                <p:nvGrpSpPr>
                  <p:cNvPr id="178" name="Group 177"/>
                  <p:cNvGrpSpPr>
                    <a:grpSpLocks/>
                  </p:cNvGrpSpPr>
                  <p:nvPr/>
                </p:nvGrpSpPr>
                <p:grpSpPr bwMode="auto">
                  <a:xfrm>
                    <a:off x="1147" y="2698"/>
                    <a:ext cx="297" cy="427"/>
                    <a:chOff x="1147" y="2698"/>
                    <a:chExt cx="297" cy="427"/>
                  </a:xfrm>
                </p:grpSpPr>
                <p:sp>
                  <p:nvSpPr>
                    <p:cNvPr id="179" name="Freeform 178"/>
                    <p:cNvSpPr>
                      <a:spLocks/>
                    </p:cNvSpPr>
                    <p:nvPr/>
                  </p:nvSpPr>
                  <p:spPr bwMode="auto">
                    <a:xfrm>
                      <a:off x="1191" y="2698"/>
                      <a:ext cx="253" cy="308"/>
                    </a:xfrm>
                    <a:custGeom>
                      <a:avLst/>
                      <a:gdLst/>
                      <a:ahLst/>
                      <a:cxnLst>
                        <a:cxn ang="0">
                          <a:pos x="235" y="146"/>
                        </a:cxn>
                        <a:cxn ang="0">
                          <a:pos x="242" y="127"/>
                        </a:cxn>
                        <a:cxn ang="0">
                          <a:pos x="250" y="100"/>
                        </a:cxn>
                        <a:cxn ang="0">
                          <a:pos x="252" y="80"/>
                        </a:cxn>
                        <a:cxn ang="0">
                          <a:pos x="251" y="60"/>
                        </a:cxn>
                        <a:cxn ang="0">
                          <a:pos x="249" y="40"/>
                        </a:cxn>
                        <a:cxn ang="0">
                          <a:pos x="247" y="36"/>
                        </a:cxn>
                        <a:cxn ang="0">
                          <a:pos x="243" y="34"/>
                        </a:cxn>
                        <a:cxn ang="0">
                          <a:pos x="236" y="36"/>
                        </a:cxn>
                        <a:cxn ang="0">
                          <a:pos x="225" y="40"/>
                        </a:cxn>
                        <a:cxn ang="0">
                          <a:pos x="212" y="46"/>
                        </a:cxn>
                        <a:cxn ang="0">
                          <a:pos x="202" y="47"/>
                        </a:cxn>
                        <a:cxn ang="0">
                          <a:pos x="190" y="46"/>
                        </a:cxn>
                        <a:cxn ang="0">
                          <a:pos x="174" y="32"/>
                        </a:cxn>
                        <a:cxn ang="0">
                          <a:pos x="156" y="17"/>
                        </a:cxn>
                        <a:cxn ang="0">
                          <a:pos x="141" y="1"/>
                        </a:cxn>
                        <a:cxn ang="0">
                          <a:pos x="137" y="0"/>
                        </a:cxn>
                        <a:cxn ang="0">
                          <a:pos x="131" y="1"/>
                        </a:cxn>
                        <a:cxn ang="0">
                          <a:pos x="118" y="13"/>
                        </a:cxn>
                        <a:cxn ang="0">
                          <a:pos x="107" y="22"/>
                        </a:cxn>
                        <a:cxn ang="0">
                          <a:pos x="95" y="28"/>
                        </a:cxn>
                        <a:cxn ang="0">
                          <a:pos x="84" y="32"/>
                        </a:cxn>
                        <a:cxn ang="0">
                          <a:pos x="72" y="23"/>
                        </a:cxn>
                        <a:cxn ang="0">
                          <a:pos x="61" y="21"/>
                        </a:cxn>
                        <a:cxn ang="0">
                          <a:pos x="51" y="23"/>
                        </a:cxn>
                        <a:cxn ang="0">
                          <a:pos x="44" y="27"/>
                        </a:cxn>
                        <a:cxn ang="0">
                          <a:pos x="38" y="31"/>
                        </a:cxn>
                        <a:cxn ang="0">
                          <a:pos x="31" y="39"/>
                        </a:cxn>
                        <a:cxn ang="0">
                          <a:pos x="27" y="47"/>
                        </a:cxn>
                        <a:cxn ang="0">
                          <a:pos x="23" y="60"/>
                        </a:cxn>
                        <a:cxn ang="0">
                          <a:pos x="14" y="62"/>
                        </a:cxn>
                        <a:cxn ang="0">
                          <a:pos x="7" y="64"/>
                        </a:cxn>
                        <a:cxn ang="0">
                          <a:pos x="3" y="67"/>
                        </a:cxn>
                        <a:cxn ang="0">
                          <a:pos x="0" y="71"/>
                        </a:cxn>
                        <a:cxn ang="0">
                          <a:pos x="2" y="78"/>
                        </a:cxn>
                        <a:cxn ang="0">
                          <a:pos x="11" y="105"/>
                        </a:cxn>
                        <a:cxn ang="0">
                          <a:pos x="22" y="131"/>
                        </a:cxn>
                        <a:cxn ang="0">
                          <a:pos x="41" y="165"/>
                        </a:cxn>
                        <a:cxn ang="0">
                          <a:pos x="68" y="195"/>
                        </a:cxn>
                        <a:cxn ang="0">
                          <a:pos x="88" y="225"/>
                        </a:cxn>
                        <a:cxn ang="0">
                          <a:pos x="108" y="255"/>
                        </a:cxn>
                        <a:cxn ang="0">
                          <a:pos x="126" y="275"/>
                        </a:cxn>
                        <a:cxn ang="0">
                          <a:pos x="152" y="307"/>
                        </a:cxn>
                        <a:cxn ang="0">
                          <a:pos x="128" y="278"/>
                        </a:cxn>
                        <a:cxn ang="0">
                          <a:pos x="115" y="268"/>
                        </a:cxn>
                        <a:cxn ang="0">
                          <a:pos x="100" y="258"/>
                        </a:cxn>
                        <a:cxn ang="0">
                          <a:pos x="87" y="251"/>
                        </a:cxn>
                        <a:cxn ang="0">
                          <a:pos x="72" y="247"/>
                        </a:cxn>
                        <a:cxn ang="0">
                          <a:pos x="56" y="243"/>
                        </a:cxn>
                      </a:cxnLst>
                      <a:rect l="0" t="0" r="r" b="b"/>
                      <a:pathLst>
                        <a:path w="253" h="308">
                          <a:moveTo>
                            <a:pt x="235" y="146"/>
                          </a:moveTo>
                          <a:lnTo>
                            <a:pt x="242" y="127"/>
                          </a:lnTo>
                          <a:lnTo>
                            <a:pt x="250" y="100"/>
                          </a:lnTo>
                          <a:lnTo>
                            <a:pt x="252" y="80"/>
                          </a:lnTo>
                          <a:lnTo>
                            <a:pt x="251" y="60"/>
                          </a:lnTo>
                          <a:lnTo>
                            <a:pt x="249" y="40"/>
                          </a:lnTo>
                          <a:lnTo>
                            <a:pt x="247" y="36"/>
                          </a:lnTo>
                          <a:lnTo>
                            <a:pt x="243" y="34"/>
                          </a:lnTo>
                          <a:lnTo>
                            <a:pt x="236" y="36"/>
                          </a:lnTo>
                          <a:lnTo>
                            <a:pt x="225" y="40"/>
                          </a:lnTo>
                          <a:lnTo>
                            <a:pt x="212" y="46"/>
                          </a:lnTo>
                          <a:lnTo>
                            <a:pt x="202" y="47"/>
                          </a:lnTo>
                          <a:lnTo>
                            <a:pt x="190" y="46"/>
                          </a:lnTo>
                          <a:lnTo>
                            <a:pt x="174" y="32"/>
                          </a:lnTo>
                          <a:lnTo>
                            <a:pt x="156" y="17"/>
                          </a:lnTo>
                          <a:lnTo>
                            <a:pt x="141" y="1"/>
                          </a:lnTo>
                          <a:lnTo>
                            <a:pt x="137" y="0"/>
                          </a:lnTo>
                          <a:lnTo>
                            <a:pt x="131" y="1"/>
                          </a:lnTo>
                          <a:lnTo>
                            <a:pt x="118" y="13"/>
                          </a:lnTo>
                          <a:lnTo>
                            <a:pt x="107" y="22"/>
                          </a:lnTo>
                          <a:lnTo>
                            <a:pt x="95" y="28"/>
                          </a:lnTo>
                          <a:lnTo>
                            <a:pt x="84" y="32"/>
                          </a:lnTo>
                          <a:lnTo>
                            <a:pt x="72" y="23"/>
                          </a:lnTo>
                          <a:lnTo>
                            <a:pt x="61" y="21"/>
                          </a:lnTo>
                          <a:lnTo>
                            <a:pt x="51" y="23"/>
                          </a:lnTo>
                          <a:lnTo>
                            <a:pt x="44" y="27"/>
                          </a:lnTo>
                          <a:lnTo>
                            <a:pt x="38" y="31"/>
                          </a:lnTo>
                          <a:lnTo>
                            <a:pt x="31" y="39"/>
                          </a:lnTo>
                          <a:lnTo>
                            <a:pt x="27" y="47"/>
                          </a:lnTo>
                          <a:lnTo>
                            <a:pt x="23" y="60"/>
                          </a:lnTo>
                          <a:lnTo>
                            <a:pt x="14" y="62"/>
                          </a:lnTo>
                          <a:lnTo>
                            <a:pt x="7" y="64"/>
                          </a:lnTo>
                          <a:lnTo>
                            <a:pt x="3" y="67"/>
                          </a:lnTo>
                          <a:lnTo>
                            <a:pt x="0" y="71"/>
                          </a:lnTo>
                          <a:lnTo>
                            <a:pt x="2" y="78"/>
                          </a:lnTo>
                          <a:lnTo>
                            <a:pt x="11" y="105"/>
                          </a:lnTo>
                          <a:lnTo>
                            <a:pt x="22" y="131"/>
                          </a:lnTo>
                          <a:lnTo>
                            <a:pt x="41" y="165"/>
                          </a:lnTo>
                          <a:lnTo>
                            <a:pt x="68" y="195"/>
                          </a:lnTo>
                          <a:lnTo>
                            <a:pt x="88" y="225"/>
                          </a:lnTo>
                          <a:lnTo>
                            <a:pt x="108" y="255"/>
                          </a:lnTo>
                          <a:lnTo>
                            <a:pt x="126" y="275"/>
                          </a:lnTo>
                          <a:lnTo>
                            <a:pt x="152" y="307"/>
                          </a:lnTo>
                          <a:lnTo>
                            <a:pt x="128" y="278"/>
                          </a:lnTo>
                          <a:lnTo>
                            <a:pt x="115" y="268"/>
                          </a:lnTo>
                          <a:lnTo>
                            <a:pt x="100" y="258"/>
                          </a:lnTo>
                          <a:lnTo>
                            <a:pt x="87" y="251"/>
                          </a:lnTo>
                          <a:lnTo>
                            <a:pt x="72" y="247"/>
                          </a:lnTo>
                          <a:lnTo>
                            <a:pt x="56" y="243"/>
                          </a:lnTo>
                        </a:path>
                      </a:pathLst>
                    </a:custGeom>
                    <a:solidFill>
                      <a:srgbClr val="DC0081"/>
                    </a:solidFill>
                    <a:ln w="508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>
                      <a:defPPr>
                        <a:defRPr lang="de-DE"/>
                      </a:defPPr>
                      <a:lvl1pPr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1pPr>
                      <a:lvl2pPr marL="457200"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2pPr>
                      <a:lvl3pPr marL="914400"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3pPr>
                      <a:lvl4pPr marL="1371600"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4pPr>
                      <a:lvl5pPr marL="1828800"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de-DE"/>
                    </a:p>
                  </p:txBody>
                </p:sp>
                <p:sp>
                  <p:nvSpPr>
                    <p:cNvPr id="180" name="Freeform 179"/>
                    <p:cNvSpPr>
                      <a:spLocks/>
                    </p:cNvSpPr>
                    <p:nvPr/>
                  </p:nvSpPr>
                  <p:spPr bwMode="auto">
                    <a:xfrm>
                      <a:off x="1147" y="2970"/>
                      <a:ext cx="223" cy="15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7" y="15"/>
                        </a:cxn>
                        <a:cxn ang="0">
                          <a:pos x="14" y="26"/>
                        </a:cxn>
                        <a:cxn ang="0">
                          <a:pos x="42" y="42"/>
                        </a:cxn>
                        <a:cxn ang="0">
                          <a:pos x="81" y="62"/>
                        </a:cxn>
                        <a:cxn ang="0">
                          <a:pos x="113" y="80"/>
                        </a:cxn>
                        <a:cxn ang="0">
                          <a:pos x="137" y="96"/>
                        </a:cxn>
                        <a:cxn ang="0">
                          <a:pos x="167" y="115"/>
                        </a:cxn>
                        <a:cxn ang="0">
                          <a:pos x="197" y="136"/>
                        </a:cxn>
                        <a:cxn ang="0">
                          <a:pos x="222" y="154"/>
                        </a:cxn>
                      </a:cxnLst>
                      <a:rect l="0" t="0" r="r" b="b"/>
                      <a:pathLst>
                        <a:path w="223" h="155">
                          <a:moveTo>
                            <a:pt x="0" y="0"/>
                          </a:moveTo>
                          <a:lnTo>
                            <a:pt x="7" y="15"/>
                          </a:lnTo>
                          <a:lnTo>
                            <a:pt x="14" y="26"/>
                          </a:lnTo>
                          <a:lnTo>
                            <a:pt x="42" y="42"/>
                          </a:lnTo>
                          <a:lnTo>
                            <a:pt x="81" y="62"/>
                          </a:lnTo>
                          <a:lnTo>
                            <a:pt x="113" y="80"/>
                          </a:lnTo>
                          <a:lnTo>
                            <a:pt x="137" y="96"/>
                          </a:lnTo>
                          <a:lnTo>
                            <a:pt x="167" y="115"/>
                          </a:lnTo>
                          <a:lnTo>
                            <a:pt x="197" y="136"/>
                          </a:lnTo>
                          <a:lnTo>
                            <a:pt x="222" y="154"/>
                          </a:lnTo>
                        </a:path>
                      </a:pathLst>
                    </a:custGeom>
                    <a:solidFill>
                      <a:srgbClr val="DC0081"/>
                    </a:solidFill>
                    <a:ln w="50800" cap="rnd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/>
                    <a:lstStyle>
                      <a:defPPr>
                        <a:defRPr lang="de-DE"/>
                      </a:defPPr>
                      <a:lvl1pPr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1pPr>
                      <a:lvl2pPr marL="457200"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2pPr>
                      <a:lvl3pPr marL="914400"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3pPr>
                      <a:lvl4pPr marL="1371600"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4pPr>
                      <a:lvl5pPr marL="1828800" algn="ctr" rtl="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5pPr>
                      <a:lvl6pPr marL="2286000" algn="l" defTabSz="9144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6pPr>
                      <a:lvl7pPr marL="2743200" algn="l" defTabSz="9144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7pPr>
                      <a:lvl8pPr marL="3200400" algn="l" defTabSz="9144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8pPr>
                      <a:lvl9pPr marL="3657600" algn="l" defTabSz="914400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+mn-cs"/>
                        </a:defRPr>
                      </a:lvl9pPr>
                    </a:lstStyle>
                    <a:p>
                      <a:endParaRPr lang="de-DE"/>
                    </a:p>
                  </p:txBody>
                </p:sp>
              </p:grpSp>
            </p:grpSp>
          </p:grpSp>
          <p:grpSp>
            <p:nvGrpSpPr>
              <p:cNvPr id="165" name="Group 164"/>
              <p:cNvGrpSpPr>
                <a:grpSpLocks/>
              </p:cNvGrpSpPr>
              <p:nvPr/>
            </p:nvGrpSpPr>
            <p:grpSpPr bwMode="auto">
              <a:xfrm>
                <a:off x="1599405" y="4261647"/>
                <a:ext cx="1339850" cy="2000257"/>
                <a:chOff x="833" y="2360"/>
                <a:chExt cx="844" cy="1260"/>
              </a:xfrm>
            </p:grpSpPr>
            <p:sp>
              <p:nvSpPr>
                <p:cNvPr id="167" name="Rectangle 166"/>
                <p:cNvSpPr>
                  <a:spLocks noChangeArrowheads="1"/>
                </p:cNvSpPr>
                <p:nvPr/>
              </p:nvSpPr>
              <p:spPr bwMode="auto">
                <a:xfrm>
                  <a:off x="913" y="2900"/>
                  <a:ext cx="764" cy="79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de-DE"/>
                  </a:defPPr>
                  <a:lvl1pPr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endParaRPr lang="de-DE"/>
                </a:p>
              </p:txBody>
            </p:sp>
            <p:sp>
              <p:nvSpPr>
                <p:cNvPr id="168" name="Freeform 167"/>
                <p:cNvSpPr>
                  <a:spLocks/>
                </p:cNvSpPr>
                <p:nvPr/>
              </p:nvSpPr>
              <p:spPr bwMode="auto">
                <a:xfrm>
                  <a:off x="1194" y="3038"/>
                  <a:ext cx="178" cy="109"/>
                </a:xfrm>
                <a:custGeom>
                  <a:avLst/>
                  <a:gdLst/>
                  <a:ahLst/>
                  <a:cxnLst>
                    <a:cxn ang="0">
                      <a:pos x="0" y="31"/>
                    </a:cxn>
                    <a:cxn ang="0">
                      <a:pos x="3" y="51"/>
                    </a:cxn>
                    <a:cxn ang="0">
                      <a:pos x="9" y="72"/>
                    </a:cxn>
                    <a:cxn ang="0">
                      <a:pos x="19" y="87"/>
                    </a:cxn>
                    <a:cxn ang="0">
                      <a:pos x="35" y="99"/>
                    </a:cxn>
                    <a:cxn ang="0">
                      <a:pos x="55" y="106"/>
                    </a:cxn>
                    <a:cxn ang="0">
                      <a:pos x="75" y="108"/>
                    </a:cxn>
                    <a:cxn ang="0">
                      <a:pos x="98" y="104"/>
                    </a:cxn>
                    <a:cxn ang="0">
                      <a:pos x="118" y="91"/>
                    </a:cxn>
                    <a:cxn ang="0">
                      <a:pos x="132" y="71"/>
                    </a:cxn>
                    <a:cxn ang="0">
                      <a:pos x="137" y="49"/>
                    </a:cxn>
                    <a:cxn ang="0">
                      <a:pos x="147" y="31"/>
                    </a:cxn>
                    <a:cxn ang="0">
                      <a:pos x="160" y="13"/>
                    </a:cxn>
                    <a:cxn ang="0">
                      <a:pos x="177" y="0"/>
                    </a:cxn>
                  </a:cxnLst>
                  <a:rect l="0" t="0" r="r" b="b"/>
                  <a:pathLst>
                    <a:path w="178" h="109">
                      <a:moveTo>
                        <a:pt x="0" y="31"/>
                      </a:moveTo>
                      <a:lnTo>
                        <a:pt x="3" y="51"/>
                      </a:lnTo>
                      <a:lnTo>
                        <a:pt x="9" y="72"/>
                      </a:lnTo>
                      <a:lnTo>
                        <a:pt x="19" y="87"/>
                      </a:lnTo>
                      <a:lnTo>
                        <a:pt x="35" y="99"/>
                      </a:lnTo>
                      <a:lnTo>
                        <a:pt x="55" y="106"/>
                      </a:lnTo>
                      <a:lnTo>
                        <a:pt x="75" y="108"/>
                      </a:lnTo>
                      <a:lnTo>
                        <a:pt x="98" y="104"/>
                      </a:lnTo>
                      <a:lnTo>
                        <a:pt x="118" y="91"/>
                      </a:lnTo>
                      <a:lnTo>
                        <a:pt x="132" y="71"/>
                      </a:lnTo>
                      <a:lnTo>
                        <a:pt x="137" y="49"/>
                      </a:lnTo>
                      <a:lnTo>
                        <a:pt x="147" y="31"/>
                      </a:lnTo>
                      <a:lnTo>
                        <a:pt x="160" y="13"/>
                      </a:lnTo>
                      <a:lnTo>
                        <a:pt x="177" y="0"/>
                      </a:lnTo>
                    </a:path>
                  </a:pathLst>
                </a:custGeom>
                <a:noFill/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de-DE"/>
                  </a:defPPr>
                  <a:lvl1pPr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endParaRPr lang="de-DE"/>
                </a:p>
              </p:txBody>
            </p:sp>
            <p:sp>
              <p:nvSpPr>
                <p:cNvPr id="169" name="Freeform 168"/>
                <p:cNvSpPr>
                  <a:spLocks/>
                </p:cNvSpPr>
                <p:nvPr/>
              </p:nvSpPr>
              <p:spPr bwMode="auto">
                <a:xfrm>
                  <a:off x="833" y="2928"/>
                  <a:ext cx="826" cy="692"/>
                </a:xfrm>
                <a:custGeom>
                  <a:avLst/>
                  <a:gdLst/>
                  <a:ahLst/>
                  <a:cxnLst>
                    <a:cxn ang="0">
                      <a:pos x="812" y="690"/>
                    </a:cxn>
                    <a:cxn ang="0">
                      <a:pos x="814" y="51"/>
                    </a:cxn>
                    <a:cxn ang="0">
                      <a:pos x="408" y="0"/>
                    </a:cxn>
                    <a:cxn ang="0">
                      <a:pos x="80" y="56"/>
                    </a:cxn>
                    <a:cxn ang="0">
                      <a:pos x="76" y="64"/>
                    </a:cxn>
                    <a:cxn ang="0">
                      <a:pos x="74" y="71"/>
                    </a:cxn>
                    <a:cxn ang="0">
                      <a:pos x="66" y="77"/>
                    </a:cxn>
                    <a:cxn ang="0">
                      <a:pos x="60" y="81"/>
                    </a:cxn>
                    <a:cxn ang="0">
                      <a:pos x="46" y="85"/>
                    </a:cxn>
                    <a:cxn ang="0">
                      <a:pos x="32" y="88"/>
                    </a:cxn>
                    <a:cxn ang="0">
                      <a:pos x="21" y="89"/>
                    </a:cxn>
                    <a:cxn ang="0">
                      <a:pos x="10" y="90"/>
                    </a:cxn>
                    <a:cxn ang="0">
                      <a:pos x="4" y="89"/>
                    </a:cxn>
                    <a:cxn ang="0">
                      <a:pos x="0" y="678"/>
                    </a:cxn>
                    <a:cxn ang="0">
                      <a:pos x="72" y="686"/>
                    </a:cxn>
                    <a:cxn ang="0">
                      <a:pos x="73" y="186"/>
                    </a:cxn>
                    <a:cxn ang="0">
                      <a:pos x="749" y="186"/>
                    </a:cxn>
                    <a:cxn ang="0">
                      <a:pos x="747" y="690"/>
                    </a:cxn>
                    <a:cxn ang="0">
                      <a:pos x="826" y="692"/>
                    </a:cxn>
                  </a:cxnLst>
                  <a:rect l="0" t="0" r="r" b="b"/>
                  <a:pathLst>
                    <a:path w="826" h="692">
                      <a:moveTo>
                        <a:pt x="812" y="690"/>
                      </a:moveTo>
                      <a:lnTo>
                        <a:pt x="814" y="51"/>
                      </a:lnTo>
                      <a:lnTo>
                        <a:pt x="408" y="0"/>
                      </a:lnTo>
                      <a:lnTo>
                        <a:pt x="80" y="56"/>
                      </a:lnTo>
                      <a:lnTo>
                        <a:pt x="76" y="64"/>
                      </a:lnTo>
                      <a:lnTo>
                        <a:pt x="74" y="71"/>
                      </a:lnTo>
                      <a:lnTo>
                        <a:pt x="66" y="77"/>
                      </a:lnTo>
                      <a:lnTo>
                        <a:pt x="60" y="81"/>
                      </a:lnTo>
                      <a:lnTo>
                        <a:pt x="46" y="85"/>
                      </a:lnTo>
                      <a:lnTo>
                        <a:pt x="32" y="88"/>
                      </a:lnTo>
                      <a:lnTo>
                        <a:pt x="21" y="89"/>
                      </a:lnTo>
                      <a:lnTo>
                        <a:pt x="10" y="90"/>
                      </a:lnTo>
                      <a:lnTo>
                        <a:pt x="4" y="89"/>
                      </a:lnTo>
                      <a:lnTo>
                        <a:pt x="0" y="678"/>
                      </a:lnTo>
                      <a:lnTo>
                        <a:pt x="72" y="686"/>
                      </a:lnTo>
                      <a:lnTo>
                        <a:pt x="73" y="186"/>
                      </a:lnTo>
                      <a:lnTo>
                        <a:pt x="749" y="186"/>
                      </a:lnTo>
                      <a:lnTo>
                        <a:pt x="747" y="690"/>
                      </a:lnTo>
                      <a:lnTo>
                        <a:pt x="826" y="692"/>
                      </a:lnTo>
                    </a:path>
                  </a:pathLst>
                </a:custGeom>
                <a:solidFill>
                  <a:srgbClr val="000080"/>
                </a:solidFill>
                <a:ln w="12700" cap="rnd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>
                  <a:defPPr>
                    <a:defRPr lang="de-DE"/>
                  </a:defPPr>
                  <a:lvl1pPr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endParaRPr lang="de-DE"/>
                </a:p>
              </p:txBody>
            </p:sp>
            <p:sp>
              <p:nvSpPr>
                <p:cNvPr id="170" name="Rectangle 169"/>
                <p:cNvSpPr>
                  <a:spLocks noChangeArrowheads="1"/>
                </p:cNvSpPr>
                <p:nvPr/>
              </p:nvSpPr>
              <p:spPr bwMode="auto">
                <a:xfrm>
                  <a:off x="913" y="2979"/>
                  <a:ext cx="736" cy="119"/>
                </a:xfrm>
                <a:prstGeom prst="rect">
                  <a:avLst/>
                </a:prstGeom>
                <a:solidFill>
                  <a:srgbClr val="000080"/>
                </a:solidFill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de-DE"/>
                  </a:defPPr>
                  <a:lvl1pPr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endParaRPr lang="de-DE"/>
                </a:p>
              </p:txBody>
            </p:sp>
            <p:pic>
              <p:nvPicPr>
                <p:cNvPr id="171" name="Picture 170"/>
                <p:cNvPicPr>
                  <a:picLocks noChangeArrowheads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18" y="2360"/>
                  <a:ext cx="495" cy="70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172" name="Rectangle 171"/>
                <p:cNvSpPr>
                  <a:spLocks noChangeArrowheads="1"/>
                </p:cNvSpPr>
                <p:nvPr/>
              </p:nvSpPr>
              <p:spPr bwMode="auto">
                <a:xfrm>
                  <a:off x="834" y="3102"/>
                  <a:ext cx="811" cy="64"/>
                </a:xfrm>
                <a:prstGeom prst="rect">
                  <a:avLst/>
                </a:prstGeom>
                <a:solidFill>
                  <a:srgbClr val="00008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de-DE"/>
                  </a:defPPr>
                  <a:lvl1pPr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endParaRPr lang="de-DE"/>
                </a:p>
              </p:txBody>
            </p:sp>
            <p:sp>
              <p:nvSpPr>
                <p:cNvPr id="173" name="Rectangle 172"/>
                <p:cNvSpPr>
                  <a:spLocks noChangeArrowheads="1"/>
                </p:cNvSpPr>
                <p:nvPr/>
              </p:nvSpPr>
              <p:spPr bwMode="auto">
                <a:xfrm>
                  <a:off x="1065" y="2873"/>
                  <a:ext cx="32" cy="33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defPPr>
                    <a:defRPr lang="de-DE"/>
                  </a:defPPr>
                  <a:lvl1pPr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1pPr>
                  <a:lvl2pPr marL="4572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2pPr>
                  <a:lvl3pPr marL="9144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3pPr>
                  <a:lvl4pPr marL="13716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4pPr>
                  <a:lvl5pPr marL="1828800" algn="ctr" rtl="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400" kern="1200">
                      <a:solidFill>
                        <a:schemeClr val="tx1"/>
                      </a:solidFill>
                      <a:latin typeface="Times New Roman" pitchFamily="18" charset="0"/>
                      <a:ea typeface="+mn-ea"/>
                      <a:cs typeface="+mn-cs"/>
                    </a:defRPr>
                  </a:lvl9pPr>
                </a:lstStyle>
                <a:p>
                  <a:endParaRPr lang="de-DE"/>
                </a:p>
              </p:txBody>
            </p:sp>
          </p:grpSp>
          <p:sp>
            <p:nvSpPr>
              <p:cNvPr id="166" name="Rectangle 165"/>
              <p:cNvSpPr>
                <a:spLocks noChangeArrowheads="1"/>
              </p:cNvSpPr>
              <p:nvPr/>
            </p:nvSpPr>
            <p:spPr bwMode="auto">
              <a:xfrm>
                <a:off x="1883568" y="3813960"/>
                <a:ext cx="901700" cy="320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>
                <a:defPPr>
                  <a:defRPr lang="de-DE"/>
                </a:defPPr>
                <a:lvl1pPr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1pPr>
                <a:lvl2pPr marL="4572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2pPr>
                <a:lvl3pPr marL="9144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3pPr>
                <a:lvl4pPr marL="13716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4pPr>
                <a:lvl5pPr marL="1828800" algn="ctr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2400" kern="1200">
                    <a:solidFill>
                      <a:schemeClr val="tx1"/>
                    </a:solidFill>
                    <a:latin typeface="Times New Roman" pitchFamily="18" charset="0"/>
                    <a:ea typeface="+mn-ea"/>
                    <a:cs typeface="+mn-cs"/>
                  </a:defRPr>
                </a:lvl9pPr>
              </a:lstStyle>
              <a:p>
                <a:pPr algn="r" defTabSz="762000"/>
                <a:r>
                  <a:rPr lang="en-GB" sz="2100" b="1" dirty="0">
                    <a:latin typeface="Arial" charset="0"/>
                  </a:rPr>
                  <a:t>Reader</a:t>
                </a:r>
              </a:p>
            </p:txBody>
          </p:sp>
        </p:grpSp>
        <p:pic>
          <p:nvPicPr>
            <p:cNvPr id="181" name="Picture 180"/>
            <p:cNvPicPr>
              <a:picLocks noChangeAspect="1"/>
            </p:cNvPicPr>
            <p:nvPr/>
          </p:nvPicPr>
          <p:blipFill rotWithShape="1">
            <a:blip r:embed="rId19"/>
            <a:srcRect t="51471"/>
            <a:stretch/>
          </p:blipFill>
          <p:spPr>
            <a:xfrm>
              <a:off x="-8007076" y="4383630"/>
              <a:ext cx="2616682" cy="952850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9392632" y="26116825"/>
            <a:ext cx="4224597" cy="5102242"/>
            <a:chOff x="-21151983" y="22448948"/>
            <a:chExt cx="3312368" cy="4176465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21"/>
            <a:srcRect l="20901" t="7208" r="17000" b="10893"/>
            <a:stretch/>
          </p:blipFill>
          <p:spPr>
            <a:xfrm>
              <a:off x="-21151983" y="22448948"/>
              <a:ext cx="3312368" cy="3276365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 rotWithShape="1">
            <a:blip r:embed="rId22"/>
            <a:srcRect l="20901" t="36851" r="17000" b="40649"/>
            <a:stretch/>
          </p:blipFill>
          <p:spPr>
            <a:xfrm>
              <a:off x="-21151983" y="25725313"/>
              <a:ext cx="3312368" cy="900100"/>
            </a:xfrm>
            <a:prstGeom prst="rect">
              <a:avLst/>
            </a:prstGeom>
          </p:spPr>
        </p:pic>
      </p:grpSp>
      <p:pic>
        <p:nvPicPr>
          <p:cNvPr id="22" name="Picture 21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5365185" y="17081983"/>
            <a:ext cx="2691459" cy="2018594"/>
          </a:xfrm>
          <a:prstGeom prst="rect">
            <a:avLst/>
          </a:prstGeom>
        </p:spPr>
      </p:pic>
      <p:grpSp>
        <p:nvGrpSpPr>
          <p:cNvPr id="231" name="Group 230"/>
          <p:cNvGrpSpPr/>
          <p:nvPr/>
        </p:nvGrpSpPr>
        <p:grpSpPr>
          <a:xfrm>
            <a:off x="1847011" y="33860961"/>
            <a:ext cx="12313443" cy="4449763"/>
            <a:chOff x="1801862" y="33920994"/>
            <a:chExt cx="12313443" cy="4449763"/>
          </a:xfrm>
        </p:grpSpPr>
        <p:pic>
          <p:nvPicPr>
            <p:cNvPr id="4310" name="Picture 214" descr="rect_wg_coupling_exp_clean"/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1862" y="33920994"/>
              <a:ext cx="5943600" cy="4449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25"/>
            <a:srcRect l="5524"/>
            <a:stretch/>
          </p:blipFill>
          <p:spPr>
            <a:xfrm>
              <a:off x="7745462" y="33928424"/>
              <a:ext cx="6369843" cy="4442333"/>
            </a:xfrm>
            <a:prstGeom prst="rect">
              <a:avLst/>
            </a:prstGeom>
          </p:spPr>
        </p:pic>
      </p:grpSp>
      <p:sp>
        <p:nvSpPr>
          <p:cNvPr id="221" name="TextBox 220"/>
          <p:cNvSpPr txBox="1"/>
          <p:nvPr/>
        </p:nvSpPr>
        <p:spPr>
          <a:xfrm>
            <a:off x="1717302" y="23181453"/>
            <a:ext cx="7304612" cy="69319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sz="3600" dirty="0"/>
              <a:t>Dielectric resonator (TE</a:t>
            </a:r>
            <a:r>
              <a:rPr lang="en-US" altLang="en-US" sz="3600" baseline="-25000" dirty="0"/>
              <a:t>01</a:t>
            </a:r>
            <a:r>
              <a:rPr lang="el-GR" altLang="en-US" sz="3600" baseline="-25000" dirty="0"/>
              <a:t>δ</a:t>
            </a:r>
            <a:r>
              <a:rPr lang="en-US" altLang="en-US" sz="3600" dirty="0"/>
              <a:t> mode) in evanescent open ended waveguide. </a:t>
            </a:r>
          </a:p>
          <a:p>
            <a:pPr marL="571500" indent="-571500" eaLnBrk="1" hangingPunct="1">
              <a:buFont typeface="Arial" panose="020B0604020202020204" pitchFamily="34" charset="0"/>
              <a:buChar char="•"/>
            </a:pPr>
            <a:r>
              <a:rPr lang="en-US" altLang="en-US" sz="3600" dirty="0"/>
              <a:t>Frequency perturbation modelled as PPDR.</a:t>
            </a:r>
          </a:p>
        </p:txBody>
      </p:sp>
      <p:pic>
        <p:nvPicPr>
          <p:cNvPr id="222" name="Picture 221" descr="C:\Users\order\AppData\Local\Microsoft\Windows\INetCache\Content.Word\oweg_res_idea_small_with_ax.png"/>
          <p:cNvPicPr/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818" y="22093499"/>
            <a:ext cx="5404515" cy="38614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7" name="Straight Connector 46"/>
          <p:cNvCxnSpPr/>
          <p:nvPr/>
        </p:nvCxnSpPr>
        <p:spPr bwMode="auto">
          <a:xfrm>
            <a:off x="20216613" y="13351558"/>
            <a:ext cx="914400" cy="9144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27" name="Group 226"/>
          <p:cNvGrpSpPr/>
          <p:nvPr/>
        </p:nvGrpSpPr>
        <p:grpSpPr>
          <a:xfrm>
            <a:off x="16350794" y="9575024"/>
            <a:ext cx="12633120" cy="4114800"/>
            <a:chOff x="16350794" y="9575024"/>
            <a:chExt cx="12633120" cy="4114800"/>
          </a:xfrm>
        </p:grpSpPr>
        <p:sp>
          <p:nvSpPr>
            <p:cNvPr id="192" name="Rectangle 16"/>
            <p:cNvSpPr>
              <a:spLocks noChangeArrowheads="1"/>
            </p:cNvSpPr>
            <p:nvPr/>
          </p:nvSpPr>
          <p:spPr bwMode="auto">
            <a:xfrm>
              <a:off x="16350794" y="9575024"/>
              <a:ext cx="11768328" cy="4114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0" tIns="360000" rIns="360000" bIns="360000">
              <a:spAutoFit/>
            </a:bodyPr>
            <a:lstStyle>
              <a:lvl1pPr marL="1601788" indent="-1601788" defTabSz="4271963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4271963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4271963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4271963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4271963">
                <a:spcBef>
                  <a:spcPct val="20000"/>
                </a:spcBef>
                <a:buChar char="•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42719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42719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42719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4271963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 dirty="0"/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16750940" y="10082775"/>
              <a:ext cx="6602123" cy="3053846"/>
              <a:chOff x="17004672" y="10057927"/>
              <a:chExt cx="5781983" cy="2674486"/>
            </a:xfrm>
          </p:grpSpPr>
          <p:grpSp>
            <p:nvGrpSpPr>
              <p:cNvPr id="29" name="Group 28"/>
              <p:cNvGrpSpPr/>
              <p:nvPr/>
            </p:nvGrpSpPr>
            <p:grpSpPr>
              <a:xfrm>
                <a:off x="19533209" y="10149769"/>
                <a:ext cx="3253446" cy="2582644"/>
                <a:chOff x="16724225" y="10074540"/>
                <a:chExt cx="6055773" cy="4389437"/>
              </a:xfrm>
            </p:grpSpPr>
            <p:pic>
              <p:nvPicPr>
                <p:cNvPr id="4308" name="Picture 212" descr="canti_sens_colored"/>
                <p:cNvPicPr>
                  <a:picLocks noChangeAspect="1" noChangeArrowheads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836398" y="10074540"/>
                  <a:ext cx="5943600" cy="43894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" name="Rectangle 27"/>
                <p:cNvSpPr/>
                <p:nvPr/>
              </p:nvSpPr>
              <p:spPr bwMode="auto">
                <a:xfrm>
                  <a:off x="16724225" y="12439837"/>
                  <a:ext cx="504056" cy="360040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vert="horz" wrap="square" lIns="360000" tIns="360000" rIns="360000" bIns="360000" numCol="1" rtlCol="0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1601788" marR="0" indent="-1601788" algn="l" defTabSz="4271963" rtl="0" eaLnBrk="1" fontAlgn="base" latinLnBrk="0" hangingPunct="1">
                    <a:lnSpc>
                      <a:spcPct val="100000"/>
                    </a:lnSpc>
                    <a:spcBef>
                      <a:spcPct val="20000"/>
                    </a:spcBef>
                    <a:spcAft>
                      <a:spcPct val="0"/>
                    </a:spcAft>
                    <a:buClrTx/>
                    <a:buSzTx/>
                    <a:buFontTx/>
                    <a:buChar char="•"/>
                    <a:tabLst/>
                  </a:pPr>
                  <a:endParaRPr kumimoji="0" lang="en-US" sz="30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</p:grpSp>
          <p:cxnSp>
            <p:nvCxnSpPr>
              <p:cNvPr id="4256" name="Straight Connector 4255"/>
              <p:cNvCxnSpPr/>
              <p:nvPr/>
            </p:nvCxnSpPr>
            <p:spPr bwMode="auto">
              <a:xfrm>
                <a:off x="19169819" y="10057927"/>
                <a:ext cx="634193" cy="1478232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1" name="Straight Connector 200"/>
              <p:cNvCxnSpPr/>
              <p:nvPr/>
            </p:nvCxnSpPr>
            <p:spPr bwMode="auto">
              <a:xfrm>
                <a:off x="17004672" y="11536159"/>
                <a:ext cx="2528537" cy="222431"/>
              </a:xfrm>
              <a:prstGeom prst="line">
                <a:avLst/>
              </a:prstGeom>
              <a:noFill/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grpSp>
            <p:nvGrpSpPr>
              <p:cNvPr id="4275" name="Group 4274"/>
              <p:cNvGrpSpPr/>
              <p:nvPr/>
            </p:nvGrpSpPr>
            <p:grpSpPr>
              <a:xfrm>
                <a:off x="17004672" y="10057927"/>
                <a:ext cx="4690919" cy="1469857"/>
                <a:chOff x="16305589" y="10882726"/>
                <a:chExt cx="4690919" cy="1469857"/>
              </a:xfrm>
            </p:grpSpPr>
            <p:grpSp>
              <p:nvGrpSpPr>
                <p:cNvPr id="4274" name="Group 4273"/>
                <p:cNvGrpSpPr/>
                <p:nvPr/>
              </p:nvGrpSpPr>
              <p:grpSpPr>
                <a:xfrm>
                  <a:off x="16305589" y="10882726"/>
                  <a:ext cx="4690919" cy="1469857"/>
                  <a:chOff x="16305589" y="10882726"/>
                  <a:chExt cx="4690919" cy="1469857"/>
                </a:xfrm>
              </p:grpSpPr>
              <p:pic>
                <p:nvPicPr>
                  <p:cNvPr id="4309" name="Picture 213" descr="canti_sens_zoom"/>
                  <p:cNvPicPr>
                    <a:picLocks noChangeAspect="1" noChangeArrowheads="1"/>
                  </p:cNvPicPr>
                  <p:nvPr/>
                </p:nvPicPr>
                <p:blipFill>
                  <a:blip r:embed="rId28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6565006" y="11003314"/>
                    <a:ext cx="1796768" cy="131337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0" name="Rectangle 29"/>
                  <p:cNvSpPr/>
                  <p:nvPr/>
                </p:nvSpPr>
                <p:spPr bwMode="auto">
                  <a:xfrm>
                    <a:off x="16305589" y="10882726"/>
                    <a:ext cx="2179961" cy="1469857"/>
                  </a:xfrm>
                  <a:prstGeom prst="rect">
                    <a:avLst/>
                  </a:prstGeom>
                  <a:noFill/>
                  <a:ln w="9525" cap="flat" cmpd="sng" algn="ctr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vert="horz" wrap="square" lIns="360000" tIns="360000" rIns="360000" bIns="360000" numCol="1" rtlCol="0" anchor="t" anchorCtr="0" compatLnSpc="1">
                    <a:prstTxWarp prst="textNoShape">
                      <a:avLst/>
                    </a:prstTxWarp>
                    <a:spAutoFit/>
                  </a:bodyPr>
                  <a:lstStyle/>
                  <a:p>
                    <a:pPr marL="1601788" marR="0" indent="-1601788" algn="l" defTabSz="4271963" rtl="0" eaLnBrk="1" fontAlgn="base" latinLnBrk="0" hangingPunct="1">
                      <a:lnSpc>
                        <a:spcPct val="10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Char char="•"/>
                      <a:tabLst/>
                    </a:pPr>
                    <a:endParaRPr kumimoji="0" lang="en-US" sz="3000" b="0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4261" name="TextBox 4260"/>
                  <p:cNvSpPr txBox="1"/>
                  <p:nvPr/>
                </p:nvSpPr>
                <p:spPr>
                  <a:xfrm>
                    <a:off x="16797204" y="11050394"/>
                    <a:ext cx="4199304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Cantilever beam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6" name="TextBox 205"/>
                  <p:cNvSpPr txBox="1"/>
                  <p:nvPr/>
                </p:nvSpPr>
                <p:spPr>
                  <a:xfrm>
                    <a:off x="16538335" y="11728565"/>
                    <a:ext cx="4199304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Copper foil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7" name="TextBox 206"/>
                  <p:cNvSpPr txBox="1"/>
                  <p:nvPr/>
                </p:nvSpPr>
                <p:spPr>
                  <a:xfrm>
                    <a:off x="16305589" y="11386460"/>
                    <a:ext cx="4199304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Conductive glue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cxnSp>
              <p:nvCxnSpPr>
                <p:cNvPr id="4266" name="Straight Connector 4265"/>
                <p:cNvCxnSpPr/>
                <p:nvPr/>
              </p:nvCxnSpPr>
              <p:spPr bwMode="auto">
                <a:xfrm flipH="1">
                  <a:off x="17496489" y="11550656"/>
                  <a:ext cx="343860" cy="329092"/>
                </a:xfrm>
                <a:prstGeom prst="lin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12" name="Straight Connector 211"/>
                <p:cNvCxnSpPr/>
                <p:nvPr/>
              </p:nvCxnSpPr>
              <p:spPr bwMode="auto">
                <a:xfrm flipH="1">
                  <a:off x="17588321" y="11445914"/>
                  <a:ext cx="324036" cy="86960"/>
                </a:xfrm>
                <a:prstGeom prst="lin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15" name="Straight Connector 214"/>
                <p:cNvCxnSpPr/>
                <p:nvPr/>
              </p:nvCxnSpPr>
              <p:spPr bwMode="auto">
                <a:xfrm flipH="1" flipV="1">
                  <a:off x="17588321" y="11540350"/>
                  <a:ext cx="324036" cy="85569"/>
                </a:xfrm>
                <a:prstGeom prst="line">
                  <a:avLst/>
                </a:prstGeom>
                <a:noFill/>
                <a:ln w="9525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grpSp>
          <p:nvGrpSpPr>
            <p:cNvPr id="61" name="Group 60"/>
            <p:cNvGrpSpPr/>
            <p:nvPr/>
          </p:nvGrpSpPr>
          <p:grpSpPr>
            <a:xfrm>
              <a:off x="23595573" y="9578419"/>
              <a:ext cx="5388341" cy="2108122"/>
              <a:chOff x="23953855" y="10263846"/>
              <a:chExt cx="5388341" cy="2108122"/>
            </a:xfrm>
          </p:grpSpPr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239952" y="10562114"/>
                <a:ext cx="2424522" cy="1809854"/>
              </a:xfrm>
              <a:prstGeom prst="rect">
                <a:avLst/>
              </a:prstGeom>
            </p:spPr>
          </p:pic>
          <p:sp>
            <p:nvSpPr>
              <p:cNvPr id="219" name="TextBox 218"/>
              <p:cNvSpPr txBox="1"/>
              <p:nvPr/>
            </p:nvSpPr>
            <p:spPr>
              <a:xfrm>
                <a:off x="25142892" y="10263846"/>
                <a:ext cx="41993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Force</a:t>
                </a:r>
                <a:endPara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0" name="TextBox 219"/>
              <p:cNvSpPr txBox="1"/>
              <p:nvPr/>
            </p:nvSpPr>
            <p:spPr>
              <a:xfrm>
                <a:off x="23953855" y="11159264"/>
                <a:ext cx="419930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Volume change</a:t>
                </a:r>
                <a:endPara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48" name="TextBox 247"/>
            <p:cNvSpPr txBox="1"/>
            <p:nvPr/>
          </p:nvSpPr>
          <p:spPr>
            <a:xfrm>
              <a:off x="17110536" y="12705826"/>
              <a:ext cx="41993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Open ended waveguide</a:t>
              </a:r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18585619" y="13187173"/>
              <a:ext cx="41993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Dielectric resonator</a:t>
              </a:r>
              <a:endParaRPr 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2" name="Straight Connector 251"/>
            <p:cNvCxnSpPr/>
            <p:nvPr/>
          </p:nvCxnSpPr>
          <p:spPr bwMode="auto">
            <a:xfrm flipV="1">
              <a:off x="18956473" y="12553288"/>
              <a:ext cx="821977" cy="325907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6" name="Straight Connector 255"/>
            <p:cNvCxnSpPr/>
            <p:nvPr/>
          </p:nvCxnSpPr>
          <p:spPr bwMode="auto">
            <a:xfrm flipV="1">
              <a:off x="20134050" y="12595244"/>
              <a:ext cx="622623" cy="762604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62" name="TextBox 261"/>
            <p:cNvSpPr txBox="1"/>
            <p:nvPr/>
          </p:nvSpPr>
          <p:spPr>
            <a:xfrm>
              <a:off x="22278180" y="12898488"/>
              <a:ext cx="419930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Bending plate approach</a:t>
              </a:r>
              <a:endParaRPr lang="en-US" sz="1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3" name="Straight Connector 262"/>
            <p:cNvCxnSpPr/>
            <p:nvPr/>
          </p:nvCxnSpPr>
          <p:spPr bwMode="auto">
            <a:xfrm flipV="1">
              <a:off x="24141878" y="12840564"/>
              <a:ext cx="1115295" cy="199813"/>
            </a:xfrm>
            <a:prstGeom prst="lin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pic>
        <p:nvPicPr>
          <p:cNvPr id="63" name="Picture 62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073" y="11324187"/>
            <a:ext cx="3639464" cy="2729598"/>
          </a:xfrm>
          <a:prstGeom prst="rect">
            <a:avLst/>
          </a:prstGeom>
        </p:spPr>
      </p:pic>
      <p:sp>
        <p:nvSpPr>
          <p:cNvPr id="272" name="Text Box 448"/>
          <p:cNvSpPr txBox="1">
            <a:spLocks noChangeArrowheads="1"/>
          </p:cNvSpPr>
          <p:nvPr/>
        </p:nvSpPr>
        <p:spPr bwMode="auto">
          <a:xfrm>
            <a:off x="1916870" y="31034603"/>
            <a:ext cx="6945872" cy="158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6E6E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0" tIns="360000" rIns="360000" bIns="360000">
            <a:spAutoFit/>
          </a:bodyPr>
          <a:lstStyle>
            <a:lvl1pPr marL="533400" indent="-5334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69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9386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12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211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93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65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037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09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/>
              <a:t>Figure 1: </a:t>
            </a:r>
            <a:r>
              <a:rPr lang="en-US" altLang="en-US" sz="2800" dirty="0" smtClean="0"/>
              <a:t>Radiation and dielectric Q matching from simulation.</a:t>
            </a:r>
            <a:endParaRPr lang="en-US" altLang="en-US" sz="2800" dirty="0"/>
          </a:p>
        </p:txBody>
      </p:sp>
      <p:sp>
        <p:nvSpPr>
          <p:cNvPr id="273" name="Text Box 448"/>
          <p:cNvSpPr txBox="1">
            <a:spLocks noChangeArrowheads="1"/>
          </p:cNvSpPr>
          <p:nvPr/>
        </p:nvSpPr>
        <p:spPr bwMode="auto">
          <a:xfrm>
            <a:off x="9021913" y="31034603"/>
            <a:ext cx="5580527" cy="158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6E6E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0" tIns="360000" rIns="360000" bIns="360000">
            <a:spAutoFit/>
          </a:bodyPr>
          <a:lstStyle>
            <a:lvl1pPr marL="533400" indent="-5334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69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9386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12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211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93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65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037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09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/>
              <a:t>Figure </a:t>
            </a:r>
            <a:r>
              <a:rPr lang="en-US" altLang="en-US" sz="2800" b="1" dirty="0" smtClean="0"/>
              <a:t>2: </a:t>
            </a:r>
            <a:r>
              <a:rPr lang="en-US" altLang="en-US" sz="2800" dirty="0" smtClean="0"/>
              <a:t>E and H field plots of </a:t>
            </a:r>
            <a:r>
              <a:rPr lang="en-US" altLang="en-US" sz="2800" dirty="0"/>
              <a:t>the TE</a:t>
            </a:r>
            <a:r>
              <a:rPr lang="en-US" altLang="en-US" sz="2800" baseline="-25000" dirty="0"/>
              <a:t>01</a:t>
            </a:r>
            <a:r>
              <a:rPr lang="el-GR" altLang="en-US" sz="2800" baseline="-25000" dirty="0"/>
              <a:t>δ</a:t>
            </a:r>
            <a:r>
              <a:rPr lang="en-US" altLang="en-US" sz="2800" dirty="0"/>
              <a:t> </a:t>
            </a:r>
            <a:r>
              <a:rPr lang="en-US" altLang="en-US" sz="2800" dirty="0" smtClean="0"/>
              <a:t>mode.</a:t>
            </a:r>
            <a:endParaRPr lang="en-US" altLang="en-US" sz="2800" dirty="0"/>
          </a:p>
        </p:txBody>
      </p:sp>
      <p:sp>
        <p:nvSpPr>
          <p:cNvPr id="275" name="Text Box 448"/>
          <p:cNvSpPr txBox="1">
            <a:spLocks noChangeArrowheads="1"/>
          </p:cNvSpPr>
          <p:nvPr/>
        </p:nvSpPr>
        <p:spPr bwMode="auto">
          <a:xfrm>
            <a:off x="15441613" y="13689824"/>
            <a:ext cx="12915160" cy="158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6E6E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0" tIns="360000" rIns="360000" bIns="360000">
            <a:spAutoFit/>
          </a:bodyPr>
          <a:lstStyle>
            <a:lvl1pPr marL="533400" indent="-5334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69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9386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12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211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93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65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037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09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/>
              <a:t>Figure </a:t>
            </a:r>
            <a:r>
              <a:rPr lang="en-US" altLang="en-US" sz="2800" b="1" dirty="0" smtClean="0"/>
              <a:t>4: </a:t>
            </a:r>
            <a:r>
              <a:rPr lang="en-US" altLang="en-US" sz="2800" dirty="0" smtClean="0"/>
              <a:t>A modified waveguide </a:t>
            </a:r>
            <a:r>
              <a:rPr lang="en-US" altLang="en-US" sz="2800" dirty="0"/>
              <a:t>with slits (left) </a:t>
            </a:r>
            <a:r>
              <a:rPr lang="en-US" altLang="en-US" sz="2800" dirty="0" smtClean="0"/>
              <a:t>to allow a cantilever behavior (top right). An uncut bending </a:t>
            </a:r>
            <a:r>
              <a:rPr lang="en-US" altLang="en-US" sz="2800" dirty="0"/>
              <a:t>plate design (bottom right) .</a:t>
            </a:r>
          </a:p>
        </p:txBody>
      </p:sp>
      <p:sp>
        <p:nvSpPr>
          <p:cNvPr id="276" name="Text Box 448"/>
          <p:cNvSpPr txBox="1">
            <a:spLocks noChangeArrowheads="1"/>
          </p:cNvSpPr>
          <p:nvPr/>
        </p:nvSpPr>
        <p:spPr bwMode="auto">
          <a:xfrm>
            <a:off x="15560356" y="19653676"/>
            <a:ext cx="13423558" cy="2019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6E6E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0" tIns="360000" rIns="360000" bIns="360000">
            <a:spAutoFit/>
          </a:bodyPr>
          <a:lstStyle>
            <a:lvl1pPr marL="533400" indent="-5334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69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9386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12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211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93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65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037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09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/>
              <a:t>Figure </a:t>
            </a:r>
            <a:r>
              <a:rPr lang="en-US" altLang="en-US" sz="2800" b="1" dirty="0" smtClean="0"/>
              <a:t>5: </a:t>
            </a:r>
            <a:r>
              <a:rPr lang="en-US" altLang="en-US" sz="2800" dirty="0"/>
              <a:t>Experimental sensor characterization </a:t>
            </a:r>
            <a:r>
              <a:rPr lang="en-US" altLang="en-US" sz="2800" dirty="0" smtClean="0"/>
              <a:t>setup(left). Force-frequency shift transfer function @ </a:t>
            </a:r>
            <a:r>
              <a:rPr lang="en-US" altLang="en-US" sz="2800" dirty="0"/>
              <a:t>2.46 GHz (right</a:t>
            </a:r>
            <a:r>
              <a:rPr lang="en-US" altLang="en-US" sz="2800" dirty="0" smtClean="0"/>
              <a:t>). </a:t>
            </a:r>
            <a:r>
              <a:rPr lang="en-US" altLang="en-US" sz="2800" dirty="0"/>
              <a:t>Theoretical PPDR frequency perturbation action (right insert).</a:t>
            </a:r>
          </a:p>
        </p:txBody>
      </p:sp>
      <p:sp>
        <p:nvSpPr>
          <p:cNvPr id="277" name="Text Box 448"/>
          <p:cNvSpPr txBox="1">
            <a:spLocks noChangeArrowheads="1"/>
          </p:cNvSpPr>
          <p:nvPr/>
        </p:nvSpPr>
        <p:spPr bwMode="auto">
          <a:xfrm>
            <a:off x="24190886" y="29149664"/>
            <a:ext cx="5100077" cy="2019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6E6E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0" tIns="360000" rIns="360000" bIns="360000">
            <a:spAutoFit/>
          </a:bodyPr>
          <a:lstStyle>
            <a:lvl1pPr marL="533400" indent="-5334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69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9386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12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211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93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65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037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09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/>
              <a:t>Figure </a:t>
            </a:r>
            <a:r>
              <a:rPr lang="en-US" altLang="en-US" sz="2800" b="1" dirty="0" smtClean="0"/>
              <a:t>7: </a:t>
            </a:r>
            <a:r>
              <a:rPr lang="en-US" altLang="en-US" sz="2800" dirty="0" smtClean="0"/>
              <a:t>Horizontal (top) and vertical (bottom) radiation profiles.</a:t>
            </a:r>
            <a:endParaRPr lang="en-US" altLang="en-US" sz="2800" dirty="0"/>
          </a:p>
        </p:txBody>
      </p:sp>
      <p:sp>
        <p:nvSpPr>
          <p:cNvPr id="278" name="Text Box 448"/>
          <p:cNvSpPr txBox="1">
            <a:spLocks noChangeArrowheads="1"/>
          </p:cNvSpPr>
          <p:nvPr/>
        </p:nvSpPr>
        <p:spPr bwMode="auto">
          <a:xfrm>
            <a:off x="15560356" y="29757397"/>
            <a:ext cx="8897670" cy="158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6E6E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0" tIns="360000" rIns="360000" bIns="360000">
            <a:spAutoFit/>
          </a:bodyPr>
          <a:lstStyle>
            <a:lvl1pPr marL="533400" indent="-5334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169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69386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2312988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932113" indent="-457200" defTabSz="1236663">
              <a:spcBef>
                <a:spcPct val="20000"/>
              </a:spcBef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33893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8465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43037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760913" indent="-457200" defTabSz="1236663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en-US" sz="2800" b="1" dirty="0"/>
              <a:t>Figure </a:t>
            </a:r>
            <a:r>
              <a:rPr lang="en-US" altLang="en-US" sz="2800" b="1" dirty="0" smtClean="0"/>
              <a:t>6: </a:t>
            </a:r>
            <a:r>
              <a:rPr lang="en-US" altLang="en-US" sz="2800" dirty="0" smtClean="0"/>
              <a:t>Frequency measurement @ 1k </a:t>
            </a:r>
            <a:r>
              <a:rPr lang="en-US" altLang="en-US" sz="2800" dirty="0" err="1" smtClean="0"/>
              <a:t>samp</a:t>
            </a:r>
            <a:r>
              <a:rPr lang="en-US" altLang="en-US" sz="2800" dirty="0" smtClean="0"/>
              <a:t>/sec with spread probability (right).  </a:t>
            </a:r>
            <a:endParaRPr lang="en-US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MTEK Poster deutsch 2006">
  <a:themeElements>
    <a:clrScheme name="IMTEK Poster deutsch 2006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IMTEK Poster deutsch 2006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360000" tIns="360000" rIns="360000" bIns="360000" numCol="1" anchor="t" anchorCtr="0" compatLnSpc="1">
        <a:prstTxWarp prst="textNoShape">
          <a:avLst/>
        </a:prstTxWarp>
        <a:spAutoFit/>
      </a:bodyPr>
      <a:lstStyle>
        <a:defPPr marL="1601788" marR="0" indent="-1601788" algn="l" defTabSz="4271963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de-DE" alt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360000" tIns="360000" rIns="360000" bIns="360000" numCol="1" anchor="t" anchorCtr="0" compatLnSpc="1">
        <a:prstTxWarp prst="textNoShape">
          <a:avLst/>
        </a:prstTxWarp>
        <a:spAutoFit/>
      </a:bodyPr>
      <a:lstStyle>
        <a:defPPr marL="1601788" marR="0" indent="-1601788" algn="l" defTabSz="4271963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de-DE" alt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IMTEK Poster deutsch 2006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MTEK Poster deutsch 2006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TEK Poster deutsch 2006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TEK Poster deutsch 2006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TEK Poster deutsch 2006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TEK Poster deutsch 2006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MTEK Poster deutsch 2006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2108</TotalTime>
  <Words>380</Words>
  <Application>Microsoft Office PowerPoint</Application>
  <PresentationFormat>Custom</PresentationFormat>
  <Paragraphs>118</Paragraphs>
  <Slides>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Times New Roman</vt:lpstr>
      <vt:lpstr>IMTEK Poster deutsch 2006</vt:lpstr>
      <vt:lpstr>Bilddokument</vt:lpstr>
      <vt:lpstr>A novel microwave reflector-antenna as a resonant wireless passive mechanical sensor</vt:lpstr>
    </vt:vector>
  </TitlesOfParts>
  <Company>University of Freiburg - IMTEK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IMTEK Scientific Poster Template 2008 - Revision 2</dc:title>
  <dc:creator>Roland Zengerle</dc:creator>
  <cp:lastModifiedBy>Microsoft account</cp:lastModifiedBy>
  <cp:revision>282</cp:revision>
  <cp:lastPrinted>2014-10-30T10:19:24Z</cp:lastPrinted>
  <dcterms:created xsi:type="dcterms:W3CDTF">2006-04-10T13:19:56Z</dcterms:created>
  <dcterms:modified xsi:type="dcterms:W3CDTF">2016-09-27T10:22:49Z</dcterms:modified>
</cp:coreProperties>
</file>