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3"/>
  </p:notesMasterIdLst>
  <p:sldIdLst>
    <p:sldId id="256" r:id="rId2"/>
    <p:sldId id="257" r:id="rId3"/>
    <p:sldId id="288" r:id="rId4"/>
    <p:sldId id="294" r:id="rId5"/>
    <p:sldId id="262" r:id="rId6"/>
    <p:sldId id="296" r:id="rId7"/>
    <p:sldId id="297" r:id="rId8"/>
    <p:sldId id="299" r:id="rId9"/>
    <p:sldId id="300" r:id="rId10"/>
    <p:sldId id="298" r:id="rId11"/>
    <p:sldId id="302" r:id="rId12"/>
    <p:sldId id="286" r:id="rId13"/>
    <p:sldId id="301" r:id="rId14"/>
    <p:sldId id="270" r:id="rId15"/>
    <p:sldId id="303" r:id="rId16"/>
    <p:sldId id="306" r:id="rId17"/>
    <p:sldId id="282" r:id="rId18"/>
    <p:sldId id="304" r:id="rId19"/>
    <p:sldId id="307" r:id="rId20"/>
    <p:sldId id="284" r:id="rId21"/>
    <p:sldId id="285"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9" d="100"/>
          <a:sy n="109" d="100"/>
        </p:scale>
        <p:origin x="1572"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6851BF-9861-4DCF-AF59-AA43F2DA4E38}" type="datetimeFigureOut">
              <a:rPr lang="en-US" smtClean="0"/>
              <a:t>28-Sep-16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39425F-A7F3-4FEE-B0CB-2387D667604D}" type="slidenum">
              <a:rPr lang="en-US" smtClean="0"/>
              <a:t>‹#›</a:t>
            </a:fld>
            <a:endParaRPr lang="en-US"/>
          </a:p>
        </p:txBody>
      </p:sp>
    </p:spTree>
    <p:extLst>
      <p:ext uri="{BB962C8B-B14F-4D97-AF65-F5344CB8AC3E}">
        <p14:creationId xmlns:p14="http://schemas.microsoft.com/office/powerpoint/2010/main" val="20211352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170" name="Rectangle 2"/>
          <p:cNvSpPr>
            <a:spLocks noGrp="1" noChangeArrowheads="1"/>
          </p:cNvSpPr>
          <p:nvPr>
            <p:ph type="body" idx="1"/>
          </p:nvPr>
        </p:nvSpPr>
        <p:spPr>
          <a:xfrm>
            <a:off x="614210" y="4731967"/>
            <a:ext cx="5604263" cy="4488690"/>
          </a:xfrm>
          <a:noFill/>
          <a:ln/>
        </p:spPr>
        <p:txBody>
          <a:bodyPr lIns="107034" tIns="52720" rIns="107034" bIns="52720"/>
          <a:lstStyle/>
          <a:p>
            <a:pPr defTabSz="1052922"/>
            <a:r>
              <a:rPr lang="en-GB"/>
              <a:t>This chart shows the principle of a wireless SAW sensor system in more detail: A radio frequency electromagnetic (RF) request signal transmitted by a local radar transceiver (TRx) is picked up by the antenna of the passive SAW transponder where an IDT, connected to the antenna, converts the received signal into a SAW. </a:t>
            </a:r>
          </a:p>
          <a:p>
            <a:pPr defTabSz="1052922"/>
            <a:r>
              <a:rPr lang="en-GB"/>
              <a:t>The micro-acoustic wave propagates towards reflectors distributed in a characteristic barcode-like pattern and is partially reflected at each reflector. The micro-acoustic wave packets returning to the IDT are re-converted into electrical signals and re-transmitted to the radar Trx unit by the transponder antenna.</a:t>
            </a:r>
          </a:p>
          <a:p>
            <a:pPr defTabSz="1052922"/>
            <a:r>
              <a:rPr lang="en-GB"/>
              <a:t>This response contains information about the number and location of reflectors as well as the propagation and reflection properties of the SAW wave. </a:t>
            </a:r>
          </a:p>
          <a:p>
            <a:pPr defTabSz="1052922"/>
            <a:r>
              <a:rPr lang="en-GB"/>
              <a:t>Its evaluation in the radar unit may allow for the extraction of the desired information, f.ex. the sensor effect for a certain measurand and/or a specific ID number. </a:t>
            </a:r>
          </a:p>
          <a:p>
            <a:pPr defTabSz="1052922"/>
            <a:r>
              <a:rPr lang="en-GB"/>
              <a:t>Passive SAW transponders do not require any power supply, only the energy of the request signal is used. Their antennas are usually of a dipole, patch or loop type. Within the VHF/UHF frequency range, the SAW transponder insertion attenuation is in the order of 20-60 dB. </a:t>
            </a:r>
          </a:p>
          <a:p>
            <a:pPr defTabSz="1052922"/>
            <a:r>
              <a:rPr lang="en-GB"/>
              <a:t>The achievable access rate is 10</a:t>
            </a:r>
            <a:r>
              <a:rPr lang="en-GB" baseline="30000"/>
              <a:t>5</a:t>
            </a:r>
            <a:r>
              <a:rPr lang="en-GB"/>
              <a:t>/s. The latter fact allows for communication with fast moving objects or vehicles. The read out distance is in the order of some meters, the operating frequencies range is 50 MHz to 2.45 GHz, the delay times are in the order of some </a:t>
            </a:r>
            <a:r>
              <a:rPr lang="en-GB">
                <a:latin typeface="Symbol" pitchFamily="18" charset="2"/>
              </a:rPr>
              <a:t>m</a:t>
            </a:r>
            <a:r>
              <a:rPr lang="en-GB"/>
              <a:t>s. Note: There is no power supply in the transponder. </a:t>
            </a:r>
          </a:p>
          <a:p>
            <a:pPr defTabSz="1052922"/>
            <a:r>
              <a:rPr lang="en-GB"/>
              <a:t>The code length of SAW ID tags is in the order of 32 fixed bits. </a:t>
            </a:r>
          </a:p>
        </p:txBody>
      </p:sp>
      <p:sp>
        <p:nvSpPr>
          <p:cNvPr id="1031171" name="Rectangle 3"/>
          <p:cNvSpPr>
            <a:spLocks noGrp="1" noRot="1" noChangeAspect="1" noChangeArrowheads="1" noTextEdit="1"/>
          </p:cNvSpPr>
          <p:nvPr>
            <p:ph type="sldImg"/>
          </p:nvPr>
        </p:nvSpPr>
        <p:spPr>
          <a:xfrm>
            <a:off x="1309688" y="796925"/>
            <a:ext cx="4281487" cy="3211513"/>
          </a:xfrm>
          <a:ln cap="flat"/>
        </p:spPr>
      </p:sp>
    </p:spTree>
    <p:extLst>
      <p:ext uri="{BB962C8B-B14F-4D97-AF65-F5344CB8AC3E}">
        <p14:creationId xmlns:p14="http://schemas.microsoft.com/office/powerpoint/2010/main" val="6885272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Animation</a:t>
            </a:r>
            <a:r>
              <a:rPr lang="en-US" baseline="0" dirty="0" smtClean="0"/>
              <a:t> of system?</a:t>
            </a:r>
            <a:endParaRPr lang="en-US" dirty="0"/>
          </a:p>
        </p:txBody>
      </p:sp>
      <p:sp>
        <p:nvSpPr>
          <p:cNvPr id="4" name="Slide Number Placeholder 3"/>
          <p:cNvSpPr>
            <a:spLocks noGrp="1"/>
          </p:cNvSpPr>
          <p:nvPr>
            <p:ph type="sldNum" sz="quarter" idx="10"/>
          </p:nvPr>
        </p:nvSpPr>
        <p:spPr/>
        <p:txBody>
          <a:bodyPr/>
          <a:lstStyle/>
          <a:p>
            <a:pPr>
              <a:defRPr/>
            </a:pPr>
            <a:fld id="{09C5AE8E-81D8-441C-816A-AEA48B00DBC4}" type="slidenum">
              <a:rPr lang="en-GB" altLang="en-US" smtClean="0"/>
              <a:pPr>
                <a:defRPr/>
              </a:pPr>
              <a:t>11</a:t>
            </a:fld>
            <a:endParaRPr lang="en-GB" altLang="en-US"/>
          </a:p>
        </p:txBody>
      </p:sp>
    </p:spTree>
    <p:extLst>
      <p:ext uri="{BB962C8B-B14F-4D97-AF65-F5344CB8AC3E}">
        <p14:creationId xmlns:p14="http://schemas.microsoft.com/office/powerpoint/2010/main" val="385827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Mechanical fabrication by company </a:t>
            </a:r>
            <a:r>
              <a:rPr lang="en-US" dirty="0" err="1" smtClean="0"/>
              <a:t>Schottel</a:t>
            </a:r>
            <a:endParaRPr lang="en-US" dirty="0" smtClean="0"/>
          </a:p>
          <a:p>
            <a:endParaRPr lang="en-US" dirty="0"/>
          </a:p>
        </p:txBody>
      </p:sp>
      <p:sp>
        <p:nvSpPr>
          <p:cNvPr id="4" name="Slide Number Placeholder 3"/>
          <p:cNvSpPr>
            <a:spLocks noGrp="1"/>
          </p:cNvSpPr>
          <p:nvPr>
            <p:ph type="sldNum" sz="quarter" idx="10"/>
          </p:nvPr>
        </p:nvSpPr>
        <p:spPr/>
        <p:txBody>
          <a:bodyPr/>
          <a:lstStyle/>
          <a:p>
            <a:fld id="{AD9EDC9F-1450-49F9-A44C-B54A5AA445A7}" type="slidenum">
              <a:rPr lang="en-US" smtClean="0"/>
              <a:t>13</a:t>
            </a:fld>
            <a:endParaRPr lang="en-US"/>
          </a:p>
        </p:txBody>
      </p:sp>
    </p:spTree>
    <p:extLst>
      <p:ext uri="{BB962C8B-B14F-4D97-AF65-F5344CB8AC3E}">
        <p14:creationId xmlns:p14="http://schemas.microsoft.com/office/powerpoint/2010/main" val="6197665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1594370" name="Rectangle 2"/>
          <p:cNvSpPr>
            <a:spLocks noGrp="1" noChangeArrowheads="1"/>
          </p:cNvSpPr>
          <p:nvPr/>
        </p:nvSpPr>
        <p:spPr bwMode="auto">
          <a:xfrm>
            <a:off x="457200" y="274638"/>
            <a:ext cx="8229600" cy="1143000"/>
          </a:xfrm>
          <a:prstGeom prst="rect">
            <a:avLst/>
          </a:prstGeom>
          <a:noFill/>
          <a:ln w="9525">
            <a:noFill/>
            <a:miter lim="800000"/>
            <a:headEnd/>
            <a:tailEnd/>
          </a:ln>
          <a:effectLst/>
        </p:spPr>
        <p:txBody>
          <a:bodyPr/>
          <a:lstStyle/>
          <a:p>
            <a:pPr algn="ctr" defTabSz="762000" eaLnBrk="0" fontAlgn="base" hangingPunct="0">
              <a:spcBef>
                <a:spcPct val="0"/>
              </a:spcBef>
              <a:spcAft>
                <a:spcPct val="0"/>
              </a:spcAft>
            </a:pPr>
            <a:endParaRPr lang="de-DE" sz="4000">
              <a:solidFill>
                <a:srgbClr val="001E64"/>
              </a:solidFill>
              <a:latin typeface="Times New Roman" pitchFamily="18" charset="0"/>
            </a:endParaRPr>
          </a:p>
        </p:txBody>
      </p:sp>
      <p:sp>
        <p:nvSpPr>
          <p:cNvPr id="1594371" name="Rectangle 3"/>
          <p:cNvSpPr>
            <a:spLocks noGrp="1" noChangeArrowheads="1"/>
          </p:cNvSpPr>
          <p:nvPr/>
        </p:nvSpPr>
        <p:spPr bwMode="auto">
          <a:xfrm>
            <a:off x="827088" y="1125538"/>
            <a:ext cx="7696200" cy="5410200"/>
          </a:xfrm>
          <a:prstGeom prst="rect">
            <a:avLst/>
          </a:prstGeom>
        </p:spPr>
        <p:txBody>
          <a:bodyPr lIns="96661" tIns="48331" rIns="96661" bIns="48331"/>
          <a:lstStyle/>
          <a:p>
            <a:pPr marL="342900" indent="-342900" defTabSz="762000" eaLnBrk="0" fontAlgn="base" hangingPunct="0">
              <a:spcBef>
                <a:spcPct val="20000"/>
              </a:spcBef>
              <a:spcAft>
                <a:spcPct val="0"/>
              </a:spcAft>
              <a:buSzPct val="160000"/>
              <a:buFont typeface="Wingdings" pitchFamily="2" charset="2"/>
              <a:buChar char="§"/>
            </a:pPr>
            <a:endParaRPr lang="de-DE" sz="2000">
              <a:solidFill>
                <a:srgbClr val="001E64"/>
              </a:solidFill>
            </a:endParaRPr>
          </a:p>
        </p:txBody>
      </p:sp>
    </p:spTree>
    <p:extLst>
      <p:ext uri="{BB962C8B-B14F-4D97-AF65-F5344CB8AC3E}">
        <p14:creationId xmlns:p14="http://schemas.microsoft.com/office/powerpoint/2010/main" val="285740554"/>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de-DE"/>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835701275"/>
      </p:ext>
    </p:extLst>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de-DE"/>
          </a:p>
        </p:txBody>
      </p:sp>
      <p:sp>
        <p:nvSpPr>
          <p:cNvPr id="3" name="Vertikaler Textplatzhalt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2954106997"/>
      </p:ext>
    </p:extLst>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6261100"/>
          </a:xfrm>
          <a:prstGeom prst="rect">
            <a:avLst/>
          </a:prstGeom>
        </p:spPr>
        <p:txBody>
          <a:bodyPr vert="eaVert"/>
          <a:lstStyle/>
          <a:p>
            <a:r>
              <a:rPr lang="en-US" smtClean="0"/>
              <a:t>Click to edit Master title style</a:t>
            </a:r>
            <a:endParaRPr lang="de-DE"/>
          </a:p>
        </p:txBody>
      </p:sp>
      <p:sp>
        <p:nvSpPr>
          <p:cNvPr id="3" name="Vertikaler Textplatzhalter 2"/>
          <p:cNvSpPr>
            <a:spLocks noGrp="1"/>
          </p:cNvSpPr>
          <p:nvPr>
            <p:ph type="body" orient="vert" idx="1"/>
          </p:nvPr>
        </p:nvSpPr>
        <p:spPr>
          <a:xfrm>
            <a:off x="457200" y="274638"/>
            <a:ext cx="6019800" cy="62611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859631194"/>
      </p:ext>
    </p:extLst>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Titel, Inhal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de-DE"/>
          </a:p>
        </p:txBody>
      </p:sp>
      <p:sp>
        <p:nvSpPr>
          <p:cNvPr id="3" name="Inhaltsplatzhalter 2"/>
          <p:cNvSpPr>
            <a:spLocks noGrp="1"/>
          </p:cNvSpPr>
          <p:nvPr>
            <p:ph sz="half" idx="1"/>
          </p:nvPr>
        </p:nvSpPr>
        <p:spPr>
          <a:xfrm>
            <a:off x="827088" y="1125538"/>
            <a:ext cx="37719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Inhaltsplatzhalter 3"/>
          <p:cNvSpPr>
            <a:spLocks noGrp="1"/>
          </p:cNvSpPr>
          <p:nvPr>
            <p:ph sz="quarter" idx="2"/>
          </p:nvPr>
        </p:nvSpPr>
        <p:spPr>
          <a:xfrm>
            <a:off x="4751388" y="1125538"/>
            <a:ext cx="3771900" cy="2628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Inhaltsplatzhalter 4"/>
          <p:cNvSpPr>
            <a:spLocks noGrp="1"/>
          </p:cNvSpPr>
          <p:nvPr>
            <p:ph sz="quarter" idx="3"/>
          </p:nvPr>
        </p:nvSpPr>
        <p:spPr>
          <a:xfrm>
            <a:off x="4751388" y="3906838"/>
            <a:ext cx="3771900" cy="2628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422336110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el, Text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de-DE"/>
          </a:p>
        </p:txBody>
      </p:sp>
      <p:sp>
        <p:nvSpPr>
          <p:cNvPr id="3" name="Textplatzhalter 2"/>
          <p:cNvSpPr>
            <a:spLocks noGrp="1"/>
          </p:cNvSpPr>
          <p:nvPr>
            <p:ph type="body" sz="half" idx="1"/>
          </p:nvPr>
        </p:nvSpPr>
        <p:spPr>
          <a:xfrm>
            <a:off x="827088" y="1125538"/>
            <a:ext cx="37719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Inhaltsplatzhalter 3"/>
          <p:cNvSpPr>
            <a:spLocks noGrp="1"/>
          </p:cNvSpPr>
          <p:nvPr>
            <p:ph sz="half" idx="2"/>
          </p:nvPr>
        </p:nvSpPr>
        <p:spPr>
          <a:xfrm>
            <a:off x="4751388" y="1125538"/>
            <a:ext cx="37719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354833365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AndTx" preserve="1">
  <p:cSld name="Titel, zwei Inhalte und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de-DE"/>
          </a:p>
        </p:txBody>
      </p:sp>
      <p:sp>
        <p:nvSpPr>
          <p:cNvPr id="3" name="Inhaltsplatzhalter 2"/>
          <p:cNvSpPr>
            <a:spLocks noGrp="1"/>
          </p:cNvSpPr>
          <p:nvPr>
            <p:ph sz="quarter" idx="1"/>
          </p:nvPr>
        </p:nvSpPr>
        <p:spPr>
          <a:xfrm>
            <a:off x="827088" y="1125538"/>
            <a:ext cx="3771900" cy="2628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Inhaltsplatzhalter 3"/>
          <p:cNvSpPr>
            <a:spLocks noGrp="1"/>
          </p:cNvSpPr>
          <p:nvPr>
            <p:ph sz="quarter" idx="2"/>
          </p:nvPr>
        </p:nvSpPr>
        <p:spPr>
          <a:xfrm>
            <a:off x="827088" y="3906838"/>
            <a:ext cx="3771900" cy="2628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platzhalter 4"/>
          <p:cNvSpPr>
            <a:spLocks noGrp="1"/>
          </p:cNvSpPr>
          <p:nvPr>
            <p:ph type="body" sz="half" idx="3"/>
          </p:nvPr>
        </p:nvSpPr>
        <p:spPr>
          <a:xfrm>
            <a:off x="4751388" y="1125538"/>
            <a:ext cx="37719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57294052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x" preserve="1">
  <p:cSld name="Titel, Inhalt und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de-DE"/>
          </a:p>
        </p:txBody>
      </p:sp>
      <p:sp>
        <p:nvSpPr>
          <p:cNvPr id="3" name="Inhaltsplatzhalter 2"/>
          <p:cNvSpPr>
            <a:spLocks noGrp="1"/>
          </p:cNvSpPr>
          <p:nvPr>
            <p:ph sz="half" idx="1"/>
          </p:nvPr>
        </p:nvSpPr>
        <p:spPr>
          <a:xfrm>
            <a:off x="827088" y="1125538"/>
            <a:ext cx="37719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platzhalter 3"/>
          <p:cNvSpPr>
            <a:spLocks noGrp="1"/>
          </p:cNvSpPr>
          <p:nvPr>
            <p:ph type="body" sz="half" idx="2"/>
          </p:nvPr>
        </p:nvSpPr>
        <p:spPr>
          <a:xfrm>
            <a:off x="4751388" y="1125538"/>
            <a:ext cx="37719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264332002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xAndTwoObj" preserve="1">
  <p:cSld name="Titel, Text und 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de-DE"/>
          </a:p>
        </p:txBody>
      </p:sp>
      <p:sp>
        <p:nvSpPr>
          <p:cNvPr id="3" name="Textplatzhalter 2"/>
          <p:cNvSpPr>
            <a:spLocks noGrp="1"/>
          </p:cNvSpPr>
          <p:nvPr>
            <p:ph type="body" sz="half" idx="1"/>
          </p:nvPr>
        </p:nvSpPr>
        <p:spPr>
          <a:xfrm>
            <a:off x="827088" y="1125538"/>
            <a:ext cx="3771900" cy="5410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Inhaltsplatzhalter 3"/>
          <p:cNvSpPr>
            <a:spLocks noGrp="1"/>
          </p:cNvSpPr>
          <p:nvPr>
            <p:ph sz="quarter" idx="2"/>
          </p:nvPr>
        </p:nvSpPr>
        <p:spPr>
          <a:xfrm>
            <a:off x="4751388" y="1125538"/>
            <a:ext cx="3771900" cy="2628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Inhaltsplatzhalter 4"/>
          <p:cNvSpPr>
            <a:spLocks noGrp="1"/>
          </p:cNvSpPr>
          <p:nvPr>
            <p:ph sz="quarter" idx="3"/>
          </p:nvPr>
        </p:nvSpPr>
        <p:spPr>
          <a:xfrm>
            <a:off x="4751388" y="3906838"/>
            <a:ext cx="3771900" cy="2628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3453631475"/>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E7CD060-FE79-4F57-8285-0E4EF38882D3}" type="datetimeFigureOut">
              <a:rPr lang="en-US" smtClean="0"/>
              <a:t>28-Sep-16</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21676BD6-9C22-4C2D-8B5B-1CCD3B8F351A}" type="slidenum">
              <a:rPr lang="en-US" smtClean="0"/>
              <a:t>‹#›</a:t>
            </a:fld>
            <a:endParaRPr lang="en-US"/>
          </a:p>
        </p:txBody>
      </p:sp>
    </p:spTree>
    <p:extLst>
      <p:ext uri="{BB962C8B-B14F-4D97-AF65-F5344CB8AC3E}">
        <p14:creationId xmlns:p14="http://schemas.microsoft.com/office/powerpoint/2010/main" val="32180753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elfolie">
    <p:spTree>
      <p:nvGrpSpPr>
        <p:cNvPr id="1" name=""/>
        <p:cNvGrpSpPr/>
        <p:nvPr/>
      </p:nvGrpSpPr>
      <p:grpSpPr>
        <a:xfrm>
          <a:off x="0" y="0"/>
          <a:ext cx="0" cy="0"/>
          <a:chOff x="0" y="0"/>
          <a:chExt cx="0" cy="0"/>
        </a:xfrm>
      </p:grpSpPr>
      <p:sp>
        <p:nvSpPr>
          <p:cNvPr id="1593346" name="Rectangle 2"/>
          <p:cNvSpPr>
            <a:spLocks noGrp="1" noChangeArrowheads="1"/>
          </p:cNvSpPr>
          <p:nvPr/>
        </p:nvSpPr>
        <p:spPr bwMode="auto">
          <a:xfrm>
            <a:off x="457200" y="274638"/>
            <a:ext cx="8229600" cy="1143000"/>
          </a:xfrm>
          <a:prstGeom prst="rect">
            <a:avLst/>
          </a:prstGeom>
          <a:noFill/>
          <a:ln w="9525">
            <a:noFill/>
            <a:miter lim="800000"/>
            <a:headEnd/>
            <a:tailEnd/>
          </a:ln>
          <a:effectLst/>
        </p:spPr>
        <p:txBody>
          <a:bodyPr/>
          <a:lstStyle/>
          <a:p>
            <a:pPr algn="ctr" defTabSz="762000" eaLnBrk="0" fontAlgn="base" hangingPunct="0">
              <a:spcBef>
                <a:spcPct val="0"/>
              </a:spcBef>
              <a:spcAft>
                <a:spcPct val="0"/>
              </a:spcAft>
            </a:pPr>
            <a:endParaRPr lang="de-DE" sz="4000">
              <a:solidFill>
                <a:srgbClr val="001E64"/>
              </a:solidFill>
              <a:latin typeface="Times New Roman" pitchFamily="18" charset="0"/>
            </a:endParaRPr>
          </a:p>
        </p:txBody>
      </p:sp>
      <p:sp>
        <p:nvSpPr>
          <p:cNvPr id="1593347" name="Rectangle 3"/>
          <p:cNvSpPr>
            <a:spLocks noGrp="1" noChangeArrowheads="1"/>
          </p:cNvSpPr>
          <p:nvPr/>
        </p:nvSpPr>
        <p:spPr bwMode="auto">
          <a:xfrm>
            <a:off x="827088" y="1125538"/>
            <a:ext cx="7696200" cy="5410200"/>
          </a:xfrm>
          <a:prstGeom prst="rect">
            <a:avLst/>
          </a:prstGeom>
        </p:spPr>
        <p:txBody>
          <a:bodyPr lIns="96661" tIns="48331" rIns="96661" bIns="48331"/>
          <a:lstStyle/>
          <a:p>
            <a:pPr marL="342900" indent="-342900" defTabSz="762000" eaLnBrk="0" fontAlgn="base" hangingPunct="0">
              <a:spcBef>
                <a:spcPct val="20000"/>
              </a:spcBef>
              <a:spcAft>
                <a:spcPct val="0"/>
              </a:spcAft>
              <a:buSzPct val="160000"/>
              <a:buFont typeface="Wingdings" pitchFamily="2" charset="2"/>
              <a:buChar char="§"/>
            </a:pPr>
            <a:endParaRPr lang="de-DE" sz="2000">
              <a:solidFill>
                <a:srgbClr val="001E64"/>
              </a:solidFill>
            </a:endParaRPr>
          </a:p>
        </p:txBody>
      </p:sp>
    </p:spTree>
    <p:extLst>
      <p:ext uri="{BB962C8B-B14F-4D97-AF65-F5344CB8AC3E}">
        <p14:creationId xmlns:p14="http://schemas.microsoft.com/office/powerpoint/2010/main" val="213033485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sz="2800" b="1">
                <a:latin typeface="+mn-lt"/>
              </a:defRPr>
            </a:lvl1pPr>
          </a:lstStyle>
          <a:p>
            <a:r>
              <a:rPr lang="en-US" dirty="0" smtClean="0"/>
              <a:t>Click to edit Master title style</a:t>
            </a:r>
            <a:endParaRPr lang="de-DE" dirty="0"/>
          </a:p>
        </p:txBody>
      </p:sp>
      <p:sp>
        <p:nvSpPr>
          <p:cNvPr id="3" name="Inhaltsplatzhalt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18225207"/>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1319927013"/>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sz="2800" b="1">
                <a:latin typeface="+mn-lt"/>
              </a:defRPr>
            </a:lvl1pPr>
          </a:lstStyle>
          <a:p>
            <a:r>
              <a:rPr lang="en-US" dirty="0" smtClean="0"/>
              <a:t>Click to edit Master title style</a:t>
            </a:r>
            <a:endParaRPr lang="de-DE" dirty="0"/>
          </a:p>
        </p:txBody>
      </p:sp>
      <p:sp>
        <p:nvSpPr>
          <p:cNvPr id="3" name="Inhaltsplatzhalter 2"/>
          <p:cNvSpPr>
            <a:spLocks noGrp="1"/>
          </p:cNvSpPr>
          <p:nvPr>
            <p:ph sz="half" idx="1"/>
          </p:nvPr>
        </p:nvSpPr>
        <p:spPr>
          <a:xfrm>
            <a:off x="827088" y="1125538"/>
            <a:ext cx="3771900" cy="541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Inhaltsplatzhalter 3"/>
          <p:cNvSpPr>
            <a:spLocks noGrp="1"/>
          </p:cNvSpPr>
          <p:nvPr>
            <p:ph sz="half" idx="2"/>
          </p:nvPr>
        </p:nvSpPr>
        <p:spPr>
          <a:xfrm>
            <a:off x="4751388" y="1125538"/>
            <a:ext cx="3771900" cy="541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3816799555"/>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sz="2800" b="1">
                <a:latin typeface="+mn-lt"/>
              </a:defRPr>
            </a:lvl1pPr>
          </a:lstStyle>
          <a:p>
            <a:r>
              <a:rPr lang="en-US" dirty="0" smtClean="0"/>
              <a:t>Click to edit Master title style</a:t>
            </a:r>
            <a:endParaRPr lang="de-DE" dirty="0"/>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p14="http://schemas.microsoft.com/office/powerpoint/2010/main" val="2070682876"/>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sz="2800" b="1">
                <a:latin typeface="+mn-lt"/>
              </a:defRPr>
            </a:lvl1pPr>
          </a:lstStyle>
          <a:p>
            <a:r>
              <a:rPr lang="en-US" dirty="0" smtClean="0"/>
              <a:t>Click to edit Master title style</a:t>
            </a:r>
            <a:endParaRPr lang="de-DE" dirty="0"/>
          </a:p>
        </p:txBody>
      </p:sp>
    </p:spTree>
    <p:extLst>
      <p:ext uri="{BB962C8B-B14F-4D97-AF65-F5344CB8AC3E}">
        <p14:creationId xmlns:p14="http://schemas.microsoft.com/office/powerpoint/2010/main" val="1888905604"/>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1760414"/>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34938362"/>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3" name="Rectangle 19"/>
          <p:cNvSpPr>
            <a:spLocks noChangeArrowheads="1"/>
          </p:cNvSpPr>
          <p:nvPr/>
        </p:nvSpPr>
        <p:spPr bwMode="auto">
          <a:xfrm>
            <a:off x="0" y="0"/>
            <a:ext cx="762000" cy="6858000"/>
          </a:xfrm>
          <a:prstGeom prst="rect">
            <a:avLst/>
          </a:prstGeom>
          <a:solidFill>
            <a:srgbClr val="EEEEEE"/>
          </a:solidFill>
          <a:ln w="9525">
            <a:noFill/>
            <a:miter lim="800000"/>
            <a:headEnd/>
            <a:tailEnd/>
          </a:ln>
          <a:effectLst/>
        </p:spPr>
        <p:txBody>
          <a:bodyPr wrap="none" anchor="ctr"/>
          <a:lstStyle/>
          <a:p>
            <a:pPr algn="ctr" eaLnBrk="0" fontAlgn="base" hangingPunct="0">
              <a:spcBef>
                <a:spcPct val="0"/>
              </a:spcBef>
              <a:spcAft>
                <a:spcPct val="0"/>
              </a:spcAft>
            </a:pPr>
            <a:endParaRPr lang="de-DE" sz="2400">
              <a:solidFill>
                <a:srgbClr val="001E64"/>
              </a:solidFill>
              <a:latin typeface="Times New Roman" pitchFamily="18" charset="0"/>
            </a:endParaRPr>
          </a:p>
        </p:txBody>
      </p:sp>
      <p:pic>
        <p:nvPicPr>
          <p:cNvPr id="1044" name="Picture 20" descr="imtek"/>
          <p:cNvPicPr>
            <a:picLocks noChangeAspect="1" noChangeArrowheads="1"/>
          </p:cNvPicPr>
          <p:nvPr/>
        </p:nvPicPr>
        <p:blipFill>
          <a:blip r:embed="rId20" cstate="print"/>
          <a:srcRect/>
          <a:stretch>
            <a:fillRect/>
          </a:stretch>
        </p:blipFill>
        <p:spPr bwMode="auto">
          <a:xfrm>
            <a:off x="0" y="6299200"/>
            <a:ext cx="1219200" cy="558800"/>
          </a:xfrm>
          <a:prstGeom prst="rect">
            <a:avLst/>
          </a:prstGeom>
          <a:noFill/>
        </p:spPr>
      </p:pic>
      <p:sp>
        <p:nvSpPr>
          <p:cNvPr id="1045" name="Rectangle 21"/>
          <p:cNvSpPr>
            <a:spLocks noChangeArrowheads="1"/>
          </p:cNvSpPr>
          <p:nvPr/>
        </p:nvSpPr>
        <p:spPr bwMode="auto">
          <a:xfrm>
            <a:off x="0" y="685800"/>
            <a:ext cx="609600" cy="5562600"/>
          </a:xfrm>
          <a:prstGeom prst="rect">
            <a:avLst/>
          </a:prstGeom>
          <a:solidFill>
            <a:srgbClr val="C0C0C0"/>
          </a:solidFill>
          <a:ln w="9525">
            <a:noFill/>
            <a:miter lim="800000"/>
            <a:headEnd/>
            <a:tailEnd/>
          </a:ln>
          <a:effectLst/>
        </p:spPr>
        <p:txBody>
          <a:bodyPr lIns="0" tIns="0" anchor="ctr">
            <a:spAutoFit/>
          </a:bodyPr>
          <a:lstStyle/>
          <a:p>
            <a:pPr algn="ctr" eaLnBrk="0" fontAlgn="base" hangingPunct="0">
              <a:spcBef>
                <a:spcPct val="0"/>
              </a:spcBef>
              <a:spcAft>
                <a:spcPct val="0"/>
              </a:spcAft>
            </a:pPr>
            <a:endParaRPr lang="de-DE" sz="2400">
              <a:solidFill>
                <a:srgbClr val="001E64"/>
              </a:solidFill>
              <a:latin typeface="Times New Roman" pitchFamily="18" charset="0"/>
            </a:endParaRPr>
          </a:p>
        </p:txBody>
      </p:sp>
      <p:sp>
        <p:nvSpPr>
          <p:cNvPr id="1046" name="Rectangle 22"/>
          <p:cNvSpPr>
            <a:spLocks noChangeArrowheads="1"/>
          </p:cNvSpPr>
          <p:nvPr/>
        </p:nvSpPr>
        <p:spPr bwMode="auto">
          <a:xfrm>
            <a:off x="0" y="685800"/>
            <a:ext cx="457200" cy="5562600"/>
          </a:xfrm>
          <a:prstGeom prst="rect">
            <a:avLst/>
          </a:prstGeom>
          <a:solidFill>
            <a:srgbClr val="000099"/>
          </a:solidFill>
          <a:ln w="9525">
            <a:noFill/>
            <a:miter lim="800000"/>
            <a:headEnd/>
            <a:tailEnd/>
          </a:ln>
          <a:effectLst/>
        </p:spPr>
        <p:txBody>
          <a:bodyPr anchor="ctr">
            <a:spAutoFit/>
          </a:bodyPr>
          <a:lstStyle/>
          <a:p>
            <a:pPr algn="ctr" eaLnBrk="0" fontAlgn="base" hangingPunct="0">
              <a:spcBef>
                <a:spcPct val="0"/>
              </a:spcBef>
              <a:spcAft>
                <a:spcPct val="0"/>
              </a:spcAft>
            </a:pPr>
            <a:endParaRPr lang="de-DE" sz="2400">
              <a:solidFill>
                <a:srgbClr val="001E64"/>
              </a:solidFill>
              <a:latin typeface="Times New Roman" pitchFamily="18" charset="0"/>
            </a:endParaRPr>
          </a:p>
        </p:txBody>
      </p:sp>
      <p:sp>
        <p:nvSpPr>
          <p:cNvPr id="1047" name="Text Box 23"/>
          <p:cNvSpPr txBox="1">
            <a:spLocks noChangeArrowheads="1"/>
          </p:cNvSpPr>
          <p:nvPr/>
        </p:nvSpPr>
        <p:spPr bwMode="auto">
          <a:xfrm>
            <a:off x="3992563" y="6613525"/>
            <a:ext cx="768350" cy="244475"/>
          </a:xfrm>
          <a:prstGeom prst="rect">
            <a:avLst/>
          </a:prstGeom>
          <a:noFill/>
          <a:ln w="9525">
            <a:noFill/>
            <a:miter lim="800000"/>
            <a:headEnd/>
            <a:tailEnd/>
          </a:ln>
          <a:effectLst/>
        </p:spPr>
        <p:txBody>
          <a:bodyPr wrap="none">
            <a:spAutoFit/>
          </a:bodyPr>
          <a:lstStyle/>
          <a:p>
            <a:pPr algn="ctr" fontAlgn="base">
              <a:spcBef>
                <a:spcPct val="0"/>
              </a:spcBef>
              <a:spcAft>
                <a:spcPct val="0"/>
              </a:spcAft>
            </a:pPr>
            <a:r>
              <a:rPr lang="de-DE" sz="1000">
                <a:solidFill>
                  <a:srgbClr val="001E64"/>
                </a:solidFill>
              </a:rPr>
              <a:t>Page </a:t>
            </a:r>
            <a:fld id="{F950B679-B712-45AB-B97A-79E743FA810D}" type="slidenum">
              <a:rPr lang="de-DE" sz="1000">
                <a:solidFill>
                  <a:srgbClr val="001E64"/>
                </a:solidFill>
              </a:rPr>
              <a:pPr algn="ctr" fontAlgn="base">
                <a:spcBef>
                  <a:spcPct val="0"/>
                </a:spcBef>
                <a:spcAft>
                  <a:spcPct val="0"/>
                </a:spcAft>
              </a:pPr>
              <a:t>‹#›</a:t>
            </a:fld>
            <a:endParaRPr lang="de-DE" sz="1000">
              <a:solidFill>
                <a:srgbClr val="001E64"/>
              </a:solidFill>
            </a:endParaRPr>
          </a:p>
        </p:txBody>
      </p:sp>
      <p:sp>
        <p:nvSpPr>
          <p:cNvPr id="1050" name="Rectangle 26"/>
          <p:cNvSpPr>
            <a:spLocks noChangeArrowheads="1"/>
          </p:cNvSpPr>
          <p:nvPr/>
        </p:nvSpPr>
        <p:spPr bwMode="auto">
          <a:xfrm>
            <a:off x="762000" y="0"/>
            <a:ext cx="8382000" cy="304800"/>
          </a:xfrm>
          <a:prstGeom prst="rect">
            <a:avLst/>
          </a:prstGeom>
          <a:solidFill>
            <a:srgbClr val="EEEEEE"/>
          </a:solidFill>
          <a:ln w="9525">
            <a:noFill/>
            <a:miter lim="800000"/>
            <a:headEnd/>
            <a:tailEnd/>
          </a:ln>
          <a:effectLst/>
        </p:spPr>
        <p:txBody>
          <a:bodyPr wrap="none" anchor="ctr"/>
          <a:lstStyle/>
          <a:p>
            <a:pPr algn="ctr" eaLnBrk="0" fontAlgn="base" hangingPunct="0">
              <a:spcBef>
                <a:spcPct val="0"/>
              </a:spcBef>
              <a:spcAft>
                <a:spcPct val="0"/>
              </a:spcAft>
            </a:pPr>
            <a:endParaRPr lang="de-DE" sz="2400">
              <a:solidFill>
                <a:srgbClr val="001E64"/>
              </a:solidFill>
              <a:latin typeface="Times New Roman" pitchFamily="18" charset="0"/>
            </a:endParaRPr>
          </a:p>
        </p:txBody>
      </p:sp>
      <p:sp>
        <p:nvSpPr>
          <p:cNvPr id="1052" name="Rectangle 28"/>
          <p:cNvSpPr>
            <a:spLocks noGrp="1" noChangeArrowheads="1"/>
          </p:cNvSpPr>
          <p:nvPr>
            <p:ph type="body" idx="1"/>
          </p:nvPr>
        </p:nvSpPr>
        <p:spPr bwMode="auto">
          <a:xfrm>
            <a:off x="827088" y="1125538"/>
            <a:ext cx="7696200" cy="541020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de-DE" altLang="de-DE" dirty="0" smtClean="0"/>
              <a:t>Click </a:t>
            </a:r>
            <a:r>
              <a:rPr lang="de-DE" altLang="de-DE" dirty="0" err="1" smtClean="0"/>
              <a:t>to</a:t>
            </a:r>
            <a:r>
              <a:rPr lang="de-DE" altLang="de-DE" dirty="0" smtClean="0"/>
              <a:t> </a:t>
            </a:r>
            <a:r>
              <a:rPr lang="de-DE" altLang="de-DE" dirty="0" err="1" smtClean="0"/>
              <a:t>edit</a:t>
            </a:r>
            <a:r>
              <a:rPr lang="de-DE" altLang="de-DE" dirty="0" smtClean="0"/>
              <a:t> Master </a:t>
            </a:r>
            <a:r>
              <a:rPr lang="de-DE" altLang="de-DE" dirty="0" err="1" smtClean="0"/>
              <a:t>text</a:t>
            </a:r>
            <a:r>
              <a:rPr lang="de-DE" altLang="de-DE" dirty="0" smtClean="0"/>
              <a:t> </a:t>
            </a:r>
            <a:r>
              <a:rPr lang="de-DE" altLang="de-DE" dirty="0" err="1" smtClean="0"/>
              <a:t>styles</a:t>
            </a:r>
            <a:r>
              <a:rPr lang="de-DE" altLang="de-DE" dirty="0" smtClean="0"/>
              <a:t> 20pt</a:t>
            </a:r>
          </a:p>
          <a:p>
            <a:pPr lvl="1"/>
            <a:r>
              <a:rPr lang="de-DE" altLang="de-DE" dirty="0" smtClean="0"/>
              <a:t>Second </a:t>
            </a:r>
            <a:r>
              <a:rPr lang="de-DE" altLang="de-DE" dirty="0" err="1" smtClean="0"/>
              <a:t>level</a:t>
            </a:r>
            <a:r>
              <a:rPr lang="de-DE" altLang="de-DE" dirty="0" smtClean="0"/>
              <a:t> 18pt</a:t>
            </a:r>
          </a:p>
          <a:p>
            <a:pPr lvl="2"/>
            <a:r>
              <a:rPr lang="de-DE" altLang="de-DE" dirty="0" smtClean="0"/>
              <a:t>Third </a:t>
            </a:r>
            <a:r>
              <a:rPr lang="de-DE" altLang="de-DE" dirty="0" err="1" smtClean="0"/>
              <a:t>level</a:t>
            </a:r>
            <a:r>
              <a:rPr lang="de-DE" altLang="de-DE" dirty="0" smtClean="0"/>
              <a:t> 16pt</a:t>
            </a:r>
          </a:p>
          <a:p>
            <a:pPr lvl="3"/>
            <a:r>
              <a:rPr lang="de-DE" altLang="de-DE" dirty="0" smtClean="0"/>
              <a:t>  </a:t>
            </a:r>
            <a:r>
              <a:rPr lang="de-DE" altLang="de-DE" dirty="0" err="1" smtClean="0"/>
              <a:t>Fourth</a:t>
            </a:r>
            <a:r>
              <a:rPr lang="de-DE" altLang="de-DE" dirty="0" smtClean="0"/>
              <a:t> </a:t>
            </a:r>
            <a:r>
              <a:rPr lang="de-DE" altLang="de-DE" dirty="0" err="1" smtClean="0"/>
              <a:t>level</a:t>
            </a:r>
            <a:r>
              <a:rPr lang="de-DE" altLang="de-DE" dirty="0" smtClean="0"/>
              <a:t> 14pt</a:t>
            </a:r>
          </a:p>
          <a:p>
            <a:pPr lvl="4"/>
            <a:r>
              <a:rPr lang="de-DE" altLang="de-DE" dirty="0" err="1" smtClean="0"/>
              <a:t>Fifth</a:t>
            </a:r>
            <a:r>
              <a:rPr lang="de-DE" altLang="de-DE" dirty="0" smtClean="0"/>
              <a:t> </a:t>
            </a:r>
            <a:r>
              <a:rPr lang="de-DE" altLang="de-DE" dirty="0" err="1" smtClean="0"/>
              <a:t>level</a:t>
            </a:r>
            <a:r>
              <a:rPr lang="de-DE" altLang="de-DE" dirty="0" smtClean="0"/>
              <a:t> 12pt</a:t>
            </a:r>
          </a:p>
        </p:txBody>
      </p:sp>
      <p:pic>
        <p:nvPicPr>
          <p:cNvPr id="1055" name="Picture 31" descr="alulogo"/>
          <p:cNvPicPr>
            <a:picLocks noChangeAspect="1" noChangeArrowheads="1"/>
          </p:cNvPicPr>
          <p:nvPr/>
        </p:nvPicPr>
        <p:blipFill>
          <a:blip r:embed="rId21" cstate="print"/>
          <a:srcRect/>
          <a:stretch>
            <a:fillRect/>
          </a:stretch>
        </p:blipFill>
        <p:spPr bwMode="auto">
          <a:xfrm>
            <a:off x="0" y="0"/>
            <a:ext cx="762000" cy="739775"/>
          </a:xfrm>
          <a:prstGeom prst="rect">
            <a:avLst/>
          </a:prstGeom>
          <a:noFill/>
        </p:spPr>
      </p:pic>
      <p:sp>
        <p:nvSpPr>
          <p:cNvPr id="13" name="Text Box 18"/>
          <p:cNvSpPr txBox="1">
            <a:spLocks noChangeArrowheads="1"/>
          </p:cNvSpPr>
          <p:nvPr/>
        </p:nvSpPr>
        <p:spPr bwMode="auto">
          <a:xfrm rot="16200000">
            <a:off x="-2308399" y="3338681"/>
            <a:ext cx="5039073" cy="323165"/>
          </a:xfrm>
          <a:prstGeom prst="rect">
            <a:avLst/>
          </a:prstGeom>
          <a:noFill/>
          <a:ln w="9525">
            <a:noFill/>
            <a:miter lim="800000"/>
            <a:headEnd/>
            <a:tailEnd/>
          </a:ln>
          <a:effectLst/>
        </p:spPr>
        <p:txBody>
          <a:bodyPr wrap="square">
            <a:spAutoFit/>
          </a:bodyPr>
          <a:lstStyle/>
          <a:p>
            <a:pPr algn="ctr" fontAlgn="base">
              <a:spcBef>
                <a:spcPct val="0"/>
              </a:spcBef>
              <a:spcAft>
                <a:spcPct val="0"/>
              </a:spcAft>
            </a:pPr>
            <a:r>
              <a:rPr lang="en-US" sz="1500" i="1" baseline="0" dirty="0" err="1" smtClean="0">
                <a:solidFill>
                  <a:srgbClr val="FFFFFF"/>
                </a:solidFill>
                <a:latin typeface="Arial Narrow" pitchFamily="34" charset="0"/>
              </a:rPr>
              <a:t>Aftab</a:t>
            </a:r>
            <a:r>
              <a:rPr lang="en-US" sz="1500" i="1" baseline="0" dirty="0" smtClean="0">
                <a:solidFill>
                  <a:srgbClr val="FFFFFF"/>
                </a:solidFill>
                <a:latin typeface="Arial Narrow" pitchFamily="34" charset="0"/>
              </a:rPr>
              <a:t> et.al, </a:t>
            </a:r>
            <a:r>
              <a:rPr lang="en-US" sz="1500" i="1" baseline="0" dirty="0" err="1" smtClean="0">
                <a:solidFill>
                  <a:srgbClr val="FFFFFF"/>
                </a:solidFill>
                <a:latin typeface="Arial Narrow" pitchFamily="34" charset="0"/>
              </a:rPr>
              <a:t>WiSEE</a:t>
            </a:r>
            <a:r>
              <a:rPr lang="en-US" sz="1500" i="1" baseline="0" dirty="0" smtClean="0">
                <a:solidFill>
                  <a:srgbClr val="FFFFFF"/>
                </a:solidFill>
                <a:latin typeface="Arial Narrow" pitchFamily="34" charset="0"/>
              </a:rPr>
              <a:t> PWST Workshop - 28.09.2016</a:t>
            </a:r>
            <a:endParaRPr lang="en-US" sz="1500" i="1" dirty="0">
              <a:solidFill>
                <a:srgbClr val="FFFFFF"/>
              </a:solidFill>
              <a:latin typeface="Arial Narrow" pitchFamily="34" charset="0"/>
            </a:endParaRPr>
          </a:p>
        </p:txBody>
      </p:sp>
    </p:spTree>
    <p:extLst>
      <p:ext uri="{BB962C8B-B14F-4D97-AF65-F5344CB8AC3E}">
        <p14:creationId xmlns:p14="http://schemas.microsoft.com/office/powerpoint/2010/main" val="339402009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Lst>
  <p:transition/>
  <p:timing>
    <p:tnLst>
      <p:par>
        <p:cTn id="1" dur="indefinite" restart="never" nodeType="tmRoot"/>
      </p:par>
    </p:tnLst>
  </p:timing>
  <p:txStyles>
    <p:titleStyle>
      <a:lvl1pPr algn="ctr" defTabSz="762000" rtl="0" eaLnBrk="1" fontAlgn="base" hangingPunct="1">
        <a:spcBef>
          <a:spcPct val="0"/>
        </a:spcBef>
        <a:spcAft>
          <a:spcPct val="0"/>
        </a:spcAft>
        <a:defRPr sz="4000">
          <a:solidFill>
            <a:schemeClr val="tx2"/>
          </a:solidFill>
          <a:latin typeface="+mj-lt"/>
          <a:ea typeface="+mj-ea"/>
          <a:cs typeface="+mj-cs"/>
        </a:defRPr>
      </a:lvl1pPr>
      <a:lvl2pPr algn="ctr" defTabSz="762000" rtl="0" eaLnBrk="1" fontAlgn="base" hangingPunct="1">
        <a:spcBef>
          <a:spcPct val="0"/>
        </a:spcBef>
        <a:spcAft>
          <a:spcPct val="0"/>
        </a:spcAft>
        <a:defRPr sz="4000">
          <a:solidFill>
            <a:schemeClr val="tx2"/>
          </a:solidFill>
          <a:latin typeface="Times New Roman" pitchFamily="18" charset="0"/>
        </a:defRPr>
      </a:lvl2pPr>
      <a:lvl3pPr algn="ctr" defTabSz="762000" rtl="0" eaLnBrk="1" fontAlgn="base" hangingPunct="1">
        <a:spcBef>
          <a:spcPct val="0"/>
        </a:spcBef>
        <a:spcAft>
          <a:spcPct val="0"/>
        </a:spcAft>
        <a:defRPr sz="4000">
          <a:solidFill>
            <a:schemeClr val="tx2"/>
          </a:solidFill>
          <a:latin typeface="Times New Roman" pitchFamily="18" charset="0"/>
        </a:defRPr>
      </a:lvl3pPr>
      <a:lvl4pPr algn="ctr" defTabSz="762000" rtl="0" eaLnBrk="1" fontAlgn="base" hangingPunct="1">
        <a:spcBef>
          <a:spcPct val="0"/>
        </a:spcBef>
        <a:spcAft>
          <a:spcPct val="0"/>
        </a:spcAft>
        <a:defRPr sz="4000">
          <a:solidFill>
            <a:schemeClr val="tx2"/>
          </a:solidFill>
          <a:latin typeface="Times New Roman" pitchFamily="18" charset="0"/>
        </a:defRPr>
      </a:lvl4pPr>
      <a:lvl5pPr algn="ctr" defTabSz="762000" rtl="0" eaLnBrk="1" fontAlgn="base" hangingPunct="1">
        <a:spcBef>
          <a:spcPct val="0"/>
        </a:spcBef>
        <a:spcAft>
          <a:spcPct val="0"/>
        </a:spcAft>
        <a:defRPr sz="4000">
          <a:solidFill>
            <a:schemeClr val="tx2"/>
          </a:solidFill>
          <a:latin typeface="Times New Roman" pitchFamily="18" charset="0"/>
        </a:defRPr>
      </a:lvl5pPr>
      <a:lvl6pPr marL="457200" algn="ctr" defTabSz="762000" rtl="0" eaLnBrk="1" fontAlgn="base" hangingPunct="1">
        <a:spcBef>
          <a:spcPct val="0"/>
        </a:spcBef>
        <a:spcAft>
          <a:spcPct val="0"/>
        </a:spcAft>
        <a:defRPr sz="4000">
          <a:solidFill>
            <a:schemeClr val="tx2"/>
          </a:solidFill>
          <a:latin typeface="Times New Roman" pitchFamily="18" charset="0"/>
        </a:defRPr>
      </a:lvl6pPr>
      <a:lvl7pPr marL="914400" algn="ctr" defTabSz="762000" rtl="0" eaLnBrk="1" fontAlgn="base" hangingPunct="1">
        <a:spcBef>
          <a:spcPct val="0"/>
        </a:spcBef>
        <a:spcAft>
          <a:spcPct val="0"/>
        </a:spcAft>
        <a:defRPr sz="4000">
          <a:solidFill>
            <a:schemeClr val="tx2"/>
          </a:solidFill>
          <a:latin typeface="Times New Roman" pitchFamily="18" charset="0"/>
        </a:defRPr>
      </a:lvl7pPr>
      <a:lvl8pPr marL="1371600" algn="ctr" defTabSz="762000" rtl="0" eaLnBrk="1" fontAlgn="base" hangingPunct="1">
        <a:spcBef>
          <a:spcPct val="0"/>
        </a:spcBef>
        <a:spcAft>
          <a:spcPct val="0"/>
        </a:spcAft>
        <a:defRPr sz="4000">
          <a:solidFill>
            <a:schemeClr val="tx2"/>
          </a:solidFill>
          <a:latin typeface="Times New Roman" pitchFamily="18" charset="0"/>
        </a:defRPr>
      </a:lvl8pPr>
      <a:lvl9pPr marL="1828800" algn="ctr" defTabSz="762000" rtl="0" eaLnBrk="1" fontAlgn="base" hangingPunct="1">
        <a:spcBef>
          <a:spcPct val="0"/>
        </a:spcBef>
        <a:spcAft>
          <a:spcPct val="0"/>
        </a:spcAft>
        <a:defRPr sz="4000">
          <a:solidFill>
            <a:schemeClr val="tx2"/>
          </a:solidFill>
          <a:latin typeface="Times New Roman" pitchFamily="18" charset="0"/>
        </a:defRPr>
      </a:lvl9pPr>
    </p:titleStyle>
    <p:bodyStyle>
      <a:lvl1pPr marL="342900" indent="-342900" algn="l" defTabSz="762000" rtl="0" eaLnBrk="1" fontAlgn="base" hangingPunct="1">
        <a:spcBef>
          <a:spcPct val="20000"/>
        </a:spcBef>
        <a:spcAft>
          <a:spcPct val="0"/>
        </a:spcAft>
        <a:buSzPct val="160000"/>
        <a:buFont typeface="Wingdings" pitchFamily="2" charset="2"/>
        <a:buChar char="§"/>
        <a:defRPr sz="2000">
          <a:solidFill>
            <a:srgbClr val="001E64"/>
          </a:solidFill>
          <a:latin typeface="+mn-lt"/>
          <a:ea typeface="+mn-ea"/>
          <a:cs typeface="+mn-cs"/>
        </a:defRPr>
      </a:lvl1pPr>
      <a:lvl2pPr marL="742950" indent="-285750" algn="l" defTabSz="762000" rtl="0" eaLnBrk="1" fontAlgn="base" hangingPunct="1">
        <a:spcBef>
          <a:spcPct val="20000"/>
        </a:spcBef>
        <a:spcAft>
          <a:spcPct val="0"/>
        </a:spcAft>
        <a:buSzPct val="100000"/>
        <a:buChar char="–"/>
        <a:defRPr>
          <a:solidFill>
            <a:srgbClr val="001E64"/>
          </a:solidFill>
          <a:latin typeface="+mn-lt"/>
        </a:defRPr>
      </a:lvl2pPr>
      <a:lvl3pPr marL="1143000" indent="-228600" algn="l" defTabSz="762000" rtl="0" eaLnBrk="1" fontAlgn="base" hangingPunct="1">
        <a:spcBef>
          <a:spcPct val="20000"/>
        </a:spcBef>
        <a:spcAft>
          <a:spcPct val="0"/>
        </a:spcAft>
        <a:buSzPct val="100000"/>
        <a:buChar char="•"/>
        <a:defRPr sz="1600">
          <a:solidFill>
            <a:srgbClr val="001E64"/>
          </a:solidFill>
          <a:latin typeface="+mn-lt"/>
        </a:defRPr>
      </a:lvl3pPr>
      <a:lvl4pPr marL="1600200" indent="-228600" algn="l" defTabSz="762000" rtl="0" eaLnBrk="1" fontAlgn="base" hangingPunct="1">
        <a:spcBef>
          <a:spcPct val="20000"/>
        </a:spcBef>
        <a:spcAft>
          <a:spcPct val="0"/>
        </a:spcAft>
        <a:buSzPct val="100000"/>
        <a:buChar char="–"/>
        <a:defRPr sz="1400">
          <a:solidFill>
            <a:srgbClr val="001E64"/>
          </a:solidFill>
          <a:latin typeface="+mn-lt"/>
        </a:defRPr>
      </a:lvl4pPr>
      <a:lvl5pPr marL="2057400" indent="-228600" algn="l" defTabSz="762000" rtl="0" eaLnBrk="1" fontAlgn="base" hangingPunct="1">
        <a:spcBef>
          <a:spcPct val="20000"/>
        </a:spcBef>
        <a:spcAft>
          <a:spcPct val="0"/>
        </a:spcAft>
        <a:buSzPct val="100000"/>
        <a:buChar char="»"/>
        <a:defRPr sz="1200">
          <a:solidFill>
            <a:srgbClr val="001E64"/>
          </a:solidFill>
          <a:latin typeface="+mn-lt"/>
        </a:defRPr>
      </a:lvl5pPr>
      <a:lvl6pPr marL="2514600" indent="-228600" algn="l" defTabSz="762000" rtl="0" eaLnBrk="1" fontAlgn="base" hangingPunct="1">
        <a:spcBef>
          <a:spcPct val="20000"/>
        </a:spcBef>
        <a:spcAft>
          <a:spcPct val="0"/>
        </a:spcAft>
        <a:buSzPct val="100000"/>
        <a:buChar char="»"/>
        <a:defRPr sz="1200">
          <a:solidFill>
            <a:srgbClr val="001E64"/>
          </a:solidFill>
          <a:latin typeface="+mn-lt"/>
        </a:defRPr>
      </a:lvl6pPr>
      <a:lvl7pPr marL="2971800" indent="-228600" algn="l" defTabSz="762000" rtl="0" eaLnBrk="1" fontAlgn="base" hangingPunct="1">
        <a:spcBef>
          <a:spcPct val="20000"/>
        </a:spcBef>
        <a:spcAft>
          <a:spcPct val="0"/>
        </a:spcAft>
        <a:buSzPct val="100000"/>
        <a:buChar char="»"/>
        <a:defRPr sz="1200">
          <a:solidFill>
            <a:srgbClr val="001E64"/>
          </a:solidFill>
          <a:latin typeface="+mn-lt"/>
        </a:defRPr>
      </a:lvl7pPr>
      <a:lvl8pPr marL="3429000" indent="-228600" algn="l" defTabSz="762000" rtl="0" eaLnBrk="1" fontAlgn="base" hangingPunct="1">
        <a:spcBef>
          <a:spcPct val="20000"/>
        </a:spcBef>
        <a:spcAft>
          <a:spcPct val="0"/>
        </a:spcAft>
        <a:buSzPct val="100000"/>
        <a:buChar char="»"/>
        <a:defRPr sz="1200">
          <a:solidFill>
            <a:srgbClr val="001E64"/>
          </a:solidFill>
          <a:latin typeface="+mn-lt"/>
        </a:defRPr>
      </a:lvl8pPr>
      <a:lvl9pPr marL="3886200" indent="-228600" algn="l" defTabSz="762000" rtl="0" eaLnBrk="1" fontAlgn="base" hangingPunct="1">
        <a:spcBef>
          <a:spcPct val="20000"/>
        </a:spcBef>
        <a:spcAft>
          <a:spcPct val="0"/>
        </a:spcAft>
        <a:buSzPct val="100000"/>
        <a:buChar char="»"/>
        <a:defRPr sz="1200">
          <a:solidFill>
            <a:srgbClr val="001E64"/>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5.png"/><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3.xml"/><Relationship Id="rId4" Type="http://schemas.openxmlformats.org/officeDocument/2006/relationships/image" Target="../media/image42.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gif"/><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1.xml"/><Relationship Id="rId7" Type="http://schemas.openxmlformats.org/officeDocument/2006/relationships/image" Target="../media/image15.png"/><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13.wmf"/><Relationship Id="rId5" Type="http://schemas.openxmlformats.org/officeDocument/2006/relationships/oleObject" Target="../embeddings/oleObject1.bin"/><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20962" y="1814801"/>
            <a:ext cx="7772400" cy="2387600"/>
          </a:xfrm>
        </p:spPr>
        <p:txBody>
          <a:bodyPr/>
          <a:lstStyle/>
          <a:p>
            <a:r>
              <a:rPr lang="en-US" dirty="0" smtClean="0"/>
              <a:t>Dielectric Resonator Based Wireless </a:t>
            </a:r>
            <a:r>
              <a:rPr lang="en-US" dirty="0" smtClean="0"/>
              <a:t>Passive Sensors</a:t>
            </a:r>
            <a:endParaRPr lang="en-US" dirty="0"/>
          </a:p>
        </p:txBody>
      </p:sp>
      <p:sp>
        <p:nvSpPr>
          <p:cNvPr id="3" name="Subtitle 2"/>
          <p:cNvSpPr>
            <a:spLocks noGrp="1"/>
          </p:cNvSpPr>
          <p:nvPr>
            <p:ph type="subTitle" idx="1"/>
          </p:nvPr>
        </p:nvSpPr>
        <p:spPr>
          <a:xfrm>
            <a:off x="1378162" y="4316701"/>
            <a:ext cx="6858000" cy="1655762"/>
          </a:xfrm>
        </p:spPr>
        <p:txBody>
          <a:bodyPr/>
          <a:lstStyle/>
          <a:p>
            <a:r>
              <a:rPr lang="en-US" dirty="0" smtClean="0"/>
              <a:t>Laboratory of Electrical Instrumentation</a:t>
            </a:r>
            <a:r>
              <a:rPr lang="en-US" dirty="0" smtClean="0"/>
              <a:t>, </a:t>
            </a:r>
          </a:p>
          <a:p>
            <a:r>
              <a:rPr lang="en-US" dirty="0" smtClean="0"/>
              <a:t>IMTEK</a:t>
            </a:r>
            <a:r>
              <a:rPr lang="en-US" dirty="0" smtClean="0"/>
              <a:t>, University of Freiburg</a:t>
            </a:r>
          </a:p>
          <a:p>
            <a:endParaRPr lang="en-US" dirty="0" smtClean="0"/>
          </a:p>
        </p:txBody>
      </p:sp>
      <p:pic>
        <p:nvPicPr>
          <p:cNvPr id="5" name="Picture 6" descr="logoffreib (411×48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08638" y="4583401"/>
            <a:ext cx="1384724" cy="16340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3615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457200" y="274638"/>
            <a:ext cx="8229600" cy="1143000"/>
          </a:xfrm>
          <a:noFill/>
          <a:ln>
            <a:miter lim="800000"/>
            <a:headEnd/>
            <a:tailEnd/>
          </a:ln>
        </p:spPr>
        <p:txBody>
          <a:bodyPr vert="horz" wrap="square" lIns="91440" tIns="45720" rIns="91440" bIns="45720" numCol="1" anchor="t" anchorCtr="0" compatLnSpc="1">
            <a:prstTxWarp prst="textNoShape">
              <a:avLst/>
            </a:prstTxWarp>
          </a:bodyPr>
          <a:lstStyle/>
          <a:p>
            <a:r>
              <a:rPr lang="en-GB" sz="2800" b="1" dirty="0" smtClean="0">
                <a:latin typeface="Arial" charset="0"/>
              </a:rPr>
              <a:t>Parallel plate Wireless Strain Sensor</a:t>
            </a:r>
            <a:endParaRPr lang="en-US" sz="2800" b="1" dirty="0">
              <a:latin typeface="Arial" charset="0"/>
            </a:endParaRPr>
          </a:p>
        </p:txBody>
      </p:sp>
      <p:sp>
        <p:nvSpPr>
          <p:cNvPr id="6" name="Content Placeholder 5"/>
          <p:cNvSpPr>
            <a:spLocks noGrp="1"/>
          </p:cNvSpPr>
          <p:nvPr>
            <p:ph idx="1"/>
          </p:nvPr>
        </p:nvSpPr>
        <p:spPr/>
        <p:txBody>
          <a:bodyPr/>
          <a:lstStyle/>
          <a:p>
            <a:r>
              <a:rPr lang="en-GB" dirty="0" smtClean="0"/>
              <a:t>Wireless measurement of displacement.</a:t>
            </a:r>
          </a:p>
          <a:p>
            <a:endParaRPr lang="en-GB" dirty="0" smtClean="0"/>
          </a:p>
          <a:p>
            <a:endParaRPr lang="en-US" dirty="0" smtClean="0"/>
          </a:p>
        </p:txBody>
      </p:sp>
      <p:pic>
        <p:nvPicPr>
          <p:cNvPr id="7" name="Picture 6"/>
          <p:cNvPicPr>
            <a:picLocks noChangeAspect="1" noChangeArrowheads="1"/>
          </p:cNvPicPr>
          <p:nvPr/>
        </p:nvPicPr>
        <p:blipFill>
          <a:blip r:embed="rId2"/>
          <a:srcRect/>
          <a:stretch>
            <a:fillRect/>
          </a:stretch>
        </p:blipFill>
        <p:spPr bwMode="auto">
          <a:xfrm>
            <a:off x="3427531" y="2133075"/>
            <a:ext cx="5541845" cy="4328589"/>
          </a:xfrm>
          <a:prstGeom prst="rect">
            <a:avLst/>
          </a:prstGeom>
          <a:noFill/>
          <a:ln w="9525">
            <a:noFill/>
            <a:miter lim="800000"/>
            <a:headEnd/>
            <a:tailEnd/>
          </a:ln>
          <a:effectLst/>
        </p:spPr>
      </p:pic>
      <p:pic>
        <p:nvPicPr>
          <p:cNvPr id="9" name="Picture 7"/>
          <p:cNvPicPr>
            <a:picLocks noChangeAspect="1" noChangeArrowheads="1"/>
          </p:cNvPicPr>
          <p:nvPr/>
        </p:nvPicPr>
        <p:blipFill>
          <a:blip r:embed="rId3"/>
          <a:srcRect/>
          <a:stretch>
            <a:fillRect/>
          </a:stretch>
        </p:blipFill>
        <p:spPr bwMode="auto">
          <a:xfrm>
            <a:off x="861332" y="1562643"/>
            <a:ext cx="3524401" cy="2785268"/>
          </a:xfrm>
          <a:prstGeom prst="rect">
            <a:avLst/>
          </a:prstGeom>
          <a:noFill/>
          <a:ln w="9525">
            <a:noFill/>
            <a:miter lim="800000"/>
            <a:headEnd/>
            <a:tailEnd/>
          </a:ln>
          <a:effectLst/>
        </p:spPr>
      </p:pic>
    </p:spTree>
    <p:extLst>
      <p:ext uri="{BB962C8B-B14F-4D97-AF65-F5344CB8AC3E}">
        <p14:creationId xmlns:p14="http://schemas.microsoft.com/office/powerpoint/2010/main" val="1308723989"/>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Grp="1" noChangeArrowheads="1"/>
          </p:cNvSpPr>
          <p:nvPr>
            <p:ph type="title"/>
          </p:nvPr>
        </p:nvSpPr>
        <p:spPr/>
        <p:txBody>
          <a:bodyPr/>
          <a:lstStyle/>
          <a:p>
            <a:r>
              <a:rPr lang="en-US" altLang="de-DE" smtClean="0"/>
              <a:t>Sensor concept</a:t>
            </a:r>
            <a:endParaRPr lang="en-US" altLang="de-DE" dirty="0" smtClean="0"/>
          </a:p>
        </p:txBody>
      </p:sp>
      <p:sp>
        <p:nvSpPr>
          <p:cNvPr id="4" name="Content Placeholder 3"/>
          <p:cNvSpPr>
            <a:spLocks noGrp="1"/>
          </p:cNvSpPr>
          <p:nvPr>
            <p:ph idx="1"/>
          </p:nvPr>
        </p:nvSpPr>
        <p:spPr/>
        <p:txBody>
          <a:bodyPr/>
          <a:lstStyle/>
          <a:p>
            <a:r>
              <a:rPr lang="en-US" dirty="0" smtClean="0">
                <a:sym typeface="Wingdings" pitchFamily="2" charset="2"/>
              </a:rPr>
              <a:t>Dielectric resonator as a transducer.</a:t>
            </a:r>
          </a:p>
          <a:p>
            <a:endParaRPr lang="en-US" dirty="0"/>
          </a:p>
        </p:txBody>
      </p:sp>
      <p:pic>
        <p:nvPicPr>
          <p:cNvPr id="2" name="Grafik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757" y="2137719"/>
            <a:ext cx="7077429" cy="4164226"/>
          </a:xfrm>
          <a:prstGeom prst="rect">
            <a:avLst/>
          </a:prstGeom>
        </p:spPr>
      </p:pic>
    </p:spTree>
    <p:extLst>
      <p:ext uri="{BB962C8B-B14F-4D97-AF65-F5344CB8AC3E}">
        <p14:creationId xmlns:p14="http://schemas.microsoft.com/office/powerpoint/2010/main" val="186839763"/>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Torque sensor prototype</a:t>
            </a:r>
            <a:endParaRPr lang="en-US" dirty="0"/>
          </a:p>
        </p:txBody>
      </p:sp>
      <p:sp>
        <p:nvSpPr>
          <p:cNvPr id="3" name="Content Placeholder 2"/>
          <p:cNvSpPr>
            <a:spLocks noGrp="1"/>
          </p:cNvSpPr>
          <p:nvPr>
            <p:ph idx="1"/>
          </p:nvPr>
        </p:nvSpPr>
        <p:spPr/>
        <p:txBody>
          <a:bodyPr/>
          <a:lstStyle/>
          <a:p>
            <a:r>
              <a:rPr lang="en-US" dirty="0" smtClean="0"/>
              <a:t>Clamp on device.</a:t>
            </a:r>
          </a:p>
          <a:p>
            <a:r>
              <a:rPr lang="en-US" dirty="0" smtClean="0"/>
              <a:t>Low installation time.</a:t>
            </a:r>
            <a:endParaRPr lang="en-US" dirty="0"/>
          </a:p>
          <a:p>
            <a:r>
              <a:rPr lang="en-US" dirty="0" smtClean="0"/>
              <a:t>2.4 GHz ISM band compatible</a:t>
            </a:r>
          </a:p>
          <a:p>
            <a:r>
              <a:rPr lang="en-US" dirty="0" smtClean="0"/>
              <a:t>Dual sensors on each side for offset compensation</a:t>
            </a:r>
            <a:endParaRPr lang="en-US" dirty="0"/>
          </a:p>
          <a:p>
            <a:r>
              <a:rPr lang="en-US" dirty="0" smtClean="0"/>
              <a:t>Offset due to</a:t>
            </a:r>
          </a:p>
          <a:p>
            <a:pPr lvl="1"/>
            <a:r>
              <a:rPr lang="en-US" dirty="0" smtClean="0"/>
              <a:t>Temperature</a:t>
            </a:r>
          </a:p>
          <a:p>
            <a:pPr lvl="1"/>
            <a:r>
              <a:rPr lang="en-US" dirty="0" smtClean="0"/>
              <a:t>Sideways force</a:t>
            </a:r>
          </a:p>
          <a:p>
            <a:pPr lvl="1"/>
            <a:r>
              <a:rPr lang="en-US" dirty="0" smtClean="0"/>
              <a:t>Coupler imperfections</a:t>
            </a:r>
          </a:p>
          <a:p>
            <a:pPr lvl="1"/>
            <a:endParaRPr lang="en-US" dirty="0" smtClean="0"/>
          </a:p>
        </p:txBody>
      </p:sp>
      <p:pic>
        <p:nvPicPr>
          <p:cNvPr id="4" name="Picture 3"/>
          <p:cNvPicPr/>
          <p:nvPr/>
        </p:nvPicPr>
        <p:blipFill>
          <a:blip r:embed="rId2"/>
          <a:stretch>
            <a:fillRect/>
          </a:stretch>
        </p:blipFill>
        <p:spPr>
          <a:xfrm>
            <a:off x="3970866" y="2802466"/>
            <a:ext cx="4400879" cy="3303694"/>
          </a:xfrm>
          <a:prstGeom prst="rect">
            <a:avLst/>
          </a:prstGeom>
        </p:spPr>
      </p:pic>
    </p:spTree>
    <p:extLst>
      <p:ext uri="{BB962C8B-B14F-4D97-AF65-F5344CB8AC3E}">
        <p14:creationId xmlns:p14="http://schemas.microsoft.com/office/powerpoint/2010/main" val="343424372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Torque Sensor - Experimental </a:t>
            </a:r>
            <a:r>
              <a:rPr lang="en-US" dirty="0" smtClean="0"/>
              <a:t>setup</a:t>
            </a:r>
            <a:endParaRPr lang="en-US" dirty="0"/>
          </a:p>
        </p:txBody>
      </p:sp>
      <p:pic>
        <p:nvPicPr>
          <p:cNvPr id="6" name="Content Placeholder 3"/>
          <p:cNvPicPr>
            <a:picLocks/>
          </p:cNvPicPr>
          <p:nvPr/>
        </p:nvPicPr>
        <p:blipFill>
          <a:blip r:embed="rId3" cstate="print">
            <a:extLst>
              <a:ext uri="{28A0092B-C50C-407E-A947-70E740481C1C}">
                <a14:useLocalDpi xmlns:a14="http://schemas.microsoft.com/office/drawing/2010/main" val="0"/>
              </a:ext>
            </a:extLst>
          </a:blip>
          <a:stretch>
            <a:fillRect/>
          </a:stretch>
        </p:blipFill>
        <p:spPr bwMode="auto">
          <a:xfrm>
            <a:off x="940778" y="1417638"/>
            <a:ext cx="7980265" cy="4707977"/>
          </a:xfrm>
          <a:prstGeom prst="rect">
            <a:avLst/>
          </a:prstGeom>
          <a:noFill/>
          <a:ln w="9525">
            <a:noFill/>
            <a:miter lim="800000"/>
            <a:headEnd/>
            <a:tailEnd/>
          </a:ln>
          <a:effectLst/>
        </p:spPr>
      </p:pic>
    </p:spTree>
    <p:extLst>
      <p:ext uri="{BB962C8B-B14F-4D97-AF65-F5344CB8AC3E}">
        <p14:creationId xmlns:p14="http://schemas.microsoft.com/office/powerpoint/2010/main" val="492601272"/>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457200" y="274638"/>
            <a:ext cx="8229600" cy="1143000"/>
          </a:xfrm>
          <a:noFill/>
          <a:ln>
            <a:miter lim="800000"/>
            <a:headEnd/>
            <a:tailEnd/>
          </a:ln>
        </p:spPr>
        <p:txBody>
          <a:bodyPr vert="horz" wrap="square" lIns="91440" tIns="45720" rIns="91440" bIns="45720" numCol="1" anchor="t" anchorCtr="0" compatLnSpc="1">
            <a:prstTxWarp prst="textNoShape">
              <a:avLst/>
            </a:prstTxWarp>
          </a:bodyPr>
          <a:lstStyle/>
          <a:p>
            <a:r>
              <a:rPr lang="en-US" sz="2800" b="1" dirty="0" smtClean="0">
                <a:latin typeface="Arial" charset="0"/>
              </a:rPr>
              <a:t>OWEG Sensor - Force </a:t>
            </a:r>
            <a:r>
              <a:rPr lang="en-US" sz="2800" b="1" dirty="0" smtClean="0">
                <a:latin typeface="Arial" charset="0"/>
              </a:rPr>
              <a:t>Sensor/Load cell</a:t>
            </a:r>
            <a:endParaRPr lang="en-US" sz="2800" b="1" dirty="0">
              <a:latin typeface="Arial" charset="0"/>
            </a:endParaRPr>
          </a:p>
        </p:txBody>
      </p:sp>
      <p:sp>
        <p:nvSpPr>
          <p:cNvPr id="6" name="Content Placeholder 5"/>
          <p:cNvSpPr>
            <a:spLocks noGrp="1"/>
          </p:cNvSpPr>
          <p:nvPr>
            <p:ph idx="1"/>
          </p:nvPr>
        </p:nvSpPr>
        <p:spPr/>
        <p:txBody>
          <a:bodyPr/>
          <a:lstStyle/>
          <a:p>
            <a:r>
              <a:rPr lang="en-US" dirty="0" smtClean="0"/>
              <a:t>Evanescent open ended waveguide antenna.</a:t>
            </a:r>
          </a:p>
          <a:p>
            <a:r>
              <a:rPr lang="en-US" dirty="0" smtClean="0"/>
              <a:t>Loaded with a dielectric resonator</a:t>
            </a:r>
          </a:p>
          <a:p>
            <a:r>
              <a:rPr lang="en-US" dirty="0" smtClean="0"/>
              <a:t>Cantilever beam spring.</a:t>
            </a:r>
          </a:p>
          <a:p>
            <a:r>
              <a:rPr lang="en-US" dirty="0" smtClean="0"/>
              <a:t>Force → </a:t>
            </a:r>
            <a:r>
              <a:rPr lang="en-US" dirty="0"/>
              <a:t>Displacement </a:t>
            </a:r>
            <a:r>
              <a:rPr lang="en-US" dirty="0" smtClean="0"/>
              <a:t>→ Frequency shift</a:t>
            </a:r>
          </a:p>
        </p:txBody>
      </p:sp>
      <p:pic>
        <p:nvPicPr>
          <p:cNvPr id="38" name="Picture 37"/>
          <p:cNvPicPr>
            <a:picLocks noChangeAspect="1"/>
          </p:cNvPicPr>
          <p:nvPr/>
        </p:nvPicPr>
        <p:blipFill rotWithShape="1">
          <a:blip r:embed="rId2"/>
          <a:srcRect l="57522" r="10551" b="41906"/>
          <a:stretch/>
        </p:blipFill>
        <p:spPr>
          <a:xfrm>
            <a:off x="5728442" y="2694293"/>
            <a:ext cx="3077028" cy="1825774"/>
          </a:xfrm>
          <a:prstGeom prst="rect">
            <a:avLst/>
          </a:prstGeom>
        </p:spPr>
      </p:pic>
      <p:grpSp>
        <p:nvGrpSpPr>
          <p:cNvPr id="39" name="Group 38"/>
          <p:cNvGrpSpPr/>
          <p:nvPr/>
        </p:nvGrpSpPr>
        <p:grpSpPr>
          <a:xfrm>
            <a:off x="827088" y="3046366"/>
            <a:ext cx="5183535" cy="2947401"/>
            <a:chOff x="-1239051" y="1125538"/>
            <a:chExt cx="7247966" cy="4121253"/>
          </a:xfrm>
        </p:grpSpPr>
        <p:pic>
          <p:nvPicPr>
            <p:cNvPr id="2" name="Picture 1"/>
            <p:cNvPicPr>
              <a:picLocks noChangeAspect="1"/>
            </p:cNvPicPr>
            <p:nvPr/>
          </p:nvPicPr>
          <p:blipFill rotWithShape="1">
            <a:blip r:embed="rId2"/>
            <a:srcRect r="42650"/>
            <a:stretch/>
          </p:blipFill>
          <p:spPr>
            <a:xfrm>
              <a:off x="-1239051" y="1125538"/>
              <a:ext cx="7247966" cy="4121253"/>
            </a:xfrm>
            <a:prstGeom prst="rect">
              <a:avLst/>
            </a:prstGeom>
          </p:spPr>
        </p:pic>
        <p:sp>
          <p:nvSpPr>
            <p:cNvPr id="3" name="Rectangle 2"/>
            <p:cNvSpPr/>
            <p:nvPr/>
          </p:nvSpPr>
          <p:spPr bwMode="auto">
            <a:xfrm>
              <a:off x="4659086" y="4438186"/>
              <a:ext cx="1349829" cy="80860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grpSp>
    </p:spTree>
    <p:extLst>
      <p:ext uri="{BB962C8B-B14F-4D97-AF65-F5344CB8AC3E}">
        <p14:creationId xmlns:p14="http://schemas.microsoft.com/office/powerpoint/2010/main" val="3302587950"/>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457200" y="274638"/>
            <a:ext cx="8229600" cy="1143000"/>
          </a:xfrm>
          <a:noFill/>
          <a:ln>
            <a:miter lim="800000"/>
            <a:headEnd/>
            <a:tailEnd/>
          </a:ln>
        </p:spPr>
        <p:txBody>
          <a:bodyPr vert="horz" wrap="square" lIns="91440" tIns="45720" rIns="91440" bIns="45720" numCol="1" anchor="t" anchorCtr="0" compatLnSpc="1">
            <a:prstTxWarp prst="textNoShape">
              <a:avLst/>
            </a:prstTxWarp>
          </a:bodyPr>
          <a:lstStyle/>
          <a:p>
            <a:r>
              <a:rPr lang="en-US" dirty="0">
                <a:latin typeface="Arial" charset="0"/>
              </a:rPr>
              <a:t>OEWG Sensor - </a:t>
            </a:r>
            <a:r>
              <a:rPr lang="en-US" dirty="0" smtClean="0">
                <a:latin typeface="Arial" charset="0"/>
              </a:rPr>
              <a:t>Simulations</a:t>
            </a:r>
            <a:endParaRPr lang="en-US" sz="2800" b="1" dirty="0">
              <a:latin typeface="Arial" charset="0"/>
            </a:endParaRPr>
          </a:p>
        </p:txBody>
      </p:sp>
      <p:sp>
        <p:nvSpPr>
          <p:cNvPr id="6" name="Content Placeholder 5"/>
          <p:cNvSpPr>
            <a:spLocks noGrp="1"/>
          </p:cNvSpPr>
          <p:nvPr>
            <p:ph idx="1"/>
          </p:nvPr>
        </p:nvSpPr>
        <p:spPr/>
        <p:txBody>
          <a:bodyPr/>
          <a:lstStyle/>
          <a:p>
            <a:r>
              <a:rPr lang="en-US" dirty="0" smtClean="0"/>
              <a:t>‘Edge gap’ – main coupling control variable</a:t>
            </a:r>
          </a:p>
          <a:p>
            <a:r>
              <a:rPr lang="en-US" dirty="0" smtClean="0"/>
              <a:t>Weak loop coupling simulation for Q calculations.</a:t>
            </a:r>
          </a:p>
          <a:p>
            <a:endParaRPr lang="en-US" dirty="0" smtClean="0"/>
          </a:p>
        </p:txBody>
      </p:sp>
      <p:pic>
        <p:nvPicPr>
          <p:cNvPr id="5" name="Picture 4"/>
          <p:cNvPicPr>
            <a:picLocks noChangeAspect="1"/>
          </p:cNvPicPr>
          <p:nvPr/>
        </p:nvPicPr>
        <p:blipFill>
          <a:blip r:embed="rId2"/>
          <a:stretch>
            <a:fillRect/>
          </a:stretch>
        </p:blipFill>
        <p:spPr>
          <a:xfrm>
            <a:off x="5306157" y="1761898"/>
            <a:ext cx="3217131" cy="2302101"/>
          </a:xfrm>
          <a:prstGeom prst="rect">
            <a:avLst/>
          </a:prstGeom>
        </p:spPr>
      </p:pic>
      <p:pic>
        <p:nvPicPr>
          <p:cNvPr id="10" name="Picture 9"/>
          <p:cNvPicPr/>
          <p:nvPr/>
        </p:nvPicPr>
        <p:blipFill>
          <a:blip r:embed="rId3"/>
          <a:stretch>
            <a:fillRect/>
          </a:stretch>
        </p:blipFill>
        <p:spPr>
          <a:xfrm flipH="1">
            <a:off x="5033871" y="4190207"/>
            <a:ext cx="3934496" cy="2387600"/>
          </a:xfrm>
          <a:prstGeom prst="rect">
            <a:avLst/>
          </a:prstGeom>
        </p:spPr>
      </p:pic>
      <p:sp>
        <p:nvSpPr>
          <p:cNvPr id="7" name="TextBox 6"/>
          <p:cNvSpPr txBox="1"/>
          <p:nvPr/>
        </p:nvSpPr>
        <p:spPr>
          <a:xfrm>
            <a:off x="5216821" y="4607122"/>
            <a:ext cx="1697901" cy="307777"/>
          </a:xfrm>
          <a:prstGeom prst="rect">
            <a:avLst/>
          </a:prstGeom>
          <a:noFill/>
        </p:spPr>
        <p:txBody>
          <a:bodyPr wrap="none" rtlCol="0">
            <a:spAutoFit/>
          </a:bodyPr>
          <a:lstStyle/>
          <a:p>
            <a:r>
              <a:rPr lang="en-US" sz="1400" b="1" dirty="0" smtClean="0">
                <a:solidFill>
                  <a:srgbClr val="000000"/>
                </a:solidFill>
                <a:latin typeface="+mj-lt"/>
              </a:rPr>
              <a:t>Small coupling loop</a:t>
            </a:r>
            <a:endParaRPr lang="en-US" sz="1400" b="1" dirty="0">
              <a:solidFill>
                <a:srgbClr val="000000"/>
              </a:solidFill>
              <a:latin typeface="+mj-lt"/>
            </a:endParaRPr>
          </a:p>
        </p:txBody>
      </p:sp>
      <p:cxnSp>
        <p:nvCxnSpPr>
          <p:cNvPr id="11" name="Straight Connector 10"/>
          <p:cNvCxnSpPr/>
          <p:nvPr/>
        </p:nvCxnSpPr>
        <p:spPr bwMode="auto">
          <a:xfrm flipH="1" flipV="1">
            <a:off x="6353175" y="4914899"/>
            <a:ext cx="238125" cy="688184"/>
          </a:xfrm>
          <a:prstGeom prst="line">
            <a:avLst/>
          </a:prstGeom>
          <a:solidFill>
            <a:schemeClr val="accent1"/>
          </a:solidFill>
          <a:ln w="9525" cap="flat" cmpd="sng" algn="ctr">
            <a:solidFill>
              <a:srgbClr val="000000"/>
            </a:solidFill>
            <a:prstDash val="solid"/>
            <a:round/>
            <a:headEnd type="none" w="med" len="med"/>
            <a:tailEnd type="none" w="med" len="med"/>
          </a:ln>
          <a:effectLst/>
        </p:spPr>
      </p:cxnSp>
      <p:pic>
        <p:nvPicPr>
          <p:cNvPr id="13" name="Picture 12"/>
          <p:cNvPicPr>
            <a:picLocks noChangeAspect="1"/>
          </p:cNvPicPr>
          <p:nvPr/>
        </p:nvPicPr>
        <p:blipFill>
          <a:blip r:embed="rId4"/>
          <a:stretch>
            <a:fillRect/>
          </a:stretch>
        </p:blipFill>
        <p:spPr>
          <a:xfrm>
            <a:off x="953053" y="2556019"/>
            <a:ext cx="4069230" cy="3047064"/>
          </a:xfrm>
          <a:prstGeom prst="rect">
            <a:avLst/>
          </a:prstGeom>
        </p:spPr>
      </p:pic>
    </p:spTree>
    <p:extLst>
      <p:ext uri="{BB962C8B-B14F-4D97-AF65-F5344CB8AC3E}">
        <p14:creationId xmlns:p14="http://schemas.microsoft.com/office/powerpoint/2010/main" val="93185718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bwMode="auto">
          <a:xfrm>
            <a:off x="457200" y="274638"/>
            <a:ext cx="8229600" cy="1143000"/>
          </a:xfrm>
          <a:noFill/>
          <a:ln>
            <a:miter lim="800000"/>
            <a:headEnd/>
            <a:tailEnd/>
          </a:ln>
        </p:spPr>
        <p:txBody>
          <a:bodyPr vert="horz" wrap="square" lIns="91440" tIns="45720" rIns="91440" bIns="45720" numCol="1" anchor="t" anchorCtr="0" compatLnSpc="1">
            <a:prstTxWarp prst="textNoShape">
              <a:avLst/>
            </a:prstTxWarp>
          </a:bodyPr>
          <a:lstStyle/>
          <a:p>
            <a:r>
              <a:rPr lang="en-US" sz="2800" b="1" dirty="0" smtClean="0">
                <a:latin typeface="Arial" charset="0"/>
              </a:rPr>
              <a:t>OEWG Sensor - Results</a:t>
            </a:r>
            <a:endParaRPr lang="en-US" sz="2800" b="1" dirty="0">
              <a:latin typeface="Arial" charset="0"/>
            </a:endParaRPr>
          </a:p>
        </p:txBody>
      </p:sp>
      <p:pic>
        <p:nvPicPr>
          <p:cNvPr id="5" name="Picture 4"/>
          <p:cNvPicPr>
            <a:picLocks noChangeAspect="1"/>
          </p:cNvPicPr>
          <p:nvPr/>
        </p:nvPicPr>
        <p:blipFill>
          <a:blip r:embed="rId2"/>
          <a:stretch>
            <a:fillRect/>
          </a:stretch>
        </p:blipFill>
        <p:spPr>
          <a:xfrm>
            <a:off x="5855067" y="1088798"/>
            <a:ext cx="2693988" cy="1927753"/>
          </a:xfrm>
          <a:prstGeom prst="rect">
            <a:avLst/>
          </a:prstGeom>
        </p:spPr>
      </p:pic>
      <p:pic>
        <p:nvPicPr>
          <p:cNvPr id="9" name="Picture 8"/>
          <p:cNvPicPr>
            <a:picLocks noChangeAspect="1"/>
          </p:cNvPicPr>
          <p:nvPr/>
        </p:nvPicPr>
        <p:blipFill rotWithShape="1">
          <a:blip r:embed="rId3"/>
          <a:srcRect l="9046" t="51442"/>
          <a:stretch/>
        </p:blipFill>
        <p:spPr>
          <a:xfrm>
            <a:off x="786968" y="2836748"/>
            <a:ext cx="4271175" cy="2560752"/>
          </a:xfrm>
          <a:prstGeom prst="rect">
            <a:avLst/>
          </a:prstGeom>
        </p:spPr>
      </p:pic>
      <p:sp>
        <p:nvSpPr>
          <p:cNvPr id="2" name="Content Placeholder 1"/>
          <p:cNvSpPr>
            <a:spLocks noGrp="1"/>
          </p:cNvSpPr>
          <p:nvPr>
            <p:ph idx="1"/>
          </p:nvPr>
        </p:nvSpPr>
        <p:spPr/>
        <p:txBody>
          <a:bodyPr/>
          <a:lstStyle/>
          <a:p>
            <a:r>
              <a:rPr lang="en-US" dirty="0" smtClean="0"/>
              <a:t>High Loaded Q (~3000)</a:t>
            </a:r>
          </a:p>
          <a:p>
            <a:r>
              <a:rPr lang="en-US" dirty="0" smtClean="0"/>
              <a:t>Good Directivity (2 </a:t>
            </a:r>
            <a:r>
              <a:rPr lang="en-US" dirty="0" err="1" smtClean="0"/>
              <a:t>dBi</a:t>
            </a:r>
            <a:r>
              <a:rPr lang="en-US" dirty="0" smtClean="0"/>
              <a:t>)</a:t>
            </a:r>
          </a:p>
          <a:p>
            <a:r>
              <a:rPr lang="en-US" dirty="0" smtClean="0"/>
              <a:t>High Sensitivity (5 ppm/</a:t>
            </a:r>
            <a:r>
              <a:rPr lang="el-GR" dirty="0" smtClean="0"/>
              <a:t>με</a:t>
            </a:r>
            <a:r>
              <a:rPr lang="en-US" dirty="0" smtClean="0"/>
              <a:t>)</a:t>
            </a:r>
          </a:p>
          <a:p>
            <a:r>
              <a:rPr lang="en-US" dirty="0" smtClean="0"/>
              <a:t>Good Range (1-5 m)</a:t>
            </a:r>
            <a:endParaRPr lang="en-US" dirty="0"/>
          </a:p>
        </p:txBody>
      </p:sp>
      <p:pic>
        <p:nvPicPr>
          <p:cNvPr id="15" name="Content Placeholder 13"/>
          <p:cNvPicPr>
            <a:picLocks noChangeAspect="1"/>
          </p:cNvPicPr>
          <p:nvPr/>
        </p:nvPicPr>
        <p:blipFill rotWithShape="1">
          <a:blip r:embed="rId4"/>
          <a:srcRect r="51671"/>
          <a:stretch/>
        </p:blipFill>
        <p:spPr bwMode="auto">
          <a:xfrm>
            <a:off x="5058143" y="3451411"/>
            <a:ext cx="3719512" cy="2781300"/>
          </a:xfrm>
          <a:prstGeom prst="rect">
            <a:avLst/>
          </a:prstGeom>
          <a:noFill/>
          <a:ln w="9525">
            <a:noFill/>
            <a:miter lim="800000"/>
            <a:headEnd/>
            <a:tailEnd/>
          </a:ln>
          <a:effectLst/>
        </p:spPr>
      </p:pic>
    </p:spTree>
    <p:extLst>
      <p:ext uri="{BB962C8B-B14F-4D97-AF65-F5344CB8AC3E}">
        <p14:creationId xmlns:p14="http://schemas.microsoft.com/office/powerpoint/2010/main" val="182609910"/>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147"/>
          <p:cNvSpPr txBox="1">
            <a:spLocks noChangeArrowheads="1"/>
          </p:cNvSpPr>
          <p:nvPr/>
        </p:nvSpPr>
        <p:spPr bwMode="auto">
          <a:xfrm>
            <a:off x="6804025" y="6524625"/>
            <a:ext cx="1223963" cy="217488"/>
          </a:xfrm>
          <a:prstGeom prst="rect">
            <a:avLst/>
          </a:prstGeom>
          <a:noFill/>
          <a:ln w="9525">
            <a:noFill/>
            <a:miter lim="800000"/>
            <a:headEnd/>
            <a:tailEnd/>
          </a:ln>
        </p:spPr>
        <p:txBody>
          <a:bodyPr/>
          <a:lstStyle/>
          <a:p>
            <a:pPr algn="r" eaLnBrk="0" hangingPunct="0"/>
            <a:r>
              <a:rPr lang="de-DE" sz="800">
                <a:solidFill>
                  <a:srgbClr val="898989"/>
                </a:solidFill>
              </a:rPr>
              <a:t>- </a:t>
            </a:r>
            <a:fld id="{A91BA90E-9543-4FF5-9F25-91361A113DCD}" type="slidenum">
              <a:rPr lang="de-DE" sz="800">
                <a:solidFill>
                  <a:srgbClr val="898989"/>
                </a:solidFill>
              </a:rPr>
              <a:pPr algn="r" eaLnBrk="0" hangingPunct="0"/>
              <a:t>17</a:t>
            </a:fld>
            <a:r>
              <a:rPr lang="de-DE" sz="800">
                <a:solidFill>
                  <a:srgbClr val="898989"/>
                </a:solidFill>
              </a:rPr>
              <a:t> -</a:t>
            </a:r>
          </a:p>
        </p:txBody>
      </p:sp>
      <p:sp>
        <p:nvSpPr>
          <p:cNvPr id="16400" name="Rectangle 164"/>
          <p:cNvSpPr>
            <a:spLocks noChangeArrowheads="1"/>
          </p:cNvSpPr>
          <p:nvPr/>
        </p:nvSpPr>
        <p:spPr bwMode="auto">
          <a:xfrm rot="-5400000">
            <a:off x="4841902" y="3119805"/>
            <a:ext cx="1366837" cy="239713"/>
          </a:xfrm>
          <a:prstGeom prst="rect">
            <a:avLst/>
          </a:prstGeom>
          <a:noFill/>
          <a:ln w="9525">
            <a:noFill/>
            <a:miter lim="800000"/>
            <a:headEnd/>
            <a:tailEnd/>
          </a:ln>
        </p:spPr>
        <p:txBody>
          <a:bodyPr>
            <a:spAutoFit/>
          </a:bodyPr>
          <a:lstStyle/>
          <a:p>
            <a:pPr marL="457200" indent="-457200" algn="ctr" defTabSz="4271963">
              <a:lnSpc>
                <a:spcPct val="80000"/>
              </a:lnSpc>
              <a:spcBef>
                <a:spcPct val="50000"/>
              </a:spcBef>
              <a:tabLst>
                <a:tab pos="628650" algn="l"/>
              </a:tabLst>
            </a:pPr>
            <a:r>
              <a:rPr lang="en-US" sz="1200"/>
              <a:t>      1.06 m</a:t>
            </a:r>
          </a:p>
        </p:txBody>
      </p:sp>
      <p:cxnSp>
        <p:nvCxnSpPr>
          <p:cNvPr id="16398" name="Straight Connector 47"/>
          <p:cNvCxnSpPr>
            <a:cxnSpLocks noChangeShapeType="1"/>
          </p:cNvCxnSpPr>
          <p:nvPr/>
        </p:nvCxnSpPr>
        <p:spPr bwMode="auto">
          <a:xfrm flipV="1">
            <a:off x="5266516" y="1736925"/>
            <a:ext cx="120274" cy="101732"/>
          </a:xfrm>
          <a:prstGeom prst="line">
            <a:avLst/>
          </a:prstGeom>
          <a:noFill/>
          <a:ln w="12700">
            <a:solidFill>
              <a:schemeClr val="tx1"/>
            </a:solidFill>
            <a:round/>
            <a:headEnd/>
            <a:tailEnd/>
          </a:ln>
        </p:spPr>
      </p:cxnSp>
      <p:grpSp>
        <p:nvGrpSpPr>
          <p:cNvPr id="35" name="Group 34"/>
          <p:cNvGrpSpPr/>
          <p:nvPr/>
        </p:nvGrpSpPr>
        <p:grpSpPr>
          <a:xfrm>
            <a:off x="831917" y="1597415"/>
            <a:ext cx="6962696" cy="4503964"/>
            <a:chOff x="571472" y="1571612"/>
            <a:chExt cx="6962696" cy="4503964"/>
          </a:xfrm>
        </p:grpSpPr>
        <p:pic>
          <p:nvPicPr>
            <p:cNvPr id="16389" name="Picture 67" descr="C:\Users\boccard\Desktop\New folder (3)\P1080677.JPG"/>
            <p:cNvPicPr>
              <a:picLocks noChangeAspect="1" noChangeArrowheads="1"/>
            </p:cNvPicPr>
            <p:nvPr/>
          </p:nvPicPr>
          <p:blipFill>
            <a:blip r:embed="rId2"/>
            <a:srcRect/>
            <a:stretch>
              <a:fillRect/>
            </a:stretch>
          </p:blipFill>
          <p:spPr bwMode="auto">
            <a:xfrm>
              <a:off x="4585409" y="1615745"/>
              <a:ext cx="2948759" cy="3728175"/>
            </a:xfrm>
            <a:prstGeom prst="rect">
              <a:avLst/>
            </a:prstGeom>
            <a:noFill/>
            <a:ln w="9525">
              <a:noFill/>
              <a:miter lim="800000"/>
              <a:headEnd/>
              <a:tailEnd/>
            </a:ln>
          </p:spPr>
        </p:pic>
        <p:sp>
          <p:nvSpPr>
            <p:cNvPr id="16410" name="Rectangle 164"/>
            <p:cNvSpPr>
              <a:spLocks noChangeArrowheads="1"/>
            </p:cNvSpPr>
            <p:nvPr/>
          </p:nvSpPr>
          <p:spPr bwMode="auto">
            <a:xfrm>
              <a:off x="571472" y="3184972"/>
              <a:ext cx="3237680" cy="338554"/>
            </a:xfrm>
            <a:prstGeom prst="rect">
              <a:avLst/>
            </a:prstGeom>
            <a:noFill/>
            <a:ln w="9525">
              <a:noFill/>
              <a:miter lim="800000"/>
              <a:headEnd/>
              <a:tailEnd/>
            </a:ln>
          </p:spPr>
          <p:txBody>
            <a:bodyPr wrap="square">
              <a:spAutoFit/>
            </a:bodyPr>
            <a:lstStyle/>
            <a:p>
              <a:pPr marL="457200" indent="-457200" algn="ctr" defTabSz="4271963">
                <a:lnSpc>
                  <a:spcPct val="80000"/>
                </a:lnSpc>
                <a:spcBef>
                  <a:spcPct val="50000"/>
                </a:spcBef>
                <a:tabLst>
                  <a:tab pos="628650" algn="l"/>
                </a:tabLst>
              </a:pPr>
              <a:r>
                <a:rPr lang="en-US" sz="1000" b="1" dirty="0" smtClean="0">
                  <a:latin typeface="Arial" pitchFamily="34" charset="0"/>
                  <a:cs typeface="Arial" pitchFamily="34" charset="0"/>
                </a:rPr>
                <a:t>          Inner </a:t>
              </a:r>
              <a:r>
                <a:rPr lang="en-US" sz="1000" b="1" dirty="0">
                  <a:latin typeface="Arial" pitchFamily="34" charset="0"/>
                  <a:cs typeface="Arial" pitchFamily="34" charset="0"/>
                </a:rPr>
                <a:t>view of the oven at </a:t>
              </a:r>
              <a:r>
                <a:rPr lang="en-US" sz="1000" b="1" dirty="0" smtClean="0">
                  <a:latin typeface="Arial" pitchFamily="34" charset="0"/>
                  <a:cs typeface="Arial" pitchFamily="34" charset="0"/>
                </a:rPr>
                <a:t>700 °C with a dielectric resonator placed inside </a:t>
              </a:r>
              <a:endParaRPr lang="en-US" sz="1000" b="1" dirty="0">
                <a:latin typeface="Arial" pitchFamily="34" charset="0"/>
                <a:cs typeface="Arial" pitchFamily="34" charset="0"/>
              </a:endParaRPr>
            </a:p>
          </p:txBody>
        </p:sp>
        <p:sp>
          <p:nvSpPr>
            <p:cNvPr id="16408" name="Rectangle 164"/>
            <p:cNvSpPr>
              <a:spLocks noChangeArrowheads="1"/>
            </p:cNvSpPr>
            <p:nvPr/>
          </p:nvSpPr>
          <p:spPr bwMode="auto">
            <a:xfrm>
              <a:off x="4365893" y="5332023"/>
              <a:ext cx="2953403" cy="338554"/>
            </a:xfrm>
            <a:prstGeom prst="rect">
              <a:avLst/>
            </a:prstGeom>
            <a:noFill/>
            <a:ln w="9525">
              <a:noFill/>
              <a:miter lim="800000"/>
              <a:headEnd/>
              <a:tailEnd/>
            </a:ln>
          </p:spPr>
          <p:txBody>
            <a:bodyPr>
              <a:spAutoFit/>
            </a:bodyPr>
            <a:lstStyle/>
            <a:p>
              <a:pPr marL="457200" indent="-457200" algn="ctr" defTabSz="4271963">
                <a:lnSpc>
                  <a:spcPct val="80000"/>
                </a:lnSpc>
                <a:spcBef>
                  <a:spcPct val="50000"/>
                </a:spcBef>
                <a:tabLst>
                  <a:tab pos="628650" algn="l"/>
                </a:tabLst>
              </a:pPr>
              <a:r>
                <a:rPr lang="en-US" sz="1000" b="1" dirty="0">
                  <a:latin typeface="Arial" pitchFamily="34" charset="0"/>
                  <a:cs typeface="Arial" pitchFamily="34" charset="0"/>
                </a:rPr>
                <a:t>          Complete measurement setup</a:t>
              </a:r>
              <a:br>
                <a:rPr lang="en-US" sz="1000" b="1" dirty="0">
                  <a:latin typeface="Arial" pitchFamily="34" charset="0"/>
                  <a:cs typeface="Arial" pitchFamily="34" charset="0"/>
                </a:rPr>
              </a:br>
              <a:r>
                <a:rPr lang="en-US" sz="1000" b="1" dirty="0">
                  <a:latin typeface="Arial" pitchFamily="34" charset="0"/>
                  <a:cs typeface="Arial" pitchFamily="34" charset="0"/>
                </a:rPr>
                <a:t>Reading distance: 1.20 m</a:t>
              </a:r>
            </a:p>
          </p:txBody>
        </p:sp>
        <p:sp>
          <p:nvSpPr>
            <p:cNvPr id="16392" name="Rectangle 164"/>
            <p:cNvSpPr>
              <a:spLocks noChangeArrowheads="1"/>
            </p:cNvSpPr>
            <p:nvPr/>
          </p:nvSpPr>
          <p:spPr bwMode="auto">
            <a:xfrm>
              <a:off x="5636124" y="4314633"/>
              <a:ext cx="1178422" cy="227401"/>
            </a:xfrm>
            <a:prstGeom prst="rect">
              <a:avLst/>
            </a:prstGeom>
            <a:noFill/>
            <a:ln w="9525">
              <a:noFill/>
              <a:miter lim="800000"/>
              <a:headEnd/>
              <a:tailEnd/>
            </a:ln>
          </p:spPr>
          <p:txBody>
            <a:bodyPr>
              <a:spAutoFit/>
            </a:bodyPr>
            <a:lstStyle/>
            <a:p>
              <a:pPr marL="457200" indent="-457200" algn="ctr" defTabSz="4271963">
                <a:lnSpc>
                  <a:spcPct val="80000"/>
                </a:lnSpc>
                <a:spcBef>
                  <a:spcPct val="50000"/>
                </a:spcBef>
                <a:tabLst>
                  <a:tab pos="628650" algn="l"/>
                </a:tabLst>
              </a:pPr>
              <a:r>
                <a:rPr lang="en-US" sz="1200" dirty="0"/>
                <a:t>      reader</a:t>
              </a:r>
            </a:p>
          </p:txBody>
        </p:sp>
        <p:cxnSp>
          <p:nvCxnSpPr>
            <p:cNvPr id="16393" name="Straight Connector 40"/>
            <p:cNvCxnSpPr>
              <a:cxnSpLocks noChangeShapeType="1"/>
            </p:cNvCxnSpPr>
            <p:nvPr/>
          </p:nvCxnSpPr>
          <p:spPr bwMode="auto">
            <a:xfrm>
              <a:off x="6185470" y="3976524"/>
              <a:ext cx="77029" cy="318660"/>
            </a:xfrm>
            <a:prstGeom prst="line">
              <a:avLst/>
            </a:prstGeom>
            <a:noFill/>
            <a:ln w="12700">
              <a:solidFill>
                <a:schemeClr val="tx1"/>
              </a:solidFill>
              <a:round/>
              <a:headEnd/>
              <a:tailEnd/>
            </a:ln>
          </p:spPr>
        </p:cxnSp>
        <p:cxnSp>
          <p:nvCxnSpPr>
            <p:cNvPr id="16394" name="Straight Connector 41"/>
            <p:cNvCxnSpPr>
              <a:cxnSpLocks noChangeShapeType="1"/>
            </p:cNvCxnSpPr>
            <p:nvPr/>
          </p:nvCxnSpPr>
          <p:spPr bwMode="auto">
            <a:xfrm flipH="1">
              <a:off x="6886846" y="4143332"/>
              <a:ext cx="137843" cy="303700"/>
            </a:xfrm>
            <a:prstGeom prst="line">
              <a:avLst/>
            </a:prstGeom>
            <a:noFill/>
            <a:ln w="12700">
              <a:solidFill>
                <a:schemeClr val="tx1"/>
              </a:solidFill>
              <a:round/>
              <a:headEnd/>
              <a:tailEnd/>
            </a:ln>
          </p:spPr>
        </p:cxnSp>
        <p:sp>
          <p:nvSpPr>
            <p:cNvPr id="16395" name="Rectangle 164"/>
            <p:cNvSpPr>
              <a:spLocks noChangeArrowheads="1"/>
            </p:cNvSpPr>
            <p:nvPr/>
          </p:nvSpPr>
          <p:spPr bwMode="auto">
            <a:xfrm>
              <a:off x="6139522" y="4542033"/>
              <a:ext cx="1179774" cy="366534"/>
            </a:xfrm>
            <a:prstGeom prst="rect">
              <a:avLst/>
            </a:prstGeom>
            <a:noFill/>
            <a:ln w="9525">
              <a:noFill/>
              <a:miter lim="800000"/>
              <a:headEnd/>
              <a:tailEnd/>
            </a:ln>
          </p:spPr>
          <p:txBody>
            <a:bodyPr>
              <a:spAutoFit/>
            </a:bodyPr>
            <a:lstStyle/>
            <a:p>
              <a:pPr marL="457200" indent="-457200" algn="ctr" defTabSz="4271963">
                <a:lnSpc>
                  <a:spcPct val="80000"/>
                </a:lnSpc>
                <a:spcBef>
                  <a:spcPct val="50000"/>
                </a:spcBef>
                <a:tabLst>
                  <a:tab pos="628650" algn="l"/>
                </a:tabLst>
              </a:pPr>
              <a:r>
                <a:rPr lang="en-US" sz="1200" dirty="0"/>
                <a:t>      PC+</a:t>
              </a:r>
              <a:br>
                <a:rPr lang="en-US" sz="1200" dirty="0"/>
              </a:br>
              <a:r>
                <a:rPr lang="en-US" sz="1200" dirty="0" err="1"/>
                <a:t>Labview</a:t>
              </a:r>
              <a:endParaRPr lang="en-US" sz="1200" dirty="0"/>
            </a:p>
          </p:txBody>
        </p:sp>
        <p:sp>
          <p:nvSpPr>
            <p:cNvPr id="16396" name="Rectangle 164"/>
            <p:cNvSpPr>
              <a:spLocks noChangeArrowheads="1"/>
            </p:cNvSpPr>
            <p:nvPr/>
          </p:nvSpPr>
          <p:spPr bwMode="auto">
            <a:xfrm>
              <a:off x="4605711" y="3945114"/>
              <a:ext cx="1178422" cy="227401"/>
            </a:xfrm>
            <a:prstGeom prst="rect">
              <a:avLst/>
            </a:prstGeom>
            <a:noFill/>
            <a:ln w="9525">
              <a:noFill/>
              <a:miter lim="800000"/>
              <a:headEnd/>
              <a:tailEnd/>
            </a:ln>
          </p:spPr>
          <p:txBody>
            <a:bodyPr>
              <a:spAutoFit/>
            </a:bodyPr>
            <a:lstStyle/>
            <a:p>
              <a:pPr marL="457200" indent="-457200" algn="ctr" defTabSz="4271963">
                <a:lnSpc>
                  <a:spcPct val="80000"/>
                </a:lnSpc>
                <a:spcBef>
                  <a:spcPct val="50000"/>
                </a:spcBef>
                <a:tabLst>
                  <a:tab pos="628650" algn="l"/>
                </a:tabLst>
              </a:pPr>
              <a:r>
                <a:rPr lang="en-US" sz="1200" dirty="0"/>
                <a:t>      oven</a:t>
              </a:r>
            </a:p>
          </p:txBody>
        </p:sp>
        <p:sp>
          <p:nvSpPr>
            <p:cNvPr id="16397" name="Rectangle 164"/>
            <p:cNvSpPr>
              <a:spLocks noChangeArrowheads="1"/>
            </p:cNvSpPr>
            <p:nvPr/>
          </p:nvSpPr>
          <p:spPr bwMode="auto">
            <a:xfrm>
              <a:off x="5021912" y="1600785"/>
              <a:ext cx="1793311" cy="225905"/>
            </a:xfrm>
            <a:prstGeom prst="rect">
              <a:avLst/>
            </a:prstGeom>
            <a:noFill/>
            <a:ln w="9525">
              <a:noFill/>
              <a:miter lim="800000"/>
              <a:headEnd/>
              <a:tailEnd/>
            </a:ln>
          </p:spPr>
          <p:txBody>
            <a:bodyPr>
              <a:spAutoFit/>
            </a:bodyPr>
            <a:lstStyle/>
            <a:p>
              <a:pPr marL="457200" indent="-457200" algn="ctr" defTabSz="4271963">
                <a:lnSpc>
                  <a:spcPct val="80000"/>
                </a:lnSpc>
                <a:spcBef>
                  <a:spcPct val="50000"/>
                </a:spcBef>
                <a:tabLst>
                  <a:tab pos="628650" algn="l"/>
                </a:tabLst>
              </a:pPr>
              <a:r>
                <a:rPr lang="en-US" sz="1200" dirty="0"/>
                <a:t>      17 </a:t>
              </a:r>
              <a:r>
                <a:rPr lang="en-US" sz="1200" dirty="0" err="1"/>
                <a:t>dBi</a:t>
              </a:r>
              <a:r>
                <a:rPr lang="en-US" sz="1200" dirty="0"/>
                <a:t> patch antenna</a:t>
              </a:r>
            </a:p>
          </p:txBody>
        </p:sp>
        <p:cxnSp>
          <p:nvCxnSpPr>
            <p:cNvPr id="16399" name="Straight Arrow Connector 54"/>
            <p:cNvCxnSpPr>
              <a:cxnSpLocks noChangeShapeType="1"/>
            </p:cNvCxnSpPr>
            <p:nvPr/>
          </p:nvCxnSpPr>
          <p:spPr bwMode="auto">
            <a:xfrm>
              <a:off x="5143539" y="1873067"/>
              <a:ext cx="0" cy="2051094"/>
            </a:xfrm>
            <a:prstGeom prst="straightConnector1">
              <a:avLst/>
            </a:prstGeom>
            <a:noFill/>
            <a:ln w="12700">
              <a:solidFill>
                <a:schemeClr val="tx1"/>
              </a:solidFill>
              <a:round/>
              <a:headEnd type="arrow" w="med" len="med"/>
              <a:tailEnd type="arrow" w="med" len="med"/>
            </a:ln>
          </p:spPr>
        </p:cxnSp>
        <p:cxnSp>
          <p:nvCxnSpPr>
            <p:cNvPr id="16405" name="Straight Connector 79"/>
            <p:cNvCxnSpPr>
              <a:cxnSpLocks noChangeShapeType="1"/>
            </p:cNvCxnSpPr>
            <p:nvPr/>
          </p:nvCxnSpPr>
          <p:spPr bwMode="auto">
            <a:xfrm rot="16200000" flipH="1">
              <a:off x="3204027" y="1894361"/>
              <a:ext cx="2157313" cy="1600083"/>
            </a:xfrm>
            <a:prstGeom prst="line">
              <a:avLst/>
            </a:prstGeom>
            <a:noFill/>
            <a:ln w="12700">
              <a:solidFill>
                <a:schemeClr val="tx1"/>
              </a:solidFill>
              <a:prstDash val="dash"/>
              <a:round/>
              <a:headEnd/>
              <a:tailEnd/>
            </a:ln>
          </p:spPr>
        </p:cxnSp>
        <p:cxnSp>
          <p:nvCxnSpPr>
            <p:cNvPr id="16406" name="Straight Connector 81"/>
            <p:cNvCxnSpPr>
              <a:cxnSpLocks noChangeShapeType="1"/>
            </p:cNvCxnSpPr>
            <p:nvPr/>
          </p:nvCxnSpPr>
          <p:spPr bwMode="auto">
            <a:xfrm>
              <a:off x="3482642" y="3167904"/>
              <a:ext cx="1723061" cy="1012083"/>
            </a:xfrm>
            <a:prstGeom prst="line">
              <a:avLst/>
            </a:prstGeom>
            <a:noFill/>
            <a:ln w="12700">
              <a:solidFill>
                <a:schemeClr val="tx1"/>
              </a:solidFill>
              <a:prstDash val="dash"/>
              <a:round/>
              <a:headEnd/>
              <a:tailEnd/>
            </a:ln>
          </p:spPr>
        </p:cxnSp>
        <p:pic>
          <p:nvPicPr>
            <p:cNvPr id="16411" name="Picture 31" descr="E:\DCIM\100CANON\IMG_0317.JPG"/>
            <p:cNvPicPr>
              <a:picLocks noChangeAspect="1" noChangeArrowheads="1"/>
            </p:cNvPicPr>
            <p:nvPr/>
          </p:nvPicPr>
          <p:blipFill>
            <a:blip r:embed="rId3">
              <a:lum bright="4000"/>
            </a:blip>
            <a:srcRect/>
            <a:stretch>
              <a:fillRect/>
            </a:stretch>
          </p:blipFill>
          <p:spPr bwMode="auto">
            <a:xfrm>
              <a:off x="1390672" y="1571612"/>
              <a:ext cx="2091970" cy="1596292"/>
            </a:xfrm>
            <a:prstGeom prst="rect">
              <a:avLst/>
            </a:prstGeom>
            <a:noFill/>
            <a:ln w="9525">
              <a:noFill/>
              <a:miter lim="800000"/>
              <a:headEnd/>
              <a:tailEnd/>
            </a:ln>
          </p:spPr>
        </p:pic>
        <p:pic>
          <p:nvPicPr>
            <p:cNvPr id="31" name="Picture 4"/>
            <p:cNvPicPr>
              <a:picLocks noChangeAspect="1" noChangeArrowheads="1"/>
            </p:cNvPicPr>
            <p:nvPr/>
          </p:nvPicPr>
          <p:blipFill>
            <a:blip r:embed="rId4"/>
            <a:srcRect/>
            <a:stretch>
              <a:fillRect/>
            </a:stretch>
          </p:blipFill>
          <p:spPr bwMode="auto">
            <a:xfrm>
              <a:off x="1075585" y="3494087"/>
              <a:ext cx="2922594" cy="2276727"/>
            </a:xfrm>
            <a:prstGeom prst="rect">
              <a:avLst/>
            </a:prstGeom>
            <a:noFill/>
            <a:ln w="9525">
              <a:noFill/>
              <a:miter lim="800000"/>
              <a:headEnd/>
              <a:tailEnd/>
            </a:ln>
          </p:spPr>
        </p:pic>
        <p:sp>
          <p:nvSpPr>
            <p:cNvPr id="32" name="Rectangle 6"/>
            <p:cNvSpPr txBox="1">
              <a:spLocks noChangeArrowheads="1"/>
            </p:cNvSpPr>
            <p:nvPr/>
          </p:nvSpPr>
          <p:spPr bwMode="auto">
            <a:xfrm>
              <a:off x="869420" y="5669251"/>
              <a:ext cx="3916894" cy="406325"/>
            </a:xfrm>
            <a:prstGeom prst="rect">
              <a:avLst/>
            </a:prstGeom>
            <a:noFill/>
            <a:ln w="9525">
              <a:noFill/>
              <a:miter lim="800000"/>
              <a:headEnd/>
              <a:tailEnd/>
            </a:ln>
            <a:effectLst/>
          </p:spPr>
          <p:txBody>
            <a:bodyPr lIns="95992" tIns="42547" rIns="95992" bIns="42547"/>
            <a:lstStyle/>
            <a:p>
              <a:pPr marL="522288" lvl="1" indent="-336550" defTabSz="852488">
                <a:spcBef>
                  <a:spcPct val="50000"/>
                </a:spcBef>
                <a:buClr>
                  <a:schemeClr val="accent6"/>
                </a:buClr>
                <a:buSzPct val="120000"/>
                <a:tabLst>
                  <a:tab pos="171450" algn="l"/>
                </a:tabLst>
                <a:defRPr/>
              </a:pPr>
              <a:r>
                <a:rPr lang="en-US" sz="1000" b="1" kern="0" dirty="0">
                  <a:latin typeface="Arial" pitchFamily="34" charset="0"/>
                  <a:cs typeface="Arial" pitchFamily="34" charset="0"/>
                </a:rPr>
                <a:t>          Tracked resonance frequency shift</a:t>
              </a:r>
              <a:br>
                <a:rPr lang="en-US" sz="1000" b="1" kern="0" dirty="0">
                  <a:latin typeface="Arial" pitchFamily="34" charset="0"/>
                  <a:cs typeface="Arial" pitchFamily="34" charset="0"/>
                </a:rPr>
              </a:br>
              <a:r>
                <a:rPr lang="en-US" sz="1000" b="1" kern="0" dirty="0">
                  <a:latin typeface="Arial" pitchFamily="34" charset="0"/>
                  <a:cs typeface="Arial" pitchFamily="34" charset="0"/>
                </a:rPr>
                <a:t>Maximum frequency shift of -4500 </a:t>
              </a:r>
              <a:r>
                <a:rPr lang="en-US" sz="1000" b="1" kern="0" dirty="0" err="1">
                  <a:latin typeface="Arial" pitchFamily="34" charset="0"/>
                  <a:cs typeface="Arial" pitchFamily="34" charset="0"/>
                </a:rPr>
                <a:t>ppm</a:t>
              </a:r>
              <a:endParaRPr lang="en-US" sz="1000" b="1" kern="0" dirty="0">
                <a:latin typeface="Arial" pitchFamily="34" charset="0"/>
                <a:cs typeface="Arial" pitchFamily="34" charset="0"/>
              </a:endParaRPr>
            </a:p>
            <a:p>
              <a:pPr marL="522288" lvl="1" indent="-336550" defTabSz="852488">
                <a:spcBef>
                  <a:spcPct val="50000"/>
                </a:spcBef>
                <a:buClr>
                  <a:schemeClr val="accent6"/>
                </a:buClr>
                <a:buSzPct val="120000"/>
                <a:tabLst>
                  <a:tab pos="171450" algn="l"/>
                </a:tabLst>
                <a:defRPr/>
              </a:pPr>
              <a:endParaRPr lang="en-US" sz="1000" b="1" kern="0" dirty="0">
                <a:latin typeface="Arial" pitchFamily="34" charset="0"/>
                <a:cs typeface="Arial" pitchFamily="34" charset="0"/>
              </a:endParaRPr>
            </a:p>
            <a:p>
              <a:pPr marL="522288" lvl="1" indent="-336550" defTabSz="852488">
                <a:spcBef>
                  <a:spcPct val="50000"/>
                </a:spcBef>
                <a:buClr>
                  <a:schemeClr val="accent6"/>
                </a:buClr>
                <a:buSzPct val="120000"/>
                <a:tabLst>
                  <a:tab pos="171450" algn="l"/>
                </a:tabLst>
                <a:defRPr/>
              </a:pPr>
              <a:r>
                <a:rPr lang="en-US" sz="1000" b="1" kern="0" dirty="0">
                  <a:latin typeface="Arial" pitchFamily="34" charset="0"/>
                  <a:cs typeface="Arial" pitchFamily="34" charset="0"/>
                </a:rPr>
                <a:t/>
              </a:r>
              <a:br>
                <a:rPr lang="en-US" sz="1000" b="1" kern="0" dirty="0">
                  <a:latin typeface="Arial" pitchFamily="34" charset="0"/>
                  <a:cs typeface="Arial" pitchFamily="34" charset="0"/>
                </a:rPr>
              </a:br>
              <a:r>
                <a:rPr lang="en-US" sz="1000" b="1" kern="0" dirty="0">
                  <a:latin typeface="Arial" pitchFamily="34" charset="0"/>
                  <a:cs typeface="Arial" pitchFamily="34" charset="0"/>
                </a:rPr>
                <a:t>			</a:t>
              </a:r>
            </a:p>
          </p:txBody>
        </p:sp>
      </p:grpSp>
      <p:sp>
        <p:nvSpPr>
          <p:cNvPr id="28" name="TextBox 47"/>
          <p:cNvSpPr txBox="1"/>
          <p:nvPr/>
        </p:nvSpPr>
        <p:spPr>
          <a:xfrm>
            <a:off x="395536" y="1116583"/>
            <a:ext cx="8352928" cy="369332"/>
          </a:xfrm>
          <a:prstGeom prst="rect">
            <a:avLst/>
          </a:prstGeom>
          <a:noFill/>
        </p:spPr>
        <p:txBody>
          <a:bodyPr wrap="square">
            <a:spAutoFit/>
          </a:bodyPr>
          <a:lstStyle>
            <a:lvl1pPr marL="342900" indent="-342900" eaLnBrk="0" hangingPunct="0">
              <a:defRPr sz="8200">
                <a:solidFill>
                  <a:schemeClr val="tx1"/>
                </a:solidFill>
                <a:latin typeface="Calibri" pitchFamily="34" charset="0"/>
                <a:ea typeface="MS PGothic" pitchFamily="34" charset="-128"/>
              </a:defRPr>
            </a:lvl1pPr>
            <a:lvl2pPr marL="635000" indent="-635000" eaLnBrk="0" hangingPunct="0">
              <a:defRPr sz="8200">
                <a:solidFill>
                  <a:schemeClr val="tx1"/>
                </a:solidFill>
                <a:latin typeface="Calibri" pitchFamily="34" charset="0"/>
                <a:ea typeface="MS PGothic" pitchFamily="34" charset="-128"/>
              </a:defRPr>
            </a:lvl2pPr>
            <a:lvl3pPr marL="1143000" indent="-228600" eaLnBrk="0" hangingPunct="0">
              <a:defRPr sz="8200">
                <a:solidFill>
                  <a:schemeClr val="tx1"/>
                </a:solidFill>
                <a:latin typeface="Calibri" pitchFamily="34" charset="0"/>
                <a:ea typeface="MS PGothic" pitchFamily="34" charset="-128"/>
              </a:defRPr>
            </a:lvl3pPr>
            <a:lvl4pPr marL="1600200" indent="-228600" eaLnBrk="0" hangingPunct="0">
              <a:defRPr sz="8200">
                <a:solidFill>
                  <a:schemeClr val="tx1"/>
                </a:solidFill>
                <a:latin typeface="Calibri" pitchFamily="34" charset="0"/>
                <a:ea typeface="MS PGothic" pitchFamily="34" charset="-128"/>
              </a:defRPr>
            </a:lvl4pPr>
            <a:lvl5pPr marL="2057400" indent="-228600" eaLnBrk="0" hangingPunct="0">
              <a:defRPr sz="8200">
                <a:solidFill>
                  <a:schemeClr val="tx1"/>
                </a:solidFill>
                <a:latin typeface="Calibri" pitchFamily="34" charset="0"/>
                <a:ea typeface="MS PGothic" pitchFamily="34" charset="-128"/>
              </a:defRPr>
            </a:lvl5pPr>
            <a:lvl6pPr marL="2514600" indent="-228600" defTabSz="2087563" eaLnBrk="0" fontAlgn="base" hangingPunct="0">
              <a:spcBef>
                <a:spcPct val="0"/>
              </a:spcBef>
              <a:spcAft>
                <a:spcPct val="0"/>
              </a:spcAft>
              <a:defRPr sz="8200">
                <a:solidFill>
                  <a:schemeClr val="tx1"/>
                </a:solidFill>
                <a:latin typeface="Calibri" pitchFamily="34" charset="0"/>
                <a:ea typeface="MS PGothic" pitchFamily="34" charset="-128"/>
              </a:defRPr>
            </a:lvl6pPr>
            <a:lvl7pPr marL="2971800" indent="-228600" defTabSz="2087563" eaLnBrk="0" fontAlgn="base" hangingPunct="0">
              <a:spcBef>
                <a:spcPct val="0"/>
              </a:spcBef>
              <a:spcAft>
                <a:spcPct val="0"/>
              </a:spcAft>
              <a:defRPr sz="8200">
                <a:solidFill>
                  <a:schemeClr val="tx1"/>
                </a:solidFill>
                <a:latin typeface="Calibri" pitchFamily="34" charset="0"/>
                <a:ea typeface="MS PGothic" pitchFamily="34" charset="-128"/>
              </a:defRPr>
            </a:lvl7pPr>
            <a:lvl8pPr marL="3429000" indent="-228600" defTabSz="2087563" eaLnBrk="0" fontAlgn="base" hangingPunct="0">
              <a:spcBef>
                <a:spcPct val="0"/>
              </a:spcBef>
              <a:spcAft>
                <a:spcPct val="0"/>
              </a:spcAft>
              <a:defRPr sz="8200">
                <a:solidFill>
                  <a:schemeClr val="tx1"/>
                </a:solidFill>
                <a:latin typeface="Calibri" pitchFamily="34" charset="0"/>
                <a:ea typeface="MS PGothic" pitchFamily="34" charset="-128"/>
              </a:defRPr>
            </a:lvl8pPr>
            <a:lvl9pPr marL="3886200" indent="-228600" defTabSz="2087563" eaLnBrk="0" fontAlgn="base" hangingPunct="0">
              <a:spcBef>
                <a:spcPct val="0"/>
              </a:spcBef>
              <a:spcAft>
                <a:spcPct val="0"/>
              </a:spcAft>
              <a:defRPr sz="8200">
                <a:solidFill>
                  <a:schemeClr val="tx1"/>
                </a:solidFill>
                <a:latin typeface="Calibri" pitchFamily="34" charset="0"/>
                <a:ea typeface="MS PGothic" pitchFamily="34" charset="-128"/>
              </a:defRPr>
            </a:lvl9pPr>
          </a:lstStyle>
          <a:p>
            <a:pPr marL="263525" lvl="1" indent="-263525" eaLnBrk="1" hangingPunct="1">
              <a:buSzPct val="100000"/>
              <a:buFont typeface="Wingdings" pitchFamily="2" charset="2"/>
              <a:buChar char="§"/>
            </a:pPr>
            <a:r>
              <a:rPr lang="en-US" altLang="de-DE" sz="1800" b="1" dirty="0" smtClean="0">
                <a:latin typeface="Arial" pitchFamily="34" charset="0"/>
                <a:cs typeface="Arial" pitchFamily="34" charset="0"/>
              </a:rPr>
              <a:t>Metallization free Dielectric Resonator based high temperature sensing </a:t>
            </a:r>
          </a:p>
        </p:txBody>
      </p:sp>
      <p:sp>
        <p:nvSpPr>
          <p:cNvPr id="2" name="Title 1"/>
          <p:cNvSpPr>
            <a:spLocks noGrp="1"/>
          </p:cNvSpPr>
          <p:nvPr>
            <p:ph type="title"/>
          </p:nvPr>
        </p:nvSpPr>
        <p:spPr/>
        <p:txBody>
          <a:bodyPr/>
          <a:lstStyle/>
          <a:p>
            <a:pPr>
              <a:tabLst>
                <a:tab pos="4178300" algn="l"/>
              </a:tabLst>
            </a:pPr>
            <a:r>
              <a:rPr lang="en-US" dirty="0" smtClean="0"/>
              <a:t>High temperature sensor </a:t>
            </a:r>
            <a:endParaRPr lang="en-US" dirty="0"/>
          </a:p>
        </p:txBody>
      </p:sp>
    </p:spTree>
    <p:extLst>
      <p:ext uri="{BB962C8B-B14F-4D97-AF65-F5344CB8AC3E}">
        <p14:creationId xmlns:p14="http://schemas.microsoft.com/office/powerpoint/2010/main" val="875541979"/>
      </p:ext>
    </p:extLst>
  </p:cSld>
  <p:clrMapOvr>
    <a:masterClrMapping/>
  </p:clrMapOvr>
  <p:transition advTm="20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Wireless Passive for WAIC</a:t>
            </a:r>
            <a:endParaRPr lang="en-US" dirty="0"/>
          </a:p>
        </p:txBody>
      </p:sp>
      <p:sp>
        <p:nvSpPr>
          <p:cNvPr id="3" name="Content Placeholder 2"/>
          <p:cNvSpPr>
            <a:spLocks noGrp="1"/>
          </p:cNvSpPr>
          <p:nvPr>
            <p:ph idx="1"/>
          </p:nvPr>
        </p:nvSpPr>
        <p:spPr/>
        <p:txBody>
          <a:bodyPr/>
          <a:lstStyle/>
          <a:p>
            <a:r>
              <a:rPr lang="en-US" dirty="0" smtClean="0"/>
              <a:t>4.3 GHz resonators possible</a:t>
            </a:r>
          </a:p>
          <a:p>
            <a:pPr lvl="1"/>
            <a:r>
              <a:rPr lang="en-US" dirty="0" smtClean="0"/>
              <a:t>Q ~ 2000</a:t>
            </a:r>
          </a:p>
          <a:p>
            <a:pPr lvl="1"/>
            <a:r>
              <a:rPr lang="en-US" dirty="0" smtClean="0"/>
              <a:t>1 – 5 m Wireless range</a:t>
            </a:r>
          </a:p>
          <a:p>
            <a:r>
              <a:rPr lang="en-US" dirty="0" smtClean="0"/>
              <a:t>Possible applications</a:t>
            </a:r>
          </a:p>
          <a:p>
            <a:pPr lvl="1"/>
            <a:r>
              <a:rPr lang="en-US" dirty="0" smtClean="0"/>
              <a:t>Strain sensing for SHM</a:t>
            </a:r>
          </a:p>
          <a:p>
            <a:pPr lvl="1"/>
            <a:r>
              <a:rPr lang="en-US" dirty="0" smtClean="0"/>
              <a:t>EGT sensing</a:t>
            </a:r>
          </a:p>
          <a:p>
            <a:r>
              <a:rPr lang="en-US" dirty="0" smtClean="0"/>
              <a:t>Challenges</a:t>
            </a:r>
          </a:p>
          <a:p>
            <a:pPr lvl="1"/>
            <a:r>
              <a:rPr lang="en-US" dirty="0" smtClean="0"/>
              <a:t>Interoperability with existing systems</a:t>
            </a:r>
          </a:p>
          <a:p>
            <a:pPr lvl="1"/>
            <a:r>
              <a:rPr lang="en-US" dirty="0" smtClean="0"/>
              <a:t>Regulatory</a:t>
            </a:r>
            <a:endParaRPr lang="en-US" dirty="0"/>
          </a:p>
        </p:txBody>
      </p:sp>
    </p:spTree>
    <p:extLst>
      <p:ext uri="{BB962C8B-B14F-4D97-AF65-F5344CB8AC3E}">
        <p14:creationId xmlns:p14="http://schemas.microsoft.com/office/powerpoint/2010/main" val="248792023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Wireless Passive for WAIC</a:t>
            </a:r>
            <a:endParaRPr lang="en-US" dirty="0"/>
          </a:p>
        </p:txBody>
      </p:sp>
      <p:sp>
        <p:nvSpPr>
          <p:cNvPr id="3" name="Content Placeholder 2"/>
          <p:cNvSpPr>
            <a:spLocks noGrp="1"/>
          </p:cNvSpPr>
          <p:nvPr>
            <p:ph idx="1"/>
          </p:nvPr>
        </p:nvSpPr>
        <p:spPr/>
        <p:txBody>
          <a:bodyPr/>
          <a:lstStyle/>
          <a:p>
            <a:r>
              <a:rPr lang="en-US" dirty="0" smtClean="0"/>
              <a:t>4.3 GHz resonators possible</a:t>
            </a:r>
          </a:p>
          <a:p>
            <a:pPr lvl="1"/>
            <a:r>
              <a:rPr lang="en-US" dirty="0" smtClean="0"/>
              <a:t>Q ~ 2000</a:t>
            </a:r>
          </a:p>
          <a:p>
            <a:pPr lvl="1"/>
            <a:r>
              <a:rPr lang="en-US" dirty="0" smtClean="0"/>
              <a:t>1 – 5 m Wireless range</a:t>
            </a:r>
          </a:p>
          <a:p>
            <a:r>
              <a:rPr lang="en-US" dirty="0" smtClean="0"/>
              <a:t>Possible applications</a:t>
            </a:r>
          </a:p>
          <a:p>
            <a:pPr lvl="1"/>
            <a:r>
              <a:rPr lang="en-US" dirty="0" smtClean="0"/>
              <a:t>Strain sensing for SHM</a:t>
            </a:r>
          </a:p>
          <a:p>
            <a:pPr lvl="1"/>
            <a:r>
              <a:rPr lang="en-US" dirty="0" smtClean="0"/>
              <a:t>EGT sensing</a:t>
            </a:r>
          </a:p>
          <a:p>
            <a:r>
              <a:rPr lang="en-US" dirty="0" smtClean="0"/>
              <a:t>Challenges</a:t>
            </a:r>
          </a:p>
          <a:p>
            <a:pPr lvl="1"/>
            <a:r>
              <a:rPr lang="en-US" dirty="0" smtClean="0"/>
              <a:t>Interoperability with existing systems</a:t>
            </a:r>
          </a:p>
          <a:p>
            <a:pPr lvl="1"/>
            <a:r>
              <a:rPr lang="en-US" dirty="0" smtClean="0"/>
              <a:t>Regulatory</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23585" y="2555727"/>
            <a:ext cx="5220415" cy="2845095"/>
          </a:xfrm>
          <a:prstGeom prst="rect">
            <a:avLst/>
          </a:prstGeom>
        </p:spPr>
      </p:pic>
    </p:spTree>
    <p:extLst>
      <p:ext uri="{BB962C8B-B14F-4D97-AF65-F5344CB8AC3E}">
        <p14:creationId xmlns:p14="http://schemas.microsoft.com/office/powerpoint/2010/main" val="254925750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1"/>
          <p:cNvSpPr txBox="1">
            <a:spLocks/>
          </p:cNvSpPr>
          <p:nvPr/>
        </p:nvSpPr>
        <p:spPr>
          <a:xfrm>
            <a:off x="609600" y="427038"/>
            <a:ext cx="8229600" cy="1143000"/>
          </a:xfrm>
          <a:prstGeom prst="rect">
            <a:avLst/>
          </a:prstGeom>
        </p:spPr>
        <p:txBody>
          <a:bodyPr/>
          <a:lstStyle>
            <a:lvl1pPr algn="ctr" defTabSz="762000" rtl="0" eaLnBrk="0" fontAlgn="base" hangingPunct="0">
              <a:spcBef>
                <a:spcPct val="0"/>
              </a:spcBef>
              <a:spcAft>
                <a:spcPct val="0"/>
              </a:spcAft>
              <a:defRPr sz="4000">
                <a:solidFill>
                  <a:schemeClr val="tx2"/>
                </a:solidFill>
                <a:latin typeface="+mj-lt"/>
                <a:ea typeface="+mj-ea"/>
                <a:cs typeface="+mj-cs"/>
              </a:defRPr>
            </a:lvl1pPr>
            <a:lvl2pPr algn="ctr" defTabSz="762000" rtl="0" eaLnBrk="0" fontAlgn="base" hangingPunct="0">
              <a:spcBef>
                <a:spcPct val="0"/>
              </a:spcBef>
              <a:spcAft>
                <a:spcPct val="0"/>
              </a:spcAft>
              <a:defRPr sz="4000">
                <a:solidFill>
                  <a:schemeClr val="tx2"/>
                </a:solidFill>
                <a:latin typeface="Times New Roman" pitchFamily="18" charset="0"/>
              </a:defRPr>
            </a:lvl2pPr>
            <a:lvl3pPr algn="ctr" defTabSz="762000" rtl="0" eaLnBrk="0" fontAlgn="base" hangingPunct="0">
              <a:spcBef>
                <a:spcPct val="0"/>
              </a:spcBef>
              <a:spcAft>
                <a:spcPct val="0"/>
              </a:spcAft>
              <a:defRPr sz="4000">
                <a:solidFill>
                  <a:schemeClr val="tx2"/>
                </a:solidFill>
                <a:latin typeface="Times New Roman" pitchFamily="18" charset="0"/>
              </a:defRPr>
            </a:lvl3pPr>
            <a:lvl4pPr algn="ctr" defTabSz="762000" rtl="0" eaLnBrk="0" fontAlgn="base" hangingPunct="0">
              <a:spcBef>
                <a:spcPct val="0"/>
              </a:spcBef>
              <a:spcAft>
                <a:spcPct val="0"/>
              </a:spcAft>
              <a:defRPr sz="4000">
                <a:solidFill>
                  <a:schemeClr val="tx2"/>
                </a:solidFill>
                <a:latin typeface="Times New Roman" pitchFamily="18" charset="0"/>
              </a:defRPr>
            </a:lvl4pPr>
            <a:lvl5pPr algn="ctr" defTabSz="762000" rtl="0" eaLnBrk="0" fontAlgn="base" hangingPunct="0">
              <a:spcBef>
                <a:spcPct val="0"/>
              </a:spcBef>
              <a:spcAft>
                <a:spcPct val="0"/>
              </a:spcAft>
              <a:defRPr sz="4000">
                <a:solidFill>
                  <a:schemeClr val="tx2"/>
                </a:solidFill>
                <a:latin typeface="Times New Roman" pitchFamily="18" charset="0"/>
              </a:defRPr>
            </a:lvl5pPr>
            <a:lvl6pPr marL="457200" algn="ctr" defTabSz="762000" rtl="0" eaLnBrk="0" fontAlgn="base" hangingPunct="0">
              <a:spcBef>
                <a:spcPct val="0"/>
              </a:spcBef>
              <a:spcAft>
                <a:spcPct val="0"/>
              </a:spcAft>
              <a:defRPr sz="4000">
                <a:solidFill>
                  <a:schemeClr val="tx2"/>
                </a:solidFill>
                <a:latin typeface="Times New Roman" pitchFamily="18" charset="0"/>
              </a:defRPr>
            </a:lvl6pPr>
            <a:lvl7pPr marL="914400" algn="ctr" defTabSz="762000" rtl="0" eaLnBrk="0" fontAlgn="base" hangingPunct="0">
              <a:spcBef>
                <a:spcPct val="0"/>
              </a:spcBef>
              <a:spcAft>
                <a:spcPct val="0"/>
              </a:spcAft>
              <a:defRPr sz="4000">
                <a:solidFill>
                  <a:schemeClr val="tx2"/>
                </a:solidFill>
                <a:latin typeface="Times New Roman" pitchFamily="18" charset="0"/>
              </a:defRPr>
            </a:lvl7pPr>
            <a:lvl8pPr marL="1371600" algn="ctr" defTabSz="762000" rtl="0" eaLnBrk="0" fontAlgn="base" hangingPunct="0">
              <a:spcBef>
                <a:spcPct val="0"/>
              </a:spcBef>
              <a:spcAft>
                <a:spcPct val="0"/>
              </a:spcAft>
              <a:defRPr sz="4000">
                <a:solidFill>
                  <a:schemeClr val="tx2"/>
                </a:solidFill>
                <a:latin typeface="Times New Roman" pitchFamily="18" charset="0"/>
              </a:defRPr>
            </a:lvl8pPr>
            <a:lvl9pPr marL="1828800" algn="ctr" defTabSz="762000" rtl="0" eaLnBrk="0" fontAlgn="base" hangingPunct="0">
              <a:spcBef>
                <a:spcPct val="0"/>
              </a:spcBef>
              <a:spcAft>
                <a:spcPct val="0"/>
              </a:spcAft>
              <a:defRPr sz="4000">
                <a:solidFill>
                  <a:schemeClr val="tx2"/>
                </a:solidFill>
                <a:latin typeface="Times New Roman" pitchFamily="18" charset="0"/>
              </a:defRPr>
            </a:lvl9pPr>
          </a:lstStyle>
          <a:p>
            <a:endParaRPr lang="de-DE" altLang="de-DE" sz="2800" b="1" kern="0" dirty="0">
              <a:latin typeface="Arial" charset="0"/>
            </a:endParaRPr>
          </a:p>
        </p:txBody>
      </p:sp>
      <p:pic>
        <p:nvPicPr>
          <p:cNvPr id="13"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5228360"/>
            <a:ext cx="1837267" cy="1206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Bild 6"/>
          <p:cNvPicPr>
            <a:picLocks noChangeAspect="1"/>
          </p:cNvPicPr>
          <p:nvPr/>
        </p:nvPicPr>
        <p:blipFill rotWithShape="1">
          <a:blip r:embed="rId3" cstate="screen">
            <a:extLst>
              <a:ext uri="{28A0092B-C50C-407E-A947-70E740481C1C}">
                <a14:useLocalDpi xmlns:a14="http://schemas.microsoft.com/office/drawing/2010/main"/>
              </a:ext>
            </a:extLst>
          </a:blip>
          <a:srcRect l="51399" t="11564" b="37610"/>
          <a:stretch/>
        </p:blipFill>
        <p:spPr>
          <a:xfrm>
            <a:off x="4832617" y="5228360"/>
            <a:ext cx="1918608" cy="1092200"/>
          </a:xfrm>
          <a:prstGeom prst="rect">
            <a:avLst/>
          </a:prstGeom>
        </p:spPr>
      </p:pic>
      <p:pic>
        <p:nvPicPr>
          <p:cNvPr id="18" name="Picture 17"/>
          <p:cNvPicPr>
            <a:picLocks noChangeAspect="1"/>
          </p:cNvPicPr>
          <p:nvPr/>
        </p:nvPicPr>
        <p:blipFill rotWithShape="1">
          <a:blip r:embed="rId4" cstate="print">
            <a:extLst>
              <a:ext uri="{28A0092B-C50C-407E-A947-70E740481C1C}">
                <a14:useLocalDpi xmlns:a14="http://schemas.microsoft.com/office/drawing/2010/main" val="0"/>
              </a:ext>
            </a:extLst>
          </a:blip>
          <a:srcRect l="19799" t="18881" r="20148" b="19230"/>
          <a:stretch/>
        </p:blipFill>
        <p:spPr>
          <a:xfrm>
            <a:off x="3051840" y="5279965"/>
            <a:ext cx="1574801" cy="1217203"/>
          </a:xfrm>
          <a:prstGeom prst="rect">
            <a:avLst/>
          </a:prstGeom>
        </p:spPr>
      </p:pic>
      <p:grpSp>
        <p:nvGrpSpPr>
          <p:cNvPr id="30" name="Gruppieren 29"/>
          <p:cNvGrpSpPr/>
          <p:nvPr/>
        </p:nvGrpSpPr>
        <p:grpSpPr>
          <a:xfrm>
            <a:off x="877724" y="1347791"/>
            <a:ext cx="7890013" cy="3635698"/>
            <a:chOff x="877724" y="1347791"/>
            <a:chExt cx="7890013" cy="3635698"/>
          </a:xfrm>
        </p:grpSpPr>
        <p:grpSp>
          <p:nvGrpSpPr>
            <p:cNvPr id="25" name="Gruppieren 24"/>
            <p:cNvGrpSpPr/>
            <p:nvPr/>
          </p:nvGrpSpPr>
          <p:grpSpPr>
            <a:xfrm>
              <a:off x="877724" y="1347791"/>
              <a:ext cx="7890013" cy="3632357"/>
              <a:chOff x="877724" y="1347791"/>
              <a:chExt cx="7890013" cy="3632357"/>
            </a:xfrm>
          </p:grpSpPr>
          <p:grpSp>
            <p:nvGrpSpPr>
              <p:cNvPr id="3" name="Gruppieren 2"/>
              <p:cNvGrpSpPr/>
              <p:nvPr/>
            </p:nvGrpSpPr>
            <p:grpSpPr>
              <a:xfrm>
                <a:off x="877724" y="1347791"/>
                <a:ext cx="7890013" cy="3629016"/>
                <a:chOff x="877724" y="1347791"/>
                <a:chExt cx="7890013" cy="3629016"/>
              </a:xfrm>
            </p:grpSpPr>
            <p:sp>
              <p:nvSpPr>
                <p:cNvPr id="4" name="Freihandform 3"/>
                <p:cNvSpPr/>
                <p:nvPr/>
              </p:nvSpPr>
              <p:spPr>
                <a:xfrm>
                  <a:off x="901195" y="1347791"/>
                  <a:ext cx="7866542" cy="1119100"/>
                </a:xfrm>
                <a:custGeom>
                  <a:avLst/>
                  <a:gdLst>
                    <a:gd name="connsiteX0" fmla="*/ 0 w 7866542"/>
                    <a:gd name="connsiteY0" fmla="*/ 111910 h 1119100"/>
                    <a:gd name="connsiteX1" fmla="*/ 111910 w 7866542"/>
                    <a:gd name="connsiteY1" fmla="*/ 0 h 1119100"/>
                    <a:gd name="connsiteX2" fmla="*/ 7754632 w 7866542"/>
                    <a:gd name="connsiteY2" fmla="*/ 0 h 1119100"/>
                    <a:gd name="connsiteX3" fmla="*/ 7866542 w 7866542"/>
                    <a:gd name="connsiteY3" fmla="*/ 111910 h 1119100"/>
                    <a:gd name="connsiteX4" fmla="*/ 7866542 w 7866542"/>
                    <a:gd name="connsiteY4" fmla="*/ 1007190 h 1119100"/>
                    <a:gd name="connsiteX5" fmla="*/ 7754632 w 7866542"/>
                    <a:gd name="connsiteY5" fmla="*/ 1119100 h 1119100"/>
                    <a:gd name="connsiteX6" fmla="*/ 111910 w 7866542"/>
                    <a:gd name="connsiteY6" fmla="*/ 1119100 h 1119100"/>
                    <a:gd name="connsiteX7" fmla="*/ 0 w 7866542"/>
                    <a:gd name="connsiteY7" fmla="*/ 1007190 h 1119100"/>
                    <a:gd name="connsiteX8" fmla="*/ 0 w 7866542"/>
                    <a:gd name="connsiteY8" fmla="*/ 111910 h 11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66542" h="1119100">
                      <a:moveTo>
                        <a:pt x="0" y="111910"/>
                      </a:moveTo>
                      <a:cubicBezTo>
                        <a:pt x="0" y="50104"/>
                        <a:pt x="50104" y="0"/>
                        <a:pt x="111910" y="0"/>
                      </a:cubicBezTo>
                      <a:lnTo>
                        <a:pt x="7754632" y="0"/>
                      </a:lnTo>
                      <a:cubicBezTo>
                        <a:pt x="7816438" y="0"/>
                        <a:pt x="7866542" y="50104"/>
                        <a:pt x="7866542" y="111910"/>
                      </a:cubicBezTo>
                      <a:lnTo>
                        <a:pt x="7866542" y="1007190"/>
                      </a:lnTo>
                      <a:cubicBezTo>
                        <a:pt x="7866542" y="1068996"/>
                        <a:pt x="7816438" y="1119100"/>
                        <a:pt x="7754632" y="1119100"/>
                      </a:cubicBezTo>
                      <a:lnTo>
                        <a:pt x="111910" y="1119100"/>
                      </a:lnTo>
                      <a:cubicBezTo>
                        <a:pt x="50104" y="1119100"/>
                        <a:pt x="0" y="1068996"/>
                        <a:pt x="0" y="1007190"/>
                      </a:cubicBezTo>
                      <a:lnTo>
                        <a:pt x="0" y="111910"/>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223277" tIns="223277" rIns="223277" bIns="223277" numCol="1" spcCol="1270" anchor="ctr" anchorCtr="0">
                  <a:noAutofit/>
                </a:bodyPr>
                <a:lstStyle/>
                <a:p>
                  <a:pPr lvl="0" algn="ctr" defTabSz="2222500">
                    <a:lnSpc>
                      <a:spcPct val="90000"/>
                    </a:lnSpc>
                    <a:spcBef>
                      <a:spcPct val="0"/>
                    </a:spcBef>
                    <a:spcAft>
                      <a:spcPct val="35000"/>
                    </a:spcAft>
                  </a:pPr>
                  <a:r>
                    <a:rPr lang="en-US" sz="5000" kern="1200" dirty="0" smtClean="0"/>
                    <a:t>Wireless sensing</a:t>
                  </a:r>
                  <a:endParaRPr lang="en-US" sz="5000" kern="1200" dirty="0"/>
                </a:p>
              </p:txBody>
            </p:sp>
            <p:sp>
              <p:nvSpPr>
                <p:cNvPr id="5" name="Freihandform 4"/>
                <p:cNvSpPr/>
                <p:nvPr/>
              </p:nvSpPr>
              <p:spPr>
                <a:xfrm>
                  <a:off x="4868336" y="2602749"/>
                  <a:ext cx="1907776" cy="1119100"/>
                </a:xfrm>
                <a:custGeom>
                  <a:avLst/>
                  <a:gdLst>
                    <a:gd name="connsiteX0" fmla="*/ 0 w 1907776"/>
                    <a:gd name="connsiteY0" fmla="*/ 111910 h 1119100"/>
                    <a:gd name="connsiteX1" fmla="*/ 111910 w 1907776"/>
                    <a:gd name="connsiteY1" fmla="*/ 0 h 1119100"/>
                    <a:gd name="connsiteX2" fmla="*/ 1795866 w 1907776"/>
                    <a:gd name="connsiteY2" fmla="*/ 0 h 1119100"/>
                    <a:gd name="connsiteX3" fmla="*/ 1907776 w 1907776"/>
                    <a:gd name="connsiteY3" fmla="*/ 111910 h 1119100"/>
                    <a:gd name="connsiteX4" fmla="*/ 1907776 w 1907776"/>
                    <a:gd name="connsiteY4" fmla="*/ 1007190 h 1119100"/>
                    <a:gd name="connsiteX5" fmla="*/ 1795866 w 1907776"/>
                    <a:gd name="connsiteY5" fmla="*/ 1119100 h 1119100"/>
                    <a:gd name="connsiteX6" fmla="*/ 111910 w 1907776"/>
                    <a:gd name="connsiteY6" fmla="*/ 1119100 h 1119100"/>
                    <a:gd name="connsiteX7" fmla="*/ 0 w 1907776"/>
                    <a:gd name="connsiteY7" fmla="*/ 1007190 h 1119100"/>
                    <a:gd name="connsiteX8" fmla="*/ 0 w 1907776"/>
                    <a:gd name="connsiteY8" fmla="*/ 111910 h 11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7776" h="1119100">
                      <a:moveTo>
                        <a:pt x="0" y="111910"/>
                      </a:moveTo>
                      <a:cubicBezTo>
                        <a:pt x="0" y="50104"/>
                        <a:pt x="50104" y="0"/>
                        <a:pt x="111910" y="0"/>
                      </a:cubicBezTo>
                      <a:lnTo>
                        <a:pt x="1795866" y="0"/>
                      </a:lnTo>
                      <a:cubicBezTo>
                        <a:pt x="1857672" y="0"/>
                        <a:pt x="1907776" y="50104"/>
                        <a:pt x="1907776" y="111910"/>
                      </a:cubicBezTo>
                      <a:lnTo>
                        <a:pt x="1907776" y="1007190"/>
                      </a:lnTo>
                      <a:cubicBezTo>
                        <a:pt x="1907776" y="1068996"/>
                        <a:pt x="1857672" y="1119100"/>
                        <a:pt x="1795866" y="1119100"/>
                      </a:cubicBezTo>
                      <a:lnTo>
                        <a:pt x="111910" y="1119100"/>
                      </a:lnTo>
                      <a:cubicBezTo>
                        <a:pt x="50104" y="1119100"/>
                        <a:pt x="0" y="1068996"/>
                        <a:pt x="0" y="1007190"/>
                      </a:cubicBezTo>
                      <a:lnTo>
                        <a:pt x="0" y="111910"/>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31837" tIns="131837" rIns="131837" bIns="131837" numCol="1" spcCol="1270" anchor="ctr" anchorCtr="0">
                  <a:noAutofit/>
                </a:bodyPr>
                <a:lstStyle/>
                <a:p>
                  <a:pPr lvl="0" algn="ctr" defTabSz="1155700">
                    <a:lnSpc>
                      <a:spcPct val="90000"/>
                    </a:lnSpc>
                    <a:spcBef>
                      <a:spcPct val="0"/>
                    </a:spcBef>
                    <a:spcAft>
                      <a:spcPct val="35000"/>
                    </a:spcAft>
                  </a:pPr>
                  <a:r>
                    <a:rPr lang="en-US" sz="2600" kern="1200" dirty="0" smtClean="0"/>
                    <a:t>Energy harvesting</a:t>
                  </a:r>
                  <a:endParaRPr lang="en-US" sz="2600" kern="1200" dirty="0"/>
                </a:p>
              </p:txBody>
            </p:sp>
            <p:sp>
              <p:nvSpPr>
                <p:cNvPr id="8" name="Freihandform 7"/>
                <p:cNvSpPr/>
                <p:nvPr/>
              </p:nvSpPr>
              <p:spPr>
                <a:xfrm>
                  <a:off x="899592" y="2602749"/>
                  <a:ext cx="1907776" cy="1119100"/>
                </a:xfrm>
                <a:custGeom>
                  <a:avLst/>
                  <a:gdLst>
                    <a:gd name="connsiteX0" fmla="*/ 0 w 1907776"/>
                    <a:gd name="connsiteY0" fmla="*/ 111910 h 1119100"/>
                    <a:gd name="connsiteX1" fmla="*/ 111910 w 1907776"/>
                    <a:gd name="connsiteY1" fmla="*/ 0 h 1119100"/>
                    <a:gd name="connsiteX2" fmla="*/ 1795866 w 1907776"/>
                    <a:gd name="connsiteY2" fmla="*/ 0 h 1119100"/>
                    <a:gd name="connsiteX3" fmla="*/ 1907776 w 1907776"/>
                    <a:gd name="connsiteY3" fmla="*/ 111910 h 1119100"/>
                    <a:gd name="connsiteX4" fmla="*/ 1907776 w 1907776"/>
                    <a:gd name="connsiteY4" fmla="*/ 1007190 h 1119100"/>
                    <a:gd name="connsiteX5" fmla="*/ 1795866 w 1907776"/>
                    <a:gd name="connsiteY5" fmla="*/ 1119100 h 1119100"/>
                    <a:gd name="connsiteX6" fmla="*/ 111910 w 1907776"/>
                    <a:gd name="connsiteY6" fmla="*/ 1119100 h 1119100"/>
                    <a:gd name="connsiteX7" fmla="*/ 0 w 1907776"/>
                    <a:gd name="connsiteY7" fmla="*/ 1007190 h 1119100"/>
                    <a:gd name="connsiteX8" fmla="*/ 0 w 1907776"/>
                    <a:gd name="connsiteY8" fmla="*/ 111910 h 11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7776" h="1119100">
                      <a:moveTo>
                        <a:pt x="0" y="111910"/>
                      </a:moveTo>
                      <a:cubicBezTo>
                        <a:pt x="0" y="50104"/>
                        <a:pt x="50104" y="0"/>
                        <a:pt x="111910" y="0"/>
                      </a:cubicBezTo>
                      <a:lnTo>
                        <a:pt x="1795866" y="0"/>
                      </a:lnTo>
                      <a:cubicBezTo>
                        <a:pt x="1857672" y="0"/>
                        <a:pt x="1907776" y="50104"/>
                        <a:pt x="1907776" y="111910"/>
                      </a:cubicBezTo>
                      <a:lnTo>
                        <a:pt x="1907776" y="1007190"/>
                      </a:lnTo>
                      <a:cubicBezTo>
                        <a:pt x="1907776" y="1068996"/>
                        <a:pt x="1857672" y="1119100"/>
                        <a:pt x="1795866" y="1119100"/>
                      </a:cubicBezTo>
                      <a:lnTo>
                        <a:pt x="111910" y="1119100"/>
                      </a:lnTo>
                      <a:cubicBezTo>
                        <a:pt x="50104" y="1119100"/>
                        <a:pt x="0" y="1068996"/>
                        <a:pt x="0" y="1007190"/>
                      </a:cubicBezTo>
                      <a:lnTo>
                        <a:pt x="0" y="111910"/>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31837" tIns="131837" rIns="131837" bIns="131837" numCol="1" spcCol="1270" anchor="ctr" anchorCtr="0">
                  <a:noAutofit/>
                </a:bodyPr>
                <a:lstStyle/>
                <a:p>
                  <a:pPr lvl="0" algn="ctr" defTabSz="1155700">
                    <a:lnSpc>
                      <a:spcPct val="90000"/>
                    </a:lnSpc>
                    <a:spcBef>
                      <a:spcPct val="0"/>
                    </a:spcBef>
                    <a:spcAft>
                      <a:spcPct val="35000"/>
                    </a:spcAft>
                  </a:pPr>
                  <a:r>
                    <a:rPr lang="en-US" sz="2600" kern="1200" dirty="0" smtClean="0"/>
                    <a:t>Wireless networking</a:t>
                  </a:r>
                  <a:endParaRPr lang="en-US" sz="2600" kern="1200" dirty="0"/>
                </a:p>
              </p:txBody>
            </p:sp>
            <p:sp>
              <p:nvSpPr>
                <p:cNvPr id="9" name="Freihandform 8"/>
                <p:cNvSpPr/>
                <p:nvPr/>
              </p:nvSpPr>
              <p:spPr>
                <a:xfrm>
                  <a:off x="877724" y="3857707"/>
                  <a:ext cx="612000" cy="1119100"/>
                </a:xfrm>
                <a:custGeom>
                  <a:avLst/>
                  <a:gdLst>
                    <a:gd name="connsiteX0" fmla="*/ 0 w 934268"/>
                    <a:gd name="connsiteY0" fmla="*/ 93427 h 1119100"/>
                    <a:gd name="connsiteX1" fmla="*/ 93427 w 934268"/>
                    <a:gd name="connsiteY1" fmla="*/ 0 h 1119100"/>
                    <a:gd name="connsiteX2" fmla="*/ 840841 w 934268"/>
                    <a:gd name="connsiteY2" fmla="*/ 0 h 1119100"/>
                    <a:gd name="connsiteX3" fmla="*/ 934268 w 934268"/>
                    <a:gd name="connsiteY3" fmla="*/ 93427 h 1119100"/>
                    <a:gd name="connsiteX4" fmla="*/ 934268 w 934268"/>
                    <a:gd name="connsiteY4" fmla="*/ 1025673 h 1119100"/>
                    <a:gd name="connsiteX5" fmla="*/ 840841 w 934268"/>
                    <a:gd name="connsiteY5" fmla="*/ 1119100 h 1119100"/>
                    <a:gd name="connsiteX6" fmla="*/ 93427 w 934268"/>
                    <a:gd name="connsiteY6" fmla="*/ 1119100 h 1119100"/>
                    <a:gd name="connsiteX7" fmla="*/ 0 w 934268"/>
                    <a:gd name="connsiteY7" fmla="*/ 1025673 h 1119100"/>
                    <a:gd name="connsiteX8" fmla="*/ 0 w 934268"/>
                    <a:gd name="connsiteY8" fmla="*/ 93427 h 11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4268" h="1119100">
                      <a:moveTo>
                        <a:pt x="0" y="93427"/>
                      </a:moveTo>
                      <a:cubicBezTo>
                        <a:pt x="0" y="41829"/>
                        <a:pt x="41829" y="0"/>
                        <a:pt x="93427" y="0"/>
                      </a:cubicBezTo>
                      <a:lnTo>
                        <a:pt x="840841" y="0"/>
                      </a:lnTo>
                      <a:cubicBezTo>
                        <a:pt x="892439" y="0"/>
                        <a:pt x="934268" y="41829"/>
                        <a:pt x="934268" y="93427"/>
                      </a:cubicBezTo>
                      <a:lnTo>
                        <a:pt x="934268" y="1025673"/>
                      </a:lnTo>
                      <a:cubicBezTo>
                        <a:pt x="934268" y="1077271"/>
                        <a:pt x="892439" y="1119100"/>
                        <a:pt x="840841" y="1119100"/>
                      </a:cubicBezTo>
                      <a:lnTo>
                        <a:pt x="93427" y="1119100"/>
                      </a:lnTo>
                      <a:cubicBezTo>
                        <a:pt x="41829" y="1119100"/>
                        <a:pt x="0" y="1077271"/>
                        <a:pt x="0" y="1025673"/>
                      </a:cubicBezTo>
                      <a:lnTo>
                        <a:pt x="0" y="93427"/>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none" lIns="36000" tIns="73084" rIns="36000" bIns="73084" numCol="1" spcCol="1270" anchor="ctr" anchorCtr="0">
                  <a:noAutofit/>
                </a:bodyPr>
                <a:lstStyle/>
                <a:p>
                  <a:pPr lvl="0" algn="ctr" defTabSz="533400">
                    <a:lnSpc>
                      <a:spcPct val="90000"/>
                    </a:lnSpc>
                    <a:spcBef>
                      <a:spcPct val="0"/>
                    </a:spcBef>
                    <a:spcAft>
                      <a:spcPct val="35000"/>
                    </a:spcAft>
                  </a:pPr>
                  <a:r>
                    <a:rPr lang="en-US" sz="1200" kern="1200" dirty="0" smtClean="0"/>
                    <a:t>Low</a:t>
                  </a:r>
                  <a:br>
                    <a:rPr lang="en-US" sz="1200" kern="1200" dirty="0" smtClean="0"/>
                  </a:br>
                  <a:r>
                    <a:rPr lang="en-US" sz="1200" kern="1200" dirty="0" smtClean="0"/>
                    <a:t> Power</a:t>
                  </a:r>
                  <a:br>
                    <a:rPr lang="en-US" sz="1200" kern="1200" dirty="0" smtClean="0"/>
                  </a:br>
                  <a:r>
                    <a:rPr lang="en-US" sz="1200" kern="1200" dirty="0" smtClean="0"/>
                    <a:t> </a:t>
                  </a:r>
                  <a:r>
                    <a:rPr lang="en-US" sz="1200" kern="1200" dirty="0" err="1" smtClean="0"/>
                    <a:t>Commu</a:t>
                  </a:r>
                  <a:r>
                    <a:rPr lang="en-US" sz="1200" kern="1200" dirty="0" smtClean="0"/>
                    <a:t>-</a:t>
                  </a:r>
                  <a:br>
                    <a:rPr lang="en-US" sz="1200" kern="1200" dirty="0" smtClean="0"/>
                  </a:br>
                  <a:r>
                    <a:rPr lang="en-US" sz="1200" kern="1200" dirty="0" err="1" smtClean="0"/>
                    <a:t>nication</a:t>
                  </a:r>
                  <a:endParaRPr lang="en-US" sz="1200" kern="1200" dirty="0"/>
                </a:p>
              </p:txBody>
            </p:sp>
            <p:sp>
              <p:nvSpPr>
                <p:cNvPr id="15" name="Freihandform 14"/>
                <p:cNvSpPr/>
                <p:nvPr/>
              </p:nvSpPr>
              <p:spPr>
                <a:xfrm>
                  <a:off x="2885847" y="2602749"/>
                  <a:ext cx="1907776" cy="1119100"/>
                </a:xfrm>
                <a:custGeom>
                  <a:avLst/>
                  <a:gdLst>
                    <a:gd name="connsiteX0" fmla="*/ 0 w 1907776"/>
                    <a:gd name="connsiteY0" fmla="*/ 111910 h 1119100"/>
                    <a:gd name="connsiteX1" fmla="*/ 111910 w 1907776"/>
                    <a:gd name="connsiteY1" fmla="*/ 0 h 1119100"/>
                    <a:gd name="connsiteX2" fmla="*/ 1795866 w 1907776"/>
                    <a:gd name="connsiteY2" fmla="*/ 0 h 1119100"/>
                    <a:gd name="connsiteX3" fmla="*/ 1907776 w 1907776"/>
                    <a:gd name="connsiteY3" fmla="*/ 111910 h 1119100"/>
                    <a:gd name="connsiteX4" fmla="*/ 1907776 w 1907776"/>
                    <a:gd name="connsiteY4" fmla="*/ 1007190 h 1119100"/>
                    <a:gd name="connsiteX5" fmla="*/ 1795866 w 1907776"/>
                    <a:gd name="connsiteY5" fmla="*/ 1119100 h 1119100"/>
                    <a:gd name="connsiteX6" fmla="*/ 111910 w 1907776"/>
                    <a:gd name="connsiteY6" fmla="*/ 1119100 h 1119100"/>
                    <a:gd name="connsiteX7" fmla="*/ 0 w 1907776"/>
                    <a:gd name="connsiteY7" fmla="*/ 1007190 h 1119100"/>
                    <a:gd name="connsiteX8" fmla="*/ 0 w 1907776"/>
                    <a:gd name="connsiteY8" fmla="*/ 111910 h 11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7776" h="1119100">
                      <a:moveTo>
                        <a:pt x="0" y="111910"/>
                      </a:moveTo>
                      <a:cubicBezTo>
                        <a:pt x="0" y="50104"/>
                        <a:pt x="50104" y="0"/>
                        <a:pt x="111910" y="0"/>
                      </a:cubicBezTo>
                      <a:lnTo>
                        <a:pt x="1795866" y="0"/>
                      </a:lnTo>
                      <a:cubicBezTo>
                        <a:pt x="1857672" y="0"/>
                        <a:pt x="1907776" y="50104"/>
                        <a:pt x="1907776" y="111910"/>
                      </a:cubicBezTo>
                      <a:lnTo>
                        <a:pt x="1907776" y="1007190"/>
                      </a:lnTo>
                      <a:cubicBezTo>
                        <a:pt x="1907776" y="1068996"/>
                        <a:pt x="1857672" y="1119100"/>
                        <a:pt x="1795866" y="1119100"/>
                      </a:cubicBezTo>
                      <a:lnTo>
                        <a:pt x="111910" y="1119100"/>
                      </a:lnTo>
                      <a:cubicBezTo>
                        <a:pt x="50104" y="1119100"/>
                        <a:pt x="0" y="1068996"/>
                        <a:pt x="0" y="1007190"/>
                      </a:cubicBezTo>
                      <a:lnTo>
                        <a:pt x="0" y="111910"/>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31837" tIns="131837" rIns="131837" bIns="131837" numCol="1" spcCol="1270" anchor="ctr" anchorCtr="0">
                  <a:noAutofit/>
                </a:bodyPr>
                <a:lstStyle/>
                <a:p>
                  <a:pPr lvl="0" algn="ctr" defTabSz="1155700">
                    <a:lnSpc>
                      <a:spcPct val="90000"/>
                    </a:lnSpc>
                    <a:spcBef>
                      <a:spcPct val="0"/>
                    </a:spcBef>
                    <a:spcAft>
                      <a:spcPct val="35000"/>
                    </a:spcAft>
                  </a:pPr>
                  <a:r>
                    <a:rPr lang="en-US" sz="2600" kern="1200" dirty="0" smtClean="0"/>
                    <a:t>Near field coupling</a:t>
                  </a:r>
                  <a:endParaRPr lang="en-US" sz="2600" kern="1200" dirty="0"/>
                </a:p>
              </p:txBody>
            </p:sp>
            <p:sp>
              <p:nvSpPr>
                <p:cNvPr id="16" name="Freihandform 15"/>
                <p:cNvSpPr/>
                <p:nvPr/>
              </p:nvSpPr>
              <p:spPr>
                <a:xfrm>
                  <a:off x="2885847" y="3857707"/>
                  <a:ext cx="934268" cy="1119100"/>
                </a:xfrm>
                <a:custGeom>
                  <a:avLst/>
                  <a:gdLst>
                    <a:gd name="connsiteX0" fmla="*/ 0 w 934268"/>
                    <a:gd name="connsiteY0" fmla="*/ 93427 h 1119100"/>
                    <a:gd name="connsiteX1" fmla="*/ 93427 w 934268"/>
                    <a:gd name="connsiteY1" fmla="*/ 0 h 1119100"/>
                    <a:gd name="connsiteX2" fmla="*/ 840841 w 934268"/>
                    <a:gd name="connsiteY2" fmla="*/ 0 h 1119100"/>
                    <a:gd name="connsiteX3" fmla="*/ 934268 w 934268"/>
                    <a:gd name="connsiteY3" fmla="*/ 93427 h 1119100"/>
                    <a:gd name="connsiteX4" fmla="*/ 934268 w 934268"/>
                    <a:gd name="connsiteY4" fmla="*/ 1025673 h 1119100"/>
                    <a:gd name="connsiteX5" fmla="*/ 840841 w 934268"/>
                    <a:gd name="connsiteY5" fmla="*/ 1119100 h 1119100"/>
                    <a:gd name="connsiteX6" fmla="*/ 93427 w 934268"/>
                    <a:gd name="connsiteY6" fmla="*/ 1119100 h 1119100"/>
                    <a:gd name="connsiteX7" fmla="*/ 0 w 934268"/>
                    <a:gd name="connsiteY7" fmla="*/ 1025673 h 1119100"/>
                    <a:gd name="connsiteX8" fmla="*/ 0 w 934268"/>
                    <a:gd name="connsiteY8" fmla="*/ 93427 h 11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4268" h="1119100">
                      <a:moveTo>
                        <a:pt x="0" y="93427"/>
                      </a:moveTo>
                      <a:cubicBezTo>
                        <a:pt x="0" y="41829"/>
                        <a:pt x="41829" y="0"/>
                        <a:pt x="93427" y="0"/>
                      </a:cubicBezTo>
                      <a:lnTo>
                        <a:pt x="840841" y="0"/>
                      </a:lnTo>
                      <a:cubicBezTo>
                        <a:pt x="892439" y="0"/>
                        <a:pt x="934268" y="41829"/>
                        <a:pt x="934268" y="93427"/>
                      </a:cubicBezTo>
                      <a:lnTo>
                        <a:pt x="934268" y="1025673"/>
                      </a:lnTo>
                      <a:cubicBezTo>
                        <a:pt x="934268" y="1077271"/>
                        <a:pt x="892439" y="1119100"/>
                        <a:pt x="840841" y="1119100"/>
                      </a:cubicBezTo>
                      <a:lnTo>
                        <a:pt x="93427" y="1119100"/>
                      </a:lnTo>
                      <a:cubicBezTo>
                        <a:pt x="41829" y="1119100"/>
                        <a:pt x="0" y="1077271"/>
                        <a:pt x="0" y="1025673"/>
                      </a:cubicBezTo>
                      <a:lnTo>
                        <a:pt x="0" y="93427"/>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73084" tIns="73084" rIns="73084" bIns="73084" numCol="1" spcCol="1270" anchor="ctr" anchorCtr="0">
                  <a:noAutofit/>
                </a:bodyPr>
                <a:lstStyle/>
                <a:p>
                  <a:pPr lvl="0" algn="ctr" defTabSz="533400">
                    <a:lnSpc>
                      <a:spcPct val="90000"/>
                    </a:lnSpc>
                    <a:spcBef>
                      <a:spcPct val="0"/>
                    </a:spcBef>
                    <a:spcAft>
                      <a:spcPct val="35000"/>
                    </a:spcAft>
                  </a:pPr>
                  <a:r>
                    <a:rPr lang="en-US" sz="1200" kern="1200" dirty="0" smtClean="0"/>
                    <a:t>Inductive coupled</a:t>
                  </a:r>
                  <a:endParaRPr lang="en-US" sz="1200" kern="1200" dirty="0"/>
                </a:p>
              </p:txBody>
            </p:sp>
            <p:sp>
              <p:nvSpPr>
                <p:cNvPr id="19" name="Freihandform 18"/>
                <p:cNvSpPr/>
                <p:nvPr/>
              </p:nvSpPr>
              <p:spPr>
                <a:xfrm>
                  <a:off x="3859355" y="3857707"/>
                  <a:ext cx="934268" cy="1119100"/>
                </a:xfrm>
                <a:custGeom>
                  <a:avLst/>
                  <a:gdLst>
                    <a:gd name="connsiteX0" fmla="*/ 0 w 934268"/>
                    <a:gd name="connsiteY0" fmla="*/ 93427 h 1119100"/>
                    <a:gd name="connsiteX1" fmla="*/ 93427 w 934268"/>
                    <a:gd name="connsiteY1" fmla="*/ 0 h 1119100"/>
                    <a:gd name="connsiteX2" fmla="*/ 840841 w 934268"/>
                    <a:gd name="connsiteY2" fmla="*/ 0 h 1119100"/>
                    <a:gd name="connsiteX3" fmla="*/ 934268 w 934268"/>
                    <a:gd name="connsiteY3" fmla="*/ 93427 h 1119100"/>
                    <a:gd name="connsiteX4" fmla="*/ 934268 w 934268"/>
                    <a:gd name="connsiteY4" fmla="*/ 1025673 h 1119100"/>
                    <a:gd name="connsiteX5" fmla="*/ 840841 w 934268"/>
                    <a:gd name="connsiteY5" fmla="*/ 1119100 h 1119100"/>
                    <a:gd name="connsiteX6" fmla="*/ 93427 w 934268"/>
                    <a:gd name="connsiteY6" fmla="*/ 1119100 h 1119100"/>
                    <a:gd name="connsiteX7" fmla="*/ 0 w 934268"/>
                    <a:gd name="connsiteY7" fmla="*/ 1025673 h 1119100"/>
                    <a:gd name="connsiteX8" fmla="*/ 0 w 934268"/>
                    <a:gd name="connsiteY8" fmla="*/ 93427 h 11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4268" h="1119100">
                      <a:moveTo>
                        <a:pt x="0" y="93427"/>
                      </a:moveTo>
                      <a:cubicBezTo>
                        <a:pt x="0" y="41829"/>
                        <a:pt x="41829" y="0"/>
                        <a:pt x="93427" y="0"/>
                      </a:cubicBezTo>
                      <a:lnTo>
                        <a:pt x="840841" y="0"/>
                      </a:lnTo>
                      <a:cubicBezTo>
                        <a:pt x="892439" y="0"/>
                        <a:pt x="934268" y="41829"/>
                        <a:pt x="934268" y="93427"/>
                      </a:cubicBezTo>
                      <a:lnTo>
                        <a:pt x="934268" y="1025673"/>
                      </a:lnTo>
                      <a:cubicBezTo>
                        <a:pt x="934268" y="1077271"/>
                        <a:pt x="892439" y="1119100"/>
                        <a:pt x="840841" y="1119100"/>
                      </a:cubicBezTo>
                      <a:lnTo>
                        <a:pt x="93427" y="1119100"/>
                      </a:lnTo>
                      <a:cubicBezTo>
                        <a:pt x="41829" y="1119100"/>
                        <a:pt x="0" y="1077271"/>
                        <a:pt x="0" y="1025673"/>
                      </a:cubicBezTo>
                      <a:lnTo>
                        <a:pt x="0" y="93427"/>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73084" tIns="73084" rIns="73084" bIns="73084" numCol="1" spcCol="1270" anchor="ctr" anchorCtr="0">
                  <a:noAutofit/>
                </a:bodyPr>
                <a:lstStyle/>
                <a:p>
                  <a:pPr lvl="0" algn="ctr" defTabSz="533400">
                    <a:lnSpc>
                      <a:spcPct val="90000"/>
                    </a:lnSpc>
                    <a:spcBef>
                      <a:spcPct val="0"/>
                    </a:spcBef>
                    <a:spcAft>
                      <a:spcPct val="35000"/>
                    </a:spcAft>
                  </a:pPr>
                  <a:r>
                    <a:rPr lang="en-US" sz="1200" kern="1200" dirty="0" smtClean="0"/>
                    <a:t>RFID</a:t>
                  </a:r>
                  <a:endParaRPr lang="en-US" sz="1200" kern="1200" dirty="0"/>
                </a:p>
              </p:txBody>
            </p:sp>
            <p:sp>
              <p:nvSpPr>
                <p:cNvPr id="20" name="Freihandform 19"/>
                <p:cNvSpPr/>
                <p:nvPr/>
              </p:nvSpPr>
              <p:spPr>
                <a:xfrm>
                  <a:off x="6859960" y="2602749"/>
                  <a:ext cx="1907776" cy="1119100"/>
                </a:xfrm>
                <a:custGeom>
                  <a:avLst/>
                  <a:gdLst>
                    <a:gd name="connsiteX0" fmla="*/ 0 w 1907776"/>
                    <a:gd name="connsiteY0" fmla="*/ 111910 h 1119100"/>
                    <a:gd name="connsiteX1" fmla="*/ 111910 w 1907776"/>
                    <a:gd name="connsiteY1" fmla="*/ 0 h 1119100"/>
                    <a:gd name="connsiteX2" fmla="*/ 1795866 w 1907776"/>
                    <a:gd name="connsiteY2" fmla="*/ 0 h 1119100"/>
                    <a:gd name="connsiteX3" fmla="*/ 1907776 w 1907776"/>
                    <a:gd name="connsiteY3" fmla="*/ 111910 h 1119100"/>
                    <a:gd name="connsiteX4" fmla="*/ 1907776 w 1907776"/>
                    <a:gd name="connsiteY4" fmla="*/ 1007190 h 1119100"/>
                    <a:gd name="connsiteX5" fmla="*/ 1795866 w 1907776"/>
                    <a:gd name="connsiteY5" fmla="*/ 1119100 h 1119100"/>
                    <a:gd name="connsiteX6" fmla="*/ 111910 w 1907776"/>
                    <a:gd name="connsiteY6" fmla="*/ 1119100 h 1119100"/>
                    <a:gd name="connsiteX7" fmla="*/ 0 w 1907776"/>
                    <a:gd name="connsiteY7" fmla="*/ 1007190 h 1119100"/>
                    <a:gd name="connsiteX8" fmla="*/ 0 w 1907776"/>
                    <a:gd name="connsiteY8" fmla="*/ 111910 h 11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7776" h="1119100">
                      <a:moveTo>
                        <a:pt x="0" y="111910"/>
                      </a:moveTo>
                      <a:cubicBezTo>
                        <a:pt x="0" y="50104"/>
                        <a:pt x="50104" y="0"/>
                        <a:pt x="111910" y="0"/>
                      </a:cubicBezTo>
                      <a:lnTo>
                        <a:pt x="1795866" y="0"/>
                      </a:lnTo>
                      <a:cubicBezTo>
                        <a:pt x="1857672" y="0"/>
                        <a:pt x="1907776" y="50104"/>
                        <a:pt x="1907776" y="111910"/>
                      </a:cubicBezTo>
                      <a:lnTo>
                        <a:pt x="1907776" y="1007190"/>
                      </a:lnTo>
                      <a:cubicBezTo>
                        <a:pt x="1907776" y="1068996"/>
                        <a:pt x="1857672" y="1119100"/>
                        <a:pt x="1795866" y="1119100"/>
                      </a:cubicBezTo>
                      <a:lnTo>
                        <a:pt x="111910" y="1119100"/>
                      </a:lnTo>
                      <a:cubicBezTo>
                        <a:pt x="50104" y="1119100"/>
                        <a:pt x="0" y="1068996"/>
                        <a:pt x="0" y="1007190"/>
                      </a:cubicBezTo>
                      <a:lnTo>
                        <a:pt x="0" y="111910"/>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131837" tIns="131837" rIns="131837" bIns="131837" numCol="1" spcCol="1270" anchor="ctr" anchorCtr="0">
                  <a:noAutofit/>
                </a:bodyPr>
                <a:lstStyle/>
                <a:p>
                  <a:pPr lvl="0" algn="ctr" defTabSz="1155700">
                    <a:lnSpc>
                      <a:spcPct val="90000"/>
                    </a:lnSpc>
                    <a:spcBef>
                      <a:spcPct val="0"/>
                    </a:spcBef>
                    <a:spcAft>
                      <a:spcPct val="35000"/>
                    </a:spcAft>
                  </a:pPr>
                  <a:r>
                    <a:rPr lang="en-US" sz="2600" kern="1200" dirty="0" err="1" smtClean="0"/>
                    <a:t>Chipless</a:t>
                  </a:r>
                  <a:r>
                    <a:rPr lang="en-US" sz="2600" kern="1200" dirty="0" smtClean="0"/>
                    <a:t> sensing</a:t>
                  </a:r>
                  <a:endParaRPr lang="en-US" sz="2600" kern="1200" dirty="0"/>
                </a:p>
              </p:txBody>
            </p:sp>
            <p:sp>
              <p:nvSpPr>
                <p:cNvPr id="21" name="Freihandform 20"/>
                <p:cNvSpPr/>
                <p:nvPr/>
              </p:nvSpPr>
              <p:spPr>
                <a:xfrm>
                  <a:off x="6859960" y="3857707"/>
                  <a:ext cx="934268" cy="1119100"/>
                </a:xfrm>
                <a:custGeom>
                  <a:avLst/>
                  <a:gdLst>
                    <a:gd name="connsiteX0" fmla="*/ 0 w 934268"/>
                    <a:gd name="connsiteY0" fmla="*/ 93427 h 1119100"/>
                    <a:gd name="connsiteX1" fmla="*/ 93427 w 934268"/>
                    <a:gd name="connsiteY1" fmla="*/ 0 h 1119100"/>
                    <a:gd name="connsiteX2" fmla="*/ 840841 w 934268"/>
                    <a:gd name="connsiteY2" fmla="*/ 0 h 1119100"/>
                    <a:gd name="connsiteX3" fmla="*/ 934268 w 934268"/>
                    <a:gd name="connsiteY3" fmla="*/ 93427 h 1119100"/>
                    <a:gd name="connsiteX4" fmla="*/ 934268 w 934268"/>
                    <a:gd name="connsiteY4" fmla="*/ 1025673 h 1119100"/>
                    <a:gd name="connsiteX5" fmla="*/ 840841 w 934268"/>
                    <a:gd name="connsiteY5" fmla="*/ 1119100 h 1119100"/>
                    <a:gd name="connsiteX6" fmla="*/ 93427 w 934268"/>
                    <a:gd name="connsiteY6" fmla="*/ 1119100 h 1119100"/>
                    <a:gd name="connsiteX7" fmla="*/ 0 w 934268"/>
                    <a:gd name="connsiteY7" fmla="*/ 1025673 h 1119100"/>
                    <a:gd name="connsiteX8" fmla="*/ 0 w 934268"/>
                    <a:gd name="connsiteY8" fmla="*/ 93427 h 11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4268" h="1119100">
                      <a:moveTo>
                        <a:pt x="0" y="93427"/>
                      </a:moveTo>
                      <a:cubicBezTo>
                        <a:pt x="0" y="41829"/>
                        <a:pt x="41829" y="0"/>
                        <a:pt x="93427" y="0"/>
                      </a:cubicBezTo>
                      <a:lnTo>
                        <a:pt x="840841" y="0"/>
                      </a:lnTo>
                      <a:cubicBezTo>
                        <a:pt x="892439" y="0"/>
                        <a:pt x="934268" y="41829"/>
                        <a:pt x="934268" y="93427"/>
                      </a:cubicBezTo>
                      <a:lnTo>
                        <a:pt x="934268" y="1025673"/>
                      </a:lnTo>
                      <a:cubicBezTo>
                        <a:pt x="934268" y="1077271"/>
                        <a:pt x="892439" y="1119100"/>
                        <a:pt x="840841" y="1119100"/>
                      </a:cubicBezTo>
                      <a:lnTo>
                        <a:pt x="93427" y="1119100"/>
                      </a:lnTo>
                      <a:cubicBezTo>
                        <a:pt x="41829" y="1119100"/>
                        <a:pt x="0" y="1077271"/>
                        <a:pt x="0" y="1025673"/>
                      </a:cubicBezTo>
                      <a:lnTo>
                        <a:pt x="0" y="93427"/>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73084" tIns="73084" rIns="73084" bIns="73084" numCol="1" spcCol="1270" anchor="ctr" anchorCtr="0">
                  <a:noAutofit/>
                </a:bodyPr>
                <a:lstStyle/>
                <a:p>
                  <a:pPr lvl="0" algn="ctr" defTabSz="533400">
                    <a:lnSpc>
                      <a:spcPct val="90000"/>
                    </a:lnSpc>
                    <a:spcBef>
                      <a:spcPct val="0"/>
                    </a:spcBef>
                    <a:spcAft>
                      <a:spcPct val="35000"/>
                    </a:spcAft>
                  </a:pPr>
                  <a:r>
                    <a:rPr lang="en-US" sz="1200" kern="1200" dirty="0" smtClean="0"/>
                    <a:t>Acoustic</a:t>
                  </a:r>
                  <a:endParaRPr lang="en-US" sz="1200" kern="1200" dirty="0"/>
                </a:p>
              </p:txBody>
            </p:sp>
            <p:sp>
              <p:nvSpPr>
                <p:cNvPr id="22" name="Freihandform 21"/>
                <p:cNvSpPr/>
                <p:nvPr/>
              </p:nvSpPr>
              <p:spPr>
                <a:xfrm>
                  <a:off x="7833468" y="3857707"/>
                  <a:ext cx="934268" cy="1119100"/>
                </a:xfrm>
                <a:custGeom>
                  <a:avLst/>
                  <a:gdLst>
                    <a:gd name="connsiteX0" fmla="*/ 0 w 934268"/>
                    <a:gd name="connsiteY0" fmla="*/ 93427 h 1119100"/>
                    <a:gd name="connsiteX1" fmla="*/ 93427 w 934268"/>
                    <a:gd name="connsiteY1" fmla="*/ 0 h 1119100"/>
                    <a:gd name="connsiteX2" fmla="*/ 840841 w 934268"/>
                    <a:gd name="connsiteY2" fmla="*/ 0 h 1119100"/>
                    <a:gd name="connsiteX3" fmla="*/ 934268 w 934268"/>
                    <a:gd name="connsiteY3" fmla="*/ 93427 h 1119100"/>
                    <a:gd name="connsiteX4" fmla="*/ 934268 w 934268"/>
                    <a:gd name="connsiteY4" fmla="*/ 1025673 h 1119100"/>
                    <a:gd name="connsiteX5" fmla="*/ 840841 w 934268"/>
                    <a:gd name="connsiteY5" fmla="*/ 1119100 h 1119100"/>
                    <a:gd name="connsiteX6" fmla="*/ 93427 w 934268"/>
                    <a:gd name="connsiteY6" fmla="*/ 1119100 h 1119100"/>
                    <a:gd name="connsiteX7" fmla="*/ 0 w 934268"/>
                    <a:gd name="connsiteY7" fmla="*/ 1025673 h 1119100"/>
                    <a:gd name="connsiteX8" fmla="*/ 0 w 934268"/>
                    <a:gd name="connsiteY8" fmla="*/ 93427 h 11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4268" h="1119100">
                      <a:moveTo>
                        <a:pt x="0" y="93427"/>
                      </a:moveTo>
                      <a:cubicBezTo>
                        <a:pt x="0" y="41829"/>
                        <a:pt x="41829" y="0"/>
                        <a:pt x="93427" y="0"/>
                      </a:cubicBezTo>
                      <a:lnTo>
                        <a:pt x="840841" y="0"/>
                      </a:lnTo>
                      <a:cubicBezTo>
                        <a:pt x="892439" y="0"/>
                        <a:pt x="934268" y="41829"/>
                        <a:pt x="934268" y="93427"/>
                      </a:cubicBezTo>
                      <a:lnTo>
                        <a:pt x="934268" y="1025673"/>
                      </a:lnTo>
                      <a:cubicBezTo>
                        <a:pt x="934268" y="1077271"/>
                        <a:pt x="892439" y="1119100"/>
                        <a:pt x="840841" y="1119100"/>
                      </a:cubicBezTo>
                      <a:lnTo>
                        <a:pt x="93427" y="1119100"/>
                      </a:lnTo>
                      <a:cubicBezTo>
                        <a:pt x="41829" y="1119100"/>
                        <a:pt x="0" y="1077271"/>
                        <a:pt x="0" y="1025673"/>
                      </a:cubicBezTo>
                      <a:lnTo>
                        <a:pt x="0" y="93427"/>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73084" tIns="73084" rIns="73084" bIns="73084" numCol="1" spcCol="1270" anchor="ctr" anchorCtr="0">
                  <a:noAutofit/>
                </a:bodyPr>
                <a:lstStyle/>
                <a:p>
                  <a:pPr lvl="0" algn="ctr" defTabSz="533400">
                    <a:lnSpc>
                      <a:spcPct val="90000"/>
                    </a:lnSpc>
                    <a:spcBef>
                      <a:spcPct val="0"/>
                    </a:spcBef>
                    <a:spcAft>
                      <a:spcPct val="35000"/>
                    </a:spcAft>
                  </a:pPr>
                  <a:r>
                    <a:rPr lang="en-US" sz="1200" kern="1200" dirty="0" smtClean="0"/>
                    <a:t>Electro-magnetic</a:t>
                  </a:r>
                  <a:endParaRPr lang="en-US" sz="1200" kern="1200" dirty="0"/>
                </a:p>
              </p:txBody>
            </p:sp>
          </p:grpSp>
          <p:sp>
            <p:nvSpPr>
              <p:cNvPr id="23" name="Freihandform 22"/>
              <p:cNvSpPr/>
              <p:nvPr/>
            </p:nvSpPr>
            <p:spPr>
              <a:xfrm>
                <a:off x="1553932" y="3861048"/>
                <a:ext cx="612000" cy="1119100"/>
              </a:xfrm>
              <a:custGeom>
                <a:avLst/>
                <a:gdLst>
                  <a:gd name="connsiteX0" fmla="*/ 0 w 934268"/>
                  <a:gd name="connsiteY0" fmla="*/ 93427 h 1119100"/>
                  <a:gd name="connsiteX1" fmla="*/ 93427 w 934268"/>
                  <a:gd name="connsiteY1" fmla="*/ 0 h 1119100"/>
                  <a:gd name="connsiteX2" fmla="*/ 840841 w 934268"/>
                  <a:gd name="connsiteY2" fmla="*/ 0 h 1119100"/>
                  <a:gd name="connsiteX3" fmla="*/ 934268 w 934268"/>
                  <a:gd name="connsiteY3" fmla="*/ 93427 h 1119100"/>
                  <a:gd name="connsiteX4" fmla="*/ 934268 w 934268"/>
                  <a:gd name="connsiteY4" fmla="*/ 1025673 h 1119100"/>
                  <a:gd name="connsiteX5" fmla="*/ 840841 w 934268"/>
                  <a:gd name="connsiteY5" fmla="*/ 1119100 h 1119100"/>
                  <a:gd name="connsiteX6" fmla="*/ 93427 w 934268"/>
                  <a:gd name="connsiteY6" fmla="*/ 1119100 h 1119100"/>
                  <a:gd name="connsiteX7" fmla="*/ 0 w 934268"/>
                  <a:gd name="connsiteY7" fmla="*/ 1025673 h 1119100"/>
                  <a:gd name="connsiteX8" fmla="*/ 0 w 934268"/>
                  <a:gd name="connsiteY8" fmla="*/ 93427 h 11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4268" h="1119100">
                    <a:moveTo>
                      <a:pt x="0" y="93427"/>
                    </a:moveTo>
                    <a:cubicBezTo>
                      <a:pt x="0" y="41829"/>
                      <a:pt x="41829" y="0"/>
                      <a:pt x="93427" y="0"/>
                    </a:cubicBezTo>
                    <a:lnTo>
                      <a:pt x="840841" y="0"/>
                    </a:lnTo>
                    <a:cubicBezTo>
                      <a:pt x="892439" y="0"/>
                      <a:pt x="934268" y="41829"/>
                      <a:pt x="934268" y="93427"/>
                    </a:cubicBezTo>
                    <a:lnTo>
                      <a:pt x="934268" y="1025673"/>
                    </a:lnTo>
                    <a:cubicBezTo>
                      <a:pt x="934268" y="1077271"/>
                      <a:pt x="892439" y="1119100"/>
                      <a:pt x="840841" y="1119100"/>
                    </a:cubicBezTo>
                    <a:lnTo>
                      <a:pt x="93427" y="1119100"/>
                    </a:lnTo>
                    <a:cubicBezTo>
                      <a:pt x="41829" y="1119100"/>
                      <a:pt x="0" y="1077271"/>
                      <a:pt x="0" y="1025673"/>
                    </a:cubicBezTo>
                    <a:lnTo>
                      <a:pt x="0" y="93427"/>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none" lIns="36000" tIns="73084" rIns="36000" bIns="73084" numCol="1" spcCol="1270" anchor="ctr" anchorCtr="0">
                <a:noAutofit/>
              </a:bodyPr>
              <a:lstStyle/>
              <a:p>
                <a:pPr lvl="0" algn="ctr" defTabSz="533400">
                  <a:lnSpc>
                    <a:spcPct val="90000"/>
                  </a:lnSpc>
                  <a:spcBef>
                    <a:spcPct val="0"/>
                  </a:spcBef>
                  <a:spcAft>
                    <a:spcPct val="35000"/>
                  </a:spcAft>
                </a:pPr>
                <a:r>
                  <a:rPr lang="en-US" sz="1200" dirty="0" err="1"/>
                  <a:t>Moni</a:t>
                </a:r>
                <a:r>
                  <a:rPr lang="en-US" sz="1200" dirty="0"/>
                  <a:t>-</a:t>
                </a:r>
                <a:br>
                  <a:rPr lang="en-US" sz="1200" dirty="0"/>
                </a:br>
                <a:r>
                  <a:rPr lang="en-US" sz="1200" dirty="0" err="1"/>
                  <a:t>toring</a:t>
                </a:r>
                <a:endParaRPr lang="en-US" sz="1200" dirty="0"/>
              </a:p>
            </p:txBody>
          </p:sp>
          <p:sp>
            <p:nvSpPr>
              <p:cNvPr id="24" name="Freihandform 23"/>
              <p:cNvSpPr/>
              <p:nvPr/>
            </p:nvSpPr>
            <p:spPr>
              <a:xfrm>
                <a:off x="2231808" y="3861048"/>
                <a:ext cx="612000" cy="1119100"/>
              </a:xfrm>
              <a:custGeom>
                <a:avLst/>
                <a:gdLst>
                  <a:gd name="connsiteX0" fmla="*/ 0 w 934268"/>
                  <a:gd name="connsiteY0" fmla="*/ 93427 h 1119100"/>
                  <a:gd name="connsiteX1" fmla="*/ 93427 w 934268"/>
                  <a:gd name="connsiteY1" fmla="*/ 0 h 1119100"/>
                  <a:gd name="connsiteX2" fmla="*/ 840841 w 934268"/>
                  <a:gd name="connsiteY2" fmla="*/ 0 h 1119100"/>
                  <a:gd name="connsiteX3" fmla="*/ 934268 w 934268"/>
                  <a:gd name="connsiteY3" fmla="*/ 93427 h 1119100"/>
                  <a:gd name="connsiteX4" fmla="*/ 934268 w 934268"/>
                  <a:gd name="connsiteY4" fmla="*/ 1025673 h 1119100"/>
                  <a:gd name="connsiteX5" fmla="*/ 840841 w 934268"/>
                  <a:gd name="connsiteY5" fmla="*/ 1119100 h 1119100"/>
                  <a:gd name="connsiteX6" fmla="*/ 93427 w 934268"/>
                  <a:gd name="connsiteY6" fmla="*/ 1119100 h 1119100"/>
                  <a:gd name="connsiteX7" fmla="*/ 0 w 934268"/>
                  <a:gd name="connsiteY7" fmla="*/ 1025673 h 1119100"/>
                  <a:gd name="connsiteX8" fmla="*/ 0 w 934268"/>
                  <a:gd name="connsiteY8" fmla="*/ 93427 h 11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4268" h="1119100">
                    <a:moveTo>
                      <a:pt x="0" y="93427"/>
                    </a:moveTo>
                    <a:cubicBezTo>
                      <a:pt x="0" y="41829"/>
                      <a:pt x="41829" y="0"/>
                      <a:pt x="93427" y="0"/>
                    </a:cubicBezTo>
                    <a:lnTo>
                      <a:pt x="840841" y="0"/>
                    </a:lnTo>
                    <a:cubicBezTo>
                      <a:pt x="892439" y="0"/>
                      <a:pt x="934268" y="41829"/>
                      <a:pt x="934268" y="93427"/>
                    </a:cubicBezTo>
                    <a:lnTo>
                      <a:pt x="934268" y="1025673"/>
                    </a:lnTo>
                    <a:cubicBezTo>
                      <a:pt x="934268" y="1077271"/>
                      <a:pt x="892439" y="1119100"/>
                      <a:pt x="840841" y="1119100"/>
                    </a:cubicBezTo>
                    <a:lnTo>
                      <a:pt x="93427" y="1119100"/>
                    </a:lnTo>
                    <a:cubicBezTo>
                      <a:pt x="41829" y="1119100"/>
                      <a:pt x="0" y="1077271"/>
                      <a:pt x="0" y="1025673"/>
                    </a:cubicBezTo>
                    <a:lnTo>
                      <a:pt x="0" y="93427"/>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73084" tIns="73084" rIns="73084" bIns="73084" numCol="1" spcCol="1270" anchor="ctr" anchorCtr="0">
                <a:noAutofit/>
              </a:bodyPr>
              <a:lstStyle/>
              <a:p>
                <a:pPr lvl="0" algn="ctr" defTabSz="533400">
                  <a:lnSpc>
                    <a:spcPct val="90000"/>
                  </a:lnSpc>
                  <a:spcBef>
                    <a:spcPct val="0"/>
                  </a:spcBef>
                  <a:spcAft>
                    <a:spcPct val="35000"/>
                  </a:spcAft>
                </a:pPr>
                <a:r>
                  <a:rPr lang="en-US" sz="1200" kern="1200" dirty="0" err="1" smtClean="0"/>
                  <a:t>Locali-zation</a:t>
                </a:r>
                <a:endParaRPr lang="en-US" sz="1200" kern="1200" dirty="0"/>
              </a:p>
            </p:txBody>
          </p:sp>
        </p:grpSp>
        <p:grpSp>
          <p:nvGrpSpPr>
            <p:cNvPr id="29" name="Gruppieren 28"/>
            <p:cNvGrpSpPr/>
            <p:nvPr/>
          </p:nvGrpSpPr>
          <p:grpSpPr>
            <a:xfrm>
              <a:off x="4852232" y="3861048"/>
              <a:ext cx="1966084" cy="1122441"/>
              <a:chOff x="4852232" y="3861048"/>
              <a:chExt cx="1966084" cy="1122441"/>
            </a:xfrm>
          </p:grpSpPr>
          <p:sp>
            <p:nvSpPr>
              <p:cNvPr id="26" name="Freihandform 25"/>
              <p:cNvSpPr/>
              <p:nvPr/>
            </p:nvSpPr>
            <p:spPr>
              <a:xfrm>
                <a:off x="4852232" y="3861048"/>
                <a:ext cx="612000" cy="1119100"/>
              </a:xfrm>
              <a:custGeom>
                <a:avLst/>
                <a:gdLst>
                  <a:gd name="connsiteX0" fmla="*/ 0 w 934268"/>
                  <a:gd name="connsiteY0" fmla="*/ 93427 h 1119100"/>
                  <a:gd name="connsiteX1" fmla="*/ 93427 w 934268"/>
                  <a:gd name="connsiteY1" fmla="*/ 0 h 1119100"/>
                  <a:gd name="connsiteX2" fmla="*/ 840841 w 934268"/>
                  <a:gd name="connsiteY2" fmla="*/ 0 h 1119100"/>
                  <a:gd name="connsiteX3" fmla="*/ 934268 w 934268"/>
                  <a:gd name="connsiteY3" fmla="*/ 93427 h 1119100"/>
                  <a:gd name="connsiteX4" fmla="*/ 934268 w 934268"/>
                  <a:gd name="connsiteY4" fmla="*/ 1025673 h 1119100"/>
                  <a:gd name="connsiteX5" fmla="*/ 840841 w 934268"/>
                  <a:gd name="connsiteY5" fmla="*/ 1119100 h 1119100"/>
                  <a:gd name="connsiteX6" fmla="*/ 93427 w 934268"/>
                  <a:gd name="connsiteY6" fmla="*/ 1119100 h 1119100"/>
                  <a:gd name="connsiteX7" fmla="*/ 0 w 934268"/>
                  <a:gd name="connsiteY7" fmla="*/ 1025673 h 1119100"/>
                  <a:gd name="connsiteX8" fmla="*/ 0 w 934268"/>
                  <a:gd name="connsiteY8" fmla="*/ 93427 h 11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4268" h="1119100">
                    <a:moveTo>
                      <a:pt x="0" y="93427"/>
                    </a:moveTo>
                    <a:cubicBezTo>
                      <a:pt x="0" y="41829"/>
                      <a:pt x="41829" y="0"/>
                      <a:pt x="93427" y="0"/>
                    </a:cubicBezTo>
                    <a:lnTo>
                      <a:pt x="840841" y="0"/>
                    </a:lnTo>
                    <a:cubicBezTo>
                      <a:pt x="892439" y="0"/>
                      <a:pt x="934268" y="41829"/>
                      <a:pt x="934268" y="93427"/>
                    </a:cubicBezTo>
                    <a:lnTo>
                      <a:pt x="934268" y="1025673"/>
                    </a:lnTo>
                    <a:cubicBezTo>
                      <a:pt x="934268" y="1077271"/>
                      <a:pt x="892439" y="1119100"/>
                      <a:pt x="840841" y="1119100"/>
                    </a:cubicBezTo>
                    <a:lnTo>
                      <a:pt x="93427" y="1119100"/>
                    </a:lnTo>
                    <a:cubicBezTo>
                      <a:pt x="41829" y="1119100"/>
                      <a:pt x="0" y="1077271"/>
                      <a:pt x="0" y="1025673"/>
                    </a:cubicBezTo>
                    <a:lnTo>
                      <a:pt x="0" y="93427"/>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none" lIns="36000" tIns="73084" rIns="36000" bIns="73084" numCol="1" spcCol="1270" anchor="ctr" anchorCtr="0">
                <a:noAutofit/>
              </a:bodyPr>
              <a:lstStyle/>
              <a:p>
                <a:pPr lvl="0" algn="ctr" defTabSz="533400">
                  <a:lnSpc>
                    <a:spcPct val="90000"/>
                  </a:lnSpc>
                  <a:spcBef>
                    <a:spcPct val="0"/>
                  </a:spcBef>
                  <a:spcAft>
                    <a:spcPct val="35000"/>
                  </a:spcAft>
                </a:pPr>
                <a:r>
                  <a:rPr lang="en-US" sz="1200" kern="1200" dirty="0" smtClean="0"/>
                  <a:t>RF</a:t>
                </a:r>
                <a:endParaRPr lang="en-US" sz="1200" kern="1200" dirty="0"/>
              </a:p>
            </p:txBody>
          </p:sp>
          <p:sp>
            <p:nvSpPr>
              <p:cNvPr id="27" name="Freihandform 26"/>
              <p:cNvSpPr/>
              <p:nvPr/>
            </p:nvSpPr>
            <p:spPr>
              <a:xfrm>
                <a:off x="5528440" y="3864389"/>
                <a:ext cx="612000" cy="1119100"/>
              </a:xfrm>
              <a:custGeom>
                <a:avLst/>
                <a:gdLst>
                  <a:gd name="connsiteX0" fmla="*/ 0 w 934268"/>
                  <a:gd name="connsiteY0" fmla="*/ 93427 h 1119100"/>
                  <a:gd name="connsiteX1" fmla="*/ 93427 w 934268"/>
                  <a:gd name="connsiteY1" fmla="*/ 0 h 1119100"/>
                  <a:gd name="connsiteX2" fmla="*/ 840841 w 934268"/>
                  <a:gd name="connsiteY2" fmla="*/ 0 h 1119100"/>
                  <a:gd name="connsiteX3" fmla="*/ 934268 w 934268"/>
                  <a:gd name="connsiteY3" fmla="*/ 93427 h 1119100"/>
                  <a:gd name="connsiteX4" fmla="*/ 934268 w 934268"/>
                  <a:gd name="connsiteY4" fmla="*/ 1025673 h 1119100"/>
                  <a:gd name="connsiteX5" fmla="*/ 840841 w 934268"/>
                  <a:gd name="connsiteY5" fmla="*/ 1119100 h 1119100"/>
                  <a:gd name="connsiteX6" fmla="*/ 93427 w 934268"/>
                  <a:gd name="connsiteY6" fmla="*/ 1119100 h 1119100"/>
                  <a:gd name="connsiteX7" fmla="*/ 0 w 934268"/>
                  <a:gd name="connsiteY7" fmla="*/ 1025673 h 1119100"/>
                  <a:gd name="connsiteX8" fmla="*/ 0 w 934268"/>
                  <a:gd name="connsiteY8" fmla="*/ 93427 h 11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4268" h="1119100">
                    <a:moveTo>
                      <a:pt x="0" y="93427"/>
                    </a:moveTo>
                    <a:cubicBezTo>
                      <a:pt x="0" y="41829"/>
                      <a:pt x="41829" y="0"/>
                      <a:pt x="93427" y="0"/>
                    </a:cubicBezTo>
                    <a:lnTo>
                      <a:pt x="840841" y="0"/>
                    </a:lnTo>
                    <a:cubicBezTo>
                      <a:pt x="892439" y="0"/>
                      <a:pt x="934268" y="41829"/>
                      <a:pt x="934268" y="93427"/>
                    </a:cubicBezTo>
                    <a:lnTo>
                      <a:pt x="934268" y="1025673"/>
                    </a:lnTo>
                    <a:cubicBezTo>
                      <a:pt x="934268" y="1077271"/>
                      <a:pt x="892439" y="1119100"/>
                      <a:pt x="840841" y="1119100"/>
                    </a:cubicBezTo>
                    <a:lnTo>
                      <a:pt x="93427" y="1119100"/>
                    </a:lnTo>
                    <a:cubicBezTo>
                      <a:pt x="41829" y="1119100"/>
                      <a:pt x="0" y="1077271"/>
                      <a:pt x="0" y="1025673"/>
                    </a:cubicBezTo>
                    <a:lnTo>
                      <a:pt x="0" y="93427"/>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none" lIns="36000" tIns="73084" rIns="36000" bIns="73084" numCol="1" spcCol="1270" anchor="ctr" anchorCtr="0">
                <a:noAutofit/>
              </a:bodyPr>
              <a:lstStyle/>
              <a:p>
                <a:pPr lvl="0" algn="ctr" defTabSz="533400">
                  <a:lnSpc>
                    <a:spcPct val="90000"/>
                  </a:lnSpc>
                  <a:spcBef>
                    <a:spcPct val="0"/>
                  </a:spcBef>
                  <a:spcAft>
                    <a:spcPct val="35000"/>
                  </a:spcAft>
                </a:pPr>
                <a:r>
                  <a:rPr lang="en-US" sz="1200" dirty="0"/>
                  <a:t>Photo-</a:t>
                </a:r>
                <a:br>
                  <a:rPr lang="en-US" sz="1200" dirty="0"/>
                </a:br>
                <a:r>
                  <a:rPr lang="en-US" sz="1200" dirty="0"/>
                  <a:t>voltaic</a:t>
                </a:r>
              </a:p>
            </p:txBody>
          </p:sp>
          <p:sp>
            <p:nvSpPr>
              <p:cNvPr id="28" name="Freihandform 27"/>
              <p:cNvSpPr/>
              <p:nvPr/>
            </p:nvSpPr>
            <p:spPr>
              <a:xfrm>
                <a:off x="6206316" y="3864389"/>
                <a:ext cx="612000" cy="1119100"/>
              </a:xfrm>
              <a:custGeom>
                <a:avLst/>
                <a:gdLst>
                  <a:gd name="connsiteX0" fmla="*/ 0 w 934268"/>
                  <a:gd name="connsiteY0" fmla="*/ 93427 h 1119100"/>
                  <a:gd name="connsiteX1" fmla="*/ 93427 w 934268"/>
                  <a:gd name="connsiteY1" fmla="*/ 0 h 1119100"/>
                  <a:gd name="connsiteX2" fmla="*/ 840841 w 934268"/>
                  <a:gd name="connsiteY2" fmla="*/ 0 h 1119100"/>
                  <a:gd name="connsiteX3" fmla="*/ 934268 w 934268"/>
                  <a:gd name="connsiteY3" fmla="*/ 93427 h 1119100"/>
                  <a:gd name="connsiteX4" fmla="*/ 934268 w 934268"/>
                  <a:gd name="connsiteY4" fmla="*/ 1025673 h 1119100"/>
                  <a:gd name="connsiteX5" fmla="*/ 840841 w 934268"/>
                  <a:gd name="connsiteY5" fmla="*/ 1119100 h 1119100"/>
                  <a:gd name="connsiteX6" fmla="*/ 93427 w 934268"/>
                  <a:gd name="connsiteY6" fmla="*/ 1119100 h 1119100"/>
                  <a:gd name="connsiteX7" fmla="*/ 0 w 934268"/>
                  <a:gd name="connsiteY7" fmla="*/ 1025673 h 1119100"/>
                  <a:gd name="connsiteX8" fmla="*/ 0 w 934268"/>
                  <a:gd name="connsiteY8" fmla="*/ 93427 h 11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34268" h="1119100">
                    <a:moveTo>
                      <a:pt x="0" y="93427"/>
                    </a:moveTo>
                    <a:cubicBezTo>
                      <a:pt x="0" y="41829"/>
                      <a:pt x="41829" y="0"/>
                      <a:pt x="93427" y="0"/>
                    </a:cubicBezTo>
                    <a:lnTo>
                      <a:pt x="840841" y="0"/>
                    </a:lnTo>
                    <a:cubicBezTo>
                      <a:pt x="892439" y="0"/>
                      <a:pt x="934268" y="41829"/>
                      <a:pt x="934268" y="93427"/>
                    </a:cubicBezTo>
                    <a:lnTo>
                      <a:pt x="934268" y="1025673"/>
                    </a:lnTo>
                    <a:cubicBezTo>
                      <a:pt x="934268" y="1077271"/>
                      <a:pt x="892439" y="1119100"/>
                      <a:pt x="840841" y="1119100"/>
                    </a:cubicBezTo>
                    <a:lnTo>
                      <a:pt x="93427" y="1119100"/>
                    </a:lnTo>
                    <a:cubicBezTo>
                      <a:pt x="41829" y="1119100"/>
                      <a:pt x="0" y="1077271"/>
                      <a:pt x="0" y="1025673"/>
                    </a:cubicBezTo>
                    <a:lnTo>
                      <a:pt x="0" y="93427"/>
                    </a:lnTo>
                    <a:close/>
                  </a:path>
                </a:pathLst>
              </a:custGeom>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none" lIns="36000" tIns="73084" rIns="36000" bIns="73084" numCol="1" spcCol="1270" anchor="ctr" anchorCtr="0">
                <a:noAutofit/>
              </a:bodyPr>
              <a:lstStyle/>
              <a:p>
                <a:pPr lvl="0" algn="ctr" defTabSz="533400">
                  <a:lnSpc>
                    <a:spcPct val="90000"/>
                  </a:lnSpc>
                  <a:spcBef>
                    <a:spcPct val="0"/>
                  </a:spcBef>
                  <a:spcAft>
                    <a:spcPct val="35000"/>
                  </a:spcAft>
                </a:pPr>
                <a:r>
                  <a:rPr lang="en-US" sz="1200" kern="1200" dirty="0" smtClean="0"/>
                  <a:t>Thermo-</a:t>
                </a:r>
                <a:br>
                  <a:rPr lang="en-US" sz="1200" kern="1200" dirty="0" smtClean="0"/>
                </a:br>
                <a:r>
                  <a:rPr lang="en-US" sz="1200" kern="1200" dirty="0" smtClean="0"/>
                  <a:t>electric</a:t>
                </a:r>
                <a:endParaRPr lang="en-US" sz="1200" kern="1200" dirty="0"/>
              </a:p>
            </p:txBody>
          </p:sp>
        </p:grpSp>
      </p:grpSp>
      <p:sp>
        <p:nvSpPr>
          <p:cNvPr id="2" name="Title 1"/>
          <p:cNvSpPr>
            <a:spLocks noGrp="1"/>
          </p:cNvSpPr>
          <p:nvPr>
            <p:ph type="title"/>
          </p:nvPr>
        </p:nvSpPr>
        <p:spPr/>
        <p:txBody>
          <a:bodyPr/>
          <a:lstStyle/>
          <a:p>
            <a:r>
              <a:rPr lang="en-GB" dirty="0" smtClean="0">
                <a:latin typeface="Arial" charset="0"/>
              </a:rPr>
              <a:t>Laboratory for Electrical Instrumentation</a:t>
            </a:r>
            <a:endParaRPr lang="en-US" dirty="0"/>
          </a:p>
        </p:txBody>
      </p:sp>
      <p:pic>
        <p:nvPicPr>
          <p:cNvPr id="5122" name="Picture 2" descr="Figure 1"/>
          <p:cNvPicPr>
            <a:picLocks noChangeAspect="1" noChangeArrowheads="1"/>
          </p:cNvPicPr>
          <p:nvPr/>
        </p:nvPicPr>
        <p:blipFill rotWithShape="1">
          <a:blip r:embed="rId5">
            <a:extLst>
              <a:ext uri="{28A0092B-C50C-407E-A947-70E740481C1C}">
                <a14:useLocalDpi xmlns:a14="http://schemas.microsoft.com/office/drawing/2010/main" val="0"/>
              </a:ext>
            </a:extLst>
          </a:blip>
          <a:srcRect l="36707" t="41211" r="22643" b="18465"/>
          <a:stretch/>
        </p:blipFill>
        <p:spPr bwMode="auto">
          <a:xfrm>
            <a:off x="3014844" y="5201377"/>
            <a:ext cx="1611798" cy="128299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6"/>
          <a:srcRect l="30929"/>
          <a:stretch/>
        </p:blipFill>
        <p:spPr>
          <a:xfrm>
            <a:off x="6957200" y="5279965"/>
            <a:ext cx="1810536" cy="1178651"/>
          </a:xfrm>
          <a:prstGeom prst="rect">
            <a:avLst/>
          </a:prstGeom>
        </p:spPr>
      </p:pic>
    </p:spTree>
    <p:extLst>
      <p:ext uri="{BB962C8B-B14F-4D97-AF65-F5344CB8AC3E}">
        <p14:creationId xmlns:p14="http://schemas.microsoft.com/office/powerpoint/2010/main" val="1611318337"/>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Outlook</a:t>
            </a:r>
            <a:endParaRPr lang="en-US" dirty="0"/>
          </a:p>
        </p:txBody>
      </p:sp>
      <p:pic>
        <p:nvPicPr>
          <p:cNvPr id="9"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bwMode="auto">
          <a:xfrm>
            <a:off x="827088" y="1262031"/>
            <a:ext cx="7696200" cy="5137213"/>
          </a:xfrm>
          <a:prstGeom prst="rect">
            <a:avLst/>
          </a:prstGeom>
          <a:noFill/>
          <a:ln w="9525">
            <a:noFill/>
            <a:miter lim="800000"/>
            <a:headEnd/>
            <a:tailEnd/>
          </a:ln>
          <a:effectLst/>
        </p:spPr>
      </p:pic>
      <p:cxnSp>
        <p:nvCxnSpPr>
          <p:cNvPr id="11" name="Straight Connector 10"/>
          <p:cNvCxnSpPr/>
          <p:nvPr/>
        </p:nvCxnSpPr>
        <p:spPr bwMode="auto">
          <a:xfrm flipV="1">
            <a:off x="5943600" y="4406900"/>
            <a:ext cx="0" cy="1663700"/>
          </a:xfrm>
          <a:prstGeom prst="line">
            <a:avLst/>
          </a:prstGeom>
          <a:solidFill>
            <a:schemeClr val="accent1"/>
          </a:solidFill>
          <a:ln w="57150" cap="flat" cmpd="sng" algn="ctr">
            <a:solidFill>
              <a:schemeClr val="accent2">
                <a:lumMod val="75000"/>
              </a:schemeClr>
            </a:solidFill>
            <a:prstDash val="solid"/>
            <a:round/>
            <a:headEnd type="none" w="med" len="med"/>
            <a:tailEnd type="triangle" w="med" len="med"/>
          </a:ln>
          <a:effectLst/>
        </p:spPr>
      </p:cxnSp>
      <p:sp>
        <p:nvSpPr>
          <p:cNvPr id="13" name="Rectangle 12"/>
          <p:cNvSpPr/>
          <p:nvPr/>
        </p:nvSpPr>
        <p:spPr>
          <a:xfrm>
            <a:off x="5575300" y="6394289"/>
            <a:ext cx="3441700" cy="307777"/>
          </a:xfrm>
          <a:prstGeom prst="rect">
            <a:avLst/>
          </a:prstGeom>
        </p:spPr>
        <p:txBody>
          <a:bodyPr wrap="square">
            <a:spAutoFit/>
          </a:bodyPr>
          <a:lstStyle/>
          <a:p>
            <a:r>
              <a:rPr lang="en-US" sz="700" dirty="0"/>
              <a:t>https://www.mitre.org/publications/systems-engineering-guide/acquisition-systems-engineering/acquisition-program-planning/assessing-technical-maturity</a:t>
            </a:r>
          </a:p>
        </p:txBody>
      </p:sp>
    </p:spTree>
    <p:extLst>
      <p:ext uri="{BB962C8B-B14F-4D97-AF65-F5344CB8AC3E}">
        <p14:creationId xmlns:p14="http://schemas.microsoft.com/office/powerpoint/2010/main" val="2880094736"/>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algn="ctr"/>
            <a:r>
              <a:rPr lang="de-DE" dirty="0" err="1" smtClean="0"/>
              <a:t>Thank</a:t>
            </a:r>
            <a:r>
              <a:rPr lang="de-DE" dirty="0" smtClean="0"/>
              <a:t> </a:t>
            </a:r>
            <a:r>
              <a:rPr lang="de-DE" dirty="0" err="1" smtClean="0"/>
              <a:t>You</a:t>
            </a:r>
            <a:endParaRPr lang="en-US" dirty="0" smtClean="0"/>
          </a:p>
        </p:txBody>
      </p:sp>
      <p:sp>
        <p:nvSpPr>
          <p:cNvPr id="58372" name="Slide Number Placeholder 3"/>
          <p:cNvSpPr>
            <a:spLocks noGrp="1"/>
          </p:cNvSpPr>
          <p:nvPr>
            <p:ph type="sldNum" sz="quarter" idx="4294967295"/>
          </p:nvPr>
        </p:nvSpPr>
        <p:spPr bwMode="auto">
          <a:xfrm>
            <a:off x="7920038" y="6435725"/>
            <a:ext cx="1223962" cy="2174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r>
              <a:rPr lang="de-DE" altLang="en-US" smtClean="0"/>
              <a:t>- </a:t>
            </a:r>
            <a:fld id="{E054ACD9-A66E-4A10-BA50-76B1D40301CF}" type="slidenum">
              <a:rPr lang="de-DE" altLang="en-US" smtClean="0"/>
              <a:pPr/>
              <a:t>21</a:t>
            </a:fld>
            <a:r>
              <a:rPr lang="de-DE" altLang="en-US" smtClean="0"/>
              <a:t> -</a:t>
            </a:r>
          </a:p>
        </p:txBody>
      </p:sp>
      <p:pic>
        <p:nvPicPr>
          <p:cNvPr id="6" name="Picture 2"/>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88646" y="598332"/>
            <a:ext cx="4639733" cy="3711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03533044"/>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6834" name="Rectangle 2"/>
          <p:cNvSpPr>
            <a:spLocks noGrp="1" noChangeArrowheads="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sz="2800" b="1" dirty="0" smtClean="0">
                <a:latin typeface="Arial" charset="0"/>
              </a:rPr>
              <a:t>Sensor Motes </a:t>
            </a:r>
            <a:r>
              <a:rPr lang="en-US" sz="2800" b="1" dirty="0">
                <a:latin typeface="Arial" charset="0"/>
              </a:rPr>
              <a:t>v</a:t>
            </a:r>
            <a:r>
              <a:rPr lang="en-US" sz="2800" b="1" dirty="0" smtClean="0">
                <a:latin typeface="Arial" charset="0"/>
              </a:rPr>
              <a:t>s Passive Sensors</a:t>
            </a:r>
            <a:endParaRPr lang="en-US" sz="2800" b="1" dirty="0">
              <a:latin typeface="Arial" charset="0"/>
            </a:endParaRPr>
          </a:p>
        </p:txBody>
      </p:sp>
      <p:sp>
        <p:nvSpPr>
          <p:cNvPr id="3" name="Content Placeholder 2"/>
          <p:cNvSpPr>
            <a:spLocks noGrp="1"/>
          </p:cNvSpPr>
          <p:nvPr>
            <p:ph idx="1"/>
          </p:nvPr>
        </p:nvSpPr>
        <p:spPr/>
        <p:txBody>
          <a:bodyPr/>
          <a:lstStyle/>
          <a:p>
            <a:r>
              <a:rPr lang="en-US" dirty="0" smtClean="0"/>
              <a:t>Battery powered system</a:t>
            </a:r>
          </a:p>
          <a:p>
            <a:pPr lvl="1"/>
            <a:r>
              <a:rPr lang="en-US" dirty="0" smtClean="0"/>
              <a:t>Complex, ‘smart’ sensor node</a:t>
            </a:r>
          </a:p>
          <a:p>
            <a:pPr lvl="1"/>
            <a:r>
              <a:rPr lang="en-US" dirty="0" smtClean="0"/>
              <a:t>Simple reader</a:t>
            </a:r>
          </a:p>
          <a:p>
            <a:pPr lvl="1"/>
            <a:endParaRPr lang="en-US" dirty="0"/>
          </a:p>
          <a:p>
            <a:pPr lvl="1"/>
            <a:endParaRPr lang="en-US" dirty="0" smtClean="0"/>
          </a:p>
          <a:p>
            <a:pPr lvl="1"/>
            <a:endParaRPr lang="en-US" dirty="0"/>
          </a:p>
          <a:p>
            <a:pPr marL="0" indent="0">
              <a:buNone/>
            </a:pPr>
            <a:endParaRPr lang="en-US" dirty="0" smtClean="0"/>
          </a:p>
          <a:p>
            <a:r>
              <a:rPr lang="en-US" dirty="0" smtClean="0"/>
              <a:t>Wireless passive system</a:t>
            </a:r>
          </a:p>
          <a:p>
            <a:pPr lvl="1"/>
            <a:r>
              <a:rPr lang="en-US" dirty="0" smtClean="0"/>
              <a:t>Simple, ‘dumb’ sensor node</a:t>
            </a:r>
          </a:p>
          <a:p>
            <a:pPr lvl="1"/>
            <a:r>
              <a:rPr lang="en-US" dirty="0" smtClean="0"/>
              <a:t>More complex reader unit.</a:t>
            </a:r>
          </a:p>
        </p:txBody>
      </p:sp>
      <p:sp>
        <p:nvSpPr>
          <p:cNvPr id="1016837" name="Rectangle 5"/>
          <p:cNvSpPr>
            <a:spLocks noChangeArrowheads="1"/>
          </p:cNvSpPr>
          <p:nvPr/>
        </p:nvSpPr>
        <p:spPr bwMode="auto">
          <a:xfrm>
            <a:off x="863600" y="981075"/>
            <a:ext cx="7921625" cy="1585913"/>
          </a:xfrm>
          <a:prstGeom prst="rect">
            <a:avLst/>
          </a:prstGeom>
          <a:noFill/>
          <a:ln w="9525">
            <a:noFill/>
            <a:miter lim="800000"/>
            <a:headEnd/>
            <a:tailEnd/>
          </a:ln>
          <a:effectLst/>
        </p:spPr>
        <p:txBody>
          <a:bodyPr/>
          <a:lstStyle/>
          <a:p>
            <a:pPr marL="457200" indent="-457200" algn="l">
              <a:spcBef>
                <a:spcPct val="25000"/>
              </a:spcBef>
              <a:buSzPct val="150000"/>
            </a:pPr>
            <a:endParaRPr lang="en-US" sz="1800" b="1" dirty="0">
              <a:solidFill>
                <a:srgbClr val="3333FF"/>
              </a:solidFill>
              <a:latin typeface="Arial" charset="0"/>
            </a:endParaRPr>
          </a:p>
        </p:txBody>
      </p:sp>
      <p:sp>
        <p:nvSpPr>
          <p:cNvPr id="1016857" name="Rectangle 25"/>
          <p:cNvSpPr>
            <a:spLocks noChangeArrowheads="1"/>
          </p:cNvSpPr>
          <p:nvPr/>
        </p:nvSpPr>
        <p:spPr bwMode="auto">
          <a:xfrm flipV="1">
            <a:off x="4572000" y="984250"/>
            <a:ext cx="4248150" cy="366713"/>
          </a:xfrm>
          <a:prstGeom prst="rect">
            <a:avLst/>
          </a:prstGeom>
          <a:noFill/>
          <a:ln w="9525">
            <a:noFill/>
            <a:miter lim="800000"/>
            <a:headEnd/>
            <a:tailEnd/>
          </a:ln>
          <a:effectLst/>
        </p:spPr>
        <p:txBody>
          <a:bodyPr rot="10800000">
            <a:spAutoFit/>
          </a:bodyPr>
          <a:lstStyle/>
          <a:p>
            <a:pPr algn="l" eaLnBrk="1" hangingPunct="1">
              <a:buSzPct val="150000"/>
            </a:pPr>
            <a:endParaRPr lang="en-US" sz="1800" b="1">
              <a:latin typeface="Arial" charset="0"/>
            </a:endParaRPr>
          </a:p>
        </p:txBody>
      </p:sp>
      <p:pic>
        <p:nvPicPr>
          <p:cNvPr id="4" name="Picture 3"/>
          <p:cNvPicPr>
            <a:picLocks noChangeAspect="1"/>
          </p:cNvPicPr>
          <p:nvPr/>
        </p:nvPicPr>
        <p:blipFill>
          <a:blip r:embed="rId2"/>
          <a:stretch>
            <a:fillRect/>
          </a:stretch>
        </p:blipFill>
        <p:spPr>
          <a:xfrm>
            <a:off x="1284256" y="1929525"/>
            <a:ext cx="6781863" cy="3802225"/>
          </a:xfrm>
          <a:prstGeom prst="rect">
            <a:avLst/>
          </a:prstGeom>
        </p:spPr>
      </p:pic>
    </p:spTree>
    <p:extLst>
      <p:ext uri="{BB962C8B-B14F-4D97-AF65-F5344CB8AC3E}">
        <p14:creationId xmlns:p14="http://schemas.microsoft.com/office/powerpoint/2010/main" val="1926800576"/>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 Theremin's cavity</a:t>
            </a:r>
            <a:endParaRPr lang="en-US" dirty="0"/>
          </a:p>
        </p:txBody>
      </p:sp>
      <p:pic>
        <p:nvPicPr>
          <p:cNvPr id="3074" name="Picture 2" descr="Melton The Ultimate Spy Book I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5687" y="2163762"/>
            <a:ext cx="2432844" cy="368850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greatsealbar.jpg (521×1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3866" y="2163762"/>
            <a:ext cx="4962525" cy="166687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
          </p:nvPr>
        </p:nvSpPr>
        <p:spPr/>
        <p:txBody>
          <a:bodyPr/>
          <a:lstStyle/>
          <a:p>
            <a:r>
              <a:rPr lang="en-US" dirty="0" smtClean="0"/>
              <a:t>Surveillance device ~ 1945</a:t>
            </a:r>
          </a:p>
          <a:p>
            <a:r>
              <a:rPr lang="en-US" dirty="0" smtClean="0"/>
              <a:t>First wireless passive sensor</a:t>
            </a:r>
          </a:p>
          <a:p>
            <a:endParaRPr lang="en-US" dirty="0"/>
          </a:p>
        </p:txBody>
      </p:sp>
      <p:pic>
        <p:nvPicPr>
          <p:cNvPr id="8" name="Content Placeholder 3"/>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1092331" y="3957307"/>
            <a:ext cx="4124195" cy="2407733"/>
          </a:xfrm>
          <a:prstGeom prst="rect">
            <a:avLst/>
          </a:prstGeom>
          <a:noFill/>
          <a:ln w="9525">
            <a:noFill/>
            <a:miter lim="800000"/>
            <a:headEnd/>
            <a:tailEnd/>
          </a:ln>
          <a:effectLst/>
        </p:spPr>
      </p:pic>
      <p:sp>
        <p:nvSpPr>
          <p:cNvPr id="3" name="Rectangle 2"/>
          <p:cNvSpPr/>
          <p:nvPr/>
        </p:nvSpPr>
        <p:spPr>
          <a:xfrm>
            <a:off x="6119943" y="1420818"/>
            <a:ext cx="2668588" cy="338554"/>
          </a:xfrm>
          <a:prstGeom prst="rect">
            <a:avLst/>
          </a:prstGeom>
        </p:spPr>
        <p:txBody>
          <a:bodyPr wrap="square">
            <a:spAutoFit/>
          </a:bodyPr>
          <a:lstStyle/>
          <a:p>
            <a:r>
              <a:rPr lang="en-US" sz="800" dirty="0"/>
              <a:t>http://counterespionage.worldsecuresystems.com/the-great-seal-bug-part-1.html</a:t>
            </a:r>
          </a:p>
        </p:txBody>
      </p:sp>
    </p:spTree>
    <p:extLst>
      <p:ext uri="{BB962C8B-B14F-4D97-AF65-F5344CB8AC3E}">
        <p14:creationId xmlns:p14="http://schemas.microsoft.com/office/powerpoint/2010/main" val="281405714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Discovered in mid </a:t>
            </a:r>
            <a:r>
              <a:rPr lang="en-US" dirty="0" smtClean="0"/>
              <a:t>1990’s</a:t>
            </a:r>
          </a:p>
          <a:p>
            <a:r>
              <a:rPr lang="en-US" dirty="0" smtClean="0"/>
              <a:t>Surface </a:t>
            </a:r>
            <a:r>
              <a:rPr lang="en-US" dirty="0" smtClean="0"/>
              <a:t>acoustic delay </a:t>
            </a:r>
            <a:r>
              <a:rPr lang="en-US" dirty="0" smtClean="0"/>
              <a:t>lines</a:t>
            </a:r>
          </a:p>
          <a:p>
            <a:r>
              <a:rPr lang="en-US" dirty="0" smtClean="0"/>
              <a:t>Harsh Environment compatible</a:t>
            </a:r>
            <a:endParaRPr lang="en-US" dirty="0" smtClean="0"/>
          </a:p>
        </p:txBody>
      </p:sp>
      <p:grpSp>
        <p:nvGrpSpPr>
          <p:cNvPr id="1030146" name="Group 2"/>
          <p:cNvGrpSpPr>
            <a:grpSpLocks/>
          </p:cNvGrpSpPr>
          <p:nvPr/>
        </p:nvGrpSpPr>
        <p:grpSpPr bwMode="auto">
          <a:xfrm>
            <a:off x="5352208" y="2034275"/>
            <a:ext cx="2781300" cy="1260047"/>
            <a:chOff x="2365" y="1200"/>
            <a:chExt cx="3024" cy="1370"/>
          </a:xfrm>
        </p:grpSpPr>
        <p:sp>
          <p:nvSpPr>
            <p:cNvPr id="1030147" name="Freeform 3"/>
            <p:cNvSpPr>
              <a:spLocks/>
            </p:cNvSpPr>
            <p:nvPr/>
          </p:nvSpPr>
          <p:spPr bwMode="auto">
            <a:xfrm>
              <a:off x="3257" y="1563"/>
              <a:ext cx="2125" cy="568"/>
            </a:xfrm>
            <a:custGeom>
              <a:avLst/>
              <a:gdLst/>
              <a:ahLst/>
              <a:cxnLst>
                <a:cxn ang="0">
                  <a:pos x="0" y="498"/>
                </a:cxn>
                <a:cxn ang="0">
                  <a:pos x="2124" y="0"/>
                </a:cxn>
                <a:cxn ang="0">
                  <a:pos x="2124" y="66"/>
                </a:cxn>
                <a:cxn ang="0">
                  <a:pos x="0" y="567"/>
                </a:cxn>
                <a:cxn ang="0">
                  <a:pos x="0" y="498"/>
                </a:cxn>
              </a:cxnLst>
              <a:rect l="0" t="0" r="r" b="b"/>
              <a:pathLst>
                <a:path w="2125" h="568">
                  <a:moveTo>
                    <a:pt x="0" y="498"/>
                  </a:moveTo>
                  <a:lnTo>
                    <a:pt x="2124" y="0"/>
                  </a:lnTo>
                  <a:lnTo>
                    <a:pt x="2124" y="66"/>
                  </a:lnTo>
                  <a:lnTo>
                    <a:pt x="0" y="567"/>
                  </a:lnTo>
                  <a:lnTo>
                    <a:pt x="0" y="498"/>
                  </a:lnTo>
                </a:path>
              </a:pathLst>
            </a:custGeom>
            <a:solidFill>
              <a:srgbClr val="FFFF66"/>
            </a:solidFill>
            <a:ln w="12700" cap="rnd" cmpd="sng">
              <a:solidFill>
                <a:schemeClr val="tx1"/>
              </a:solidFill>
              <a:prstDash val="solid"/>
              <a:round/>
              <a:headEnd/>
              <a:tailEnd/>
            </a:ln>
            <a:effectLst/>
          </p:spPr>
          <p:txBody>
            <a:bodyPr/>
            <a:lstStyle/>
            <a:p>
              <a:endParaRPr lang="de-DE"/>
            </a:p>
          </p:txBody>
        </p:sp>
        <p:sp>
          <p:nvSpPr>
            <p:cNvPr id="1030148" name="Freeform 4"/>
            <p:cNvSpPr>
              <a:spLocks/>
            </p:cNvSpPr>
            <p:nvPr/>
          </p:nvSpPr>
          <p:spPr bwMode="auto">
            <a:xfrm>
              <a:off x="2945" y="1338"/>
              <a:ext cx="2444" cy="727"/>
            </a:xfrm>
            <a:custGeom>
              <a:avLst/>
              <a:gdLst/>
              <a:ahLst/>
              <a:cxnLst>
                <a:cxn ang="0">
                  <a:pos x="0" y="497"/>
                </a:cxn>
                <a:cxn ang="0">
                  <a:pos x="2120" y="0"/>
                </a:cxn>
                <a:cxn ang="0">
                  <a:pos x="2443" y="227"/>
                </a:cxn>
                <a:cxn ang="0">
                  <a:pos x="323" y="726"/>
                </a:cxn>
                <a:cxn ang="0">
                  <a:pos x="0" y="497"/>
                </a:cxn>
              </a:cxnLst>
              <a:rect l="0" t="0" r="r" b="b"/>
              <a:pathLst>
                <a:path w="2444" h="727">
                  <a:moveTo>
                    <a:pt x="0" y="497"/>
                  </a:moveTo>
                  <a:lnTo>
                    <a:pt x="2120" y="0"/>
                  </a:lnTo>
                  <a:lnTo>
                    <a:pt x="2443" y="227"/>
                  </a:lnTo>
                  <a:lnTo>
                    <a:pt x="323" y="726"/>
                  </a:lnTo>
                  <a:lnTo>
                    <a:pt x="0" y="497"/>
                  </a:lnTo>
                </a:path>
              </a:pathLst>
            </a:custGeom>
            <a:solidFill>
              <a:srgbClr val="FCFEB9"/>
            </a:solidFill>
            <a:ln w="12700" cap="rnd" cmpd="sng">
              <a:solidFill>
                <a:schemeClr val="tx2"/>
              </a:solidFill>
              <a:prstDash val="solid"/>
              <a:round/>
              <a:headEnd/>
              <a:tailEnd/>
            </a:ln>
            <a:effectLst/>
          </p:spPr>
          <p:txBody>
            <a:bodyPr/>
            <a:lstStyle/>
            <a:p>
              <a:endParaRPr lang="de-DE"/>
            </a:p>
          </p:txBody>
        </p:sp>
        <p:sp>
          <p:nvSpPr>
            <p:cNvPr id="1030149" name="Freeform 5"/>
            <p:cNvSpPr>
              <a:spLocks/>
            </p:cNvSpPr>
            <p:nvPr/>
          </p:nvSpPr>
          <p:spPr bwMode="auto">
            <a:xfrm>
              <a:off x="2944" y="1836"/>
              <a:ext cx="322" cy="298"/>
            </a:xfrm>
            <a:custGeom>
              <a:avLst/>
              <a:gdLst/>
              <a:ahLst/>
              <a:cxnLst>
                <a:cxn ang="0">
                  <a:pos x="0" y="0"/>
                </a:cxn>
                <a:cxn ang="0">
                  <a:pos x="321" y="231"/>
                </a:cxn>
                <a:cxn ang="0">
                  <a:pos x="321" y="297"/>
                </a:cxn>
                <a:cxn ang="0">
                  <a:pos x="0" y="60"/>
                </a:cxn>
                <a:cxn ang="0">
                  <a:pos x="0" y="0"/>
                </a:cxn>
              </a:cxnLst>
              <a:rect l="0" t="0" r="r" b="b"/>
              <a:pathLst>
                <a:path w="322" h="298">
                  <a:moveTo>
                    <a:pt x="0" y="0"/>
                  </a:moveTo>
                  <a:lnTo>
                    <a:pt x="321" y="231"/>
                  </a:lnTo>
                  <a:lnTo>
                    <a:pt x="321" y="297"/>
                  </a:lnTo>
                  <a:lnTo>
                    <a:pt x="0" y="60"/>
                  </a:lnTo>
                  <a:lnTo>
                    <a:pt x="0" y="0"/>
                  </a:lnTo>
                </a:path>
              </a:pathLst>
            </a:custGeom>
            <a:solidFill>
              <a:srgbClr val="FFFF66"/>
            </a:solidFill>
            <a:ln w="12700" cap="rnd" cmpd="sng">
              <a:solidFill>
                <a:schemeClr val="tx1"/>
              </a:solidFill>
              <a:prstDash val="solid"/>
              <a:round/>
              <a:headEnd/>
              <a:tailEnd/>
            </a:ln>
            <a:effectLst/>
          </p:spPr>
          <p:txBody>
            <a:bodyPr/>
            <a:lstStyle/>
            <a:p>
              <a:endParaRPr lang="de-DE"/>
            </a:p>
          </p:txBody>
        </p:sp>
        <p:sp>
          <p:nvSpPr>
            <p:cNvPr id="1030150" name="Freeform 6"/>
            <p:cNvSpPr>
              <a:spLocks/>
            </p:cNvSpPr>
            <p:nvPr/>
          </p:nvSpPr>
          <p:spPr bwMode="auto">
            <a:xfrm>
              <a:off x="3468" y="1977"/>
              <a:ext cx="160" cy="116"/>
            </a:xfrm>
            <a:custGeom>
              <a:avLst/>
              <a:gdLst/>
              <a:ahLst/>
              <a:cxnLst>
                <a:cxn ang="0">
                  <a:pos x="0" y="9"/>
                </a:cxn>
                <a:cxn ang="0">
                  <a:pos x="153" y="115"/>
                </a:cxn>
                <a:cxn ang="0">
                  <a:pos x="159" y="105"/>
                </a:cxn>
                <a:cxn ang="0">
                  <a:pos x="6" y="0"/>
                </a:cxn>
                <a:cxn ang="0">
                  <a:pos x="0" y="9"/>
                </a:cxn>
              </a:cxnLst>
              <a:rect l="0" t="0" r="r" b="b"/>
              <a:pathLst>
                <a:path w="160" h="116">
                  <a:moveTo>
                    <a:pt x="0" y="9"/>
                  </a:moveTo>
                  <a:lnTo>
                    <a:pt x="153" y="115"/>
                  </a:lnTo>
                  <a:lnTo>
                    <a:pt x="159" y="105"/>
                  </a:lnTo>
                  <a:lnTo>
                    <a:pt x="6" y="0"/>
                  </a:lnTo>
                  <a:lnTo>
                    <a:pt x="0" y="9"/>
                  </a:lnTo>
                </a:path>
              </a:pathLst>
            </a:custGeom>
            <a:solidFill>
              <a:schemeClr val="accent2"/>
            </a:solidFill>
            <a:ln w="12700" cap="rnd" cmpd="sng">
              <a:solidFill>
                <a:schemeClr val="accent2"/>
              </a:solidFill>
              <a:prstDash val="solid"/>
              <a:round/>
              <a:headEnd/>
              <a:tailEnd/>
            </a:ln>
            <a:effectLst/>
          </p:spPr>
          <p:txBody>
            <a:bodyPr/>
            <a:lstStyle/>
            <a:p>
              <a:endParaRPr lang="de-DE"/>
            </a:p>
          </p:txBody>
        </p:sp>
        <p:sp>
          <p:nvSpPr>
            <p:cNvPr id="1030151" name="Freeform 7"/>
            <p:cNvSpPr>
              <a:spLocks/>
            </p:cNvSpPr>
            <p:nvPr/>
          </p:nvSpPr>
          <p:spPr bwMode="auto">
            <a:xfrm>
              <a:off x="3084" y="1697"/>
              <a:ext cx="160" cy="117"/>
            </a:xfrm>
            <a:custGeom>
              <a:avLst/>
              <a:gdLst/>
              <a:ahLst/>
              <a:cxnLst>
                <a:cxn ang="0">
                  <a:pos x="159" y="107"/>
                </a:cxn>
                <a:cxn ang="0">
                  <a:pos x="6" y="0"/>
                </a:cxn>
                <a:cxn ang="0">
                  <a:pos x="0" y="9"/>
                </a:cxn>
                <a:cxn ang="0">
                  <a:pos x="153" y="116"/>
                </a:cxn>
                <a:cxn ang="0">
                  <a:pos x="159" y="107"/>
                </a:cxn>
              </a:cxnLst>
              <a:rect l="0" t="0" r="r" b="b"/>
              <a:pathLst>
                <a:path w="160" h="117">
                  <a:moveTo>
                    <a:pt x="159" y="107"/>
                  </a:moveTo>
                  <a:lnTo>
                    <a:pt x="6" y="0"/>
                  </a:lnTo>
                  <a:lnTo>
                    <a:pt x="0" y="9"/>
                  </a:lnTo>
                  <a:lnTo>
                    <a:pt x="153" y="116"/>
                  </a:lnTo>
                  <a:lnTo>
                    <a:pt x="159" y="107"/>
                  </a:lnTo>
                </a:path>
              </a:pathLst>
            </a:custGeom>
            <a:solidFill>
              <a:schemeClr val="accent2"/>
            </a:solidFill>
            <a:ln w="12700" cap="rnd" cmpd="sng">
              <a:solidFill>
                <a:schemeClr val="accent2"/>
              </a:solidFill>
              <a:prstDash val="solid"/>
              <a:round/>
              <a:headEnd/>
              <a:tailEnd/>
            </a:ln>
            <a:effectLst/>
          </p:spPr>
          <p:txBody>
            <a:bodyPr/>
            <a:lstStyle/>
            <a:p>
              <a:endParaRPr lang="de-DE"/>
            </a:p>
          </p:txBody>
        </p:sp>
        <p:sp>
          <p:nvSpPr>
            <p:cNvPr id="1030152" name="Freeform 8"/>
            <p:cNvSpPr>
              <a:spLocks/>
            </p:cNvSpPr>
            <p:nvPr/>
          </p:nvSpPr>
          <p:spPr bwMode="auto">
            <a:xfrm>
              <a:off x="2365" y="1200"/>
              <a:ext cx="739" cy="530"/>
            </a:xfrm>
            <a:custGeom>
              <a:avLst/>
              <a:gdLst/>
              <a:ahLst/>
              <a:cxnLst>
                <a:cxn ang="0">
                  <a:pos x="902" y="621"/>
                </a:cxn>
                <a:cxn ang="0">
                  <a:pos x="28" y="0"/>
                </a:cxn>
                <a:cxn ang="0">
                  <a:pos x="0" y="40"/>
                </a:cxn>
                <a:cxn ang="0">
                  <a:pos x="874" y="660"/>
                </a:cxn>
                <a:cxn ang="0">
                  <a:pos x="902" y="621"/>
                </a:cxn>
              </a:cxnLst>
              <a:rect l="0" t="0" r="r" b="b"/>
              <a:pathLst>
                <a:path w="903" h="661">
                  <a:moveTo>
                    <a:pt x="902" y="621"/>
                  </a:moveTo>
                  <a:lnTo>
                    <a:pt x="28" y="0"/>
                  </a:lnTo>
                  <a:lnTo>
                    <a:pt x="0" y="40"/>
                  </a:lnTo>
                  <a:lnTo>
                    <a:pt x="874" y="660"/>
                  </a:lnTo>
                  <a:lnTo>
                    <a:pt x="902" y="621"/>
                  </a:lnTo>
                </a:path>
              </a:pathLst>
            </a:custGeom>
            <a:solidFill>
              <a:schemeClr val="accent2"/>
            </a:solidFill>
            <a:ln w="12700" cap="rnd" cmpd="sng">
              <a:solidFill>
                <a:schemeClr val="tx2"/>
              </a:solidFill>
              <a:prstDash val="solid"/>
              <a:round/>
              <a:headEnd/>
              <a:tailEnd/>
            </a:ln>
            <a:effectLst/>
          </p:spPr>
          <p:txBody>
            <a:bodyPr/>
            <a:lstStyle/>
            <a:p>
              <a:endParaRPr lang="de-DE"/>
            </a:p>
          </p:txBody>
        </p:sp>
        <p:sp>
          <p:nvSpPr>
            <p:cNvPr id="1030153" name="Freeform 9"/>
            <p:cNvSpPr>
              <a:spLocks/>
            </p:cNvSpPr>
            <p:nvPr/>
          </p:nvSpPr>
          <p:spPr bwMode="auto">
            <a:xfrm>
              <a:off x="3307" y="1780"/>
              <a:ext cx="273" cy="192"/>
            </a:xfrm>
            <a:custGeom>
              <a:avLst/>
              <a:gdLst/>
              <a:ahLst/>
              <a:cxnLst>
                <a:cxn ang="0">
                  <a:pos x="0" y="3"/>
                </a:cxn>
                <a:cxn ang="0">
                  <a:pos x="269" y="191"/>
                </a:cxn>
                <a:cxn ang="0">
                  <a:pos x="272" y="188"/>
                </a:cxn>
                <a:cxn ang="0">
                  <a:pos x="3" y="0"/>
                </a:cxn>
                <a:cxn ang="0">
                  <a:pos x="0" y="3"/>
                </a:cxn>
              </a:cxnLst>
              <a:rect l="0" t="0" r="r" b="b"/>
              <a:pathLst>
                <a:path w="273" h="192">
                  <a:moveTo>
                    <a:pt x="0" y="3"/>
                  </a:moveTo>
                  <a:lnTo>
                    <a:pt x="269" y="191"/>
                  </a:lnTo>
                  <a:lnTo>
                    <a:pt x="272" y="188"/>
                  </a:lnTo>
                  <a:lnTo>
                    <a:pt x="3" y="0"/>
                  </a:lnTo>
                  <a:lnTo>
                    <a:pt x="0" y="3"/>
                  </a:lnTo>
                </a:path>
              </a:pathLst>
            </a:custGeom>
            <a:solidFill>
              <a:srgbClr val="848484"/>
            </a:solidFill>
            <a:ln w="12700" cap="rnd" cmpd="sng">
              <a:solidFill>
                <a:schemeClr val="tx2"/>
              </a:solidFill>
              <a:prstDash val="solid"/>
              <a:round/>
              <a:headEnd/>
              <a:tailEnd/>
            </a:ln>
            <a:effectLst/>
          </p:spPr>
          <p:txBody>
            <a:bodyPr/>
            <a:lstStyle/>
            <a:p>
              <a:endParaRPr lang="de-DE"/>
            </a:p>
          </p:txBody>
        </p:sp>
        <p:sp>
          <p:nvSpPr>
            <p:cNvPr id="1030154" name="Freeform 10"/>
            <p:cNvSpPr>
              <a:spLocks/>
            </p:cNvSpPr>
            <p:nvPr/>
          </p:nvSpPr>
          <p:spPr bwMode="auto">
            <a:xfrm>
              <a:off x="3336" y="1774"/>
              <a:ext cx="272" cy="192"/>
            </a:xfrm>
            <a:custGeom>
              <a:avLst/>
              <a:gdLst/>
              <a:ahLst/>
              <a:cxnLst>
                <a:cxn ang="0">
                  <a:pos x="0" y="3"/>
                </a:cxn>
                <a:cxn ang="0">
                  <a:pos x="268" y="191"/>
                </a:cxn>
                <a:cxn ang="0">
                  <a:pos x="271" y="188"/>
                </a:cxn>
                <a:cxn ang="0">
                  <a:pos x="3" y="0"/>
                </a:cxn>
                <a:cxn ang="0">
                  <a:pos x="0" y="3"/>
                </a:cxn>
              </a:cxnLst>
              <a:rect l="0" t="0" r="r" b="b"/>
              <a:pathLst>
                <a:path w="272" h="192">
                  <a:moveTo>
                    <a:pt x="0" y="3"/>
                  </a:moveTo>
                  <a:lnTo>
                    <a:pt x="268" y="191"/>
                  </a:lnTo>
                  <a:lnTo>
                    <a:pt x="271" y="188"/>
                  </a:lnTo>
                  <a:lnTo>
                    <a:pt x="3" y="0"/>
                  </a:lnTo>
                  <a:lnTo>
                    <a:pt x="0" y="3"/>
                  </a:lnTo>
                </a:path>
              </a:pathLst>
            </a:custGeom>
            <a:solidFill>
              <a:srgbClr val="848484"/>
            </a:solidFill>
            <a:ln w="12700" cap="rnd" cmpd="sng">
              <a:solidFill>
                <a:schemeClr val="tx2"/>
              </a:solidFill>
              <a:prstDash val="solid"/>
              <a:round/>
              <a:headEnd/>
              <a:tailEnd/>
            </a:ln>
            <a:effectLst/>
          </p:spPr>
          <p:txBody>
            <a:bodyPr/>
            <a:lstStyle/>
            <a:p>
              <a:endParaRPr lang="de-DE"/>
            </a:p>
          </p:txBody>
        </p:sp>
        <p:sp>
          <p:nvSpPr>
            <p:cNvPr id="1030155" name="Freeform 11"/>
            <p:cNvSpPr>
              <a:spLocks/>
            </p:cNvSpPr>
            <p:nvPr/>
          </p:nvSpPr>
          <p:spPr bwMode="auto">
            <a:xfrm>
              <a:off x="3286" y="1777"/>
              <a:ext cx="271" cy="193"/>
            </a:xfrm>
            <a:custGeom>
              <a:avLst/>
              <a:gdLst/>
              <a:ahLst/>
              <a:cxnLst>
                <a:cxn ang="0">
                  <a:pos x="0" y="3"/>
                </a:cxn>
                <a:cxn ang="0">
                  <a:pos x="267" y="192"/>
                </a:cxn>
                <a:cxn ang="0">
                  <a:pos x="270" y="189"/>
                </a:cxn>
                <a:cxn ang="0">
                  <a:pos x="3" y="0"/>
                </a:cxn>
                <a:cxn ang="0">
                  <a:pos x="0" y="3"/>
                </a:cxn>
              </a:cxnLst>
              <a:rect l="0" t="0" r="r" b="b"/>
              <a:pathLst>
                <a:path w="271" h="193">
                  <a:moveTo>
                    <a:pt x="0" y="3"/>
                  </a:moveTo>
                  <a:lnTo>
                    <a:pt x="267" y="192"/>
                  </a:lnTo>
                  <a:lnTo>
                    <a:pt x="270" y="189"/>
                  </a:lnTo>
                  <a:lnTo>
                    <a:pt x="3" y="0"/>
                  </a:lnTo>
                  <a:lnTo>
                    <a:pt x="0" y="3"/>
                  </a:lnTo>
                </a:path>
              </a:pathLst>
            </a:custGeom>
            <a:solidFill>
              <a:srgbClr val="FF3300"/>
            </a:solidFill>
            <a:ln w="12700" cap="rnd" cmpd="sng">
              <a:solidFill>
                <a:srgbClr val="FF3300"/>
              </a:solidFill>
              <a:prstDash val="solid"/>
              <a:round/>
              <a:headEnd/>
              <a:tailEnd/>
            </a:ln>
            <a:effectLst/>
          </p:spPr>
          <p:txBody>
            <a:bodyPr/>
            <a:lstStyle/>
            <a:p>
              <a:endParaRPr lang="de-DE"/>
            </a:p>
          </p:txBody>
        </p:sp>
        <p:sp>
          <p:nvSpPr>
            <p:cNvPr id="1030156" name="Freeform 12"/>
            <p:cNvSpPr>
              <a:spLocks/>
            </p:cNvSpPr>
            <p:nvPr/>
          </p:nvSpPr>
          <p:spPr bwMode="auto">
            <a:xfrm>
              <a:off x="3313" y="1771"/>
              <a:ext cx="273" cy="192"/>
            </a:xfrm>
            <a:custGeom>
              <a:avLst/>
              <a:gdLst/>
              <a:ahLst/>
              <a:cxnLst>
                <a:cxn ang="0">
                  <a:pos x="0" y="3"/>
                </a:cxn>
                <a:cxn ang="0">
                  <a:pos x="269" y="191"/>
                </a:cxn>
                <a:cxn ang="0">
                  <a:pos x="272" y="188"/>
                </a:cxn>
                <a:cxn ang="0">
                  <a:pos x="3" y="0"/>
                </a:cxn>
                <a:cxn ang="0">
                  <a:pos x="0" y="3"/>
                </a:cxn>
              </a:cxnLst>
              <a:rect l="0" t="0" r="r" b="b"/>
              <a:pathLst>
                <a:path w="273" h="192">
                  <a:moveTo>
                    <a:pt x="0" y="3"/>
                  </a:moveTo>
                  <a:lnTo>
                    <a:pt x="269" y="191"/>
                  </a:lnTo>
                  <a:lnTo>
                    <a:pt x="272" y="188"/>
                  </a:lnTo>
                  <a:lnTo>
                    <a:pt x="3" y="0"/>
                  </a:lnTo>
                  <a:lnTo>
                    <a:pt x="0" y="3"/>
                  </a:lnTo>
                </a:path>
              </a:pathLst>
            </a:custGeom>
            <a:solidFill>
              <a:srgbClr val="FF3300"/>
            </a:solidFill>
            <a:ln w="12700" cap="rnd" cmpd="sng">
              <a:solidFill>
                <a:srgbClr val="FF3300"/>
              </a:solidFill>
              <a:prstDash val="solid"/>
              <a:round/>
              <a:headEnd/>
              <a:tailEnd/>
            </a:ln>
            <a:effectLst/>
          </p:spPr>
          <p:txBody>
            <a:bodyPr/>
            <a:lstStyle/>
            <a:p>
              <a:endParaRPr lang="de-DE"/>
            </a:p>
          </p:txBody>
        </p:sp>
        <p:sp>
          <p:nvSpPr>
            <p:cNvPr id="1030157" name="Freeform 13"/>
            <p:cNvSpPr>
              <a:spLocks/>
            </p:cNvSpPr>
            <p:nvPr/>
          </p:nvSpPr>
          <p:spPr bwMode="auto">
            <a:xfrm>
              <a:off x="3283" y="1764"/>
              <a:ext cx="45" cy="17"/>
            </a:xfrm>
            <a:custGeom>
              <a:avLst/>
              <a:gdLst/>
              <a:ahLst/>
              <a:cxnLst>
                <a:cxn ang="0">
                  <a:pos x="0" y="16"/>
                </a:cxn>
                <a:cxn ang="0">
                  <a:pos x="44" y="4"/>
                </a:cxn>
                <a:cxn ang="0">
                  <a:pos x="44" y="0"/>
                </a:cxn>
                <a:cxn ang="0">
                  <a:pos x="0" y="12"/>
                </a:cxn>
                <a:cxn ang="0">
                  <a:pos x="0" y="16"/>
                </a:cxn>
              </a:cxnLst>
              <a:rect l="0" t="0" r="r" b="b"/>
              <a:pathLst>
                <a:path w="45" h="17">
                  <a:moveTo>
                    <a:pt x="0" y="16"/>
                  </a:moveTo>
                  <a:lnTo>
                    <a:pt x="44" y="4"/>
                  </a:lnTo>
                  <a:lnTo>
                    <a:pt x="44" y="0"/>
                  </a:lnTo>
                  <a:lnTo>
                    <a:pt x="0" y="12"/>
                  </a:lnTo>
                  <a:lnTo>
                    <a:pt x="0" y="16"/>
                  </a:lnTo>
                </a:path>
              </a:pathLst>
            </a:custGeom>
            <a:solidFill>
              <a:srgbClr val="848484"/>
            </a:solidFill>
            <a:ln w="12700" cap="rnd" cmpd="sng">
              <a:solidFill>
                <a:schemeClr val="tx2"/>
              </a:solidFill>
              <a:prstDash val="solid"/>
              <a:round/>
              <a:headEnd/>
              <a:tailEnd/>
            </a:ln>
            <a:effectLst/>
          </p:spPr>
          <p:txBody>
            <a:bodyPr/>
            <a:lstStyle/>
            <a:p>
              <a:endParaRPr lang="de-DE"/>
            </a:p>
          </p:txBody>
        </p:sp>
        <p:sp>
          <p:nvSpPr>
            <p:cNvPr id="1030158" name="Freeform 14"/>
            <p:cNvSpPr>
              <a:spLocks/>
            </p:cNvSpPr>
            <p:nvPr/>
          </p:nvSpPr>
          <p:spPr bwMode="auto">
            <a:xfrm>
              <a:off x="3562" y="1968"/>
              <a:ext cx="46" cy="17"/>
            </a:xfrm>
            <a:custGeom>
              <a:avLst/>
              <a:gdLst/>
              <a:ahLst/>
              <a:cxnLst>
                <a:cxn ang="0">
                  <a:pos x="0" y="16"/>
                </a:cxn>
                <a:cxn ang="0">
                  <a:pos x="45" y="4"/>
                </a:cxn>
                <a:cxn ang="0">
                  <a:pos x="45" y="0"/>
                </a:cxn>
                <a:cxn ang="0">
                  <a:pos x="0" y="11"/>
                </a:cxn>
                <a:cxn ang="0">
                  <a:pos x="0" y="16"/>
                </a:cxn>
              </a:cxnLst>
              <a:rect l="0" t="0" r="r" b="b"/>
              <a:pathLst>
                <a:path w="46" h="17">
                  <a:moveTo>
                    <a:pt x="0" y="16"/>
                  </a:moveTo>
                  <a:lnTo>
                    <a:pt x="45" y="4"/>
                  </a:lnTo>
                  <a:lnTo>
                    <a:pt x="45" y="0"/>
                  </a:lnTo>
                  <a:lnTo>
                    <a:pt x="0" y="11"/>
                  </a:lnTo>
                  <a:lnTo>
                    <a:pt x="0" y="16"/>
                  </a:lnTo>
                </a:path>
              </a:pathLst>
            </a:custGeom>
            <a:solidFill>
              <a:srgbClr val="848484"/>
            </a:solidFill>
            <a:ln w="12700" cap="rnd" cmpd="sng">
              <a:solidFill>
                <a:schemeClr val="tx2"/>
              </a:solidFill>
              <a:prstDash val="solid"/>
              <a:round/>
              <a:headEnd/>
              <a:tailEnd/>
            </a:ln>
            <a:effectLst/>
          </p:spPr>
          <p:txBody>
            <a:bodyPr/>
            <a:lstStyle/>
            <a:p>
              <a:endParaRPr lang="de-DE"/>
            </a:p>
          </p:txBody>
        </p:sp>
        <p:sp>
          <p:nvSpPr>
            <p:cNvPr id="1030159" name="Freeform 15"/>
            <p:cNvSpPr>
              <a:spLocks/>
            </p:cNvSpPr>
            <p:nvPr/>
          </p:nvSpPr>
          <p:spPr bwMode="auto">
            <a:xfrm>
              <a:off x="3214" y="1771"/>
              <a:ext cx="79" cy="24"/>
            </a:xfrm>
            <a:custGeom>
              <a:avLst/>
              <a:gdLst/>
              <a:ahLst/>
              <a:cxnLst>
                <a:cxn ang="0">
                  <a:pos x="75" y="0"/>
                </a:cxn>
                <a:cxn ang="0">
                  <a:pos x="0" y="17"/>
                </a:cxn>
                <a:cxn ang="0">
                  <a:pos x="3" y="23"/>
                </a:cxn>
                <a:cxn ang="0">
                  <a:pos x="78" y="5"/>
                </a:cxn>
                <a:cxn ang="0">
                  <a:pos x="75" y="0"/>
                </a:cxn>
              </a:cxnLst>
              <a:rect l="0" t="0" r="r" b="b"/>
              <a:pathLst>
                <a:path w="79" h="24">
                  <a:moveTo>
                    <a:pt x="75" y="0"/>
                  </a:moveTo>
                  <a:lnTo>
                    <a:pt x="0" y="17"/>
                  </a:lnTo>
                  <a:lnTo>
                    <a:pt x="3" y="23"/>
                  </a:lnTo>
                  <a:lnTo>
                    <a:pt x="78" y="5"/>
                  </a:lnTo>
                  <a:lnTo>
                    <a:pt x="75" y="0"/>
                  </a:lnTo>
                </a:path>
              </a:pathLst>
            </a:custGeom>
            <a:solidFill>
              <a:srgbClr val="000000"/>
            </a:solidFill>
            <a:ln w="12700" cap="rnd" cmpd="sng">
              <a:solidFill>
                <a:schemeClr val="tx2"/>
              </a:solidFill>
              <a:prstDash val="solid"/>
              <a:round/>
              <a:headEnd/>
              <a:tailEnd/>
            </a:ln>
            <a:effectLst/>
          </p:spPr>
          <p:txBody>
            <a:bodyPr/>
            <a:lstStyle/>
            <a:p>
              <a:endParaRPr lang="de-DE"/>
            </a:p>
          </p:txBody>
        </p:sp>
        <p:sp>
          <p:nvSpPr>
            <p:cNvPr id="1030160" name="Freeform 16"/>
            <p:cNvSpPr>
              <a:spLocks/>
            </p:cNvSpPr>
            <p:nvPr/>
          </p:nvSpPr>
          <p:spPr bwMode="auto">
            <a:xfrm>
              <a:off x="3402" y="1946"/>
              <a:ext cx="122" cy="56"/>
            </a:xfrm>
            <a:custGeom>
              <a:avLst/>
              <a:gdLst/>
              <a:ahLst/>
              <a:cxnLst>
                <a:cxn ang="0">
                  <a:pos x="0" y="13"/>
                </a:cxn>
                <a:cxn ang="0">
                  <a:pos x="55" y="0"/>
                </a:cxn>
                <a:cxn ang="0">
                  <a:pos x="121" y="43"/>
                </a:cxn>
                <a:cxn ang="0">
                  <a:pos x="66" y="55"/>
                </a:cxn>
                <a:cxn ang="0">
                  <a:pos x="0" y="13"/>
                </a:cxn>
              </a:cxnLst>
              <a:rect l="0" t="0" r="r" b="b"/>
              <a:pathLst>
                <a:path w="122" h="56">
                  <a:moveTo>
                    <a:pt x="0" y="13"/>
                  </a:moveTo>
                  <a:lnTo>
                    <a:pt x="55" y="0"/>
                  </a:lnTo>
                  <a:lnTo>
                    <a:pt x="121" y="43"/>
                  </a:lnTo>
                  <a:lnTo>
                    <a:pt x="66" y="55"/>
                  </a:lnTo>
                  <a:lnTo>
                    <a:pt x="0" y="13"/>
                  </a:lnTo>
                </a:path>
              </a:pathLst>
            </a:custGeom>
            <a:solidFill>
              <a:schemeClr val="accent2"/>
            </a:solidFill>
            <a:ln w="12700" cap="rnd" cmpd="sng">
              <a:solidFill>
                <a:schemeClr val="tx2"/>
              </a:solidFill>
              <a:prstDash val="solid"/>
              <a:round/>
              <a:headEnd/>
              <a:tailEnd/>
            </a:ln>
            <a:effectLst/>
          </p:spPr>
          <p:txBody>
            <a:bodyPr/>
            <a:lstStyle/>
            <a:p>
              <a:endParaRPr lang="de-DE"/>
            </a:p>
          </p:txBody>
        </p:sp>
        <p:sp>
          <p:nvSpPr>
            <p:cNvPr id="1030161" name="Freeform 17"/>
            <p:cNvSpPr>
              <a:spLocks/>
            </p:cNvSpPr>
            <p:nvPr/>
          </p:nvSpPr>
          <p:spPr bwMode="auto">
            <a:xfrm>
              <a:off x="3396" y="1943"/>
              <a:ext cx="134" cy="62"/>
            </a:xfrm>
            <a:custGeom>
              <a:avLst/>
              <a:gdLst/>
              <a:ahLst/>
              <a:cxnLst>
                <a:cxn ang="0">
                  <a:pos x="8" y="13"/>
                </a:cxn>
                <a:cxn ang="0">
                  <a:pos x="6" y="18"/>
                </a:cxn>
                <a:cxn ang="0">
                  <a:pos x="61" y="5"/>
                </a:cxn>
                <a:cxn ang="0">
                  <a:pos x="60" y="5"/>
                </a:cxn>
                <a:cxn ang="0">
                  <a:pos x="125" y="49"/>
                </a:cxn>
                <a:cxn ang="0">
                  <a:pos x="127" y="44"/>
                </a:cxn>
                <a:cxn ang="0">
                  <a:pos x="72" y="56"/>
                </a:cxn>
                <a:cxn ang="0">
                  <a:pos x="73" y="56"/>
                </a:cxn>
                <a:cxn ang="0">
                  <a:pos x="8" y="13"/>
                </a:cxn>
                <a:cxn ang="0">
                  <a:pos x="0" y="14"/>
                </a:cxn>
                <a:cxn ang="0">
                  <a:pos x="72" y="61"/>
                </a:cxn>
                <a:cxn ang="0">
                  <a:pos x="133" y="47"/>
                </a:cxn>
                <a:cxn ang="0">
                  <a:pos x="61" y="0"/>
                </a:cxn>
                <a:cxn ang="0">
                  <a:pos x="0" y="14"/>
                </a:cxn>
                <a:cxn ang="0">
                  <a:pos x="8" y="13"/>
                </a:cxn>
              </a:cxnLst>
              <a:rect l="0" t="0" r="r" b="b"/>
              <a:pathLst>
                <a:path w="134" h="62">
                  <a:moveTo>
                    <a:pt x="8" y="13"/>
                  </a:moveTo>
                  <a:lnTo>
                    <a:pt x="6" y="18"/>
                  </a:lnTo>
                  <a:lnTo>
                    <a:pt x="61" y="5"/>
                  </a:lnTo>
                  <a:lnTo>
                    <a:pt x="60" y="5"/>
                  </a:lnTo>
                  <a:lnTo>
                    <a:pt x="125" y="49"/>
                  </a:lnTo>
                  <a:lnTo>
                    <a:pt x="127" y="44"/>
                  </a:lnTo>
                  <a:lnTo>
                    <a:pt x="72" y="56"/>
                  </a:lnTo>
                  <a:lnTo>
                    <a:pt x="73" y="56"/>
                  </a:lnTo>
                  <a:lnTo>
                    <a:pt x="8" y="13"/>
                  </a:lnTo>
                  <a:lnTo>
                    <a:pt x="0" y="14"/>
                  </a:lnTo>
                  <a:lnTo>
                    <a:pt x="72" y="61"/>
                  </a:lnTo>
                  <a:lnTo>
                    <a:pt x="133" y="47"/>
                  </a:lnTo>
                  <a:lnTo>
                    <a:pt x="61" y="0"/>
                  </a:lnTo>
                  <a:lnTo>
                    <a:pt x="0" y="14"/>
                  </a:lnTo>
                  <a:lnTo>
                    <a:pt x="8" y="13"/>
                  </a:lnTo>
                </a:path>
              </a:pathLst>
            </a:custGeom>
            <a:solidFill>
              <a:srgbClr val="000000"/>
            </a:solidFill>
            <a:ln w="12700" cap="rnd" cmpd="sng">
              <a:solidFill>
                <a:schemeClr val="tx2"/>
              </a:solidFill>
              <a:prstDash val="solid"/>
              <a:round/>
              <a:headEnd/>
              <a:tailEnd/>
            </a:ln>
            <a:effectLst/>
          </p:spPr>
          <p:txBody>
            <a:bodyPr/>
            <a:lstStyle/>
            <a:p>
              <a:endParaRPr lang="de-DE"/>
            </a:p>
          </p:txBody>
        </p:sp>
        <p:sp>
          <p:nvSpPr>
            <p:cNvPr id="1030162" name="Freeform 18"/>
            <p:cNvSpPr>
              <a:spLocks/>
            </p:cNvSpPr>
            <p:nvPr/>
          </p:nvSpPr>
          <p:spPr bwMode="auto">
            <a:xfrm>
              <a:off x="3179" y="1786"/>
              <a:ext cx="122" cy="56"/>
            </a:xfrm>
            <a:custGeom>
              <a:avLst/>
              <a:gdLst/>
              <a:ahLst/>
              <a:cxnLst>
                <a:cxn ang="0">
                  <a:pos x="0" y="13"/>
                </a:cxn>
                <a:cxn ang="0">
                  <a:pos x="55" y="0"/>
                </a:cxn>
                <a:cxn ang="0">
                  <a:pos x="121" y="42"/>
                </a:cxn>
                <a:cxn ang="0">
                  <a:pos x="66" y="55"/>
                </a:cxn>
                <a:cxn ang="0">
                  <a:pos x="0" y="13"/>
                </a:cxn>
              </a:cxnLst>
              <a:rect l="0" t="0" r="r" b="b"/>
              <a:pathLst>
                <a:path w="122" h="56">
                  <a:moveTo>
                    <a:pt x="0" y="13"/>
                  </a:moveTo>
                  <a:lnTo>
                    <a:pt x="55" y="0"/>
                  </a:lnTo>
                  <a:lnTo>
                    <a:pt x="121" y="42"/>
                  </a:lnTo>
                  <a:lnTo>
                    <a:pt x="66" y="55"/>
                  </a:lnTo>
                  <a:lnTo>
                    <a:pt x="0" y="13"/>
                  </a:lnTo>
                </a:path>
              </a:pathLst>
            </a:custGeom>
            <a:solidFill>
              <a:schemeClr val="accent2"/>
            </a:solidFill>
            <a:ln w="12700" cap="rnd" cmpd="sng">
              <a:solidFill>
                <a:schemeClr val="tx2"/>
              </a:solidFill>
              <a:prstDash val="solid"/>
              <a:round/>
              <a:headEnd/>
              <a:tailEnd/>
            </a:ln>
            <a:effectLst/>
          </p:spPr>
          <p:txBody>
            <a:bodyPr/>
            <a:lstStyle/>
            <a:p>
              <a:endParaRPr lang="de-DE"/>
            </a:p>
          </p:txBody>
        </p:sp>
        <p:sp>
          <p:nvSpPr>
            <p:cNvPr id="1030163" name="Freeform 19"/>
            <p:cNvSpPr>
              <a:spLocks/>
            </p:cNvSpPr>
            <p:nvPr/>
          </p:nvSpPr>
          <p:spPr bwMode="auto">
            <a:xfrm>
              <a:off x="3173" y="1783"/>
              <a:ext cx="134" cy="62"/>
            </a:xfrm>
            <a:custGeom>
              <a:avLst/>
              <a:gdLst/>
              <a:ahLst/>
              <a:cxnLst>
                <a:cxn ang="0">
                  <a:pos x="7" y="13"/>
                </a:cxn>
                <a:cxn ang="0">
                  <a:pos x="6" y="18"/>
                </a:cxn>
                <a:cxn ang="0">
                  <a:pos x="61" y="5"/>
                </a:cxn>
                <a:cxn ang="0">
                  <a:pos x="59" y="5"/>
                </a:cxn>
                <a:cxn ang="0">
                  <a:pos x="125" y="48"/>
                </a:cxn>
                <a:cxn ang="0">
                  <a:pos x="127" y="43"/>
                </a:cxn>
                <a:cxn ang="0">
                  <a:pos x="72" y="56"/>
                </a:cxn>
                <a:cxn ang="0">
                  <a:pos x="73" y="56"/>
                </a:cxn>
                <a:cxn ang="0">
                  <a:pos x="7" y="13"/>
                </a:cxn>
                <a:cxn ang="0">
                  <a:pos x="0" y="14"/>
                </a:cxn>
                <a:cxn ang="0">
                  <a:pos x="72" y="61"/>
                </a:cxn>
                <a:cxn ang="0">
                  <a:pos x="133" y="47"/>
                </a:cxn>
                <a:cxn ang="0">
                  <a:pos x="61" y="0"/>
                </a:cxn>
                <a:cxn ang="0">
                  <a:pos x="0" y="14"/>
                </a:cxn>
                <a:cxn ang="0">
                  <a:pos x="7" y="13"/>
                </a:cxn>
              </a:cxnLst>
              <a:rect l="0" t="0" r="r" b="b"/>
              <a:pathLst>
                <a:path w="134" h="62">
                  <a:moveTo>
                    <a:pt x="7" y="13"/>
                  </a:moveTo>
                  <a:lnTo>
                    <a:pt x="6" y="18"/>
                  </a:lnTo>
                  <a:lnTo>
                    <a:pt x="61" y="5"/>
                  </a:lnTo>
                  <a:lnTo>
                    <a:pt x="59" y="5"/>
                  </a:lnTo>
                  <a:lnTo>
                    <a:pt x="125" y="48"/>
                  </a:lnTo>
                  <a:lnTo>
                    <a:pt x="127" y="43"/>
                  </a:lnTo>
                  <a:lnTo>
                    <a:pt x="72" y="56"/>
                  </a:lnTo>
                  <a:lnTo>
                    <a:pt x="73" y="56"/>
                  </a:lnTo>
                  <a:lnTo>
                    <a:pt x="7" y="13"/>
                  </a:lnTo>
                  <a:lnTo>
                    <a:pt x="0" y="14"/>
                  </a:lnTo>
                  <a:lnTo>
                    <a:pt x="72" y="61"/>
                  </a:lnTo>
                  <a:lnTo>
                    <a:pt x="133" y="47"/>
                  </a:lnTo>
                  <a:lnTo>
                    <a:pt x="61" y="0"/>
                  </a:lnTo>
                  <a:lnTo>
                    <a:pt x="0" y="14"/>
                  </a:lnTo>
                  <a:lnTo>
                    <a:pt x="7" y="13"/>
                  </a:lnTo>
                </a:path>
              </a:pathLst>
            </a:custGeom>
            <a:solidFill>
              <a:srgbClr val="FF6600"/>
            </a:solidFill>
            <a:ln w="12700" cap="rnd" cmpd="sng">
              <a:solidFill>
                <a:schemeClr val="tx2"/>
              </a:solidFill>
              <a:prstDash val="solid"/>
              <a:round/>
              <a:headEnd/>
              <a:tailEnd/>
            </a:ln>
            <a:effectLst/>
          </p:spPr>
          <p:txBody>
            <a:bodyPr/>
            <a:lstStyle/>
            <a:p>
              <a:endParaRPr lang="de-DE"/>
            </a:p>
          </p:txBody>
        </p:sp>
        <p:sp>
          <p:nvSpPr>
            <p:cNvPr id="1030164" name="Freeform 20"/>
            <p:cNvSpPr>
              <a:spLocks/>
            </p:cNvSpPr>
            <p:nvPr/>
          </p:nvSpPr>
          <p:spPr bwMode="auto">
            <a:xfrm>
              <a:off x="3512" y="1978"/>
              <a:ext cx="52" cy="17"/>
            </a:xfrm>
            <a:custGeom>
              <a:avLst/>
              <a:gdLst/>
              <a:ahLst/>
              <a:cxnLst>
                <a:cxn ang="0">
                  <a:pos x="51" y="0"/>
                </a:cxn>
                <a:cxn ang="0">
                  <a:pos x="0" y="9"/>
                </a:cxn>
                <a:cxn ang="0">
                  <a:pos x="0" y="16"/>
                </a:cxn>
                <a:cxn ang="0">
                  <a:pos x="51" y="6"/>
                </a:cxn>
                <a:cxn ang="0">
                  <a:pos x="51" y="0"/>
                </a:cxn>
              </a:cxnLst>
              <a:rect l="0" t="0" r="r" b="b"/>
              <a:pathLst>
                <a:path w="52" h="17">
                  <a:moveTo>
                    <a:pt x="51" y="0"/>
                  </a:moveTo>
                  <a:lnTo>
                    <a:pt x="0" y="9"/>
                  </a:lnTo>
                  <a:lnTo>
                    <a:pt x="0" y="16"/>
                  </a:lnTo>
                  <a:lnTo>
                    <a:pt x="51" y="6"/>
                  </a:lnTo>
                  <a:lnTo>
                    <a:pt x="51" y="0"/>
                  </a:lnTo>
                </a:path>
              </a:pathLst>
            </a:custGeom>
            <a:solidFill>
              <a:srgbClr val="000000"/>
            </a:solidFill>
            <a:ln w="12700" cap="rnd" cmpd="sng">
              <a:solidFill>
                <a:schemeClr val="tx2"/>
              </a:solidFill>
              <a:prstDash val="solid"/>
              <a:round/>
              <a:headEnd/>
              <a:tailEnd/>
            </a:ln>
            <a:effectLst/>
          </p:spPr>
          <p:txBody>
            <a:bodyPr/>
            <a:lstStyle/>
            <a:p>
              <a:endParaRPr lang="de-DE"/>
            </a:p>
          </p:txBody>
        </p:sp>
        <p:sp>
          <p:nvSpPr>
            <p:cNvPr id="1030165" name="Freeform 21"/>
            <p:cNvSpPr>
              <a:spLocks noChangeAspect="1"/>
            </p:cNvSpPr>
            <p:nvPr/>
          </p:nvSpPr>
          <p:spPr bwMode="auto">
            <a:xfrm>
              <a:off x="4077" y="1592"/>
              <a:ext cx="288" cy="203"/>
            </a:xfrm>
            <a:custGeom>
              <a:avLst/>
              <a:gdLst/>
              <a:ahLst/>
              <a:cxnLst>
                <a:cxn ang="0">
                  <a:pos x="0" y="3"/>
                </a:cxn>
                <a:cxn ang="0">
                  <a:pos x="268" y="191"/>
                </a:cxn>
                <a:cxn ang="0">
                  <a:pos x="271" y="188"/>
                </a:cxn>
                <a:cxn ang="0">
                  <a:pos x="3" y="0"/>
                </a:cxn>
                <a:cxn ang="0">
                  <a:pos x="0" y="3"/>
                </a:cxn>
              </a:cxnLst>
              <a:rect l="0" t="0" r="r" b="b"/>
              <a:pathLst>
                <a:path w="272" h="192">
                  <a:moveTo>
                    <a:pt x="0" y="3"/>
                  </a:moveTo>
                  <a:lnTo>
                    <a:pt x="268" y="191"/>
                  </a:lnTo>
                  <a:lnTo>
                    <a:pt x="271" y="188"/>
                  </a:lnTo>
                  <a:lnTo>
                    <a:pt x="3" y="0"/>
                  </a:lnTo>
                  <a:lnTo>
                    <a:pt x="0" y="3"/>
                  </a:lnTo>
                </a:path>
              </a:pathLst>
            </a:custGeom>
            <a:solidFill>
              <a:srgbClr val="848484"/>
            </a:solidFill>
            <a:ln w="38100" cap="rnd" cmpd="sng">
              <a:solidFill>
                <a:schemeClr val="tx2"/>
              </a:solidFill>
              <a:prstDash val="solid"/>
              <a:round/>
              <a:headEnd/>
              <a:tailEnd/>
            </a:ln>
            <a:effectLst/>
          </p:spPr>
          <p:txBody>
            <a:bodyPr/>
            <a:lstStyle/>
            <a:p>
              <a:endParaRPr lang="de-DE"/>
            </a:p>
          </p:txBody>
        </p:sp>
        <p:sp>
          <p:nvSpPr>
            <p:cNvPr id="1030166" name="Freeform 22"/>
            <p:cNvSpPr>
              <a:spLocks noChangeAspect="1"/>
            </p:cNvSpPr>
            <p:nvPr/>
          </p:nvSpPr>
          <p:spPr bwMode="auto">
            <a:xfrm>
              <a:off x="4220" y="1556"/>
              <a:ext cx="288" cy="204"/>
            </a:xfrm>
            <a:custGeom>
              <a:avLst/>
              <a:gdLst/>
              <a:ahLst/>
              <a:cxnLst>
                <a:cxn ang="0">
                  <a:pos x="0" y="3"/>
                </a:cxn>
                <a:cxn ang="0">
                  <a:pos x="267" y="191"/>
                </a:cxn>
                <a:cxn ang="0">
                  <a:pos x="270" y="188"/>
                </a:cxn>
                <a:cxn ang="0">
                  <a:pos x="3" y="0"/>
                </a:cxn>
                <a:cxn ang="0">
                  <a:pos x="0" y="3"/>
                </a:cxn>
              </a:cxnLst>
              <a:rect l="0" t="0" r="r" b="b"/>
              <a:pathLst>
                <a:path w="271" h="192">
                  <a:moveTo>
                    <a:pt x="0" y="3"/>
                  </a:moveTo>
                  <a:lnTo>
                    <a:pt x="267" y="191"/>
                  </a:lnTo>
                  <a:lnTo>
                    <a:pt x="270" y="188"/>
                  </a:lnTo>
                  <a:lnTo>
                    <a:pt x="3" y="0"/>
                  </a:lnTo>
                  <a:lnTo>
                    <a:pt x="0" y="3"/>
                  </a:lnTo>
                </a:path>
              </a:pathLst>
            </a:custGeom>
            <a:solidFill>
              <a:srgbClr val="848484"/>
            </a:solidFill>
            <a:ln w="38100" cap="rnd" cmpd="sng">
              <a:solidFill>
                <a:schemeClr val="tx2"/>
              </a:solidFill>
              <a:prstDash val="solid"/>
              <a:round/>
              <a:headEnd/>
              <a:tailEnd/>
            </a:ln>
            <a:effectLst/>
          </p:spPr>
          <p:txBody>
            <a:bodyPr/>
            <a:lstStyle/>
            <a:p>
              <a:endParaRPr lang="de-DE"/>
            </a:p>
          </p:txBody>
        </p:sp>
        <p:sp>
          <p:nvSpPr>
            <p:cNvPr id="1030167" name="Freeform 23"/>
            <p:cNvSpPr>
              <a:spLocks noChangeAspect="1"/>
            </p:cNvSpPr>
            <p:nvPr/>
          </p:nvSpPr>
          <p:spPr bwMode="auto">
            <a:xfrm>
              <a:off x="4336" y="1526"/>
              <a:ext cx="290" cy="204"/>
            </a:xfrm>
            <a:custGeom>
              <a:avLst/>
              <a:gdLst/>
              <a:ahLst/>
              <a:cxnLst>
                <a:cxn ang="0">
                  <a:pos x="0" y="3"/>
                </a:cxn>
                <a:cxn ang="0">
                  <a:pos x="269" y="191"/>
                </a:cxn>
                <a:cxn ang="0">
                  <a:pos x="272" y="188"/>
                </a:cxn>
                <a:cxn ang="0">
                  <a:pos x="3" y="0"/>
                </a:cxn>
                <a:cxn ang="0">
                  <a:pos x="0" y="3"/>
                </a:cxn>
              </a:cxnLst>
              <a:rect l="0" t="0" r="r" b="b"/>
              <a:pathLst>
                <a:path w="273" h="192">
                  <a:moveTo>
                    <a:pt x="0" y="3"/>
                  </a:moveTo>
                  <a:lnTo>
                    <a:pt x="269" y="191"/>
                  </a:lnTo>
                  <a:lnTo>
                    <a:pt x="272" y="188"/>
                  </a:lnTo>
                  <a:lnTo>
                    <a:pt x="3" y="0"/>
                  </a:lnTo>
                  <a:lnTo>
                    <a:pt x="0" y="3"/>
                  </a:lnTo>
                </a:path>
              </a:pathLst>
            </a:custGeom>
            <a:solidFill>
              <a:srgbClr val="848484"/>
            </a:solidFill>
            <a:ln w="38100" cap="rnd" cmpd="sng">
              <a:solidFill>
                <a:schemeClr val="tx2"/>
              </a:solidFill>
              <a:prstDash val="solid"/>
              <a:round/>
              <a:headEnd/>
              <a:tailEnd/>
            </a:ln>
            <a:effectLst/>
          </p:spPr>
          <p:txBody>
            <a:bodyPr/>
            <a:lstStyle/>
            <a:p>
              <a:endParaRPr lang="de-DE"/>
            </a:p>
          </p:txBody>
        </p:sp>
        <p:sp>
          <p:nvSpPr>
            <p:cNvPr id="1030168" name="Freeform 24"/>
            <p:cNvSpPr>
              <a:spLocks noChangeAspect="1"/>
            </p:cNvSpPr>
            <p:nvPr/>
          </p:nvSpPr>
          <p:spPr bwMode="auto">
            <a:xfrm>
              <a:off x="4713" y="1440"/>
              <a:ext cx="288" cy="205"/>
            </a:xfrm>
            <a:custGeom>
              <a:avLst/>
              <a:gdLst/>
              <a:ahLst/>
              <a:cxnLst>
                <a:cxn ang="0">
                  <a:pos x="0" y="3"/>
                </a:cxn>
                <a:cxn ang="0">
                  <a:pos x="269" y="193"/>
                </a:cxn>
                <a:cxn ang="0">
                  <a:pos x="272" y="190"/>
                </a:cxn>
                <a:cxn ang="0">
                  <a:pos x="3" y="0"/>
                </a:cxn>
                <a:cxn ang="0">
                  <a:pos x="0" y="3"/>
                </a:cxn>
              </a:cxnLst>
              <a:rect l="0" t="0" r="r" b="b"/>
              <a:pathLst>
                <a:path w="273" h="194">
                  <a:moveTo>
                    <a:pt x="0" y="3"/>
                  </a:moveTo>
                  <a:lnTo>
                    <a:pt x="269" y="193"/>
                  </a:lnTo>
                  <a:lnTo>
                    <a:pt x="272" y="190"/>
                  </a:lnTo>
                  <a:lnTo>
                    <a:pt x="3" y="0"/>
                  </a:lnTo>
                  <a:lnTo>
                    <a:pt x="0" y="3"/>
                  </a:lnTo>
                </a:path>
              </a:pathLst>
            </a:custGeom>
            <a:solidFill>
              <a:srgbClr val="848484"/>
            </a:solidFill>
            <a:ln w="38100" cap="rnd" cmpd="sng">
              <a:solidFill>
                <a:schemeClr val="tx2"/>
              </a:solidFill>
              <a:prstDash val="solid"/>
              <a:round/>
              <a:headEnd/>
              <a:tailEnd/>
            </a:ln>
            <a:effectLst/>
          </p:spPr>
          <p:txBody>
            <a:bodyPr/>
            <a:lstStyle/>
            <a:p>
              <a:endParaRPr lang="de-DE"/>
            </a:p>
          </p:txBody>
        </p:sp>
        <p:sp>
          <p:nvSpPr>
            <p:cNvPr id="1030169" name="Freeform 25"/>
            <p:cNvSpPr>
              <a:spLocks noChangeAspect="1"/>
            </p:cNvSpPr>
            <p:nvPr/>
          </p:nvSpPr>
          <p:spPr bwMode="auto">
            <a:xfrm>
              <a:off x="4831" y="1413"/>
              <a:ext cx="290" cy="204"/>
            </a:xfrm>
            <a:custGeom>
              <a:avLst/>
              <a:gdLst/>
              <a:ahLst/>
              <a:cxnLst>
                <a:cxn ang="0">
                  <a:pos x="0" y="3"/>
                </a:cxn>
                <a:cxn ang="0">
                  <a:pos x="269" y="191"/>
                </a:cxn>
                <a:cxn ang="0">
                  <a:pos x="272" y="188"/>
                </a:cxn>
                <a:cxn ang="0">
                  <a:pos x="3" y="0"/>
                </a:cxn>
                <a:cxn ang="0">
                  <a:pos x="0" y="3"/>
                </a:cxn>
              </a:cxnLst>
              <a:rect l="0" t="0" r="r" b="b"/>
              <a:pathLst>
                <a:path w="273" h="192">
                  <a:moveTo>
                    <a:pt x="0" y="3"/>
                  </a:moveTo>
                  <a:lnTo>
                    <a:pt x="269" y="191"/>
                  </a:lnTo>
                  <a:lnTo>
                    <a:pt x="272" y="188"/>
                  </a:lnTo>
                  <a:lnTo>
                    <a:pt x="3" y="0"/>
                  </a:lnTo>
                  <a:lnTo>
                    <a:pt x="0" y="3"/>
                  </a:lnTo>
                </a:path>
              </a:pathLst>
            </a:custGeom>
            <a:solidFill>
              <a:srgbClr val="848484"/>
            </a:solidFill>
            <a:ln w="38100" cap="rnd" cmpd="sng">
              <a:solidFill>
                <a:schemeClr val="tx2"/>
              </a:solidFill>
              <a:prstDash val="solid"/>
              <a:round/>
              <a:headEnd/>
              <a:tailEnd/>
            </a:ln>
            <a:effectLst/>
          </p:spPr>
          <p:txBody>
            <a:bodyPr/>
            <a:lstStyle/>
            <a:p>
              <a:endParaRPr lang="de-DE"/>
            </a:p>
          </p:txBody>
        </p:sp>
        <p:sp>
          <p:nvSpPr>
            <p:cNvPr id="1030170" name="Freeform 26"/>
            <p:cNvSpPr>
              <a:spLocks noChangeAspect="1"/>
            </p:cNvSpPr>
            <p:nvPr/>
          </p:nvSpPr>
          <p:spPr bwMode="auto">
            <a:xfrm>
              <a:off x="3757" y="1664"/>
              <a:ext cx="288" cy="203"/>
            </a:xfrm>
            <a:custGeom>
              <a:avLst/>
              <a:gdLst/>
              <a:ahLst/>
              <a:cxnLst>
                <a:cxn ang="0">
                  <a:pos x="0" y="3"/>
                </a:cxn>
                <a:cxn ang="0">
                  <a:pos x="267" y="191"/>
                </a:cxn>
                <a:cxn ang="0">
                  <a:pos x="271" y="188"/>
                </a:cxn>
                <a:cxn ang="0">
                  <a:pos x="3" y="0"/>
                </a:cxn>
                <a:cxn ang="0">
                  <a:pos x="0" y="3"/>
                </a:cxn>
              </a:cxnLst>
              <a:rect l="0" t="0" r="r" b="b"/>
              <a:pathLst>
                <a:path w="272" h="192">
                  <a:moveTo>
                    <a:pt x="0" y="3"/>
                  </a:moveTo>
                  <a:lnTo>
                    <a:pt x="267" y="191"/>
                  </a:lnTo>
                  <a:lnTo>
                    <a:pt x="271" y="188"/>
                  </a:lnTo>
                  <a:lnTo>
                    <a:pt x="3" y="0"/>
                  </a:lnTo>
                  <a:lnTo>
                    <a:pt x="0" y="3"/>
                  </a:lnTo>
                </a:path>
              </a:pathLst>
            </a:custGeom>
            <a:solidFill>
              <a:srgbClr val="848484"/>
            </a:solidFill>
            <a:ln w="38100" cap="rnd" cmpd="sng">
              <a:solidFill>
                <a:schemeClr val="tx2"/>
              </a:solidFill>
              <a:prstDash val="solid"/>
              <a:round/>
              <a:headEnd/>
              <a:tailEnd/>
            </a:ln>
            <a:effectLst/>
          </p:spPr>
          <p:txBody>
            <a:bodyPr/>
            <a:lstStyle/>
            <a:p>
              <a:endParaRPr lang="de-DE"/>
            </a:p>
          </p:txBody>
        </p:sp>
        <p:sp>
          <p:nvSpPr>
            <p:cNvPr id="1030171" name="Freeform 27"/>
            <p:cNvSpPr>
              <a:spLocks/>
            </p:cNvSpPr>
            <p:nvPr/>
          </p:nvSpPr>
          <p:spPr bwMode="auto">
            <a:xfrm>
              <a:off x="3565" y="2040"/>
              <a:ext cx="739" cy="530"/>
            </a:xfrm>
            <a:custGeom>
              <a:avLst/>
              <a:gdLst/>
              <a:ahLst/>
              <a:cxnLst>
                <a:cxn ang="0">
                  <a:pos x="902" y="621"/>
                </a:cxn>
                <a:cxn ang="0">
                  <a:pos x="28" y="0"/>
                </a:cxn>
                <a:cxn ang="0">
                  <a:pos x="0" y="40"/>
                </a:cxn>
                <a:cxn ang="0">
                  <a:pos x="874" y="660"/>
                </a:cxn>
                <a:cxn ang="0">
                  <a:pos x="902" y="621"/>
                </a:cxn>
              </a:cxnLst>
              <a:rect l="0" t="0" r="r" b="b"/>
              <a:pathLst>
                <a:path w="903" h="661">
                  <a:moveTo>
                    <a:pt x="902" y="621"/>
                  </a:moveTo>
                  <a:lnTo>
                    <a:pt x="28" y="0"/>
                  </a:lnTo>
                  <a:lnTo>
                    <a:pt x="0" y="40"/>
                  </a:lnTo>
                  <a:lnTo>
                    <a:pt x="874" y="660"/>
                  </a:lnTo>
                  <a:lnTo>
                    <a:pt x="902" y="621"/>
                  </a:lnTo>
                </a:path>
              </a:pathLst>
            </a:custGeom>
            <a:solidFill>
              <a:schemeClr val="accent2"/>
            </a:solidFill>
            <a:ln w="12700" cap="rnd" cmpd="sng">
              <a:solidFill>
                <a:schemeClr val="tx2"/>
              </a:solidFill>
              <a:prstDash val="solid"/>
              <a:round/>
              <a:headEnd/>
              <a:tailEnd/>
            </a:ln>
            <a:effectLst/>
          </p:spPr>
          <p:txBody>
            <a:bodyPr/>
            <a:lstStyle/>
            <a:p>
              <a:endParaRPr lang="de-DE"/>
            </a:p>
          </p:txBody>
        </p:sp>
      </p:grpSp>
      <p:pic>
        <p:nvPicPr>
          <p:cNvPr id="1030172" name="Picture 28"/>
          <p:cNvPicPr>
            <a:picLocks noChangeArrowheads="1"/>
          </p:cNvPicPr>
          <p:nvPr/>
        </p:nvPicPr>
        <p:blipFill>
          <a:blip r:embed="rId4" cstate="print"/>
          <a:srcRect/>
          <a:stretch>
            <a:fillRect/>
          </a:stretch>
        </p:blipFill>
        <p:spPr bwMode="auto">
          <a:xfrm>
            <a:off x="6019800" y="4191000"/>
            <a:ext cx="2790825" cy="1855788"/>
          </a:xfrm>
          <a:prstGeom prst="rect">
            <a:avLst/>
          </a:prstGeom>
          <a:noFill/>
          <a:ln w="12700">
            <a:noFill/>
            <a:miter lim="800000"/>
            <a:headEnd/>
            <a:tailEnd/>
          </a:ln>
          <a:effectLst/>
        </p:spPr>
      </p:pic>
      <p:grpSp>
        <p:nvGrpSpPr>
          <p:cNvPr id="1030173" name="Group 29"/>
          <p:cNvGrpSpPr>
            <a:grpSpLocks/>
          </p:cNvGrpSpPr>
          <p:nvPr/>
        </p:nvGrpSpPr>
        <p:grpSpPr bwMode="auto">
          <a:xfrm>
            <a:off x="596900" y="3429000"/>
            <a:ext cx="1471613" cy="2281238"/>
            <a:chOff x="836" y="2286"/>
            <a:chExt cx="927" cy="1437"/>
          </a:xfrm>
        </p:grpSpPr>
        <p:sp>
          <p:nvSpPr>
            <p:cNvPr id="1030174" name="Freeform 30"/>
            <p:cNvSpPr>
              <a:spLocks/>
            </p:cNvSpPr>
            <p:nvPr/>
          </p:nvSpPr>
          <p:spPr bwMode="auto">
            <a:xfrm>
              <a:off x="836" y="2889"/>
              <a:ext cx="518" cy="817"/>
            </a:xfrm>
            <a:custGeom>
              <a:avLst/>
              <a:gdLst/>
              <a:ahLst/>
              <a:cxnLst>
                <a:cxn ang="0">
                  <a:pos x="517" y="384"/>
                </a:cxn>
                <a:cxn ang="0">
                  <a:pos x="369" y="302"/>
                </a:cxn>
                <a:cxn ang="0">
                  <a:pos x="207" y="16"/>
                </a:cxn>
                <a:cxn ang="0">
                  <a:pos x="201" y="11"/>
                </a:cxn>
                <a:cxn ang="0">
                  <a:pos x="189" y="5"/>
                </a:cxn>
                <a:cxn ang="0">
                  <a:pos x="176" y="3"/>
                </a:cxn>
                <a:cxn ang="0">
                  <a:pos x="159" y="0"/>
                </a:cxn>
                <a:cxn ang="0">
                  <a:pos x="143" y="3"/>
                </a:cxn>
                <a:cxn ang="0">
                  <a:pos x="128" y="8"/>
                </a:cxn>
                <a:cxn ang="0">
                  <a:pos x="111" y="16"/>
                </a:cxn>
                <a:cxn ang="0">
                  <a:pos x="88" y="28"/>
                </a:cxn>
                <a:cxn ang="0">
                  <a:pos x="70" y="40"/>
                </a:cxn>
                <a:cxn ang="0">
                  <a:pos x="54" y="51"/>
                </a:cxn>
                <a:cxn ang="0">
                  <a:pos x="42" y="62"/>
                </a:cxn>
                <a:cxn ang="0">
                  <a:pos x="31" y="76"/>
                </a:cxn>
                <a:cxn ang="0">
                  <a:pos x="17" y="96"/>
                </a:cxn>
                <a:cxn ang="0">
                  <a:pos x="9" y="111"/>
                </a:cxn>
                <a:cxn ang="0">
                  <a:pos x="2" y="131"/>
                </a:cxn>
                <a:cxn ang="0">
                  <a:pos x="0" y="155"/>
                </a:cxn>
                <a:cxn ang="0">
                  <a:pos x="0" y="189"/>
                </a:cxn>
                <a:cxn ang="0">
                  <a:pos x="5" y="230"/>
                </a:cxn>
                <a:cxn ang="0">
                  <a:pos x="13" y="268"/>
                </a:cxn>
                <a:cxn ang="0">
                  <a:pos x="26" y="313"/>
                </a:cxn>
                <a:cxn ang="0">
                  <a:pos x="41" y="352"/>
                </a:cxn>
                <a:cxn ang="0">
                  <a:pos x="52" y="378"/>
                </a:cxn>
                <a:cxn ang="0">
                  <a:pos x="70" y="405"/>
                </a:cxn>
                <a:cxn ang="0">
                  <a:pos x="84" y="423"/>
                </a:cxn>
                <a:cxn ang="0">
                  <a:pos x="100" y="444"/>
                </a:cxn>
                <a:cxn ang="0">
                  <a:pos x="117" y="466"/>
                </a:cxn>
                <a:cxn ang="0">
                  <a:pos x="134" y="479"/>
                </a:cxn>
                <a:cxn ang="0">
                  <a:pos x="455" y="455"/>
                </a:cxn>
                <a:cxn ang="0">
                  <a:pos x="468" y="484"/>
                </a:cxn>
                <a:cxn ang="0">
                  <a:pos x="468" y="700"/>
                </a:cxn>
                <a:cxn ang="0">
                  <a:pos x="466" y="720"/>
                </a:cxn>
                <a:cxn ang="0">
                  <a:pos x="463" y="733"/>
                </a:cxn>
                <a:cxn ang="0">
                  <a:pos x="457" y="747"/>
                </a:cxn>
                <a:cxn ang="0">
                  <a:pos x="449" y="756"/>
                </a:cxn>
                <a:cxn ang="0">
                  <a:pos x="439" y="766"/>
                </a:cxn>
                <a:cxn ang="0">
                  <a:pos x="427" y="772"/>
                </a:cxn>
                <a:cxn ang="0">
                  <a:pos x="417" y="775"/>
                </a:cxn>
                <a:cxn ang="0">
                  <a:pos x="403" y="777"/>
                </a:cxn>
                <a:cxn ang="0">
                  <a:pos x="54" y="776"/>
                </a:cxn>
                <a:cxn ang="0">
                  <a:pos x="54" y="816"/>
                </a:cxn>
                <a:cxn ang="0">
                  <a:pos x="413" y="815"/>
                </a:cxn>
                <a:cxn ang="0">
                  <a:pos x="432" y="814"/>
                </a:cxn>
                <a:cxn ang="0">
                  <a:pos x="445" y="812"/>
                </a:cxn>
                <a:cxn ang="0">
                  <a:pos x="458" y="809"/>
                </a:cxn>
                <a:cxn ang="0">
                  <a:pos x="469" y="803"/>
                </a:cxn>
                <a:cxn ang="0">
                  <a:pos x="480" y="794"/>
                </a:cxn>
                <a:cxn ang="0">
                  <a:pos x="492" y="779"/>
                </a:cxn>
                <a:cxn ang="0">
                  <a:pos x="500" y="766"/>
                </a:cxn>
                <a:cxn ang="0">
                  <a:pos x="507" y="751"/>
                </a:cxn>
                <a:cxn ang="0">
                  <a:pos x="512" y="735"/>
                </a:cxn>
                <a:cxn ang="0">
                  <a:pos x="515" y="716"/>
                </a:cxn>
                <a:cxn ang="0">
                  <a:pos x="516" y="695"/>
                </a:cxn>
                <a:cxn ang="0">
                  <a:pos x="517" y="384"/>
                </a:cxn>
              </a:cxnLst>
              <a:rect l="0" t="0" r="r" b="b"/>
              <a:pathLst>
                <a:path w="518" h="817">
                  <a:moveTo>
                    <a:pt x="517" y="384"/>
                  </a:moveTo>
                  <a:lnTo>
                    <a:pt x="369" y="302"/>
                  </a:lnTo>
                  <a:lnTo>
                    <a:pt x="207" y="16"/>
                  </a:lnTo>
                  <a:lnTo>
                    <a:pt x="201" y="11"/>
                  </a:lnTo>
                  <a:lnTo>
                    <a:pt x="189" y="5"/>
                  </a:lnTo>
                  <a:lnTo>
                    <a:pt x="176" y="3"/>
                  </a:lnTo>
                  <a:lnTo>
                    <a:pt x="159" y="0"/>
                  </a:lnTo>
                  <a:lnTo>
                    <a:pt x="143" y="3"/>
                  </a:lnTo>
                  <a:lnTo>
                    <a:pt x="128" y="8"/>
                  </a:lnTo>
                  <a:lnTo>
                    <a:pt x="111" y="16"/>
                  </a:lnTo>
                  <a:lnTo>
                    <a:pt x="88" y="28"/>
                  </a:lnTo>
                  <a:lnTo>
                    <a:pt x="70" y="40"/>
                  </a:lnTo>
                  <a:lnTo>
                    <a:pt x="54" y="51"/>
                  </a:lnTo>
                  <a:lnTo>
                    <a:pt x="42" y="62"/>
                  </a:lnTo>
                  <a:lnTo>
                    <a:pt x="31" y="76"/>
                  </a:lnTo>
                  <a:lnTo>
                    <a:pt x="17" y="96"/>
                  </a:lnTo>
                  <a:lnTo>
                    <a:pt x="9" y="111"/>
                  </a:lnTo>
                  <a:lnTo>
                    <a:pt x="2" y="131"/>
                  </a:lnTo>
                  <a:lnTo>
                    <a:pt x="0" y="155"/>
                  </a:lnTo>
                  <a:lnTo>
                    <a:pt x="0" y="189"/>
                  </a:lnTo>
                  <a:lnTo>
                    <a:pt x="5" y="230"/>
                  </a:lnTo>
                  <a:lnTo>
                    <a:pt x="13" y="268"/>
                  </a:lnTo>
                  <a:lnTo>
                    <a:pt x="26" y="313"/>
                  </a:lnTo>
                  <a:lnTo>
                    <a:pt x="41" y="352"/>
                  </a:lnTo>
                  <a:lnTo>
                    <a:pt x="52" y="378"/>
                  </a:lnTo>
                  <a:lnTo>
                    <a:pt x="70" y="405"/>
                  </a:lnTo>
                  <a:lnTo>
                    <a:pt x="84" y="423"/>
                  </a:lnTo>
                  <a:lnTo>
                    <a:pt x="100" y="444"/>
                  </a:lnTo>
                  <a:lnTo>
                    <a:pt x="117" y="466"/>
                  </a:lnTo>
                  <a:lnTo>
                    <a:pt x="134" y="479"/>
                  </a:lnTo>
                  <a:lnTo>
                    <a:pt x="455" y="455"/>
                  </a:lnTo>
                  <a:lnTo>
                    <a:pt x="468" y="484"/>
                  </a:lnTo>
                  <a:lnTo>
                    <a:pt x="468" y="700"/>
                  </a:lnTo>
                  <a:lnTo>
                    <a:pt x="466" y="720"/>
                  </a:lnTo>
                  <a:lnTo>
                    <a:pt x="463" y="733"/>
                  </a:lnTo>
                  <a:lnTo>
                    <a:pt x="457" y="747"/>
                  </a:lnTo>
                  <a:lnTo>
                    <a:pt x="449" y="756"/>
                  </a:lnTo>
                  <a:lnTo>
                    <a:pt x="439" y="766"/>
                  </a:lnTo>
                  <a:lnTo>
                    <a:pt x="427" y="772"/>
                  </a:lnTo>
                  <a:lnTo>
                    <a:pt x="417" y="775"/>
                  </a:lnTo>
                  <a:lnTo>
                    <a:pt x="403" y="777"/>
                  </a:lnTo>
                  <a:lnTo>
                    <a:pt x="54" y="776"/>
                  </a:lnTo>
                  <a:lnTo>
                    <a:pt x="54" y="816"/>
                  </a:lnTo>
                  <a:lnTo>
                    <a:pt x="413" y="815"/>
                  </a:lnTo>
                  <a:lnTo>
                    <a:pt x="432" y="814"/>
                  </a:lnTo>
                  <a:lnTo>
                    <a:pt x="445" y="812"/>
                  </a:lnTo>
                  <a:lnTo>
                    <a:pt x="458" y="809"/>
                  </a:lnTo>
                  <a:lnTo>
                    <a:pt x="469" y="803"/>
                  </a:lnTo>
                  <a:lnTo>
                    <a:pt x="480" y="794"/>
                  </a:lnTo>
                  <a:lnTo>
                    <a:pt x="492" y="779"/>
                  </a:lnTo>
                  <a:lnTo>
                    <a:pt x="500" y="766"/>
                  </a:lnTo>
                  <a:lnTo>
                    <a:pt x="507" y="751"/>
                  </a:lnTo>
                  <a:lnTo>
                    <a:pt x="512" y="735"/>
                  </a:lnTo>
                  <a:lnTo>
                    <a:pt x="515" y="716"/>
                  </a:lnTo>
                  <a:lnTo>
                    <a:pt x="516" y="695"/>
                  </a:lnTo>
                  <a:lnTo>
                    <a:pt x="517" y="384"/>
                  </a:lnTo>
                </a:path>
              </a:pathLst>
            </a:custGeom>
            <a:solidFill>
              <a:srgbClr val="000080"/>
            </a:solidFill>
            <a:ln w="12700" cap="rnd" cmpd="sng">
              <a:solidFill>
                <a:srgbClr val="000000"/>
              </a:solidFill>
              <a:prstDash val="solid"/>
              <a:round/>
              <a:headEnd type="none" w="med" len="med"/>
              <a:tailEnd type="none" w="med" len="med"/>
            </a:ln>
            <a:effectLst/>
          </p:spPr>
          <p:txBody>
            <a:bodyPr/>
            <a:lstStyle/>
            <a:p>
              <a:endParaRPr lang="de-DE"/>
            </a:p>
          </p:txBody>
        </p:sp>
        <p:sp>
          <p:nvSpPr>
            <p:cNvPr id="1030175" name="Freeform 31"/>
            <p:cNvSpPr>
              <a:spLocks/>
            </p:cNvSpPr>
            <p:nvPr/>
          </p:nvSpPr>
          <p:spPr bwMode="auto">
            <a:xfrm>
              <a:off x="949" y="2286"/>
              <a:ext cx="814" cy="1437"/>
            </a:xfrm>
            <a:custGeom>
              <a:avLst/>
              <a:gdLst/>
              <a:ahLst/>
              <a:cxnLst>
                <a:cxn ang="0">
                  <a:pos x="76" y="178"/>
                </a:cxn>
                <a:cxn ang="0">
                  <a:pos x="144" y="167"/>
                </a:cxn>
                <a:cxn ang="0">
                  <a:pos x="142" y="148"/>
                </a:cxn>
                <a:cxn ang="0">
                  <a:pos x="214" y="175"/>
                </a:cxn>
                <a:cxn ang="0">
                  <a:pos x="212" y="132"/>
                </a:cxn>
                <a:cxn ang="0">
                  <a:pos x="188" y="61"/>
                </a:cxn>
                <a:cxn ang="0">
                  <a:pos x="251" y="117"/>
                </a:cxn>
                <a:cxn ang="0">
                  <a:pos x="246" y="58"/>
                </a:cxn>
                <a:cxn ang="0">
                  <a:pos x="267" y="58"/>
                </a:cxn>
                <a:cxn ang="0">
                  <a:pos x="291" y="61"/>
                </a:cxn>
                <a:cxn ang="0">
                  <a:pos x="326" y="96"/>
                </a:cxn>
                <a:cxn ang="0">
                  <a:pos x="352" y="62"/>
                </a:cxn>
                <a:cxn ang="0">
                  <a:pos x="380" y="93"/>
                </a:cxn>
                <a:cxn ang="0">
                  <a:pos x="416" y="29"/>
                </a:cxn>
                <a:cxn ang="0">
                  <a:pos x="439" y="85"/>
                </a:cxn>
                <a:cxn ang="0">
                  <a:pos x="451" y="122"/>
                </a:cxn>
                <a:cxn ang="0">
                  <a:pos x="492" y="42"/>
                </a:cxn>
                <a:cxn ang="0">
                  <a:pos x="481" y="114"/>
                </a:cxn>
                <a:cxn ang="0">
                  <a:pos x="509" y="173"/>
                </a:cxn>
                <a:cxn ang="0">
                  <a:pos x="565" y="233"/>
                </a:cxn>
                <a:cxn ang="0">
                  <a:pos x="636" y="319"/>
                </a:cxn>
                <a:cxn ang="0">
                  <a:pos x="659" y="364"/>
                </a:cxn>
                <a:cxn ang="0">
                  <a:pos x="644" y="385"/>
                </a:cxn>
                <a:cxn ang="0">
                  <a:pos x="596" y="396"/>
                </a:cxn>
                <a:cxn ang="0">
                  <a:pos x="601" y="547"/>
                </a:cxn>
                <a:cxn ang="0">
                  <a:pos x="585" y="571"/>
                </a:cxn>
                <a:cxn ang="0">
                  <a:pos x="546" y="580"/>
                </a:cxn>
                <a:cxn ang="0">
                  <a:pos x="479" y="560"/>
                </a:cxn>
                <a:cxn ang="0">
                  <a:pos x="519" y="790"/>
                </a:cxn>
                <a:cxn ang="0">
                  <a:pos x="508" y="824"/>
                </a:cxn>
                <a:cxn ang="0">
                  <a:pos x="471" y="841"/>
                </a:cxn>
                <a:cxn ang="0">
                  <a:pos x="419" y="837"/>
                </a:cxn>
                <a:cxn ang="0">
                  <a:pos x="516" y="957"/>
                </a:cxn>
                <a:cxn ang="0">
                  <a:pos x="538" y="1150"/>
                </a:cxn>
                <a:cxn ang="0">
                  <a:pos x="571" y="1283"/>
                </a:cxn>
                <a:cxn ang="0">
                  <a:pos x="607" y="1311"/>
                </a:cxn>
                <a:cxn ang="0">
                  <a:pos x="740" y="1359"/>
                </a:cxn>
                <a:cxn ang="0">
                  <a:pos x="805" y="1396"/>
                </a:cxn>
                <a:cxn ang="0">
                  <a:pos x="813" y="1425"/>
                </a:cxn>
                <a:cxn ang="0">
                  <a:pos x="664" y="1429"/>
                </a:cxn>
                <a:cxn ang="0">
                  <a:pos x="548" y="1429"/>
                </a:cxn>
                <a:cxn ang="0">
                  <a:pos x="437" y="1428"/>
                </a:cxn>
                <a:cxn ang="0">
                  <a:pos x="384" y="1418"/>
                </a:cxn>
                <a:cxn ang="0">
                  <a:pos x="387" y="1146"/>
                </a:cxn>
                <a:cxn ang="0">
                  <a:pos x="376" y="1031"/>
                </a:cxn>
                <a:cxn ang="0">
                  <a:pos x="271" y="1009"/>
                </a:cxn>
                <a:cxn ang="0">
                  <a:pos x="151" y="1013"/>
                </a:cxn>
                <a:cxn ang="0">
                  <a:pos x="64" y="1005"/>
                </a:cxn>
                <a:cxn ang="0">
                  <a:pos x="29" y="963"/>
                </a:cxn>
                <a:cxn ang="0">
                  <a:pos x="7" y="896"/>
                </a:cxn>
                <a:cxn ang="0">
                  <a:pos x="3" y="816"/>
                </a:cxn>
                <a:cxn ang="0">
                  <a:pos x="29" y="730"/>
                </a:cxn>
                <a:cxn ang="0">
                  <a:pos x="76" y="636"/>
                </a:cxn>
                <a:cxn ang="0">
                  <a:pos x="119" y="550"/>
                </a:cxn>
                <a:cxn ang="0">
                  <a:pos x="167" y="437"/>
                </a:cxn>
                <a:cxn ang="0">
                  <a:pos x="182" y="353"/>
                </a:cxn>
              </a:cxnLst>
              <a:rect l="0" t="0" r="r" b="b"/>
              <a:pathLst>
                <a:path w="814" h="1437">
                  <a:moveTo>
                    <a:pt x="165" y="212"/>
                  </a:moveTo>
                  <a:lnTo>
                    <a:pt x="124" y="187"/>
                  </a:lnTo>
                  <a:lnTo>
                    <a:pt x="76" y="178"/>
                  </a:lnTo>
                  <a:lnTo>
                    <a:pt x="129" y="180"/>
                  </a:lnTo>
                  <a:lnTo>
                    <a:pt x="169" y="200"/>
                  </a:lnTo>
                  <a:lnTo>
                    <a:pt x="144" y="167"/>
                  </a:lnTo>
                  <a:lnTo>
                    <a:pt x="175" y="182"/>
                  </a:lnTo>
                  <a:lnTo>
                    <a:pt x="189" y="179"/>
                  </a:lnTo>
                  <a:lnTo>
                    <a:pt x="142" y="148"/>
                  </a:lnTo>
                  <a:lnTo>
                    <a:pt x="117" y="110"/>
                  </a:lnTo>
                  <a:lnTo>
                    <a:pt x="154" y="144"/>
                  </a:lnTo>
                  <a:lnTo>
                    <a:pt x="214" y="175"/>
                  </a:lnTo>
                  <a:lnTo>
                    <a:pt x="207" y="146"/>
                  </a:lnTo>
                  <a:lnTo>
                    <a:pt x="173" y="100"/>
                  </a:lnTo>
                  <a:lnTo>
                    <a:pt x="212" y="132"/>
                  </a:lnTo>
                  <a:lnTo>
                    <a:pt x="165" y="62"/>
                  </a:lnTo>
                  <a:lnTo>
                    <a:pt x="143" y="9"/>
                  </a:lnTo>
                  <a:lnTo>
                    <a:pt x="188" y="61"/>
                  </a:lnTo>
                  <a:lnTo>
                    <a:pt x="244" y="144"/>
                  </a:lnTo>
                  <a:lnTo>
                    <a:pt x="203" y="60"/>
                  </a:lnTo>
                  <a:lnTo>
                    <a:pt x="251" y="117"/>
                  </a:lnTo>
                  <a:lnTo>
                    <a:pt x="261" y="119"/>
                  </a:lnTo>
                  <a:lnTo>
                    <a:pt x="227" y="35"/>
                  </a:lnTo>
                  <a:lnTo>
                    <a:pt x="246" y="58"/>
                  </a:lnTo>
                  <a:lnTo>
                    <a:pt x="275" y="106"/>
                  </a:lnTo>
                  <a:lnTo>
                    <a:pt x="253" y="40"/>
                  </a:lnTo>
                  <a:lnTo>
                    <a:pt x="267" y="58"/>
                  </a:lnTo>
                  <a:lnTo>
                    <a:pt x="265" y="0"/>
                  </a:lnTo>
                  <a:lnTo>
                    <a:pt x="287" y="77"/>
                  </a:lnTo>
                  <a:lnTo>
                    <a:pt x="291" y="61"/>
                  </a:lnTo>
                  <a:lnTo>
                    <a:pt x="306" y="89"/>
                  </a:lnTo>
                  <a:lnTo>
                    <a:pt x="291" y="5"/>
                  </a:lnTo>
                  <a:lnTo>
                    <a:pt x="326" y="96"/>
                  </a:lnTo>
                  <a:lnTo>
                    <a:pt x="344" y="99"/>
                  </a:lnTo>
                  <a:lnTo>
                    <a:pt x="331" y="19"/>
                  </a:lnTo>
                  <a:lnTo>
                    <a:pt x="352" y="62"/>
                  </a:lnTo>
                  <a:lnTo>
                    <a:pt x="368" y="96"/>
                  </a:lnTo>
                  <a:lnTo>
                    <a:pt x="366" y="68"/>
                  </a:lnTo>
                  <a:lnTo>
                    <a:pt x="380" y="93"/>
                  </a:lnTo>
                  <a:lnTo>
                    <a:pt x="377" y="24"/>
                  </a:lnTo>
                  <a:lnTo>
                    <a:pt x="402" y="118"/>
                  </a:lnTo>
                  <a:lnTo>
                    <a:pt x="416" y="29"/>
                  </a:lnTo>
                  <a:lnTo>
                    <a:pt x="419" y="87"/>
                  </a:lnTo>
                  <a:lnTo>
                    <a:pt x="428" y="118"/>
                  </a:lnTo>
                  <a:lnTo>
                    <a:pt x="439" y="85"/>
                  </a:lnTo>
                  <a:lnTo>
                    <a:pt x="454" y="40"/>
                  </a:lnTo>
                  <a:lnTo>
                    <a:pt x="449" y="91"/>
                  </a:lnTo>
                  <a:lnTo>
                    <a:pt x="451" y="122"/>
                  </a:lnTo>
                  <a:lnTo>
                    <a:pt x="467" y="47"/>
                  </a:lnTo>
                  <a:lnTo>
                    <a:pt x="470" y="103"/>
                  </a:lnTo>
                  <a:lnTo>
                    <a:pt x="492" y="42"/>
                  </a:lnTo>
                  <a:lnTo>
                    <a:pt x="521" y="18"/>
                  </a:lnTo>
                  <a:lnTo>
                    <a:pt x="498" y="54"/>
                  </a:lnTo>
                  <a:lnTo>
                    <a:pt x="481" y="114"/>
                  </a:lnTo>
                  <a:lnTo>
                    <a:pt x="481" y="151"/>
                  </a:lnTo>
                  <a:lnTo>
                    <a:pt x="493" y="160"/>
                  </a:lnTo>
                  <a:lnTo>
                    <a:pt x="509" y="173"/>
                  </a:lnTo>
                  <a:lnTo>
                    <a:pt x="525" y="188"/>
                  </a:lnTo>
                  <a:lnTo>
                    <a:pt x="546" y="210"/>
                  </a:lnTo>
                  <a:lnTo>
                    <a:pt x="565" y="233"/>
                  </a:lnTo>
                  <a:lnTo>
                    <a:pt x="591" y="262"/>
                  </a:lnTo>
                  <a:lnTo>
                    <a:pt x="616" y="295"/>
                  </a:lnTo>
                  <a:lnTo>
                    <a:pt x="636" y="319"/>
                  </a:lnTo>
                  <a:lnTo>
                    <a:pt x="652" y="342"/>
                  </a:lnTo>
                  <a:lnTo>
                    <a:pt x="657" y="353"/>
                  </a:lnTo>
                  <a:lnTo>
                    <a:pt x="659" y="364"/>
                  </a:lnTo>
                  <a:lnTo>
                    <a:pt x="656" y="374"/>
                  </a:lnTo>
                  <a:lnTo>
                    <a:pt x="652" y="381"/>
                  </a:lnTo>
                  <a:lnTo>
                    <a:pt x="644" y="385"/>
                  </a:lnTo>
                  <a:lnTo>
                    <a:pt x="633" y="390"/>
                  </a:lnTo>
                  <a:lnTo>
                    <a:pt x="609" y="392"/>
                  </a:lnTo>
                  <a:lnTo>
                    <a:pt x="596" y="396"/>
                  </a:lnTo>
                  <a:lnTo>
                    <a:pt x="596" y="444"/>
                  </a:lnTo>
                  <a:lnTo>
                    <a:pt x="603" y="527"/>
                  </a:lnTo>
                  <a:lnTo>
                    <a:pt x="601" y="547"/>
                  </a:lnTo>
                  <a:lnTo>
                    <a:pt x="599" y="557"/>
                  </a:lnTo>
                  <a:lnTo>
                    <a:pt x="593" y="566"/>
                  </a:lnTo>
                  <a:lnTo>
                    <a:pt x="585" y="571"/>
                  </a:lnTo>
                  <a:lnTo>
                    <a:pt x="574" y="576"/>
                  </a:lnTo>
                  <a:lnTo>
                    <a:pt x="562" y="579"/>
                  </a:lnTo>
                  <a:lnTo>
                    <a:pt x="546" y="580"/>
                  </a:lnTo>
                  <a:lnTo>
                    <a:pt x="521" y="575"/>
                  </a:lnTo>
                  <a:lnTo>
                    <a:pt x="497" y="568"/>
                  </a:lnTo>
                  <a:lnTo>
                    <a:pt x="479" y="560"/>
                  </a:lnTo>
                  <a:lnTo>
                    <a:pt x="492" y="643"/>
                  </a:lnTo>
                  <a:lnTo>
                    <a:pt x="508" y="723"/>
                  </a:lnTo>
                  <a:lnTo>
                    <a:pt x="519" y="790"/>
                  </a:lnTo>
                  <a:lnTo>
                    <a:pt x="517" y="805"/>
                  </a:lnTo>
                  <a:lnTo>
                    <a:pt x="514" y="814"/>
                  </a:lnTo>
                  <a:lnTo>
                    <a:pt x="508" y="824"/>
                  </a:lnTo>
                  <a:lnTo>
                    <a:pt x="502" y="831"/>
                  </a:lnTo>
                  <a:lnTo>
                    <a:pt x="494" y="835"/>
                  </a:lnTo>
                  <a:lnTo>
                    <a:pt x="471" y="841"/>
                  </a:lnTo>
                  <a:lnTo>
                    <a:pt x="444" y="844"/>
                  </a:lnTo>
                  <a:lnTo>
                    <a:pt x="433" y="842"/>
                  </a:lnTo>
                  <a:lnTo>
                    <a:pt x="419" y="837"/>
                  </a:lnTo>
                  <a:lnTo>
                    <a:pt x="429" y="892"/>
                  </a:lnTo>
                  <a:lnTo>
                    <a:pt x="494" y="940"/>
                  </a:lnTo>
                  <a:lnTo>
                    <a:pt x="516" y="957"/>
                  </a:lnTo>
                  <a:lnTo>
                    <a:pt x="516" y="995"/>
                  </a:lnTo>
                  <a:lnTo>
                    <a:pt x="528" y="1086"/>
                  </a:lnTo>
                  <a:lnTo>
                    <a:pt x="538" y="1150"/>
                  </a:lnTo>
                  <a:lnTo>
                    <a:pt x="551" y="1229"/>
                  </a:lnTo>
                  <a:lnTo>
                    <a:pt x="559" y="1254"/>
                  </a:lnTo>
                  <a:lnTo>
                    <a:pt x="571" y="1283"/>
                  </a:lnTo>
                  <a:lnTo>
                    <a:pt x="580" y="1290"/>
                  </a:lnTo>
                  <a:lnTo>
                    <a:pt x="593" y="1301"/>
                  </a:lnTo>
                  <a:lnTo>
                    <a:pt x="607" y="1311"/>
                  </a:lnTo>
                  <a:lnTo>
                    <a:pt x="638" y="1324"/>
                  </a:lnTo>
                  <a:lnTo>
                    <a:pt x="686" y="1339"/>
                  </a:lnTo>
                  <a:lnTo>
                    <a:pt x="740" y="1359"/>
                  </a:lnTo>
                  <a:lnTo>
                    <a:pt x="791" y="1381"/>
                  </a:lnTo>
                  <a:lnTo>
                    <a:pt x="799" y="1388"/>
                  </a:lnTo>
                  <a:lnTo>
                    <a:pt x="805" y="1396"/>
                  </a:lnTo>
                  <a:lnTo>
                    <a:pt x="810" y="1406"/>
                  </a:lnTo>
                  <a:lnTo>
                    <a:pt x="813" y="1416"/>
                  </a:lnTo>
                  <a:lnTo>
                    <a:pt x="813" y="1425"/>
                  </a:lnTo>
                  <a:lnTo>
                    <a:pt x="778" y="1432"/>
                  </a:lnTo>
                  <a:lnTo>
                    <a:pt x="713" y="1436"/>
                  </a:lnTo>
                  <a:lnTo>
                    <a:pt x="664" y="1429"/>
                  </a:lnTo>
                  <a:lnTo>
                    <a:pt x="615" y="1421"/>
                  </a:lnTo>
                  <a:lnTo>
                    <a:pt x="591" y="1425"/>
                  </a:lnTo>
                  <a:lnTo>
                    <a:pt x="548" y="1429"/>
                  </a:lnTo>
                  <a:lnTo>
                    <a:pt x="508" y="1432"/>
                  </a:lnTo>
                  <a:lnTo>
                    <a:pt x="479" y="1431"/>
                  </a:lnTo>
                  <a:lnTo>
                    <a:pt x="437" y="1428"/>
                  </a:lnTo>
                  <a:lnTo>
                    <a:pt x="394" y="1428"/>
                  </a:lnTo>
                  <a:lnTo>
                    <a:pt x="388" y="1425"/>
                  </a:lnTo>
                  <a:lnTo>
                    <a:pt x="384" y="1418"/>
                  </a:lnTo>
                  <a:lnTo>
                    <a:pt x="386" y="1352"/>
                  </a:lnTo>
                  <a:lnTo>
                    <a:pt x="390" y="1230"/>
                  </a:lnTo>
                  <a:lnTo>
                    <a:pt x="387" y="1146"/>
                  </a:lnTo>
                  <a:lnTo>
                    <a:pt x="383" y="1069"/>
                  </a:lnTo>
                  <a:lnTo>
                    <a:pt x="380" y="1048"/>
                  </a:lnTo>
                  <a:lnTo>
                    <a:pt x="376" y="1031"/>
                  </a:lnTo>
                  <a:lnTo>
                    <a:pt x="371" y="1020"/>
                  </a:lnTo>
                  <a:lnTo>
                    <a:pt x="364" y="1015"/>
                  </a:lnTo>
                  <a:lnTo>
                    <a:pt x="271" y="1009"/>
                  </a:lnTo>
                  <a:lnTo>
                    <a:pt x="234" y="1012"/>
                  </a:lnTo>
                  <a:lnTo>
                    <a:pt x="200" y="1016"/>
                  </a:lnTo>
                  <a:lnTo>
                    <a:pt x="151" y="1013"/>
                  </a:lnTo>
                  <a:lnTo>
                    <a:pt x="111" y="1010"/>
                  </a:lnTo>
                  <a:lnTo>
                    <a:pt x="81" y="1008"/>
                  </a:lnTo>
                  <a:lnTo>
                    <a:pt x="64" y="1005"/>
                  </a:lnTo>
                  <a:lnTo>
                    <a:pt x="48" y="999"/>
                  </a:lnTo>
                  <a:lnTo>
                    <a:pt x="39" y="982"/>
                  </a:lnTo>
                  <a:lnTo>
                    <a:pt x="29" y="963"/>
                  </a:lnTo>
                  <a:lnTo>
                    <a:pt x="19" y="939"/>
                  </a:lnTo>
                  <a:lnTo>
                    <a:pt x="13" y="918"/>
                  </a:lnTo>
                  <a:lnTo>
                    <a:pt x="7" y="896"/>
                  </a:lnTo>
                  <a:lnTo>
                    <a:pt x="2" y="870"/>
                  </a:lnTo>
                  <a:lnTo>
                    <a:pt x="0" y="844"/>
                  </a:lnTo>
                  <a:lnTo>
                    <a:pt x="3" y="816"/>
                  </a:lnTo>
                  <a:lnTo>
                    <a:pt x="8" y="790"/>
                  </a:lnTo>
                  <a:lnTo>
                    <a:pt x="17" y="763"/>
                  </a:lnTo>
                  <a:lnTo>
                    <a:pt x="29" y="730"/>
                  </a:lnTo>
                  <a:lnTo>
                    <a:pt x="40" y="705"/>
                  </a:lnTo>
                  <a:lnTo>
                    <a:pt x="59" y="667"/>
                  </a:lnTo>
                  <a:lnTo>
                    <a:pt x="76" y="636"/>
                  </a:lnTo>
                  <a:lnTo>
                    <a:pt x="90" y="609"/>
                  </a:lnTo>
                  <a:lnTo>
                    <a:pt x="102" y="583"/>
                  </a:lnTo>
                  <a:lnTo>
                    <a:pt x="119" y="550"/>
                  </a:lnTo>
                  <a:lnTo>
                    <a:pt x="136" y="515"/>
                  </a:lnTo>
                  <a:lnTo>
                    <a:pt x="151" y="481"/>
                  </a:lnTo>
                  <a:lnTo>
                    <a:pt x="167" y="437"/>
                  </a:lnTo>
                  <a:lnTo>
                    <a:pt x="176" y="406"/>
                  </a:lnTo>
                  <a:lnTo>
                    <a:pt x="181" y="380"/>
                  </a:lnTo>
                  <a:lnTo>
                    <a:pt x="182" y="353"/>
                  </a:lnTo>
                  <a:lnTo>
                    <a:pt x="165" y="212"/>
                  </a:lnTo>
                </a:path>
              </a:pathLst>
            </a:custGeom>
            <a:solidFill>
              <a:srgbClr val="DC0081"/>
            </a:solidFill>
            <a:ln w="50800" cap="rnd" cmpd="sng">
              <a:solidFill>
                <a:srgbClr val="000000"/>
              </a:solidFill>
              <a:prstDash val="solid"/>
              <a:round/>
              <a:headEnd type="none" w="med" len="med"/>
              <a:tailEnd type="none" w="med" len="med"/>
            </a:ln>
            <a:effectLst/>
          </p:spPr>
          <p:txBody>
            <a:bodyPr/>
            <a:lstStyle/>
            <a:p>
              <a:endParaRPr lang="de-DE"/>
            </a:p>
          </p:txBody>
        </p:sp>
        <p:grpSp>
          <p:nvGrpSpPr>
            <p:cNvPr id="1030176" name="Group 32"/>
            <p:cNvGrpSpPr>
              <a:grpSpLocks/>
            </p:cNvGrpSpPr>
            <p:nvPr/>
          </p:nvGrpSpPr>
          <p:grpSpPr bwMode="auto">
            <a:xfrm>
              <a:off x="1147" y="2512"/>
              <a:ext cx="297" cy="613"/>
              <a:chOff x="1147" y="2512"/>
              <a:chExt cx="297" cy="613"/>
            </a:xfrm>
          </p:grpSpPr>
          <p:sp>
            <p:nvSpPr>
              <p:cNvPr id="1030177" name="Oval 33"/>
              <p:cNvSpPr>
                <a:spLocks noChangeArrowheads="1"/>
              </p:cNvSpPr>
              <p:nvPr/>
            </p:nvSpPr>
            <p:spPr bwMode="auto">
              <a:xfrm>
                <a:off x="1411" y="2512"/>
                <a:ext cx="18" cy="74"/>
              </a:xfrm>
              <a:prstGeom prst="ellipse">
                <a:avLst/>
              </a:prstGeom>
              <a:solidFill>
                <a:srgbClr val="DC0081"/>
              </a:solidFill>
              <a:ln w="50800">
                <a:solidFill>
                  <a:srgbClr val="000000"/>
                </a:solidFill>
                <a:round/>
                <a:headEnd/>
                <a:tailEnd/>
              </a:ln>
              <a:effectLst/>
            </p:spPr>
            <p:txBody>
              <a:bodyPr wrap="none" anchor="ctr"/>
              <a:lstStyle/>
              <a:p>
                <a:endParaRPr lang="de-DE"/>
              </a:p>
            </p:txBody>
          </p:sp>
          <p:grpSp>
            <p:nvGrpSpPr>
              <p:cNvPr id="1030178" name="Group 34"/>
              <p:cNvGrpSpPr>
                <a:grpSpLocks/>
              </p:cNvGrpSpPr>
              <p:nvPr/>
            </p:nvGrpSpPr>
            <p:grpSpPr bwMode="auto">
              <a:xfrm>
                <a:off x="1147" y="2698"/>
                <a:ext cx="297" cy="427"/>
                <a:chOff x="1147" y="2698"/>
                <a:chExt cx="297" cy="427"/>
              </a:xfrm>
            </p:grpSpPr>
            <p:sp>
              <p:nvSpPr>
                <p:cNvPr id="1030179" name="Freeform 35"/>
                <p:cNvSpPr>
                  <a:spLocks/>
                </p:cNvSpPr>
                <p:nvPr/>
              </p:nvSpPr>
              <p:spPr bwMode="auto">
                <a:xfrm>
                  <a:off x="1191" y="2698"/>
                  <a:ext cx="253" cy="308"/>
                </a:xfrm>
                <a:custGeom>
                  <a:avLst/>
                  <a:gdLst/>
                  <a:ahLst/>
                  <a:cxnLst>
                    <a:cxn ang="0">
                      <a:pos x="235" y="146"/>
                    </a:cxn>
                    <a:cxn ang="0">
                      <a:pos x="242" y="127"/>
                    </a:cxn>
                    <a:cxn ang="0">
                      <a:pos x="250" y="100"/>
                    </a:cxn>
                    <a:cxn ang="0">
                      <a:pos x="252" y="80"/>
                    </a:cxn>
                    <a:cxn ang="0">
                      <a:pos x="251" y="60"/>
                    </a:cxn>
                    <a:cxn ang="0">
                      <a:pos x="249" y="40"/>
                    </a:cxn>
                    <a:cxn ang="0">
                      <a:pos x="247" y="36"/>
                    </a:cxn>
                    <a:cxn ang="0">
                      <a:pos x="243" y="34"/>
                    </a:cxn>
                    <a:cxn ang="0">
                      <a:pos x="236" y="36"/>
                    </a:cxn>
                    <a:cxn ang="0">
                      <a:pos x="225" y="40"/>
                    </a:cxn>
                    <a:cxn ang="0">
                      <a:pos x="212" y="46"/>
                    </a:cxn>
                    <a:cxn ang="0">
                      <a:pos x="202" y="47"/>
                    </a:cxn>
                    <a:cxn ang="0">
                      <a:pos x="190" y="46"/>
                    </a:cxn>
                    <a:cxn ang="0">
                      <a:pos x="174" y="32"/>
                    </a:cxn>
                    <a:cxn ang="0">
                      <a:pos x="156" y="17"/>
                    </a:cxn>
                    <a:cxn ang="0">
                      <a:pos x="141" y="1"/>
                    </a:cxn>
                    <a:cxn ang="0">
                      <a:pos x="137" y="0"/>
                    </a:cxn>
                    <a:cxn ang="0">
                      <a:pos x="131" y="1"/>
                    </a:cxn>
                    <a:cxn ang="0">
                      <a:pos x="118" y="13"/>
                    </a:cxn>
                    <a:cxn ang="0">
                      <a:pos x="107" y="22"/>
                    </a:cxn>
                    <a:cxn ang="0">
                      <a:pos x="95" y="28"/>
                    </a:cxn>
                    <a:cxn ang="0">
                      <a:pos x="84" y="32"/>
                    </a:cxn>
                    <a:cxn ang="0">
                      <a:pos x="72" y="23"/>
                    </a:cxn>
                    <a:cxn ang="0">
                      <a:pos x="61" y="21"/>
                    </a:cxn>
                    <a:cxn ang="0">
                      <a:pos x="51" y="23"/>
                    </a:cxn>
                    <a:cxn ang="0">
                      <a:pos x="44" y="27"/>
                    </a:cxn>
                    <a:cxn ang="0">
                      <a:pos x="38" y="31"/>
                    </a:cxn>
                    <a:cxn ang="0">
                      <a:pos x="31" y="39"/>
                    </a:cxn>
                    <a:cxn ang="0">
                      <a:pos x="27" y="47"/>
                    </a:cxn>
                    <a:cxn ang="0">
                      <a:pos x="23" y="60"/>
                    </a:cxn>
                    <a:cxn ang="0">
                      <a:pos x="14" y="62"/>
                    </a:cxn>
                    <a:cxn ang="0">
                      <a:pos x="7" y="64"/>
                    </a:cxn>
                    <a:cxn ang="0">
                      <a:pos x="3" y="67"/>
                    </a:cxn>
                    <a:cxn ang="0">
                      <a:pos x="0" y="71"/>
                    </a:cxn>
                    <a:cxn ang="0">
                      <a:pos x="2" y="78"/>
                    </a:cxn>
                    <a:cxn ang="0">
                      <a:pos x="11" y="105"/>
                    </a:cxn>
                    <a:cxn ang="0">
                      <a:pos x="22" y="131"/>
                    </a:cxn>
                    <a:cxn ang="0">
                      <a:pos x="41" y="165"/>
                    </a:cxn>
                    <a:cxn ang="0">
                      <a:pos x="68" y="195"/>
                    </a:cxn>
                    <a:cxn ang="0">
                      <a:pos x="88" y="225"/>
                    </a:cxn>
                    <a:cxn ang="0">
                      <a:pos x="108" y="255"/>
                    </a:cxn>
                    <a:cxn ang="0">
                      <a:pos x="126" y="275"/>
                    </a:cxn>
                    <a:cxn ang="0">
                      <a:pos x="152" y="307"/>
                    </a:cxn>
                    <a:cxn ang="0">
                      <a:pos x="128" y="278"/>
                    </a:cxn>
                    <a:cxn ang="0">
                      <a:pos x="115" y="268"/>
                    </a:cxn>
                    <a:cxn ang="0">
                      <a:pos x="100" y="258"/>
                    </a:cxn>
                    <a:cxn ang="0">
                      <a:pos x="87" y="251"/>
                    </a:cxn>
                    <a:cxn ang="0">
                      <a:pos x="72" y="247"/>
                    </a:cxn>
                    <a:cxn ang="0">
                      <a:pos x="56" y="243"/>
                    </a:cxn>
                  </a:cxnLst>
                  <a:rect l="0" t="0" r="r" b="b"/>
                  <a:pathLst>
                    <a:path w="253" h="308">
                      <a:moveTo>
                        <a:pt x="235" y="146"/>
                      </a:moveTo>
                      <a:lnTo>
                        <a:pt x="242" y="127"/>
                      </a:lnTo>
                      <a:lnTo>
                        <a:pt x="250" y="100"/>
                      </a:lnTo>
                      <a:lnTo>
                        <a:pt x="252" y="80"/>
                      </a:lnTo>
                      <a:lnTo>
                        <a:pt x="251" y="60"/>
                      </a:lnTo>
                      <a:lnTo>
                        <a:pt x="249" y="40"/>
                      </a:lnTo>
                      <a:lnTo>
                        <a:pt x="247" y="36"/>
                      </a:lnTo>
                      <a:lnTo>
                        <a:pt x="243" y="34"/>
                      </a:lnTo>
                      <a:lnTo>
                        <a:pt x="236" y="36"/>
                      </a:lnTo>
                      <a:lnTo>
                        <a:pt x="225" y="40"/>
                      </a:lnTo>
                      <a:lnTo>
                        <a:pt x="212" y="46"/>
                      </a:lnTo>
                      <a:lnTo>
                        <a:pt x="202" y="47"/>
                      </a:lnTo>
                      <a:lnTo>
                        <a:pt x="190" y="46"/>
                      </a:lnTo>
                      <a:lnTo>
                        <a:pt x="174" y="32"/>
                      </a:lnTo>
                      <a:lnTo>
                        <a:pt x="156" y="17"/>
                      </a:lnTo>
                      <a:lnTo>
                        <a:pt x="141" y="1"/>
                      </a:lnTo>
                      <a:lnTo>
                        <a:pt x="137" y="0"/>
                      </a:lnTo>
                      <a:lnTo>
                        <a:pt x="131" y="1"/>
                      </a:lnTo>
                      <a:lnTo>
                        <a:pt x="118" y="13"/>
                      </a:lnTo>
                      <a:lnTo>
                        <a:pt x="107" y="22"/>
                      </a:lnTo>
                      <a:lnTo>
                        <a:pt x="95" y="28"/>
                      </a:lnTo>
                      <a:lnTo>
                        <a:pt x="84" y="32"/>
                      </a:lnTo>
                      <a:lnTo>
                        <a:pt x="72" y="23"/>
                      </a:lnTo>
                      <a:lnTo>
                        <a:pt x="61" y="21"/>
                      </a:lnTo>
                      <a:lnTo>
                        <a:pt x="51" y="23"/>
                      </a:lnTo>
                      <a:lnTo>
                        <a:pt x="44" y="27"/>
                      </a:lnTo>
                      <a:lnTo>
                        <a:pt x="38" y="31"/>
                      </a:lnTo>
                      <a:lnTo>
                        <a:pt x="31" y="39"/>
                      </a:lnTo>
                      <a:lnTo>
                        <a:pt x="27" y="47"/>
                      </a:lnTo>
                      <a:lnTo>
                        <a:pt x="23" y="60"/>
                      </a:lnTo>
                      <a:lnTo>
                        <a:pt x="14" y="62"/>
                      </a:lnTo>
                      <a:lnTo>
                        <a:pt x="7" y="64"/>
                      </a:lnTo>
                      <a:lnTo>
                        <a:pt x="3" y="67"/>
                      </a:lnTo>
                      <a:lnTo>
                        <a:pt x="0" y="71"/>
                      </a:lnTo>
                      <a:lnTo>
                        <a:pt x="2" y="78"/>
                      </a:lnTo>
                      <a:lnTo>
                        <a:pt x="11" y="105"/>
                      </a:lnTo>
                      <a:lnTo>
                        <a:pt x="22" y="131"/>
                      </a:lnTo>
                      <a:lnTo>
                        <a:pt x="41" y="165"/>
                      </a:lnTo>
                      <a:lnTo>
                        <a:pt x="68" y="195"/>
                      </a:lnTo>
                      <a:lnTo>
                        <a:pt x="88" y="225"/>
                      </a:lnTo>
                      <a:lnTo>
                        <a:pt x="108" y="255"/>
                      </a:lnTo>
                      <a:lnTo>
                        <a:pt x="126" y="275"/>
                      </a:lnTo>
                      <a:lnTo>
                        <a:pt x="152" y="307"/>
                      </a:lnTo>
                      <a:lnTo>
                        <a:pt x="128" y="278"/>
                      </a:lnTo>
                      <a:lnTo>
                        <a:pt x="115" y="268"/>
                      </a:lnTo>
                      <a:lnTo>
                        <a:pt x="100" y="258"/>
                      </a:lnTo>
                      <a:lnTo>
                        <a:pt x="87" y="251"/>
                      </a:lnTo>
                      <a:lnTo>
                        <a:pt x="72" y="247"/>
                      </a:lnTo>
                      <a:lnTo>
                        <a:pt x="56" y="243"/>
                      </a:lnTo>
                    </a:path>
                  </a:pathLst>
                </a:custGeom>
                <a:solidFill>
                  <a:srgbClr val="DC0081"/>
                </a:solidFill>
                <a:ln w="50800" cap="rnd" cmpd="sng">
                  <a:solidFill>
                    <a:srgbClr val="000000"/>
                  </a:solidFill>
                  <a:prstDash val="solid"/>
                  <a:round/>
                  <a:headEnd type="none" w="med" len="med"/>
                  <a:tailEnd type="none" w="med" len="med"/>
                </a:ln>
                <a:effectLst/>
              </p:spPr>
              <p:txBody>
                <a:bodyPr/>
                <a:lstStyle/>
                <a:p>
                  <a:endParaRPr lang="de-DE"/>
                </a:p>
              </p:txBody>
            </p:sp>
            <p:sp>
              <p:nvSpPr>
                <p:cNvPr id="1030180" name="Freeform 36"/>
                <p:cNvSpPr>
                  <a:spLocks/>
                </p:cNvSpPr>
                <p:nvPr/>
              </p:nvSpPr>
              <p:spPr bwMode="auto">
                <a:xfrm>
                  <a:off x="1147" y="2970"/>
                  <a:ext cx="223" cy="155"/>
                </a:xfrm>
                <a:custGeom>
                  <a:avLst/>
                  <a:gdLst/>
                  <a:ahLst/>
                  <a:cxnLst>
                    <a:cxn ang="0">
                      <a:pos x="0" y="0"/>
                    </a:cxn>
                    <a:cxn ang="0">
                      <a:pos x="7" y="15"/>
                    </a:cxn>
                    <a:cxn ang="0">
                      <a:pos x="14" y="26"/>
                    </a:cxn>
                    <a:cxn ang="0">
                      <a:pos x="42" y="42"/>
                    </a:cxn>
                    <a:cxn ang="0">
                      <a:pos x="81" y="62"/>
                    </a:cxn>
                    <a:cxn ang="0">
                      <a:pos x="113" y="80"/>
                    </a:cxn>
                    <a:cxn ang="0">
                      <a:pos x="137" y="96"/>
                    </a:cxn>
                    <a:cxn ang="0">
                      <a:pos x="167" y="115"/>
                    </a:cxn>
                    <a:cxn ang="0">
                      <a:pos x="197" y="136"/>
                    </a:cxn>
                    <a:cxn ang="0">
                      <a:pos x="222" y="154"/>
                    </a:cxn>
                  </a:cxnLst>
                  <a:rect l="0" t="0" r="r" b="b"/>
                  <a:pathLst>
                    <a:path w="223" h="155">
                      <a:moveTo>
                        <a:pt x="0" y="0"/>
                      </a:moveTo>
                      <a:lnTo>
                        <a:pt x="7" y="15"/>
                      </a:lnTo>
                      <a:lnTo>
                        <a:pt x="14" y="26"/>
                      </a:lnTo>
                      <a:lnTo>
                        <a:pt x="42" y="42"/>
                      </a:lnTo>
                      <a:lnTo>
                        <a:pt x="81" y="62"/>
                      </a:lnTo>
                      <a:lnTo>
                        <a:pt x="113" y="80"/>
                      </a:lnTo>
                      <a:lnTo>
                        <a:pt x="137" y="96"/>
                      </a:lnTo>
                      <a:lnTo>
                        <a:pt x="167" y="115"/>
                      </a:lnTo>
                      <a:lnTo>
                        <a:pt x="197" y="136"/>
                      </a:lnTo>
                      <a:lnTo>
                        <a:pt x="222" y="154"/>
                      </a:lnTo>
                    </a:path>
                  </a:pathLst>
                </a:custGeom>
                <a:solidFill>
                  <a:srgbClr val="DC0081"/>
                </a:solidFill>
                <a:ln w="50800" cap="rnd" cmpd="sng">
                  <a:solidFill>
                    <a:srgbClr val="000000"/>
                  </a:solidFill>
                  <a:prstDash val="solid"/>
                  <a:round/>
                  <a:headEnd type="none" w="med" len="med"/>
                  <a:tailEnd type="none" w="med" len="med"/>
                </a:ln>
                <a:effectLst/>
              </p:spPr>
              <p:txBody>
                <a:bodyPr/>
                <a:lstStyle/>
                <a:p>
                  <a:endParaRPr lang="de-DE"/>
                </a:p>
              </p:txBody>
            </p:sp>
          </p:grpSp>
        </p:grpSp>
      </p:grpSp>
      <p:grpSp>
        <p:nvGrpSpPr>
          <p:cNvPr id="1030181" name="Group 37"/>
          <p:cNvGrpSpPr>
            <a:grpSpLocks/>
          </p:cNvGrpSpPr>
          <p:nvPr/>
        </p:nvGrpSpPr>
        <p:grpSpPr bwMode="auto">
          <a:xfrm>
            <a:off x="1479550" y="3746500"/>
            <a:ext cx="1339850" cy="2000250"/>
            <a:chOff x="833" y="2360"/>
            <a:chExt cx="844" cy="1260"/>
          </a:xfrm>
        </p:grpSpPr>
        <p:sp>
          <p:nvSpPr>
            <p:cNvPr id="1030182" name="Rectangle 38"/>
            <p:cNvSpPr>
              <a:spLocks noChangeArrowheads="1"/>
            </p:cNvSpPr>
            <p:nvPr/>
          </p:nvSpPr>
          <p:spPr bwMode="auto">
            <a:xfrm>
              <a:off x="913" y="2900"/>
              <a:ext cx="764" cy="79"/>
            </a:xfrm>
            <a:prstGeom prst="rect">
              <a:avLst/>
            </a:prstGeom>
            <a:solidFill>
              <a:schemeClr val="bg1"/>
            </a:solidFill>
            <a:ln w="12700">
              <a:noFill/>
              <a:miter lim="800000"/>
              <a:headEnd/>
              <a:tailEnd/>
            </a:ln>
            <a:effectLst/>
          </p:spPr>
          <p:txBody>
            <a:bodyPr wrap="none" anchor="ctr"/>
            <a:lstStyle/>
            <a:p>
              <a:endParaRPr lang="de-DE"/>
            </a:p>
          </p:txBody>
        </p:sp>
        <p:sp>
          <p:nvSpPr>
            <p:cNvPr id="1030183" name="Freeform 39"/>
            <p:cNvSpPr>
              <a:spLocks/>
            </p:cNvSpPr>
            <p:nvPr/>
          </p:nvSpPr>
          <p:spPr bwMode="auto">
            <a:xfrm>
              <a:off x="1194" y="3038"/>
              <a:ext cx="178" cy="109"/>
            </a:xfrm>
            <a:custGeom>
              <a:avLst/>
              <a:gdLst/>
              <a:ahLst/>
              <a:cxnLst>
                <a:cxn ang="0">
                  <a:pos x="0" y="31"/>
                </a:cxn>
                <a:cxn ang="0">
                  <a:pos x="3" y="51"/>
                </a:cxn>
                <a:cxn ang="0">
                  <a:pos x="9" y="72"/>
                </a:cxn>
                <a:cxn ang="0">
                  <a:pos x="19" y="87"/>
                </a:cxn>
                <a:cxn ang="0">
                  <a:pos x="35" y="99"/>
                </a:cxn>
                <a:cxn ang="0">
                  <a:pos x="55" y="106"/>
                </a:cxn>
                <a:cxn ang="0">
                  <a:pos x="75" y="108"/>
                </a:cxn>
                <a:cxn ang="0">
                  <a:pos x="98" y="104"/>
                </a:cxn>
                <a:cxn ang="0">
                  <a:pos x="118" y="91"/>
                </a:cxn>
                <a:cxn ang="0">
                  <a:pos x="132" y="71"/>
                </a:cxn>
                <a:cxn ang="0">
                  <a:pos x="137" y="49"/>
                </a:cxn>
                <a:cxn ang="0">
                  <a:pos x="147" y="31"/>
                </a:cxn>
                <a:cxn ang="0">
                  <a:pos x="160" y="13"/>
                </a:cxn>
                <a:cxn ang="0">
                  <a:pos x="177" y="0"/>
                </a:cxn>
              </a:cxnLst>
              <a:rect l="0" t="0" r="r" b="b"/>
              <a:pathLst>
                <a:path w="178" h="109">
                  <a:moveTo>
                    <a:pt x="0" y="31"/>
                  </a:moveTo>
                  <a:lnTo>
                    <a:pt x="3" y="51"/>
                  </a:lnTo>
                  <a:lnTo>
                    <a:pt x="9" y="72"/>
                  </a:lnTo>
                  <a:lnTo>
                    <a:pt x="19" y="87"/>
                  </a:lnTo>
                  <a:lnTo>
                    <a:pt x="35" y="99"/>
                  </a:lnTo>
                  <a:lnTo>
                    <a:pt x="55" y="106"/>
                  </a:lnTo>
                  <a:lnTo>
                    <a:pt x="75" y="108"/>
                  </a:lnTo>
                  <a:lnTo>
                    <a:pt x="98" y="104"/>
                  </a:lnTo>
                  <a:lnTo>
                    <a:pt x="118" y="91"/>
                  </a:lnTo>
                  <a:lnTo>
                    <a:pt x="132" y="71"/>
                  </a:lnTo>
                  <a:lnTo>
                    <a:pt x="137" y="49"/>
                  </a:lnTo>
                  <a:lnTo>
                    <a:pt x="147" y="31"/>
                  </a:lnTo>
                  <a:lnTo>
                    <a:pt x="160" y="13"/>
                  </a:lnTo>
                  <a:lnTo>
                    <a:pt x="177" y="0"/>
                  </a:lnTo>
                </a:path>
              </a:pathLst>
            </a:custGeom>
            <a:noFill/>
            <a:ln w="12700" cap="rnd" cmpd="sng">
              <a:solidFill>
                <a:srgbClr val="000000"/>
              </a:solidFill>
              <a:prstDash val="solid"/>
              <a:round/>
              <a:headEnd type="none" w="med" len="med"/>
              <a:tailEnd type="none" w="med" len="med"/>
            </a:ln>
            <a:effectLst/>
          </p:spPr>
          <p:txBody>
            <a:bodyPr/>
            <a:lstStyle/>
            <a:p>
              <a:endParaRPr lang="de-DE"/>
            </a:p>
          </p:txBody>
        </p:sp>
        <p:sp>
          <p:nvSpPr>
            <p:cNvPr id="1030184" name="Freeform 40"/>
            <p:cNvSpPr>
              <a:spLocks/>
            </p:cNvSpPr>
            <p:nvPr/>
          </p:nvSpPr>
          <p:spPr bwMode="auto">
            <a:xfrm>
              <a:off x="833" y="2928"/>
              <a:ext cx="826" cy="692"/>
            </a:xfrm>
            <a:custGeom>
              <a:avLst/>
              <a:gdLst/>
              <a:ahLst/>
              <a:cxnLst>
                <a:cxn ang="0">
                  <a:pos x="812" y="690"/>
                </a:cxn>
                <a:cxn ang="0">
                  <a:pos x="814" y="51"/>
                </a:cxn>
                <a:cxn ang="0">
                  <a:pos x="408" y="0"/>
                </a:cxn>
                <a:cxn ang="0">
                  <a:pos x="80" y="56"/>
                </a:cxn>
                <a:cxn ang="0">
                  <a:pos x="76" y="64"/>
                </a:cxn>
                <a:cxn ang="0">
                  <a:pos x="74" y="71"/>
                </a:cxn>
                <a:cxn ang="0">
                  <a:pos x="66" y="77"/>
                </a:cxn>
                <a:cxn ang="0">
                  <a:pos x="60" y="81"/>
                </a:cxn>
                <a:cxn ang="0">
                  <a:pos x="46" y="85"/>
                </a:cxn>
                <a:cxn ang="0">
                  <a:pos x="32" y="88"/>
                </a:cxn>
                <a:cxn ang="0">
                  <a:pos x="21" y="89"/>
                </a:cxn>
                <a:cxn ang="0">
                  <a:pos x="10" y="90"/>
                </a:cxn>
                <a:cxn ang="0">
                  <a:pos x="4" y="89"/>
                </a:cxn>
                <a:cxn ang="0">
                  <a:pos x="0" y="678"/>
                </a:cxn>
                <a:cxn ang="0">
                  <a:pos x="72" y="686"/>
                </a:cxn>
                <a:cxn ang="0">
                  <a:pos x="73" y="186"/>
                </a:cxn>
                <a:cxn ang="0">
                  <a:pos x="749" y="186"/>
                </a:cxn>
                <a:cxn ang="0">
                  <a:pos x="747" y="690"/>
                </a:cxn>
                <a:cxn ang="0">
                  <a:pos x="826" y="692"/>
                </a:cxn>
              </a:cxnLst>
              <a:rect l="0" t="0" r="r" b="b"/>
              <a:pathLst>
                <a:path w="826" h="692">
                  <a:moveTo>
                    <a:pt x="812" y="690"/>
                  </a:moveTo>
                  <a:lnTo>
                    <a:pt x="814" y="51"/>
                  </a:lnTo>
                  <a:lnTo>
                    <a:pt x="408" y="0"/>
                  </a:lnTo>
                  <a:lnTo>
                    <a:pt x="80" y="56"/>
                  </a:lnTo>
                  <a:lnTo>
                    <a:pt x="76" y="64"/>
                  </a:lnTo>
                  <a:lnTo>
                    <a:pt x="74" y="71"/>
                  </a:lnTo>
                  <a:lnTo>
                    <a:pt x="66" y="77"/>
                  </a:lnTo>
                  <a:lnTo>
                    <a:pt x="60" y="81"/>
                  </a:lnTo>
                  <a:lnTo>
                    <a:pt x="46" y="85"/>
                  </a:lnTo>
                  <a:lnTo>
                    <a:pt x="32" y="88"/>
                  </a:lnTo>
                  <a:lnTo>
                    <a:pt x="21" y="89"/>
                  </a:lnTo>
                  <a:lnTo>
                    <a:pt x="10" y="90"/>
                  </a:lnTo>
                  <a:lnTo>
                    <a:pt x="4" y="89"/>
                  </a:lnTo>
                  <a:lnTo>
                    <a:pt x="0" y="678"/>
                  </a:lnTo>
                  <a:lnTo>
                    <a:pt x="72" y="686"/>
                  </a:lnTo>
                  <a:lnTo>
                    <a:pt x="73" y="186"/>
                  </a:lnTo>
                  <a:lnTo>
                    <a:pt x="749" y="186"/>
                  </a:lnTo>
                  <a:lnTo>
                    <a:pt x="747" y="690"/>
                  </a:lnTo>
                  <a:lnTo>
                    <a:pt x="826" y="692"/>
                  </a:lnTo>
                </a:path>
              </a:pathLst>
            </a:custGeom>
            <a:solidFill>
              <a:srgbClr val="000080"/>
            </a:solidFill>
            <a:ln w="12700" cap="rnd" cmpd="sng">
              <a:solidFill>
                <a:srgbClr val="000000"/>
              </a:solidFill>
              <a:prstDash val="solid"/>
              <a:round/>
              <a:headEnd type="none" w="med" len="med"/>
              <a:tailEnd type="none" w="med" len="med"/>
            </a:ln>
            <a:effectLst/>
          </p:spPr>
          <p:txBody>
            <a:bodyPr/>
            <a:lstStyle/>
            <a:p>
              <a:endParaRPr lang="de-DE"/>
            </a:p>
          </p:txBody>
        </p:sp>
        <p:sp>
          <p:nvSpPr>
            <p:cNvPr id="1030185" name="Rectangle 41"/>
            <p:cNvSpPr>
              <a:spLocks noChangeArrowheads="1"/>
            </p:cNvSpPr>
            <p:nvPr/>
          </p:nvSpPr>
          <p:spPr bwMode="auto">
            <a:xfrm>
              <a:off x="913" y="2979"/>
              <a:ext cx="736" cy="119"/>
            </a:xfrm>
            <a:prstGeom prst="rect">
              <a:avLst/>
            </a:prstGeom>
            <a:solidFill>
              <a:srgbClr val="000080"/>
            </a:solidFill>
            <a:ln w="12700">
              <a:noFill/>
              <a:miter lim="800000"/>
              <a:headEnd/>
              <a:tailEnd/>
            </a:ln>
            <a:effectLst/>
          </p:spPr>
          <p:txBody>
            <a:bodyPr wrap="none" anchor="ctr"/>
            <a:lstStyle/>
            <a:p>
              <a:endParaRPr lang="de-DE"/>
            </a:p>
          </p:txBody>
        </p:sp>
        <p:graphicFrame>
          <p:nvGraphicFramePr>
            <p:cNvPr id="1030186" name="Object 42">
              <a:hlinkClick r:id="" action="ppaction://ole?verb=0"/>
            </p:cNvPr>
            <p:cNvGraphicFramePr>
              <a:graphicFrameLocks/>
            </p:cNvGraphicFramePr>
            <p:nvPr/>
          </p:nvGraphicFramePr>
          <p:xfrm>
            <a:off x="1118" y="2360"/>
            <a:ext cx="495" cy="703"/>
          </p:xfrm>
          <a:graphic>
            <a:graphicData uri="http://schemas.openxmlformats.org/presentationml/2006/ole">
              <mc:AlternateContent xmlns:mc="http://schemas.openxmlformats.org/markup-compatibility/2006">
                <mc:Choice xmlns:v="urn:schemas-microsoft-com:vml" Requires="v">
                  <p:oleObj spid="_x0000_s2150" name="Clip" r:id="rId5" imgW="2167936" imgH="3080751" progId="">
                    <p:embed/>
                  </p:oleObj>
                </mc:Choice>
                <mc:Fallback>
                  <p:oleObj name="Clip" r:id="rId5" imgW="2167936" imgH="3080751" progId="">
                    <p:embed/>
                    <p:pic>
                      <p:nvPicPr>
                        <p:cNvPr id="0" name=""/>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8" y="2360"/>
                          <a:ext cx="495" cy="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30187" name="Rectangle 43"/>
            <p:cNvSpPr>
              <a:spLocks noChangeArrowheads="1"/>
            </p:cNvSpPr>
            <p:nvPr/>
          </p:nvSpPr>
          <p:spPr bwMode="auto">
            <a:xfrm>
              <a:off x="834" y="3102"/>
              <a:ext cx="811" cy="64"/>
            </a:xfrm>
            <a:prstGeom prst="rect">
              <a:avLst/>
            </a:prstGeom>
            <a:solidFill>
              <a:srgbClr val="000080"/>
            </a:solidFill>
            <a:ln w="12700">
              <a:solidFill>
                <a:schemeClr val="tx1"/>
              </a:solidFill>
              <a:miter lim="800000"/>
              <a:headEnd/>
              <a:tailEnd/>
            </a:ln>
            <a:effectLst/>
          </p:spPr>
          <p:txBody>
            <a:bodyPr wrap="none" anchor="ctr"/>
            <a:lstStyle/>
            <a:p>
              <a:endParaRPr lang="de-DE"/>
            </a:p>
          </p:txBody>
        </p:sp>
        <p:sp>
          <p:nvSpPr>
            <p:cNvPr id="1030188" name="Rectangle 44"/>
            <p:cNvSpPr>
              <a:spLocks noChangeArrowheads="1"/>
            </p:cNvSpPr>
            <p:nvPr/>
          </p:nvSpPr>
          <p:spPr bwMode="auto">
            <a:xfrm>
              <a:off x="1065" y="2873"/>
              <a:ext cx="32" cy="33"/>
            </a:xfrm>
            <a:prstGeom prst="rect">
              <a:avLst/>
            </a:prstGeom>
            <a:solidFill>
              <a:schemeClr val="bg1"/>
            </a:solidFill>
            <a:ln w="12700">
              <a:solidFill>
                <a:schemeClr val="bg1"/>
              </a:solidFill>
              <a:miter lim="800000"/>
              <a:headEnd/>
              <a:tailEnd/>
            </a:ln>
            <a:effectLst/>
          </p:spPr>
          <p:txBody>
            <a:bodyPr wrap="none" anchor="ctr"/>
            <a:lstStyle/>
            <a:p>
              <a:endParaRPr lang="de-DE"/>
            </a:p>
          </p:txBody>
        </p:sp>
      </p:grpSp>
      <p:sp>
        <p:nvSpPr>
          <p:cNvPr id="1030189" name="Rectangle 45"/>
          <p:cNvSpPr>
            <a:spLocks noChangeArrowheads="1"/>
          </p:cNvSpPr>
          <p:nvPr/>
        </p:nvSpPr>
        <p:spPr bwMode="auto">
          <a:xfrm>
            <a:off x="1670050" y="2914650"/>
            <a:ext cx="620713" cy="244475"/>
          </a:xfrm>
          <a:prstGeom prst="rect">
            <a:avLst/>
          </a:prstGeom>
          <a:noFill/>
          <a:ln w="9525">
            <a:noFill/>
            <a:miter lim="800000"/>
            <a:headEnd/>
            <a:tailEnd/>
          </a:ln>
        </p:spPr>
        <p:txBody>
          <a:bodyPr wrap="none" lIns="0" tIns="0" rIns="0" bIns="0">
            <a:spAutoFit/>
          </a:bodyPr>
          <a:lstStyle/>
          <a:p>
            <a:pPr algn="r" defTabSz="762000"/>
            <a:r>
              <a:rPr lang="en-GB" sz="1600" b="1">
                <a:solidFill>
                  <a:srgbClr val="000000"/>
                </a:solidFill>
                <a:latin typeface="Arial" charset="0"/>
              </a:rPr>
              <a:t>reader</a:t>
            </a:r>
            <a:endParaRPr lang="en-GB"/>
          </a:p>
        </p:txBody>
      </p:sp>
      <p:grpSp>
        <p:nvGrpSpPr>
          <p:cNvPr id="1030190" name="Group 46"/>
          <p:cNvGrpSpPr>
            <a:grpSpLocks/>
          </p:cNvGrpSpPr>
          <p:nvPr/>
        </p:nvGrpSpPr>
        <p:grpSpPr bwMode="auto">
          <a:xfrm>
            <a:off x="3565525" y="3019425"/>
            <a:ext cx="652463" cy="527050"/>
            <a:chOff x="2246" y="1902"/>
            <a:chExt cx="411" cy="332"/>
          </a:xfrm>
        </p:grpSpPr>
        <p:sp>
          <p:nvSpPr>
            <p:cNvPr id="1030191" name="Freeform 47"/>
            <p:cNvSpPr>
              <a:spLocks/>
            </p:cNvSpPr>
            <p:nvPr/>
          </p:nvSpPr>
          <p:spPr bwMode="auto">
            <a:xfrm>
              <a:off x="2552" y="1927"/>
              <a:ext cx="105" cy="89"/>
            </a:xfrm>
            <a:custGeom>
              <a:avLst/>
              <a:gdLst/>
              <a:ahLst/>
              <a:cxnLst>
                <a:cxn ang="0">
                  <a:pos x="12" y="9"/>
                </a:cxn>
                <a:cxn ang="0">
                  <a:pos x="9" y="23"/>
                </a:cxn>
                <a:cxn ang="0">
                  <a:pos x="98" y="15"/>
                </a:cxn>
                <a:cxn ang="0">
                  <a:pos x="91" y="4"/>
                </a:cxn>
                <a:cxn ang="0">
                  <a:pos x="39" y="78"/>
                </a:cxn>
                <a:cxn ang="0">
                  <a:pos x="53" y="82"/>
                </a:cxn>
                <a:cxn ang="0">
                  <a:pos x="52" y="37"/>
                </a:cxn>
                <a:cxn ang="0">
                  <a:pos x="52" y="35"/>
                </a:cxn>
                <a:cxn ang="0">
                  <a:pos x="48" y="31"/>
                </a:cxn>
                <a:cxn ang="0">
                  <a:pos x="12" y="9"/>
                </a:cxn>
                <a:cxn ang="0">
                  <a:pos x="4" y="22"/>
                </a:cxn>
                <a:cxn ang="0">
                  <a:pos x="40" y="44"/>
                </a:cxn>
                <a:cxn ang="0">
                  <a:pos x="36" y="37"/>
                </a:cxn>
                <a:cxn ang="0">
                  <a:pos x="37" y="82"/>
                </a:cxn>
                <a:cxn ang="0">
                  <a:pos x="37" y="83"/>
                </a:cxn>
                <a:cxn ang="0">
                  <a:pos x="39" y="86"/>
                </a:cxn>
                <a:cxn ang="0">
                  <a:pos x="39" y="87"/>
                </a:cxn>
                <a:cxn ang="0">
                  <a:pos x="41" y="88"/>
                </a:cxn>
                <a:cxn ang="0">
                  <a:pos x="43" y="89"/>
                </a:cxn>
                <a:cxn ang="0">
                  <a:pos x="47" y="89"/>
                </a:cxn>
                <a:cxn ang="0">
                  <a:pos x="49" y="88"/>
                </a:cxn>
                <a:cxn ang="0">
                  <a:pos x="50" y="88"/>
                </a:cxn>
                <a:cxn ang="0">
                  <a:pos x="52" y="86"/>
                </a:cxn>
                <a:cxn ang="0">
                  <a:pos x="103" y="11"/>
                </a:cxn>
                <a:cxn ang="0">
                  <a:pos x="105" y="9"/>
                </a:cxn>
                <a:cxn ang="0">
                  <a:pos x="105" y="5"/>
                </a:cxn>
                <a:cxn ang="0">
                  <a:pos x="103" y="4"/>
                </a:cxn>
                <a:cxn ang="0">
                  <a:pos x="102" y="1"/>
                </a:cxn>
                <a:cxn ang="0">
                  <a:pos x="101" y="1"/>
                </a:cxn>
                <a:cxn ang="0">
                  <a:pos x="98" y="0"/>
                </a:cxn>
                <a:cxn ang="0">
                  <a:pos x="96" y="0"/>
                </a:cxn>
                <a:cxn ang="0">
                  <a:pos x="6" y="8"/>
                </a:cxn>
                <a:cxn ang="0">
                  <a:pos x="4" y="9"/>
                </a:cxn>
                <a:cxn ang="0">
                  <a:pos x="0" y="13"/>
                </a:cxn>
                <a:cxn ang="0">
                  <a:pos x="0" y="17"/>
                </a:cxn>
                <a:cxn ang="0">
                  <a:pos x="1" y="19"/>
                </a:cxn>
                <a:cxn ang="0">
                  <a:pos x="4" y="22"/>
                </a:cxn>
                <a:cxn ang="0">
                  <a:pos x="12" y="9"/>
                </a:cxn>
              </a:cxnLst>
              <a:rect l="0" t="0" r="r" b="b"/>
              <a:pathLst>
                <a:path w="105" h="89">
                  <a:moveTo>
                    <a:pt x="12" y="9"/>
                  </a:moveTo>
                  <a:lnTo>
                    <a:pt x="9" y="23"/>
                  </a:lnTo>
                  <a:lnTo>
                    <a:pt x="98" y="15"/>
                  </a:lnTo>
                  <a:lnTo>
                    <a:pt x="91" y="4"/>
                  </a:lnTo>
                  <a:lnTo>
                    <a:pt x="39" y="78"/>
                  </a:lnTo>
                  <a:lnTo>
                    <a:pt x="53" y="82"/>
                  </a:lnTo>
                  <a:lnTo>
                    <a:pt x="52" y="37"/>
                  </a:lnTo>
                  <a:lnTo>
                    <a:pt x="52" y="35"/>
                  </a:lnTo>
                  <a:lnTo>
                    <a:pt x="48" y="31"/>
                  </a:lnTo>
                  <a:lnTo>
                    <a:pt x="12" y="9"/>
                  </a:lnTo>
                  <a:lnTo>
                    <a:pt x="4" y="22"/>
                  </a:lnTo>
                  <a:lnTo>
                    <a:pt x="40" y="44"/>
                  </a:lnTo>
                  <a:lnTo>
                    <a:pt x="36" y="37"/>
                  </a:lnTo>
                  <a:lnTo>
                    <a:pt x="37" y="82"/>
                  </a:lnTo>
                  <a:lnTo>
                    <a:pt x="37" y="83"/>
                  </a:lnTo>
                  <a:lnTo>
                    <a:pt x="39" y="86"/>
                  </a:lnTo>
                  <a:lnTo>
                    <a:pt x="39" y="87"/>
                  </a:lnTo>
                  <a:lnTo>
                    <a:pt x="41" y="88"/>
                  </a:lnTo>
                  <a:lnTo>
                    <a:pt x="43" y="89"/>
                  </a:lnTo>
                  <a:lnTo>
                    <a:pt x="47" y="89"/>
                  </a:lnTo>
                  <a:lnTo>
                    <a:pt x="49" y="88"/>
                  </a:lnTo>
                  <a:lnTo>
                    <a:pt x="50" y="88"/>
                  </a:lnTo>
                  <a:lnTo>
                    <a:pt x="52" y="86"/>
                  </a:lnTo>
                  <a:lnTo>
                    <a:pt x="103" y="11"/>
                  </a:lnTo>
                  <a:lnTo>
                    <a:pt x="105" y="9"/>
                  </a:lnTo>
                  <a:lnTo>
                    <a:pt x="105" y="5"/>
                  </a:lnTo>
                  <a:lnTo>
                    <a:pt x="103" y="4"/>
                  </a:lnTo>
                  <a:lnTo>
                    <a:pt x="102" y="1"/>
                  </a:lnTo>
                  <a:lnTo>
                    <a:pt x="101" y="1"/>
                  </a:lnTo>
                  <a:lnTo>
                    <a:pt x="98" y="0"/>
                  </a:lnTo>
                  <a:lnTo>
                    <a:pt x="96" y="0"/>
                  </a:lnTo>
                  <a:lnTo>
                    <a:pt x="6" y="8"/>
                  </a:lnTo>
                  <a:lnTo>
                    <a:pt x="4" y="9"/>
                  </a:lnTo>
                  <a:lnTo>
                    <a:pt x="0" y="13"/>
                  </a:lnTo>
                  <a:lnTo>
                    <a:pt x="0" y="17"/>
                  </a:lnTo>
                  <a:lnTo>
                    <a:pt x="1" y="19"/>
                  </a:lnTo>
                  <a:lnTo>
                    <a:pt x="4" y="22"/>
                  </a:lnTo>
                  <a:lnTo>
                    <a:pt x="12" y="9"/>
                  </a:lnTo>
                  <a:close/>
                </a:path>
              </a:pathLst>
            </a:custGeom>
            <a:solidFill>
              <a:srgbClr val="000000"/>
            </a:solidFill>
            <a:ln w="9525">
              <a:noFill/>
              <a:round/>
              <a:headEnd/>
              <a:tailEnd/>
            </a:ln>
          </p:spPr>
          <p:txBody>
            <a:bodyPr/>
            <a:lstStyle/>
            <a:p>
              <a:endParaRPr lang="de-DE"/>
            </a:p>
          </p:txBody>
        </p:sp>
        <p:grpSp>
          <p:nvGrpSpPr>
            <p:cNvPr id="1030192" name="Group 48"/>
            <p:cNvGrpSpPr>
              <a:grpSpLocks/>
            </p:cNvGrpSpPr>
            <p:nvPr/>
          </p:nvGrpSpPr>
          <p:grpSpPr bwMode="auto">
            <a:xfrm>
              <a:off x="2246" y="1902"/>
              <a:ext cx="403" cy="332"/>
              <a:chOff x="2246" y="1902"/>
              <a:chExt cx="403" cy="332"/>
            </a:xfrm>
          </p:grpSpPr>
          <p:sp>
            <p:nvSpPr>
              <p:cNvPr id="1030193" name="Freeform 49"/>
              <p:cNvSpPr>
                <a:spLocks/>
              </p:cNvSpPr>
              <p:nvPr/>
            </p:nvSpPr>
            <p:spPr bwMode="auto">
              <a:xfrm>
                <a:off x="2456" y="2040"/>
                <a:ext cx="111" cy="70"/>
              </a:xfrm>
              <a:custGeom>
                <a:avLst/>
                <a:gdLst/>
                <a:ahLst/>
                <a:cxnLst>
                  <a:cxn ang="0">
                    <a:pos x="4" y="58"/>
                  </a:cxn>
                  <a:cxn ang="0">
                    <a:pos x="1" y="60"/>
                  </a:cxn>
                  <a:cxn ang="0">
                    <a:pos x="0" y="65"/>
                  </a:cxn>
                  <a:cxn ang="0">
                    <a:pos x="3" y="70"/>
                  </a:cxn>
                  <a:cxn ang="0">
                    <a:pos x="4" y="70"/>
                  </a:cxn>
                  <a:cxn ang="0">
                    <a:pos x="7" y="70"/>
                  </a:cxn>
                  <a:cxn ang="0">
                    <a:pos x="8" y="69"/>
                  </a:cxn>
                  <a:cxn ang="0">
                    <a:pos x="10" y="69"/>
                  </a:cxn>
                  <a:cxn ang="0">
                    <a:pos x="108" y="12"/>
                  </a:cxn>
                  <a:cxn ang="0">
                    <a:pos x="111" y="9"/>
                  </a:cxn>
                  <a:cxn ang="0">
                    <a:pos x="110" y="8"/>
                  </a:cxn>
                  <a:cxn ang="0">
                    <a:pos x="111" y="8"/>
                  </a:cxn>
                  <a:cxn ang="0">
                    <a:pos x="110" y="6"/>
                  </a:cxn>
                  <a:cxn ang="0">
                    <a:pos x="111" y="4"/>
                  </a:cxn>
                  <a:cxn ang="0">
                    <a:pos x="109" y="4"/>
                  </a:cxn>
                  <a:cxn ang="0">
                    <a:pos x="109" y="2"/>
                  </a:cxn>
                  <a:cxn ang="0">
                    <a:pos x="105" y="0"/>
                  </a:cxn>
                  <a:cxn ang="0">
                    <a:pos x="4" y="58"/>
                  </a:cxn>
                </a:cxnLst>
                <a:rect l="0" t="0" r="r" b="b"/>
                <a:pathLst>
                  <a:path w="111" h="70">
                    <a:moveTo>
                      <a:pt x="4" y="58"/>
                    </a:moveTo>
                    <a:lnTo>
                      <a:pt x="1" y="60"/>
                    </a:lnTo>
                    <a:lnTo>
                      <a:pt x="0" y="65"/>
                    </a:lnTo>
                    <a:lnTo>
                      <a:pt x="3" y="70"/>
                    </a:lnTo>
                    <a:lnTo>
                      <a:pt x="4" y="70"/>
                    </a:lnTo>
                    <a:lnTo>
                      <a:pt x="7" y="70"/>
                    </a:lnTo>
                    <a:lnTo>
                      <a:pt x="8" y="69"/>
                    </a:lnTo>
                    <a:lnTo>
                      <a:pt x="10" y="69"/>
                    </a:lnTo>
                    <a:lnTo>
                      <a:pt x="108" y="12"/>
                    </a:lnTo>
                    <a:lnTo>
                      <a:pt x="111" y="9"/>
                    </a:lnTo>
                    <a:lnTo>
                      <a:pt x="110" y="8"/>
                    </a:lnTo>
                    <a:lnTo>
                      <a:pt x="111" y="8"/>
                    </a:lnTo>
                    <a:lnTo>
                      <a:pt x="110" y="6"/>
                    </a:lnTo>
                    <a:lnTo>
                      <a:pt x="111" y="4"/>
                    </a:lnTo>
                    <a:lnTo>
                      <a:pt x="109" y="4"/>
                    </a:lnTo>
                    <a:lnTo>
                      <a:pt x="109" y="2"/>
                    </a:lnTo>
                    <a:lnTo>
                      <a:pt x="105" y="0"/>
                    </a:lnTo>
                    <a:lnTo>
                      <a:pt x="4" y="58"/>
                    </a:lnTo>
                    <a:close/>
                  </a:path>
                </a:pathLst>
              </a:custGeom>
              <a:solidFill>
                <a:srgbClr val="000000"/>
              </a:solidFill>
              <a:ln w="9525">
                <a:noFill/>
                <a:round/>
                <a:headEnd/>
                <a:tailEnd/>
              </a:ln>
            </p:spPr>
            <p:txBody>
              <a:bodyPr/>
              <a:lstStyle/>
              <a:p>
                <a:endParaRPr lang="de-DE"/>
              </a:p>
            </p:txBody>
          </p:sp>
          <p:sp>
            <p:nvSpPr>
              <p:cNvPr id="1030194" name="Freeform 50"/>
              <p:cNvSpPr>
                <a:spLocks/>
              </p:cNvSpPr>
              <p:nvPr/>
            </p:nvSpPr>
            <p:spPr bwMode="auto">
              <a:xfrm>
                <a:off x="2293" y="1902"/>
                <a:ext cx="170" cy="247"/>
              </a:xfrm>
              <a:custGeom>
                <a:avLst/>
                <a:gdLst/>
                <a:ahLst/>
                <a:cxnLst>
                  <a:cxn ang="0">
                    <a:pos x="158" y="211"/>
                  </a:cxn>
                  <a:cxn ang="0">
                    <a:pos x="162" y="212"/>
                  </a:cxn>
                  <a:cxn ang="0">
                    <a:pos x="166" y="211"/>
                  </a:cxn>
                  <a:cxn ang="0">
                    <a:pos x="168" y="208"/>
                  </a:cxn>
                  <a:cxn ang="0">
                    <a:pos x="168" y="203"/>
                  </a:cxn>
                  <a:cxn ang="0">
                    <a:pos x="153" y="178"/>
                  </a:cxn>
                  <a:cxn ang="0">
                    <a:pos x="122" y="131"/>
                  </a:cxn>
                  <a:cxn ang="0">
                    <a:pos x="96" y="94"/>
                  </a:cxn>
                  <a:cxn ang="0">
                    <a:pos x="71" y="61"/>
                  </a:cxn>
                  <a:cxn ang="0">
                    <a:pos x="53" y="36"/>
                  </a:cxn>
                  <a:cxn ang="0">
                    <a:pos x="38" y="20"/>
                  </a:cxn>
                  <a:cxn ang="0">
                    <a:pos x="25" y="7"/>
                  </a:cxn>
                  <a:cxn ang="0">
                    <a:pos x="19" y="1"/>
                  </a:cxn>
                  <a:cxn ang="0">
                    <a:pos x="13" y="0"/>
                  </a:cxn>
                  <a:cxn ang="0">
                    <a:pos x="4" y="4"/>
                  </a:cxn>
                  <a:cxn ang="0">
                    <a:pos x="1" y="9"/>
                  </a:cxn>
                  <a:cxn ang="0">
                    <a:pos x="0" y="20"/>
                  </a:cxn>
                  <a:cxn ang="0">
                    <a:pos x="1" y="26"/>
                  </a:cxn>
                  <a:cxn ang="0">
                    <a:pos x="4" y="35"/>
                  </a:cxn>
                  <a:cxn ang="0">
                    <a:pos x="12" y="60"/>
                  </a:cxn>
                  <a:cxn ang="0">
                    <a:pos x="25" y="88"/>
                  </a:cxn>
                  <a:cxn ang="0">
                    <a:pos x="39" y="125"/>
                  </a:cxn>
                  <a:cxn ang="0">
                    <a:pos x="60" y="166"/>
                  </a:cxn>
                  <a:cxn ang="0">
                    <a:pos x="84" y="216"/>
                  </a:cxn>
                  <a:cxn ang="0">
                    <a:pos x="100" y="246"/>
                  </a:cxn>
                  <a:cxn ang="0">
                    <a:pos x="105" y="246"/>
                  </a:cxn>
                  <a:cxn ang="0">
                    <a:pos x="109" y="245"/>
                  </a:cxn>
                  <a:cxn ang="0">
                    <a:pos x="111" y="242"/>
                  </a:cxn>
                  <a:cxn ang="0">
                    <a:pos x="111" y="238"/>
                  </a:cxn>
                  <a:cxn ang="0">
                    <a:pos x="97" y="209"/>
                  </a:cxn>
                  <a:cxn ang="0">
                    <a:pos x="73" y="160"/>
                  </a:cxn>
                  <a:cxn ang="0">
                    <a:pos x="53" y="118"/>
                  </a:cxn>
                  <a:cxn ang="0">
                    <a:pos x="38" y="82"/>
                  </a:cxn>
                  <a:cxn ang="0">
                    <a:pos x="25" y="52"/>
                  </a:cxn>
                  <a:cxn ang="0">
                    <a:pos x="18" y="31"/>
                  </a:cxn>
                  <a:cxn ang="0">
                    <a:pos x="14" y="16"/>
                  </a:cxn>
                  <a:cxn ang="0">
                    <a:pos x="13" y="12"/>
                  </a:cxn>
                  <a:cxn ang="0">
                    <a:pos x="13" y="12"/>
                  </a:cxn>
                  <a:cxn ang="0">
                    <a:pos x="8" y="13"/>
                  </a:cxn>
                  <a:cxn ang="0">
                    <a:pos x="7" y="12"/>
                  </a:cxn>
                  <a:cxn ang="0">
                    <a:pos x="14" y="16"/>
                  </a:cxn>
                  <a:cxn ang="0">
                    <a:pos x="26" y="27"/>
                  </a:cxn>
                  <a:cxn ang="0">
                    <a:pos x="41" y="44"/>
                  </a:cxn>
                  <a:cxn ang="0">
                    <a:pos x="60" y="69"/>
                  </a:cxn>
                  <a:cxn ang="0">
                    <a:pos x="83" y="101"/>
                  </a:cxn>
                  <a:cxn ang="0">
                    <a:pos x="110" y="140"/>
                  </a:cxn>
                  <a:cxn ang="0">
                    <a:pos x="140" y="185"/>
                  </a:cxn>
                </a:cxnLst>
                <a:rect l="0" t="0" r="r" b="b"/>
                <a:pathLst>
                  <a:path w="170" h="247">
                    <a:moveTo>
                      <a:pt x="157" y="209"/>
                    </a:moveTo>
                    <a:lnTo>
                      <a:pt x="158" y="211"/>
                    </a:lnTo>
                    <a:lnTo>
                      <a:pt x="161" y="213"/>
                    </a:lnTo>
                    <a:lnTo>
                      <a:pt x="162" y="212"/>
                    </a:lnTo>
                    <a:lnTo>
                      <a:pt x="164" y="212"/>
                    </a:lnTo>
                    <a:lnTo>
                      <a:pt x="166" y="211"/>
                    </a:lnTo>
                    <a:lnTo>
                      <a:pt x="167" y="209"/>
                    </a:lnTo>
                    <a:lnTo>
                      <a:pt x="168" y="208"/>
                    </a:lnTo>
                    <a:lnTo>
                      <a:pt x="170" y="204"/>
                    </a:lnTo>
                    <a:lnTo>
                      <a:pt x="168" y="203"/>
                    </a:lnTo>
                    <a:lnTo>
                      <a:pt x="168" y="202"/>
                    </a:lnTo>
                    <a:lnTo>
                      <a:pt x="153" y="178"/>
                    </a:lnTo>
                    <a:lnTo>
                      <a:pt x="137" y="153"/>
                    </a:lnTo>
                    <a:lnTo>
                      <a:pt x="122" y="131"/>
                    </a:lnTo>
                    <a:lnTo>
                      <a:pt x="107" y="112"/>
                    </a:lnTo>
                    <a:lnTo>
                      <a:pt x="96" y="94"/>
                    </a:lnTo>
                    <a:lnTo>
                      <a:pt x="83" y="75"/>
                    </a:lnTo>
                    <a:lnTo>
                      <a:pt x="71" y="61"/>
                    </a:lnTo>
                    <a:lnTo>
                      <a:pt x="62" y="48"/>
                    </a:lnTo>
                    <a:lnTo>
                      <a:pt x="53" y="36"/>
                    </a:lnTo>
                    <a:lnTo>
                      <a:pt x="44" y="27"/>
                    </a:lnTo>
                    <a:lnTo>
                      <a:pt x="38" y="20"/>
                    </a:lnTo>
                    <a:lnTo>
                      <a:pt x="30" y="10"/>
                    </a:lnTo>
                    <a:lnTo>
                      <a:pt x="25" y="7"/>
                    </a:lnTo>
                    <a:lnTo>
                      <a:pt x="21" y="4"/>
                    </a:lnTo>
                    <a:lnTo>
                      <a:pt x="19" y="1"/>
                    </a:lnTo>
                    <a:lnTo>
                      <a:pt x="16" y="0"/>
                    </a:lnTo>
                    <a:lnTo>
                      <a:pt x="13" y="0"/>
                    </a:lnTo>
                    <a:lnTo>
                      <a:pt x="10" y="0"/>
                    </a:lnTo>
                    <a:lnTo>
                      <a:pt x="4" y="4"/>
                    </a:lnTo>
                    <a:lnTo>
                      <a:pt x="3" y="7"/>
                    </a:lnTo>
                    <a:lnTo>
                      <a:pt x="1" y="9"/>
                    </a:lnTo>
                    <a:lnTo>
                      <a:pt x="1" y="16"/>
                    </a:lnTo>
                    <a:lnTo>
                      <a:pt x="0" y="20"/>
                    </a:lnTo>
                    <a:lnTo>
                      <a:pt x="0" y="21"/>
                    </a:lnTo>
                    <a:lnTo>
                      <a:pt x="1" y="26"/>
                    </a:lnTo>
                    <a:lnTo>
                      <a:pt x="1" y="27"/>
                    </a:lnTo>
                    <a:lnTo>
                      <a:pt x="4" y="35"/>
                    </a:lnTo>
                    <a:lnTo>
                      <a:pt x="7" y="47"/>
                    </a:lnTo>
                    <a:lnTo>
                      <a:pt x="12" y="60"/>
                    </a:lnTo>
                    <a:lnTo>
                      <a:pt x="18" y="73"/>
                    </a:lnTo>
                    <a:lnTo>
                      <a:pt x="25" y="88"/>
                    </a:lnTo>
                    <a:lnTo>
                      <a:pt x="31" y="107"/>
                    </a:lnTo>
                    <a:lnTo>
                      <a:pt x="39" y="125"/>
                    </a:lnTo>
                    <a:lnTo>
                      <a:pt x="49" y="146"/>
                    </a:lnTo>
                    <a:lnTo>
                      <a:pt x="60" y="166"/>
                    </a:lnTo>
                    <a:lnTo>
                      <a:pt x="71" y="191"/>
                    </a:lnTo>
                    <a:lnTo>
                      <a:pt x="84" y="216"/>
                    </a:lnTo>
                    <a:lnTo>
                      <a:pt x="98" y="243"/>
                    </a:lnTo>
                    <a:lnTo>
                      <a:pt x="100" y="246"/>
                    </a:lnTo>
                    <a:lnTo>
                      <a:pt x="104" y="247"/>
                    </a:lnTo>
                    <a:lnTo>
                      <a:pt x="105" y="246"/>
                    </a:lnTo>
                    <a:lnTo>
                      <a:pt x="106" y="246"/>
                    </a:lnTo>
                    <a:lnTo>
                      <a:pt x="109" y="245"/>
                    </a:lnTo>
                    <a:lnTo>
                      <a:pt x="109" y="243"/>
                    </a:lnTo>
                    <a:lnTo>
                      <a:pt x="111" y="242"/>
                    </a:lnTo>
                    <a:lnTo>
                      <a:pt x="111" y="239"/>
                    </a:lnTo>
                    <a:lnTo>
                      <a:pt x="111" y="238"/>
                    </a:lnTo>
                    <a:lnTo>
                      <a:pt x="110" y="237"/>
                    </a:lnTo>
                    <a:lnTo>
                      <a:pt x="97" y="209"/>
                    </a:lnTo>
                    <a:lnTo>
                      <a:pt x="84" y="185"/>
                    </a:lnTo>
                    <a:lnTo>
                      <a:pt x="73" y="160"/>
                    </a:lnTo>
                    <a:lnTo>
                      <a:pt x="63" y="138"/>
                    </a:lnTo>
                    <a:lnTo>
                      <a:pt x="53" y="118"/>
                    </a:lnTo>
                    <a:lnTo>
                      <a:pt x="44" y="98"/>
                    </a:lnTo>
                    <a:lnTo>
                      <a:pt x="38" y="82"/>
                    </a:lnTo>
                    <a:lnTo>
                      <a:pt x="31" y="66"/>
                    </a:lnTo>
                    <a:lnTo>
                      <a:pt x="25" y="52"/>
                    </a:lnTo>
                    <a:lnTo>
                      <a:pt x="21" y="40"/>
                    </a:lnTo>
                    <a:lnTo>
                      <a:pt x="18" y="31"/>
                    </a:lnTo>
                    <a:lnTo>
                      <a:pt x="14" y="22"/>
                    </a:lnTo>
                    <a:lnTo>
                      <a:pt x="14" y="16"/>
                    </a:lnTo>
                    <a:lnTo>
                      <a:pt x="13" y="10"/>
                    </a:lnTo>
                    <a:lnTo>
                      <a:pt x="13" y="12"/>
                    </a:lnTo>
                    <a:lnTo>
                      <a:pt x="14" y="8"/>
                    </a:lnTo>
                    <a:lnTo>
                      <a:pt x="13" y="12"/>
                    </a:lnTo>
                    <a:lnTo>
                      <a:pt x="14" y="8"/>
                    </a:lnTo>
                    <a:lnTo>
                      <a:pt x="8" y="13"/>
                    </a:lnTo>
                    <a:lnTo>
                      <a:pt x="9" y="12"/>
                    </a:lnTo>
                    <a:lnTo>
                      <a:pt x="7" y="12"/>
                    </a:lnTo>
                    <a:lnTo>
                      <a:pt x="10" y="13"/>
                    </a:lnTo>
                    <a:lnTo>
                      <a:pt x="14" y="16"/>
                    </a:lnTo>
                    <a:lnTo>
                      <a:pt x="18" y="21"/>
                    </a:lnTo>
                    <a:lnTo>
                      <a:pt x="26" y="27"/>
                    </a:lnTo>
                    <a:lnTo>
                      <a:pt x="32" y="35"/>
                    </a:lnTo>
                    <a:lnTo>
                      <a:pt x="41" y="44"/>
                    </a:lnTo>
                    <a:lnTo>
                      <a:pt x="52" y="57"/>
                    </a:lnTo>
                    <a:lnTo>
                      <a:pt x="60" y="69"/>
                    </a:lnTo>
                    <a:lnTo>
                      <a:pt x="71" y="86"/>
                    </a:lnTo>
                    <a:lnTo>
                      <a:pt x="83" y="101"/>
                    </a:lnTo>
                    <a:lnTo>
                      <a:pt x="96" y="121"/>
                    </a:lnTo>
                    <a:lnTo>
                      <a:pt x="110" y="140"/>
                    </a:lnTo>
                    <a:lnTo>
                      <a:pt x="126" y="161"/>
                    </a:lnTo>
                    <a:lnTo>
                      <a:pt x="140" y="185"/>
                    </a:lnTo>
                    <a:lnTo>
                      <a:pt x="157" y="209"/>
                    </a:lnTo>
                    <a:close/>
                  </a:path>
                </a:pathLst>
              </a:custGeom>
              <a:solidFill>
                <a:srgbClr val="000000"/>
              </a:solidFill>
              <a:ln w="9525">
                <a:noFill/>
                <a:round/>
                <a:headEnd/>
                <a:tailEnd/>
              </a:ln>
            </p:spPr>
            <p:txBody>
              <a:bodyPr/>
              <a:lstStyle/>
              <a:p>
                <a:endParaRPr lang="de-DE"/>
              </a:p>
            </p:txBody>
          </p:sp>
          <p:sp>
            <p:nvSpPr>
              <p:cNvPr id="1030195" name="Freeform 51"/>
              <p:cNvSpPr>
                <a:spLocks/>
              </p:cNvSpPr>
              <p:nvPr/>
            </p:nvSpPr>
            <p:spPr bwMode="auto">
              <a:xfrm>
                <a:off x="2461" y="1941"/>
                <a:ext cx="169" cy="108"/>
              </a:xfrm>
              <a:custGeom>
                <a:avLst/>
                <a:gdLst/>
                <a:ahLst/>
                <a:cxnLst>
                  <a:cxn ang="0">
                    <a:pos x="8" y="108"/>
                  </a:cxn>
                  <a:cxn ang="0">
                    <a:pos x="169" y="14"/>
                  </a:cxn>
                  <a:cxn ang="0">
                    <a:pos x="161" y="0"/>
                  </a:cxn>
                  <a:cxn ang="0">
                    <a:pos x="0" y="94"/>
                  </a:cxn>
                  <a:cxn ang="0">
                    <a:pos x="8" y="108"/>
                  </a:cxn>
                </a:cxnLst>
                <a:rect l="0" t="0" r="r" b="b"/>
                <a:pathLst>
                  <a:path w="169" h="108">
                    <a:moveTo>
                      <a:pt x="8" y="108"/>
                    </a:moveTo>
                    <a:lnTo>
                      <a:pt x="169" y="14"/>
                    </a:lnTo>
                    <a:lnTo>
                      <a:pt x="161" y="0"/>
                    </a:lnTo>
                    <a:lnTo>
                      <a:pt x="0" y="94"/>
                    </a:lnTo>
                    <a:lnTo>
                      <a:pt x="8" y="108"/>
                    </a:lnTo>
                    <a:close/>
                  </a:path>
                </a:pathLst>
              </a:custGeom>
              <a:solidFill>
                <a:srgbClr val="000000"/>
              </a:solidFill>
              <a:ln w="9525">
                <a:noFill/>
                <a:round/>
                <a:headEnd/>
                <a:tailEnd/>
              </a:ln>
            </p:spPr>
            <p:txBody>
              <a:bodyPr/>
              <a:lstStyle/>
              <a:p>
                <a:endParaRPr lang="de-DE"/>
              </a:p>
            </p:txBody>
          </p:sp>
          <p:sp>
            <p:nvSpPr>
              <p:cNvPr id="1030196" name="Freeform 52"/>
              <p:cNvSpPr>
                <a:spLocks/>
              </p:cNvSpPr>
              <p:nvPr/>
            </p:nvSpPr>
            <p:spPr bwMode="auto">
              <a:xfrm>
                <a:off x="2560" y="1935"/>
                <a:ext cx="89" cy="74"/>
              </a:xfrm>
              <a:custGeom>
                <a:avLst/>
                <a:gdLst/>
                <a:ahLst/>
                <a:cxnLst>
                  <a:cxn ang="0">
                    <a:pos x="0" y="7"/>
                  </a:cxn>
                  <a:cxn ang="0">
                    <a:pos x="89" y="0"/>
                  </a:cxn>
                  <a:cxn ang="0">
                    <a:pos x="37" y="74"/>
                  </a:cxn>
                  <a:cxn ang="0">
                    <a:pos x="36" y="29"/>
                  </a:cxn>
                  <a:cxn ang="0">
                    <a:pos x="0" y="7"/>
                  </a:cxn>
                </a:cxnLst>
                <a:rect l="0" t="0" r="r" b="b"/>
                <a:pathLst>
                  <a:path w="89" h="74">
                    <a:moveTo>
                      <a:pt x="0" y="7"/>
                    </a:moveTo>
                    <a:lnTo>
                      <a:pt x="89" y="0"/>
                    </a:lnTo>
                    <a:lnTo>
                      <a:pt x="37" y="74"/>
                    </a:lnTo>
                    <a:lnTo>
                      <a:pt x="36" y="29"/>
                    </a:lnTo>
                    <a:lnTo>
                      <a:pt x="0" y="7"/>
                    </a:lnTo>
                    <a:close/>
                  </a:path>
                </a:pathLst>
              </a:custGeom>
              <a:solidFill>
                <a:srgbClr val="000000"/>
              </a:solidFill>
              <a:ln w="9525">
                <a:noFill/>
                <a:round/>
                <a:headEnd/>
                <a:tailEnd/>
              </a:ln>
            </p:spPr>
            <p:txBody>
              <a:bodyPr/>
              <a:lstStyle/>
              <a:p>
                <a:endParaRPr lang="de-DE"/>
              </a:p>
            </p:txBody>
          </p:sp>
          <p:sp>
            <p:nvSpPr>
              <p:cNvPr id="1030197" name="Freeform 53"/>
              <p:cNvSpPr>
                <a:spLocks/>
              </p:cNvSpPr>
              <p:nvPr/>
            </p:nvSpPr>
            <p:spPr bwMode="auto">
              <a:xfrm>
                <a:off x="2246" y="2137"/>
                <a:ext cx="157" cy="97"/>
              </a:xfrm>
              <a:custGeom>
                <a:avLst/>
                <a:gdLst/>
                <a:ahLst/>
                <a:cxnLst>
                  <a:cxn ang="0">
                    <a:pos x="4" y="86"/>
                  </a:cxn>
                  <a:cxn ang="0">
                    <a:pos x="2" y="88"/>
                  </a:cxn>
                  <a:cxn ang="0">
                    <a:pos x="0" y="90"/>
                  </a:cxn>
                  <a:cxn ang="0">
                    <a:pos x="0" y="91"/>
                  </a:cxn>
                  <a:cxn ang="0">
                    <a:pos x="3" y="97"/>
                  </a:cxn>
                  <a:cxn ang="0">
                    <a:pos x="7" y="95"/>
                  </a:cxn>
                  <a:cxn ang="0">
                    <a:pos x="8" y="95"/>
                  </a:cxn>
                  <a:cxn ang="0">
                    <a:pos x="11" y="95"/>
                  </a:cxn>
                  <a:cxn ang="0">
                    <a:pos x="153" y="12"/>
                  </a:cxn>
                  <a:cxn ang="0">
                    <a:pos x="153" y="11"/>
                  </a:cxn>
                  <a:cxn ang="0">
                    <a:pos x="156" y="10"/>
                  </a:cxn>
                  <a:cxn ang="0">
                    <a:pos x="156" y="8"/>
                  </a:cxn>
                  <a:cxn ang="0">
                    <a:pos x="156" y="7"/>
                  </a:cxn>
                  <a:cxn ang="0">
                    <a:pos x="157" y="4"/>
                  </a:cxn>
                  <a:cxn ang="0">
                    <a:pos x="154" y="4"/>
                  </a:cxn>
                  <a:cxn ang="0">
                    <a:pos x="153" y="3"/>
                  </a:cxn>
                  <a:cxn ang="0">
                    <a:pos x="151" y="0"/>
                  </a:cxn>
                  <a:cxn ang="0">
                    <a:pos x="4" y="86"/>
                  </a:cxn>
                </a:cxnLst>
                <a:rect l="0" t="0" r="r" b="b"/>
                <a:pathLst>
                  <a:path w="157" h="97">
                    <a:moveTo>
                      <a:pt x="4" y="86"/>
                    </a:moveTo>
                    <a:lnTo>
                      <a:pt x="2" y="88"/>
                    </a:lnTo>
                    <a:lnTo>
                      <a:pt x="0" y="90"/>
                    </a:lnTo>
                    <a:lnTo>
                      <a:pt x="0" y="91"/>
                    </a:lnTo>
                    <a:lnTo>
                      <a:pt x="3" y="97"/>
                    </a:lnTo>
                    <a:lnTo>
                      <a:pt x="7" y="95"/>
                    </a:lnTo>
                    <a:lnTo>
                      <a:pt x="8" y="95"/>
                    </a:lnTo>
                    <a:lnTo>
                      <a:pt x="11" y="95"/>
                    </a:lnTo>
                    <a:lnTo>
                      <a:pt x="153" y="12"/>
                    </a:lnTo>
                    <a:lnTo>
                      <a:pt x="153" y="11"/>
                    </a:lnTo>
                    <a:lnTo>
                      <a:pt x="156" y="10"/>
                    </a:lnTo>
                    <a:lnTo>
                      <a:pt x="156" y="8"/>
                    </a:lnTo>
                    <a:lnTo>
                      <a:pt x="156" y="7"/>
                    </a:lnTo>
                    <a:lnTo>
                      <a:pt x="157" y="4"/>
                    </a:lnTo>
                    <a:lnTo>
                      <a:pt x="154" y="4"/>
                    </a:lnTo>
                    <a:lnTo>
                      <a:pt x="153" y="3"/>
                    </a:lnTo>
                    <a:lnTo>
                      <a:pt x="151" y="0"/>
                    </a:lnTo>
                    <a:lnTo>
                      <a:pt x="4" y="86"/>
                    </a:lnTo>
                    <a:close/>
                  </a:path>
                </a:pathLst>
              </a:custGeom>
              <a:solidFill>
                <a:srgbClr val="000000"/>
              </a:solidFill>
              <a:ln w="9525">
                <a:noFill/>
                <a:round/>
                <a:headEnd/>
                <a:tailEnd/>
              </a:ln>
            </p:spPr>
            <p:txBody>
              <a:bodyPr/>
              <a:lstStyle/>
              <a:p>
                <a:endParaRPr lang="de-DE"/>
              </a:p>
            </p:txBody>
          </p:sp>
        </p:grpSp>
      </p:grpSp>
      <p:sp>
        <p:nvSpPr>
          <p:cNvPr id="1030198" name="Rectangle 54"/>
          <p:cNvSpPr>
            <a:spLocks noChangeArrowheads="1"/>
          </p:cNvSpPr>
          <p:nvPr/>
        </p:nvSpPr>
        <p:spPr bwMode="auto">
          <a:xfrm rot="19920000">
            <a:off x="2479675" y="2922588"/>
            <a:ext cx="1524000" cy="244475"/>
          </a:xfrm>
          <a:prstGeom prst="rect">
            <a:avLst/>
          </a:prstGeom>
          <a:noFill/>
          <a:ln w="9525">
            <a:noFill/>
            <a:miter lim="800000"/>
            <a:headEnd/>
            <a:tailEnd/>
          </a:ln>
        </p:spPr>
        <p:txBody>
          <a:bodyPr wrap="none" lIns="0" tIns="0" rIns="0" bIns="0">
            <a:spAutoFit/>
          </a:bodyPr>
          <a:lstStyle/>
          <a:p>
            <a:pPr defTabSz="762000"/>
            <a:r>
              <a:rPr lang="en-GB" sz="1600" b="1">
                <a:solidFill>
                  <a:srgbClr val="000000"/>
                </a:solidFill>
                <a:latin typeface="Arial" charset="0"/>
              </a:rPr>
              <a:t>Read-out signal</a:t>
            </a:r>
            <a:endParaRPr lang="en-GB"/>
          </a:p>
        </p:txBody>
      </p:sp>
      <p:grpSp>
        <p:nvGrpSpPr>
          <p:cNvPr id="1030199" name="Group 55"/>
          <p:cNvGrpSpPr>
            <a:grpSpLocks/>
          </p:cNvGrpSpPr>
          <p:nvPr/>
        </p:nvGrpSpPr>
        <p:grpSpPr bwMode="auto">
          <a:xfrm>
            <a:off x="2941638" y="3452813"/>
            <a:ext cx="1704975" cy="804862"/>
            <a:chOff x="1853" y="2175"/>
            <a:chExt cx="1074" cy="507"/>
          </a:xfrm>
        </p:grpSpPr>
        <p:sp>
          <p:nvSpPr>
            <p:cNvPr id="1030200" name="Freeform 56"/>
            <p:cNvSpPr>
              <a:spLocks/>
            </p:cNvSpPr>
            <p:nvPr/>
          </p:nvSpPr>
          <p:spPr bwMode="auto">
            <a:xfrm>
              <a:off x="2276" y="2356"/>
              <a:ext cx="100" cy="130"/>
            </a:xfrm>
            <a:custGeom>
              <a:avLst/>
              <a:gdLst/>
              <a:ahLst/>
              <a:cxnLst>
                <a:cxn ang="0">
                  <a:pos x="91" y="103"/>
                </a:cxn>
                <a:cxn ang="0">
                  <a:pos x="96" y="103"/>
                </a:cxn>
                <a:cxn ang="0">
                  <a:pos x="99" y="99"/>
                </a:cxn>
                <a:cxn ang="0">
                  <a:pos x="100" y="95"/>
                </a:cxn>
                <a:cxn ang="0">
                  <a:pos x="83" y="73"/>
                </a:cxn>
                <a:cxn ang="0">
                  <a:pos x="68" y="51"/>
                </a:cxn>
                <a:cxn ang="0">
                  <a:pos x="55" y="35"/>
                </a:cxn>
                <a:cxn ang="0">
                  <a:pos x="42" y="21"/>
                </a:cxn>
                <a:cxn ang="0">
                  <a:pos x="33" y="10"/>
                </a:cxn>
                <a:cxn ang="0">
                  <a:pos x="25" y="4"/>
                </a:cxn>
                <a:cxn ang="0">
                  <a:pos x="18" y="0"/>
                </a:cxn>
                <a:cxn ang="0">
                  <a:pos x="12" y="0"/>
                </a:cxn>
                <a:cxn ang="0">
                  <a:pos x="3" y="9"/>
                </a:cxn>
                <a:cxn ang="0">
                  <a:pos x="2" y="13"/>
                </a:cxn>
                <a:cxn ang="0">
                  <a:pos x="0" y="22"/>
                </a:cxn>
                <a:cxn ang="0">
                  <a:pos x="4" y="34"/>
                </a:cxn>
                <a:cxn ang="0">
                  <a:pos x="9" y="49"/>
                </a:cxn>
                <a:cxn ang="0">
                  <a:pos x="17" y="68"/>
                </a:cxn>
                <a:cxn ang="0">
                  <a:pos x="25" y="90"/>
                </a:cxn>
                <a:cxn ang="0">
                  <a:pos x="36" y="116"/>
                </a:cxn>
                <a:cxn ang="0">
                  <a:pos x="44" y="130"/>
                </a:cxn>
                <a:cxn ang="0">
                  <a:pos x="48" y="130"/>
                </a:cxn>
                <a:cxn ang="0">
                  <a:pos x="52" y="125"/>
                </a:cxn>
                <a:cxn ang="0">
                  <a:pos x="52" y="122"/>
                </a:cxn>
                <a:cxn ang="0">
                  <a:pos x="47" y="109"/>
                </a:cxn>
                <a:cxn ang="0">
                  <a:pos x="35" y="83"/>
                </a:cxn>
                <a:cxn ang="0">
                  <a:pos x="27" y="61"/>
                </a:cxn>
                <a:cxn ang="0">
                  <a:pos x="21" y="43"/>
                </a:cxn>
                <a:cxn ang="0">
                  <a:pos x="14" y="30"/>
                </a:cxn>
                <a:cxn ang="0">
                  <a:pos x="11" y="16"/>
                </a:cxn>
                <a:cxn ang="0">
                  <a:pos x="13" y="13"/>
                </a:cxn>
                <a:cxn ang="0">
                  <a:pos x="13" y="6"/>
                </a:cxn>
                <a:cxn ang="0">
                  <a:pos x="14" y="4"/>
                </a:cxn>
                <a:cxn ang="0">
                  <a:pos x="13" y="5"/>
                </a:cxn>
                <a:cxn ang="0">
                  <a:pos x="11" y="8"/>
                </a:cxn>
                <a:cxn ang="0">
                  <a:pos x="11" y="8"/>
                </a:cxn>
                <a:cxn ang="0">
                  <a:pos x="12" y="10"/>
                </a:cxn>
                <a:cxn ang="0">
                  <a:pos x="14" y="12"/>
                </a:cxn>
                <a:cxn ang="0">
                  <a:pos x="22" y="18"/>
                </a:cxn>
                <a:cxn ang="0">
                  <a:pos x="33" y="29"/>
                </a:cxn>
                <a:cxn ang="0">
                  <a:pos x="44" y="40"/>
                </a:cxn>
                <a:cxn ang="0">
                  <a:pos x="58" y="57"/>
                </a:cxn>
                <a:cxn ang="0">
                  <a:pos x="65" y="68"/>
                </a:cxn>
                <a:cxn ang="0">
                  <a:pos x="82" y="90"/>
                </a:cxn>
              </a:cxnLst>
              <a:rect l="0" t="0" r="r" b="b"/>
              <a:pathLst>
                <a:path w="100" h="130">
                  <a:moveTo>
                    <a:pt x="90" y="101"/>
                  </a:moveTo>
                  <a:lnTo>
                    <a:pt x="91" y="103"/>
                  </a:lnTo>
                  <a:lnTo>
                    <a:pt x="92" y="101"/>
                  </a:lnTo>
                  <a:lnTo>
                    <a:pt x="96" y="103"/>
                  </a:lnTo>
                  <a:lnTo>
                    <a:pt x="99" y="101"/>
                  </a:lnTo>
                  <a:lnTo>
                    <a:pt x="99" y="99"/>
                  </a:lnTo>
                  <a:lnTo>
                    <a:pt x="100" y="97"/>
                  </a:lnTo>
                  <a:lnTo>
                    <a:pt x="100" y="95"/>
                  </a:lnTo>
                  <a:lnTo>
                    <a:pt x="92" y="83"/>
                  </a:lnTo>
                  <a:lnTo>
                    <a:pt x="83" y="73"/>
                  </a:lnTo>
                  <a:lnTo>
                    <a:pt x="75" y="61"/>
                  </a:lnTo>
                  <a:lnTo>
                    <a:pt x="68" y="51"/>
                  </a:lnTo>
                  <a:lnTo>
                    <a:pt x="60" y="43"/>
                  </a:lnTo>
                  <a:lnTo>
                    <a:pt x="55" y="35"/>
                  </a:lnTo>
                  <a:lnTo>
                    <a:pt x="49" y="26"/>
                  </a:lnTo>
                  <a:lnTo>
                    <a:pt x="42" y="21"/>
                  </a:lnTo>
                  <a:lnTo>
                    <a:pt x="39" y="16"/>
                  </a:lnTo>
                  <a:lnTo>
                    <a:pt x="33" y="10"/>
                  </a:lnTo>
                  <a:lnTo>
                    <a:pt x="29" y="5"/>
                  </a:lnTo>
                  <a:lnTo>
                    <a:pt x="25" y="4"/>
                  </a:lnTo>
                  <a:lnTo>
                    <a:pt x="21" y="1"/>
                  </a:lnTo>
                  <a:lnTo>
                    <a:pt x="18" y="0"/>
                  </a:lnTo>
                  <a:lnTo>
                    <a:pt x="16" y="0"/>
                  </a:lnTo>
                  <a:lnTo>
                    <a:pt x="12" y="0"/>
                  </a:lnTo>
                  <a:lnTo>
                    <a:pt x="4" y="4"/>
                  </a:lnTo>
                  <a:lnTo>
                    <a:pt x="3" y="9"/>
                  </a:lnTo>
                  <a:lnTo>
                    <a:pt x="2" y="10"/>
                  </a:lnTo>
                  <a:lnTo>
                    <a:pt x="2" y="13"/>
                  </a:lnTo>
                  <a:lnTo>
                    <a:pt x="2" y="17"/>
                  </a:lnTo>
                  <a:lnTo>
                    <a:pt x="0" y="22"/>
                  </a:lnTo>
                  <a:lnTo>
                    <a:pt x="3" y="27"/>
                  </a:lnTo>
                  <a:lnTo>
                    <a:pt x="4" y="34"/>
                  </a:lnTo>
                  <a:lnTo>
                    <a:pt x="7" y="42"/>
                  </a:lnTo>
                  <a:lnTo>
                    <a:pt x="9" y="49"/>
                  </a:lnTo>
                  <a:lnTo>
                    <a:pt x="12" y="56"/>
                  </a:lnTo>
                  <a:lnTo>
                    <a:pt x="17" y="68"/>
                  </a:lnTo>
                  <a:lnTo>
                    <a:pt x="21" y="78"/>
                  </a:lnTo>
                  <a:lnTo>
                    <a:pt x="25" y="90"/>
                  </a:lnTo>
                  <a:lnTo>
                    <a:pt x="30" y="101"/>
                  </a:lnTo>
                  <a:lnTo>
                    <a:pt x="36" y="116"/>
                  </a:lnTo>
                  <a:lnTo>
                    <a:pt x="43" y="129"/>
                  </a:lnTo>
                  <a:lnTo>
                    <a:pt x="44" y="130"/>
                  </a:lnTo>
                  <a:lnTo>
                    <a:pt x="46" y="129"/>
                  </a:lnTo>
                  <a:lnTo>
                    <a:pt x="48" y="130"/>
                  </a:lnTo>
                  <a:lnTo>
                    <a:pt x="51" y="129"/>
                  </a:lnTo>
                  <a:lnTo>
                    <a:pt x="52" y="125"/>
                  </a:lnTo>
                  <a:lnTo>
                    <a:pt x="53" y="125"/>
                  </a:lnTo>
                  <a:lnTo>
                    <a:pt x="52" y="122"/>
                  </a:lnTo>
                  <a:lnTo>
                    <a:pt x="53" y="122"/>
                  </a:lnTo>
                  <a:lnTo>
                    <a:pt x="47" y="109"/>
                  </a:lnTo>
                  <a:lnTo>
                    <a:pt x="40" y="95"/>
                  </a:lnTo>
                  <a:lnTo>
                    <a:pt x="35" y="83"/>
                  </a:lnTo>
                  <a:lnTo>
                    <a:pt x="30" y="73"/>
                  </a:lnTo>
                  <a:lnTo>
                    <a:pt x="27" y="61"/>
                  </a:lnTo>
                  <a:lnTo>
                    <a:pt x="24" y="52"/>
                  </a:lnTo>
                  <a:lnTo>
                    <a:pt x="21" y="43"/>
                  </a:lnTo>
                  <a:lnTo>
                    <a:pt x="18" y="35"/>
                  </a:lnTo>
                  <a:lnTo>
                    <a:pt x="14" y="30"/>
                  </a:lnTo>
                  <a:lnTo>
                    <a:pt x="14" y="21"/>
                  </a:lnTo>
                  <a:lnTo>
                    <a:pt x="11" y="16"/>
                  </a:lnTo>
                  <a:lnTo>
                    <a:pt x="12" y="18"/>
                  </a:lnTo>
                  <a:lnTo>
                    <a:pt x="13" y="13"/>
                  </a:lnTo>
                  <a:lnTo>
                    <a:pt x="12" y="9"/>
                  </a:lnTo>
                  <a:lnTo>
                    <a:pt x="13" y="6"/>
                  </a:lnTo>
                  <a:lnTo>
                    <a:pt x="12" y="6"/>
                  </a:lnTo>
                  <a:lnTo>
                    <a:pt x="14" y="4"/>
                  </a:lnTo>
                  <a:lnTo>
                    <a:pt x="12" y="6"/>
                  </a:lnTo>
                  <a:lnTo>
                    <a:pt x="13" y="5"/>
                  </a:lnTo>
                  <a:lnTo>
                    <a:pt x="8" y="8"/>
                  </a:lnTo>
                  <a:lnTo>
                    <a:pt x="11" y="8"/>
                  </a:lnTo>
                  <a:lnTo>
                    <a:pt x="7" y="9"/>
                  </a:lnTo>
                  <a:lnTo>
                    <a:pt x="11" y="8"/>
                  </a:lnTo>
                  <a:lnTo>
                    <a:pt x="9" y="9"/>
                  </a:lnTo>
                  <a:lnTo>
                    <a:pt x="12" y="10"/>
                  </a:lnTo>
                  <a:lnTo>
                    <a:pt x="12" y="9"/>
                  </a:lnTo>
                  <a:lnTo>
                    <a:pt x="14" y="12"/>
                  </a:lnTo>
                  <a:lnTo>
                    <a:pt x="20" y="13"/>
                  </a:lnTo>
                  <a:lnTo>
                    <a:pt x="22" y="18"/>
                  </a:lnTo>
                  <a:lnTo>
                    <a:pt x="29" y="22"/>
                  </a:lnTo>
                  <a:lnTo>
                    <a:pt x="33" y="29"/>
                  </a:lnTo>
                  <a:lnTo>
                    <a:pt x="39" y="34"/>
                  </a:lnTo>
                  <a:lnTo>
                    <a:pt x="44" y="40"/>
                  </a:lnTo>
                  <a:lnTo>
                    <a:pt x="51" y="49"/>
                  </a:lnTo>
                  <a:lnTo>
                    <a:pt x="58" y="57"/>
                  </a:lnTo>
                  <a:lnTo>
                    <a:pt x="58" y="56"/>
                  </a:lnTo>
                  <a:lnTo>
                    <a:pt x="65" y="68"/>
                  </a:lnTo>
                  <a:lnTo>
                    <a:pt x="73" y="78"/>
                  </a:lnTo>
                  <a:lnTo>
                    <a:pt x="82" y="90"/>
                  </a:lnTo>
                  <a:lnTo>
                    <a:pt x="90" y="101"/>
                  </a:lnTo>
                  <a:close/>
                </a:path>
              </a:pathLst>
            </a:custGeom>
            <a:solidFill>
              <a:srgbClr val="000000"/>
            </a:solidFill>
            <a:ln w="9525">
              <a:noFill/>
              <a:round/>
              <a:headEnd/>
              <a:tailEnd/>
            </a:ln>
          </p:spPr>
          <p:txBody>
            <a:bodyPr/>
            <a:lstStyle/>
            <a:p>
              <a:endParaRPr lang="de-DE"/>
            </a:p>
          </p:txBody>
        </p:sp>
        <p:sp>
          <p:nvSpPr>
            <p:cNvPr id="1030201" name="Freeform 57"/>
            <p:cNvSpPr>
              <a:spLocks/>
            </p:cNvSpPr>
            <p:nvPr/>
          </p:nvSpPr>
          <p:spPr bwMode="auto">
            <a:xfrm>
              <a:off x="2356" y="2309"/>
              <a:ext cx="99" cy="131"/>
            </a:xfrm>
            <a:custGeom>
              <a:avLst/>
              <a:gdLst/>
              <a:ahLst/>
              <a:cxnLst>
                <a:cxn ang="0">
                  <a:pos x="90" y="103"/>
                </a:cxn>
                <a:cxn ang="0">
                  <a:pos x="95" y="103"/>
                </a:cxn>
                <a:cxn ang="0">
                  <a:pos x="98" y="99"/>
                </a:cxn>
                <a:cxn ang="0">
                  <a:pos x="99" y="96"/>
                </a:cxn>
                <a:cxn ang="0">
                  <a:pos x="82" y="73"/>
                </a:cxn>
                <a:cxn ang="0">
                  <a:pos x="68" y="52"/>
                </a:cxn>
                <a:cxn ang="0">
                  <a:pos x="52" y="34"/>
                </a:cxn>
                <a:cxn ang="0">
                  <a:pos x="41" y="21"/>
                </a:cxn>
                <a:cxn ang="0">
                  <a:pos x="32" y="11"/>
                </a:cxn>
                <a:cxn ang="0">
                  <a:pos x="24" y="4"/>
                </a:cxn>
                <a:cxn ang="0">
                  <a:pos x="17" y="0"/>
                </a:cxn>
                <a:cxn ang="0">
                  <a:pos x="3" y="7"/>
                </a:cxn>
                <a:cxn ang="0">
                  <a:pos x="0" y="9"/>
                </a:cxn>
                <a:cxn ang="0">
                  <a:pos x="0" y="18"/>
                </a:cxn>
                <a:cxn ang="0">
                  <a:pos x="2" y="29"/>
                </a:cxn>
                <a:cxn ang="0">
                  <a:pos x="6" y="42"/>
                </a:cxn>
                <a:cxn ang="0">
                  <a:pos x="11" y="59"/>
                </a:cxn>
                <a:cxn ang="0">
                  <a:pos x="20" y="79"/>
                </a:cxn>
                <a:cxn ang="0">
                  <a:pos x="29" y="102"/>
                </a:cxn>
                <a:cxn ang="0">
                  <a:pos x="42" y="129"/>
                </a:cxn>
                <a:cxn ang="0">
                  <a:pos x="46" y="129"/>
                </a:cxn>
                <a:cxn ang="0">
                  <a:pos x="51" y="129"/>
                </a:cxn>
                <a:cxn ang="0">
                  <a:pos x="52" y="125"/>
                </a:cxn>
                <a:cxn ang="0">
                  <a:pos x="46" y="109"/>
                </a:cxn>
                <a:cxn ang="0">
                  <a:pos x="34" y="85"/>
                </a:cxn>
                <a:cxn ang="0">
                  <a:pos x="26" y="63"/>
                </a:cxn>
                <a:cxn ang="0">
                  <a:pos x="20" y="43"/>
                </a:cxn>
                <a:cxn ang="0">
                  <a:pos x="15" y="30"/>
                </a:cxn>
                <a:cxn ang="0">
                  <a:pos x="11" y="17"/>
                </a:cxn>
                <a:cxn ang="0">
                  <a:pos x="11" y="8"/>
                </a:cxn>
                <a:cxn ang="0">
                  <a:pos x="11" y="7"/>
                </a:cxn>
                <a:cxn ang="0">
                  <a:pos x="11" y="7"/>
                </a:cxn>
                <a:cxn ang="0">
                  <a:pos x="8" y="9"/>
                </a:cxn>
                <a:cxn ang="0">
                  <a:pos x="7" y="9"/>
                </a:cxn>
                <a:cxn ang="0">
                  <a:pos x="8" y="9"/>
                </a:cxn>
                <a:cxn ang="0">
                  <a:pos x="11" y="8"/>
                </a:cxn>
                <a:cxn ang="0">
                  <a:pos x="19" y="13"/>
                </a:cxn>
                <a:cxn ang="0">
                  <a:pos x="26" y="24"/>
                </a:cxn>
                <a:cxn ang="0">
                  <a:pos x="38" y="35"/>
                </a:cxn>
                <a:cxn ang="0">
                  <a:pos x="50" y="51"/>
                </a:cxn>
                <a:cxn ang="0">
                  <a:pos x="64" y="68"/>
                </a:cxn>
                <a:cxn ang="0">
                  <a:pos x="81" y="90"/>
                </a:cxn>
              </a:cxnLst>
              <a:rect l="0" t="0" r="r" b="b"/>
              <a:pathLst>
                <a:path w="99" h="131">
                  <a:moveTo>
                    <a:pt x="90" y="102"/>
                  </a:moveTo>
                  <a:lnTo>
                    <a:pt x="90" y="103"/>
                  </a:lnTo>
                  <a:lnTo>
                    <a:pt x="92" y="103"/>
                  </a:lnTo>
                  <a:lnTo>
                    <a:pt x="95" y="103"/>
                  </a:lnTo>
                  <a:lnTo>
                    <a:pt x="98" y="102"/>
                  </a:lnTo>
                  <a:lnTo>
                    <a:pt x="98" y="99"/>
                  </a:lnTo>
                  <a:lnTo>
                    <a:pt x="99" y="98"/>
                  </a:lnTo>
                  <a:lnTo>
                    <a:pt x="99" y="96"/>
                  </a:lnTo>
                  <a:lnTo>
                    <a:pt x="91" y="83"/>
                  </a:lnTo>
                  <a:lnTo>
                    <a:pt x="82" y="73"/>
                  </a:lnTo>
                  <a:lnTo>
                    <a:pt x="74" y="61"/>
                  </a:lnTo>
                  <a:lnTo>
                    <a:pt x="68" y="52"/>
                  </a:lnTo>
                  <a:lnTo>
                    <a:pt x="60" y="43"/>
                  </a:lnTo>
                  <a:lnTo>
                    <a:pt x="52" y="34"/>
                  </a:lnTo>
                  <a:lnTo>
                    <a:pt x="47" y="27"/>
                  </a:lnTo>
                  <a:lnTo>
                    <a:pt x="41" y="21"/>
                  </a:lnTo>
                  <a:lnTo>
                    <a:pt x="38" y="16"/>
                  </a:lnTo>
                  <a:lnTo>
                    <a:pt x="32" y="11"/>
                  </a:lnTo>
                  <a:lnTo>
                    <a:pt x="29" y="7"/>
                  </a:lnTo>
                  <a:lnTo>
                    <a:pt x="24" y="4"/>
                  </a:lnTo>
                  <a:lnTo>
                    <a:pt x="19" y="3"/>
                  </a:lnTo>
                  <a:lnTo>
                    <a:pt x="17" y="0"/>
                  </a:lnTo>
                  <a:lnTo>
                    <a:pt x="13" y="0"/>
                  </a:lnTo>
                  <a:lnTo>
                    <a:pt x="3" y="7"/>
                  </a:lnTo>
                  <a:lnTo>
                    <a:pt x="2" y="8"/>
                  </a:lnTo>
                  <a:lnTo>
                    <a:pt x="0" y="9"/>
                  </a:lnTo>
                  <a:lnTo>
                    <a:pt x="0" y="13"/>
                  </a:lnTo>
                  <a:lnTo>
                    <a:pt x="0" y="18"/>
                  </a:lnTo>
                  <a:lnTo>
                    <a:pt x="2" y="22"/>
                  </a:lnTo>
                  <a:lnTo>
                    <a:pt x="2" y="29"/>
                  </a:lnTo>
                  <a:lnTo>
                    <a:pt x="2" y="34"/>
                  </a:lnTo>
                  <a:lnTo>
                    <a:pt x="6" y="42"/>
                  </a:lnTo>
                  <a:lnTo>
                    <a:pt x="10" y="50"/>
                  </a:lnTo>
                  <a:lnTo>
                    <a:pt x="11" y="59"/>
                  </a:lnTo>
                  <a:lnTo>
                    <a:pt x="16" y="69"/>
                  </a:lnTo>
                  <a:lnTo>
                    <a:pt x="20" y="79"/>
                  </a:lnTo>
                  <a:lnTo>
                    <a:pt x="24" y="91"/>
                  </a:lnTo>
                  <a:lnTo>
                    <a:pt x="29" y="102"/>
                  </a:lnTo>
                  <a:lnTo>
                    <a:pt x="37" y="116"/>
                  </a:lnTo>
                  <a:lnTo>
                    <a:pt x="42" y="129"/>
                  </a:lnTo>
                  <a:lnTo>
                    <a:pt x="43" y="131"/>
                  </a:lnTo>
                  <a:lnTo>
                    <a:pt x="46" y="129"/>
                  </a:lnTo>
                  <a:lnTo>
                    <a:pt x="47" y="130"/>
                  </a:lnTo>
                  <a:lnTo>
                    <a:pt x="51" y="129"/>
                  </a:lnTo>
                  <a:lnTo>
                    <a:pt x="50" y="126"/>
                  </a:lnTo>
                  <a:lnTo>
                    <a:pt x="52" y="125"/>
                  </a:lnTo>
                  <a:lnTo>
                    <a:pt x="52" y="124"/>
                  </a:lnTo>
                  <a:lnTo>
                    <a:pt x="46" y="109"/>
                  </a:lnTo>
                  <a:lnTo>
                    <a:pt x="39" y="96"/>
                  </a:lnTo>
                  <a:lnTo>
                    <a:pt x="34" y="85"/>
                  </a:lnTo>
                  <a:lnTo>
                    <a:pt x="32" y="73"/>
                  </a:lnTo>
                  <a:lnTo>
                    <a:pt x="26" y="63"/>
                  </a:lnTo>
                  <a:lnTo>
                    <a:pt x="22" y="52"/>
                  </a:lnTo>
                  <a:lnTo>
                    <a:pt x="20" y="43"/>
                  </a:lnTo>
                  <a:lnTo>
                    <a:pt x="17" y="34"/>
                  </a:lnTo>
                  <a:lnTo>
                    <a:pt x="15" y="30"/>
                  </a:lnTo>
                  <a:lnTo>
                    <a:pt x="12" y="22"/>
                  </a:lnTo>
                  <a:lnTo>
                    <a:pt x="11" y="17"/>
                  </a:lnTo>
                  <a:lnTo>
                    <a:pt x="11" y="13"/>
                  </a:lnTo>
                  <a:lnTo>
                    <a:pt x="11" y="8"/>
                  </a:lnTo>
                  <a:lnTo>
                    <a:pt x="12" y="7"/>
                  </a:lnTo>
                  <a:lnTo>
                    <a:pt x="11" y="7"/>
                  </a:lnTo>
                  <a:lnTo>
                    <a:pt x="13" y="5"/>
                  </a:lnTo>
                  <a:lnTo>
                    <a:pt x="11" y="7"/>
                  </a:lnTo>
                  <a:lnTo>
                    <a:pt x="12" y="7"/>
                  </a:lnTo>
                  <a:lnTo>
                    <a:pt x="8" y="9"/>
                  </a:lnTo>
                  <a:lnTo>
                    <a:pt x="11" y="7"/>
                  </a:lnTo>
                  <a:lnTo>
                    <a:pt x="7" y="9"/>
                  </a:lnTo>
                  <a:lnTo>
                    <a:pt x="8" y="8"/>
                  </a:lnTo>
                  <a:lnTo>
                    <a:pt x="8" y="9"/>
                  </a:lnTo>
                  <a:lnTo>
                    <a:pt x="13" y="11"/>
                  </a:lnTo>
                  <a:lnTo>
                    <a:pt x="11" y="8"/>
                  </a:lnTo>
                  <a:lnTo>
                    <a:pt x="13" y="11"/>
                  </a:lnTo>
                  <a:lnTo>
                    <a:pt x="19" y="13"/>
                  </a:lnTo>
                  <a:lnTo>
                    <a:pt x="21" y="18"/>
                  </a:lnTo>
                  <a:lnTo>
                    <a:pt x="26" y="24"/>
                  </a:lnTo>
                  <a:lnTo>
                    <a:pt x="32" y="29"/>
                  </a:lnTo>
                  <a:lnTo>
                    <a:pt x="38" y="35"/>
                  </a:lnTo>
                  <a:lnTo>
                    <a:pt x="42" y="40"/>
                  </a:lnTo>
                  <a:lnTo>
                    <a:pt x="50" y="51"/>
                  </a:lnTo>
                  <a:lnTo>
                    <a:pt x="57" y="57"/>
                  </a:lnTo>
                  <a:lnTo>
                    <a:pt x="64" y="68"/>
                  </a:lnTo>
                  <a:lnTo>
                    <a:pt x="72" y="79"/>
                  </a:lnTo>
                  <a:lnTo>
                    <a:pt x="81" y="90"/>
                  </a:lnTo>
                  <a:lnTo>
                    <a:pt x="90" y="102"/>
                  </a:lnTo>
                  <a:close/>
                </a:path>
              </a:pathLst>
            </a:custGeom>
            <a:solidFill>
              <a:srgbClr val="000000"/>
            </a:solidFill>
            <a:ln w="9525">
              <a:noFill/>
              <a:round/>
              <a:headEnd/>
              <a:tailEnd/>
            </a:ln>
          </p:spPr>
          <p:txBody>
            <a:bodyPr/>
            <a:lstStyle/>
            <a:p>
              <a:endParaRPr lang="de-DE"/>
            </a:p>
          </p:txBody>
        </p:sp>
        <p:sp>
          <p:nvSpPr>
            <p:cNvPr id="1030202" name="Freeform 58"/>
            <p:cNvSpPr>
              <a:spLocks/>
            </p:cNvSpPr>
            <p:nvPr/>
          </p:nvSpPr>
          <p:spPr bwMode="auto">
            <a:xfrm>
              <a:off x="2199" y="2396"/>
              <a:ext cx="101" cy="133"/>
            </a:xfrm>
            <a:custGeom>
              <a:avLst/>
              <a:gdLst/>
              <a:ahLst/>
              <a:cxnLst>
                <a:cxn ang="0">
                  <a:pos x="91" y="104"/>
                </a:cxn>
                <a:cxn ang="0">
                  <a:pos x="95" y="104"/>
                </a:cxn>
                <a:cxn ang="0">
                  <a:pos x="99" y="100"/>
                </a:cxn>
                <a:cxn ang="0">
                  <a:pos x="91" y="86"/>
                </a:cxn>
                <a:cxn ang="0">
                  <a:pos x="75" y="64"/>
                </a:cxn>
                <a:cxn ang="0">
                  <a:pos x="59" y="44"/>
                </a:cxn>
                <a:cxn ang="0">
                  <a:pos x="49" y="29"/>
                </a:cxn>
                <a:cxn ang="0">
                  <a:pos x="37" y="17"/>
                </a:cxn>
                <a:cxn ang="0">
                  <a:pos x="28" y="7"/>
                </a:cxn>
                <a:cxn ang="0">
                  <a:pos x="20" y="4"/>
                </a:cxn>
                <a:cxn ang="0">
                  <a:pos x="15" y="3"/>
                </a:cxn>
                <a:cxn ang="0">
                  <a:pos x="3" y="4"/>
                </a:cxn>
                <a:cxn ang="0">
                  <a:pos x="2" y="12"/>
                </a:cxn>
                <a:cxn ang="0">
                  <a:pos x="1" y="15"/>
                </a:cxn>
                <a:cxn ang="0">
                  <a:pos x="0" y="24"/>
                </a:cxn>
                <a:cxn ang="0">
                  <a:pos x="2" y="37"/>
                </a:cxn>
                <a:cxn ang="0">
                  <a:pos x="10" y="51"/>
                </a:cxn>
                <a:cxn ang="0">
                  <a:pos x="16" y="70"/>
                </a:cxn>
                <a:cxn ang="0">
                  <a:pos x="25" y="93"/>
                </a:cxn>
                <a:cxn ang="0">
                  <a:pos x="36" y="119"/>
                </a:cxn>
                <a:cxn ang="0">
                  <a:pos x="45" y="132"/>
                </a:cxn>
                <a:cxn ang="0">
                  <a:pos x="50" y="130"/>
                </a:cxn>
                <a:cxn ang="0">
                  <a:pos x="53" y="128"/>
                </a:cxn>
                <a:cxn ang="0">
                  <a:pos x="53" y="124"/>
                </a:cxn>
                <a:cxn ang="0">
                  <a:pos x="40" y="98"/>
                </a:cxn>
                <a:cxn ang="0">
                  <a:pos x="28" y="74"/>
                </a:cxn>
                <a:cxn ang="0">
                  <a:pos x="23" y="55"/>
                </a:cxn>
                <a:cxn ang="0">
                  <a:pos x="16" y="38"/>
                </a:cxn>
                <a:cxn ang="0">
                  <a:pos x="14" y="24"/>
                </a:cxn>
                <a:cxn ang="0">
                  <a:pos x="13" y="20"/>
                </a:cxn>
                <a:cxn ang="0">
                  <a:pos x="11" y="11"/>
                </a:cxn>
                <a:cxn ang="0">
                  <a:pos x="11" y="9"/>
                </a:cxn>
                <a:cxn ang="0">
                  <a:pos x="11" y="9"/>
                </a:cxn>
                <a:cxn ang="0">
                  <a:pos x="7" y="9"/>
                </a:cxn>
                <a:cxn ang="0">
                  <a:pos x="7" y="9"/>
                </a:cxn>
                <a:cxn ang="0">
                  <a:pos x="9" y="11"/>
                </a:cxn>
                <a:cxn ang="0">
                  <a:pos x="11" y="11"/>
                </a:cxn>
                <a:cxn ang="0">
                  <a:pos x="19" y="16"/>
                </a:cxn>
                <a:cxn ang="0">
                  <a:pos x="27" y="24"/>
                </a:cxn>
                <a:cxn ang="0">
                  <a:pos x="38" y="37"/>
                </a:cxn>
                <a:cxn ang="0">
                  <a:pos x="50" y="52"/>
                </a:cxn>
                <a:cxn ang="0">
                  <a:pos x="57" y="59"/>
                </a:cxn>
                <a:cxn ang="0">
                  <a:pos x="73" y="81"/>
                </a:cxn>
                <a:cxn ang="0">
                  <a:pos x="90" y="103"/>
                </a:cxn>
              </a:cxnLst>
              <a:rect l="0" t="0" r="r" b="b"/>
              <a:pathLst>
                <a:path w="101" h="133">
                  <a:moveTo>
                    <a:pt x="90" y="103"/>
                  </a:moveTo>
                  <a:lnTo>
                    <a:pt x="91" y="104"/>
                  </a:lnTo>
                  <a:lnTo>
                    <a:pt x="93" y="104"/>
                  </a:lnTo>
                  <a:lnTo>
                    <a:pt x="95" y="104"/>
                  </a:lnTo>
                  <a:lnTo>
                    <a:pt x="98" y="103"/>
                  </a:lnTo>
                  <a:lnTo>
                    <a:pt x="99" y="100"/>
                  </a:lnTo>
                  <a:lnTo>
                    <a:pt x="101" y="97"/>
                  </a:lnTo>
                  <a:lnTo>
                    <a:pt x="91" y="86"/>
                  </a:lnTo>
                  <a:lnTo>
                    <a:pt x="84" y="74"/>
                  </a:lnTo>
                  <a:lnTo>
                    <a:pt x="75" y="64"/>
                  </a:lnTo>
                  <a:lnTo>
                    <a:pt x="67" y="52"/>
                  </a:lnTo>
                  <a:lnTo>
                    <a:pt x="59" y="44"/>
                  </a:lnTo>
                  <a:lnTo>
                    <a:pt x="54" y="37"/>
                  </a:lnTo>
                  <a:lnTo>
                    <a:pt x="49" y="29"/>
                  </a:lnTo>
                  <a:lnTo>
                    <a:pt x="42" y="22"/>
                  </a:lnTo>
                  <a:lnTo>
                    <a:pt x="37" y="17"/>
                  </a:lnTo>
                  <a:lnTo>
                    <a:pt x="32" y="13"/>
                  </a:lnTo>
                  <a:lnTo>
                    <a:pt x="28" y="7"/>
                  </a:lnTo>
                  <a:lnTo>
                    <a:pt x="24" y="7"/>
                  </a:lnTo>
                  <a:lnTo>
                    <a:pt x="20" y="4"/>
                  </a:lnTo>
                  <a:lnTo>
                    <a:pt x="18" y="3"/>
                  </a:lnTo>
                  <a:lnTo>
                    <a:pt x="15" y="3"/>
                  </a:lnTo>
                  <a:lnTo>
                    <a:pt x="11" y="0"/>
                  </a:lnTo>
                  <a:lnTo>
                    <a:pt x="3" y="4"/>
                  </a:lnTo>
                  <a:lnTo>
                    <a:pt x="3" y="9"/>
                  </a:lnTo>
                  <a:lnTo>
                    <a:pt x="2" y="12"/>
                  </a:lnTo>
                  <a:lnTo>
                    <a:pt x="1" y="12"/>
                  </a:lnTo>
                  <a:lnTo>
                    <a:pt x="1" y="15"/>
                  </a:lnTo>
                  <a:lnTo>
                    <a:pt x="1" y="20"/>
                  </a:lnTo>
                  <a:lnTo>
                    <a:pt x="0" y="24"/>
                  </a:lnTo>
                  <a:lnTo>
                    <a:pt x="2" y="30"/>
                  </a:lnTo>
                  <a:lnTo>
                    <a:pt x="2" y="37"/>
                  </a:lnTo>
                  <a:lnTo>
                    <a:pt x="6" y="43"/>
                  </a:lnTo>
                  <a:lnTo>
                    <a:pt x="10" y="51"/>
                  </a:lnTo>
                  <a:lnTo>
                    <a:pt x="11" y="57"/>
                  </a:lnTo>
                  <a:lnTo>
                    <a:pt x="16" y="70"/>
                  </a:lnTo>
                  <a:lnTo>
                    <a:pt x="19" y="80"/>
                  </a:lnTo>
                  <a:lnTo>
                    <a:pt x="25" y="93"/>
                  </a:lnTo>
                  <a:lnTo>
                    <a:pt x="29" y="103"/>
                  </a:lnTo>
                  <a:lnTo>
                    <a:pt x="36" y="119"/>
                  </a:lnTo>
                  <a:lnTo>
                    <a:pt x="44" y="133"/>
                  </a:lnTo>
                  <a:lnTo>
                    <a:pt x="45" y="132"/>
                  </a:lnTo>
                  <a:lnTo>
                    <a:pt x="47" y="132"/>
                  </a:lnTo>
                  <a:lnTo>
                    <a:pt x="50" y="130"/>
                  </a:lnTo>
                  <a:lnTo>
                    <a:pt x="51" y="128"/>
                  </a:lnTo>
                  <a:lnTo>
                    <a:pt x="53" y="128"/>
                  </a:lnTo>
                  <a:lnTo>
                    <a:pt x="51" y="125"/>
                  </a:lnTo>
                  <a:lnTo>
                    <a:pt x="53" y="124"/>
                  </a:lnTo>
                  <a:lnTo>
                    <a:pt x="46" y="112"/>
                  </a:lnTo>
                  <a:lnTo>
                    <a:pt x="40" y="98"/>
                  </a:lnTo>
                  <a:lnTo>
                    <a:pt x="36" y="86"/>
                  </a:lnTo>
                  <a:lnTo>
                    <a:pt x="28" y="74"/>
                  </a:lnTo>
                  <a:lnTo>
                    <a:pt x="27" y="64"/>
                  </a:lnTo>
                  <a:lnTo>
                    <a:pt x="23" y="55"/>
                  </a:lnTo>
                  <a:lnTo>
                    <a:pt x="20" y="46"/>
                  </a:lnTo>
                  <a:lnTo>
                    <a:pt x="16" y="38"/>
                  </a:lnTo>
                  <a:lnTo>
                    <a:pt x="15" y="30"/>
                  </a:lnTo>
                  <a:lnTo>
                    <a:pt x="14" y="24"/>
                  </a:lnTo>
                  <a:lnTo>
                    <a:pt x="11" y="17"/>
                  </a:lnTo>
                  <a:lnTo>
                    <a:pt x="13" y="20"/>
                  </a:lnTo>
                  <a:lnTo>
                    <a:pt x="14" y="15"/>
                  </a:lnTo>
                  <a:lnTo>
                    <a:pt x="11" y="11"/>
                  </a:lnTo>
                  <a:lnTo>
                    <a:pt x="13" y="8"/>
                  </a:lnTo>
                  <a:lnTo>
                    <a:pt x="11" y="9"/>
                  </a:lnTo>
                  <a:lnTo>
                    <a:pt x="13" y="7"/>
                  </a:lnTo>
                  <a:lnTo>
                    <a:pt x="11" y="9"/>
                  </a:lnTo>
                  <a:lnTo>
                    <a:pt x="11" y="7"/>
                  </a:lnTo>
                  <a:lnTo>
                    <a:pt x="7" y="9"/>
                  </a:lnTo>
                  <a:lnTo>
                    <a:pt x="11" y="9"/>
                  </a:lnTo>
                  <a:lnTo>
                    <a:pt x="7" y="9"/>
                  </a:lnTo>
                  <a:lnTo>
                    <a:pt x="11" y="9"/>
                  </a:lnTo>
                  <a:lnTo>
                    <a:pt x="9" y="11"/>
                  </a:lnTo>
                  <a:lnTo>
                    <a:pt x="13" y="12"/>
                  </a:lnTo>
                  <a:lnTo>
                    <a:pt x="11" y="11"/>
                  </a:lnTo>
                  <a:lnTo>
                    <a:pt x="14" y="13"/>
                  </a:lnTo>
                  <a:lnTo>
                    <a:pt x="19" y="16"/>
                  </a:lnTo>
                  <a:lnTo>
                    <a:pt x="23" y="20"/>
                  </a:lnTo>
                  <a:lnTo>
                    <a:pt x="27" y="24"/>
                  </a:lnTo>
                  <a:lnTo>
                    <a:pt x="32" y="30"/>
                  </a:lnTo>
                  <a:lnTo>
                    <a:pt x="38" y="37"/>
                  </a:lnTo>
                  <a:lnTo>
                    <a:pt x="44" y="43"/>
                  </a:lnTo>
                  <a:lnTo>
                    <a:pt x="50" y="52"/>
                  </a:lnTo>
                  <a:lnTo>
                    <a:pt x="58" y="60"/>
                  </a:lnTo>
                  <a:lnTo>
                    <a:pt x="57" y="59"/>
                  </a:lnTo>
                  <a:lnTo>
                    <a:pt x="64" y="70"/>
                  </a:lnTo>
                  <a:lnTo>
                    <a:pt x="73" y="81"/>
                  </a:lnTo>
                  <a:lnTo>
                    <a:pt x="81" y="93"/>
                  </a:lnTo>
                  <a:lnTo>
                    <a:pt x="90" y="103"/>
                  </a:lnTo>
                  <a:close/>
                </a:path>
              </a:pathLst>
            </a:custGeom>
            <a:solidFill>
              <a:srgbClr val="000000"/>
            </a:solidFill>
            <a:ln w="9525">
              <a:noFill/>
              <a:round/>
              <a:headEnd/>
              <a:tailEnd/>
            </a:ln>
          </p:spPr>
          <p:txBody>
            <a:bodyPr/>
            <a:lstStyle/>
            <a:p>
              <a:endParaRPr lang="de-DE"/>
            </a:p>
          </p:txBody>
        </p:sp>
        <p:sp>
          <p:nvSpPr>
            <p:cNvPr id="1030203" name="Freeform 59"/>
            <p:cNvSpPr>
              <a:spLocks/>
            </p:cNvSpPr>
            <p:nvPr/>
          </p:nvSpPr>
          <p:spPr bwMode="auto">
            <a:xfrm>
              <a:off x="2364" y="2427"/>
              <a:ext cx="46" cy="34"/>
            </a:xfrm>
            <a:custGeom>
              <a:avLst/>
              <a:gdLst/>
              <a:ahLst/>
              <a:cxnLst>
                <a:cxn ang="0">
                  <a:pos x="4" y="20"/>
                </a:cxn>
                <a:cxn ang="0">
                  <a:pos x="2" y="21"/>
                </a:cxn>
                <a:cxn ang="0">
                  <a:pos x="0" y="24"/>
                </a:cxn>
                <a:cxn ang="0">
                  <a:pos x="0" y="26"/>
                </a:cxn>
                <a:cxn ang="0">
                  <a:pos x="4" y="33"/>
                </a:cxn>
                <a:cxn ang="0">
                  <a:pos x="5" y="34"/>
                </a:cxn>
                <a:cxn ang="0">
                  <a:pos x="8" y="34"/>
                </a:cxn>
                <a:cxn ang="0">
                  <a:pos x="9" y="34"/>
                </a:cxn>
                <a:cxn ang="0">
                  <a:pos x="12" y="33"/>
                </a:cxn>
                <a:cxn ang="0">
                  <a:pos x="42" y="16"/>
                </a:cxn>
                <a:cxn ang="0">
                  <a:pos x="43" y="15"/>
                </a:cxn>
                <a:cxn ang="0">
                  <a:pos x="46" y="13"/>
                </a:cxn>
                <a:cxn ang="0">
                  <a:pos x="46" y="10"/>
                </a:cxn>
                <a:cxn ang="0">
                  <a:pos x="44" y="7"/>
                </a:cxn>
                <a:cxn ang="0">
                  <a:pos x="44" y="6"/>
                </a:cxn>
                <a:cxn ang="0">
                  <a:pos x="43" y="3"/>
                </a:cxn>
                <a:cxn ang="0">
                  <a:pos x="42" y="2"/>
                </a:cxn>
                <a:cxn ang="0">
                  <a:pos x="39" y="0"/>
                </a:cxn>
                <a:cxn ang="0">
                  <a:pos x="38" y="0"/>
                </a:cxn>
                <a:cxn ang="0">
                  <a:pos x="34" y="2"/>
                </a:cxn>
                <a:cxn ang="0">
                  <a:pos x="4" y="20"/>
                </a:cxn>
              </a:cxnLst>
              <a:rect l="0" t="0" r="r" b="b"/>
              <a:pathLst>
                <a:path w="46" h="34">
                  <a:moveTo>
                    <a:pt x="4" y="20"/>
                  </a:moveTo>
                  <a:lnTo>
                    <a:pt x="2" y="21"/>
                  </a:lnTo>
                  <a:lnTo>
                    <a:pt x="0" y="24"/>
                  </a:lnTo>
                  <a:lnTo>
                    <a:pt x="0" y="26"/>
                  </a:lnTo>
                  <a:lnTo>
                    <a:pt x="4" y="33"/>
                  </a:lnTo>
                  <a:lnTo>
                    <a:pt x="5" y="34"/>
                  </a:lnTo>
                  <a:lnTo>
                    <a:pt x="8" y="34"/>
                  </a:lnTo>
                  <a:lnTo>
                    <a:pt x="9" y="34"/>
                  </a:lnTo>
                  <a:lnTo>
                    <a:pt x="12" y="33"/>
                  </a:lnTo>
                  <a:lnTo>
                    <a:pt x="42" y="16"/>
                  </a:lnTo>
                  <a:lnTo>
                    <a:pt x="43" y="15"/>
                  </a:lnTo>
                  <a:lnTo>
                    <a:pt x="46" y="13"/>
                  </a:lnTo>
                  <a:lnTo>
                    <a:pt x="46" y="10"/>
                  </a:lnTo>
                  <a:lnTo>
                    <a:pt x="44" y="7"/>
                  </a:lnTo>
                  <a:lnTo>
                    <a:pt x="44" y="6"/>
                  </a:lnTo>
                  <a:lnTo>
                    <a:pt x="43" y="3"/>
                  </a:lnTo>
                  <a:lnTo>
                    <a:pt x="42" y="2"/>
                  </a:lnTo>
                  <a:lnTo>
                    <a:pt x="39" y="0"/>
                  </a:lnTo>
                  <a:lnTo>
                    <a:pt x="38" y="0"/>
                  </a:lnTo>
                  <a:lnTo>
                    <a:pt x="34" y="2"/>
                  </a:lnTo>
                  <a:lnTo>
                    <a:pt x="4" y="20"/>
                  </a:lnTo>
                  <a:close/>
                </a:path>
              </a:pathLst>
            </a:custGeom>
            <a:solidFill>
              <a:srgbClr val="000000"/>
            </a:solidFill>
            <a:ln w="9525">
              <a:noFill/>
              <a:round/>
              <a:headEnd/>
              <a:tailEnd/>
            </a:ln>
          </p:spPr>
          <p:txBody>
            <a:bodyPr/>
            <a:lstStyle/>
            <a:p>
              <a:endParaRPr lang="de-DE"/>
            </a:p>
          </p:txBody>
        </p:sp>
        <p:sp>
          <p:nvSpPr>
            <p:cNvPr id="1030204" name="Freeform 60"/>
            <p:cNvSpPr>
              <a:spLocks/>
            </p:cNvSpPr>
            <p:nvPr/>
          </p:nvSpPr>
          <p:spPr bwMode="auto">
            <a:xfrm>
              <a:off x="2287" y="2470"/>
              <a:ext cx="40" cy="32"/>
            </a:xfrm>
            <a:custGeom>
              <a:avLst/>
              <a:gdLst/>
              <a:ahLst/>
              <a:cxnLst>
                <a:cxn ang="0">
                  <a:pos x="3" y="16"/>
                </a:cxn>
                <a:cxn ang="0">
                  <a:pos x="1" y="19"/>
                </a:cxn>
                <a:cxn ang="0">
                  <a:pos x="0" y="21"/>
                </a:cxn>
                <a:cxn ang="0">
                  <a:pos x="0" y="24"/>
                </a:cxn>
                <a:cxn ang="0">
                  <a:pos x="3" y="30"/>
                </a:cxn>
                <a:cxn ang="0">
                  <a:pos x="6" y="32"/>
                </a:cxn>
                <a:cxn ang="0">
                  <a:pos x="9" y="32"/>
                </a:cxn>
                <a:cxn ang="0">
                  <a:pos x="10" y="30"/>
                </a:cxn>
                <a:cxn ang="0">
                  <a:pos x="13" y="30"/>
                </a:cxn>
                <a:cxn ang="0">
                  <a:pos x="37" y="16"/>
                </a:cxn>
                <a:cxn ang="0">
                  <a:pos x="37" y="15"/>
                </a:cxn>
                <a:cxn ang="0">
                  <a:pos x="40" y="13"/>
                </a:cxn>
                <a:cxn ang="0">
                  <a:pos x="40" y="9"/>
                </a:cxn>
                <a:cxn ang="0">
                  <a:pos x="38" y="7"/>
                </a:cxn>
                <a:cxn ang="0">
                  <a:pos x="40" y="6"/>
                </a:cxn>
                <a:cxn ang="0">
                  <a:pos x="37" y="4"/>
                </a:cxn>
                <a:cxn ang="0">
                  <a:pos x="36" y="3"/>
                </a:cxn>
                <a:cxn ang="0">
                  <a:pos x="35" y="0"/>
                </a:cxn>
                <a:cxn ang="0">
                  <a:pos x="32" y="0"/>
                </a:cxn>
                <a:cxn ang="0">
                  <a:pos x="29" y="2"/>
                </a:cxn>
                <a:cxn ang="0">
                  <a:pos x="3" y="16"/>
                </a:cxn>
              </a:cxnLst>
              <a:rect l="0" t="0" r="r" b="b"/>
              <a:pathLst>
                <a:path w="40" h="32">
                  <a:moveTo>
                    <a:pt x="3" y="16"/>
                  </a:moveTo>
                  <a:lnTo>
                    <a:pt x="1" y="19"/>
                  </a:lnTo>
                  <a:lnTo>
                    <a:pt x="0" y="21"/>
                  </a:lnTo>
                  <a:lnTo>
                    <a:pt x="0" y="24"/>
                  </a:lnTo>
                  <a:lnTo>
                    <a:pt x="3" y="30"/>
                  </a:lnTo>
                  <a:lnTo>
                    <a:pt x="6" y="32"/>
                  </a:lnTo>
                  <a:lnTo>
                    <a:pt x="9" y="32"/>
                  </a:lnTo>
                  <a:lnTo>
                    <a:pt x="10" y="30"/>
                  </a:lnTo>
                  <a:lnTo>
                    <a:pt x="13" y="30"/>
                  </a:lnTo>
                  <a:lnTo>
                    <a:pt x="37" y="16"/>
                  </a:lnTo>
                  <a:lnTo>
                    <a:pt x="37" y="15"/>
                  </a:lnTo>
                  <a:lnTo>
                    <a:pt x="40" y="13"/>
                  </a:lnTo>
                  <a:lnTo>
                    <a:pt x="40" y="9"/>
                  </a:lnTo>
                  <a:lnTo>
                    <a:pt x="38" y="7"/>
                  </a:lnTo>
                  <a:lnTo>
                    <a:pt x="40" y="6"/>
                  </a:lnTo>
                  <a:lnTo>
                    <a:pt x="37" y="4"/>
                  </a:lnTo>
                  <a:lnTo>
                    <a:pt x="36" y="3"/>
                  </a:lnTo>
                  <a:lnTo>
                    <a:pt x="35" y="0"/>
                  </a:lnTo>
                  <a:lnTo>
                    <a:pt x="32" y="0"/>
                  </a:lnTo>
                  <a:lnTo>
                    <a:pt x="29" y="2"/>
                  </a:lnTo>
                  <a:lnTo>
                    <a:pt x="3" y="16"/>
                  </a:lnTo>
                  <a:close/>
                </a:path>
              </a:pathLst>
            </a:custGeom>
            <a:solidFill>
              <a:srgbClr val="000000"/>
            </a:solidFill>
            <a:ln w="9525">
              <a:noFill/>
              <a:round/>
              <a:headEnd/>
              <a:tailEnd/>
            </a:ln>
          </p:spPr>
          <p:txBody>
            <a:bodyPr/>
            <a:lstStyle/>
            <a:p>
              <a:endParaRPr lang="de-DE"/>
            </a:p>
          </p:txBody>
        </p:sp>
        <p:sp>
          <p:nvSpPr>
            <p:cNvPr id="1030205" name="Freeform 61"/>
            <p:cNvSpPr>
              <a:spLocks/>
            </p:cNvSpPr>
            <p:nvPr/>
          </p:nvSpPr>
          <p:spPr bwMode="auto">
            <a:xfrm>
              <a:off x="2056" y="2479"/>
              <a:ext cx="100" cy="132"/>
            </a:xfrm>
            <a:custGeom>
              <a:avLst/>
              <a:gdLst/>
              <a:ahLst/>
              <a:cxnLst>
                <a:cxn ang="0">
                  <a:pos x="90" y="105"/>
                </a:cxn>
                <a:cxn ang="0">
                  <a:pos x="96" y="102"/>
                </a:cxn>
                <a:cxn ang="0">
                  <a:pos x="99" y="99"/>
                </a:cxn>
                <a:cxn ang="0">
                  <a:pos x="100" y="97"/>
                </a:cxn>
                <a:cxn ang="0">
                  <a:pos x="83" y="72"/>
                </a:cxn>
                <a:cxn ang="0">
                  <a:pos x="68" y="51"/>
                </a:cxn>
                <a:cxn ang="0">
                  <a:pos x="53" y="36"/>
                </a:cxn>
                <a:cxn ang="0">
                  <a:pos x="42" y="21"/>
                </a:cxn>
                <a:cxn ang="0">
                  <a:pos x="31" y="14"/>
                </a:cxn>
                <a:cxn ang="0">
                  <a:pos x="24" y="4"/>
                </a:cxn>
                <a:cxn ang="0">
                  <a:pos x="16" y="0"/>
                </a:cxn>
                <a:cxn ang="0">
                  <a:pos x="4" y="4"/>
                </a:cxn>
                <a:cxn ang="0">
                  <a:pos x="3" y="10"/>
                </a:cxn>
                <a:cxn ang="0">
                  <a:pos x="0" y="14"/>
                </a:cxn>
                <a:cxn ang="0">
                  <a:pos x="0" y="23"/>
                </a:cxn>
                <a:cxn ang="0">
                  <a:pos x="4" y="36"/>
                </a:cxn>
                <a:cxn ang="0">
                  <a:pos x="9" y="51"/>
                </a:cxn>
                <a:cxn ang="0">
                  <a:pos x="16" y="69"/>
                </a:cxn>
                <a:cxn ang="0">
                  <a:pos x="24" y="90"/>
                </a:cxn>
                <a:cxn ang="0">
                  <a:pos x="36" y="116"/>
                </a:cxn>
                <a:cxn ang="0">
                  <a:pos x="43" y="132"/>
                </a:cxn>
                <a:cxn ang="0">
                  <a:pos x="47" y="131"/>
                </a:cxn>
                <a:cxn ang="0">
                  <a:pos x="51" y="128"/>
                </a:cxn>
                <a:cxn ang="0">
                  <a:pos x="52" y="125"/>
                </a:cxn>
                <a:cxn ang="0">
                  <a:pos x="47" y="110"/>
                </a:cxn>
                <a:cxn ang="0">
                  <a:pos x="34" y="85"/>
                </a:cxn>
                <a:cxn ang="0">
                  <a:pos x="26" y="64"/>
                </a:cxn>
                <a:cxn ang="0">
                  <a:pos x="20" y="45"/>
                </a:cxn>
                <a:cxn ang="0">
                  <a:pos x="14" y="29"/>
                </a:cxn>
                <a:cxn ang="0">
                  <a:pos x="11" y="16"/>
                </a:cxn>
                <a:cxn ang="0">
                  <a:pos x="12" y="15"/>
                </a:cxn>
                <a:cxn ang="0">
                  <a:pos x="12" y="7"/>
                </a:cxn>
                <a:cxn ang="0">
                  <a:pos x="13" y="6"/>
                </a:cxn>
                <a:cxn ang="0">
                  <a:pos x="12" y="6"/>
                </a:cxn>
                <a:cxn ang="0">
                  <a:pos x="9" y="8"/>
                </a:cxn>
                <a:cxn ang="0">
                  <a:pos x="9" y="8"/>
                </a:cxn>
                <a:cxn ang="0">
                  <a:pos x="12" y="11"/>
                </a:cxn>
                <a:cxn ang="0">
                  <a:pos x="18" y="15"/>
                </a:cxn>
                <a:cxn ang="0">
                  <a:pos x="27" y="21"/>
                </a:cxn>
                <a:cxn ang="0">
                  <a:pos x="40" y="36"/>
                </a:cxn>
                <a:cxn ang="0">
                  <a:pos x="49" y="51"/>
                </a:cxn>
                <a:cxn ang="0">
                  <a:pos x="57" y="58"/>
                </a:cxn>
                <a:cxn ang="0">
                  <a:pos x="71" y="79"/>
                </a:cxn>
                <a:cxn ang="0">
                  <a:pos x="90" y="103"/>
                </a:cxn>
              </a:cxnLst>
              <a:rect l="0" t="0" r="r" b="b"/>
              <a:pathLst>
                <a:path w="100" h="132">
                  <a:moveTo>
                    <a:pt x="90" y="103"/>
                  </a:moveTo>
                  <a:lnTo>
                    <a:pt x="90" y="105"/>
                  </a:lnTo>
                  <a:lnTo>
                    <a:pt x="92" y="103"/>
                  </a:lnTo>
                  <a:lnTo>
                    <a:pt x="96" y="102"/>
                  </a:lnTo>
                  <a:lnTo>
                    <a:pt x="97" y="102"/>
                  </a:lnTo>
                  <a:lnTo>
                    <a:pt x="99" y="99"/>
                  </a:lnTo>
                  <a:lnTo>
                    <a:pt x="100" y="99"/>
                  </a:lnTo>
                  <a:lnTo>
                    <a:pt x="100" y="97"/>
                  </a:lnTo>
                  <a:lnTo>
                    <a:pt x="91" y="85"/>
                  </a:lnTo>
                  <a:lnTo>
                    <a:pt x="83" y="72"/>
                  </a:lnTo>
                  <a:lnTo>
                    <a:pt x="74" y="62"/>
                  </a:lnTo>
                  <a:lnTo>
                    <a:pt x="68" y="51"/>
                  </a:lnTo>
                  <a:lnTo>
                    <a:pt x="60" y="45"/>
                  </a:lnTo>
                  <a:lnTo>
                    <a:pt x="53" y="36"/>
                  </a:lnTo>
                  <a:lnTo>
                    <a:pt x="49" y="28"/>
                  </a:lnTo>
                  <a:lnTo>
                    <a:pt x="42" y="21"/>
                  </a:lnTo>
                  <a:lnTo>
                    <a:pt x="36" y="16"/>
                  </a:lnTo>
                  <a:lnTo>
                    <a:pt x="31" y="14"/>
                  </a:lnTo>
                  <a:lnTo>
                    <a:pt x="27" y="7"/>
                  </a:lnTo>
                  <a:lnTo>
                    <a:pt x="24" y="4"/>
                  </a:lnTo>
                  <a:lnTo>
                    <a:pt x="21" y="2"/>
                  </a:lnTo>
                  <a:lnTo>
                    <a:pt x="16" y="0"/>
                  </a:lnTo>
                  <a:lnTo>
                    <a:pt x="12" y="0"/>
                  </a:lnTo>
                  <a:lnTo>
                    <a:pt x="4" y="4"/>
                  </a:lnTo>
                  <a:lnTo>
                    <a:pt x="3" y="7"/>
                  </a:lnTo>
                  <a:lnTo>
                    <a:pt x="3" y="10"/>
                  </a:lnTo>
                  <a:lnTo>
                    <a:pt x="0" y="11"/>
                  </a:lnTo>
                  <a:lnTo>
                    <a:pt x="0" y="14"/>
                  </a:lnTo>
                  <a:lnTo>
                    <a:pt x="0" y="19"/>
                  </a:lnTo>
                  <a:lnTo>
                    <a:pt x="0" y="23"/>
                  </a:lnTo>
                  <a:lnTo>
                    <a:pt x="3" y="30"/>
                  </a:lnTo>
                  <a:lnTo>
                    <a:pt x="4" y="36"/>
                  </a:lnTo>
                  <a:lnTo>
                    <a:pt x="5" y="42"/>
                  </a:lnTo>
                  <a:lnTo>
                    <a:pt x="9" y="51"/>
                  </a:lnTo>
                  <a:lnTo>
                    <a:pt x="11" y="58"/>
                  </a:lnTo>
                  <a:lnTo>
                    <a:pt x="16" y="69"/>
                  </a:lnTo>
                  <a:lnTo>
                    <a:pt x="20" y="80"/>
                  </a:lnTo>
                  <a:lnTo>
                    <a:pt x="24" y="90"/>
                  </a:lnTo>
                  <a:lnTo>
                    <a:pt x="30" y="103"/>
                  </a:lnTo>
                  <a:lnTo>
                    <a:pt x="36" y="116"/>
                  </a:lnTo>
                  <a:lnTo>
                    <a:pt x="43" y="131"/>
                  </a:lnTo>
                  <a:lnTo>
                    <a:pt x="43" y="132"/>
                  </a:lnTo>
                  <a:lnTo>
                    <a:pt x="46" y="131"/>
                  </a:lnTo>
                  <a:lnTo>
                    <a:pt x="47" y="131"/>
                  </a:lnTo>
                  <a:lnTo>
                    <a:pt x="49" y="129"/>
                  </a:lnTo>
                  <a:lnTo>
                    <a:pt x="51" y="128"/>
                  </a:lnTo>
                  <a:lnTo>
                    <a:pt x="52" y="127"/>
                  </a:lnTo>
                  <a:lnTo>
                    <a:pt x="52" y="125"/>
                  </a:lnTo>
                  <a:lnTo>
                    <a:pt x="53" y="124"/>
                  </a:lnTo>
                  <a:lnTo>
                    <a:pt x="47" y="110"/>
                  </a:lnTo>
                  <a:lnTo>
                    <a:pt x="40" y="97"/>
                  </a:lnTo>
                  <a:lnTo>
                    <a:pt x="34" y="85"/>
                  </a:lnTo>
                  <a:lnTo>
                    <a:pt x="30" y="73"/>
                  </a:lnTo>
                  <a:lnTo>
                    <a:pt x="26" y="64"/>
                  </a:lnTo>
                  <a:lnTo>
                    <a:pt x="22" y="54"/>
                  </a:lnTo>
                  <a:lnTo>
                    <a:pt x="20" y="45"/>
                  </a:lnTo>
                  <a:lnTo>
                    <a:pt x="17" y="36"/>
                  </a:lnTo>
                  <a:lnTo>
                    <a:pt x="14" y="29"/>
                  </a:lnTo>
                  <a:lnTo>
                    <a:pt x="13" y="24"/>
                  </a:lnTo>
                  <a:lnTo>
                    <a:pt x="11" y="16"/>
                  </a:lnTo>
                  <a:lnTo>
                    <a:pt x="12" y="19"/>
                  </a:lnTo>
                  <a:lnTo>
                    <a:pt x="12" y="15"/>
                  </a:lnTo>
                  <a:lnTo>
                    <a:pt x="12" y="11"/>
                  </a:lnTo>
                  <a:lnTo>
                    <a:pt x="12" y="7"/>
                  </a:lnTo>
                  <a:lnTo>
                    <a:pt x="11" y="7"/>
                  </a:lnTo>
                  <a:lnTo>
                    <a:pt x="13" y="6"/>
                  </a:lnTo>
                  <a:lnTo>
                    <a:pt x="11" y="7"/>
                  </a:lnTo>
                  <a:lnTo>
                    <a:pt x="12" y="6"/>
                  </a:lnTo>
                  <a:lnTo>
                    <a:pt x="7" y="8"/>
                  </a:lnTo>
                  <a:lnTo>
                    <a:pt x="9" y="8"/>
                  </a:lnTo>
                  <a:lnTo>
                    <a:pt x="7" y="8"/>
                  </a:lnTo>
                  <a:lnTo>
                    <a:pt x="9" y="8"/>
                  </a:lnTo>
                  <a:lnTo>
                    <a:pt x="8" y="10"/>
                  </a:lnTo>
                  <a:lnTo>
                    <a:pt x="12" y="11"/>
                  </a:lnTo>
                  <a:lnTo>
                    <a:pt x="14" y="14"/>
                  </a:lnTo>
                  <a:lnTo>
                    <a:pt x="18" y="15"/>
                  </a:lnTo>
                  <a:lnTo>
                    <a:pt x="22" y="20"/>
                  </a:lnTo>
                  <a:lnTo>
                    <a:pt x="27" y="21"/>
                  </a:lnTo>
                  <a:lnTo>
                    <a:pt x="31" y="29"/>
                  </a:lnTo>
                  <a:lnTo>
                    <a:pt x="40" y="36"/>
                  </a:lnTo>
                  <a:lnTo>
                    <a:pt x="43" y="41"/>
                  </a:lnTo>
                  <a:lnTo>
                    <a:pt x="49" y="51"/>
                  </a:lnTo>
                  <a:lnTo>
                    <a:pt x="57" y="60"/>
                  </a:lnTo>
                  <a:lnTo>
                    <a:pt x="57" y="58"/>
                  </a:lnTo>
                  <a:lnTo>
                    <a:pt x="64" y="68"/>
                  </a:lnTo>
                  <a:lnTo>
                    <a:pt x="71" y="79"/>
                  </a:lnTo>
                  <a:lnTo>
                    <a:pt x="80" y="92"/>
                  </a:lnTo>
                  <a:lnTo>
                    <a:pt x="90" y="103"/>
                  </a:lnTo>
                  <a:close/>
                </a:path>
              </a:pathLst>
            </a:custGeom>
            <a:solidFill>
              <a:srgbClr val="000000"/>
            </a:solidFill>
            <a:ln w="9525">
              <a:noFill/>
              <a:round/>
              <a:headEnd/>
              <a:tailEnd/>
            </a:ln>
          </p:spPr>
          <p:txBody>
            <a:bodyPr/>
            <a:lstStyle/>
            <a:p>
              <a:endParaRPr lang="de-DE"/>
            </a:p>
          </p:txBody>
        </p:sp>
        <p:sp>
          <p:nvSpPr>
            <p:cNvPr id="1030206" name="Freeform 62"/>
            <p:cNvSpPr>
              <a:spLocks/>
            </p:cNvSpPr>
            <p:nvPr/>
          </p:nvSpPr>
          <p:spPr bwMode="auto">
            <a:xfrm>
              <a:off x="2608" y="2303"/>
              <a:ext cx="20" cy="19"/>
            </a:xfrm>
            <a:custGeom>
              <a:avLst/>
              <a:gdLst/>
              <a:ahLst/>
              <a:cxnLst>
                <a:cxn ang="0">
                  <a:pos x="3" y="5"/>
                </a:cxn>
                <a:cxn ang="0">
                  <a:pos x="0" y="6"/>
                </a:cxn>
                <a:cxn ang="0">
                  <a:pos x="0" y="9"/>
                </a:cxn>
                <a:cxn ang="0">
                  <a:pos x="0" y="11"/>
                </a:cxn>
                <a:cxn ang="0">
                  <a:pos x="2" y="17"/>
                </a:cxn>
                <a:cxn ang="0">
                  <a:pos x="7" y="19"/>
                </a:cxn>
                <a:cxn ang="0">
                  <a:pos x="19" y="11"/>
                </a:cxn>
                <a:cxn ang="0">
                  <a:pos x="20" y="6"/>
                </a:cxn>
                <a:cxn ang="0">
                  <a:pos x="19" y="6"/>
                </a:cxn>
                <a:cxn ang="0">
                  <a:pos x="19" y="5"/>
                </a:cxn>
                <a:cxn ang="0">
                  <a:pos x="18" y="2"/>
                </a:cxn>
                <a:cxn ang="0">
                  <a:pos x="16" y="1"/>
                </a:cxn>
                <a:cxn ang="0">
                  <a:pos x="14" y="0"/>
                </a:cxn>
                <a:cxn ang="0">
                  <a:pos x="13" y="0"/>
                </a:cxn>
                <a:cxn ang="0">
                  <a:pos x="3" y="5"/>
                </a:cxn>
              </a:cxnLst>
              <a:rect l="0" t="0" r="r" b="b"/>
              <a:pathLst>
                <a:path w="20" h="19">
                  <a:moveTo>
                    <a:pt x="3" y="5"/>
                  </a:moveTo>
                  <a:lnTo>
                    <a:pt x="0" y="6"/>
                  </a:lnTo>
                  <a:lnTo>
                    <a:pt x="0" y="9"/>
                  </a:lnTo>
                  <a:lnTo>
                    <a:pt x="0" y="11"/>
                  </a:lnTo>
                  <a:lnTo>
                    <a:pt x="2" y="17"/>
                  </a:lnTo>
                  <a:lnTo>
                    <a:pt x="7" y="19"/>
                  </a:lnTo>
                  <a:lnTo>
                    <a:pt x="19" y="11"/>
                  </a:lnTo>
                  <a:lnTo>
                    <a:pt x="20" y="6"/>
                  </a:lnTo>
                  <a:lnTo>
                    <a:pt x="19" y="6"/>
                  </a:lnTo>
                  <a:lnTo>
                    <a:pt x="19" y="5"/>
                  </a:lnTo>
                  <a:lnTo>
                    <a:pt x="18" y="2"/>
                  </a:lnTo>
                  <a:lnTo>
                    <a:pt x="16" y="1"/>
                  </a:lnTo>
                  <a:lnTo>
                    <a:pt x="14" y="0"/>
                  </a:lnTo>
                  <a:lnTo>
                    <a:pt x="13" y="0"/>
                  </a:lnTo>
                  <a:lnTo>
                    <a:pt x="3" y="5"/>
                  </a:lnTo>
                  <a:close/>
                </a:path>
              </a:pathLst>
            </a:custGeom>
            <a:solidFill>
              <a:srgbClr val="000000"/>
            </a:solidFill>
            <a:ln w="9525">
              <a:noFill/>
              <a:round/>
              <a:headEnd/>
              <a:tailEnd/>
            </a:ln>
          </p:spPr>
          <p:txBody>
            <a:bodyPr/>
            <a:lstStyle/>
            <a:p>
              <a:endParaRPr lang="de-DE"/>
            </a:p>
          </p:txBody>
        </p:sp>
        <p:sp>
          <p:nvSpPr>
            <p:cNvPr id="1030207" name="Freeform 63"/>
            <p:cNvSpPr>
              <a:spLocks/>
            </p:cNvSpPr>
            <p:nvPr/>
          </p:nvSpPr>
          <p:spPr bwMode="auto">
            <a:xfrm>
              <a:off x="2516" y="2219"/>
              <a:ext cx="99" cy="130"/>
            </a:xfrm>
            <a:custGeom>
              <a:avLst/>
              <a:gdLst/>
              <a:ahLst/>
              <a:cxnLst>
                <a:cxn ang="0">
                  <a:pos x="90" y="103"/>
                </a:cxn>
                <a:cxn ang="0">
                  <a:pos x="95" y="102"/>
                </a:cxn>
                <a:cxn ang="0">
                  <a:pos x="97" y="99"/>
                </a:cxn>
                <a:cxn ang="0">
                  <a:pos x="99" y="97"/>
                </a:cxn>
                <a:cxn ang="0">
                  <a:pos x="83" y="73"/>
                </a:cxn>
                <a:cxn ang="0">
                  <a:pos x="67" y="52"/>
                </a:cxn>
                <a:cxn ang="0">
                  <a:pos x="54" y="37"/>
                </a:cxn>
                <a:cxn ang="0">
                  <a:pos x="41" y="22"/>
                </a:cxn>
                <a:cxn ang="0">
                  <a:pos x="33" y="12"/>
                </a:cxn>
                <a:cxn ang="0">
                  <a:pos x="20" y="3"/>
                </a:cxn>
                <a:cxn ang="0">
                  <a:pos x="15" y="2"/>
                </a:cxn>
                <a:cxn ang="0">
                  <a:pos x="4" y="4"/>
                </a:cxn>
                <a:cxn ang="0">
                  <a:pos x="2" y="11"/>
                </a:cxn>
                <a:cxn ang="0">
                  <a:pos x="1" y="15"/>
                </a:cxn>
                <a:cxn ang="0">
                  <a:pos x="0" y="22"/>
                </a:cxn>
                <a:cxn ang="0">
                  <a:pos x="2" y="35"/>
                </a:cxn>
                <a:cxn ang="0">
                  <a:pos x="9" y="51"/>
                </a:cxn>
                <a:cxn ang="0">
                  <a:pos x="15" y="69"/>
                </a:cxn>
                <a:cxn ang="0">
                  <a:pos x="24" y="91"/>
                </a:cxn>
                <a:cxn ang="0">
                  <a:pos x="36" y="116"/>
                </a:cxn>
                <a:cxn ang="0">
                  <a:pos x="46" y="129"/>
                </a:cxn>
                <a:cxn ang="0">
                  <a:pos x="50" y="129"/>
                </a:cxn>
                <a:cxn ang="0">
                  <a:pos x="53" y="125"/>
                </a:cxn>
                <a:cxn ang="0">
                  <a:pos x="53" y="124"/>
                </a:cxn>
                <a:cxn ang="0">
                  <a:pos x="40" y="97"/>
                </a:cxn>
                <a:cxn ang="0">
                  <a:pos x="29" y="75"/>
                </a:cxn>
                <a:cxn ang="0">
                  <a:pos x="23" y="54"/>
                </a:cxn>
                <a:cxn ang="0">
                  <a:pos x="17" y="37"/>
                </a:cxn>
                <a:cxn ang="0">
                  <a:pos x="13" y="24"/>
                </a:cxn>
                <a:cxn ang="0">
                  <a:pos x="11" y="20"/>
                </a:cxn>
                <a:cxn ang="0">
                  <a:pos x="10" y="9"/>
                </a:cxn>
                <a:cxn ang="0">
                  <a:pos x="13" y="4"/>
                </a:cxn>
                <a:cxn ang="0">
                  <a:pos x="11" y="6"/>
                </a:cxn>
                <a:cxn ang="0">
                  <a:pos x="10" y="9"/>
                </a:cxn>
                <a:cxn ang="0">
                  <a:pos x="10" y="9"/>
                </a:cxn>
                <a:cxn ang="0">
                  <a:pos x="10" y="9"/>
                </a:cxn>
                <a:cxn ang="0">
                  <a:pos x="19" y="15"/>
                </a:cxn>
                <a:cxn ang="0">
                  <a:pos x="27" y="22"/>
                </a:cxn>
                <a:cxn ang="0">
                  <a:pos x="39" y="35"/>
                </a:cxn>
                <a:cxn ang="0">
                  <a:pos x="51" y="50"/>
                </a:cxn>
                <a:cxn ang="0">
                  <a:pos x="58" y="58"/>
                </a:cxn>
                <a:cxn ang="0">
                  <a:pos x="72" y="80"/>
                </a:cxn>
                <a:cxn ang="0">
                  <a:pos x="89" y="103"/>
                </a:cxn>
              </a:cxnLst>
              <a:rect l="0" t="0" r="r" b="b"/>
              <a:pathLst>
                <a:path w="99" h="130">
                  <a:moveTo>
                    <a:pt x="89" y="103"/>
                  </a:moveTo>
                  <a:lnTo>
                    <a:pt x="90" y="103"/>
                  </a:lnTo>
                  <a:lnTo>
                    <a:pt x="92" y="103"/>
                  </a:lnTo>
                  <a:lnTo>
                    <a:pt x="95" y="102"/>
                  </a:lnTo>
                  <a:lnTo>
                    <a:pt x="98" y="101"/>
                  </a:lnTo>
                  <a:lnTo>
                    <a:pt x="97" y="99"/>
                  </a:lnTo>
                  <a:lnTo>
                    <a:pt x="99" y="98"/>
                  </a:lnTo>
                  <a:lnTo>
                    <a:pt x="99" y="97"/>
                  </a:lnTo>
                  <a:lnTo>
                    <a:pt x="90" y="84"/>
                  </a:lnTo>
                  <a:lnTo>
                    <a:pt x="83" y="73"/>
                  </a:lnTo>
                  <a:lnTo>
                    <a:pt x="75" y="61"/>
                  </a:lnTo>
                  <a:lnTo>
                    <a:pt x="67" y="52"/>
                  </a:lnTo>
                  <a:lnTo>
                    <a:pt x="59" y="43"/>
                  </a:lnTo>
                  <a:lnTo>
                    <a:pt x="54" y="37"/>
                  </a:lnTo>
                  <a:lnTo>
                    <a:pt x="49" y="28"/>
                  </a:lnTo>
                  <a:lnTo>
                    <a:pt x="41" y="22"/>
                  </a:lnTo>
                  <a:lnTo>
                    <a:pt x="39" y="16"/>
                  </a:lnTo>
                  <a:lnTo>
                    <a:pt x="33" y="12"/>
                  </a:lnTo>
                  <a:lnTo>
                    <a:pt x="28" y="7"/>
                  </a:lnTo>
                  <a:lnTo>
                    <a:pt x="20" y="3"/>
                  </a:lnTo>
                  <a:lnTo>
                    <a:pt x="17" y="2"/>
                  </a:lnTo>
                  <a:lnTo>
                    <a:pt x="15" y="2"/>
                  </a:lnTo>
                  <a:lnTo>
                    <a:pt x="11" y="0"/>
                  </a:lnTo>
                  <a:lnTo>
                    <a:pt x="4" y="4"/>
                  </a:lnTo>
                  <a:lnTo>
                    <a:pt x="4" y="8"/>
                  </a:lnTo>
                  <a:lnTo>
                    <a:pt x="2" y="11"/>
                  </a:lnTo>
                  <a:lnTo>
                    <a:pt x="1" y="11"/>
                  </a:lnTo>
                  <a:lnTo>
                    <a:pt x="1" y="15"/>
                  </a:lnTo>
                  <a:lnTo>
                    <a:pt x="1" y="19"/>
                  </a:lnTo>
                  <a:lnTo>
                    <a:pt x="0" y="22"/>
                  </a:lnTo>
                  <a:lnTo>
                    <a:pt x="2" y="29"/>
                  </a:lnTo>
                  <a:lnTo>
                    <a:pt x="2" y="35"/>
                  </a:lnTo>
                  <a:lnTo>
                    <a:pt x="6" y="43"/>
                  </a:lnTo>
                  <a:lnTo>
                    <a:pt x="9" y="51"/>
                  </a:lnTo>
                  <a:lnTo>
                    <a:pt x="11" y="58"/>
                  </a:lnTo>
                  <a:lnTo>
                    <a:pt x="15" y="69"/>
                  </a:lnTo>
                  <a:lnTo>
                    <a:pt x="19" y="80"/>
                  </a:lnTo>
                  <a:lnTo>
                    <a:pt x="24" y="91"/>
                  </a:lnTo>
                  <a:lnTo>
                    <a:pt x="31" y="102"/>
                  </a:lnTo>
                  <a:lnTo>
                    <a:pt x="36" y="116"/>
                  </a:lnTo>
                  <a:lnTo>
                    <a:pt x="42" y="130"/>
                  </a:lnTo>
                  <a:lnTo>
                    <a:pt x="46" y="129"/>
                  </a:lnTo>
                  <a:lnTo>
                    <a:pt x="46" y="130"/>
                  </a:lnTo>
                  <a:lnTo>
                    <a:pt x="50" y="129"/>
                  </a:lnTo>
                  <a:lnTo>
                    <a:pt x="50" y="127"/>
                  </a:lnTo>
                  <a:lnTo>
                    <a:pt x="53" y="125"/>
                  </a:lnTo>
                  <a:lnTo>
                    <a:pt x="51" y="125"/>
                  </a:lnTo>
                  <a:lnTo>
                    <a:pt x="53" y="124"/>
                  </a:lnTo>
                  <a:lnTo>
                    <a:pt x="46" y="110"/>
                  </a:lnTo>
                  <a:lnTo>
                    <a:pt x="40" y="97"/>
                  </a:lnTo>
                  <a:lnTo>
                    <a:pt x="35" y="85"/>
                  </a:lnTo>
                  <a:lnTo>
                    <a:pt x="29" y="75"/>
                  </a:lnTo>
                  <a:lnTo>
                    <a:pt x="26" y="63"/>
                  </a:lnTo>
                  <a:lnTo>
                    <a:pt x="23" y="54"/>
                  </a:lnTo>
                  <a:lnTo>
                    <a:pt x="20" y="45"/>
                  </a:lnTo>
                  <a:lnTo>
                    <a:pt x="17" y="37"/>
                  </a:lnTo>
                  <a:lnTo>
                    <a:pt x="14" y="30"/>
                  </a:lnTo>
                  <a:lnTo>
                    <a:pt x="13" y="24"/>
                  </a:lnTo>
                  <a:lnTo>
                    <a:pt x="10" y="17"/>
                  </a:lnTo>
                  <a:lnTo>
                    <a:pt x="11" y="20"/>
                  </a:lnTo>
                  <a:lnTo>
                    <a:pt x="11" y="13"/>
                  </a:lnTo>
                  <a:lnTo>
                    <a:pt x="10" y="9"/>
                  </a:lnTo>
                  <a:lnTo>
                    <a:pt x="13" y="8"/>
                  </a:lnTo>
                  <a:lnTo>
                    <a:pt x="13" y="4"/>
                  </a:lnTo>
                  <a:lnTo>
                    <a:pt x="13" y="8"/>
                  </a:lnTo>
                  <a:lnTo>
                    <a:pt x="11" y="6"/>
                  </a:lnTo>
                  <a:lnTo>
                    <a:pt x="6" y="8"/>
                  </a:lnTo>
                  <a:lnTo>
                    <a:pt x="10" y="9"/>
                  </a:lnTo>
                  <a:lnTo>
                    <a:pt x="5" y="8"/>
                  </a:lnTo>
                  <a:lnTo>
                    <a:pt x="10" y="9"/>
                  </a:lnTo>
                  <a:lnTo>
                    <a:pt x="9" y="11"/>
                  </a:lnTo>
                  <a:lnTo>
                    <a:pt x="10" y="9"/>
                  </a:lnTo>
                  <a:lnTo>
                    <a:pt x="15" y="12"/>
                  </a:lnTo>
                  <a:lnTo>
                    <a:pt x="19" y="15"/>
                  </a:lnTo>
                  <a:lnTo>
                    <a:pt x="22" y="20"/>
                  </a:lnTo>
                  <a:lnTo>
                    <a:pt x="27" y="22"/>
                  </a:lnTo>
                  <a:lnTo>
                    <a:pt x="32" y="29"/>
                  </a:lnTo>
                  <a:lnTo>
                    <a:pt x="39" y="35"/>
                  </a:lnTo>
                  <a:lnTo>
                    <a:pt x="44" y="42"/>
                  </a:lnTo>
                  <a:lnTo>
                    <a:pt x="51" y="50"/>
                  </a:lnTo>
                  <a:lnTo>
                    <a:pt x="58" y="59"/>
                  </a:lnTo>
                  <a:lnTo>
                    <a:pt x="58" y="58"/>
                  </a:lnTo>
                  <a:lnTo>
                    <a:pt x="64" y="68"/>
                  </a:lnTo>
                  <a:lnTo>
                    <a:pt x="72" y="80"/>
                  </a:lnTo>
                  <a:lnTo>
                    <a:pt x="80" y="90"/>
                  </a:lnTo>
                  <a:lnTo>
                    <a:pt x="89" y="103"/>
                  </a:lnTo>
                  <a:close/>
                </a:path>
              </a:pathLst>
            </a:custGeom>
            <a:solidFill>
              <a:srgbClr val="000000"/>
            </a:solidFill>
            <a:ln w="9525">
              <a:noFill/>
              <a:round/>
              <a:headEnd/>
              <a:tailEnd/>
            </a:ln>
          </p:spPr>
          <p:txBody>
            <a:bodyPr/>
            <a:lstStyle/>
            <a:p>
              <a:endParaRPr lang="de-DE"/>
            </a:p>
          </p:txBody>
        </p:sp>
        <p:sp>
          <p:nvSpPr>
            <p:cNvPr id="1030208" name="Freeform 64"/>
            <p:cNvSpPr>
              <a:spLocks/>
            </p:cNvSpPr>
            <p:nvPr/>
          </p:nvSpPr>
          <p:spPr bwMode="auto">
            <a:xfrm>
              <a:off x="2588" y="2175"/>
              <a:ext cx="100" cy="133"/>
            </a:xfrm>
            <a:custGeom>
              <a:avLst/>
              <a:gdLst/>
              <a:ahLst/>
              <a:cxnLst>
                <a:cxn ang="0">
                  <a:pos x="91" y="105"/>
                </a:cxn>
                <a:cxn ang="0">
                  <a:pos x="97" y="104"/>
                </a:cxn>
                <a:cxn ang="0">
                  <a:pos x="99" y="100"/>
                </a:cxn>
                <a:cxn ang="0">
                  <a:pos x="100" y="98"/>
                </a:cxn>
                <a:cxn ang="0">
                  <a:pos x="84" y="74"/>
                </a:cxn>
                <a:cxn ang="0">
                  <a:pos x="69" y="53"/>
                </a:cxn>
                <a:cxn ang="0">
                  <a:pos x="55" y="37"/>
                </a:cxn>
                <a:cxn ang="0">
                  <a:pos x="42" y="22"/>
                </a:cxn>
                <a:cxn ang="0">
                  <a:pos x="33" y="13"/>
                </a:cxn>
                <a:cxn ang="0">
                  <a:pos x="25" y="5"/>
                </a:cxn>
                <a:cxn ang="0">
                  <a:pos x="18" y="3"/>
                </a:cxn>
                <a:cxn ang="0">
                  <a:pos x="3" y="7"/>
                </a:cxn>
                <a:cxn ang="0">
                  <a:pos x="0" y="12"/>
                </a:cxn>
                <a:cxn ang="0">
                  <a:pos x="1" y="20"/>
                </a:cxn>
                <a:cxn ang="0">
                  <a:pos x="3" y="30"/>
                </a:cxn>
                <a:cxn ang="0">
                  <a:pos x="7" y="43"/>
                </a:cxn>
                <a:cxn ang="0">
                  <a:pos x="12" y="61"/>
                </a:cxn>
                <a:cxn ang="0">
                  <a:pos x="20" y="82"/>
                </a:cxn>
                <a:cxn ang="0">
                  <a:pos x="30" y="103"/>
                </a:cxn>
                <a:cxn ang="0">
                  <a:pos x="43" y="130"/>
                </a:cxn>
                <a:cxn ang="0">
                  <a:pos x="45" y="132"/>
                </a:cxn>
                <a:cxn ang="0">
                  <a:pos x="51" y="130"/>
                </a:cxn>
                <a:cxn ang="0">
                  <a:pos x="53" y="126"/>
                </a:cxn>
                <a:cxn ang="0">
                  <a:pos x="53" y="124"/>
                </a:cxn>
                <a:cxn ang="0">
                  <a:pos x="42" y="96"/>
                </a:cxn>
                <a:cxn ang="0">
                  <a:pos x="31" y="74"/>
                </a:cxn>
                <a:cxn ang="0">
                  <a:pos x="22" y="55"/>
                </a:cxn>
                <a:cxn ang="0">
                  <a:pos x="17" y="38"/>
                </a:cxn>
                <a:cxn ang="0">
                  <a:pos x="13" y="24"/>
                </a:cxn>
                <a:cxn ang="0">
                  <a:pos x="12" y="14"/>
                </a:cxn>
                <a:cxn ang="0">
                  <a:pos x="13" y="8"/>
                </a:cxn>
                <a:cxn ang="0">
                  <a:pos x="14" y="5"/>
                </a:cxn>
                <a:cxn ang="0">
                  <a:pos x="12" y="7"/>
                </a:cxn>
                <a:cxn ang="0">
                  <a:pos x="12" y="9"/>
                </a:cxn>
                <a:cxn ang="0">
                  <a:pos x="9" y="11"/>
                </a:cxn>
                <a:cxn ang="0">
                  <a:pos x="14" y="13"/>
                </a:cxn>
                <a:cxn ang="0">
                  <a:pos x="22" y="20"/>
                </a:cxn>
                <a:cxn ang="0">
                  <a:pos x="33" y="30"/>
                </a:cxn>
                <a:cxn ang="0">
                  <a:pos x="44" y="43"/>
                </a:cxn>
                <a:cxn ang="0">
                  <a:pos x="58" y="59"/>
                </a:cxn>
                <a:cxn ang="0">
                  <a:pos x="73" y="81"/>
                </a:cxn>
                <a:cxn ang="0">
                  <a:pos x="89" y="103"/>
                </a:cxn>
              </a:cxnLst>
              <a:rect l="0" t="0" r="r" b="b"/>
              <a:pathLst>
                <a:path w="100" h="133">
                  <a:moveTo>
                    <a:pt x="89" y="103"/>
                  </a:moveTo>
                  <a:lnTo>
                    <a:pt x="91" y="105"/>
                  </a:lnTo>
                  <a:lnTo>
                    <a:pt x="93" y="104"/>
                  </a:lnTo>
                  <a:lnTo>
                    <a:pt x="97" y="104"/>
                  </a:lnTo>
                  <a:lnTo>
                    <a:pt x="99" y="103"/>
                  </a:lnTo>
                  <a:lnTo>
                    <a:pt x="99" y="100"/>
                  </a:lnTo>
                  <a:lnTo>
                    <a:pt x="100" y="100"/>
                  </a:lnTo>
                  <a:lnTo>
                    <a:pt x="100" y="98"/>
                  </a:lnTo>
                  <a:lnTo>
                    <a:pt x="92" y="86"/>
                  </a:lnTo>
                  <a:lnTo>
                    <a:pt x="84" y="74"/>
                  </a:lnTo>
                  <a:lnTo>
                    <a:pt x="75" y="64"/>
                  </a:lnTo>
                  <a:lnTo>
                    <a:pt x="69" y="53"/>
                  </a:lnTo>
                  <a:lnTo>
                    <a:pt x="60" y="44"/>
                  </a:lnTo>
                  <a:lnTo>
                    <a:pt x="55" y="37"/>
                  </a:lnTo>
                  <a:lnTo>
                    <a:pt x="49" y="27"/>
                  </a:lnTo>
                  <a:lnTo>
                    <a:pt x="42" y="22"/>
                  </a:lnTo>
                  <a:lnTo>
                    <a:pt x="39" y="17"/>
                  </a:lnTo>
                  <a:lnTo>
                    <a:pt x="33" y="13"/>
                  </a:lnTo>
                  <a:lnTo>
                    <a:pt x="30" y="9"/>
                  </a:lnTo>
                  <a:lnTo>
                    <a:pt x="25" y="5"/>
                  </a:lnTo>
                  <a:lnTo>
                    <a:pt x="20" y="4"/>
                  </a:lnTo>
                  <a:lnTo>
                    <a:pt x="18" y="3"/>
                  </a:lnTo>
                  <a:lnTo>
                    <a:pt x="16" y="0"/>
                  </a:lnTo>
                  <a:lnTo>
                    <a:pt x="3" y="7"/>
                  </a:lnTo>
                  <a:lnTo>
                    <a:pt x="1" y="12"/>
                  </a:lnTo>
                  <a:lnTo>
                    <a:pt x="0" y="12"/>
                  </a:lnTo>
                  <a:lnTo>
                    <a:pt x="1" y="14"/>
                  </a:lnTo>
                  <a:lnTo>
                    <a:pt x="1" y="20"/>
                  </a:lnTo>
                  <a:lnTo>
                    <a:pt x="3" y="25"/>
                  </a:lnTo>
                  <a:lnTo>
                    <a:pt x="3" y="30"/>
                  </a:lnTo>
                  <a:lnTo>
                    <a:pt x="4" y="35"/>
                  </a:lnTo>
                  <a:lnTo>
                    <a:pt x="7" y="43"/>
                  </a:lnTo>
                  <a:lnTo>
                    <a:pt x="11" y="51"/>
                  </a:lnTo>
                  <a:lnTo>
                    <a:pt x="12" y="61"/>
                  </a:lnTo>
                  <a:lnTo>
                    <a:pt x="16" y="70"/>
                  </a:lnTo>
                  <a:lnTo>
                    <a:pt x="20" y="82"/>
                  </a:lnTo>
                  <a:lnTo>
                    <a:pt x="25" y="92"/>
                  </a:lnTo>
                  <a:lnTo>
                    <a:pt x="30" y="103"/>
                  </a:lnTo>
                  <a:lnTo>
                    <a:pt x="36" y="117"/>
                  </a:lnTo>
                  <a:lnTo>
                    <a:pt x="43" y="130"/>
                  </a:lnTo>
                  <a:lnTo>
                    <a:pt x="44" y="133"/>
                  </a:lnTo>
                  <a:lnTo>
                    <a:pt x="45" y="132"/>
                  </a:lnTo>
                  <a:lnTo>
                    <a:pt x="48" y="132"/>
                  </a:lnTo>
                  <a:lnTo>
                    <a:pt x="51" y="130"/>
                  </a:lnTo>
                  <a:lnTo>
                    <a:pt x="51" y="128"/>
                  </a:lnTo>
                  <a:lnTo>
                    <a:pt x="53" y="126"/>
                  </a:lnTo>
                  <a:lnTo>
                    <a:pt x="52" y="125"/>
                  </a:lnTo>
                  <a:lnTo>
                    <a:pt x="53" y="124"/>
                  </a:lnTo>
                  <a:lnTo>
                    <a:pt x="47" y="112"/>
                  </a:lnTo>
                  <a:lnTo>
                    <a:pt x="42" y="96"/>
                  </a:lnTo>
                  <a:lnTo>
                    <a:pt x="35" y="87"/>
                  </a:lnTo>
                  <a:lnTo>
                    <a:pt x="31" y="74"/>
                  </a:lnTo>
                  <a:lnTo>
                    <a:pt x="26" y="64"/>
                  </a:lnTo>
                  <a:lnTo>
                    <a:pt x="22" y="55"/>
                  </a:lnTo>
                  <a:lnTo>
                    <a:pt x="20" y="46"/>
                  </a:lnTo>
                  <a:lnTo>
                    <a:pt x="17" y="38"/>
                  </a:lnTo>
                  <a:lnTo>
                    <a:pt x="14" y="30"/>
                  </a:lnTo>
                  <a:lnTo>
                    <a:pt x="13" y="24"/>
                  </a:lnTo>
                  <a:lnTo>
                    <a:pt x="12" y="20"/>
                  </a:lnTo>
                  <a:lnTo>
                    <a:pt x="12" y="14"/>
                  </a:lnTo>
                  <a:lnTo>
                    <a:pt x="13" y="11"/>
                  </a:lnTo>
                  <a:lnTo>
                    <a:pt x="13" y="8"/>
                  </a:lnTo>
                  <a:lnTo>
                    <a:pt x="12" y="9"/>
                  </a:lnTo>
                  <a:lnTo>
                    <a:pt x="14" y="5"/>
                  </a:lnTo>
                  <a:lnTo>
                    <a:pt x="12" y="9"/>
                  </a:lnTo>
                  <a:lnTo>
                    <a:pt x="12" y="7"/>
                  </a:lnTo>
                  <a:lnTo>
                    <a:pt x="9" y="9"/>
                  </a:lnTo>
                  <a:lnTo>
                    <a:pt x="12" y="9"/>
                  </a:lnTo>
                  <a:lnTo>
                    <a:pt x="7" y="9"/>
                  </a:lnTo>
                  <a:lnTo>
                    <a:pt x="9" y="11"/>
                  </a:lnTo>
                  <a:lnTo>
                    <a:pt x="13" y="11"/>
                  </a:lnTo>
                  <a:lnTo>
                    <a:pt x="14" y="13"/>
                  </a:lnTo>
                  <a:lnTo>
                    <a:pt x="20" y="16"/>
                  </a:lnTo>
                  <a:lnTo>
                    <a:pt x="22" y="20"/>
                  </a:lnTo>
                  <a:lnTo>
                    <a:pt x="29" y="22"/>
                  </a:lnTo>
                  <a:lnTo>
                    <a:pt x="33" y="30"/>
                  </a:lnTo>
                  <a:lnTo>
                    <a:pt x="39" y="37"/>
                  </a:lnTo>
                  <a:lnTo>
                    <a:pt x="44" y="43"/>
                  </a:lnTo>
                  <a:lnTo>
                    <a:pt x="52" y="52"/>
                  </a:lnTo>
                  <a:lnTo>
                    <a:pt x="58" y="59"/>
                  </a:lnTo>
                  <a:lnTo>
                    <a:pt x="65" y="69"/>
                  </a:lnTo>
                  <a:lnTo>
                    <a:pt x="73" y="81"/>
                  </a:lnTo>
                  <a:lnTo>
                    <a:pt x="82" y="91"/>
                  </a:lnTo>
                  <a:lnTo>
                    <a:pt x="89" y="103"/>
                  </a:lnTo>
                  <a:close/>
                </a:path>
              </a:pathLst>
            </a:custGeom>
            <a:solidFill>
              <a:srgbClr val="000000"/>
            </a:solidFill>
            <a:ln w="9525">
              <a:noFill/>
              <a:round/>
              <a:headEnd/>
              <a:tailEnd/>
            </a:ln>
          </p:spPr>
          <p:txBody>
            <a:bodyPr/>
            <a:lstStyle/>
            <a:p>
              <a:endParaRPr lang="de-DE"/>
            </a:p>
          </p:txBody>
        </p:sp>
        <p:sp>
          <p:nvSpPr>
            <p:cNvPr id="1030209" name="Freeform 65"/>
            <p:cNvSpPr>
              <a:spLocks/>
            </p:cNvSpPr>
            <p:nvPr/>
          </p:nvSpPr>
          <p:spPr bwMode="auto">
            <a:xfrm>
              <a:off x="2602" y="2291"/>
              <a:ext cx="42" cy="32"/>
            </a:xfrm>
            <a:custGeom>
              <a:avLst/>
              <a:gdLst/>
              <a:ahLst/>
              <a:cxnLst>
                <a:cxn ang="0">
                  <a:pos x="6" y="17"/>
                </a:cxn>
                <a:cxn ang="0">
                  <a:pos x="2" y="18"/>
                </a:cxn>
                <a:cxn ang="0">
                  <a:pos x="0" y="21"/>
                </a:cxn>
                <a:cxn ang="0">
                  <a:pos x="0" y="23"/>
                </a:cxn>
                <a:cxn ang="0">
                  <a:pos x="6" y="31"/>
                </a:cxn>
                <a:cxn ang="0">
                  <a:pos x="7" y="32"/>
                </a:cxn>
                <a:cxn ang="0">
                  <a:pos x="9" y="32"/>
                </a:cxn>
                <a:cxn ang="0">
                  <a:pos x="11" y="31"/>
                </a:cxn>
                <a:cxn ang="0">
                  <a:pos x="13" y="31"/>
                </a:cxn>
                <a:cxn ang="0">
                  <a:pos x="38" y="17"/>
                </a:cxn>
                <a:cxn ang="0">
                  <a:pos x="39" y="16"/>
                </a:cxn>
                <a:cxn ang="0">
                  <a:pos x="41" y="14"/>
                </a:cxn>
                <a:cxn ang="0">
                  <a:pos x="42" y="10"/>
                </a:cxn>
                <a:cxn ang="0">
                  <a:pos x="41" y="8"/>
                </a:cxn>
                <a:cxn ang="0">
                  <a:pos x="41" y="5"/>
                </a:cxn>
                <a:cxn ang="0">
                  <a:pos x="38" y="4"/>
                </a:cxn>
                <a:cxn ang="0">
                  <a:pos x="38" y="3"/>
                </a:cxn>
                <a:cxn ang="0">
                  <a:pos x="35" y="1"/>
                </a:cxn>
                <a:cxn ang="0">
                  <a:pos x="34" y="0"/>
                </a:cxn>
                <a:cxn ang="0">
                  <a:pos x="30" y="3"/>
                </a:cxn>
                <a:cxn ang="0">
                  <a:pos x="6" y="17"/>
                </a:cxn>
              </a:cxnLst>
              <a:rect l="0" t="0" r="r" b="b"/>
              <a:pathLst>
                <a:path w="42" h="32">
                  <a:moveTo>
                    <a:pt x="6" y="17"/>
                  </a:moveTo>
                  <a:lnTo>
                    <a:pt x="2" y="18"/>
                  </a:lnTo>
                  <a:lnTo>
                    <a:pt x="0" y="21"/>
                  </a:lnTo>
                  <a:lnTo>
                    <a:pt x="0" y="23"/>
                  </a:lnTo>
                  <a:lnTo>
                    <a:pt x="6" y="31"/>
                  </a:lnTo>
                  <a:lnTo>
                    <a:pt x="7" y="32"/>
                  </a:lnTo>
                  <a:lnTo>
                    <a:pt x="9" y="32"/>
                  </a:lnTo>
                  <a:lnTo>
                    <a:pt x="11" y="31"/>
                  </a:lnTo>
                  <a:lnTo>
                    <a:pt x="13" y="31"/>
                  </a:lnTo>
                  <a:lnTo>
                    <a:pt x="38" y="17"/>
                  </a:lnTo>
                  <a:lnTo>
                    <a:pt x="39" y="16"/>
                  </a:lnTo>
                  <a:lnTo>
                    <a:pt x="41" y="14"/>
                  </a:lnTo>
                  <a:lnTo>
                    <a:pt x="42" y="10"/>
                  </a:lnTo>
                  <a:lnTo>
                    <a:pt x="41" y="8"/>
                  </a:lnTo>
                  <a:lnTo>
                    <a:pt x="41" y="5"/>
                  </a:lnTo>
                  <a:lnTo>
                    <a:pt x="38" y="4"/>
                  </a:lnTo>
                  <a:lnTo>
                    <a:pt x="38" y="3"/>
                  </a:lnTo>
                  <a:lnTo>
                    <a:pt x="35" y="1"/>
                  </a:lnTo>
                  <a:lnTo>
                    <a:pt x="34" y="0"/>
                  </a:lnTo>
                  <a:lnTo>
                    <a:pt x="30" y="3"/>
                  </a:lnTo>
                  <a:lnTo>
                    <a:pt x="6" y="17"/>
                  </a:lnTo>
                  <a:close/>
                </a:path>
              </a:pathLst>
            </a:custGeom>
            <a:solidFill>
              <a:srgbClr val="000000"/>
            </a:solidFill>
            <a:ln w="9525">
              <a:noFill/>
              <a:round/>
              <a:headEnd/>
              <a:tailEnd/>
            </a:ln>
          </p:spPr>
          <p:txBody>
            <a:bodyPr/>
            <a:lstStyle/>
            <a:p>
              <a:endParaRPr lang="de-DE"/>
            </a:p>
          </p:txBody>
        </p:sp>
        <p:sp>
          <p:nvSpPr>
            <p:cNvPr id="1030210" name="Freeform 66"/>
            <p:cNvSpPr>
              <a:spLocks/>
            </p:cNvSpPr>
            <p:nvPr/>
          </p:nvSpPr>
          <p:spPr bwMode="auto">
            <a:xfrm>
              <a:off x="2679" y="2230"/>
              <a:ext cx="77" cy="52"/>
            </a:xfrm>
            <a:custGeom>
              <a:avLst/>
              <a:gdLst/>
              <a:ahLst/>
              <a:cxnLst>
                <a:cxn ang="0">
                  <a:pos x="4" y="37"/>
                </a:cxn>
                <a:cxn ang="0">
                  <a:pos x="1" y="39"/>
                </a:cxn>
                <a:cxn ang="0">
                  <a:pos x="0" y="41"/>
                </a:cxn>
                <a:cxn ang="0">
                  <a:pos x="1" y="44"/>
                </a:cxn>
                <a:cxn ang="0">
                  <a:pos x="5" y="50"/>
                </a:cxn>
                <a:cxn ang="0">
                  <a:pos x="8" y="50"/>
                </a:cxn>
                <a:cxn ang="0">
                  <a:pos x="9" y="50"/>
                </a:cxn>
                <a:cxn ang="0">
                  <a:pos x="11" y="52"/>
                </a:cxn>
                <a:cxn ang="0">
                  <a:pos x="75" y="15"/>
                </a:cxn>
                <a:cxn ang="0">
                  <a:pos x="74" y="11"/>
                </a:cxn>
                <a:cxn ang="0">
                  <a:pos x="75" y="11"/>
                </a:cxn>
                <a:cxn ang="0">
                  <a:pos x="77" y="9"/>
                </a:cxn>
                <a:cxn ang="0">
                  <a:pos x="74" y="2"/>
                </a:cxn>
                <a:cxn ang="0">
                  <a:pos x="71" y="0"/>
                </a:cxn>
                <a:cxn ang="0">
                  <a:pos x="68" y="0"/>
                </a:cxn>
                <a:cxn ang="0">
                  <a:pos x="4" y="37"/>
                </a:cxn>
              </a:cxnLst>
              <a:rect l="0" t="0" r="r" b="b"/>
              <a:pathLst>
                <a:path w="77" h="52">
                  <a:moveTo>
                    <a:pt x="4" y="37"/>
                  </a:moveTo>
                  <a:lnTo>
                    <a:pt x="1" y="39"/>
                  </a:lnTo>
                  <a:lnTo>
                    <a:pt x="0" y="41"/>
                  </a:lnTo>
                  <a:lnTo>
                    <a:pt x="1" y="44"/>
                  </a:lnTo>
                  <a:lnTo>
                    <a:pt x="5" y="50"/>
                  </a:lnTo>
                  <a:lnTo>
                    <a:pt x="8" y="50"/>
                  </a:lnTo>
                  <a:lnTo>
                    <a:pt x="9" y="50"/>
                  </a:lnTo>
                  <a:lnTo>
                    <a:pt x="11" y="52"/>
                  </a:lnTo>
                  <a:lnTo>
                    <a:pt x="75" y="15"/>
                  </a:lnTo>
                  <a:lnTo>
                    <a:pt x="74" y="11"/>
                  </a:lnTo>
                  <a:lnTo>
                    <a:pt x="75" y="11"/>
                  </a:lnTo>
                  <a:lnTo>
                    <a:pt x="77" y="9"/>
                  </a:lnTo>
                  <a:lnTo>
                    <a:pt x="74" y="2"/>
                  </a:lnTo>
                  <a:lnTo>
                    <a:pt x="71" y="0"/>
                  </a:lnTo>
                  <a:lnTo>
                    <a:pt x="68" y="0"/>
                  </a:lnTo>
                  <a:lnTo>
                    <a:pt x="4" y="37"/>
                  </a:lnTo>
                  <a:close/>
                </a:path>
              </a:pathLst>
            </a:custGeom>
            <a:solidFill>
              <a:srgbClr val="000000"/>
            </a:solidFill>
            <a:ln w="9525">
              <a:noFill/>
              <a:round/>
              <a:headEnd/>
              <a:tailEnd/>
            </a:ln>
          </p:spPr>
          <p:txBody>
            <a:bodyPr/>
            <a:lstStyle/>
            <a:p>
              <a:endParaRPr lang="de-DE"/>
            </a:p>
          </p:txBody>
        </p:sp>
        <p:sp>
          <p:nvSpPr>
            <p:cNvPr id="1030211" name="Freeform 67"/>
            <p:cNvSpPr>
              <a:spLocks/>
            </p:cNvSpPr>
            <p:nvPr/>
          </p:nvSpPr>
          <p:spPr bwMode="auto">
            <a:xfrm>
              <a:off x="2037" y="2600"/>
              <a:ext cx="71" cy="51"/>
            </a:xfrm>
            <a:custGeom>
              <a:avLst/>
              <a:gdLst/>
              <a:ahLst/>
              <a:cxnLst>
                <a:cxn ang="0">
                  <a:pos x="2" y="36"/>
                </a:cxn>
                <a:cxn ang="0">
                  <a:pos x="0" y="37"/>
                </a:cxn>
                <a:cxn ang="0">
                  <a:pos x="0" y="38"/>
                </a:cxn>
                <a:cxn ang="0">
                  <a:pos x="0" y="43"/>
                </a:cxn>
                <a:cxn ang="0">
                  <a:pos x="5" y="50"/>
                </a:cxn>
                <a:cxn ang="0">
                  <a:pos x="8" y="50"/>
                </a:cxn>
                <a:cxn ang="0">
                  <a:pos x="9" y="50"/>
                </a:cxn>
                <a:cxn ang="0">
                  <a:pos x="11" y="51"/>
                </a:cxn>
                <a:cxn ang="0">
                  <a:pos x="68" y="17"/>
                </a:cxn>
                <a:cxn ang="0">
                  <a:pos x="68" y="15"/>
                </a:cxn>
                <a:cxn ang="0">
                  <a:pos x="70" y="13"/>
                </a:cxn>
                <a:cxn ang="0">
                  <a:pos x="71" y="11"/>
                </a:cxn>
                <a:cxn ang="0">
                  <a:pos x="70" y="10"/>
                </a:cxn>
                <a:cxn ang="0">
                  <a:pos x="70" y="7"/>
                </a:cxn>
                <a:cxn ang="0">
                  <a:pos x="67" y="4"/>
                </a:cxn>
                <a:cxn ang="0">
                  <a:pos x="63" y="2"/>
                </a:cxn>
                <a:cxn ang="0">
                  <a:pos x="62" y="0"/>
                </a:cxn>
                <a:cxn ang="0">
                  <a:pos x="2" y="36"/>
                </a:cxn>
              </a:cxnLst>
              <a:rect l="0" t="0" r="r" b="b"/>
              <a:pathLst>
                <a:path w="71" h="51">
                  <a:moveTo>
                    <a:pt x="2" y="36"/>
                  </a:moveTo>
                  <a:lnTo>
                    <a:pt x="0" y="37"/>
                  </a:lnTo>
                  <a:lnTo>
                    <a:pt x="0" y="38"/>
                  </a:lnTo>
                  <a:lnTo>
                    <a:pt x="0" y="43"/>
                  </a:lnTo>
                  <a:lnTo>
                    <a:pt x="5" y="50"/>
                  </a:lnTo>
                  <a:lnTo>
                    <a:pt x="8" y="50"/>
                  </a:lnTo>
                  <a:lnTo>
                    <a:pt x="9" y="50"/>
                  </a:lnTo>
                  <a:lnTo>
                    <a:pt x="11" y="51"/>
                  </a:lnTo>
                  <a:lnTo>
                    <a:pt x="68" y="17"/>
                  </a:lnTo>
                  <a:lnTo>
                    <a:pt x="68" y="15"/>
                  </a:lnTo>
                  <a:lnTo>
                    <a:pt x="70" y="13"/>
                  </a:lnTo>
                  <a:lnTo>
                    <a:pt x="71" y="11"/>
                  </a:lnTo>
                  <a:lnTo>
                    <a:pt x="70" y="10"/>
                  </a:lnTo>
                  <a:lnTo>
                    <a:pt x="70" y="7"/>
                  </a:lnTo>
                  <a:lnTo>
                    <a:pt x="67" y="4"/>
                  </a:lnTo>
                  <a:lnTo>
                    <a:pt x="63" y="2"/>
                  </a:lnTo>
                  <a:lnTo>
                    <a:pt x="62" y="0"/>
                  </a:lnTo>
                  <a:lnTo>
                    <a:pt x="2" y="36"/>
                  </a:lnTo>
                  <a:close/>
                </a:path>
              </a:pathLst>
            </a:custGeom>
            <a:solidFill>
              <a:srgbClr val="000000"/>
            </a:solidFill>
            <a:ln w="9525">
              <a:noFill/>
              <a:round/>
              <a:headEnd/>
              <a:tailEnd/>
            </a:ln>
          </p:spPr>
          <p:txBody>
            <a:bodyPr/>
            <a:lstStyle/>
            <a:p>
              <a:endParaRPr lang="de-DE"/>
            </a:p>
          </p:txBody>
        </p:sp>
        <p:sp>
          <p:nvSpPr>
            <p:cNvPr id="1030212" name="Freeform 68"/>
            <p:cNvSpPr>
              <a:spLocks/>
            </p:cNvSpPr>
            <p:nvPr/>
          </p:nvSpPr>
          <p:spPr bwMode="auto">
            <a:xfrm>
              <a:off x="1879" y="2560"/>
              <a:ext cx="169" cy="108"/>
            </a:xfrm>
            <a:custGeom>
              <a:avLst/>
              <a:gdLst/>
              <a:ahLst/>
              <a:cxnLst>
                <a:cxn ang="0">
                  <a:pos x="162" y="0"/>
                </a:cxn>
                <a:cxn ang="0">
                  <a:pos x="0" y="94"/>
                </a:cxn>
                <a:cxn ang="0">
                  <a:pos x="9" y="108"/>
                </a:cxn>
                <a:cxn ang="0">
                  <a:pos x="169" y="14"/>
                </a:cxn>
                <a:cxn ang="0">
                  <a:pos x="162" y="0"/>
                </a:cxn>
              </a:cxnLst>
              <a:rect l="0" t="0" r="r" b="b"/>
              <a:pathLst>
                <a:path w="169" h="108">
                  <a:moveTo>
                    <a:pt x="162" y="0"/>
                  </a:moveTo>
                  <a:lnTo>
                    <a:pt x="0" y="94"/>
                  </a:lnTo>
                  <a:lnTo>
                    <a:pt x="9" y="108"/>
                  </a:lnTo>
                  <a:lnTo>
                    <a:pt x="169" y="14"/>
                  </a:lnTo>
                  <a:lnTo>
                    <a:pt x="162" y="0"/>
                  </a:lnTo>
                  <a:close/>
                </a:path>
              </a:pathLst>
            </a:custGeom>
            <a:solidFill>
              <a:srgbClr val="000000"/>
            </a:solidFill>
            <a:ln w="9525">
              <a:noFill/>
              <a:round/>
              <a:headEnd/>
              <a:tailEnd/>
            </a:ln>
          </p:spPr>
          <p:txBody>
            <a:bodyPr/>
            <a:lstStyle/>
            <a:p>
              <a:endParaRPr lang="de-DE"/>
            </a:p>
          </p:txBody>
        </p:sp>
        <p:sp>
          <p:nvSpPr>
            <p:cNvPr id="1030213" name="Freeform 69"/>
            <p:cNvSpPr>
              <a:spLocks/>
            </p:cNvSpPr>
            <p:nvPr/>
          </p:nvSpPr>
          <p:spPr bwMode="auto">
            <a:xfrm>
              <a:off x="1861" y="2600"/>
              <a:ext cx="88" cy="75"/>
            </a:xfrm>
            <a:custGeom>
              <a:avLst/>
              <a:gdLst/>
              <a:ahLst/>
              <a:cxnLst>
                <a:cxn ang="0">
                  <a:pos x="88" y="67"/>
                </a:cxn>
                <a:cxn ang="0">
                  <a:pos x="0" y="75"/>
                </a:cxn>
                <a:cxn ang="0">
                  <a:pos x="50" y="0"/>
                </a:cxn>
                <a:cxn ang="0">
                  <a:pos x="52" y="45"/>
                </a:cxn>
                <a:cxn ang="0">
                  <a:pos x="88" y="67"/>
                </a:cxn>
              </a:cxnLst>
              <a:rect l="0" t="0" r="r" b="b"/>
              <a:pathLst>
                <a:path w="88" h="75">
                  <a:moveTo>
                    <a:pt x="88" y="67"/>
                  </a:moveTo>
                  <a:lnTo>
                    <a:pt x="0" y="75"/>
                  </a:lnTo>
                  <a:lnTo>
                    <a:pt x="50" y="0"/>
                  </a:lnTo>
                  <a:lnTo>
                    <a:pt x="52" y="45"/>
                  </a:lnTo>
                  <a:lnTo>
                    <a:pt x="88" y="67"/>
                  </a:lnTo>
                  <a:close/>
                </a:path>
              </a:pathLst>
            </a:custGeom>
            <a:solidFill>
              <a:srgbClr val="000000"/>
            </a:solidFill>
            <a:ln w="9525">
              <a:noFill/>
              <a:round/>
              <a:headEnd/>
              <a:tailEnd/>
            </a:ln>
          </p:spPr>
          <p:txBody>
            <a:bodyPr/>
            <a:lstStyle/>
            <a:p>
              <a:endParaRPr lang="de-DE"/>
            </a:p>
          </p:txBody>
        </p:sp>
        <p:sp>
          <p:nvSpPr>
            <p:cNvPr id="1030214" name="Freeform 70"/>
            <p:cNvSpPr>
              <a:spLocks/>
            </p:cNvSpPr>
            <p:nvPr/>
          </p:nvSpPr>
          <p:spPr bwMode="auto">
            <a:xfrm>
              <a:off x="1853" y="2593"/>
              <a:ext cx="104" cy="89"/>
            </a:xfrm>
            <a:custGeom>
              <a:avLst/>
              <a:gdLst/>
              <a:ahLst/>
              <a:cxnLst>
                <a:cxn ang="0">
                  <a:pos x="92" y="80"/>
                </a:cxn>
                <a:cxn ang="0">
                  <a:pos x="94" y="66"/>
                </a:cxn>
                <a:cxn ang="0">
                  <a:pos x="6" y="74"/>
                </a:cxn>
                <a:cxn ang="0">
                  <a:pos x="14" y="85"/>
                </a:cxn>
                <a:cxn ang="0">
                  <a:pos x="65" y="11"/>
                </a:cxn>
                <a:cxn ang="0">
                  <a:pos x="50" y="7"/>
                </a:cxn>
                <a:cxn ang="0">
                  <a:pos x="52" y="52"/>
                </a:cxn>
                <a:cxn ang="0">
                  <a:pos x="52" y="54"/>
                </a:cxn>
                <a:cxn ang="0">
                  <a:pos x="56" y="58"/>
                </a:cxn>
                <a:cxn ang="0">
                  <a:pos x="92" y="80"/>
                </a:cxn>
                <a:cxn ang="0">
                  <a:pos x="100" y="67"/>
                </a:cxn>
                <a:cxn ang="0">
                  <a:pos x="63" y="45"/>
                </a:cxn>
                <a:cxn ang="0">
                  <a:pos x="67" y="52"/>
                </a:cxn>
                <a:cxn ang="0">
                  <a:pos x="66" y="7"/>
                </a:cxn>
                <a:cxn ang="0">
                  <a:pos x="66" y="6"/>
                </a:cxn>
                <a:cxn ang="0">
                  <a:pos x="65" y="4"/>
                </a:cxn>
                <a:cxn ang="0">
                  <a:pos x="65" y="2"/>
                </a:cxn>
                <a:cxn ang="0">
                  <a:pos x="62" y="1"/>
                </a:cxn>
                <a:cxn ang="0">
                  <a:pos x="61" y="0"/>
                </a:cxn>
                <a:cxn ang="0">
                  <a:pos x="57" y="0"/>
                </a:cxn>
                <a:cxn ang="0">
                  <a:pos x="54" y="1"/>
                </a:cxn>
                <a:cxn ang="0">
                  <a:pos x="53" y="1"/>
                </a:cxn>
                <a:cxn ang="0">
                  <a:pos x="52" y="4"/>
                </a:cxn>
                <a:cxn ang="0">
                  <a:pos x="1" y="78"/>
                </a:cxn>
                <a:cxn ang="0">
                  <a:pos x="0" y="80"/>
                </a:cxn>
                <a:cxn ang="0">
                  <a:pos x="0" y="84"/>
                </a:cxn>
                <a:cxn ang="0">
                  <a:pos x="1" y="85"/>
                </a:cxn>
                <a:cxn ang="0">
                  <a:pos x="3" y="88"/>
                </a:cxn>
                <a:cxn ang="0">
                  <a:pos x="4" y="88"/>
                </a:cxn>
                <a:cxn ang="0">
                  <a:pos x="6" y="89"/>
                </a:cxn>
                <a:cxn ang="0">
                  <a:pos x="9" y="89"/>
                </a:cxn>
                <a:cxn ang="0">
                  <a:pos x="97" y="82"/>
                </a:cxn>
                <a:cxn ang="0">
                  <a:pos x="100" y="80"/>
                </a:cxn>
                <a:cxn ang="0">
                  <a:pos x="104" y="76"/>
                </a:cxn>
                <a:cxn ang="0">
                  <a:pos x="104" y="72"/>
                </a:cxn>
                <a:cxn ang="0">
                  <a:pos x="102" y="70"/>
                </a:cxn>
                <a:cxn ang="0">
                  <a:pos x="100" y="67"/>
                </a:cxn>
                <a:cxn ang="0">
                  <a:pos x="92" y="80"/>
                </a:cxn>
              </a:cxnLst>
              <a:rect l="0" t="0" r="r" b="b"/>
              <a:pathLst>
                <a:path w="104" h="89">
                  <a:moveTo>
                    <a:pt x="92" y="80"/>
                  </a:moveTo>
                  <a:lnTo>
                    <a:pt x="94" y="66"/>
                  </a:lnTo>
                  <a:lnTo>
                    <a:pt x="6" y="74"/>
                  </a:lnTo>
                  <a:lnTo>
                    <a:pt x="14" y="85"/>
                  </a:lnTo>
                  <a:lnTo>
                    <a:pt x="65" y="11"/>
                  </a:lnTo>
                  <a:lnTo>
                    <a:pt x="50" y="7"/>
                  </a:lnTo>
                  <a:lnTo>
                    <a:pt x="52" y="52"/>
                  </a:lnTo>
                  <a:lnTo>
                    <a:pt x="52" y="54"/>
                  </a:lnTo>
                  <a:lnTo>
                    <a:pt x="56" y="58"/>
                  </a:lnTo>
                  <a:lnTo>
                    <a:pt x="92" y="80"/>
                  </a:lnTo>
                  <a:lnTo>
                    <a:pt x="100" y="67"/>
                  </a:lnTo>
                  <a:lnTo>
                    <a:pt x="63" y="45"/>
                  </a:lnTo>
                  <a:lnTo>
                    <a:pt x="67" y="52"/>
                  </a:lnTo>
                  <a:lnTo>
                    <a:pt x="66" y="7"/>
                  </a:lnTo>
                  <a:lnTo>
                    <a:pt x="66" y="6"/>
                  </a:lnTo>
                  <a:lnTo>
                    <a:pt x="65" y="4"/>
                  </a:lnTo>
                  <a:lnTo>
                    <a:pt x="65" y="2"/>
                  </a:lnTo>
                  <a:lnTo>
                    <a:pt x="62" y="1"/>
                  </a:lnTo>
                  <a:lnTo>
                    <a:pt x="61" y="0"/>
                  </a:lnTo>
                  <a:lnTo>
                    <a:pt x="57" y="0"/>
                  </a:lnTo>
                  <a:lnTo>
                    <a:pt x="54" y="1"/>
                  </a:lnTo>
                  <a:lnTo>
                    <a:pt x="53" y="1"/>
                  </a:lnTo>
                  <a:lnTo>
                    <a:pt x="52" y="4"/>
                  </a:lnTo>
                  <a:lnTo>
                    <a:pt x="1" y="78"/>
                  </a:lnTo>
                  <a:lnTo>
                    <a:pt x="0" y="80"/>
                  </a:lnTo>
                  <a:lnTo>
                    <a:pt x="0" y="84"/>
                  </a:lnTo>
                  <a:lnTo>
                    <a:pt x="1" y="85"/>
                  </a:lnTo>
                  <a:lnTo>
                    <a:pt x="3" y="88"/>
                  </a:lnTo>
                  <a:lnTo>
                    <a:pt x="4" y="88"/>
                  </a:lnTo>
                  <a:lnTo>
                    <a:pt x="6" y="89"/>
                  </a:lnTo>
                  <a:lnTo>
                    <a:pt x="9" y="89"/>
                  </a:lnTo>
                  <a:lnTo>
                    <a:pt x="97" y="82"/>
                  </a:lnTo>
                  <a:lnTo>
                    <a:pt x="100" y="80"/>
                  </a:lnTo>
                  <a:lnTo>
                    <a:pt x="104" y="76"/>
                  </a:lnTo>
                  <a:lnTo>
                    <a:pt x="104" y="72"/>
                  </a:lnTo>
                  <a:lnTo>
                    <a:pt x="102" y="70"/>
                  </a:lnTo>
                  <a:lnTo>
                    <a:pt x="100" y="67"/>
                  </a:lnTo>
                  <a:lnTo>
                    <a:pt x="92" y="80"/>
                  </a:lnTo>
                  <a:close/>
                </a:path>
              </a:pathLst>
            </a:custGeom>
            <a:solidFill>
              <a:srgbClr val="000000"/>
            </a:solidFill>
            <a:ln w="9525">
              <a:noFill/>
              <a:round/>
              <a:headEnd/>
              <a:tailEnd/>
            </a:ln>
          </p:spPr>
          <p:txBody>
            <a:bodyPr/>
            <a:lstStyle/>
            <a:p>
              <a:endParaRPr lang="de-DE"/>
            </a:p>
          </p:txBody>
        </p:sp>
        <p:sp>
          <p:nvSpPr>
            <p:cNvPr id="1030215" name="Freeform 71"/>
            <p:cNvSpPr>
              <a:spLocks/>
            </p:cNvSpPr>
            <p:nvPr/>
          </p:nvSpPr>
          <p:spPr bwMode="auto">
            <a:xfrm>
              <a:off x="2144" y="2521"/>
              <a:ext cx="112" cy="70"/>
            </a:xfrm>
            <a:custGeom>
              <a:avLst/>
              <a:gdLst/>
              <a:ahLst/>
              <a:cxnLst>
                <a:cxn ang="0">
                  <a:pos x="5" y="56"/>
                </a:cxn>
                <a:cxn ang="0">
                  <a:pos x="3" y="57"/>
                </a:cxn>
                <a:cxn ang="0">
                  <a:pos x="0" y="60"/>
                </a:cxn>
                <a:cxn ang="0">
                  <a:pos x="2" y="63"/>
                </a:cxn>
                <a:cxn ang="0">
                  <a:pos x="5" y="70"/>
                </a:cxn>
                <a:cxn ang="0">
                  <a:pos x="7" y="70"/>
                </a:cxn>
                <a:cxn ang="0">
                  <a:pos x="9" y="70"/>
                </a:cxn>
                <a:cxn ang="0">
                  <a:pos x="11" y="70"/>
                </a:cxn>
                <a:cxn ang="0">
                  <a:pos x="13" y="70"/>
                </a:cxn>
                <a:cxn ang="0">
                  <a:pos x="108" y="16"/>
                </a:cxn>
                <a:cxn ang="0">
                  <a:pos x="108" y="13"/>
                </a:cxn>
                <a:cxn ang="0">
                  <a:pos x="110" y="12"/>
                </a:cxn>
                <a:cxn ang="0">
                  <a:pos x="112" y="9"/>
                </a:cxn>
                <a:cxn ang="0">
                  <a:pos x="109" y="7"/>
                </a:cxn>
                <a:cxn ang="0">
                  <a:pos x="109" y="5"/>
                </a:cxn>
                <a:cxn ang="0">
                  <a:pos x="108" y="3"/>
                </a:cxn>
                <a:cxn ang="0">
                  <a:pos x="106" y="1"/>
                </a:cxn>
                <a:cxn ang="0">
                  <a:pos x="104" y="0"/>
                </a:cxn>
                <a:cxn ang="0">
                  <a:pos x="102" y="0"/>
                </a:cxn>
                <a:cxn ang="0">
                  <a:pos x="100" y="1"/>
                </a:cxn>
                <a:cxn ang="0">
                  <a:pos x="5" y="56"/>
                </a:cxn>
              </a:cxnLst>
              <a:rect l="0" t="0" r="r" b="b"/>
              <a:pathLst>
                <a:path w="112" h="70">
                  <a:moveTo>
                    <a:pt x="5" y="56"/>
                  </a:moveTo>
                  <a:lnTo>
                    <a:pt x="3" y="57"/>
                  </a:lnTo>
                  <a:lnTo>
                    <a:pt x="0" y="60"/>
                  </a:lnTo>
                  <a:lnTo>
                    <a:pt x="2" y="63"/>
                  </a:lnTo>
                  <a:lnTo>
                    <a:pt x="5" y="70"/>
                  </a:lnTo>
                  <a:lnTo>
                    <a:pt x="7" y="70"/>
                  </a:lnTo>
                  <a:lnTo>
                    <a:pt x="9" y="70"/>
                  </a:lnTo>
                  <a:lnTo>
                    <a:pt x="11" y="70"/>
                  </a:lnTo>
                  <a:lnTo>
                    <a:pt x="13" y="70"/>
                  </a:lnTo>
                  <a:lnTo>
                    <a:pt x="108" y="16"/>
                  </a:lnTo>
                  <a:lnTo>
                    <a:pt x="108" y="13"/>
                  </a:lnTo>
                  <a:lnTo>
                    <a:pt x="110" y="12"/>
                  </a:lnTo>
                  <a:lnTo>
                    <a:pt x="112" y="9"/>
                  </a:lnTo>
                  <a:lnTo>
                    <a:pt x="109" y="7"/>
                  </a:lnTo>
                  <a:lnTo>
                    <a:pt x="109" y="5"/>
                  </a:lnTo>
                  <a:lnTo>
                    <a:pt x="108" y="3"/>
                  </a:lnTo>
                  <a:lnTo>
                    <a:pt x="106" y="1"/>
                  </a:lnTo>
                  <a:lnTo>
                    <a:pt x="104" y="0"/>
                  </a:lnTo>
                  <a:lnTo>
                    <a:pt x="102" y="0"/>
                  </a:lnTo>
                  <a:lnTo>
                    <a:pt x="100" y="1"/>
                  </a:lnTo>
                  <a:lnTo>
                    <a:pt x="5" y="56"/>
                  </a:lnTo>
                  <a:close/>
                </a:path>
              </a:pathLst>
            </a:custGeom>
            <a:solidFill>
              <a:srgbClr val="000000"/>
            </a:solidFill>
            <a:ln w="9525">
              <a:noFill/>
              <a:round/>
              <a:headEnd/>
              <a:tailEnd/>
            </a:ln>
          </p:spPr>
          <p:txBody>
            <a:bodyPr/>
            <a:lstStyle/>
            <a:p>
              <a:endParaRPr lang="de-DE"/>
            </a:p>
          </p:txBody>
        </p:sp>
        <p:sp>
          <p:nvSpPr>
            <p:cNvPr id="1030216" name="Freeform 72"/>
            <p:cNvSpPr>
              <a:spLocks/>
            </p:cNvSpPr>
            <p:nvPr/>
          </p:nvSpPr>
          <p:spPr bwMode="auto">
            <a:xfrm>
              <a:off x="2444" y="2339"/>
              <a:ext cx="126" cy="79"/>
            </a:xfrm>
            <a:custGeom>
              <a:avLst/>
              <a:gdLst/>
              <a:ahLst/>
              <a:cxnLst>
                <a:cxn ang="0">
                  <a:pos x="6" y="65"/>
                </a:cxn>
                <a:cxn ang="0">
                  <a:pos x="3" y="66"/>
                </a:cxn>
                <a:cxn ang="0">
                  <a:pos x="0" y="69"/>
                </a:cxn>
                <a:cxn ang="0">
                  <a:pos x="2" y="72"/>
                </a:cxn>
                <a:cxn ang="0">
                  <a:pos x="6" y="79"/>
                </a:cxn>
                <a:cxn ang="0">
                  <a:pos x="7" y="79"/>
                </a:cxn>
                <a:cxn ang="0">
                  <a:pos x="10" y="79"/>
                </a:cxn>
                <a:cxn ang="0">
                  <a:pos x="11" y="79"/>
                </a:cxn>
                <a:cxn ang="0">
                  <a:pos x="13" y="79"/>
                </a:cxn>
                <a:cxn ang="0">
                  <a:pos x="123" y="16"/>
                </a:cxn>
                <a:cxn ang="0">
                  <a:pos x="123" y="14"/>
                </a:cxn>
                <a:cxn ang="0">
                  <a:pos x="126" y="13"/>
                </a:cxn>
                <a:cxn ang="0">
                  <a:pos x="126" y="9"/>
                </a:cxn>
                <a:cxn ang="0">
                  <a:pos x="125" y="7"/>
                </a:cxn>
                <a:cxn ang="0">
                  <a:pos x="125" y="5"/>
                </a:cxn>
                <a:cxn ang="0">
                  <a:pos x="123" y="3"/>
                </a:cxn>
                <a:cxn ang="0">
                  <a:pos x="122" y="1"/>
                </a:cxn>
                <a:cxn ang="0">
                  <a:pos x="120" y="0"/>
                </a:cxn>
                <a:cxn ang="0">
                  <a:pos x="118" y="0"/>
                </a:cxn>
                <a:cxn ang="0">
                  <a:pos x="116" y="1"/>
                </a:cxn>
                <a:cxn ang="0">
                  <a:pos x="6" y="65"/>
                </a:cxn>
              </a:cxnLst>
              <a:rect l="0" t="0" r="r" b="b"/>
              <a:pathLst>
                <a:path w="126" h="79">
                  <a:moveTo>
                    <a:pt x="6" y="65"/>
                  </a:moveTo>
                  <a:lnTo>
                    <a:pt x="3" y="66"/>
                  </a:lnTo>
                  <a:lnTo>
                    <a:pt x="0" y="69"/>
                  </a:lnTo>
                  <a:lnTo>
                    <a:pt x="2" y="72"/>
                  </a:lnTo>
                  <a:lnTo>
                    <a:pt x="6" y="79"/>
                  </a:lnTo>
                  <a:lnTo>
                    <a:pt x="7" y="79"/>
                  </a:lnTo>
                  <a:lnTo>
                    <a:pt x="10" y="79"/>
                  </a:lnTo>
                  <a:lnTo>
                    <a:pt x="11" y="79"/>
                  </a:lnTo>
                  <a:lnTo>
                    <a:pt x="13" y="79"/>
                  </a:lnTo>
                  <a:lnTo>
                    <a:pt x="123" y="16"/>
                  </a:lnTo>
                  <a:lnTo>
                    <a:pt x="123" y="14"/>
                  </a:lnTo>
                  <a:lnTo>
                    <a:pt x="126" y="13"/>
                  </a:lnTo>
                  <a:lnTo>
                    <a:pt x="126" y="9"/>
                  </a:lnTo>
                  <a:lnTo>
                    <a:pt x="125" y="7"/>
                  </a:lnTo>
                  <a:lnTo>
                    <a:pt x="125" y="5"/>
                  </a:lnTo>
                  <a:lnTo>
                    <a:pt x="123" y="3"/>
                  </a:lnTo>
                  <a:lnTo>
                    <a:pt x="122" y="1"/>
                  </a:lnTo>
                  <a:lnTo>
                    <a:pt x="120" y="0"/>
                  </a:lnTo>
                  <a:lnTo>
                    <a:pt x="118" y="0"/>
                  </a:lnTo>
                  <a:lnTo>
                    <a:pt x="116" y="1"/>
                  </a:lnTo>
                  <a:lnTo>
                    <a:pt x="6" y="65"/>
                  </a:lnTo>
                  <a:close/>
                </a:path>
              </a:pathLst>
            </a:custGeom>
            <a:solidFill>
              <a:srgbClr val="000000"/>
            </a:solidFill>
            <a:ln w="9525">
              <a:noFill/>
              <a:round/>
              <a:headEnd/>
              <a:tailEnd/>
            </a:ln>
          </p:spPr>
          <p:txBody>
            <a:bodyPr/>
            <a:lstStyle/>
            <a:p>
              <a:endParaRPr lang="de-DE"/>
            </a:p>
          </p:txBody>
        </p:sp>
        <p:pic>
          <p:nvPicPr>
            <p:cNvPr id="1030217" name="Picture 73"/>
            <p:cNvPicPr>
              <a:picLocks noChangeAspect="1" noChangeArrowheads="1"/>
            </p:cNvPicPr>
            <p:nvPr/>
          </p:nvPicPr>
          <p:blipFill>
            <a:blip r:embed="rId7" cstate="print"/>
            <a:srcRect/>
            <a:stretch>
              <a:fillRect/>
            </a:stretch>
          </p:blipFill>
          <p:spPr bwMode="auto">
            <a:xfrm>
              <a:off x="2630" y="2372"/>
              <a:ext cx="27" cy="113"/>
            </a:xfrm>
            <a:prstGeom prst="rect">
              <a:avLst/>
            </a:prstGeom>
            <a:noFill/>
            <a:ln w="9525">
              <a:noFill/>
              <a:miter lim="800000"/>
              <a:headEnd/>
              <a:tailEnd/>
            </a:ln>
          </p:spPr>
        </p:pic>
        <p:pic>
          <p:nvPicPr>
            <p:cNvPr id="1030218" name="Picture 74"/>
            <p:cNvPicPr>
              <a:picLocks noChangeAspect="1" noChangeArrowheads="1"/>
            </p:cNvPicPr>
            <p:nvPr/>
          </p:nvPicPr>
          <p:blipFill>
            <a:blip r:embed="rId8" cstate="print"/>
            <a:srcRect/>
            <a:stretch>
              <a:fillRect/>
            </a:stretch>
          </p:blipFill>
          <p:spPr bwMode="auto">
            <a:xfrm>
              <a:off x="2657" y="2372"/>
              <a:ext cx="23" cy="113"/>
            </a:xfrm>
            <a:prstGeom prst="rect">
              <a:avLst/>
            </a:prstGeom>
            <a:noFill/>
            <a:ln w="9525">
              <a:noFill/>
              <a:miter lim="800000"/>
              <a:headEnd/>
              <a:tailEnd/>
            </a:ln>
          </p:spPr>
        </p:pic>
        <p:sp>
          <p:nvSpPr>
            <p:cNvPr id="1030219" name="Rectangle 75"/>
            <p:cNvSpPr>
              <a:spLocks noChangeArrowheads="1"/>
            </p:cNvSpPr>
            <p:nvPr/>
          </p:nvSpPr>
          <p:spPr bwMode="auto">
            <a:xfrm rot="19920000">
              <a:off x="1911" y="2480"/>
              <a:ext cx="1016" cy="154"/>
            </a:xfrm>
            <a:prstGeom prst="rect">
              <a:avLst/>
            </a:prstGeom>
            <a:noFill/>
            <a:ln w="9525">
              <a:noFill/>
              <a:miter lim="800000"/>
              <a:headEnd/>
              <a:tailEnd/>
            </a:ln>
          </p:spPr>
          <p:txBody>
            <a:bodyPr wrap="none" lIns="0" tIns="0" rIns="0" bIns="0">
              <a:spAutoFit/>
            </a:bodyPr>
            <a:lstStyle/>
            <a:p>
              <a:pPr defTabSz="762000"/>
              <a:r>
                <a:rPr lang="en-GB" sz="1600" b="1">
                  <a:solidFill>
                    <a:srgbClr val="000000"/>
                  </a:solidFill>
                  <a:latin typeface="Arial" charset="0"/>
                </a:rPr>
                <a:t>Response signal</a:t>
              </a:r>
              <a:endParaRPr lang="en-GB"/>
            </a:p>
          </p:txBody>
        </p:sp>
      </p:grpSp>
      <p:sp>
        <p:nvSpPr>
          <p:cNvPr id="1030220" name="Rectangle 76"/>
          <p:cNvSpPr>
            <a:spLocks noChangeArrowheads="1"/>
          </p:cNvSpPr>
          <p:nvPr/>
        </p:nvSpPr>
        <p:spPr bwMode="auto">
          <a:xfrm>
            <a:off x="5194370" y="1691444"/>
            <a:ext cx="995363" cy="336550"/>
          </a:xfrm>
          <a:prstGeom prst="rect">
            <a:avLst/>
          </a:prstGeom>
          <a:noFill/>
          <a:ln w="9525">
            <a:noFill/>
            <a:miter lim="800000"/>
            <a:headEnd/>
            <a:tailEnd/>
          </a:ln>
          <a:effectLst/>
        </p:spPr>
        <p:txBody>
          <a:bodyPr wrap="none" lIns="92075" tIns="46038" rIns="92075" bIns="46038">
            <a:spAutoFit/>
          </a:bodyPr>
          <a:lstStyle/>
          <a:p>
            <a:pPr algn="r" defTabSz="762000"/>
            <a:r>
              <a:rPr lang="en-GB" sz="1600" b="1" dirty="0">
                <a:solidFill>
                  <a:schemeClr val="accent2"/>
                </a:solidFill>
                <a:latin typeface="Arial" charset="0"/>
              </a:rPr>
              <a:t>Antenna</a:t>
            </a:r>
            <a:endParaRPr lang="en-GB" sz="1600" dirty="0">
              <a:solidFill>
                <a:srgbClr val="000000"/>
              </a:solidFill>
            </a:endParaRPr>
          </a:p>
        </p:txBody>
      </p:sp>
      <p:grpSp>
        <p:nvGrpSpPr>
          <p:cNvPr id="1030221" name="Group 77"/>
          <p:cNvGrpSpPr>
            <a:grpSpLocks/>
          </p:cNvGrpSpPr>
          <p:nvPr/>
        </p:nvGrpSpPr>
        <p:grpSpPr bwMode="auto">
          <a:xfrm>
            <a:off x="6460928" y="2675210"/>
            <a:ext cx="2252195" cy="336550"/>
            <a:chOff x="3637" y="1920"/>
            <a:chExt cx="2123" cy="212"/>
          </a:xfrm>
        </p:grpSpPr>
        <p:sp>
          <p:nvSpPr>
            <p:cNvPr id="1030222" name="Rectangle 78"/>
            <p:cNvSpPr>
              <a:spLocks noChangeArrowheads="1"/>
            </p:cNvSpPr>
            <p:nvPr/>
          </p:nvSpPr>
          <p:spPr bwMode="auto">
            <a:xfrm>
              <a:off x="4224" y="1920"/>
              <a:ext cx="1536" cy="212"/>
            </a:xfrm>
            <a:prstGeom prst="rect">
              <a:avLst/>
            </a:prstGeom>
            <a:noFill/>
            <a:ln w="9525">
              <a:noFill/>
              <a:miter lim="800000"/>
              <a:headEnd/>
              <a:tailEnd/>
            </a:ln>
            <a:effectLst/>
          </p:spPr>
          <p:txBody>
            <a:bodyPr lIns="92075" tIns="46038" rIns="92075" bIns="46038">
              <a:spAutoFit/>
            </a:bodyPr>
            <a:lstStyle/>
            <a:p>
              <a:pPr algn="l" defTabSz="762000"/>
              <a:r>
                <a:rPr lang="en-GB" sz="1600" b="1" dirty="0">
                  <a:solidFill>
                    <a:srgbClr val="FF3300"/>
                  </a:solidFill>
                  <a:latin typeface="Arial" charset="0"/>
                </a:rPr>
                <a:t>   IDT</a:t>
              </a:r>
              <a:endParaRPr lang="en-GB" sz="1200" b="1" dirty="0">
                <a:solidFill>
                  <a:srgbClr val="FF3300"/>
                </a:solidFill>
                <a:latin typeface="Arial" charset="0"/>
              </a:endParaRPr>
            </a:p>
          </p:txBody>
        </p:sp>
        <p:sp>
          <p:nvSpPr>
            <p:cNvPr id="1030223" name="Line 79"/>
            <p:cNvSpPr>
              <a:spLocks noChangeShapeType="1"/>
            </p:cNvSpPr>
            <p:nvPr/>
          </p:nvSpPr>
          <p:spPr bwMode="auto">
            <a:xfrm flipH="1" flipV="1">
              <a:off x="3637" y="1968"/>
              <a:ext cx="720" cy="96"/>
            </a:xfrm>
            <a:prstGeom prst="line">
              <a:avLst/>
            </a:prstGeom>
            <a:noFill/>
            <a:ln w="12700">
              <a:solidFill>
                <a:schemeClr val="tx2"/>
              </a:solidFill>
              <a:round/>
              <a:headEnd type="none" w="sm" len="sm"/>
              <a:tailEnd type="none" w="sm" len="sm"/>
            </a:ln>
            <a:effectLst/>
          </p:spPr>
          <p:txBody>
            <a:bodyPr wrap="none" anchor="ctr"/>
            <a:lstStyle/>
            <a:p>
              <a:endParaRPr lang="de-DE"/>
            </a:p>
          </p:txBody>
        </p:sp>
      </p:grpSp>
      <p:grpSp>
        <p:nvGrpSpPr>
          <p:cNvPr id="1030224" name="Group 80"/>
          <p:cNvGrpSpPr>
            <a:grpSpLocks/>
          </p:cNvGrpSpPr>
          <p:nvPr/>
        </p:nvGrpSpPr>
        <p:grpSpPr bwMode="auto">
          <a:xfrm>
            <a:off x="6305472" y="1707439"/>
            <a:ext cx="1419225" cy="762000"/>
            <a:chOff x="3703" y="1104"/>
            <a:chExt cx="894" cy="480"/>
          </a:xfrm>
        </p:grpSpPr>
        <p:sp>
          <p:nvSpPr>
            <p:cNvPr id="1030225" name="Rectangle 81"/>
            <p:cNvSpPr>
              <a:spLocks noChangeArrowheads="1"/>
            </p:cNvSpPr>
            <p:nvPr/>
          </p:nvSpPr>
          <p:spPr bwMode="auto">
            <a:xfrm>
              <a:off x="3703" y="1104"/>
              <a:ext cx="584" cy="154"/>
            </a:xfrm>
            <a:prstGeom prst="rect">
              <a:avLst/>
            </a:prstGeom>
            <a:noFill/>
            <a:ln w="9525">
              <a:noFill/>
              <a:miter lim="800000"/>
              <a:headEnd/>
              <a:tailEnd/>
            </a:ln>
          </p:spPr>
          <p:txBody>
            <a:bodyPr wrap="none" lIns="0" tIns="0" rIns="0" bIns="0">
              <a:spAutoFit/>
            </a:bodyPr>
            <a:lstStyle/>
            <a:p>
              <a:pPr defTabSz="762000"/>
              <a:r>
                <a:rPr lang="en-GB" sz="1600" b="1" dirty="0">
                  <a:solidFill>
                    <a:srgbClr val="000000"/>
                  </a:solidFill>
                  <a:latin typeface="Arial" charset="0"/>
                </a:rPr>
                <a:t>reflectors</a:t>
              </a:r>
              <a:endParaRPr lang="en-GB" sz="1600" dirty="0"/>
            </a:p>
          </p:txBody>
        </p:sp>
        <p:sp>
          <p:nvSpPr>
            <p:cNvPr id="1030226" name="Line 82"/>
            <p:cNvSpPr>
              <a:spLocks noChangeShapeType="1"/>
            </p:cNvSpPr>
            <p:nvPr/>
          </p:nvSpPr>
          <p:spPr bwMode="auto">
            <a:xfrm flipV="1">
              <a:off x="3877" y="1274"/>
              <a:ext cx="269" cy="310"/>
            </a:xfrm>
            <a:prstGeom prst="line">
              <a:avLst/>
            </a:prstGeom>
            <a:noFill/>
            <a:ln w="12700">
              <a:solidFill>
                <a:schemeClr val="tx2"/>
              </a:solidFill>
              <a:round/>
              <a:headEnd type="none" w="sm" len="sm"/>
              <a:tailEnd type="none" w="sm" len="sm"/>
            </a:ln>
            <a:effectLst/>
          </p:spPr>
          <p:txBody>
            <a:bodyPr wrap="none" anchor="ctr"/>
            <a:lstStyle/>
            <a:p>
              <a:endParaRPr lang="de-DE"/>
            </a:p>
          </p:txBody>
        </p:sp>
        <p:sp>
          <p:nvSpPr>
            <p:cNvPr id="1030227" name="Line 83"/>
            <p:cNvSpPr>
              <a:spLocks noChangeShapeType="1"/>
            </p:cNvSpPr>
            <p:nvPr/>
          </p:nvSpPr>
          <p:spPr bwMode="auto">
            <a:xfrm flipH="1" flipV="1">
              <a:off x="4173" y="1274"/>
              <a:ext cx="40" cy="214"/>
            </a:xfrm>
            <a:prstGeom prst="line">
              <a:avLst/>
            </a:prstGeom>
            <a:noFill/>
            <a:ln w="12700">
              <a:solidFill>
                <a:schemeClr val="tx2"/>
              </a:solidFill>
              <a:round/>
              <a:headEnd type="none" w="sm" len="sm"/>
              <a:tailEnd type="none" w="sm" len="sm"/>
            </a:ln>
            <a:effectLst/>
          </p:spPr>
          <p:txBody>
            <a:bodyPr wrap="none" anchor="ctr"/>
            <a:lstStyle/>
            <a:p>
              <a:endParaRPr lang="de-DE"/>
            </a:p>
          </p:txBody>
        </p:sp>
        <p:sp>
          <p:nvSpPr>
            <p:cNvPr id="1030228" name="Line 84"/>
            <p:cNvSpPr>
              <a:spLocks noChangeShapeType="1"/>
            </p:cNvSpPr>
            <p:nvPr/>
          </p:nvSpPr>
          <p:spPr bwMode="auto">
            <a:xfrm flipH="1" flipV="1">
              <a:off x="4206" y="1274"/>
              <a:ext cx="391" cy="118"/>
            </a:xfrm>
            <a:prstGeom prst="line">
              <a:avLst/>
            </a:prstGeom>
            <a:noFill/>
            <a:ln w="12700">
              <a:solidFill>
                <a:schemeClr val="tx2"/>
              </a:solidFill>
              <a:round/>
              <a:headEnd type="none" w="sm" len="sm"/>
              <a:tailEnd type="none" w="sm" len="sm"/>
            </a:ln>
            <a:effectLst/>
          </p:spPr>
          <p:txBody>
            <a:bodyPr wrap="none" anchor="ctr"/>
            <a:lstStyle/>
            <a:p>
              <a:endParaRPr lang="de-DE"/>
            </a:p>
          </p:txBody>
        </p:sp>
      </p:grpSp>
      <p:grpSp>
        <p:nvGrpSpPr>
          <p:cNvPr id="1030229" name="Group 85"/>
          <p:cNvGrpSpPr>
            <a:grpSpLocks/>
          </p:cNvGrpSpPr>
          <p:nvPr/>
        </p:nvGrpSpPr>
        <p:grpSpPr bwMode="auto">
          <a:xfrm>
            <a:off x="7601174" y="1125538"/>
            <a:ext cx="1233487" cy="1098550"/>
            <a:chOff x="4549" y="768"/>
            <a:chExt cx="777" cy="692"/>
          </a:xfrm>
        </p:grpSpPr>
        <p:sp>
          <p:nvSpPr>
            <p:cNvPr id="1030230" name="Rectangle 86"/>
            <p:cNvSpPr>
              <a:spLocks noChangeArrowheads="1"/>
            </p:cNvSpPr>
            <p:nvPr/>
          </p:nvSpPr>
          <p:spPr bwMode="auto">
            <a:xfrm>
              <a:off x="4549" y="768"/>
              <a:ext cx="777" cy="364"/>
            </a:xfrm>
            <a:prstGeom prst="rect">
              <a:avLst/>
            </a:prstGeom>
            <a:noFill/>
            <a:ln w="12700">
              <a:noFill/>
              <a:miter lim="800000"/>
              <a:headEnd/>
              <a:tailEnd/>
            </a:ln>
            <a:effectLst/>
          </p:spPr>
          <p:txBody>
            <a:bodyPr wrap="none" lIns="0" tIns="44450" rIns="0" bIns="44450">
              <a:spAutoFit/>
            </a:bodyPr>
            <a:lstStyle/>
            <a:p>
              <a:pPr algn="l" defTabSz="762000"/>
              <a:r>
                <a:rPr lang="en-GB" sz="1600" b="1" dirty="0">
                  <a:solidFill>
                    <a:schemeClr val="accent2"/>
                  </a:solidFill>
                  <a:effectLst>
                    <a:outerShdw blurRad="38100" dist="38100" dir="2700000" algn="tl">
                      <a:srgbClr val="C0C0C0"/>
                    </a:outerShdw>
                  </a:effectLst>
                  <a:latin typeface="Arial" charset="0"/>
                </a:rPr>
                <a:t>piezoelectric</a:t>
              </a:r>
              <a:br>
                <a:rPr lang="en-GB" sz="1600" b="1" dirty="0">
                  <a:solidFill>
                    <a:schemeClr val="accent2"/>
                  </a:solidFill>
                  <a:effectLst>
                    <a:outerShdw blurRad="38100" dist="38100" dir="2700000" algn="tl">
                      <a:srgbClr val="C0C0C0"/>
                    </a:outerShdw>
                  </a:effectLst>
                  <a:latin typeface="Arial" charset="0"/>
                </a:rPr>
              </a:br>
              <a:r>
                <a:rPr lang="en-GB" sz="1600" b="1" dirty="0">
                  <a:solidFill>
                    <a:schemeClr val="accent2"/>
                  </a:solidFill>
                  <a:effectLst>
                    <a:outerShdw blurRad="38100" dist="38100" dir="2700000" algn="tl">
                      <a:srgbClr val="C0C0C0"/>
                    </a:outerShdw>
                  </a:effectLst>
                  <a:latin typeface="Arial" charset="0"/>
                </a:rPr>
                <a:t>crystal</a:t>
              </a:r>
              <a:endParaRPr lang="en-GB" sz="1600" dirty="0">
                <a:solidFill>
                  <a:srgbClr val="FAFD00"/>
                </a:solidFill>
                <a:effectLst>
                  <a:outerShdw blurRad="38100" dist="38100" dir="2700000" algn="tl">
                    <a:srgbClr val="C0C0C0"/>
                  </a:outerShdw>
                </a:effectLst>
                <a:latin typeface="Arial" charset="0"/>
              </a:endParaRPr>
            </a:p>
          </p:txBody>
        </p:sp>
        <p:sp>
          <p:nvSpPr>
            <p:cNvPr id="1030231" name="Line 87"/>
            <p:cNvSpPr>
              <a:spLocks noChangeShapeType="1"/>
            </p:cNvSpPr>
            <p:nvPr/>
          </p:nvSpPr>
          <p:spPr bwMode="auto">
            <a:xfrm flipV="1">
              <a:off x="4729" y="1104"/>
              <a:ext cx="156" cy="356"/>
            </a:xfrm>
            <a:prstGeom prst="line">
              <a:avLst/>
            </a:prstGeom>
            <a:noFill/>
            <a:ln w="12700">
              <a:solidFill>
                <a:schemeClr val="tx2"/>
              </a:solidFill>
              <a:round/>
              <a:headEnd/>
              <a:tailEnd/>
            </a:ln>
            <a:effectLst/>
          </p:spPr>
          <p:txBody>
            <a:bodyPr wrap="none" anchor="ctr"/>
            <a:lstStyle/>
            <a:p>
              <a:endParaRPr lang="de-DE"/>
            </a:p>
          </p:txBody>
        </p:sp>
      </p:grpSp>
      <p:sp>
        <p:nvSpPr>
          <p:cNvPr id="1030233" name="Rectangle 89"/>
          <p:cNvSpPr>
            <a:spLocks noChangeArrowheads="1"/>
          </p:cNvSpPr>
          <p:nvPr/>
        </p:nvSpPr>
        <p:spPr bwMode="auto">
          <a:xfrm>
            <a:off x="3384550" y="4797425"/>
            <a:ext cx="2411413" cy="708025"/>
          </a:xfrm>
          <a:prstGeom prst="rect">
            <a:avLst/>
          </a:prstGeom>
          <a:noFill/>
          <a:ln w="12700">
            <a:noFill/>
            <a:miter lim="800000"/>
            <a:headEnd/>
            <a:tailEnd/>
          </a:ln>
          <a:effectLst/>
        </p:spPr>
        <p:txBody>
          <a:bodyPr lIns="75749" tIns="37874" rIns="75749" bIns="37874">
            <a:spAutoFit/>
          </a:bodyPr>
          <a:lstStyle/>
          <a:p>
            <a:pPr algn="l" defTabSz="631825">
              <a:spcBef>
                <a:spcPct val="20000"/>
              </a:spcBef>
              <a:spcAft>
                <a:spcPct val="10000"/>
              </a:spcAft>
              <a:buSzPct val="150000"/>
            </a:pPr>
            <a:r>
              <a:rPr lang="de-DE" sz="1800" b="1" dirty="0">
                <a:solidFill>
                  <a:schemeClr val="accent2"/>
                </a:solidFill>
                <a:latin typeface="Arial" charset="0"/>
              </a:rPr>
              <a:t>Read-out </a:t>
            </a:r>
            <a:r>
              <a:rPr lang="de-DE" sz="1800" b="1" dirty="0" err="1" smtClean="0">
                <a:solidFill>
                  <a:schemeClr val="accent2"/>
                </a:solidFill>
                <a:latin typeface="Arial" charset="0"/>
              </a:rPr>
              <a:t>distance</a:t>
            </a:r>
            <a:r>
              <a:rPr lang="de-DE" sz="1800" b="1" dirty="0">
                <a:solidFill>
                  <a:schemeClr val="accent2"/>
                </a:solidFill>
                <a:latin typeface="Arial" charset="0"/>
              </a:rPr>
              <a:t>:  </a:t>
            </a:r>
          </a:p>
          <a:p>
            <a:pPr algn="l" defTabSz="631825">
              <a:spcBef>
                <a:spcPct val="20000"/>
              </a:spcBef>
              <a:spcAft>
                <a:spcPct val="10000"/>
              </a:spcAft>
              <a:buSzPct val="150000"/>
            </a:pPr>
            <a:r>
              <a:rPr lang="de-DE" sz="1800" b="1" dirty="0">
                <a:solidFill>
                  <a:schemeClr val="accent2"/>
                </a:solidFill>
                <a:latin typeface="Arial" charset="0"/>
              </a:rPr>
              <a:t>	1 – 10 m</a:t>
            </a:r>
          </a:p>
        </p:txBody>
      </p:sp>
      <p:sp>
        <p:nvSpPr>
          <p:cNvPr id="2" name="Title 1"/>
          <p:cNvSpPr>
            <a:spLocks noGrp="1"/>
          </p:cNvSpPr>
          <p:nvPr>
            <p:ph type="title"/>
          </p:nvPr>
        </p:nvSpPr>
        <p:spPr/>
        <p:txBody>
          <a:bodyPr/>
          <a:lstStyle/>
          <a:p>
            <a:r>
              <a:rPr lang="en-US" dirty="0" smtClean="0"/>
              <a:t>History - Wireless </a:t>
            </a:r>
            <a:r>
              <a:rPr lang="en-US" dirty="0" smtClean="0"/>
              <a:t>SAW Sensors</a:t>
            </a:r>
            <a:endParaRPr lang="en-US" dirty="0"/>
          </a:p>
        </p:txBody>
      </p:sp>
    </p:spTree>
    <p:extLst>
      <p:ext uri="{BB962C8B-B14F-4D97-AF65-F5344CB8AC3E}">
        <p14:creationId xmlns:p14="http://schemas.microsoft.com/office/powerpoint/2010/main" val="531163139"/>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p:cNvSpPr>
            <a:spLocks noGrp="1"/>
          </p:cNvSpPr>
          <p:nvPr>
            <p:ph type="title"/>
          </p:nvPr>
        </p:nvSpPr>
        <p:spPr>
          <a:xfrm>
            <a:off x="457200" y="274638"/>
            <a:ext cx="8229600" cy="1143000"/>
          </a:xfrm>
        </p:spPr>
        <p:txBody>
          <a:bodyPr/>
          <a:lstStyle/>
          <a:p>
            <a:r>
              <a:rPr lang="en-US" sz="2800" b="1" dirty="0" smtClean="0">
                <a:latin typeface="Arial" charset="0"/>
              </a:rPr>
              <a:t>EM Resonators – Basic distinctions</a:t>
            </a:r>
            <a:endParaRPr lang="en-US" sz="2800" b="1" dirty="0">
              <a:latin typeface="Arial" charset="0"/>
            </a:endParaRPr>
          </a:p>
        </p:txBody>
      </p:sp>
      <p:sp>
        <p:nvSpPr>
          <p:cNvPr id="2" name="Content Placeholder 1"/>
          <p:cNvSpPr>
            <a:spLocks noGrp="1"/>
          </p:cNvSpPr>
          <p:nvPr>
            <p:ph idx="1"/>
          </p:nvPr>
        </p:nvSpPr>
        <p:spPr/>
        <p:txBody>
          <a:bodyPr/>
          <a:lstStyle/>
          <a:p>
            <a:r>
              <a:rPr lang="en-US" dirty="0" smtClean="0"/>
              <a:t>Confined</a:t>
            </a:r>
          </a:p>
          <a:p>
            <a:pPr lvl="1"/>
            <a:r>
              <a:rPr lang="en-US" dirty="0" smtClean="0"/>
              <a:t>Cavity</a:t>
            </a:r>
          </a:p>
          <a:p>
            <a:pPr lvl="1"/>
            <a:r>
              <a:rPr lang="en-US" dirty="0" smtClean="0"/>
              <a:t>Coaxial</a:t>
            </a:r>
          </a:p>
          <a:p>
            <a:r>
              <a:rPr lang="en-US" dirty="0" smtClean="0"/>
              <a:t>Evanescent</a:t>
            </a:r>
          </a:p>
          <a:p>
            <a:pPr lvl="1"/>
            <a:r>
              <a:rPr lang="en-US" dirty="0" err="1" smtClean="0"/>
              <a:t>Microstrip</a:t>
            </a:r>
            <a:r>
              <a:rPr lang="en-US" dirty="0" smtClean="0"/>
              <a:t>/</a:t>
            </a:r>
            <a:r>
              <a:rPr lang="en-US" dirty="0" err="1" smtClean="0"/>
              <a:t>stripline</a:t>
            </a:r>
            <a:endParaRPr lang="en-US" dirty="0" smtClean="0"/>
          </a:p>
          <a:p>
            <a:pPr lvl="1"/>
            <a:r>
              <a:rPr lang="en-US" dirty="0" smtClean="0"/>
              <a:t>Dielectric</a:t>
            </a:r>
          </a:p>
          <a:p>
            <a:pPr lvl="1"/>
            <a:endParaRPr lang="en-US" dirty="0" smtClean="0"/>
          </a:p>
        </p:txBody>
      </p:sp>
      <p:pic>
        <p:nvPicPr>
          <p:cNvPr id="3" name="Picture 2"/>
          <p:cNvPicPr>
            <a:picLocks noChangeAspect="1"/>
          </p:cNvPicPr>
          <p:nvPr/>
        </p:nvPicPr>
        <p:blipFill>
          <a:blip r:embed="rId2"/>
          <a:stretch>
            <a:fillRect/>
          </a:stretch>
        </p:blipFill>
        <p:spPr>
          <a:xfrm>
            <a:off x="1733154" y="4668613"/>
            <a:ext cx="5677692" cy="1448002"/>
          </a:xfrm>
          <a:prstGeom prst="rect">
            <a:avLst/>
          </a:prstGeom>
        </p:spPr>
      </p:pic>
      <p:grpSp>
        <p:nvGrpSpPr>
          <p:cNvPr id="9" name="Group 8"/>
          <p:cNvGrpSpPr/>
          <p:nvPr/>
        </p:nvGrpSpPr>
        <p:grpSpPr>
          <a:xfrm>
            <a:off x="4675188" y="2070246"/>
            <a:ext cx="3506786" cy="2179245"/>
            <a:chOff x="1638300" y="2458243"/>
            <a:chExt cx="4398962" cy="2733676"/>
          </a:xfrm>
        </p:grpSpPr>
        <p:sp>
          <p:nvSpPr>
            <p:cNvPr id="10" name="Rectangle 9"/>
            <p:cNvSpPr/>
            <p:nvPr/>
          </p:nvSpPr>
          <p:spPr bwMode="auto">
            <a:xfrm>
              <a:off x="1638300" y="2578100"/>
              <a:ext cx="2578100" cy="2362200"/>
            </a:xfrm>
            <a:prstGeom prst="rect">
              <a:avLst/>
            </a:prstGeom>
            <a:solidFill>
              <a:schemeClr val="bg2">
                <a:lumMod val="40000"/>
                <a:lumOff val="60000"/>
              </a:schemeClr>
            </a:solidFill>
            <a:ln w="19050"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spAutoFit/>
            </a:bodyPr>
            <a:lstStyle/>
            <a:p>
              <a:pPr marL="0" marR="0" indent="0" algn="ctr" defTabSz="914400" rtl="0" eaLnBrk="0" fontAlgn="base" latinLnBrk="0" hangingPunct="0">
                <a:lnSpc>
                  <a:spcPct val="100000"/>
                </a:lnSpc>
                <a:spcBef>
                  <a:spcPct val="5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pic>
          <p:nvPicPr>
            <p:cNvPr id="11" name="Picture 2" descr="http://farside.ph.utexas.edu/teaching/em/lectures/img244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08262" y="2458243"/>
              <a:ext cx="3429000" cy="273367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44845896"/>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2542605" y="3013157"/>
            <a:ext cx="1327376" cy="866698"/>
          </a:xfrm>
          <a:prstGeom prst="rect">
            <a:avLst/>
          </a:prstGeom>
        </p:spPr>
      </p:pic>
      <p:sp>
        <p:nvSpPr>
          <p:cNvPr id="7" name="Titel 1"/>
          <p:cNvSpPr>
            <a:spLocks noGrp="1"/>
          </p:cNvSpPr>
          <p:nvPr>
            <p:ph type="title"/>
          </p:nvPr>
        </p:nvSpPr>
        <p:spPr>
          <a:xfrm>
            <a:off x="457200" y="274638"/>
            <a:ext cx="8229600" cy="1143000"/>
          </a:xfrm>
        </p:spPr>
        <p:txBody>
          <a:bodyPr/>
          <a:lstStyle/>
          <a:p>
            <a:r>
              <a:rPr lang="en-US" sz="2800" b="1" dirty="0" smtClean="0">
                <a:latin typeface="Arial" charset="0"/>
              </a:rPr>
              <a:t>EM Resonators – Evanescent field effect</a:t>
            </a:r>
            <a:endParaRPr lang="en-US" sz="2800" b="1" dirty="0">
              <a:latin typeface="Arial" charset="0"/>
            </a:endParaRPr>
          </a:p>
        </p:txBody>
      </p:sp>
      <p:sp>
        <p:nvSpPr>
          <p:cNvPr id="2" name="Content Placeholder 1"/>
          <p:cNvSpPr>
            <a:spLocks noGrp="1"/>
          </p:cNvSpPr>
          <p:nvPr>
            <p:ph idx="1"/>
          </p:nvPr>
        </p:nvSpPr>
        <p:spPr/>
        <p:txBody>
          <a:bodyPr/>
          <a:lstStyle/>
          <a:p>
            <a:r>
              <a:rPr lang="en-US" dirty="0" smtClean="0"/>
              <a:t>Confined</a:t>
            </a:r>
          </a:p>
          <a:p>
            <a:pPr lvl="1"/>
            <a:r>
              <a:rPr lang="en-US" dirty="0" smtClean="0"/>
              <a:t>Cavity</a:t>
            </a:r>
          </a:p>
          <a:p>
            <a:pPr lvl="1"/>
            <a:r>
              <a:rPr lang="en-US" dirty="0" smtClean="0"/>
              <a:t>Coaxial</a:t>
            </a:r>
          </a:p>
          <a:p>
            <a:r>
              <a:rPr lang="en-US" dirty="0" smtClean="0"/>
              <a:t>Evanescent</a:t>
            </a:r>
          </a:p>
          <a:p>
            <a:pPr lvl="1"/>
            <a:r>
              <a:rPr lang="en-US" dirty="0" err="1" smtClean="0"/>
              <a:t>Microstrip</a:t>
            </a:r>
            <a:r>
              <a:rPr lang="en-US" dirty="0" smtClean="0"/>
              <a:t>/</a:t>
            </a:r>
            <a:r>
              <a:rPr lang="en-US" dirty="0" err="1" smtClean="0"/>
              <a:t>stripline</a:t>
            </a:r>
            <a:endParaRPr lang="en-US" dirty="0" smtClean="0"/>
          </a:p>
          <a:p>
            <a:pPr lvl="1"/>
            <a:r>
              <a:rPr lang="en-US" dirty="0" smtClean="0"/>
              <a:t>Dielectric</a:t>
            </a:r>
          </a:p>
          <a:p>
            <a:pPr lvl="1"/>
            <a:endParaRPr lang="en-US" dirty="0" smtClean="0"/>
          </a:p>
        </p:txBody>
      </p:sp>
      <p:pic>
        <p:nvPicPr>
          <p:cNvPr id="4" name="Picture 3"/>
          <p:cNvPicPr>
            <a:picLocks noChangeAspect="1"/>
          </p:cNvPicPr>
          <p:nvPr/>
        </p:nvPicPr>
        <p:blipFill>
          <a:blip r:embed="rId3"/>
          <a:stretch>
            <a:fillRect/>
          </a:stretch>
        </p:blipFill>
        <p:spPr>
          <a:xfrm>
            <a:off x="1225951" y="3879855"/>
            <a:ext cx="3692712" cy="2670583"/>
          </a:xfrm>
          <a:prstGeom prst="rect">
            <a:avLst/>
          </a:prstGeom>
        </p:spPr>
      </p:pic>
      <p:pic>
        <p:nvPicPr>
          <p:cNvPr id="6" name="Picture 5"/>
          <p:cNvPicPr>
            <a:picLocks noChangeAspect="1"/>
          </p:cNvPicPr>
          <p:nvPr/>
        </p:nvPicPr>
        <p:blipFill>
          <a:blip r:embed="rId4"/>
          <a:stretch>
            <a:fillRect/>
          </a:stretch>
        </p:blipFill>
        <p:spPr>
          <a:xfrm>
            <a:off x="4746893" y="3830638"/>
            <a:ext cx="3851820" cy="2869718"/>
          </a:xfrm>
          <a:prstGeom prst="rect">
            <a:avLst/>
          </a:prstGeom>
        </p:spPr>
      </p:pic>
      <p:pic>
        <p:nvPicPr>
          <p:cNvPr id="12" name="Picture 11"/>
          <p:cNvPicPr>
            <a:picLocks noChangeAspect="1"/>
          </p:cNvPicPr>
          <p:nvPr/>
        </p:nvPicPr>
        <p:blipFill>
          <a:blip r:embed="rId5"/>
          <a:stretch>
            <a:fillRect/>
          </a:stretch>
        </p:blipFill>
        <p:spPr>
          <a:xfrm>
            <a:off x="5920800" y="3036188"/>
            <a:ext cx="1891030" cy="820636"/>
          </a:xfrm>
          <a:prstGeom prst="rect">
            <a:avLst/>
          </a:prstGeom>
        </p:spPr>
      </p:pic>
      <p:pic>
        <p:nvPicPr>
          <p:cNvPr id="13" name="Picture 12"/>
          <p:cNvPicPr>
            <a:picLocks noChangeAspect="1"/>
          </p:cNvPicPr>
          <p:nvPr/>
        </p:nvPicPr>
        <p:blipFill rotWithShape="1">
          <a:blip r:embed="rId6"/>
          <a:srcRect b="47607"/>
          <a:stretch/>
        </p:blipFill>
        <p:spPr>
          <a:xfrm>
            <a:off x="4357687" y="804959"/>
            <a:ext cx="4367530" cy="2114486"/>
          </a:xfrm>
          <a:prstGeom prst="rect">
            <a:avLst/>
          </a:prstGeom>
        </p:spPr>
      </p:pic>
    </p:spTree>
    <p:extLst>
      <p:ext uri="{BB962C8B-B14F-4D97-AF65-F5344CB8AC3E}">
        <p14:creationId xmlns:p14="http://schemas.microsoft.com/office/powerpoint/2010/main" val="508541019"/>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p:cNvPicPr>
            <a:picLocks noChangeAspect="1"/>
          </p:cNvPicPr>
          <p:nvPr/>
        </p:nvPicPr>
        <p:blipFill>
          <a:blip r:embed="rId2"/>
          <a:stretch>
            <a:fillRect/>
          </a:stretch>
        </p:blipFill>
        <p:spPr bwMode="auto">
          <a:xfrm>
            <a:off x="4911045" y="3063266"/>
            <a:ext cx="4099732" cy="27070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2"/>
          <p:cNvSpPr>
            <a:spLocks noGrp="1" noChangeArrowheads="1"/>
          </p:cNvSpPr>
          <p:nvPr>
            <p:ph type="title"/>
          </p:nvPr>
        </p:nvSpPr>
        <p:spPr bwMode="auto">
          <a:xfrm>
            <a:off x="457200" y="274638"/>
            <a:ext cx="8229600" cy="1143000"/>
          </a:xfrm>
          <a:noFill/>
          <a:ln>
            <a:miter lim="800000"/>
            <a:headEnd/>
            <a:tailEnd/>
          </a:ln>
        </p:spPr>
        <p:txBody>
          <a:bodyPr vert="horz" wrap="square" lIns="91440" tIns="45720" rIns="91440" bIns="45720" numCol="1" anchor="t" anchorCtr="0" compatLnSpc="1">
            <a:prstTxWarp prst="textNoShape">
              <a:avLst/>
            </a:prstTxWarp>
          </a:bodyPr>
          <a:lstStyle/>
          <a:p>
            <a:r>
              <a:rPr lang="en-US" sz="2800" b="1" dirty="0" smtClean="0">
                <a:latin typeface="Arial" charset="0"/>
              </a:rPr>
              <a:t>Parallel plate dielectric resonators</a:t>
            </a:r>
            <a:endParaRPr lang="en-US" sz="2800" b="1" dirty="0">
              <a:latin typeface="Arial" charset="0"/>
            </a:endParaRPr>
          </a:p>
        </p:txBody>
      </p:sp>
      <p:sp>
        <p:nvSpPr>
          <p:cNvPr id="6" name="Content Placeholder 5"/>
          <p:cNvSpPr>
            <a:spLocks noGrp="1"/>
          </p:cNvSpPr>
          <p:nvPr>
            <p:ph idx="1"/>
          </p:nvPr>
        </p:nvSpPr>
        <p:spPr/>
        <p:txBody>
          <a:bodyPr/>
          <a:lstStyle/>
          <a:p>
            <a:r>
              <a:rPr lang="en-US" dirty="0" smtClean="0"/>
              <a:t>Very high Q resonator</a:t>
            </a:r>
          </a:p>
          <a:p>
            <a:r>
              <a:rPr lang="en-US" dirty="0" smtClean="0"/>
              <a:t>Used traditionally to characterize DR</a:t>
            </a:r>
          </a:p>
          <a:p>
            <a:r>
              <a:rPr lang="en-US" dirty="0" smtClean="0"/>
              <a:t>Adjustable resonance frequency</a:t>
            </a:r>
          </a:p>
          <a:p>
            <a:r>
              <a:rPr lang="en-US" dirty="0" smtClean="0"/>
              <a:t>Operating in the fundamental TE</a:t>
            </a:r>
            <a:r>
              <a:rPr lang="en-US" baseline="-25000" dirty="0" smtClean="0"/>
              <a:t>01</a:t>
            </a:r>
            <a:r>
              <a:rPr lang="el-GR" baseline="-25000" dirty="0" smtClean="0"/>
              <a:t>δ</a:t>
            </a:r>
            <a:r>
              <a:rPr lang="en-US" dirty="0" smtClean="0"/>
              <a:t> mode</a:t>
            </a:r>
          </a:p>
        </p:txBody>
      </p:sp>
      <p:pic>
        <p:nvPicPr>
          <p:cNvPr id="7" name="Content Placeholder 23"/>
          <p:cNvPicPr>
            <a:picLocks noChangeAspect="1"/>
          </p:cNvPicPr>
          <p:nvPr/>
        </p:nvPicPr>
        <p:blipFill>
          <a:blip r:embed="rId3"/>
          <a:stretch>
            <a:fillRect/>
          </a:stretch>
        </p:blipFill>
        <p:spPr>
          <a:xfrm>
            <a:off x="1004080" y="3125586"/>
            <a:ext cx="4040188" cy="2582419"/>
          </a:xfrm>
          <a:prstGeom prst="rect">
            <a:avLst/>
          </a:prstGeom>
        </p:spPr>
      </p:pic>
      <p:pic>
        <p:nvPicPr>
          <p:cNvPr id="10" name="Picture 9"/>
          <p:cNvPicPr>
            <a:picLocks noChangeAspect="1"/>
          </p:cNvPicPr>
          <p:nvPr/>
        </p:nvPicPr>
        <p:blipFill rotWithShape="1">
          <a:blip r:embed="rId4"/>
          <a:srcRect l="9956" t="4126" r="55357" b="49882"/>
          <a:stretch/>
        </p:blipFill>
        <p:spPr>
          <a:xfrm>
            <a:off x="6136189" y="955319"/>
            <a:ext cx="1850231" cy="1839912"/>
          </a:xfrm>
          <a:prstGeom prst="rect">
            <a:avLst/>
          </a:prstGeom>
        </p:spPr>
      </p:pic>
      <p:pic>
        <p:nvPicPr>
          <p:cNvPr id="11" name="Picture 10"/>
          <p:cNvPicPr>
            <a:picLocks noChangeAspect="1"/>
          </p:cNvPicPr>
          <p:nvPr/>
        </p:nvPicPr>
        <p:blipFill rotWithShape="1">
          <a:blip r:embed="rId4"/>
          <a:srcRect l="55549" t="66303" r="10061" b="20841"/>
          <a:stretch/>
        </p:blipFill>
        <p:spPr>
          <a:xfrm>
            <a:off x="6136189" y="2803882"/>
            <a:ext cx="1834357" cy="514350"/>
          </a:xfrm>
          <a:prstGeom prst="rect">
            <a:avLst/>
          </a:prstGeom>
        </p:spPr>
      </p:pic>
    </p:spTree>
    <p:extLst>
      <p:ext uri="{BB962C8B-B14F-4D97-AF65-F5344CB8AC3E}">
        <p14:creationId xmlns:p14="http://schemas.microsoft.com/office/powerpoint/2010/main" val="3264683982"/>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5"/>
          <p:cNvSpPr>
            <a:spLocks noGrp="1" noChangeArrowheads="1"/>
          </p:cNvSpPr>
          <p:nvPr>
            <p:ph type="title"/>
          </p:nvPr>
        </p:nvSpPr>
        <p:spPr/>
        <p:txBody>
          <a:bodyPr/>
          <a:lstStyle/>
          <a:p>
            <a:r>
              <a:rPr lang="en-US" dirty="0">
                <a:latin typeface="Arial" charset="0"/>
              </a:rPr>
              <a:t>Parallel plate dielectric resonators</a:t>
            </a:r>
            <a:endParaRPr lang="en-US" dirty="0" smtClean="0"/>
          </a:p>
        </p:txBody>
      </p:sp>
      <p:sp>
        <p:nvSpPr>
          <p:cNvPr id="5" name="Content Placeholder 4"/>
          <p:cNvSpPr>
            <a:spLocks noGrp="1"/>
          </p:cNvSpPr>
          <p:nvPr>
            <p:ph idx="1"/>
          </p:nvPr>
        </p:nvSpPr>
        <p:spPr/>
        <p:txBody>
          <a:bodyPr/>
          <a:lstStyle/>
          <a:p>
            <a:r>
              <a:rPr lang="en-US" dirty="0" smtClean="0"/>
              <a:t>Measurement: return-loss S11 in a parallel plate configuration</a:t>
            </a:r>
          </a:p>
          <a:p>
            <a:r>
              <a:rPr lang="en-US" dirty="0" smtClean="0"/>
              <a:t>Resonant frequency shift (TE01</a:t>
            </a:r>
            <a:r>
              <a:rPr lang="el-GR" dirty="0" smtClean="0"/>
              <a:t>δ</a:t>
            </a:r>
            <a:r>
              <a:rPr lang="de-DE" dirty="0" smtClean="0"/>
              <a:t> Mode</a:t>
            </a:r>
            <a:r>
              <a:rPr lang="en-US" dirty="0" smtClean="0"/>
              <a:t>) with respect to the displacement of the parallel plates</a:t>
            </a:r>
          </a:p>
          <a:p>
            <a:endParaRPr lang="en-US" dirty="0"/>
          </a:p>
        </p:txBody>
      </p:sp>
      <p:pic>
        <p:nvPicPr>
          <p:cNvPr id="18439" name="Grafik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68847" y="2385066"/>
            <a:ext cx="4817953" cy="2891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9717" y="2658382"/>
            <a:ext cx="3380845" cy="2536599"/>
          </a:xfrm>
          <a:prstGeom prst="rect">
            <a:avLst/>
          </a:prstGeom>
        </p:spPr>
      </p:pic>
      <p:sp>
        <p:nvSpPr>
          <p:cNvPr id="9" name="Rectangle 8"/>
          <p:cNvSpPr/>
          <p:nvPr/>
        </p:nvSpPr>
        <p:spPr bwMode="auto">
          <a:xfrm>
            <a:off x="3813365" y="3293533"/>
            <a:ext cx="1131167" cy="477838"/>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81453143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siemens">
  <a:themeElements>
    <a:clrScheme name="">
      <a:dk1>
        <a:srgbClr val="001E64"/>
      </a:dk1>
      <a:lt1>
        <a:srgbClr val="FFFFFF"/>
      </a:lt1>
      <a:dk2>
        <a:srgbClr val="001E64"/>
      </a:dk2>
      <a:lt2>
        <a:srgbClr val="808080"/>
      </a:lt2>
      <a:accent1>
        <a:srgbClr val="00CC99"/>
      </a:accent1>
      <a:accent2>
        <a:srgbClr val="3333CC"/>
      </a:accent2>
      <a:accent3>
        <a:srgbClr val="FFFFFF"/>
      </a:accent3>
      <a:accent4>
        <a:srgbClr val="001854"/>
      </a:accent4>
      <a:accent5>
        <a:srgbClr val="AAE2CA"/>
      </a:accent5>
      <a:accent6>
        <a:srgbClr val="2D2DB9"/>
      </a:accent6>
      <a:hlink>
        <a:srgbClr val="CCCCFF"/>
      </a:hlink>
      <a:folHlink>
        <a:srgbClr val="B2B2B2"/>
      </a:folHlink>
    </a:clrScheme>
    <a:fontScheme name="siemens">
      <a:majorFont>
        <a:latin typeface="Times New Roman"/>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siemen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iemen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iemen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iemen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iemen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iemen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iemen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ifcs_presentation</Template>
  <TotalTime>6263</TotalTime>
  <Words>759</Words>
  <Application>Microsoft Office PowerPoint</Application>
  <PresentationFormat>On-screen Show (4:3)</PresentationFormat>
  <Paragraphs>145</Paragraphs>
  <Slides>21</Slides>
  <Notes>3</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21</vt:i4>
      </vt:variant>
    </vt:vector>
  </HeadingPairs>
  <TitlesOfParts>
    <vt:vector size="30" baseType="lpstr">
      <vt:lpstr>MS PGothic</vt:lpstr>
      <vt:lpstr>Arial</vt:lpstr>
      <vt:lpstr>Arial Narrow</vt:lpstr>
      <vt:lpstr>Calibri</vt:lpstr>
      <vt:lpstr>Symbol</vt:lpstr>
      <vt:lpstr>Times New Roman</vt:lpstr>
      <vt:lpstr>Wingdings</vt:lpstr>
      <vt:lpstr>siemens</vt:lpstr>
      <vt:lpstr>Clip</vt:lpstr>
      <vt:lpstr>Dielectric Resonator Based Wireless Passive Sensors</vt:lpstr>
      <vt:lpstr>Laboratory for Electrical Instrumentation</vt:lpstr>
      <vt:lpstr>Sensor Motes vs Passive Sensors</vt:lpstr>
      <vt:lpstr>History – Theremin's cavity</vt:lpstr>
      <vt:lpstr>History - Wireless SAW Sensors</vt:lpstr>
      <vt:lpstr>EM Resonators – Basic distinctions</vt:lpstr>
      <vt:lpstr>EM Resonators – Evanescent field effect</vt:lpstr>
      <vt:lpstr>Parallel plate dielectric resonators</vt:lpstr>
      <vt:lpstr>Parallel plate dielectric resonators</vt:lpstr>
      <vt:lpstr>Parallel plate Wireless Strain Sensor</vt:lpstr>
      <vt:lpstr>Sensor concept</vt:lpstr>
      <vt:lpstr>Torque sensor prototype</vt:lpstr>
      <vt:lpstr>Torque Sensor - Experimental setup</vt:lpstr>
      <vt:lpstr>OWEG Sensor - Force Sensor/Load cell</vt:lpstr>
      <vt:lpstr>OEWG Sensor - Simulations</vt:lpstr>
      <vt:lpstr>OEWG Sensor - Results</vt:lpstr>
      <vt:lpstr>High temperature sensor </vt:lpstr>
      <vt:lpstr>Wireless Passive for WAIC</vt:lpstr>
      <vt:lpstr>Wireless Passive for WAIC</vt:lpstr>
      <vt:lpstr>Outlook</vt:lpstr>
      <vt:lpstr>Thank You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Microsoft account</cp:lastModifiedBy>
  <cp:revision>101</cp:revision>
  <dcterms:created xsi:type="dcterms:W3CDTF">2015-06-08T03:52:18Z</dcterms:created>
  <dcterms:modified xsi:type="dcterms:W3CDTF">2016-09-28T07:39:21Z</dcterms:modified>
</cp:coreProperties>
</file>