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6" r:id="rId2"/>
    <p:sldId id="265" r:id="rId3"/>
    <p:sldId id="270" r:id="rId4"/>
    <p:sldId id="275" r:id="rId5"/>
    <p:sldId id="276" r:id="rId6"/>
    <p:sldId id="271" r:id="rId7"/>
    <p:sldId id="277" r:id="rId8"/>
    <p:sldId id="295" r:id="rId9"/>
    <p:sldId id="284" r:id="rId10"/>
    <p:sldId id="296" r:id="rId11"/>
    <p:sldId id="285" r:id="rId12"/>
    <p:sldId id="297" r:id="rId13"/>
    <p:sldId id="286" r:id="rId14"/>
    <p:sldId id="301" r:id="rId15"/>
    <p:sldId id="302" r:id="rId16"/>
    <p:sldId id="278" r:id="rId17"/>
    <p:sldId id="299" r:id="rId18"/>
    <p:sldId id="272" r:id="rId19"/>
    <p:sldId id="279" r:id="rId20"/>
    <p:sldId id="280" r:id="rId21"/>
    <p:sldId id="273" r:id="rId22"/>
    <p:sldId id="281" r:id="rId23"/>
    <p:sldId id="282" r:id="rId24"/>
    <p:sldId id="287" r:id="rId25"/>
    <p:sldId id="288" r:id="rId26"/>
    <p:sldId id="303" r:id="rId27"/>
    <p:sldId id="30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1022" y="-77"/>
      </p:cViewPr>
      <p:guideLst>
        <p:guide orient="horz" pos="2160"/>
        <p:guide pos="2880"/>
      </p:guideLst>
    </p:cSldViewPr>
  </p:slideViewPr>
  <p:notesTextViewPr>
    <p:cViewPr>
      <p:scale>
        <a:sx n="1" d="1"/>
        <a:sy n="1" d="1"/>
      </p:scale>
      <p:origin x="0" y="0"/>
    </p:cViewPr>
  </p:notesTextViewPr>
  <p:notesViewPr>
    <p:cSldViewPr snapToGrid="0">
      <p:cViewPr varScale="1">
        <p:scale>
          <a:sx n="88" d="100"/>
          <a:sy n="88" d="100"/>
        </p:scale>
        <p:origin x="2964" y="108"/>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441535-934F-434B-8B09-2C9A025B7BF8}" type="doc">
      <dgm:prSet loTypeId="urn:microsoft.com/office/officeart/2005/8/layout/lProcess2" loCatId="list" qsTypeId="urn:microsoft.com/office/officeart/2005/8/quickstyle/3d5" qsCatId="3D" csTypeId="urn:microsoft.com/office/officeart/2005/8/colors/colorful1#1" csCatId="colorful" phldr="1"/>
      <dgm:spPr/>
      <dgm:t>
        <a:bodyPr/>
        <a:lstStyle/>
        <a:p>
          <a:endParaRPr lang="en-US"/>
        </a:p>
      </dgm:t>
    </dgm:pt>
    <dgm:pt modelId="{DE70F87A-1D10-4910-8A19-D95B242B5A6F}">
      <dgm:prSet phldrT="[Text]"/>
      <dgm:spPr/>
      <dgm:t>
        <a:bodyPr/>
        <a:lstStyle/>
        <a:p>
          <a:pPr algn="ctr"/>
          <a:r>
            <a:rPr lang="en-US" dirty="0" smtClean="0"/>
            <a:t>Power</a:t>
          </a:r>
          <a:endParaRPr lang="en-US" dirty="0"/>
        </a:p>
      </dgm:t>
    </dgm:pt>
    <dgm:pt modelId="{BE81B4D2-C431-44C8-B6FE-5BD7C3873835}" type="parTrans" cxnId="{19D1D82E-9326-47A6-B286-A2CEE7E597C0}">
      <dgm:prSet/>
      <dgm:spPr/>
      <dgm:t>
        <a:bodyPr/>
        <a:lstStyle/>
        <a:p>
          <a:pPr algn="ctr"/>
          <a:endParaRPr lang="en-US"/>
        </a:p>
      </dgm:t>
    </dgm:pt>
    <dgm:pt modelId="{C36A7293-0C01-4B89-9A1D-C7A2D86BA7D6}" type="sibTrans" cxnId="{19D1D82E-9326-47A6-B286-A2CEE7E597C0}">
      <dgm:prSet/>
      <dgm:spPr/>
      <dgm:t>
        <a:bodyPr/>
        <a:lstStyle/>
        <a:p>
          <a:pPr algn="ctr"/>
          <a:endParaRPr lang="en-US"/>
        </a:p>
      </dgm:t>
    </dgm:pt>
    <dgm:pt modelId="{1E67E0C5-0A79-4E6F-95BE-6EC50DC40EC3}">
      <dgm:prSet phldrT="[Text]"/>
      <dgm:spPr/>
      <dgm:t>
        <a:bodyPr/>
        <a:lstStyle/>
        <a:p>
          <a:pPr algn="ctr"/>
          <a:r>
            <a:rPr lang="en-US" dirty="0" smtClean="0"/>
            <a:t>High</a:t>
          </a:r>
          <a:endParaRPr lang="en-US" dirty="0"/>
        </a:p>
      </dgm:t>
    </dgm:pt>
    <dgm:pt modelId="{4180780A-38A6-401C-BC0B-681EC509A641}" type="parTrans" cxnId="{A5AA1207-EB85-49E4-86F8-AF0C68BF30C9}">
      <dgm:prSet/>
      <dgm:spPr/>
      <dgm:t>
        <a:bodyPr/>
        <a:lstStyle/>
        <a:p>
          <a:pPr algn="ctr"/>
          <a:endParaRPr lang="en-US"/>
        </a:p>
      </dgm:t>
    </dgm:pt>
    <dgm:pt modelId="{70F2AE17-60DA-44C3-B446-A981E4C8C898}" type="sibTrans" cxnId="{A5AA1207-EB85-49E4-86F8-AF0C68BF30C9}">
      <dgm:prSet/>
      <dgm:spPr/>
      <dgm:t>
        <a:bodyPr/>
        <a:lstStyle/>
        <a:p>
          <a:pPr algn="ctr"/>
          <a:endParaRPr lang="en-US"/>
        </a:p>
      </dgm:t>
    </dgm:pt>
    <dgm:pt modelId="{C387EB38-FBFA-43B3-A66F-032BBF3C1120}">
      <dgm:prSet phldrT="[Text]"/>
      <dgm:spPr/>
      <dgm:t>
        <a:bodyPr/>
        <a:lstStyle/>
        <a:p>
          <a:pPr algn="ctr"/>
          <a:r>
            <a:rPr lang="en-US" dirty="0" smtClean="0"/>
            <a:t>Low</a:t>
          </a:r>
          <a:endParaRPr lang="en-US" dirty="0"/>
        </a:p>
      </dgm:t>
    </dgm:pt>
    <dgm:pt modelId="{D0BC0EA4-908F-4FD5-8E34-3B57FB44A282}" type="parTrans" cxnId="{E01CA2CA-FD0E-4D1E-B5A5-AF2F977AE40C}">
      <dgm:prSet/>
      <dgm:spPr/>
      <dgm:t>
        <a:bodyPr/>
        <a:lstStyle/>
        <a:p>
          <a:pPr algn="ctr"/>
          <a:endParaRPr lang="en-US"/>
        </a:p>
      </dgm:t>
    </dgm:pt>
    <dgm:pt modelId="{FEC6EB06-9724-4CAE-9AAD-932EB4324AE2}" type="sibTrans" cxnId="{E01CA2CA-FD0E-4D1E-B5A5-AF2F977AE40C}">
      <dgm:prSet/>
      <dgm:spPr/>
      <dgm:t>
        <a:bodyPr/>
        <a:lstStyle/>
        <a:p>
          <a:pPr algn="ctr"/>
          <a:endParaRPr lang="en-US"/>
        </a:p>
      </dgm:t>
    </dgm:pt>
    <dgm:pt modelId="{36F231EB-121D-4F62-A148-12D11F9F3EC8}">
      <dgm:prSet phldrT="[Text]"/>
      <dgm:spPr/>
      <dgm:t>
        <a:bodyPr/>
        <a:lstStyle/>
        <a:p>
          <a:pPr algn="ctr"/>
          <a:r>
            <a:rPr lang="en-US" dirty="0" smtClean="0"/>
            <a:t>Coverage</a:t>
          </a:r>
          <a:endParaRPr lang="en-US" dirty="0"/>
        </a:p>
      </dgm:t>
    </dgm:pt>
    <dgm:pt modelId="{1A1ECDD5-7BA1-4765-8DA3-69766E43374F}" type="parTrans" cxnId="{6B0E0E48-EA89-43DB-B7F1-A58096DE2DAB}">
      <dgm:prSet/>
      <dgm:spPr/>
      <dgm:t>
        <a:bodyPr/>
        <a:lstStyle/>
        <a:p>
          <a:pPr algn="ctr"/>
          <a:endParaRPr lang="en-US"/>
        </a:p>
      </dgm:t>
    </dgm:pt>
    <dgm:pt modelId="{28826419-E684-4216-AB7F-B4291E3F8941}" type="sibTrans" cxnId="{6B0E0E48-EA89-43DB-B7F1-A58096DE2DAB}">
      <dgm:prSet/>
      <dgm:spPr/>
      <dgm:t>
        <a:bodyPr/>
        <a:lstStyle/>
        <a:p>
          <a:pPr algn="ctr"/>
          <a:endParaRPr lang="en-US"/>
        </a:p>
      </dgm:t>
    </dgm:pt>
    <dgm:pt modelId="{35FF3F11-35CC-4952-859D-1F51807E5FAB}">
      <dgm:prSet phldrT="[Text]"/>
      <dgm:spPr/>
      <dgm:t>
        <a:bodyPr/>
        <a:lstStyle/>
        <a:p>
          <a:pPr algn="ctr"/>
          <a:r>
            <a:rPr lang="en-US" dirty="0" smtClean="0"/>
            <a:t>Large</a:t>
          </a:r>
          <a:endParaRPr lang="en-US" dirty="0"/>
        </a:p>
      </dgm:t>
    </dgm:pt>
    <dgm:pt modelId="{2FB9D284-D3F6-46E8-9499-973E218C341A}" type="parTrans" cxnId="{4F3D33B1-0AF6-4CA7-B8FB-08A9303CC337}">
      <dgm:prSet/>
      <dgm:spPr/>
      <dgm:t>
        <a:bodyPr/>
        <a:lstStyle/>
        <a:p>
          <a:pPr algn="ctr"/>
          <a:endParaRPr lang="en-US"/>
        </a:p>
      </dgm:t>
    </dgm:pt>
    <dgm:pt modelId="{AB50DDB5-9787-4967-B621-E49CAA997072}" type="sibTrans" cxnId="{4F3D33B1-0AF6-4CA7-B8FB-08A9303CC337}">
      <dgm:prSet/>
      <dgm:spPr/>
      <dgm:t>
        <a:bodyPr/>
        <a:lstStyle/>
        <a:p>
          <a:pPr algn="ctr"/>
          <a:endParaRPr lang="en-US"/>
        </a:p>
      </dgm:t>
    </dgm:pt>
    <dgm:pt modelId="{47CDCB5D-6B90-4521-B08D-1C3D75D2DB4F}">
      <dgm:prSet phldrT="[Text]"/>
      <dgm:spPr/>
      <dgm:t>
        <a:bodyPr/>
        <a:lstStyle/>
        <a:p>
          <a:pPr algn="ctr"/>
          <a:r>
            <a:rPr lang="en-US" dirty="0" smtClean="0"/>
            <a:t>Limited</a:t>
          </a:r>
          <a:endParaRPr lang="en-US" dirty="0"/>
        </a:p>
      </dgm:t>
    </dgm:pt>
    <dgm:pt modelId="{2CBAF97C-F2E2-4C00-9BF7-A7025DB74B84}" type="parTrans" cxnId="{7B9A1C56-C070-4A5D-8B46-6FB3ABB1C35D}">
      <dgm:prSet/>
      <dgm:spPr/>
      <dgm:t>
        <a:bodyPr/>
        <a:lstStyle/>
        <a:p>
          <a:pPr algn="ctr"/>
          <a:endParaRPr lang="en-US"/>
        </a:p>
      </dgm:t>
    </dgm:pt>
    <dgm:pt modelId="{A14F648E-B8BF-4DE3-963A-16F8335D5EC0}" type="sibTrans" cxnId="{7B9A1C56-C070-4A5D-8B46-6FB3ABB1C35D}">
      <dgm:prSet/>
      <dgm:spPr/>
      <dgm:t>
        <a:bodyPr/>
        <a:lstStyle/>
        <a:p>
          <a:pPr algn="ctr"/>
          <a:endParaRPr lang="en-US"/>
        </a:p>
      </dgm:t>
    </dgm:pt>
    <dgm:pt modelId="{D671570E-368C-4919-BC27-355D1C5BD79C}">
      <dgm:prSet phldrT="[Text]"/>
      <dgm:spPr/>
      <dgm:t>
        <a:bodyPr/>
        <a:lstStyle/>
        <a:p>
          <a:pPr algn="ctr"/>
          <a:r>
            <a:rPr lang="en-US" dirty="0" smtClean="0"/>
            <a:t>Device</a:t>
          </a:r>
          <a:endParaRPr lang="en-US" dirty="0"/>
        </a:p>
      </dgm:t>
    </dgm:pt>
    <dgm:pt modelId="{A5427E40-FBFF-4FCE-A443-22B31C668719}" type="parTrans" cxnId="{923EF974-8A23-4455-8E5F-1583C66BB0A4}">
      <dgm:prSet/>
      <dgm:spPr/>
      <dgm:t>
        <a:bodyPr/>
        <a:lstStyle/>
        <a:p>
          <a:pPr algn="ctr"/>
          <a:endParaRPr lang="en-US"/>
        </a:p>
      </dgm:t>
    </dgm:pt>
    <dgm:pt modelId="{BD648A25-8808-4AE4-8E7B-78D8073F92E7}" type="sibTrans" cxnId="{923EF974-8A23-4455-8E5F-1583C66BB0A4}">
      <dgm:prSet/>
      <dgm:spPr/>
      <dgm:t>
        <a:bodyPr/>
        <a:lstStyle/>
        <a:p>
          <a:pPr algn="ctr"/>
          <a:endParaRPr lang="en-US"/>
        </a:p>
      </dgm:t>
    </dgm:pt>
    <dgm:pt modelId="{D7F8E7FD-E9D1-4B02-B5A7-A627E638E717}">
      <dgm:prSet phldrT="[Text]"/>
      <dgm:spPr/>
      <dgm:t>
        <a:bodyPr/>
        <a:lstStyle/>
        <a:p>
          <a:pPr algn="ctr"/>
          <a:r>
            <a:rPr lang="en-US" dirty="0" smtClean="0"/>
            <a:t>Complex</a:t>
          </a:r>
          <a:endParaRPr lang="en-US" dirty="0"/>
        </a:p>
      </dgm:t>
    </dgm:pt>
    <dgm:pt modelId="{106D72FC-3112-4BBC-AFE8-466FA2E9301D}" type="parTrans" cxnId="{3BCF44D3-A52E-43A0-8748-DD597D626050}">
      <dgm:prSet/>
      <dgm:spPr/>
      <dgm:t>
        <a:bodyPr/>
        <a:lstStyle/>
        <a:p>
          <a:pPr algn="ctr"/>
          <a:endParaRPr lang="en-US"/>
        </a:p>
      </dgm:t>
    </dgm:pt>
    <dgm:pt modelId="{166C6CE2-7753-4C74-A7DD-3D3003E35602}" type="sibTrans" cxnId="{3BCF44D3-A52E-43A0-8748-DD597D626050}">
      <dgm:prSet/>
      <dgm:spPr/>
      <dgm:t>
        <a:bodyPr/>
        <a:lstStyle/>
        <a:p>
          <a:pPr algn="ctr"/>
          <a:endParaRPr lang="en-US"/>
        </a:p>
      </dgm:t>
    </dgm:pt>
    <dgm:pt modelId="{90C94609-DE51-44B8-A6A8-37CD357B7A6D}">
      <dgm:prSet phldrT="[Text]"/>
      <dgm:spPr/>
      <dgm:t>
        <a:bodyPr/>
        <a:lstStyle/>
        <a:p>
          <a:pPr algn="ctr"/>
          <a:r>
            <a:rPr lang="en-US" dirty="0" smtClean="0"/>
            <a:t>Simple</a:t>
          </a:r>
          <a:endParaRPr lang="en-US" dirty="0"/>
        </a:p>
      </dgm:t>
    </dgm:pt>
    <dgm:pt modelId="{D007AB43-716D-42EE-A9B0-00CD96D8FC81}" type="parTrans" cxnId="{4E03F3FF-17D0-4B7C-B6B5-44D1FD2AE736}">
      <dgm:prSet/>
      <dgm:spPr/>
      <dgm:t>
        <a:bodyPr/>
        <a:lstStyle/>
        <a:p>
          <a:pPr algn="ctr"/>
          <a:endParaRPr lang="en-US"/>
        </a:p>
      </dgm:t>
    </dgm:pt>
    <dgm:pt modelId="{6C9D3A65-907F-49E2-A012-6E1F103073FB}" type="sibTrans" cxnId="{4E03F3FF-17D0-4B7C-B6B5-44D1FD2AE736}">
      <dgm:prSet/>
      <dgm:spPr/>
      <dgm:t>
        <a:bodyPr/>
        <a:lstStyle/>
        <a:p>
          <a:pPr algn="ctr"/>
          <a:endParaRPr lang="en-US"/>
        </a:p>
      </dgm:t>
    </dgm:pt>
    <dgm:pt modelId="{66939C9C-5ABB-4F6B-91F1-0080C476106C}">
      <dgm:prSet/>
      <dgm:spPr/>
      <dgm:t>
        <a:bodyPr/>
        <a:lstStyle/>
        <a:p>
          <a:pPr algn="ctr"/>
          <a:r>
            <a:rPr lang="en-US" dirty="0" smtClean="0"/>
            <a:t>Lifetime</a:t>
          </a:r>
          <a:endParaRPr lang="en-US" dirty="0"/>
        </a:p>
      </dgm:t>
    </dgm:pt>
    <dgm:pt modelId="{D3179A26-8300-4434-9CED-E905374B80DF}" type="parTrans" cxnId="{8E93A9C5-FC34-4615-81EC-40287E3D6981}">
      <dgm:prSet/>
      <dgm:spPr/>
      <dgm:t>
        <a:bodyPr/>
        <a:lstStyle/>
        <a:p>
          <a:pPr algn="ctr"/>
          <a:endParaRPr lang="en-US"/>
        </a:p>
      </dgm:t>
    </dgm:pt>
    <dgm:pt modelId="{8BCAB3E4-7087-44DA-9BE2-85042CCCB526}" type="sibTrans" cxnId="{8E93A9C5-FC34-4615-81EC-40287E3D6981}">
      <dgm:prSet/>
      <dgm:spPr/>
      <dgm:t>
        <a:bodyPr/>
        <a:lstStyle/>
        <a:p>
          <a:pPr algn="ctr"/>
          <a:endParaRPr lang="en-US"/>
        </a:p>
      </dgm:t>
    </dgm:pt>
    <dgm:pt modelId="{3C3FB3A9-1DCA-4CE2-A91A-3FCCAFEBE0F1}">
      <dgm:prSet/>
      <dgm:spPr/>
      <dgm:t>
        <a:bodyPr/>
        <a:lstStyle/>
        <a:p>
          <a:pPr algn="ctr"/>
          <a:r>
            <a:rPr lang="en-US" dirty="0" smtClean="0"/>
            <a:t>Long</a:t>
          </a:r>
          <a:endParaRPr lang="en-US" dirty="0"/>
        </a:p>
      </dgm:t>
    </dgm:pt>
    <dgm:pt modelId="{3AB69676-16CA-4093-8DBD-9B9430A9E140}" type="parTrans" cxnId="{CA042A79-660E-4743-9A7B-AC6066A2A998}">
      <dgm:prSet/>
      <dgm:spPr/>
      <dgm:t>
        <a:bodyPr/>
        <a:lstStyle/>
        <a:p>
          <a:pPr algn="ctr"/>
          <a:endParaRPr lang="en-US"/>
        </a:p>
      </dgm:t>
    </dgm:pt>
    <dgm:pt modelId="{C9910CBF-5474-4BB7-8D64-D324D120CA67}" type="sibTrans" cxnId="{CA042A79-660E-4743-9A7B-AC6066A2A998}">
      <dgm:prSet/>
      <dgm:spPr/>
      <dgm:t>
        <a:bodyPr/>
        <a:lstStyle/>
        <a:p>
          <a:pPr algn="ctr"/>
          <a:endParaRPr lang="en-US"/>
        </a:p>
      </dgm:t>
    </dgm:pt>
    <dgm:pt modelId="{110C804F-B9FE-4284-BEC5-582384DC1171}">
      <dgm:prSet/>
      <dgm:spPr/>
      <dgm:t>
        <a:bodyPr/>
        <a:lstStyle/>
        <a:p>
          <a:pPr algn="ctr"/>
          <a:r>
            <a:rPr lang="en-US" dirty="0" smtClean="0"/>
            <a:t>Short</a:t>
          </a:r>
          <a:endParaRPr lang="en-US" dirty="0"/>
        </a:p>
      </dgm:t>
    </dgm:pt>
    <dgm:pt modelId="{6CDC96E3-5EC7-493B-8023-2EAE39AEC00B}" type="parTrans" cxnId="{F6226C4D-0D42-4D17-996A-065BD6C00ABA}">
      <dgm:prSet/>
      <dgm:spPr/>
      <dgm:t>
        <a:bodyPr/>
        <a:lstStyle/>
        <a:p>
          <a:pPr algn="ctr"/>
          <a:endParaRPr lang="en-US"/>
        </a:p>
      </dgm:t>
    </dgm:pt>
    <dgm:pt modelId="{88F5BBF5-563D-4B57-A9CC-527CE5D28712}" type="sibTrans" cxnId="{F6226C4D-0D42-4D17-996A-065BD6C00ABA}">
      <dgm:prSet/>
      <dgm:spPr/>
      <dgm:t>
        <a:bodyPr/>
        <a:lstStyle/>
        <a:p>
          <a:pPr algn="ctr"/>
          <a:endParaRPr lang="en-US"/>
        </a:p>
      </dgm:t>
    </dgm:pt>
    <dgm:pt modelId="{D7441F33-BF23-4588-B3D7-0BD5B9991C53}">
      <dgm:prSet/>
      <dgm:spPr/>
      <dgm:t>
        <a:bodyPr/>
        <a:lstStyle/>
        <a:p>
          <a:pPr algn="ctr"/>
          <a:endParaRPr lang="en-US"/>
        </a:p>
      </dgm:t>
    </dgm:pt>
    <dgm:pt modelId="{9604B285-D085-4821-A2BA-F7709AAD587E}" type="parTrans" cxnId="{B6BA5C41-A823-4AE6-BAF6-1FC47D9FF7D1}">
      <dgm:prSet/>
      <dgm:spPr/>
      <dgm:t>
        <a:bodyPr/>
        <a:lstStyle/>
        <a:p>
          <a:pPr algn="ctr"/>
          <a:endParaRPr lang="en-US"/>
        </a:p>
      </dgm:t>
    </dgm:pt>
    <dgm:pt modelId="{D46A0847-2479-4312-ADD5-A09E372E7964}" type="sibTrans" cxnId="{B6BA5C41-A823-4AE6-BAF6-1FC47D9FF7D1}">
      <dgm:prSet/>
      <dgm:spPr/>
      <dgm:t>
        <a:bodyPr/>
        <a:lstStyle/>
        <a:p>
          <a:pPr algn="ctr"/>
          <a:endParaRPr lang="en-US"/>
        </a:p>
      </dgm:t>
    </dgm:pt>
    <dgm:pt modelId="{38FE30D5-A2CC-4D3C-A221-F49352B31CD7}">
      <dgm:prSet/>
      <dgm:spPr/>
      <dgm:t>
        <a:bodyPr/>
        <a:lstStyle/>
        <a:p>
          <a:pPr algn="ctr"/>
          <a:r>
            <a:rPr lang="en-US" dirty="0" smtClean="0"/>
            <a:t>WLAN</a:t>
          </a:r>
          <a:endParaRPr lang="en-US" dirty="0"/>
        </a:p>
      </dgm:t>
    </dgm:pt>
    <dgm:pt modelId="{9FE48D70-D825-43BE-A494-7AABA24CBB1F}" type="parTrans" cxnId="{766B2962-A8B9-4218-813D-B2AC0B280602}">
      <dgm:prSet/>
      <dgm:spPr/>
      <dgm:t>
        <a:bodyPr/>
        <a:lstStyle/>
        <a:p>
          <a:pPr algn="ctr"/>
          <a:endParaRPr lang="en-US"/>
        </a:p>
      </dgm:t>
    </dgm:pt>
    <dgm:pt modelId="{05D4868C-1698-4DFB-A2F1-9EA245331F96}" type="sibTrans" cxnId="{766B2962-A8B9-4218-813D-B2AC0B280602}">
      <dgm:prSet/>
      <dgm:spPr/>
      <dgm:t>
        <a:bodyPr/>
        <a:lstStyle/>
        <a:p>
          <a:pPr algn="ctr"/>
          <a:endParaRPr lang="en-US"/>
        </a:p>
      </dgm:t>
    </dgm:pt>
    <dgm:pt modelId="{169CD467-921A-4C4F-A99E-16F87083F122}">
      <dgm:prSet/>
      <dgm:spPr/>
      <dgm:t>
        <a:bodyPr/>
        <a:lstStyle/>
        <a:p>
          <a:pPr algn="ctr"/>
          <a:r>
            <a:rPr lang="en-US" dirty="0" smtClean="0"/>
            <a:t>WPAN</a:t>
          </a:r>
          <a:endParaRPr lang="en-US" dirty="0"/>
        </a:p>
      </dgm:t>
    </dgm:pt>
    <dgm:pt modelId="{827573E7-1CD1-4F0E-80F5-9EAE07C7CD75}" type="parTrans" cxnId="{C7B8A023-2F1D-4175-8D41-CC246938EC5E}">
      <dgm:prSet/>
      <dgm:spPr/>
      <dgm:t>
        <a:bodyPr/>
        <a:lstStyle/>
        <a:p>
          <a:pPr algn="ctr"/>
          <a:endParaRPr lang="en-US"/>
        </a:p>
      </dgm:t>
    </dgm:pt>
    <dgm:pt modelId="{0A6AB190-2655-46D4-AEA5-EA17FCC9263C}" type="sibTrans" cxnId="{C7B8A023-2F1D-4175-8D41-CC246938EC5E}">
      <dgm:prSet/>
      <dgm:spPr/>
      <dgm:t>
        <a:bodyPr/>
        <a:lstStyle/>
        <a:p>
          <a:pPr algn="ctr"/>
          <a:endParaRPr lang="en-US"/>
        </a:p>
      </dgm:t>
    </dgm:pt>
    <dgm:pt modelId="{53883EA2-65C7-4C94-870B-F972F82CE834}" type="pres">
      <dgm:prSet presAssocID="{D9441535-934F-434B-8B09-2C9A025B7BF8}" presName="theList" presStyleCnt="0">
        <dgm:presLayoutVars>
          <dgm:dir/>
          <dgm:animLvl val="lvl"/>
          <dgm:resizeHandles val="exact"/>
        </dgm:presLayoutVars>
      </dgm:prSet>
      <dgm:spPr/>
      <dgm:t>
        <a:bodyPr/>
        <a:lstStyle/>
        <a:p>
          <a:endParaRPr lang="en-US"/>
        </a:p>
      </dgm:t>
    </dgm:pt>
    <dgm:pt modelId="{63A8CD49-2CBE-4448-84E5-F81C4B58A180}" type="pres">
      <dgm:prSet presAssocID="{D7441F33-BF23-4588-B3D7-0BD5B9991C53}" presName="compNode" presStyleCnt="0"/>
      <dgm:spPr/>
    </dgm:pt>
    <dgm:pt modelId="{FEA06C0D-0B7B-4FDC-B317-4250254B40E3}" type="pres">
      <dgm:prSet presAssocID="{D7441F33-BF23-4588-B3D7-0BD5B9991C53}" presName="aNode" presStyleLbl="bgShp" presStyleIdx="0" presStyleCnt="5"/>
      <dgm:spPr/>
      <dgm:t>
        <a:bodyPr/>
        <a:lstStyle/>
        <a:p>
          <a:endParaRPr lang="en-US"/>
        </a:p>
      </dgm:t>
    </dgm:pt>
    <dgm:pt modelId="{13A2EE59-2D67-4E0D-A9FC-732E92E35FD2}" type="pres">
      <dgm:prSet presAssocID="{D7441F33-BF23-4588-B3D7-0BD5B9991C53}" presName="textNode" presStyleLbl="bgShp" presStyleIdx="0" presStyleCnt="5"/>
      <dgm:spPr/>
      <dgm:t>
        <a:bodyPr/>
        <a:lstStyle/>
        <a:p>
          <a:endParaRPr lang="en-US"/>
        </a:p>
      </dgm:t>
    </dgm:pt>
    <dgm:pt modelId="{9D1318A0-EB11-4878-9DB4-F4EF8CA062F9}" type="pres">
      <dgm:prSet presAssocID="{D7441F33-BF23-4588-B3D7-0BD5B9991C53}" presName="compChildNode" presStyleCnt="0"/>
      <dgm:spPr/>
    </dgm:pt>
    <dgm:pt modelId="{829771BA-EA95-4F1B-AAA1-F45B4B7CE15A}" type="pres">
      <dgm:prSet presAssocID="{D7441F33-BF23-4588-B3D7-0BD5B9991C53}" presName="theInnerList" presStyleCnt="0"/>
      <dgm:spPr/>
    </dgm:pt>
    <dgm:pt modelId="{22D27AC1-E404-4F95-ACC9-EA3007B371D2}" type="pres">
      <dgm:prSet presAssocID="{38FE30D5-A2CC-4D3C-A221-F49352B31CD7}" presName="childNode" presStyleLbl="node1" presStyleIdx="0" presStyleCnt="10">
        <dgm:presLayoutVars>
          <dgm:bulletEnabled val="1"/>
        </dgm:presLayoutVars>
      </dgm:prSet>
      <dgm:spPr/>
      <dgm:t>
        <a:bodyPr/>
        <a:lstStyle/>
        <a:p>
          <a:endParaRPr lang="en-US"/>
        </a:p>
      </dgm:t>
    </dgm:pt>
    <dgm:pt modelId="{A03B7D57-BB3C-4B09-A3F1-5B54DE3A395B}" type="pres">
      <dgm:prSet presAssocID="{38FE30D5-A2CC-4D3C-A221-F49352B31CD7}" presName="aSpace2" presStyleCnt="0"/>
      <dgm:spPr/>
    </dgm:pt>
    <dgm:pt modelId="{98AFE71F-40F7-41DC-B750-E1D8F2106BDA}" type="pres">
      <dgm:prSet presAssocID="{169CD467-921A-4C4F-A99E-16F87083F122}" presName="childNode" presStyleLbl="node1" presStyleIdx="1" presStyleCnt="10">
        <dgm:presLayoutVars>
          <dgm:bulletEnabled val="1"/>
        </dgm:presLayoutVars>
      </dgm:prSet>
      <dgm:spPr/>
      <dgm:t>
        <a:bodyPr/>
        <a:lstStyle/>
        <a:p>
          <a:endParaRPr lang="en-US"/>
        </a:p>
      </dgm:t>
    </dgm:pt>
    <dgm:pt modelId="{A7139382-0CD0-4B25-9693-87FD1FB35100}" type="pres">
      <dgm:prSet presAssocID="{D7441F33-BF23-4588-B3D7-0BD5B9991C53}" presName="aSpace" presStyleCnt="0"/>
      <dgm:spPr/>
    </dgm:pt>
    <dgm:pt modelId="{DE5387E9-1242-49C1-AA83-D5762E79755A}" type="pres">
      <dgm:prSet presAssocID="{DE70F87A-1D10-4910-8A19-D95B242B5A6F}" presName="compNode" presStyleCnt="0"/>
      <dgm:spPr/>
    </dgm:pt>
    <dgm:pt modelId="{B1ACA006-8D9F-4B3A-B11C-78C603175ACB}" type="pres">
      <dgm:prSet presAssocID="{DE70F87A-1D10-4910-8A19-D95B242B5A6F}" presName="aNode" presStyleLbl="bgShp" presStyleIdx="1" presStyleCnt="5"/>
      <dgm:spPr/>
      <dgm:t>
        <a:bodyPr/>
        <a:lstStyle/>
        <a:p>
          <a:endParaRPr lang="en-US"/>
        </a:p>
      </dgm:t>
    </dgm:pt>
    <dgm:pt modelId="{004B1190-1234-430D-BB41-1303B24EEEAA}" type="pres">
      <dgm:prSet presAssocID="{DE70F87A-1D10-4910-8A19-D95B242B5A6F}" presName="textNode" presStyleLbl="bgShp" presStyleIdx="1" presStyleCnt="5"/>
      <dgm:spPr/>
      <dgm:t>
        <a:bodyPr/>
        <a:lstStyle/>
        <a:p>
          <a:endParaRPr lang="en-US"/>
        </a:p>
      </dgm:t>
    </dgm:pt>
    <dgm:pt modelId="{B548D0EA-8CC0-4C35-A73D-0997903FD8E9}" type="pres">
      <dgm:prSet presAssocID="{DE70F87A-1D10-4910-8A19-D95B242B5A6F}" presName="compChildNode" presStyleCnt="0"/>
      <dgm:spPr/>
    </dgm:pt>
    <dgm:pt modelId="{8B1F17B2-4276-4C65-84FC-3476EC3448F5}" type="pres">
      <dgm:prSet presAssocID="{DE70F87A-1D10-4910-8A19-D95B242B5A6F}" presName="theInnerList" presStyleCnt="0"/>
      <dgm:spPr/>
    </dgm:pt>
    <dgm:pt modelId="{A65EFBE7-3903-4C8C-8715-AAC32FFE964A}" type="pres">
      <dgm:prSet presAssocID="{1E67E0C5-0A79-4E6F-95BE-6EC50DC40EC3}" presName="childNode" presStyleLbl="node1" presStyleIdx="2" presStyleCnt="10">
        <dgm:presLayoutVars>
          <dgm:bulletEnabled val="1"/>
        </dgm:presLayoutVars>
      </dgm:prSet>
      <dgm:spPr/>
      <dgm:t>
        <a:bodyPr/>
        <a:lstStyle/>
        <a:p>
          <a:endParaRPr lang="en-US"/>
        </a:p>
      </dgm:t>
    </dgm:pt>
    <dgm:pt modelId="{FF5916BE-FB14-454E-9478-0C5725CB1939}" type="pres">
      <dgm:prSet presAssocID="{1E67E0C5-0A79-4E6F-95BE-6EC50DC40EC3}" presName="aSpace2" presStyleCnt="0"/>
      <dgm:spPr/>
    </dgm:pt>
    <dgm:pt modelId="{C37AD681-D87F-4DB5-A902-05B1DECEAE17}" type="pres">
      <dgm:prSet presAssocID="{C387EB38-FBFA-43B3-A66F-032BBF3C1120}" presName="childNode" presStyleLbl="node1" presStyleIdx="3" presStyleCnt="10">
        <dgm:presLayoutVars>
          <dgm:bulletEnabled val="1"/>
        </dgm:presLayoutVars>
      </dgm:prSet>
      <dgm:spPr/>
      <dgm:t>
        <a:bodyPr/>
        <a:lstStyle/>
        <a:p>
          <a:endParaRPr lang="en-US"/>
        </a:p>
      </dgm:t>
    </dgm:pt>
    <dgm:pt modelId="{BC91C412-1C1A-4EE6-BA64-3903A37C6414}" type="pres">
      <dgm:prSet presAssocID="{DE70F87A-1D10-4910-8A19-D95B242B5A6F}" presName="aSpace" presStyleCnt="0"/>
      <dgm:spPr/>
    </dgm:pt>
    <dgm:pt modelId="{5026C574-7850-4847-B7BD-63DBC39268B5}" type="pres">
      <dgm:prSet presAssocID="{36F231EB-121D-4F62-A148-12D11F9F3EC8}" presName="compNode" presStyleCnt="0"/>
      <dgm:spPr/>
    </dgm:pt>
    <dgm:pt modelId="{CE8498F2-5A47-49AD-86DC-1FBA061D00B0}" type="pres">
      <dgm:prSet presAssocID="{36F231EB-121D-4F62-A148-12D11F9F3EC8}" presName="aNode" presStyleLbl="bgShp" presStyleIdx="2" presStyleCnt="5"/>
      <dgm:spPr/>
      <dgm:t>
        <a:bodyPr/>
        <a:lstStyle/>
        <a:p>
          <a:endParaRPr lang="en-US"/>
        </a:p>
      </dgm:t>
    </dgm:pt>
    <dgm:pt modelId="{68A309FD-B1D9-4ACB-A2CB-72A916B07C86}" type="pres">
      <dgm:prSet presAssocID="{36F231EB-121D-4F62-A148-12D11F9F3EC8}" presName="textNode" presStyleLbl="bgShp" presStyleIdx="2" presStyleCnt="5"/>
      <dgm:spPr/>
      <dgm:t>
        <a:bodyPr/>
        <a:lstStyle/>
        <a:p>
          <a:endParaRPr lang="en-US"/>
        </a:p>
      </dgm:t>
    </dgm:pt>
    <dgm:pt modelId="{DC958C8E-9D22-4888-847C-384AEC5B2A39}" type="pres">
      <dgm:prSet presAssocID="{36F231EB-121D-4F62-A148-12D11F9F3EC8}" presName="compChildNode" presStyleCnt="0"/>
      <dgm:spPr/>
    </dgm:pt>
    <dgm:pt modelId="{CCA8E9E5-02B6-4B30-B996-1F6FF4F4D5C0}" type="pres">
      <dgm:prSet presAssocID="{36F231EB-121D-4F62-A148-12D11F9F3EC8}" presName="theInnerList" presStyleCnt="0"/>
      <dgm:spPr/>
    </dgm:pt>
    <dgm:pt modelId="{6C121EBB-DFDD-45C6-8510-14125DC3C02C}" type="pres">
      <dgm:prSet presAssocID="{35FF3F11-35CC-4952-859D-1F51807E5FAB}" presName="childNode" presStyleLbl="node1" presStyleIdx="4" presStyleCnt="10">
        <dgm:presLayoutVars>
          <dgm:bulletEnabled val="1"/>
        </dgm:presLayoutVars>
      </dgm:prSet>
      <dgm:spPr/>
      <dgm:t>
        <a:bodyPr/>
        <a:lstStyle/>
        <a:p>
          <a:endParaRPr lang="en-US"/>
        </a:p>
      </dgm:t>
    </dgm:pt>
    <dgm:pt modelId="{49CD306B-F3C2-4138-9A4B-AABEDD8ACEB1}" type="pres">
      <dgm:prSet presAssocID="{35FF3F11-35CC-4952-859D-1F51807E5FAB}" presName="aSpace2" presStyleCnt="0"/>
      <dgm:spPr/>
    </dgm:pt>
    <dgm:pt modelId="{352C9098-35EA-46C8-A78B-22D5342C3198}" type="pres">
      <dgm:prSet presAssocID="{47CDCB5D-6B90-4521-B08D-1C3D75D2DB4F}" presName="childNode" presStyleLbl="node1" presStyleIdx="5" presStyleCnt="10">
        <dgm:presLayoutVars>
          <dgm:bulletEnabled val="1"/>
        </dgm:presLayoutVars>
      </dgm:prSet>
      <dgm:spPr/>
      <dgm:t>
        <a:bodyPr/>
        <a:lstStyle/>
        <a:p>
          <a:endParaRPr lang="en-US"/>
        </a:p>
      </dgm:t>
    </dgm:pt>
    <dgm:pt modelId="{55CCBCFA-416D-4692-AC02-A2BB5448C367}" type="pres">
      <dgm:prSet presAssocID="{36F231EB-121D-4F62-A148-12D11F9F3EC8}" presName="aSpace" presStyleCnt="0"/>
      <dgm:spPr/>
    </dgm:pt>
    <dgm:pt modelId="{6665B68B-6EFD-4FD6-B54D-621BEC1092A5}" type="pres">
      <dgm:prSet presAssocID="{D671570E-368C-4919-BC27-355D1C5BD79C}" presName="compNode" presStyleCnt="0"/>
      <dgm:spPr/>
    </dgm:pt>
    <dgm:pt modelId="{882712D9-F4C2-42D1-AA91-CA2EC56967C7}" type="pres">
      <dgm:prSet presAssocID="{D671570E-368C-4919-BC27-355D1C5BD79C}" presName="aNode" presStyleLbl="bgShp" presStyleIdx="3" presStyleCnt="5"/>
      <dgm:spPr/>
      <dgm:t>
        <a:bodyPr/>
        <a:lstStyle/>
        <a:p>
          <a:endParaRPr lang="en-US"/>
        </a:p>
      </dgm:t>
    </dgm:pt>
    <dgm:pt modelId="{90560B1A-D368-4237-AA65-8EB004CDE431}" type="pres">
      <dgm:prSet presAssocID="{D671570E-368C-4919-BC27-355D1C5BD79C}" presName="textNode" presStyleLbl="bgShp" presStyleIdx="3" presStyleCnt="5"/>
      <dgm:spPr/>
      <dgm:t>
        <a:bodyPr/>
        <a:lstStyle/>
        <a:p>
          <a:endParaRPr lang="en-US"/>
        </a:p>
      </dgm:t>
    </dgm:pt>
    <dgm:pt modelId="{B76E1924-7CD2-479E-9BD2-A7A5A9975AA7}" type="pres">
      <dgm:prSet presAssocID="{D671570E-368C-4919-BC27-355D1C5BD79C}" presName="compChildNode" presStyleCnt="0"/>
      <dgm:spPr/>
    </dgm:pt>
    <dgm:pt modelId="{7F3F7D9E-067D-48C8-A9AA-2B35B40942B1}" type="pres">
      <dgm:prSet presAssocID="{D671570E-368C-4919-BC27-355D1C5BD79C}" presName="theInnerList" presStyleCnt="0"/>
      <dgm:spPr/>
    </dgm:pt>
    <dgm:pt modelId="{8CDB9412-9CCA-40EE-B025-2A1C96541D67}" type="pres">
      <dgm:prSet presAssocID="{D7F8E7FD-E9D1-4B02-B5A7-A627E638E717}" presName="childNode" presStyleLbl="node1" presStyleIdx="6" presStyleCnt="10">
        <dgm:presLayoutVars>
          <dgm:bulletEnabled val="1"/>
        </dgm:presLayoutVars>
      </dgm:prSet>
      <dgm:spPr/>
      <dgm:t>
        <a:bodyPr/>
        <a:lstStyle/>
        <a:p>
          <a:endParaRPr lang="en-US"/>
        </a:p>
      </dgm:t>
    </dgm:pt>
    <dgm:pt modelId="{A6F77EB6-2FA2-4566-BF71-4E2CE7A8F67F}" type="pres">
      <dgm:prSet presAssocID="{D7F8E7FD-E9D1-4B02-B5A7-A627E638E717}" presName="aSpace2" presStyleCnt="0"/>
      <dgm:spPr/>
    </dgm:pt>
    <dgm:pt modelId="{583DFAF3-83CD-4164-985B-02C63BFF7601}" type="pres">
      <dgm:prSet presAssocID="{90C94609-DE51-44B8-A6A8-37CD357B7A6D}" presName="childNode" presStyleLbl="node1" presStyleIdx="7" presStyleCnt="10">
        <dgm:presLayoutVars>
          <dgm:bulletEnabled val="1"/>
        </dgm:presLayoutVars>
      </dgm:prSet>
      <dgm:spPr/>
      <dgm:t>
        <a:bodyPr/>
        <a:lstStyle/>
        <a:p>
          <a:endParaRPr lang="en-US"/>
        </a:p>
      </dgm:t>
    </dgm:pt>
    <dgm:pt modelId="{5C8EF8B1-231E-40D8-8D33-7A7AFD26B75B}" type="pres">
      <dgm:prSet presAssocID="{D671570E-368C-4919-BC27-355D1C5BD79C}" presName="aSpace" presStyleCnt="0"/>
      <dgm:spPr/>
    </dgm:pt>
    <dgm:pt modelId="{F9A742D2-FFF9-4454-96F7-7CBF30A0332B}" type="pres">
      <dgm:prSet presAssocID="{66939C9C-5ABB-4F6B-91F1-0080C476106C}" presName="compNode" presStyleCnt="0"/>
      <dgm:spPr/>
    </dgm:pt>
    <dgm:pt modelId="{7B5F269F-B2EF-4030-8772-7FF0F4451AA6}" type="pres">
      <dgm:prSet presAssocID="{66939C9C-5ABB-4F6B-91F1-0080C476106C}" presName="aNode" presStyleLbl="bgShp" presStyleIdx="4" presStyleCnt="5"/>
      <dgm:spPr/>
      <dgm:t>
        <a:bodyPr/>
        <a:lstStyle/>
        <a:p>
          <a:endParaRPr lang="en-US"/>
        </a:p>
      </dgm:t>
    </dgm:pt>
    <dgm:pt modelId="{6130D29D-8189-43B0-AD8B-42D406D98D5C}" type="pres">
      <dgm:prSet presAssocID="{66939C9C-5ABB-4F6B-91F1-0080C476106C}" presName="textNode" presStyleLbl="bgShp" presStyleIdx="4" presStyleCnt="5"/>
      <dgm:spPr/>
      <dgm:t>
        <a:bodyPr/>
        <a:lstStyle/>
        <a:p>
          <a:endParaRPr lang="en-US"/>
        </a:p>
      </dgm:t>
    </dgm:pt>
    <dgm:pt modelId="{376BE21D-2277-45A7-A040-7161F8F79D28}" type="pres">
      <dgm:prSet presAssocID="{66939C9C-5ABB-4F6B-91F1-0080C476106C}" presName="compChildNode" presStyleCnt="0"/>
      <dgm:spPr/>
    </dgm:pt>
    <dgm:pt modelId="{1B4AFFB2-5B3B-4738-87C3-CC99CC4F7FE7}" type="pres">
      <dgm:prSet presAssocID="{66939C9C-5ABB-4F6B-91F1-0080C476106C}" presName="theInnerList" presStyleCnt="0"/>
      <dgm:spPr/>
    </dgm:pt>
    <dgm:pt modelId="{269F2D0C-2582-4A4B-914D-5A114CEA596E}" type="pres">
      <dgm:prSet presAssocID="{3C3FB3A9-1DCA-4CE2-A91A-3FCCAFEBE0F1}" presName="childNode" presStyleLbl="node1" presStyleIdx="8" presStyleCnt="10">
        <dgm:presLayoutVars>
          <dgm:bulletEnabled val="1"/>
        </dgm:presLayoutVars>
      </dgm:prSet>
      <dgm:spPr/>
      <dgm:t>
        <a:bodyPr/>
        <a:lstStyle/>
        <a:p>
          <a:endParaRPr lang="en-US"/>
        </a:p>
      </dgm:t>
    </dgm:pt>
    <dgm:pt modelId="{9C8501C1-96A0-4C42-A314-25A19126988D}" type="pres">
      <dgm:prSet presAssocID="{3C3FB3A9-1DCA-4CE2-A91A-3FCCAFEBE0F1}" presName="aSpace2" presStyleCnt="0"/>
      <dgm:spPr/>
    </dgm:pt>
    <dgm:pt modelId="{3F2692D3-1C54-49B4-B878-1A1C64A026DF}" type="pres">
      <dgm:prSet presAssocID="{110C804F-B9FE-4284-BEC5-582384DC1171}" presName="childNode" presStyleLbl="node1" presStyleIdx="9" presStyleCnt="10">
        <dgm:presLayoutVars>
          <dgm:bulletEnabled val="1"/>
        </dgm:presLayoutVars>
      </dgm:prSet>
      <dgm:spPr/>
      <dgm:t>
        <a:bodyPr/>
        <a:lstStyle/>
        <a:p>
          <a:endParaRPr lang="en-US"/>
        </a:p>
      </dgm:t>
    </dgm:pt>
  </dgm:ptLst>
  <dgm:cxnLst>
    <dgm:cxn modelId="{B292D134-93AA-45DB-BC2B-95E057390271}" type="presOf" srcId="{66939C9C-5ABB-4F6B-91F1-0080C476106C}" destId="{6130D29D-8189-43B0-AD8B-42D406D98D5C}" srcOrd="1" destOrd="0" presId="urn:microsoft.com/office/officeart/2005/8/layout/lProcess2"/>
    <dgm:cxn modelId="{8241BE28-831B-4196-B5F7-B898F3C7460C}" type="presOf" srcId="{110C804F-B9FE-4284-BEC5-582384DC1171}" destId="{3F2692D3-1C54-49B4-B878-1A1C64A026DF}" srcOrd="0" destOrd="0" presId="urn:microsoft.com/office/officeart/2005/8/layout/lProcess2"/>
    <dgm:cxn modelId="{CA042A79-660E-4743-9A7B-AC6066A2A998}" srcId="{66939C9C-5ABB-4F6B-91F1-0080C476106C}" destId="{3C3FB3A9-1DCA-4CE2-A91A-3FCCAFEBE0F1}" srcOrd="0" destOrd="0" parTransId="{3AB69676-16CA-4093-8DBD-9B9430A9E140}" sibTransId="{C9910CBF-5474-4BB7-8D64-D324D120CA67}"/>
    <dgm:cxn modelId="{21EA4FA5-45C5-44EE-A5E0-CBBCD8811E4F}" type="presOf" srcId="{D7441F33-BF23-4588-B3D7-0BD5B9991C53}" destId="{13A2EE59-2D67-4E0D-A9FC-732E92E35FD2}" srcOrd="1" destOrd="0" presId="urn:microsoft.com/office/officeart/2005/8/layout/lProcess2"/>
    <dgm:cxn modelId="{9D50418B-F001-4F02-A752-270D531E6C6F}" type="presOf" srcId="{D9441535-934F-434B-8B09-2C9A025B7BF8}" destId="{53883EA2-65C7-4C94-870B-F972F82CE834}" srcOrd="0" destOrd="0" presId="urn:microsoft.com/office/officeart/2005/8/layout/lProcess2"/>
    <dgm:cxn modelId="{8E93A9C5-FC34-4615-81EC-40287E3D6981}" srcId="{D9441535-934F-434B-8B09-2C9A025B7BF8}" destId="{66939C9C-5ABB-4F6B-91F1-0080C476106C}" srcOrd="4" destOrd="0" parTransId="{D3179A26-8300-4434-9CED-E905374B80DF}" sibTransId="{8BCAB3E4-7087-44DA-9BE2-85042CCCB526}"/>
    <dgm:cxn modelId="{5E22B865-290D-4C6B-95F9-A0E26E036C62}" type="presOf" srcId="{C387EB38-FBFA-43B3-A66F-032BBF3C1120}" destId="{C37AD681-D87F-4DB5-A902-05B1DECEAE17}" srcOrd="0" destOrd="0" presId="urn:microsoft.com/office/officeart/2005/8/layout/lProcess2"/>
    <dgm:cxn modelId="{E7F00435-8288-45E5-AC72-5E9504BB633F}" type="presOf" srcId="{D671570E-368C-4919-BC27-355D1C5BD79C}" destId="{90560B1A-D368-4237-AA65-8EB004CDE431}" srcOrd="1" destOrd="0" presId="urn:microsoft.com/office/officeart/2005/8/layout/lProcess2"/>
    <dgm:cxn modelId="{3BCF44D3-A52E-43A0-8748-DD597D626050}" srcId="{D671570E-368C-4919-BC27-355D1C5BD79C}" destId="{D7F8E7FD-E9D1-4B02-B5A7-A627E638E717}" srcOrd="0" destOrd="0" parTransId="{106D72FC-3112-4BBC-AFE8-466FA2E9301D}" sibTransId="{166C6CE2-7753-4C74-A7DD-3D3003E35602}"/>
    <dgm:cxn modelId="{E01CA2CA-FD0E-4D1E-B5A5-AF2F977AE40C}" srcId="{DE70F87A-1D10-4910-8A19-D95B242B5A6F}" destId="{C387EB38-FBFA-43B3-A66F-032BBF3C1120}" srcOrd="1" destOrd="0" parTransId="{D0BC0EA4-908F-4FD5-8E34-3B57FB44A282}" sibTransId="{FEC6EB06-9724-4CAE-9AAD-932EB4324AE2}"/>
    <dgm:cxn modelId="{923EF974-8A23-4455-8E5F-1583C66BB0A4}" srcId="{D9441535-934F-434B-8B09-2C9A025B7BF8}" destId="{D671570E-368C-4919-BC27-355D1C5BD79C}" srcOrd="3" destOrd="0" parTransId="{A5427E40-FBFF-4FCE-A443-22B31C668719}" sibTransId="{BD648A25-8808-4AE4-8E7B-78D8073F92E7}"/>
    <dgm:cxn modelId="{2EBA093A-E645-4894-B963-CA83B6AF6378}" type="presOf" srcId="{D671570E-368C-4919-BC27-355D1C5BD79C}" destId="{882712D9-F4C2-42D1-AA91-CA2EC56967C7}" srcOrd="0" destOrd="0" presId="urn:microsoft.com/office/officeart/2005/8/layout/lProcess2"/>
    <dgm:cxn modelId="{D359B8C3-00D7-4781-AE06-BE137FD0AE3A}" type="presOf" srcId="{3C3FB3A9-1DCA-4CE2-A91A-3FCCAFEBE0F1}" destId="{269F2D0C-2582-4A4B-914D-5A114CEA596E}" srcOrd="0" destOrd="0" presId="urn:microsoft.com/office/officeart/2005/8/layout/lProcess2"/>
    <dgm:cxn modelId="{F35F2CC5-F651-483A-B5F5-8AFD6AF325D2}" type="presOf" srcId="{D7441F33-BF23-4588-B3D7-0BD5B9991C53}" destId="{FEA06C0D-0B7B-4FDC-B317-4250254B40E3}" srcOrd="0" destOrd="0" presId="urn:microsoft.com/office/officeart/2005/8/layout/lProcess2"/>
    <dgm:cxn modelId="{FFD8E2FA-D672-4882-BA24-09824C7F7CAC}" type="presOf" srcId="{36F231EB-121D-4F62-A148-12D11F9F3EC8}" destId="{CE8498F2-5A47-49AD-86DC-1FBA061D00B0}" srcOrd="0" destOrd="0" presId="urn:microsoft.com/office/officeart/2005/8/layout/lProcess2"/>
    <dgm:cxn modelId="{CFCB1C91-35F6-4FE3-8621-80F3902BC6D2}" type="presOf" srcId="{90C94609-DE51-44B8-A6A8-37CD357B7A6D}" destId="{583DFAF3-83CD-4164-985B-02C63BFF7601}" srcOrd="0" destOrd="0" presId="urn:microsoft.com/office/officeart/2005/8/layout/lProcess2"/>
    <dgm:cxn modelId="{2D295C26-11EB-40BF-94C2-6578DA56713B}" type="presOf" srcId="{DE70F87A-1D10-4910-8A19-D95B242B5A6F}" destId="{004B1190-1234-430D-BB41-1303B24EEEAA}" srcOrd="1" destOrd="0" presId="urn:microsoft.com/office/officeart/2005/8/layout/lProcess2"/>
    <dgm:cxn modelId="{84C7BB8B-DACB-4600-A509-DD63F226B478}" type="presOf" srcId="{38FE30D5-A2CC-4D3C-A221-F49352B31CD7}" destId="{22D27AC1-E404-4F95-ACC9-EA3007B371D2}" srcOrd="0" destOrd="0" presId="urn:microsoft.com/office/officeart/2005/8/layout/lProcess2"/>
    <dgm:cxn modelId="{766B2962-A8B9-4218-813D-B2AC0B280602}" srcId="{D7441F33-BF23-4588-B3D7-0BD5B9991C53}" destId="{38FE30D5-A2CC-4D3C-A221-F49352B31CD7}" srcOrd="0" destOrd="0" parTransId="{9FE48D70-D825-43BE-A494-7AABA24CBB1F}" sibTransId="{05D4868C-1698-4DFB-A2F1-9EA245331F96}"/>
    <dgm:cxn modelId="{639E55F1-C712-44D4-AE7C-62E5242F0AAC}" type="presOf" srcId="{47CDCB5D-6B90-4521-B08D-1C3D75D2DB4F}" destId="{352C9098-35EA-46C8-A78B-22D5342C3198}" srcOrd="0" destOrd="0" presId="urn:microsoft.com/office/officeart/2005/8/layout/lProcess2"/>
    <dgm:cxn modelId="{B6BA5C41-A823-4AE6-BAF6-1FC47D9FF7D1}" srcId="{D9441535-934F-434B-8B09-2C9A025B7BF8}" destId="{D7441F33-BF23-4588-B3D7-0BD5B9991C53}" srcOrd="0" destOrd="0" parTransId="{9604B285-D085-4821-A2BA-F7709AAD587E}" sibTransId="{D46A0847-2479-4312-ADD5-A09E372E7964}"/>
    <dgm:cxn modelId="{19D1D82E-9326-47A6-B286-A2CEE7E597C0}" srcId="{D9441535-934F-434B-8B09-2C9A025B7BF8}" destId="{DE70F87A-1D10-4910-8A19-D95B242B5A6F}" srcOrd="1" destOrd="0" parTransId="{BE81B4D2-C431-44C8-B6FE-5BD7C3873835}" sibTransId="{C36A7293-0C01-4B89-9A1D-C7A2D86BA7D6}"/>
    <dgm:cxn modelId="{6B0E0E48-EA89-43DB-B7F1-A58096DE2DAB}" srcId="{D9441535-934F-434B-8B09-2C9A025B7BF8}" destId="{36F231EB-121D-4F62-A148-12D11F9F3EC8}" srcOrd="2" destOrd="0" parTransId="{1A1ECDD5-7BA1-4765-8DA3-69766E43374F}" sibTransId="{28826419-E684-4216-AB7F-B4291E3F8941}"/>
    <dgm:cxn modelId="{7B9A1C56-C070-4A5D-8B46-6FB3ABB1C35D}" srcId="{36F231EB-121D-4F62-A148-12D11F9F3EC8}" destId="{47CDCB5D-6B90-4521-B08D-1C3D75D2DB4F}" srcOrd="1" destOrd="0" parTransId="{2CBAF97C-F2E2-4C00-9BF7-A7025DB74B84}" sibTransId="{A14F648E-B8BF-4DE3-963A-16F8335D5EC0}"/>
    <dgm:cxn modelId="{4D514258-27E3-4E36-AFA3-E3ADB4D73D69}" type="presOf" srcId="{D7F8E7FD-E9D1-4B02-B5A7-A627E638E717}" destId="{8CDB9412-9CCA-40EE-B025-2A1C96541D67}" srcOrd="0" destOrd="0" presId="urn:microsoft.com/office/officeart/2005/8/layout/lProcess2"/>
    <dgm:cxn modelId="{4E03F3FF-17D0-4B7C-B6B5-44D1FD2AE736}" srcId="{D671570E-368C-4919-BC27-355D1C5BD79C}" destId="{90C94609-DE51-44B8-A6A8-37CD357B7A6D}" srcOrd="1" destOrd="0" parTransId="{D007AB43-716D-42EE-A9B0-00CD96D8FC81}" sibTransId="{6C9D3A65-907F-49E2-A012-6E1F103073FB}"/>
    <dgm:cxn modelId="{63F8D60A-5EE7-4AD3-9CAE-5CF73AE7B534}" type="presOf" srcId="{66939C9C-5ABB-4F6B-91F1-0080C476106C}" destId="{7B5F269F-B2EF-4030-8772-7FF0F4451AA6}" srcOrd="0" destOrd="0" presId="urn:microsoft.com/office/officeart/2005/8/layout/lProcess2"/>
    <dgm:cxn modelId="{F6226C4D-0D42-4D17-996A-065BD6C00ABA}" srcId="{66939C9C-5ABB-4F6B-91F1-0080C476106C}" destId="{110C804F-B9FE-4284-BEC5-582384DC1171}" srcOrd="1" destOrd="0" parTransId="{6CDC96E3-5EC7-493B-8023-2EAE39AEC00B}" sibTransId="{88F5BBF5-563D-4B57-A9CC-527CE5D28712}"/>
    <dgm:cxn modelId="{D6266A53-5E46-4200-9094-82B50E69D6C0}" type="presOf" srcId="{35FF3F11-35CC-4952-859D-1F51807E5FAB}" destId="{6C121EBB-DFDD-45C6-8510-14125DC3C02C}" srcOrd="0" destOrd="0" presId="urn:microsoft.com/office/officeart/2005/8/layout/lProcess2"/>
    <dgm:cxn modelId="{2752E833-965E-430A-9B8C-3FA26A9E3042}" type="presOf" srcId="{1E67E0C5-0A79-4E6F-95BE-6EC50DC40EC3}" destId="{A65EFBE7-3903-4C8C-8715-AAC32FFE964A}" srcOrd="0" destOrd="0" presId="urn:microsoft.com/office/officeart/2005/8/layout/lProcess2"/>
    <dgm:cxn modelId="{0C2D674E-4277-45F2-8878-BF32B17E8C8B}" type="presOf" srcId="{DE70F87A-1D10-4910-8A19-D95B242B5A6F}" destId="{B1ACA006-8D9F-4B3A-B11C-78C603175ACB}" srcOrd="0" destOrd="0" presId="urn:microsoft.com/office/officeart/2005/8/layout/lProcess2"/>
    <dgm:cxn modelId="{6DA47F45-C438-4CA0-8F0C-01E76D41FDEF}" type="presOf" srcId="{169CD467-921A-4C4F-A99E-16F87083F122}" destId="{98AFE71F-40F7-41DC-B750-E1D8F2106BDA}" srcOrd="0" destOrd="0" presId="urn:microsoft.com/office/officeart/2005/8/layout/lProcess2"/>
    <dgm:cxn modelId="{A5AA1207-EB85-49E4-86F8-AF0C68BF30C9}" srcId="{DE70F87A-1D10-4910-8A19-D95B242B5A6F}" destId="{1E67E0C5-0A79-4E6F-95BE-6EC50DC40EC3}" srcOrd="0" destOrd="0" parTransId="{4180780A-38A6-401C-BC0B-681EC509A641}" sibTransId="{70F2AE17-60DA-44C3-B446-A981E4C8C898}"/>
    <dgm:cxn modelId="{78096179-981E-4DFF-88F1-D54EB0D02ABC}" type="presOf" srcId="{36F231EB-121D-4F62-A148-12D11F9F3EC8}" destId="{68A309FD-B1D9-4ACB-A2CB-72A916B07C86}" srcOrd="1" destOrd="0" presId="urn:microsoft.com/office/officeart/2005/8/layout/lProcess2"/>
    <dgm:cxn modelId="{C7B8A023-2F1D-4175-8D41-CC246938EC5E}" srcId="{D7441F33-BF23-4588-B3D7-0BD5B9991C53}" destId="{169CD467-921A-4C4F-A99E-16F87083F122}" srcOrd="1" destOrd="0" parTransId="{827573E7-1CD1-4F0E-80F5-9EAE07C7CD75}" sibTransId="{0A6AB190-2655-46D4-AEA5-EA17FCC9263C}"/>
    <dgm:cxn modelId="{4F3D33B1-0AF6-4CA7-B8FB-08A9303CC337}" srcId="{36F231EB-121D-4F62-A148-12D11F9F3EC8}" destId="{35FF3F11-35CC-4952-859D-1F51807E5FAB}" srcOrd="0" destOrd="0" parTransId="{2FB9D284-D3F6-46E8-9499-973E218C341A}" sibTransId="{AB50DDB5-9787-4967-B621-E49CAA997072}"/>
    <dgm:cxn modelId="{1F3994BF-D578-44DA-9D05-7CBF055D7826}" type="presParOf" srcId="{53883EA2-65C7-4C94-870B-F972F82CE834}" destId="{63A8CD49-2CBE-4448-84E5-F81C4B58A180}" srcOrd="0" destOrd="0" presId="urn:microsoft.com/office/officeart/2005/8/layout/lProcess2"/>
    <dgm:cxn modelId="{EFC94350-55A5-4E96-91C8-400D493872FB}" type="presParOf" srcId="{63A8CD49-2CBE-4448-84E5-F81C4B58A180}" destId="{FEA06C0D-0B7B-4FDC-B317-4250254B40E3}" srcOrd="0" destOrd="0" presId="urn:microsoft.com/office/officeart/2005/8/layout/lProcess2"/>
    <dgm:cxn modelId="{6E402C60-90AE-45A5-BF4C-113DDD3ACEC0}" type="presParOf" srcId="{63A8CD49-2CBE-4448-84E5-F81C4B58A180}" destId="{13A2EE59-2D67-4E0D-A9FC-732E92E35FD2}" srcOrd="1" destOrd="0" presId="urn:microsoft.com/office/officeart/2005/8/layout/lProcess2"/>
    <dgm:cxn modelId="{2F8C9F03-553E-4C8B-A3FB-F243EFD25627}" type="presParOf" srcId="{63A8CD49-2CBE-4448-84E5-F81C4B58A180}" destId="{9D1318A0-EB11-4878-9DB4-F4EF8CA062F9}" srcOrd="2" destOrd="0" presId="urn:microsoft.com/office/officeart/2005/8/layout/lProcess2"/>
    <dgm:cxn modelId="{0C0C6DCB-302F-4F0E-AEC0-F2BA377EA8ED}" type="presParOf" srcId="{9D1318A0-EB11-4878-9DB4-F4EF8CA062F9}" destId="{829771BA-EA95-4F1B-AAA1-F45B4B7CE15A}" srcOrd="0" destOrd="0" presId="urn:microsoft.com/office/officeart/2005/8/layout/lProcess2"/>
    <dgm:cxn modelId="{58C3BF95-C041-4DE4-B9AC-3AB0F9208F12}" type="presParOf" srcId="{829771BA-EA95-4F1B-AAA1-F45B4B7CE15A}" destId="{22D27AC1-E404-4F95-ACC9-EA3007B371D2}" srcOrd="0" destOrd="0" presId="urn:microsoft.com/office/officeart/2005/8/layout/lProcess2"/>
    <dgm:cxn modelId="{1FF9B348-F04E-442B-AF53-16252448B556}" type="presParOf" srcId="{829771BA-EA95-4F1B-AAA1-F45B4B7CE15A}" destId="{A03B7D57-BB3C-4B09-A3F1-5B54DE3A395B}" srcOrd="1" destOrd="0" presId="urn:microsoft.com/office/officeart/2005/8/layout/lProcess2"/>
    <dgm:cxn modelId="{826EF1D7-182C-48A6-8170-2DBE1AD847C4}" type="presParOf" srcId="{829771BA-EA95-4F1B-AAA1-F45B4B7CE15A}" destId="{98AFE71F-40F7-41DC-B750-E1D8F2106BDA}" srcOrd="2" destOrd="0" presId="urn:microsoft.com/office/officeart/2005/8/layout/lProcess2"/>
    <dgm:cxn modelId="{86C23F54-40AA-4AB0-81FE-6CF8B9FC58B2}" type="presParOf" srcId="{53883EA2-65C7-4C94-870B-F972F82CE834}" destId="{A7139382-0CD0-4B25-9693-87FD1FB35100}" srcOrd="1" destOrd="0" presId="urn:microsoft.com/office/officeart/2005/8/layout/lProcess2"/>
    <dgm:cxn modelId="{B27B49C2-28DB-4A7F-9905-D9F6ED69D141}" type="presParOf" srcId="{53883EA2-65C7-4C94-870B-F972F82CE834}" destId="{DE5387E9-1242-49C1-AA83-D5762E79755A}" srcOrd="2" destOrd="0" presId="urn:microsoft.com/office/officeart/2005/8/layout/lProcess2"/>
    <dgm:cxn modelId="{8393AFFC-C88E-404C-AC48-46D7A81D9482}" type="presParOf" srcId="{DE5387E9-1242-49C1-AA83-D5762E79755A}" destId="{B1ACA006-8D9F-4B3A-B11C-78C603175ACB}" srcOrd="0" destOrd="0" presId="urn:microsoft.com/office/officeart/2005/8/layout/lProcess2"/>
    <dgm:cxn modelId="{90F0B808-C8E4-43E6-A254-A368F7A33E55}" type="presParOf" srcId="{DE5387E9-1242-49C1-AA83-D5762E79755A}" destId="{004B1190-1234-430D-BB41-1303B24EEEAA}" srcOrd="1" destOrd="0" presId="urn:microsoft.com/office/officeart/2005/8/layout/lProcess2"/>
    <dgm:cxn modelId="{D803DBCA-1801-40DC-9209-2D6CC7139281}" type="presParOf" srcId="{DE5387E9-1242-49C1-AA83-D5762E79755A}" destId="{B548D0EA-8CC0-4C35-A73D-0997903FD8E9}" srcOrd="2" destOrd="0" presId="urn:microsoft.com/office/officeart/2005/8/layout/lProcess2"/>
    <dgm:cxn modelId="{988303F1-3C0B-4BB7-AE8A-0508B23E50DF}" type="presParOf" srcId="{B548D0EA-8CC0-4C35-A73D-0997903FD8E9}" destId="{8B1F17B2-4276-4C65-84FC-3476EC3448F5}" srcOrd="0" destOrd="0" presId="urn:microsoft.com/office/officeart/2005/8/layout/lProcess2"/>
    <dgm:cxn modelId="{548B046B-EBFD-4FF3-B3F2-85F3537F582D}" type="presParOf" srcId="{8B1F17B2-4276-4C65-84FC-3476EC3448F5}" destId="{A65EFBE7-3903-4C8C-8715-AAC32FFE964A}" srcOrd="0" destOrd="0" presId="urn:microsoft.com/office/officeart/2005/8/layout/lProcess2"/>
    <dgm:cxn modelId="{842A1372-C302-4946-943C-9DC7123A44C1}" type="presParOf" srcId="{8B1F17B2-4276-4C65-84FC-3476EC3448F5}" destId="{FF5916BE-FB14-454E-9478-0C5725CB1939}" srcOrd="1" destOrd="0" presId="urn:microsoft.com/office/officeart/2005/8/layout/lProcess2"/>
    <dgm:cxn modelId="{2435B011-5CB5-470C-BE75-B4D18A0D8F19}" type="presParOf" srcId="{8B1F17B2-4276-4C65-84FC-3476EC3448F5}" destId="{C37AD681-D87F-4DB5-A902-05B1DECEAE17}" srcOrd="2" destOrd="0" presId="urn:microsoft.com/office/officeart/2005/8/layout/lProcess2"/>
    <dgm:cxn modelId="{4603FB28-8D40-494D-91B2-8389E353AF30}" type="presParOf" srcId="{53883EA2-65C7-4C94-870B-F972F82CE834}" destId="{BC91C412-1C1A-4EE6-BA64-3903A37C6414}" srcOrd="3" destOrd="0" presId="urn:microsoft.com/office/officeart/2005/8/layout/lProcess2"/>
    <dgm:cxn modelId="{02029B79-EC08-4387-BC99-C4B11E87B941}" type="presParOf" srcId="{53883EA2-65C7-4C94-870B-F972F82CE834}" destId="{5026C574-7850-4847-B7BD-63DBC39268B5}" srcOrd="4" destOrd="0" presId="urn:microsoft.com/office/officeart/2005/8/layout/lProcess2"/>
    <dgm:cxn modelId="{B83CBA3A-9170-4AE7-9878-A6778ED1BB76}" type="presParOf" srcId="{5026C574-7850-4847-B7BD-63DBC39268B5}" destId="{CE8498F2-5A47-49AD-86DC-1FBA061D00B0}" srcOrd="0" destOrd="0" presId="urn:microsoft.com/office/officeart/2005/8/layout/lProcess2"/>
    <dgm:cxn modelId="{D224C18F-670F-4B60-A91B-747953D0A1B3}" type="presParOf" srcId="{5026C574-7850-4847-B7BD-63DBC39268B5}" destId="{68A309FD-B1D9-4ACB-A2CB-72A916B07C86}" srcOrd="1" destOrd="0" presId="urn:microsoft.com/office/officeart/2005/8/layout/lProcess2"/>
    <dgm:cxn modelId="{D51B3AAF-757A-427B-A8AA-25971764792B}" type="presParOf" srcId="{5026C574-7850-4847-B7BD-63DBC39268B5}" destId="{DC958C8E-9D22-4888-847C-384AEC5B2A39}" srcOrd="2" destOrd="0" presId="urn:microsoft.com/office/officeart/2005/8/layout/lProcess2"/>
    <dgm:cxn modelId="{C84D8635-73B5-4558-B576-2E5CB62B9D6B}" type="presParOf" srcId="{DC958C8E-9D22-4888-847C-384AEC5B2A39}" destId="{CCA8E9E5-02B6-4B30-B996-1F6FF4F4D5C0}" srcOrd="0" destOrd="0" presId="urn:microsoft.com/office/officeart/2005/8/layout/lProcess2"/>
    <dgm:cxn modelId="{7CC47770-2CF7-440D-BDD9-62F8C0AAD84E}" type="presParOf" srcId="{CCA8E9E5-02B6-4B30-B996-1F6FF4F4D5C0}" destId="{6C121EBB-DFDD-45C6-8510-14125DC3C02C}" srcOrd="0" destOrd="0" presId="urn:microsoft.com/office/officeart/2005/8/layout/lProcess2"/>
    <dgm:cxn modelId="{D95A3C92-10E3-40A5-B4C9-FA6AFAEF30A2}" type="presParOf" srcId="{CCA8E9E5-02B6-4B30-B996-1F6FF4F4D5C0}" destId="{49CD306B-F3C2-4138-9A4B-AABEDD8ACEB1}" srcOrd="1" destOrd="0" presId="urn:microsoft.com/office/officeart/2005/8/layout/lProcess2"/>
    <dgm:cxn modelId="{D401B0B7-4A50-41D0-97E4-3BC4219B7357}" type="presParOf" srcId="{CCA8E9E5-02B6-4B30-B996-1F6FF4F4D5C0}" destId="{352C9098-35EA-46C8-A78B-22D5342C3198}" srcOrd="2" destOrd="0" presId="urn:microsoft.com/office/officeart/2005/8/layout/lProcess2"/>
    <dgm:cxn modelId="{E4EF99F3-1CD1-4832-9404-E48C0C71A206}" type="presParOf" srcId="{53883EA2-65C7-4C94-870B-F972F82CE834}" destId="{55CCBCFA-416D-4692-AC02-A2BB5448C367}" srcOrd="5" destOrd="0" presId="urn:microsoft.com/office/officeart/2005/8/layout/lProcess2"/>
    <dgm:cxn modelId="{06360CE5-56F7-4B71-9639-8DE0508C0E80}" type="presParOf" srcId="{53883EA2-65C7-4C94-870B-F972F82CE834}" destId="{6665B68B-6EFD-4FD6-B54D-621BEC1092A5}" srcOrd="6" destOrd="0" presId="urn:microsoft.com/office/officeart/2005/8/layout/lProcess2"/>
    <dgm:cxn modelId="{972DCDEC-B89D-439C-9ADB-9201A326A5BB}" type="presParOf" srcId="{6665B68B-6EFD-4FD6-B54D-621BEC1092A5}" destId="{882712D9-F4C2-42D1-AA91-CA2EC56967C7}" srcOrd="0" destOrd="0" presId="urn:microsoft.com/office/officeart/2005/8/layout/lProcess2"/>
    <dgm:cxn modelId="{5FB48CF6-DBA0-4863-8C07-0BB7DFF59CC5}" type="presParOf" srcId="{6665B68B-6EFD-4FD6-B54D-621BEC1092A5}" destId="{90560B1A-D368-4237-AA65-8EB004CDE431}" srcOrd="1" destOrd="0" presId="urn:microsoft.com/office/officeart/2005/8/layout/lProcess2"/>
    <dgm:cxn modelId="{7F4C3560-5757-457C-924A-7B598EBEC3E6}" type="presParOf" srcId="{6665B68B-6EFD-4FD6-B54D-621BEC1092A5}" destId="{B76E1924-7CD2-479E-9BD2-A7A5A9975AA7}" srcOrd="2" destOrd="0" presId="urn:microsoft.com/office/officeart/2005/8/layout/lProcess2"/>
    <dgm:cxn modelId="{077B7D6F-02DF-4D5A-9024-A17933B90463}" type="presParOf" srcId="{B76E1924-7CD2-479E-9BD2-A7A5A9975AA7}" destId="{7F3F7D9E-067D-48C8-A9AA-2B35B40942B1}" srcOrd="0" destOrd="0" presId="urn:microsoft.com/office/officeart/2005/8/layout/lProcess2"/>
    <dgm:cxn modelId="{CAEADA68-CAE7-4621-8FF2-1F637FDCE697}" type="presParOf" srcId="{7F3F7D9E-067D-48C8-A9AA-2B35B40942B1}" destId="{8CDB9412-9CCA-40EE-B025-2A1C96541D67}" srcOrd="0" destOrd="0" presId="urn:microsoft.com/office/officeart/2005/8/layout/lProcess2"/>
    <dgm:cxn modelId="{E7A730BD-80C7-4C1E-B964-1C9297759DE9}" type="presParOf" srcId="{7F3F7D9E-067D-48C8-A9AA-2B35B40942B1}" destId="{A6F77EB6-2FA2-4566-BF71-4E2CE7A8F67F}" srcOrd="1" destOrd="0" presId="urn:microsoft.com/office/officeart/2005/8/layout/lProcess2"/>
    <dgm:cxn modelId="{95004777-D478-4F6E-B9D2-304D6E0A7A2D}" type="presParOf" srcId="{7F3F7D9E-067D-48C8-A9AA-2B35B40942B1}" destId="{583DFAF3-83CD-4164-985B-02C63BFF7601}" srcOrd="2" destOrd="0" presId="urn:microsoft.com/office/officeart/2005/8/layout/lProcess2"/>
    <dgm:cxn modelId="{19771217-2AFB-433E-BD08-63EAD17EF03D}" type="presParOf" srcId="{53883EA2-65C7-4C94-870B-F972F82CE834}" destId="{5C8EF8B1-231E-40D8-8D33-7A7AFD26B75B}" srcOrd="7" destOrd="0" presId="urn:microsoft.com/office/officeart/2005/8/layout/lProcess2"/>
    <dgm:cxn modelId="{D12DAB6F-636D-4714-82E6-598F459D4AB7}" type="presParOf" srcId="{53883EA2-65C7-4C94-870B-F972F82CE834}" destId="{F9A742D2-FFF9-4454-96F7-7CBF30A0332B}" srcOrd="8" destOrd="0" presId="urn:microsoft.com/office/officeart/2005/8/layout/lProcess2"/>
    <dgm:cxn modelId="{9A208F2D-9CEB-4E7B-9EE6-0BF88800DFF4}" type="presParOf" srcId="{F9A742D2-FFF9-4454-96F7-7CBF30A0332B}" destId="{7B5F269F-B2EF-4030-8772-7FF0F4451AA6}" srcOrd="0" destOrd="0" presId="urn:microsoft.com/office/officeart/2005/8/layout/lProcess2"/>
    <dgm:cxn modelId="{CE5C6443-7100-4D4A-9B17-16F9F41B29C3}" type="presParOf" srcId="{F9A742D2-FFF9-4454-96F7-7CBF30A0332B}" destId="{6130D29D-8189-43B0-AD8B-42D406D98D5C}" srcOrd="1" destOrd="0" presId="urn:microsoft.com/office/officeart/2005/8/layout/lProcess2"/>
    <dgm:cxn modelId="{A3F75A9B-37E7-47D5-BC17-E97CE8A34866}" type="presParOf" srcId="{F9A742D2-FFF9-4454-96F7-7CBF30A0332B}" destId="{376BE21D-2277-45A7-A040-7161F8F79D28}" srcOrd="2" destOrd="0" presId="urn:microsoft.com/office/officeart/2005/8/layout/lProcess2"/>
    <dgm:cxn modelId="{7F6374F2-E170-4B6E-9387-22FBFC35EF6C}" type="presParOf" srcId="{376BE21D-2277-45A7-A040-7161F8F79D28}" destId="{1B4AFFB2-5B3B-4738-87C3-CC99CC4F7FE7}" srcOrd="0" destOrd="0" presId="urn:microsoft.com/office/officeart/2005/8/layout/lProcess2"/>
    <dgm:cxn modelId="{D6684CDB-D9F4-45F5-A1E8-6EA129E1E72E}" type="presParOf" srcId="{1B4AFFB2-5B3B-4738-87C3-CC99CC4F7FE7}" destId="{269F2D0C-2582-4A4B-914D-5A114CEA596E}" srcOrd="0" destOrd="0" presId="urn:microsoft.com/office/officeart/2005/8/layout/lProcess2"/>
    <dgm:cxn modelId="{91EDC6BB-A67D-4896-AB0A-2A1C1E7CA89F}" type="presParOf" srcId="{1B4AFFB2-5B3B-4738-87C3-CC99CC4F7FE7}" destId="{9C8501C1-96A0-4C42-A314-25A19126988D}" srcOrd="1" destOrd="0" presId="urn:microsoft.com/office/officeart/2005/8/layout/lProcess2"/>
    <dgm:cxn modelId="{822D3B1F-5E36-407B-BBB3-1FB4C880252B}" type="presParOf" srcId="{1B4AFFB2-5B3B-4738-87C3-CC99CC4F7FE7}" destId="{3F2692D3-1C54-49B4-B878-1A1C64A026DF}" srcOrd="2"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EA06C0D-0B7B-4FDC-B317-4250254B40E3}">
      <dsp:nvSpPr>
        <dsp:cNvPr id="0" name=""/>
        <dsp:cNvSpPr/>
      </dsp:nvSpPr>
      <dsp:spPr>
        <a:xfrm>
          <a:off x="2077" y="0"/>
          <a:ext cx="728879" cy="1387670"/>
        </a:xfrm>
        <a:prstGeom prst="roundRect">
          <a:avLst>
            <a:gd name="adj" fmla="val 10000"/>
          </a:avLst>
        </a:prstGeom>
        <a:solidFill>
          <a:schemeClr val="accent2">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endParaRPr lang="en-US" sz="1300" kern="1200"/>
        </a:p>
      </dsp:txBody>
      <dsp:txXfrm>
        <a:off x="2077" y="0"/>
        <a:ext cx="728879" cy="416301"/>
      </dsp:txXfrm>
    </dsp:sp>
    <dsp:sp modelId="{22D27AC1-E404-4F95-ACC9-EA3007B371D2}">
      <dsp:nvSpPr>
        <dsp:cNvPr id="0" name=""/>
        <dsp:cNvSpPr/>
      </dsp:nvSpPr>
      <dsp:spPr>
        <a:xfrm>
          <a:off x="74965" y="416707"/>
          <a:ext cx="583103" cy="418401"/>
        </a:xfrm>
        <a:prstGeom prst="roundRect">
          <a:avLst>
            <a:gd name="adj" fmla="val 10000"/>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WLAN</a:t>
          </a:r>
          <a:endParaRPr lang="en-US" sz="1100" kern="1200" dirty="0"/>
        </a:p>
      </dsp:txBody>
      <dsp:txXfrm>
        <a:off x="74965" y="416707"/>
        <a:ext cx="583103" cy="418401"/>
      </dsp:txXfrm>
    </dsp:sp>
    <dsp:sp modelId="{98AFE71F-40F7-41DC-B750-E1D8F2106BDA}">
      <dsp:nvSpPr>
        <dsp:cNvPr id="0" name=""/>
        <dsp:cNvSpPr/>
      </dsp:nvSpPr>
      <dsp:spPr>
        <a:xfrm>
          <a:off x="74965" y="899478"/>
          <a:ext cx="583103" cy="418401"/>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WPAN</a:t>
          </a:r>
          <a:endParaRPr lang="en-US" sz="1100" kern="1200" dirty="0"/>
        </a:p>
      </dsp:txBody>
      <dsp:txXfrm>
        <a:off x="74965" y="899478"/>
        <a:ext cx="583103" cy="418401"/>
      </dsp:txXfrm>
    </dsp:sp>
    <dsp:sp modelId="{B1ACA006-8D9F-4B3A-B11C-78C603175ACB}">
      <dsp:nvSpPr>
        <dsp:cNvPr id="0" name=""/>
        <dsp:cNvSpPr/>
      </dsp:nvSpPr>
      <dsp:spPr>
        <a:xfrm>
          <a:off x="785623" y="0"/>
          <a:ext cx="728879" cy="1387670"/>
        </a:xfrm>
        <a:prstGeom prst="roundRect">
          <a:avLst>
            <a:gd name="adj" fmla="val 10000"/>
          </a:avLst>
        </a:prstGeom>
        <a:solidFill>
          <a:schemeClr val="accent2">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Power</a:t>
          </a:r>
          <a:endParaRPr lang="en-US" sz="1300" kern="1200" dirty="0"/>
        </a:p>
      </dsp:txBody>
      <dsp:txXfrm>
        <a:off x="785623" y="0"/>
        <a:ext cx="728879" cy="416301"/>
      </dsp:txXfrm>
    </dsp:sp>
    <dsp:sp modelId="{A65EFBE7-3903-4C8C-8715-AAC32FFE964A}">
      <dsp:nvSpPr>
        <dsp:cNvPr id="0" name=""/>
        <dsp:cNvSpPr/>
      </dsp:nvSpPr>
      <dsp:spPr>
        <a:xfrm>
          <a:off x="858511" y="416707"/>
          <a:ext cx="583103" cy="418401"/>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High</a:t>
          </a:r>
          <a:endParaRPr lang="en-US" sz="1100" kern="1200" dirty="0"/>
        </a:p>
      </dsp:txBody>
      <dsp:txXfrm>
        <a:off x="858511" y="416707"/>
        <a:ext cx="583103" cy="418401"/>
      </dsp:txXfrm>
    </dsp:sp>
    <dsp:sp modelId="{C37AD681-D87F-4DB5-A902-05B1DECEAE17}">
      <dsp:nvSpPr>
        <dsp:cNvPr id="0" name=""/>
        <dsp:cNvSpPr/>
      </dsp:nvSpPr>
      <dsp:spPr>
        <a:xfrm>
          <a:off x="858511" y="899478"/>
          <a:ext cx="583103" cy="418401"/>
        </a:xfrm>
        <a:prstGeom prst="roundRect">
          <a:avLst>
            <a:gd name="adj" fmla="val 10000"/>
          </a:avLst>
        </a:prstGeom>
        <a:solidFill>
          <a:schemeClr val="accent5">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Low</a:t>
          </a:r>
          <a:endParaRPr lang="en-US" sz="1100" kern="1200" dirty="0"/>
        </a:p>
      </dsp:txBody>
      <dsp:txXfrm>
        <a:off x="858511" y="899478"/>
        <a:ext cx="583103" cy="418401"/>
      </dsp:txXfrm>
    </dsp:sp>
    <dsp:sp modelId="{CE8498F2-5A47-49AD-86DC-1FBA061D00B0}">
      <dsp:nvSpPr>
        <dsp:cNvPr id="0" name=""/>
        <dsp:cNvSpPr/>
      </dsp:nvSpPr>
      <dsp:spPr>
        <a:xfrm>
          <a:off x="1569169" y="0"/>
          <a:ext cx="728879" cy="1387670"/>
        </a:xfrm>
        <a:prstGeom prst="roundRect">
          <a:avLst>
            <a:gd name="adj" fmla="val 10000"/>
          </a:avLst>
        </a:prstGeom>
        <a:solidFill>
          <a:schemeClr val="accent2">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Coverage</a:t>
          </a:r>
          <a:endParaRPr lang="en-US" sz="1300" kern="1200" dirty="0"/>
        </a:p>
      </dsp:txBody>
      <dsp:txXfrm>
        <a:off x="1569169" y="0"/>
        <a:ext cx="728879" cy="416301"/>
      </dsp:txXfrm>
    </dsp:sp>
    <dsp:sp modelId="{6C121EBB-DFDD-45C6-8510-14125DC3C02C}">
      <dsp:nvSpPr>
        <dsp:cNvPr id="0" name=""/>
        <dsp:cNvSpPr/>
      </dsp:nvSpPr>
      <dsp:spPr>
        <a:xfrm>
          <a:off x="1642057" y="416707"/>
          <a:ext cx="583103" cy="418401"/>
        </a:xfrm>
        <a:prstGeom prst="roundRect">
          <a:avLst>
            <a:gd name="adj" fmla="val 10000"/>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Large</a:t>
          </a:r>
          <a:endParaRPr lang="en-US" sz="1100" kern="1200" dirty="0"/>
        </a:p>
      </dsp:txBody>
      <dsp:txXfrm>
        <a:off x="1642057" y="416707"/>
        <a:ext cx="583103" cy="418401"/>
      </dsp:txXfrm>
    </dsp:sp>
    <dsp:sp modelId="{352C9098-35EA-46C8-A78B-22D5342C3198}">
      <dsp:nvSpPr>
        <dsp:cNvPr id="0" name=""/>
        <dsp:cNvSpPr/>
      </dsp:nvSpPr>
      <dsp:spPr>
        <a:xfrm>
          <a:off x="1642057" y="899478"/>
          <a:ext cx="583103" cy="418401"/>
        </a:xfrm>
        <a:prstGeom prst="roundRect">
          <a:avLst>
            <a:gd name="adj" fmla="val 10000"/>
          </a:avLst>
        </a:prstGeom>
        <a:solidFill>
          <a:schemeClr val="accent2">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Limited</a:t>
          </a:r>
          <a:endParaRPr lang="en-US" sz="1100" kern="1200" dirty="0"/>
        </a:p>
      </dsp:txBody>
      <dsp:txXfrm>
        <a:off x="1642057" y="899478"/>
        <a:ext cx="583103" cy="418401"/>
      </dsp:txXfrm>
    </dsp:sp>
    <dsp:sp modelId="{882712D9-F4C2-42D1-AA91-CA2EC56967C7}">
      <dsp:nvSpPr>
        <dsp:cNvPr id="0" name=""/>
        <dsp:cNvSpPr/>
      </dsp:nvSpPr>
      <dsp:spPr>
        <a:xfrm>
          <a:off x="2352714" y="0"/>
          <a:ext cx="728879" cy="1387670"/>
        </a:xfrm>
        <a:prstGeom prst="roundRect">
          <a:avLst>
            <a:gd name="adj" fmla="val 10000"/>
          </a:avLst>
        </a:prstGeom>
        <a:solidFill>
          <a:schemeClr val="accent2">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Device</a:t>
          </a:r>
          <a:endParaRPr lang="en-US" sz="1300" kern="1200" dirty="0"/>
        </a:p>
      </dsp:txBody>
      <dsp:txXfrm>
        <a:off x="2352714" y="0"/>
        <a:ext cx="728879" cy="416301"/>
      </dsp:txXfrm>
    </dsp:sp>
    <dsp:sp modelId="{8CDB9412-9CCA-40EE-B025-2A1C96541D67}">
      <dsp:nvSpPr>
        <dsp:cNvPr id="0" name=""/>
        <dsp:cNvSpPr/>
      </dsp:nvSpPr>
      <dsp:spPr>
        <a:xfrm>
          <a:off x="2425602" y="416707"/>
          <a:ext cx="583103" cy="418401"/>
        </a:xfrm>
        <a:prstGeom prst="roundRect">
          <a:avLst>
            <a:gd name="adj" fmla="val 10000"/>
          </a:avLst>
        </a:prstGeom>
        <a:solidFill>
          <a:schemeClr val="accent3">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Complex</a:t>
          </a:r>
          <a:endParaRPr lang="en-US" sz="1100" kern="1200" dirty="0"/>
        </a:p>
      </dsp:txBody>
      <dsp:txXfrm>
        <a:off x="2425602" y="416707"/>
        <a:ext cx="583103" cy="418401"/>
      </dsp:txXfrm>
    </dsp:sp>
    <dsp:sp modelId="{583DFAF3-83CD-4164-985B-02C63BFF7601}">
      <dsp:nvSpPr>
        <dsp:cNvPr id="0" name=""/>
        <dsp:cNvSpPr/>
      </dsp:nvSpPr>
      <dsp:spPr>
        <a:xfrm>
          <a:off x="2425602" y="899478"/>
          <a:ext cx="583103" cy="418401"/>
        </a:xfrm>
        <a:prstGeom prst="roundRect">
          <a:avLst>
            <a:gd name="adj" fmla="val 10000"/>
          </a:avLst>
        </a:prstGeom>
        <a:solidFill>
          <a:schemeClr val="accent4">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Simple</a:t>
          </a:r>
          <a:endParaRPr lang="en-US" sz="1100" kern="1200" dirty="0"/>
        </a:p>
      </dsp:txBody>
      <dsp:txXfrm>
        <a:off x="2425602" y="899478"/>
        <a:ext cx="583103" cy="418401"/>
      </dsp:txXfrm>
    </dsp:sp>
    <dsp:sp modelId="{7B5F269F-B2EF-4030-8772-7FF0F4451AA6}">
      <dsp:nvSpPr>
        <dsp:cNvPr id="0" name=""/>
        <dsp:cNvSpPr/>
      </dsp:nvSpPr>
      <dsp:spPr>
        <a:xfrm>
          <a:off x="3136260" y="0"/>
          <a:ext cx="728879" cy="1387670"/>
        </a:xfrm>
        <a:prstGeom prst="roundRect">
          <a:avLst>
            <a:gd name="adj" fmla="val 10000"/>
          </a:avLst>
        </a:prstGeom>
        <a:solidFill>
          <a:schemeClr val="accent2">
            <a:tint val="40000"/>
            <a:hueOff val="0"/>
            <a:satOff val="0"/>
            <a:lumOff val="0"/>
            <a:alphaOff val="0"/>
          </a:schemeClr>
        </a:solidFill>
        <a:ln>
          <a:noFill/>
        </a:ln>
        <a:effectLst/>
        <a:sp3d z="-400500" extrusionH="63500" contourW="12700" prstMaterial="matte">
          <a:contourClr>
            <a:schemeClr val="lt1">
              <a:tint val="50000"/>
            </a:schemeClr>
          </a:contourClr>
        </a:sp3d>
      </dsp:spPr>
      <dsp:style>
        <a:lnRef idx="0">
          <a:scrgbClr r="0" g="0" b="0"/>
        </a:lnRef>
        <a:fillRef idx="1">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ctr" defTabSz="577850">
            <a:lnSpc>
              <a:spcPct val="90000"/>
            </a:lnSpc>
            <a:spcBef>
              <a:spcPct val="0"/>
            </a:spcBef>
            <a:spcAft>
              <a:spcPct val="35000"/>
            </a:spcAft>
          </a:pPr>
          <a:r>
            <a:rPr lang="en-US" sz="1300" kern="1200" dirty="0" smtClean="0"/>
            <a:t>Lifetime</a:t>
          </a:r>
          <a:endParaRPr lang="en-US" sz="1300" kern="1200" dirty="0"/>
        </a:p>
      </dsp:txBody>
      <dsp:txXfrm>
        <a:off x="3136260" y="0"/>
        <a:ext cx="728879" cy="416301"/>
      </dsp:txXfrm>
    </dsp:sp>
    <dsp:sp modelId="{269F2D0C-2582-4A4B-914D-5A114CEA596E}">
      <dsp:nvSpPr>
        <dsp:cNvPr id="0" name=""/>
        <dsp:cNvSpPr/>
      </dsp:nvSpPr>
      <dsp:spPr>
        <a:xfrm>
          <a:off x="3209148" y="416707"/>
          <a:ext cx="583103" cy="418401"/>
        </a:xfrm>
        <a:prstGeom prst="roundRect">
          <a:avLst>
            <a:gd name="adj" fmla="val 10000"/>
          </a:avLst>
        </a:prstGeom>
        <a:solidFill>
          <a:schemeClr val="accent5">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Long</a:t>
          </a:r>
          <a:endParaRPr lang="en-US" sz="1100" kern="1200" dirty="0"/>
        </a:p>
      </dsp:txBody>
      <dsp:txXfrm>
        <a:off x="3209148" y="416707"/>
        <a:ext cx="583103" cy="418401"/>
      </dsp:txXfrm>
    </dsp:sp>
    <dsp:sp modelId="{3F2692D3-1C54-49B4-B878-1A1C64A026DF}">
      <dsp:nvSpPr>
        <dsp:cNvPr id="0" name=""/>
        <dsp:cNvSpPr/>
      </dsp:nvSpPr>
      <dsp:spPr>
        <a:xfrm>
          <a:off x="3209148" y="899478"/>
          <a:ext cx="583103" cy="418401"/>
        </a:xfrm>
        <a:prstGeom prst="roundRect">
          <a:avLst>
            <a:gd name="adj" fmla="val 10000"/>
          </a:avLst>
        </a:prstGeom>
        <a:solidFill>
          <a:schemeClr val="accent6">
            <a:hueOff val="0"/>
            <a:satOff val="0"/>
            <a:lumOff val="0"/>
            <a:alphaOff val="0"/>
          </a:schemeClr>
        </a:solidFill>
        <a:ln>
          <a:noFill/>
        </a:ln>
        <a:effectLst/>
        <a:sp3d extrusionH="381000" contourW="38100" prstMaterial="matte">
          <a:contourClr>
            <a:schemeClr val="lt1"/>
          </a:contourClr>
        </a:sp3d>
      </dsp:spPr>
      <dsp:style>
        <a:lnRef idx="0">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lvl="0" algn="ctr" defTabSz="488950">
            <a:lnSpc>
              <a:spcPct val="90000"/>
            </a:lnSpc>
            <a:spcBef>
              <a:spcPct val="0"/>
            </a:spcBef>
            <a:spcAft>
              <a:spcPct val="35000"/>
            </a:spcAft>
          </a:pPr>
          <a:r>
            <a:rPr lang="en-US" sz="1100" kern="1200" dirty="0" smtClean="0"/>
            <a:t>Short</a:t>
          </a:r>
          <a:endParaRPr lang="en-US" sz="1100" kern="1200" dirty="0"/>
        </a:p>
      </dsp:txBody>
      <dsp:txXfrm>
        <a:off x="3209148" y="899478"/>
        <a:ext cx="583103" cy="418401"/>
      </dsp:txXfrm>
    </dsp:sp>
  </dsp:spTree>
</dsp:drawing>
</file>

<file path=ppt/diagrams/layout1.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A17F3E-0E7A-46E1-86EC-B4B4EE67CCC1}" type="datetimeFigureOut">
              <a:rPr lang="en-US" smtClean="0"/>
              <a:pPr/>
              <a:t>9/25/2016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1734F3-B734-4742-9DD8-36E92A06F74D}" type="slidenum">
              <a:rPr lang="en-US" smtClean="0"/>
              <a:pPr/>
              <a:t>‹#›</a:t>
            </a:fld>
            <a:endParaRPr lang="en-US"/>
          </a:p>
        </p:txBody>
      </p:sp>
    </p:spTree>
    <p:extLst>
      <p:ext uri="{BB962C8B-B14F-4D97-AF65-F5344CB8AC3E}">
        <p14:creationId xmlns="" xmlns:p14="http://schemas.microsoft.com/office/powerpoint/2010/main" val="35993657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A1734F3-B734-4742-9DD8-36E92A06F74D}" type="slidenum">
              <a:rPr lang="en-US" smtClean="0"/>
              <a:pPr/>
              <a:t>1</a:t>
            </a:fld>
            <a:endParaRPr lang="en-US"/>
          </a:p>
        </p:txBody>
      </p:sp>
    </p:spTree>
    <p:extLst>
      <p:ext uri="{BB962C8B-B14F-4D97-AF65-F5344CB8AC3E}">
        <p14:creationId xmlns="" xmlns:p14="http://schemas.microsoft.com/office/powerpoint/2010/main" val="15782652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E4DDF09-AE46-46A2-9233-DD9954D6E5FA}" type="datetime1">
              <a:rPr lang="en-US" smtClean="0"/>
              <a:pPr/>
              <a:t>9/25/2016</a:t>
            </a:fld>
            <a:endParaRPr lang="en-US"/>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23674472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88C0F49-24C8-452D-89B9-160C794C47AA}" type="datetime1">
              <a:rPr lang="en-US" smtClean="0"/>
              <a:pPr/>
              <a:t>9/25/2016</a:t>
            </a:fld>
            <a:endParaRPr lang="en-US"/>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29014484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CA9301F-84FF-4ABD-8976-A5CBBC72E374}" type="datetime1">
              <a:rPr lang="en-US" smtClean="0"/>
              <a:pPr/>
              <a:t>9/25/2016</a:t>
            </a:fld>
            <a:endParaRPr lang="en-US"/>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1810047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921F3F6-2E2A-41AE-9832-0546AEC95A88}" type="datetime1">
              <a:rPr lang="en-US" smtClean="0"/>
              <a:pPr/>
              <a:t>9/25/2016</a:t>
            </a:fld>
            <a:endParaRPr lang="en-US"/>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538202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D15282D-05A1-4299-8ED6-444B058D67AF}" type="datetime1">
              <a:rPr lang="en-US" smtClean="0"/>
              <a:pPr/>
              <a:t>9/25/2016</a:t>
            </a:fld>
            <a:endParaRPr lang="en-US"/>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3614488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C91735-4178-42AF-8903-0BB0DDE094B6}" type="datetime1">
              <a:rPr lang="en-US" smtClean="0"/>
              <a:pPr/>
              <a:t>9/25/2016</a:t>
            </a:fld>
            <a:endParaRPr lang="en-US"/>
          </a:p>
        </p:txBody>
      </p:sp>
      <p:sp>
        <p:nvSpPr>
          <p:cNvPr id="6" name="Footer Placeholder 5"/>
          <p:cNvSpPr>
            <a:spLocks noGrp="1"/>
          </p:cNvSpPr>
          <p:nvPr>
            <p:ph type="ftr" sz="quarter" idx="11"/>
          </p:nvPr>
        </p:nvSpPr>
        <p:spPr/>
        <p:txBody>
          <a:bodyPr/>
          <a:lstStyle/>
          <a:p>
            <a:r>
              <a:rPr lang="en-US" smtClean="0"/>
              <a:t>IEEE WiSEE 2016 - PWST Workshop</a:t>
            </a:r>
            <a:endParaRPr lang="en-US"/>
          </a:p>
        </p:txBody>
      </p:sp>
      <p:sp>
        <p:nvSpPr>
          <p:cNvPr id="7" name="Slide Number Placeholder 6"/>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754264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4075904-4018-4138-A318-04A87D9261D2}" type="datetime1">
              <a:rPr lang="en-US" smtClean="0"/>
              <a:pPr/>
              <a:t>9/25/2016</a:t>
            </a:fld>
            <a:endParaRPr lang="en-US"/>
          </a:p>
        </p:txBody>
      </p:sp>
      <p:sp>
        <p:nvSpPr>
          <p:cNvPr id="8" name="Footer Placeholder 7"/>
          <p:cNvSpPr>
            <a:spLocks noGrp="1"/>
          </p:cNvSpPr>
          <p:nvPr>
            <p:ph type="ftr" sz="quarter" idx="11"/>
          </p:nvPr>
        </p:nvSpPr>
        <p:spPr/>
        <p:txBody>
          <a:bodyPr/>
          <a:lstStyle/>
          <a:p>
            <a:r>
              <a:rPr lang="en-US" smtClean="0"/>
              <a:t>IEEE WiSEE 2016 - PWST Workshop</a:t>
            </a:r>
            <a:endParaRPr lang="en-US"/>
          </a:p>
        </p:txBody>
      </p:sp>
      <p:sp>
        <p:nvSpPr>
          <p:cNvPr id="9" name="Slide Number Placeholder 8"/>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47031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44CB94-40D4-4A36-B1D8-A8C7A4DCC54E}" type="datetime1">
              <a:rPr lang="en-US" smtClean="0"/>
              <a:pPr/>
              <a:t>9/25/2016</a:t>
            </a:fld>
            <a:endParaRPr lang="en-US"/>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1243896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9D1CBF-ED42-44A4-8330-C541FCC6D4C5}" type="datetime1">
              <a:rPr lang="en-US" smtClean="0"/>
              <a:pPr/>
              <a:t>9/25/2016</a:t>
            </a:fld>
            <a:endParaRPr lang="en-US"/>
          </a:p>
        </p:txBody>
      </p:sp>
      <p:sp>
        <p:nvSpPr>
          <p:cNvPr id="3" name="Footer Placeholder 2"/>
          <p:cNvSpPr>
            <a:spLocks noGrp="1"/>
          </p:cNvSpPr>
          <p:nvPr>
            <p:ph type="ftr" sz="quarter" idx="11"/>
          </p:nvPr>
        </p:nvSpPr>
        <p:spPr/>
        <p:txBody>
          <a:bodyPr/>
          <a:lstStyle/>
          <a:p>
            <a:r>
              <a:rPr lang="en-US" smtClean="0"/>
              <a:t>IEEE WiSEE 2016 - PWST Workshop</a:t>
            </a:r>
            <a:endParaRPr lang="en-US"/>
          </a:p>
        </p:txBody>
      </p:sp>
      <p:sp>
        <p:nvSpPr>
          <p:cNvPr id="4" name="Slide Number Placeholder 3"/>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3176911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C863AB-CF9A-43A1-9AE9-8AB549FA3305}" type="datetime1">
              <a:rPr lang="en-US" smtClean="0"/>
              <a:pPr/>
              <a:t>9/25/2016</a:t>
            </a:fld>
            <a:endParaRPr lang="en-US"/>
          </a:p>
        </p:txBody>
      </p:sp>
      <p:sp>
        <p:nvSpPr>
          <p:cNvPr id="6" name="Footer Placeholder 5"/>
          <p:cNvSpPr>
            <a:spLocks noGrp="1"/>
          </p:cNvSpPr>
          <p:nvPr>
            <p:ph type="ftr" sz="quarter" idx="11"/>
          </p:nvPr>
        </p:nvSpPr>
        <p:spPr/>
        <p:txBody>
          <a:bodyPr/>
          <a:lstStyle/>
          <a:p>
            <a:r>
              <a:rPr lang="en-US" smtClean="0"/>
              <a:t>IEEE WiSEE 2016 - PWST Workshop</a:t>
            </a:r>
            <a:endParaRPr lang="en-US"/>
          </a:p>
        </p:txBody>
      </p:sp>
      <p:sp>
        <p:nvSpPr>
          <p:cNvPr id="7" name="Slide Number Placeholder 6"/>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279656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21894B-220A-414F-8065-51DDD6245654}" type="datetime1">
              <a:rPr lang="en-US" smtClean="0"/>
              <a:pPr/>
              <a:t>9/25/2016</a:t>
            </a:fld>
            <a:endParaRPr lang="en-US"/>
          </a:p>
        </p:txBody>
      </p:sp>
      <p:sp>
        <p:nvSpPr>
          <p:cNvPr id="6" name="Footer Placeholder 5"/>
          <p:cNvSpPr>
            <a:spLocks noGrp="1"/>
          </p:cNvSpPr>
          <p:nvPr>
            <p:ph type="ftr" sz="quarter" idx="11"/>
          </p:nvPr>
        </p:nvSpPr>
        <p:spPr/>
        <p:txBody>
          <a:bodyPr/>
          <a:lstStyle/>
          <a:p>
            <a:r>
              <a:rPr lang="en-US" smtClean="0"/>
              <a:t>IEEE WiSEE 2016 - PWST Workshop</a:t>
            </a:r>
            <a:endParaRPr lang="en-US"/>
          </a:p>
        </p:txBody>
      </p:sp>
      <p:sp>
        <p:nvSpPr>
          <p:cNvPr id="7" name="Slide Number Placeholder 6"/>
          <p:cNvSpPr>
            <a:spLocks noGrp="1"/>
          </p:cNvSpPr>
          <p:nvPr>
            <p:ph type="sldNum" sz="quarter" idx="12"/>
          </p:nvPr>
        </p:nvSpPr>
        <p:spPr/>
        <p:txBody>
          <a:bodyPr/>
          <a:lstStyle/>
          <a:p>
            <a:fld id="{12A3A96D-9FB1-4199-9B0D-252CE0B9012B}" type="slidenum">
              <a:rPr lang="en-US" smtClean="0"/>
              <a:pPr/>
              <a:t>‹#›</a:t>
            </a:fld>
            <a:endParaRPr lang="en-US"/>
          </a:p>
        </p:txBody>
      </p:sp>
    </p:spTree>
    <p:extLst>
      <p:ext uri="{BB962C8B-B14F-4D97-AF65-F5344CB8AC3E}">
        <p14:creationId xmlns="" xmlns:p14="http://schemas.microsoft.com/office/powerpoint/2010/main" val="26438563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a:solidFill>
            <a:schemeClr val="accent1">
              <a:lumMod val="75000"/>
            </a:schemeClr>
          </a:solidFill>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469571"/>
            <a:ext cx="7886700" cy="470739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8A5894-39DE-457C-8CF4-DECA4DD04713}" type="datetime1">
              <a:rPr lang="en-US" smtClean="0"/>
              <a:pPr/>
              <a:t>9/25/2016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IEEE WiSEE 2016 - PWST Workshop</a:t>
            </a:r>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A3A96D-9FB1-4199-9B0D-252CE0B9012B}" type="slidenum">
              <a:rPr lang="en-US" smtClean="0"/>
              <a:pPr/>
              <a:t>‹#›</a:t>
            </a:fld>
            <a:endParaRPr lang="en-US"/>
          </a:p>
        </p:txBody>
      </p:sp>
      <p:cxnSp>
        <p:nvCxnSpPr>
          <p:cNvPr id="8" name="Straight Connector 7"/>
          <p:cNvCxnSpPr/>
          <p:nvPr userDrawn="1"/>
        </p:nvCxnSpPr>
        <p:spPr>
          <a:xfrm>
            <a:off x="0" y="6176963"/>
            <a:ext cx="9144000" cy="3401"/>
          </a:xfrm>
          <a:prstGeom prst="line">
            <a:avLst/>
          </a:prstGeom>
        </p:spPr>
        <p:style>
          <a:lnRef idx="3">
            <a:schemeClr val="accent1"/>
          </a:lnRef>
          <a:fillRef idx="0">
            <a:schemeClr val="accent1"/>
          </a:fillRef>
          <a:effectRef idx="2">
            <a:schemeClr val="accent1"/>
          </a:effectRef>
          <a:fontRef idx="minor">
            <a:schemeClr val="tx1"/>
          </a:fontRef>
        </p:style>
      </p:cxnSp>
      <p:sp>
        <p:nvSpPr>
          <p:cNvPr id="9" name="Rounded Rectangle 8"/>
          <p:cNvSpPr/>
          <p:nvPr userDrawn="1"/>
        </p:nvSpPr>
        <p:spPr>
          <a:xfrm>
            <a:off x="587829" y="6320971"/>
            <a:ext cx="1262743" cy="3651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userDrawn="1"/>
        </p:nvSpPr>
        <p:spPr>
          <a:xfrm>
            <a:off x="1624149" y="6320971"/>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1" name="Rectangle 10"/>
          <p:cNvSpPr/>
          <p:nvPr userDrawn="1"/>
        </p:nvSpPr>
        <p:spPr>
          <a:xfrm>
            <a:off x="1850572" y="6435088"/>
            <a:ext cx="104503" cy="1393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6642071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dt="0"/>
  <p:txStyles>
    <p:titleStyle>
      <a:lvl1pPr algn="ctr" defTabSz="914400" rtl="0" eaLnBrk="1" latinLnBrk="0" hangingPunct="1">
        <a:lnSpc>
          <a:spcPct val="90000"/>
        </a:lnSpc>
        <a:spcBef>
          <a:spcPct val="0"/>
        </a:spcBef>
        <a:buNone/>
        <a:defRPr sz="40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mailto:ali.abedi@maine.edu"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38123"/>
            <a:ext cx="9144000" cy="4962615"/>
          </a:xfrm>
          <a:prstGeom prst="rect">
            <a:avLst/>
          </a:prstGeom>
        </p:spPr>
      </p:pic>
      <p:sp>
        <p:nvSpPr>
          <p:cNvPr id="12" name="Oval 11"/>
          <p:cNvSpPr/>
          <p:nvPr/>
        </p:nvSpPr>
        <p:spPr>
          <a:xfrm>
            <a:off x="2990850" y="133350"/>
            <a:ext cx="2933700" cy="1466850"/>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 name="Title 1"/>
          <p:cNvSpPr>
            <a:spLocks noGrp="1"/>
          </p:cNvSpPr>
          <p:nvPr>
            <p:ph type="ctrTitle"/>
          </p:nvPr>
        </p:nvSpPr>
        <p:spPr>
          <a:xfrm>
            <a:off x="685800" y="1857376"/>
            <a:ext cx="7772400" cy="2145808"/>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5"/>
          </a:lnRef>
          <a:fillRef idx="1">
            <a:schemeClr val="lt1"/>
          </a:fillRef>
          <a:effectRef idx="0">
            <a:schemeClr val="accent5"/>
          </a:effectRef>
          <a:fontRef idx="minor">
            <a:schemeClr val="dk1"/>
          </a:fontRef>
        </p:style>
        <p:txBody>
          <a:bodyPr>
            <a:noAutofit/>
          </a:bodyPr>
          <a:lstStyle/>
          <a:p>
            <a:r>
              <a:rPr lang="en-US" sz="4800" dirty="0" smtClean="0"/>
              <a:t>Wireless Technology Use Case Requirement Analysis for Future Space Applications</a:t>
            </a:r>
            <a:endParaRPr lang="en-US" sz="4800" dirty="0"/>
          </a:p>
        </p:txBody>
      </p:sp>
      <p:sp>
        <p:nvSpPr>
          <p:cNvPr id="3" name="Subtitle 2"/>
          <p:cNvSpPr>
            <a:spLocks noGrp="1"/>
          </p:cNvSpPr>
          <p:nvPr>
            <p:ph type="subTitle" idx="1"/>
          </p:nvPr>
        </p:nvSpPr>
        <p:spPr>
          <a:xfrm>
            <a:off x="0" y="5182561"/>
            <a:ext cx="3856069" cy="948010"/>
          </a:xfrm>
        </p:spPr>
        <p:txBody>
          <a:bodyPr>
            <a:normAutofit/>
          </a:bodyPr>
          <a:lstStyle/>
          <a:p>
            <a:r>
              <a:rPr lang="en-US" sz="2000" dirty="0">
                <a:latin typeface="Arial Black" panose="020B0A04020102020204" pitchFamily="34" charset="0"/>
              </a:rPr>
              <a:t>Dr. Ali Abedi, </a:t>
            </a:r>
            <a:r>
              <a:rPr lang="en-US" sz="2000" dirty="0" smtClean="0">
                <a:latin typeface="Arial Black" panose="020B0A04020102020204" pitchFamily="34" charset="0"/>
              </a:rPr>
              <a:t/>
            </a:r>
            <a:br>
              <a:rPr lang="en-US" sz="2000" dirty="0" smtClean="0">
                <a:latin typeface="Arial Black" panose="020B0A04020102020204" pitchFamily="34" charset="0"/>
              </a:rPr>
            </a:br>
            <a:r>
              <a:rPr lang="en-US" sz="2000" dirty="0" smtClean="0">
                <a:latin typeface="Arial Black" panose="020B0A04020102020204" pitchFamily="34" charset="0"/>
              </a:rPr>
              <a:t>Professor </a:t>
            </a:r>
            <a:r>
              <a:rPr lang="en-US" sz="2000" dirty="0">
                <a:latin typeface="Arial Black" panose="020B0A04020102020204" pitchFamily="34" charset="0"/>
              </a:rPr>
              <a:t>of ECE, University of Maine</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a:t>
            </a:fld>
            <a:endParaRPr lang="en-US"/>
          </a:p>
        </p:txBody>
      </p:sp>
      <p:pic>
        <p:nvPicPr>
          <p:cNvPr id="1026" name="Picture 2" descr="http://web.mae.ufl.edu/~mrinalkumar/Research/NASANRA/msfc.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856071" y="4924492"/>
            <a:ext cx="1431858" cy="1431859"/>
          </a:xfrm>
          <a:prstGeom prst="rect">
            <a:avLst/>
          </a:prstGeom>
          <a:noFill/>
          <a:extLst>
            <a:ext uri="{909E8E84-426E-40DD-AFC4-6F175D3DCCD1}">
              <a14:hiddenFill xmlns="" xmlns:a14="http://schemas.microsoft.com/office/drawing/2010/main">
                <a:solidFill>
                  <a:srgbClr val="FFFFFF"/>
                </a:solidFill>
              </a14:hiddenFill>
            </a:ext>
          </a:extLst>
        </p:spPr>
      </p:pic>
      <p:sp>
        <p:nvSpPr>
          <p:cNvPr id="10" name="Rectangle 9"/>
          <p:cNvSpPr/>
          <p:nvPr/>
        </p:nvSpPr>
        <p:spPr>
          <a:xfrm>
            <a:off x="5287928" y="5132101"/>
            <a:ext cx="3708025" cy="1015663"/>
          </a:xfrm>
          <a:prstGeom prst="rect">
            <a:avLst/>
          </a:prstGeom>
        </p:spPr>
        <p:txBody>
          <a:bodyPr wrap="square">
            <a:spAutoFit/>
          </a:bodyPr>
          <a:lstStyle/>
          <a:p>
            <a:pPr algn="ctr"/>
            <a:r>
              <a:rPr lang="en-US" sz="2000" dirty="0" err="1">
                <a:latin typeface="Arial Black" panose="020B0A04020102020204" pitchFamily="34" charset="0"/>
              </a:rPr>
              <a:t>DeLisa</a:t>
            </a:r>
            <a:r>
              <a:rPr lang="en-US" sz="2000" dirty="0">
                <a:latin typeface="Arial Black" panose="020B0A04020102020204" pitchFamily="34" charset="0"/>
              </a:rPr>
              <a:t> Wilkerson, Branch </a:t>
            </a:r>
            <a:r>
              <a:rPr lang="en-US" sz="2000" dirty="0" smtClean="0">
                <a:latin typeface="Arial Black" panose="020B0A04020102020204" pitchFamily="34" charset="0"/>
              </a:rPr>
              <a:t>Chief/ES36, </a:t>
            </a:r>
            <a:r>
              <a:rPr lang="en-US" sz="2000" dirty="0">
                <a:latin typeface="Arial Black" panose="020B0A04020102020204" pitchFamily="34" charset="0"/>
              </a:rPr>
              <a:t>NASA MSFC</a:t>
            </a:r>
          </a:p>
        </p:txBody>
      </p:sp>
      <p:pic>
        <p:nvPicPr>
          <p:cNvPr id="11" name="Picture 2" descr="https://www.ti.rwth-aachen.de/WiSEE2016/WiSEE2016.png"/>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3429000" y="453933"/>
            <a:ext cx="2116673" cy="97318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413845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ISS Solar Array Impact Localization</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10</a:t>
            </a:fld>
            <a:endParaRPr lang="en-US"/>
          </a:p>
        </p:txBody>
      </p:sp>
      <p:pic>
        <p:nvPicPr>
          <p:cNvPr id="9" name="Picture 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327430" y="1309884"/>
            <a:ext cx="3435569" cy="25850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 name="Picture 5"/>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651839" y="3315135"/>
            <a:ext cx="3309257" cy="22438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1" name="Oval 10"/>
          <p:cNvSpPr/>
          <p:nvPr/>
        </p:nvSpPr>
        <p:spPr>
          <a:xfrm>
            <a:off x="6979918" y="2649579"/>
            <a:ext cx="91440" cy="9144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2" name="Oval 11"/>
          <p:cNvSpPr/>
          <p:nvPr/>
        </p:nvSpPr>
        <p:spPr>
          <a:xfrm>
            <a:off x="7955278" y="2649579"/>
            <a:ext cx="91440" cy="9144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3" name="Oval 12"/>
          <p:cNvSpPr/>
          <p:nvPr/>
        </p:nvSpPr>
        <p:spPr>
          <a:xfrm>
            <a:off x="5989318" y="2664819"/>
            <a:ext cx="91440" cy="9144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 name="Oval 13"/>
          <p:cNvSpPr/>
          <p:nvPr/>
        </p:nvSpPr>
        <p:spPr>
          <a:xfrm>
            <a:off x="6979918" y="2055219"/>
            <a:ext cx="91440" cy="9144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5" name="Oval 14"/>
          <p:cNvSpPr/>
          <p:nvPr/>
        </p:nvSpPr>
        <p:spPr>
          <a:xfrm>
            <a:off x="6979918" y="3182979"/>
            <a:ext cx="91440" cy="9144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Explosion 1 15"/>
          <p:cNvSpPr/>
          <p:nvPr/>
        </p:nvSpPr>
        <p:spPr>
          <a:xfrm>
            <a:off x="6522718" y="2360019"/>
            <a:ext cx="152400" cy="152400"/>
          </a:xfrm>
          <a:prstGeom prst="irregularSeal1">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7" name="Picture 2" descr="D:\Documents and Settings\gstudor\Desktop\Work\ISS Solar Arrays\E-WingInB9.jpg"/>
          <p:cNvPicPr>
            <a:picLocks noChangeAspect="1" noChangeArrowheads="1"/>
          </p:cNvPicPr>
          <p:nvPr/>
        </p:nvPicPr>
        <p:blipFill>
          <a:blip r:embed="rId4" cstate="email"/>
          <a:srcRect/>
          <a:stretch>
            <a:fillRect/>
          </a:stretch>
        </p:blipFill>
        <p:spPr bwMode="auto">
          <a:xfrm>
            <a:off x="-6650" y="1325563"/>
            <a:ext cx="2651840" cy="1989572"/>
          </a:xfrm>
          <a:prstGeom prst="rect">
            <a:avLst/>
          </a:prstGeom>
          <a:noFill/>
        </p:spPr>
      </p:pic>
      <p:pic>
        <p:nvPicPr>
          <p:cNvPr id="18" name="Picture 2" descr="D:\Documents and Settings\gstudor\Desktop\Work\SolarArrayMastTest\SolarArrayMaststored.jpg"/>
          <p:cNvPicPr>
            <a:picLocks noChangeAspect="1" noChangeArrowheads="1"/>
          </p:cNvPicPr>
          <p:nvPr/>
        </p:nvPicPr>
        <p:blipFill>
          <a:blip r:embed="rId5" cstate="email"/>
          <a:srcRect/>
          <a:stretch>
            <a:fillRect/>
          </a:stretch>
        </p:blipFill>
        <p:spPr bwMode="auto">
          <a:xfrm>
            <a:off x="-1" y="3315135"/>
            <a:ext cx="2628087" cy="1971065"/>
          </a:xfrm>
          <a:prstGeom prst="rect">
            <a:avLst/>
          </a:prstGeom>
          <a:noFill/>
        </p:spPr>
      </p:pic>
      <p:pic>
        <p:nvPicPr>
          <p:cNvPr id="19" name="Picture 2" descr="D:\Documents and Settings\gstudor\Desktop\Work\ISS Solar Arrays\Mast_Cap1.jpg"/>
          <p:cNvPicPr>
            <a:picLocks noChangeAspect="1" noChangeArrowheads="1"/>
          </p:cNvPicPr>
          <p:nvPr/>
        </p:nvPicPr>
        <p:blipFill>
          <a:blip r:embed="rId6" cstate="email"/>
          <a:srcRect/>
          <a:stretch>
            <a:fillRect/>
          </a:stretch>
        </p:blipFill>
        <p:spPr bwMode="auto">
          <a:xfrm>
            <a:off x="2651840" y="1325564"/>
            <a:ext cx="2651837" cy="1989571"/>
          </a:xfrm>
          <a:prstGeom prst="rect">
            <a:avLst/>
          </a:prstGeom>
          <a:noFill/>
        </p:spPr>
      </p:pic>
      <p:sp>
        <p:nvSpPr>
          <p:cNvPr id="20" name="TextBox 19"/>
          <p:cNvSpPr txBox="1"/>
          <p:nvPr/>
        </p:nvSpPr>
        <p:spPr>
          <a:xfrm>
            <a:off x="6035038" y="4066903"/>
            <a:ext cx="2727961" cy="1754326"/>
          </a:xfrm>
          <a:prstGeom prst="rect">
            <a:avLst/>
          </a:prstGeom>
          <a:noFill/>
        </p:spPr>
        <p:txBody>
          <a:bodyPr wrap="square" rtlCol="0">
            <a:spAutoFit/>
          </a:bodyPr>
          <a:lstStyle/>
          <a:p>
            <a:r>
              <a:rPr lang="en-US" dirty="0" smtClean="0"/>
              <a:t>Funded by JACOBS/JSC</a:t>
            </a:r>
          </a:p>
          <a:p>
            <a:endParaRPr lang="en-US" dirty="0" smtClean="0"/>
          </a:p>
          <a:p>
            <a:pPr marL="285750" indent="-285750">
              <a:buFont typeface="Arial" panose="020B0604020202020204" pitchFamily="34" charset="0"/>
              <a:buChar char="•"/>
            </a:pPr>
            <a:r>
              <a:rPr lang="en-US" dirty="0" smtClean="0"/>
              <a:t>3-axis Accelerometers</a:t>
            </a:r>
          </a:p>
          <a:p>
            <a:pPr marL="285750" indent="-285750">
              <a:buFont typeface="Arial" panose="020B0604020202020204" pitchFamily="34" charset="0"/>
              <a:buChar char="•"/>
            </a:pPr>
            <a:r>
              <a:rPr lang="en-US" dirty="0" smtClean="0"/>
              <a:t>IEEE 802.15.4 radios</a:t>
            </a:r>
          </a:p>
          <a:p>
            <a:pPr marL="285750" indent="-285750">
              <a:buFont typeface="Arial" panose="020B0604020202020204" pitchFamily="34" charset="0"/>
              <a:buChar char="•"/>
            </a:pPr>
            <a:r>
              <a:rPr lang="en-US" dirty="0" smtClean="0"/>
              <a:t>Wavelet based signal processing</a:t>
            </a:r>
            <a:endParaRPr lang="en-US" dirty="0"/>
          </a:p>
        </p:txBody>
      </p:sp>
      <p:sp>
        <p:nvSpPr>
          <p:cNvPr id="21" name="Rounded Rectangle 20"/>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6034181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Surface explorations</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t>Autonomous exploration of planetary surfaces may require machine vision and robotics arms to recognize various object types and manipulate them, drill ground to collect soil samples, and navigate to return samples to base. All these applications can benefit from wireless sensors.  For instance, Infrared sensors can be used alongside visible light cameras for object detection and classification and assisting the robotics arms to maneuver accurately. Humidity and temperature sensors can be used during ground drilling, while vibration sensors can monitor the drill operation. Navigation without GPS on planetary surfaces requires dedicated active wireless links with precise time of arrival measurements (e.g. one example is the Ultra wide band radios developed at JSC). Other techniques such as passive RFID tags and readers may also be used to find asset in know areas pre-marked with tags. </a:t>
            </a:r>
          </a:p>
          <a:p>
            <a:pPr marL="0" indent="0">
              <a:buNone/>
            </a:pPr>
            <a:r>
              <a:rPr lang="en-US" b="1" dirty="0" smtClean="0"/>
              <a:t>Challenges</a:t>
            </a:r>
            <a:r>
              <a:rPr lang="en-US" b="1" dirty="0"/>
              <a:t>: </a:t>
            </a:r>
            <a:endParaRPr lang="en-US" dirty="0"/>
          </a:p>
          <a:p>
            <a:pPr lvl="0"/>
            <a:r>
              <a:rPr lang="en-US" dirty="0"/>
              <a:t>Capability to operate and survive dust or radiation storm</a:t>
            </a:r>
          </a:p>
          <a:p>
            <a:pPr lvl="0"/>
            <a:r>
              <a:rPr lang="en-US" dirty="0"/>
              <a:t>Mobile chemical and biological sensor units</a:t>
            </a:r>
          </a:p>
          <a:p>
            <a:pPr lvl="0"/>
            <a:r>
              <a:rPr lang="en-US" dirty="0"/>
              <a:t>Long range reliable link back to base with navigation </a:t>
            </a:r>
            <a:r>
              <a:rPr lang="en-US" dirty="0" smtClean="0"/>
              <a:t>capabilities</a:t>
            </a:r>
            <a:r>
              <a:rPr lang="en-US" b="1" dirty="0"/>
              <a:t> </a:t>
            </a:r>
            <a:endParaRPr lang="en-US" dirty="0"/>
          </a:p>
          <a:p>
            <a:pPr marL="0" indent="0">
              <a:buNone/>
            </a:pPr>
            <a:r>
              <a:rPr lang="en-US" b="1" dirty="0"/>
              <a:t>Benefits: </a:t>
            </a:r>
            <a:endParaRPr lang="en-US" dirty="0"/>
          </a:p>
          <a:p>
            <a:pPr lvl="0"/>
            <a:r>
              <a:rPr lang="en-US" dirty="0"/>
              <a:t>In situ testing of samples</a:t>
            </a:r>
          </a:p>
          <a:p>
            <a:pPr lvl="0"/>
            <a:r>
              <a:rPr lang="en-US" dirty="0"/>
              <a:t>Navigation without need for GPS</a:t>
            </a:r>
          </a:p>
          <a:p>
            <a:pPr lvl="0"/>
            <a:r>
              <a:rPr lang="en-US" dirty="0"/>
              <a:t>Dynamic control of robotic arms using wireless sensors and </a:t>
            </a:r>
            <a:r>
              <a:rPr lang="en-US" dirty="0" smtClean="0"/>
              <a:t>actuators</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11</a:t>
            </a:fld>
            <a:endParaRPr lang="en-US"/>
          </a:p>
        </p:txBody>
      </p:sp>
      <p:pic>
        <p:nvPicPr>
          <p:cNvPr id="6" name="Picture 5"/>
          <p:cNvPicPr>
            <a:picLocks noChangeAspect="1"/>
          </p:cNvPicPr>
          <p:nvPr/>
        </p:nvPicPr>
        <p:blipFill>
          <a:blip r:embed="rId2" cstate="print"/>
          <a:stretch>
            <a:fillRect/>
          </a:stretch>
        </p:blipFill>
        <p:spPr>
          <a:xfrm>
            <a:off x="5879826" y="2970574"/>
            <a:ext cx="3028708" cy="2150066"/>
          </a:xfrm>
          <a:prstGeom prst="rect">
            <a:avLst/>
          </a:prstGeom>
          <a:ln>
            <a:noFill/>
          </a:ln>
          <a:effectLst>
            <a:softEdge rad="112500"/>
          </a:effectLst>
        </p:spPr>
      </p:pic>
      <p:sp>
        <p:nvSpPr>
          <p:cNvPr id="7" name="Rounded Rectangle 6"/>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TextBox 7"/>
          <p:cNvSpPr txBox="1"/>
          <p:nvPr/>
        </p:nvSpPr>
        <p:spPr>
          <a:xfrm>
            <a:off x="6816090" y="5095371"/>
            <a:ext cx="1341120" cy="338554"/>
          </a:xfrm>
          <a:prstGeom prst="rect">
            <a:avLst/>
          </a:prstGeom>
          <a:noFill/>
        </p:spPr>
        <p:txBody>
          <a:bodyPr wrap="square" rtlCol="0">
            <a:spAutoFit/>
          </a:bodyPr>
          <a:lstStyle/>
          <a:p>
            <a:r>
              <a:rPr lang="en-US" sz="1600" dirty="0" smtClean="0"/>
              <a:t>NASA’s SEV</a:t>
            </a:r>
            <a:endParaRPr lang="en-US" sz="1600" dirty="0"/>
          </a:p>
        </p:txBody>
      </p:sp>
    </p:spTree>
    <p:extLst>
      <p:ext uri="{BB962C8B-B14F-4D97-AF65-F5344CB8AC3E}">
        <p14:creationId xmlns="" xmlns:p14="http://schemas.microsoft.com/office/powerpoint/2010/main" val="21590464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JSC’s UWB Tracking System</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12</a:t>
            </a:fld>
            <a:endParaRPr lang="en-US"/>
          </a:p>
        </p:txBody>
      </p:sp>
      <p:pic>
        <p:nvPicPr>
          <p:cNvPr id="7" name="Picture 6"/>
          <p:cNvPicPr>
            <a:picLocks noChangeAspect="1"/>
          </p:cNvPicPr>
          <p:nvPr/>
        </p:nvPicPr>
        <p:blipFill>
          <a:blip r:embed="rId2" cstate="print"/>
          <a:stretch>
            <a:fillRect/>
          </a:stretch>
        </p:blipFill>
        <p:spPr>
          <a:xfrm>
            <a:off x="0" y="3126382"/>
            <a:ext cx="7975678" cy="3016562"/>
          </a:xfrm>
          <a:prstGeom prst="rect">
            <a:avLst/>
          </a:prstGeom>
          <a:ln>
            <a:noFill/>
          </a:ln>
          <a:effectLst>
            <a:softEdge rad="112500"/>
          </a:effectLst>
        </p:spPr>
      </p:pic>
      <p:pic>
        <p:nvPicPr>
          <p:cNvPr id="6" name="Picture 5"/>
          <p:cNvPicPr>
            <a:picLocks noChangeAspect="1"/>
          </p:cNvPicPr>
          <p:nvPr/>
        </p:nvPicPr>
        <p:blipFill>
          <a:blip r:embed="rId3" cstate="print"/>
          <a:stretch>
            <a:fillRect/>
          </a:stretch>
        </p:blipFill>
        <p:spPr>
          <a:xfrm>
            <a:off x="5573214" y="1300386"/>
            <a:ext cx="3570786" cy="1860832"/>
          </a:xfrm>
          <a:prstGeom prst="rect">
            <a:avLst/>
          </a:prstGeom>
          <a:ln>
            <a:noFill/>
          </a:ln>
          <a:effectLst>
            <a:softEdge rad="112500"/>
          </a:effectLst>
        </p:spPr>
      </p:pic>
      <p:sp>
        <p:nvSpPr>
          <p:cNvPr id="8" name="Rectangle 7"/>
          <p:cNvSpPr/>
          <p:nvPr/>
        </p:nvSpPr>
        <p:spPr>
          <a:xfrm>
            <a:off x="304985" y="1427662"/>
            <a:ext cx="4981118" cy="1384995"/>
          </a:xfrm>
          <a:prstGeom prst="rect">
            <a:avLst/>
          </a:prstGeom>
        </p:spPr>
        <p:txBody>
          <a:bodyPr wrap="square">
            <a:spAutoFit/>
          </a:bodyPr>
          <a:lstStyle/>
          <a:p>
            <a:r>
              <a:rPr lang="en-US" b="1" dirty="0"/>
              <a:t>Resolution: </a:t>
            </a:r>
            <a:r>
              <a:rPr lang="en-US" b="1" dirty="0" smtClean="0"/>
              <a:t>0.8762m </a:t>
            </a:r>
            <a:r>
              <a:rPr lang="en-US" b="1" dirty="0"/>
              <a:t>(dynamic), 1.7660m (Static)</a:t>
            </a:r>
          </a:p>
          <a:p>
            <a:endParaRPr lang="en-US" dirty="0" smtClean="0"/>
          </a:p>
          <a:p>
            <a:r>
              <a:rPr lang="en-US" sz="1600" b="1" dirty="0" smtClean="0"/>
              <a:t>Barton, et. al.,</a:t>
            </a:r>
            <a:r>
              <a:rPr lang="en-US" sz="1600" dirty="0" smtClean="0"/>
              <a:t> IEEE/ACES Int’l </a:t>
            </a:r>
            <a:r>
              <a:rPr lang="en-US" sz="1600" dirty="0"/>
              <a:t>Conference on Wireless Communications and Applied Computational Electromagnetics, 2005</a:t>
            </a:r>
            <a:r>
              <a:rPr lang="en-US" sz="1600" dirty="0" smtClean="0"/>
              <a:t>.</a:t>
            </a:r>
          </a:p>
        </p:txBody>
      </p:sp>
      <p:sp>
        <p:nvSpPr>
          <p:cNvPr id="9" name="Rounded Rectangle 8"/>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25221093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Ground systems</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t>Ground testing often requires structural sensors such as strain gauges, accelerometers, and deflection sensors.  Testing fuel tanks may require leak detection sensors, hydrogen or other gas sensors, humidity, and temperature sensors.  Performance tests are conducted in controlled environment with thermal cycles that mimic space conditions. Therefore, all these instrumentation, although used on earth, need to be capable of operating in harsh environments. Wiring and cabling may be cumbersome, costly, or may be infeasible in some cases. Therefore, wireless sensing in ground system can open up lots of new opportunities to gather critical data. </a:t>
            </a:r>
          </a:p>
          <a:p>
            <a:pPr marL="0" indent="0">
              <a:buNone/>
            </a:pPr>
            <a:r>
              <a:rPr lang="en-US" b="1" dirty="0" smtClean="0"/>
              <a:t>Challenges</a:t>
            </a:r>
            <a:r>
              <a:rPr lang="en-US" b="1" dirty="0"/>
              <a:t>: </a:t>
            </a:r>
            <a:endParaRPr lang="en-US" dirty="0"/>
          </a:p>
          <a:p>
            <a:pPr lvl="0"/>
            <a:r>
              <a:rPr lang="en-US" dirty="0"/>
              <a:t>High precision in sampling and data transfer</a:t>
            </a:r>
          </a:p>
          <a:p>
            <a:pPr lvl="0"/>
            <a:r>
              <a:rPr lang="en-US" dirty="0"/>
              <a:t>Interference management among large number of sensors sending data</a:t>
            </a:r>
          </a:p>
          <a:p>
            <a:pPr lvl="0"/>
            <a:r>
              <a:rPr lang="en-US" dirty="0"/>
              <a:t>Working within limitations of test setup at specific distances</a:t>
            </a:r>
          </a:p>
          <a:p>
            <a:pPr marL="0" indent="0">
              <a:buNone/>
            </a:pPr>
            <a:r>
              <a:rPr lang="en-US" b="1" dirty="0"/>
              <a:t> </a:t>
            </a:r>
            <a:r>
              <a:rPr lang="en-US" b="1" dirty="0" smtClean="0"/>
              <a:t>Benefits</a:t>
            </a:r>
            <a:r>
              <a:rPr lang="en-US" b="1" dirty="0"/>
              <a:t>: </a:t>
            </a:r>
            <a:endParaRPr lang="en-US" dirty="0"/>
          </a:p>
          <a:p>
            <a:pPr lvl="0"/>
            <a:r>
              <a:rPr lang="en-US" dirty="0"/>
              <a:t>Acquiring more data for structural analysis that is possible using wires</a:t>
            </a:r>
          </a:p>
          <a:p>
            <a:pPr lvl="0"/>
            <a:r>
              <a:rPr lang="en-US" dirty="0"/>
              <a:t>Reducing cost of tests due to cable elimination</a:t>
            </a:r>
          </a:p>
          <a:p>
            <a:pPr lvl="0"/>
            <a:r>
              <a:rPr lang="en-US" dirty="0"/>
              <a:t>Flexibility of test for adding more sensors later without redesigning </a:t>
            </a:r>
            <a:r>
              <a:rPr lang="en-US" dirty="0" smtClean="0"/>
              <a:t/>
            </a:r>
            <a:br>
              <a:rPr lang="en-US" dirty="0" smtClean="0"/>
            </a:br>
            <a:r>
              <a:rPr lang="en-US" dirty="0" smtClean="0"/>
              <a:t>the </a:t>
            </a:r>
            <a:r>
              <a:rPr lang="en-US" dirty="0"/>
              <a:t>whole wiring plan</a:t>
            </a:r>
          </a:p>
          <a:p>
            <a:r>
              <a:rPr lang="en-US" dirty="0"/>
              <a:t>Versatility in programming test beds for future tests</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13</a:t>
            </a:fld>
            <a:endParaRPr lang="en-US"/>
          </a:p>
        </p:txBody>
      </p:sp>
      <p:pic>
        <p:nvPicPr>
          <p:cNvPr id="6" name="Picture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5400000">
            <a:off x="6437090" y="3206115"/>
            <a:ext cx="3018970" cy="1698171"/>
          </a:xfrm>
          <a:prstGeom prst="rect">
            <a:avLst/>
          </a:prstGeom>
          <a:ln>
            <a:noFill/>
          </a:ln>
          <a:effectLst>
            <a:softEdge rad="112500"/>
          </a:effectLst>
        </p:spPr>
      </p:pic>
      <p:sp>
        <p:nvSpPr>
          <p:cNvPr id="7" name="Rounded Rectangle 6"/>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TextBox 7"/>
          <p:cNvSpPr txBox="1"/>
          <p:nvPr/>
        </p:nvSpPr>
        <p:spPr>
          <a:xfrm>
            <a:off x="7097488" y="5467685"/>
            <a:ext cx="1767837" cy="584775"/>
          </a:xfrm>
          <a:prstGeom prst="rect">
            <a:avLst/>
          </a:prstGeom>
          <a:noFill/>
        </p:spPr>
        <p:txBody>
          <a:bodyPr wrap="square" rtlCol="0">
            <a:spAutoFit/>
          </a:bodyPr>
          <a:lstStyle/>
          <a:p>
            <a:r>
              <a:rPr lang="en-US" sz="1600" dirty="0" smtClean="0"/>
              <a:t>MSFC Structural testing laboratory</a:t>
            </a:r>
            <a:endParaRPr lang="en-US" sz="1600" dirty="0"/>
          </a:p>
        </p:txBody>
      </p:sp>
    </p:spTree>
    <p:extLst>
      <p:ext uri="{BB962C8B-B14F-4D97-AF65-F5344CB8AC3E}">
        <p14:creationId xmlns="" xmlns:p14="http://schemas.microsoft.com/office/powerpoint/2010/main" val="27287067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Structural Test Data Analysis</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14</a:t>
            </a:fld>
            <a:endParaRPr lang="en-US"/>
          </a:p>
        </p:txBody>
      </p:sp>
      <p:graphicFrame>
        <p:nvGraphicFramePr>
          <p:cNvPr id="8" name="Table 7"/>
          <p:cNvGraphicFramePr>
            <a:graphicFrameLocks noGrp="1"/>
          </p:cNvGraphicFramePr>
          <p:nvPr>
            <p:extLst>
              <p:ext uri="{D42A27DB-BD31-4B8C-83A1-F6EECF244321}">
                <p14:modId xmlns="" xmlns:p14="http://schemas.microsoft.com/office/powerpoint/2010/main" val="2136854292"/>
              </p:ext>
            </p:extLst>
          </p:nvPr>
        </p:nvGraphicFramePr>
        <p:xfrm>
          <a:off x="266330" y="1963062"/>
          <a:ext cx="2629989" cy="2034263"/>
        </p:xfrm>
        <a:graphic>
          <a:graphicData uri="http://schemas.openxmlformats.org/drawingml/2006/table">
            <a:tbl>
              <a:tblPr>
                <a:tableStyleId>{5C22544A-7EE6-4342-B048-85BDC9FD1C3A}</a:tableStyleId>
              </a:tblPr>
              <a:tblGrid>
                <a:gridCol w="876663"/>
                <a:gridCol w="876663"/>
                <a:gridCol w="876663"/>
              </a:tblGrid>
              <a:tr h="295163">
                <a:tc>
                  <a:txBody>
                    <a:bodyPr/>
                    <a:lstStyle/>
                    <a:p>
                      <a:pPr algn="l" fontAlgn="b"/>
                      <a:r>
                        <a:rPr lang="en-US" sz="1400" b="1" i="0" u="none" strike="noStrike" dirty="0" smtClean="0">
                          <a:solidFill>
                            <a:schemeClr val="bg1"/>
                          </a:solidFill>
                          <a:effectLst/>
                          <a:latin typeface="Arial" panose="020B0604020202020204" pitchFamily="34" charset="0"/>
                          <a:cs typeface="Arial" panose="020B0604020202020204" pitchFamily="34" charset="0"/>
                        </a:rPr>
                        <a:t>Node ID</a:t>
                      </a:r>
                      <a:endParaRPr lang="en-US" sz="14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b">
                    <a:solidFill>
                      <a:schemeClr val="tx1"/>
                    </a:solidFill>
                  </a:tcPr>
                </a:tc>
                <a:tc>
                  <a:txBody>
                    <a:bodyPr/>
                    <a:lstStyle/>
                    <a:p>
                      <a:pPr algn="r" fontAlgn="b"/>
                      <a:r>
                        <a:rPr lang="en-US" sz="1400" b="1" i="0" u="none" strike="noStrike" dirty="0" smtClean="0">
                          <a:solidFill>
                            <a:schemeClr val="bg1"/>
                          </a:solidFill>
                          <a:effectLst/>
                          <a:latin typeface="Arial" panose="020B0604020202020204" pitchFamily="34" charset="0"/>
                          <a:cs typeface="Arial" panose="020B0604020202020204" pitchFamily="34" charset="0"/>
                        </a:rPr>
                        <a:t>No of</a:t>
                      </a:r>
                      <a:endParaRPr lang="en-US" sz="14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b">
                    <a:solidFill>
                      <a:schemeClr val="tx1"/>
                    </a:solidFill>
                  </a:tcPr>
                </a:tc>
                <a:tc>
                  <a:txBody>
                    <a:bodyPr/>
                    <a:lstStyle/>
                    <a:p>
                      <a:pPr algn="l" fontAlgn="b"/>
                      <a:r>
                        <a:rPr lang="en-US" sz="1400" b="1" i="0" u="none" strike="noStrike" dirty="0" smtClean="0">
                          <a:solidFill>
                            <a:schemeClr val="bg1"/>
                          </a:solidFill>
                          <a:effectLst/>
                          <a:latin typeface="Arial" panose="020B0604020202020204" pitchFamily="34" charset="0"/>
                          <a:cs typeface="Arial" panose="020B0604020202020204" pitchFamily="34" charset="0"/>
                        </a:rPr>
                        <a:t> Packets</a:t>
                      </a:r>
                      <a:endParaRPr lang="en-US" sz="1400" b="1" i="0" u="none" strike="noStrike" dirty="0">
                        <a:solidFill>
                          <a:schemeClr val="bg1"/>
                        </a:solidFill>
                        <a:effectLst/>
                        <a:latin typeface="Arial" panose="020B0604020202020204" pitchFamily="34" charset="0"/>
                        <a:cs typeface="Arial" panose="020B0604020202020204" pitchFamily="34" charset="0"/>
                      </a:endParaRPr>
                    </a:p>
                  </a:txBody>
                  <a:tcPr marL="0" marR="0" marT="0" marB="0" anchor="b">
                    <a:solidFill>
                      <a:schemeClr val="tx1"/>
                    </a:solidFill>
                  </a:tcPr>
                </a:tc>
              </a:tr>
              <a:tr h="347820">
                <a:tc>
                  <a:txBody>
                    <a:bodyPr/>
                    <a:lstStyle/>
                    <a:p>
                      <a:pPr algn="l" fontAlgn="b"/>
                      <a:r>
                        <a:rPr lang="en-US" sz="1400" u="none" strike="noStrike" dirty="0">
                          <a:effectLst/>
                          <a:latin typeface="Arial" panose="020B0604020202020204" pitchFamily="34" charset="0"/>
                          <a:cs typeface="Arial" panose="020B0604020202020204" pitchFamily="34" charset="0"/>
                        </a:rPr>
                        <a:t>5e7b00 </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r" fontAlgn="b"/>
                      <a:r>
                        <a:rPr lang="en-US" sz="1400" u="none" strike="noStrike">
                          <a:effectLst/>
                          <a:latin typeface="Arial" panose="020B0604020202020204" pitchFamily="34" charset="0"/>
                          <a:cs typeface="Arial" panose="020B0604020202020204" pitchFamily="34" charset="0"/>
                        </a:rPr>
                        <a:t>26175</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l" fontAlgn="b"/>
                      <a:r>
                        <a:rPr lang="en-US" sz="1400" u="none" strike="noStrike" dirty="0">
                          <a:effectLst/>
                          <a:latin typeface="Arial" panose="020B0604020202020204" pitchFamily="34" charset="0"/>
                          <a:cs typeface="Arial" panose="020B0604020202020204" pitchFamily="34" charset="0"/>
                        </a:rPr>
                        <a:t>packets</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tc>
              </a:tr>
              <a:tr h="347820">
                <a:tc>
                  <a:txBody>
                    <a:bodyPr/>
                    <a:lstStyle/>
                    <a:p>
                      <a:pPr algn="l" fontAlgn="b"/>
                      <a:r>
                        <a:rPr lang="en-US" sz="1400" b="1" u="none" strike="noStrike" dirty="0">
                          <a:effectLst/>
                          <a:latin typeface="Arial" panose="020B0604020202020204" pitchFamily="34" charset="0"/>
                          <a:cs typeface="Arial" panose="020B0604020202020204" pitchFamily="34" charset="0"/>
                        </a:rPr>
                        <a:t>5e7ca4 </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r" fontAlgn="b"/>
                      <a:r>
                        <a:rPr lang="en-US" sz="1400" b="1" u="none" strike="noStrike" dirty="0">
                          <a:effectLst/>
                          <a:latin typeface="Arial" panose="020B0604020202020204" pitchFamily="34" charset="0"/>
                          <a:cs typeface="Arial" panose="020B0604020202020204" pitchFamily="34" charset="0"/>
                        </a:rPr>
                        <a:t>79348</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l" fontAlgn="b"/>
                      <a:r>
                        <a:rPr lang="en-US" sz="1400" b="1" u="none" strike="noStrike" dirty="0">
                          <a:effectLst/>
                          <a:latin typeface="Arial" panose="020B0604020202020204" pitchFamily="34" charset="0"/>
                          <a:cs typeface="Arial" panose="020B0604020202020204" pitchFamily="34" charset="0"/>
                        </a:rPr>
                        <a:t>packets</a:t>
                      </a:r>
                      <a:endParaRPr lang="en-US" sz="1400" b="1"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tc>
              </a:tr>
              <a:tr h="347820">
                <a:tc>
                  <a:txBody>
                    <a:bodyPr/>
                    <a:lstStyle/>
                    <a:p>
                      <a:pPr algn="l" fontAlgn="b"/>
                      <a:r>
                        <a:rPr lang="en-US" sz="1400" u="none" strike="noStrike">
                          <a:effectLst/>
                          <a:latin typeface="Arial" panose="020B0604020202020204" pitchFamily="34" charset="0"/>
                          <a:cs typeface="Arial" panose="020B0604020202020204" pitchFamily="34" charset="0"/>
                        </a:rPr>
                        <a:t>5e7a5a </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r" fontAlgn="b"/>
                      <a:r>
                        <a:rPr lang="en-US" sz="1400" u="none" strike="noStrike">
                          <a:effectLst/>
                          <a:latin typeface="Arial" panose="020B0604020202020204" pitchFamily="34" charset="0"/>
                          <a:cs typeface="Arial" panose="020B0604020202020204" pitchFamily="34" charset="0"/>
                        </a:rPr>
                        <a:t>24553</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l" fontAlgn="b"/>
                      <a:r>
                        <a:rPr lang="en-US" sz="1400" u="none" strike="noStrike">
                          <a:effectLst/>
                          <a:latin typeface="Arial" panose="020B0604020202020204" pitchFamily="34" charset="0"/>
                          <a:cs typeface="Arial" panose="020B0604020202020204" pitchFamily="34" charset="0"/>
                        </a:rPr>
                        <a:t>packets</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r>
              <a:tr h="347820">
                <a:tc>
                  <a:txBody>
                    <a:bodyPr/>
                    <a:lstStyle/>
                    <a:p>
                      <a:pPr algn="l" fontAlgn="b"/>
                      <a:r>
                        <a:rPr lang="en-US" sz="1400" u="none" strike="noStrike">
                          <a:effectLst/>
                          <a:latin typeface="Arial" panose="020B0604020202020204" pitchFamily="34" charset="0"/>
                          <a:cs typeface="Arial" panose="020B0604020202020204" pitchFamily="34" charset="0"/>
                        </a:rPr>
                        <a:t>5e7cc5 </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r" fontAlgn="b"/>
                      <a:r>
                        <a:rPr lang="en-US" sz="1400" u="none" strike="noStrike">
                          <a:effectLst/>
                          <a:latin typeface="Arial" panose="020B0604020202020204" pitchFamily="34" charset="0"/>
                          <a:cs typeface="Arial" panose="020B0604020202020204" pitchFamily="34" charset="0"/>
                        </a:rPr>
                        <a:t>26585</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l" fontAlgn="b"/>
                      <a:r>
                        <a:rPr lang="en-US" sz="1400" u="none" strike="noStrike">
                          <a:effectLst/>
                          <a:latin typeface="Arial" panose="020B0604020202020204" pitchFamily="34" charset="0"/>
                          <a:cs typeface="Arial" panose="020B0604020202020204" pitchFamily="34" charset="0"/>
                        </a:rPr>
                        <a:t>packets</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r>
              <a:tr h="347820">
                <a:tc>
                  <a:txBody>
                    <a:bodyPr/>
                    <a:lstStyle/>
                    <a:p>
                      <a:pPr algn="l" fontAlgn="b"/>
                      <a:r>
                        <a:rPr lang="en-US" sz="1400" u="none" strike="noStrike">
                          <a:effectLst/>
                          <a:latin typeface="Arial" panose="020B0604020202020204" pitchFamily="34" charset="0"/>
                          <a:cs typeface="Arial" panose="020B0604020202020204" pitchFamily="34" charset="0"/>
                        </a:rPr>
                        <a:t>5e7a47 </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r" fontAlgn="b"/>
                      <a:r>
                        <a:rPr lang="en-US" sz="1400" u="none" strike="noStrike">
                          <a:effectLst/>
                          <a:latin typeface="Arial" panose="020B0604020202020204" pitchFamily="34" charset="0"/>
                          <a:cs typeface="Arial" panose="020B0604020202020204" pitchFamily="34" charset="0"/>
                        </a:rPr>
                        <a:t>24692</a:t>
                      </a:r>
                      <a:endParaRPr lang="en-US" sz="1400" b="0" i="0" u="none" strike="noStrike">
                        <a:solidFill>
                          <a:srgbClr val="000000"/>
                        </a:solidFill>
                        <a:effectLst/>
                        <a:latin typeface="Arial" panose="020B0604020202020204" pitchFamily="34" charset="0"/>
                        <a:cs typeface="Arial" panose="020B0604020202020204" pitchFamily="34" charset="0"/>
                      </a:endParaRPr>
                    </a:p>
                  </a:txBody>
                  <a:tcPr marL="0" marR="0" marT="0" marB="0" anchor="b"/>
                </a:tc>
                <a:tc>
                  <a:txBody>
                    <a:bodyPr/>
                    <a:lstStyle/>
                    <a:p>
                      <a:pPr algn="l" fontAlgn="b"/>
                      <a:r>
                        <a:rPr lang="en-US" sz="1400" u="none" strike="noStrike" dirty="0">
                          <a:effectLst/>
                          <a:latin typeface="Arial" panose="020B0604020202020204" pitchFamily="34" charset="0"/>
                          <a:cs typeface="Arial" panose="020B0604020202020204" pitchFamily="34" charset="0"/>
                        </a:rPr>
                        <a:t>packets</a:t>
                      </a:r>
                      <a:endParaRPr lang="en-US" sz="14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nchor="b"/>
                </a:tc>
              </a:tr>
            </a:tbl>
          </a:graphicData>
        </a:graphic>
      </p:graphicFrame>
      <p:sp>
        <p:nvSpPr>
          <p:cNvPr id="9" name="TextBox 8"/>
          <p:cNvSpPr txBox="1"/>
          <p:nvPr/>
        </p:nvSpPr>
        <p:spPr>
          <a:xfrm>
            <a:off x="3352800" y="1524000"/>
            <a:ext cx="5524870" cy="2339102"/>
          </a:xfrm>
          <a:prstGeom prst="rect">
            <a:avLst/>
          </a:prstGeom>
          <a:noFill/>
        </p:spPr>
        <p:txBody>
          <a:bodyPr wrap="square" rtlCol="0">
            <a:spAutoFit/>
          </a:bodyPr>
          <a:lstStyle/>
          <a:p>
            <a:r>
              <a:rPr lang="en-US" sz="2000" b="1" dirty="0" smtClean="0"/>
              <a:t>Lessons learned:</a:t>
            </a:r>
          </a:p>
          <a:p>
            <a:endParaRPr lang="en-US" dirty="0" smtClean="0"/>
          </a:p>
          <a:p>
            <a:pPr marL="285750" indent="-285750">
              <a:buFont typeface="Arial" panose="020B0604020202020204" pitchFamily="34" charset="0"/>
              <a:buChar char="•"/>
            </a:pPr>
            <a:r>
              <a:rPr lang="en-US" dirty="0" smtClean="0"/>
              <a:t>Metal </a:t>
            </a:r>
            <a:r>
              <a:rPr lang="en-US" dirty="0" smtClean="0"/>
              <a:t>plates around sensors </a:t>
            </a:r>
            <a:r>
              <a:rPr lang="en-US" dirty="0" smtClean="0"/>
              <a:t>	</a:t>
            </a:r>
            <a:r>
              <a:rPr lang="en-US" dirty="0" smtClean="0">
                <a:sym typeface="Wingdings" panose="05000000000000000000" pitchFamily="2" charset="2"/>
              </a:rPr>
              <a:t> Add Insulator</a:t>
            </a:r>
            <a:endParaRPr lang="en-US" dirty="0" smtClean="0"/>
          </a:p>
          <a:p>
            <a:pPr marL="285750" indent="-285750">
              <a:buFont typeface="Arial" panose="020B0604020202020204" pitchFamily="34" charset="0"/>
              <a:buChar char="•"/>
            </a:pPr>
            <a:r>
              <a:rPr lang="en-US" dirty="0" smtClean="0"/>
              <a:t>Strong </a:t>
            </a:r>
            <a:r>
              <a:rPr lang="en-US" dirty="0" err="1" smtClean="0"/>
              <a:t>WiFi</a:t>
            </a:r>
            <a:r>
              <a:rPr lang="en-US" dirty="0" smtClean="0"/>
              <a:t> interference 		</a:t>
            </a:r>
            <a:r>
              <a:rPr lang="en-US" dirty="0" smtClean="0">
                <a:sym typeface="Wingdings" panose="05000000000000000000" pitchFamily="2" charset="2"/>
              </a:rPr>
              <a:t> add shielding</a:t>
            </a:r>
          </a:p>
          <a:p>
            <a:pPr marL="285750" indent="-285750">
              <a:buFont typeface="Arial" panose="020B0604020202020204" pitchFamily="34" charset="0"/>
              <a:buChar char="•"/>
            </a:pPr>
            <a:r>
              <a:rPr lang="en-US" dirty="0" smtClean="0">
                <a:sym typeface="Wingdings" panose="05000000000000000000" pitchFamily="2" charset="2"/>
              </a:rPr>
              <a:t>Sensor data anomaly 		 calibrate</a:t>
            </a:r>
          </a:p>
          <a:p>
            <a:pPr marL="285750" indent="-285750">
              <a:buFont typeface="Arial" panose="020B0604020202020204" pitchFamily="34" charset="0"/>
              <a:buChar char="•"/>
            </a:pPr>
            <a:r>
              <a:rPr lang="en-US" dirty="0" smtClean="0">
                <a:sym typeface="Wingdings" panose="05000000000000000000" pitchFamily="2" charset="2"/>
              </a:rPr>
              <a:t>Interference among nodes 	 one at a time</a:t>
            </a:r>
          </a:p>
          <a:p>
            <a:pPr marL="285750" indent="-285750">
              <a:buFont typeface="Arial" panose="020B0604020202020204" pitchFamily="34" charset="0"/>
              <a:buChar char="•"/>
            </a:pPr>
            <a:r>
              <a:rPr lang="en-US" dirty="0" smtClean="0">
                <a:sym typeface="Wingdings" panose="05000000000000000000" pitchFamily="2" charset="2"/>
              </a:rPr>
              <a:t>Issues with analog front end 	 new boards</a:t>
            </a:r>
          </a:p>
          <a:p>
            <a:endParaRPr lang="en-US" dirty="0">
              <a:sym typeface="Wingdings" panose="05000000000000000000" pitchFamily="2" charset="2"/>
            </a:endParaRPr>
          </a:p>
        </p:txBody>
      </p:sp>
      <p:pic>
        <p:nvPicPr>
          <p:cNvPr id="10" name="Picture 9"/>
          <p:cNvPicPr>
            <a:picLocks noChangeAspect="1"/>
          </p:cNvPicPr>
          <p:nvPr/>
        </p:nvPicPr>
        <p:blipFill>
          <a:blip r:embed="rId2" cstate="print"/>
          <a:stretch>
            <a:fillRect/>
          </a:stretch>
        </p:blipFill>
        <p:spPr>
          <a:xfrm>
            <a:off x="249099" y="4139827"/>
            <a:ext cx="8628571" cy="2009524"/>
          </a:xfrm>
          <a:prstGeom prst="rect">
            <a:avLst/>
          </a:prstGeom>
        </p:spPr>
      </p:pic>
      <p:sp>
        <p:nvSpPr>
          <p:cNvPr id="11" name="TextBox 10"/>
          <p:cNvSpPr txBox="1"/>
          <p:nvPr/>
        </p:nvSpPr>
        <p:spPr>
          <a:xfrm>
            <a:off x="170721" y="1343589"/>
            <a:ext cx="2725597" cy="584775"/>
          </a:xfrm>
          <a:prstGeom prst="rect">
            <a:avLst/>
          </a:prstGeom>
          <a:noFill/>
        </p:spPr>
        <p:txBody>
          <a:bodyPr wrap="square" rtlCol="0">
            <a:spAutoFit/>
          </a:bodyPr>
          <a:lstStyle/>
          <a:p>
            <a:pPr algn="ctr"/>
            <a:r>
              <a:rPr lang="en-US" sz="1600" dirty="0" smtClean="0"/>
              <a:t>July 25, 2016 Strain Sensor Test with Synapse radios</a:t>
            </a:r>
            <a:endParaRPr lang="en-US" sz="1600" dirty="0"/>
          </a:p>
        </p:txBody>
      </p:sp>
      <p:sp>
        <p:nvSpPr>
          <p:cNvPr id="12" name="Rounded Rectangle 11"/>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36560663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DBOBs/SIL</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15</a:t>
            </a:fld>
            <a:endParaRPr lang="en-US"/>
          </a:p>
        </p:txBody>
      </p:sp>
      <p:pic>
        <p:nvPicPr>
          <p:cNvPr id="6" name="Picture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5400000">
            <a:off x="5382381" y="2365273"/>
            <a:ext cx="4814872" cy="2708366"/>
          </a:xfrm>
          <a:prstGeom prst="rect">
            <a:avLst/>
          </a:prstGeom>
        </p:spPr>
      </p:pic>
      <p:sp>
        <p:nvSpPr>
          <p:cNvPr id="7" name="TextBox 6"/>
          <p:cNvSpPr txBox="1"/>
          <p:nvPr/>
        </p:nvSpPr>
        <p:spPr>
          <a:xfrm>
            <a:off x="95794" y="1489166"/>
            <a:ext cx="6183086" cy="1200329"/>
          </a:xfrm>
          <a:prstGeom prst="rect">
            <a:avLst/>
          </a:prstGeom>
          <a:noFill/>
        </p:spPr>
        <p:txBody>
          <a:bodyPr wrap="square" rtlCol="0">
            <a:spAutoFit/>
          </a:bodyPr>
          <a:lstStyle/>
          <a:p>
            <a:pPr marL="285750" indent="-285750">
              <a:buFont typeface="Arial" panose="020B0604020202020204" pitchFamily="34" charset="0"/>
              <a:buChar char="•"/>
            </a:pPr>
            <a:r>
              <a:rPr lang="en-US" dirty="0" smtClean="0"/>
              <a:t>There are 23 DBOBs on each half cylinder at SIL</a:t>
            </a:r>
          </a:p>
          <a:p>
            <a:pPr marL="285750" indent="-285750">
              <a:buFont typeface="Arial" panose="020B0604020202020204" pitchFamily="34" charset="0"/>
              <a:buChar char="•"/>
            </a:pPr>
            <a:r>
              <a:rPr lang="en-US" dirty="0" smtClean="0"/>
              <a:t>Each RS422 connector has 8 ports with 10 MHz bandwidth</a:t>
            </a:r>
          </a:p>
          <a:p>
            <a:pPr marL="285750" indent="-285750">
              <a:buFont typeface="Arial" panose="020B0604020202020204" pitchFamily="34" charset="0"/>
              <a:buChar char="•"/>
            </a:pPr>
            <a:r>
              <a:rPr lang="en-US" dirty="0" smtClean="0"/>
              <a:t>Each one communicates with multiple devices analog/digital</a:t>
            </a:r>
          </a:p>
          <a:p>
            <a:pPr marL="285750" indent="-285750">
              <a:buFont typeface="Arial" panose="020B0604020202020204" pitchFamily="34" charset="0"/>
              <a:buChar char="•"/>
            </a:pPr>
            <a:r>
              <a:rPr lang="en-US" dirty="0" smtClean="0"/>
              <a:t>Signals range from 4mv to 40v DC</a:t>
            </a:r>
            <a:endParaRPr lang="en-US" dirty="0"/>
          </a:p>
        </p:txBody>
      </p:sp>
      <p:pic>
        <p:nvPicPr>
          <p:cNvPr id="8" name="Picture 7"/>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0" y="2689494"/>
            <a:ext cx="6457949" cy="3450599"/>
          </a:xfrm>
          <a:prstGeom prst="rect">
            <a:avLst/>
          </a:prstGeom>
        </p:spPr>
      </p:pic>
      <p:sp>
        <p:nvSpPr>
          <p:cNvPr id="9" name="Rounded Rectangle 8"/>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23052216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Habitats</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t>Autonomous monitoring of habitats, living conditions, and inventory tracking are the main use case scenarios that can benefit from wireless technology.  RFID based inventory tracking methods for autonomous logistical management (ALM) is being developed at JSC and can tie into the habitat monitoring itself. Integrating sensors as load on RFID devices and reading the changes in the response in addition to ID numbers is a promising approach in this direction. Monitoring living conditions including physical (temperature, humidity, and radiation), chemical (air and water quality) and biological (mold and mildew or other airborne bacteria) are some critical applications that require wireless sensors.  Another important aspect of monitoring habitat systems is evaluating cognitive changes of its inhabitants, i.e. crew health monitoring. Real time vital signs tracking and wireless sensors for sleep behavior monitoring are essential for ensuring mission success. </a:t>
            </a:r>
          </a:p>
          <a:p>
            <a:pPr marL="0" indent="0">
              <a:buNone/>
            </a:pPr>
            <a:r>
              <a:rPr lang="en-US" b="1" dirty="0" smtClean="0"/>
              <a:t>Challenges</a:t>
            </a:r>
            <a:r>
              <a:rPr lang="en-US" b="1" dirty="0"/>
              <a:t>: </a:t>
            </a:r>
            <a:endParaRPr lang="en-US" dirty="0"/>
          </a:p>
          <a:p>
            <a:pPr lvl="0"/>
            <a:r>
              <a:rPr lang="en-US" dirty="0"/>
              <a:t>Wide range of temperature and radiation variations</a:t>
            </a:r>
          </a:p>
          <a:p>
            <a:pPr lvl="0"/>
            <a:r>
              <a:rPr lang="en-US" dirty="0"/>
              <a:t>Aggregation challenges in multi model sensor data with different </a:t>
            </a:r>
            <a:r>
              <a:rPr lang="en-US" dirty="0" smtClean="0"/>
              <a:t/>
            </a:r>
            <a:br>
              <a:rPr lang="en-US" dirty="0" smtClean="0"/>
            </a:br>
            <a:r>
              <a:rPr lang="en-US" dirty="0" smtClean="0"/>
              <a:t>sampling </a:t>
            </a:r>
            <a:r>
              <a:rPr lang="en-US" dirty="0"/>
              <a:t>rates and precisions</a:t>
            </a:r>
          </a:p>
          <a:p>
            <a:pPr lvl="0"/>
            <a:r>
              <a:rPr lang="en-US" dirty="0"/>
              <a:t>Signal propagation in metallic </a:t>
            </a:r>
            <a:r>
              <a:rPr lang="en-US" dirty="0" smtClean="0"/>
              <a:t>enclosures</a:t>
            </a:r>
            <a:endParaRPr lang="en-US" dirty="0"/>
          </a:p>
          <a:p>
            <a:pPr marL="0" indent="0">
              <a:buNone/>
            </a:pPr>
            <a:r>
              <a:rPr lang="en-US" b="1" dirty="0"/>
              <a:t>Benefits: </a:t>
            </a:r>
            <a:endParaRPr lang="en-US" dirty="0"/>
          </a:p>
          <a:p>
            <a:pPr lvl="0"/>
            <a:r>
              <a:rPr lang="en-US" dirty="0"/>
              <a:t>Acquiring more data from habitat structure</a:t>
            </a:r>
          </a:p>
          <a:p>
            <a:pPr lvl="0"/>
            <a:r>
              <a:rPr lang="en-US" dirty="0"/>
              <a:t>Reducing weight due to cable elimination</a:t>
            </a:r>
          </a:p>
          <a:p>
            <a:pPr lvl="0"/>
            <a:r>
              <a:rPr lang="en-US" dirty="0"/>
              <a:t>Flexibility of change in design and sensor location after the </a:t>
            </a:r>
            <a:r>
              <a:rPr lang="en-US" dirty="0" smtClean="0"/>
              <a:t>deployment</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16</a:t>
            </a:fld>
            <a:endParaRPr lang="en-US"/>
          </a:p>
        </p:txBody>
      </p:sp>
      <p:sp>
        <p:nvSpPr>
          <p:cNvPr id="7" name="Rounded Rectangle 6"/>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pic>
        <p:nvPicPr>
          <p:cNvPr id="8" name="Picture 7"/>
          <p:cNvPicPr>
            <a:picLocks noChangeAspect="1"/>
          </p:cNvPicPr>
          <p:nvPr/>
        </p:nvPicPr>
        <p:blipFill>
          <a:blip r:embed="rId2" cstate="print"/>
          <a:stretch>
            <a:fillRect/>
          </a:stretch>
        </p:blipFill>
        <p:spPr>
          <a:xfrm>
            <a:off x="6076201" y="3343892"/>
            <a:ext cx="2820897" cy="2061273"/>
          </a:xfrm>
          <a:prstGeom prst="rect">
            <a:avLst/>
          </a:prstGeom>
          <a:ln>
            <a:noFill/>
          </a:ln>
          <a:effectLst>
            <a:softEdge rad="112500"/>
          </a:effectLst>
        </p:spPr>
      </p:pic>
      <p:sp>
        <p:nvSpPr>
          <p:cNvPr id="9" name="TextBox 8"/>
          <p:cNvSpPr txBox="1"/>
          <p:nvPr/>
        </p:nvSpPr>
        <p:spPr>
          <a:xfrm>
            <a:off x="7454541" y="5405165"/>
            <a:ext cx="1341120" cy="338554"/>
          </a:xfrm>
          <a:prstGeom prst="rect">
            <a:avLst/>
          </a:prstGeom>
          <a:noFill/>
        </p:spPr>
        <p:txBody>
          <a:bodyPr wrap="square" rtlCol="0">
            <a:spAutoFit/>
          </a:bodyPr>
          <a:lstStyle/>
          <a:p>
            <a:r>
              <a:rPr lang="en-US" sz="1600" dirty="0" smtClean="0"/>
              <a:t>MSFC Habitat</a:t>
            </a:r>
            <a:endParaRPr lang="en-US" sz="1600" dirty="0"/>
          </a:p>
        </p:txBody>
      </p:sp>
    </p:spTree>
    <p:extLst>
      <p:ext uri="{BB962C8B-B14F-4D97-AF65-F5344CB8AC3E}">
        <p14:creationId xmlns="" xmlns:p14="http://schemas.microsoft.com/office/powerpoint/2010/main" val="32548008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Inflatable Space Habitat</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17</a:t>
            </a:fld>
            <a:endParaRPr lang="en-US"/>
          </a:p>
        </p:txBody>
      </p:sp>
      <p:pic>
        <p:nvPicPr>
          <p:cNvPr id="6" name="Picture 5"/>
          <p:cNvPicPr>
            <a:picLocks noChangeAspect="1" noChangeArrowheads="1"/>
          </p:cNvPicPr>
          <p:nvPr/>
        </p:nvPicPr>
        <p:blipFill>
          <a:blip r:embed="rId2" cstate="print"/>
          <a:srcRect/>
          <a:stretch>
            <a:fillRect/>
          </a:stretch>
        </p:blipFill>
        <p:spPr bwMode="auto">
          <a:xfrm>
            <a:off x="5833843" y="1325563"/>
            <a:ext cx="3310158" cy="4620102"/>
          </a:xfrm>
          <a:prstGeom prst="rect">
            <a:avLst/>
          </a:prstGeom>
          <a:noFill/>
          <a:ln w="9525">
            <a:noFill/>
            <a:miter lim="800000"/>
            <a:headEnd/>
            <a:tailEnd/>
          </a:ln>
        </p:spPr>
      </p:pic>
      <p:pic>
        <p:nvPicPr>
          <p:cNvPr id="15" name="Picture 14" descr="C:\Users\Ali\Documents\work\funding\funded\NASA EPSCoR F08\Yr2\Torus Assembly\Building on campus\Assembly\pictures\Nov 24 pics\small\DSC00003.jpg"/>
          <p:cNvPicPr/>
          <p:nvPr/>
        </p:nvPicPr>
        <p:blipFill>
          <a:blip r:embed="rId3" cstate="print"/>
          <a:srcRect/>
          <a:stretch>
            <a:fillRect/>
          </a:stretch>
        </p:blipFill>
        <p:spPr bwMode="auto">
          <a:xfrm>
            <a:off x="2934789" y="1319685"/>
            <a:ext cx="2863607" cy="1850235"/>
          </a:xfrm>
          <a:prstGeom prst="rect">
            <a:avLst/>
          </a:prstGeom>
          <a:ln>
            <a:noFill/>
          </a:ln>
          <a:effectLst>
            <a:softEdge rad="112500"/>
          </a:effectLst>
        </p:spPr>
      </p:pic>
      <p:pic>
        <p:nvPicPr>
          <p:cNvPr id="16" name="Picture 2"/>
          <p:cNvPicPr>
            <a:picLocks noChangeAspect="1" noChangeArrowheads="1"/>
          </p:cNvPicPr>
          <p:nvPr/>
        </p:nvPicPr>
        <p:blipFill>
          <a:blip r:embed="rId4" cstate="print"/>
          <a:srcRect/>
          <a:stretch>
            <a:fillRect/>
          </a:stretch>
        </p:blipFill>
        <p:spPr bwMode="auto">
          <a:xfrm>
            <a:off x="252192" y="3242419"/>
            <a:ext cx="5581650" cy="1466087"/>
          </a:xfrm>
          <a:prstGeom prst="rect">
            <a:avLst/>
          </a:prstGeom>
          <a:ln>
            <a:noFill/>
          </a:ln>
          <a:effectLst>
            <a:softEdge rad="112500"/>
          </a:effectLst>
        </p:spPr>
      </p:pic>
      <p:pic>
        <p:nvPicPr>
          <p:cNvPr id="17" name="Picture 3"/>
          <p:cNvPicPr>
            <a:picLocks noChangeAspect="1" noChangeArrowheads="1"/>
          </p:cNvPicPr>
          <p:nvPr/>
        </p:nvPicPr>
        <p:blipFill>
          <a:blip r:embed="rId5" cstate="print"/>
          <a:srcRect/>
          <a:stretch>
            <a:fillRect/>
          </a:stretch>
        </p:blipFill>
        <p:spPr bwMode="auto">
          <a:xfrm>
            <a:off x="960156" y="4708506"/>
            <a:ext cx="4165722" cy="1499291"/>
          </a:xfrm>
          <a:prstGeom prst="rect">
            <a:avLst/>
          </a:prstGeom>
          <a:ln>
            <a:noFill/>
          </a:ln>
          <a:effectLst>
            <a:softEdge rad="112500"/>
          </a:effectLst>
        </p:spPr>
      </p:pic>
      <p:pic>
        <p:nvPicPr>
          <p:cNvPr id="19" name="Picture 18" descr="C:\Users\Ali\Documents\work\funding\funded\NASA EPSCoR F08\Yr2\Torus Assembly\Building on campus\Assembly\pictures\Nov 24 pics\small\DSC00019.jpg"/>
          <p:cNvPicPr/>
          <p:nvPr/>
        </p:nvPicPr>
        <p:blipFill>
          <a:blip r:embed="rId6" cstate="print"/>
          <a:srcRect/>
          <a:stretch>
            <a:fillRect/>
          </a:stretch>
        </p:blipFill>
        <p:spPr bwMode="auto">
          <a:xfrm>
            <a:off x="24955" y="1358715"/>
            <a:ext cx="2814040" cy="1811205"/>
          </a:xfrm>
          <a:prstGeom prst="rect">
            <a:avLst/>
          </a:prstGeom>
          <a:ln>
            <a:noFill/>
          </a:ln>
          <a:effectLst>
            <a:softEdge rad="112500"/>
          </a:effectLst>
        </p:spPr>
      </p:pic>
      <p:sp>
        <p:nvSpPr>
          <p:cNvPr id="10" name="Rounded Rectangle 9"/>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702834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628650" y="2226469"/>
            <a:ext cx="7886700" cy="3263504"/>
          </a:xfrm>
        </p:spPr>
        <p:txBody>
          <a:bodyPr>
            <a:normAutofit fontScale="62500" lnSpcReduction="20000"/>
          </a:bodyPr>
          <a:lstStyle/>
          <a:p>
            <a:pPr marL="428625" indent="-428625">
              <a:buFont typeface="+mj-lt"/>
              <a:buAutoNum type="romanUcPeriod"/>
            </a:pPr>
            <a:r>
              <a:rPr lang="en-US" dirty="0" smtClean="0">
                <a:solidFill>
                  <a:schemeClr val="bg1">
                    <a:lumMod val="65000"/>
                  </a:schemeClr>
                </a:solidFill>
              </a:rPr>
              <a:t>Introduction to wireless technology (RF, Acoustic, Optical)</a:t>
            </a:r>
          </a:p>
          <a:p>
            <a:pPr lvl="1"/>
            <a:r>
              <a:rPr lang="en-US" dirty="0" smtClean="0">
                <a:solidFill>
                  <a:schemeClr val="bg1">
                    <a:lumMod val="65000"/>
                  </a:schemeClr>
                </a:solidFill>
              </a:rPr>
              <a:t>Wireless standards – Capabilities and limitations</a:t>
            </a:r>
          </a:p>
          <a:p>
            <a:pPr lvl="1"/>
            <a:r>
              <a:rPr lang="en-US" dirty="0" smtClean="0">
                <a:solidFill>
                  <a:schemeClr val="bg1">
                    <a:lumMod val="65000"/>
                  </a:schemeClr>
                </a:solidFill>
              </a:rPr>
              <a:t>Reliability of wireless networks – Definitions and basic parameters</a:t>
            </a:r>
          </a:p>
          <a:p>
            <a:pPr marL="428625" indent="-428625">
              <a:buFont typeface="+mj-lt"/>
              <a:buAutoNum type="romanUcPeriod"/>
            </a:pPr>
            <a:r>
              <a:rPr lang="en-US" dirty="0" smtClean="0">
                <a:solidFill>
                  <a:schemeClr val="bg1">
                    <a:lumMod val="65000"/>
                  </a:schemeClr>
                </a:solidFill>
              </a:rPr>
              <a:t>Use case scenarios and environmental requirements</a:t>
            </a:r>
          </a:p>
          <a:p>
            <a:pPr lvl="1"/>
            <a:r>
              <a:rPr lang="en-US" dirty="0" smtClean="0">
                <a:solidFill>
                  <a:schemeClr val="bg1">
                    <a:lumMod val="65000"/>
                  </a:schemeClr>
                </a:solidFill>
              </a:rPr>
              <a:t>Space vehicles; Satellites and payloads; Surface explorations; Ground systems; Habitats</a:t>
            </a:r>
          </a:p>
          <a:p>
            <a:pPr marL="428625" indent="-428625">
              <a:buFont typeface="+mj-lt"/>
              <a:buAutoNum type="romanUcPeriod"/>
            </a:pPr>
            <a:r>
              <a:rPr lang="en-US" dirty="0" smtClean="0">
                <a:solidFill>
                  <a:srgbClr val="FF0000"/>
                </a:solidFill>
              </a:rPr>
              <a:t>Application specific requirements</a:t>
            </a:r>
          </a:p>
          <a:p>
            <a:pPr lvl="1"/>
            <a:r>
              <a:rPr lang="en-US" dirty="0" smtClean="0">
                <a:solidFill>
                  <a:srgbClr val="FF0000"/>
                </a:solidFill>
              </a:rPr>
              <a:t>Engine health monitoring; Wireless power transmission; Radio Frequency (RF) Communications; Cognitive networks; Environmental monitoring and sensors; Habitat systems; Sensors and actuators</a:t>
            </a:r>
          </a:p>
          <a:p>
            <a:pPr marL="428625" indent="-428625">
              <a:buFont typeface="+mj-lt"/>
              <a:buAutoNum type="romanUcPeriod"/>
            </a:pPr>
            <a:r>
              <a:rPr lang="en-US" dirty="0" smtClean="0">
                <a:solidFill>
                  <a:schemeClr val="bg1">
                    <a:lumMod val="65000"/>
                  </a:schemeClr>
                </a:solidFill>
              </a:rPr>
              <a:t>Conclusions</a:t>
            </a:r>
          </a:p>
          <a:p>
            <a:pPr lvl="1"/>
            <a:r>
              <a:rPr lang="en-US" dirty="0" smtClean="0">
                <a:solidFill>
                  <a:schemeClr val="bg1">
                    <a:lumMod val="65000"/>
                  </a:schemeClr>
                </a:solidFill>
              </a:rPr>
              <a:t>Current interest areas; Potential technology areas for short and long term future implementations; technology road map. </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18</a:t>
            </a:fld>
            <a:endParaRPr lang="en-US"/>
          </a:p>
        </p:txBody>
      </p:sp>
      <p:sp>
        <p:nvSpPr>
          <p:cNvPr id="6" name="Rounded Rectangle 5"/>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Rounded Rectangle 6"/>
          <p:cNvSpPr/>
          <p:nvPr/>
        </p:nvSpPr>
        <p:spPr>
          <a:xfrm>
            <a:off x="1166951"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29433857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specific requirements*</a:t>
            </a:r>
            <a:endParaRPr lang="en-US" dirty="0"/>
          </a:p>
        </p:txBody>
      </p:sp>
      <p:sp>
        <p:nvSpPr>
          <p:cNvPr id="3" name="Content Placeholder 2"/>
          <p:cNvSpPr>
            <a:spLocks noGrp="1"/>
          </p:cNvSpPr>
          <p:nvPr>
            <p:ph idx="1"/>
          </p:nvPr>
        </p:nvSpPr>
        <p:spPr/>
        <p:txBody>
          <a:bodyPr>
            <a:normAutofit/>
          </a:bodyPr>
          <a:lstStyle/>
          <a:p>
            <a:pPr marL="171450" lvl="1">
              <a:spcBef>
                <a:spcPts val="750"/>
              </a:spcBef>
            </a:pPr>
            <a:r>
              <a:rPr lang="en-US" sz="2400" dirty="0"/>
              <a:t>TA2.4: Engine health monitoring; </a:t>
            </a:r>
          </a:p>
          <a:p>
            <a:pPr marL="171450" lvl="1">
              <a:spcBef>
                <a:spcPts val="750"/>
              </a:spcBef>
            </a:pPr>
            <a:r>
              <a:rPr lang="en-US" sz="2400" dirty="0"/>
              <a:t>TA3.3: Wireless power transmission; </a:t>
            </a:r>
          </a:p>
          <a:p>
            <a:pPr marL="171450" lvl="1">
              <a:spcBef>
                <a:spcPts val="750"/>
              </a:spcBef>
            </a:pPr>
            <a:r>
              <a:rPr lang="en-US" sz="2400" dirty="0"/>
              <a:t>TA5.2: Radio Frequency (RF) Communications; </a:t>
            </a:r>
          </a:p>
          <a:p>
            <a:pPr marL="171450" lvl="1">
              <a:spcBef>
                <a:spcPts val="750"/>
              </a:spcBef>
            </a:pPr>
            <a:r>
              <a:rPr lang="en-US" sz="2400" dirty="0"/>
              <a:t>TA5.5: Cognitive networks; </a:t>
            </a:r>
          </a:p>
          <a:p>
            <a:pPr marL="171450" lvl="1">
              <a:spcBef>
                <a:spcPts val="750"/>
              </a:spcBef>
            </a:pPr>
            <a:r>
              <a:rPr lang="en-US" sz="2400" dirty="0"/>
              <a:t>TA6.4: Environmental monitoring and sensors; </a:t>
            </a:r>
          </a:p>
          <a:p>
            <a:pPr marL="171450" lvl="1">
              <a:spcBef>
                <a:spcPts val="750"/>
              </a:spcBef>
            </a:pPr>
            <a:r>
              <a:rPr lang="en-US" sz="2400" dirty="0"/>
              <a:t>TA7.4: Habitat systems; </a:t>
            </a:r>
          </a:p>
          <a:p>
            <a:pPr marL="171450" lvl="1">
              <a:spcBef>
                <a:spcPts val="750"/>
              </a:spcBef>
            </a:pPr>
            <a:r>
              <a:rPr lang="en-US" sz="2400" dirty="0"/>
              <a:t>TA10.4: Sensors and actuators</a:t>
            </a:r>
          </a:p>
          <a:p>
            <a:endParaRPr lang="en-US" dirty="0" smtClean="0"/>
          </a:p>
          <a:p>
            <a:pPr marL="0" indent="0">
              <a:buNone/>
            </a:pPr>
            <a:r>
              <a:rPr lang="en-US" sz="1800" dirty="0"/>
              <a:t>* NASA Technology Roadmap [1]</a:t>
            </a:r>
          </a:p>
        </p:txBody>
      </p:sp>
      <p:sp>
        <p:nvSpPr>
          <p:cNvPr id="7" name="Footer Placeholder 6"/>
          <p:cNvSpPr>
            <a:spLocks noGrp="1"/>
          </p:cNvSpPr>
          <p:nvPr>
            <p:ph type="ftr" sz="quarter" idx="11"/>
          </p:nvPr>
        </p:nvSpPr>
        <p:spPr/>
        <p:txBody>
          <a:bodyPr/>
          <a:lstStyle/>
          <a:p>
            <a:r>
              <a:rPr lang="en-US" smtClean="0"/>
              <a:t>IEEE WiSEE 2016 - PWST Workshop</a:t>
            </a:r>
            <a:endParaRPr lang="en-US"/>
          </a:p>
        </p:txBody>
      </p:sp>
      <p:sp>
        <p:nvSpPr>
          <p:cNvPr id="8" name="Slide Number Placeholder 7"/>
          <p:cNvSpPr>
            <a:spLocks noGrp="1"/>
          </p:cNvSpPr>
          <p:nvPr>
            <p:ph type="sldNum" sz="quarter" idx="12"/>
          </p:nvPr>
        </p:nvSpPr>
        <p:spPr/>
        <p:txBody>
          <a:bodyPr/>
          <a:lstStyle/>
          <a:p>
            <a:fld id="{12A3A96D-9FB1-4199-9B0D-252CE0B9012B}" type="slidenum">
              <a:rPr lang="en-US" smtClean="0"/>
              <a:pPr/>
              <a:t>19</a:t>
            </a:fld>
            <a:endParaRPr lang="en-US"/>
          </a:p>
        </p:txBody>
      </p:sp>
      <p:sp>
        <p:nvSpPr>
          <p:cNvPr id="4" name="Rectangle 3"/>
          <p:cNvSpPr/>
          <p:nvPr/>
        </p:nvSpPr>
        <p:spPr>
          <a:xfrm>
            <a:off x="6768342" y="2061015"/>
            <a:ext cx="1635448" cy="300082"/>
          </a:xfrm>
          <a:prstGeom prst="rect">
            <a:avLst/>
          </a:prstGeom>
        </p:spPr>
        <p:txBody>
          <a:bodyPr wrap="none">
            <a:spAutoFit/>
          </a:bodyPr>
          <a:lstStyle/>
          <a:p>
            <a:pPr lvl="0"/>
            <a:r>
              <a:rPr lang="en-US" sz="1350" dirty="0">
                <a:solidFill>
                  <a:schemeClr val="accent1"/>
                </a:solidFill>
              </a:rPr>
              <a:t>* References [13-16]</a:t>
            </a:r>
          </a:p>
        </p:txBody>
      </p:sp>
      <p:sp>
        <p:nvSpPr>
          <p:cNvPr id="5" name="Rectangle 4"/>
          <p:cNvSpPr/>
          <p:nvPr/>
        </p:nvSpPr>
        <p:spPr>
          <a:xfrm>
            <a:off x="6768342" y="2652459"/>
            <a:ext cx="1635448" cy="300082"/>
          </a:xfrm>
          <a:prstGeom prst="rect">
            <a:avLst/>
          </a:prstGeom>
        </p:spPr>
        <p:txBody>
          <a:bodyPr wrap="none">
            <a:spAutoFit/>
          </a:bodyPr>
          <a:lstStyle/>
          <a:p>
            <a:pPr lvl="0"/>
            <a:r>
              <a:rPr lang="en-US" sz="1350" dirty="0">
                <a:solidFill>
                  <a:schemeClr val="accent1"/>
                </a:solidFill>
              </a:rPr>
              <a:t>* References [17-18]</a:t>
            </a:r>
          </a:p>
        </p:txBody>
      </p:sp>
      <p:sp>
        <p:nvSpPr>
          <p:cNvPr id="6" name="Rectangle 5"/>
          <p:cNvSpPr/>
          <p:nvPr/>
        </p:nvSpPr>
        <p:spPr>
          <a:xfrm>
            <a:off x="6768342" y="4114629"/>
            <a:ext cx="1406219" cy="300082"/>
          </a:xfrm>
          <a:prstGeom prst="rect">
            <a:avLst/>
          </a:prstGeom>
        </p:spPr>
        <p:txBody>
          <a:bodyPr wrap="none">
            <a:spAutoFit/>
          </a:bodyPr>
          <a:lstStyle/>
          <a:p>
            <a:pPr lvl="0"/>
            <a:r>
              <a:rPr lang="en-US" sz="1350" dirty="0">
                <a:solidFill>
                  <a:schemeClr val="accent1"/>
                </a:solidFill>
              </a:rPr>
              <a:t>* References [19]</a:t>
            </a:r>
          </a:p>
        </p:txBody>
      </p:sp>
      <p:sp>
        <p:nvSpPr>
          <p:cNvPr id="9" name="Rounded Rectangle 8"/>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ounded Rectangle 9"/>
          <p:cNvSpPr/>
          <p:nvPr/>
        </p:nvSpPr>
        <p:spPr>
          <a:xfrm>
            <a:off x="1166951"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17059509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628650" y="1567543"/>
            <a:ext cx="7886700" cy="4563290"/>
          </a:xfrm>
        </p:spPr>
        <p:txBody>
          <a:bodyPr>
            <a:normAutofit fontScale="85000" lnSpcReduction="10000"/>
          </a:bodyPr>
          <a:lstStyle/>
          <a:p>
            <a:pPr marL="428625" indent="-428625">
              <a:buFont typeface="+mj-lt"/>
              <a:buAutoNum type="romanUcPeriod"/>
            </a:pPr>
            <a:r>
              <a:rPr lang="en-US" dirty="0" smtClean="0"/>
              <a:t>Introduction to wireless technology (RF, Acoustic, Optical)</a:t>
            </a:r>
          </a:p>
          <a:p>
            <a:pPr lvl="1"/>
            <a:r>
              <a:rPr lang="en-US" dirty="0" smtClean="0"/>
              <a:t>Wireless standards – Capabilities and limitations</a:t>
            </a:r>
          </a:p>
          <a:p>
            <a:pPr lvl="1"/>
            <a:r>
              <a:rPr lang="en-US" dirty="0" smtClean="0"/>
              <a:t>Reliability of wireless networks – Definitions and basic parameters</a:t>
            </a:r>
          </a:p>
          <a:p>
            <a:pPr marL="428625" indent="-428625">
              <a:buFont typeface="+mj-lt"/>
              <a:buAutoNum type="romanUcPeriod"/>
            </a:pPr>
            <a:r>
              <a:rPr lang="en-US" dirty="0" smtClean="0"/>
              <a:t>Use case scenarios and environmental requirements</a:t>
            </a:r>
          </a:p>
          <a:p>
            <a:pPr lvl="1"/>
            <a:r>
              <a:rPr lang="en-US" dirty="0" smtClean="0"/>
              <a:t>Space vehicles; Satellites and payloads; Surface explorations; Ground systems; Habitats</a:t>
            </a:r>
          </a:p>
          <a:p>
            <a:pPr marL="428625" indent="-428625">
              <a:buFont typeface="+mj-lt"/>
              <a:buAutoNum type="romanUcPeriod"/>
            </a:pPr>
            <a:r>
              <a:rPr lang="en-US" dirty="0" smtClean="0"/>
              <a:t>Application specific requirements</a:t>
            </a:r>
          </a:p>
          <a:p>
            <a:pPr lvl="1"/>
            <a:r>
              <a:rPr lang="en-US" dirty="0" smtClean="0"/>
              <a:t>Engine health monitoring; Wireless power transmission; Radio Frequency (RF) Communications; Cognitive networks; Environmental monitoring and sensors; Habitat systems; Sensors and actuators</a:t>
            </a:r>
          </a:p>
          <a:p>
            <a:pPr marL="428625" indent="-428625">
              <a:buFont typeface="+mj-lt"/>
              <a:buAutoNum type="romanUcPeriod"/>
            </a:pPr>
            <a:r>
              <a:rPr lang="en-US" dirty="0" smtClean="0"/>
              <a:t>Conclusions</a:t>
            </a:r>
          </a:p>
          <a:p>
            <a:pPr lvl="1"/>
            <a:r>
              <a:rPr lang="en-US" dirty="0" smtClean="0"/>
              <a:t>Current interest areas; Potential technology areas for short and long term future implementations; technology road map. </a:t>
            </a:r>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2</a:t>
            </a:fld>
            <a:endParaRPr lang="en-US"/>
          </a:p>
        </p:txBody>
      </p:sp>
    </p:spTree>
    <p:extLst>
      <p:ext uri="{BB962C8B-B14F-4D97-AF65-F5344CB8AC3E}">
        <p14:creationId xmlns="" xmlns:p14="http://schemas.microsoft.com/office/powerpoint/2010/main" val="415309542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 5.2 and TA 5.5</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20</a:t>
            </a:fld>
            <a:endParaRPr lang="en-US"/>
          </a:p>
        </p:txBody>
      </p:sp>
      <p:pic>
        <p:nvPicPr>
          <p:cNvPr id="6" name="Picture 5"/>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04190" y="1450340"/>
            <a:ext cx="3014980" cy="1762760"/>
          </a:xfrm>
          <a:prstGeom prst="rect">
            <a:avLst/>
          </a:prstGeom>
          <a:noFill/>
          <a:ln>
            <a:noFill/>
          </a:ln>
        </p:spPr>
      </p:pic>
      <p:pic>
        <p:nvPicPr>
          <p:cNvPr id="7" name="Picture 6"/>
          <p:cNvPicPr/>
          <p:nvPr/>
        </p:nvPicPr>
        <p:blipFill>
          <a:blip r:embed="rId3" cstate="print">
            <a:extLst>
              <a:ext uri="{28A0092B-C50C-407E-A947-70E740481C1C}">
                <a14:useLocalDpi xmlns="" xmlns:a14="http://schemas.microsoft.com/office/drawing/2010/main" val="0"/>
              </a:ext>
            </a:extLst>
          </a:blip>
          <a:stretch>
            <a:fillRect/>
          </a:stretch>
        </p:blipFill>
        <p:spPr>
          <a:xfrm>
            <a:off x="5414645" y="3869491"/>
            <a:ext cx="3030855" cy="2092960"/>
          </a:xfrm>
          <a:prstGeom prst="rect">
            <a:avLst/>
          </a:prstGeom>
        </p:spPr>
      </p:pic>
      <p:sp>
        <p:nvSpPr>
          <p:cNvPr id="8" name="TextBox 7"/>
          <p:cNvSpPr txBox="1"/>
          <p:nvPr/>
        </p:nvSpPr>
        <p:spPr>
          <a:xfrm>
            <a:off x="893444" y="2982267"/>
            <a:ext cx="2857319" cy="461665"/>
          </a:xfrm>
          <a:prstGeom prst="rect">
            <a:avLst/>
          </a:prstGeom>
          <a:noFill/>
        </p:spPr>
        <p:txBody>
          <a:bodyPr wrap="square" rtlCol="0">
            <a:spAutoFit/>
          </a:bodyPr>
          <a:lstStyle/>
          <a:p>
            <a:pPr algn="ctr"/>
            <a:r>
              <a:rPr lang="en-US" sz="2400" b="1" dirty="0" smtClean="0"/>
              <a:t>NETWORK CODING</a:t>
            </a:r>
            <a:endParaRPr lang="en-US" sz="2400" b="1" dirty="0"/>
          </a:p>
        </p:txBody>
      </p:sp>
      <p:sp>
        <p:nvSpPr>
          <p:cNvPr id="9" name="TextBox 8"/>
          <p:cNvSpPr txBox="1"/>
          <p:nvPr/>
        </p:nvSpPr>
        <p:spPr>
          <a:xfrm>
            <a:off x="5362395" y="3441709"/>
            <a:ext cx="3152955" cy="461665"/>
          </a:xfrm>
          <a:prstGeom prst="rect">
            <a:avLst/>
          </a:prstGeom>
          <a:noFill/>
        </p:spPr>
        <p:txBody>
          <a:bodyPr wrap="square" rtlCol="0">
            <a:spAutoFit/>
          </a:bodyPr>
          <a:lstStyle/>
          <a:p>
            <a:pPr algn="ctr"/>
            <a:r>
              <a:rPr lang="en-US" sz="2400" b="1" dirty="0" smtClean="0"/>
              <a:t>COGNITIVE NETWORKS</a:t>
            </a:r>
            <a:endParaRPr lang="en-US" sz="2400" b="1" dirty="0"/>
          </a:p>
        </p:txBody>
      </p:sp>
      <p:cxnSp>
        <p:nvCxnSpPr>
          <p:cNvPr id="11" name="Straight Connector 10"/>
          <p:cNvCxnSpPr/>
          <p:nvPr/>
        </p:nvCxnSpPr>
        <p:spPr>
          <a:xfrm>
            <a:off x="-8705" y="3441709"/>
            <a:ext cx="9152705" cy="0"/>
          </a:xfrm>
          <a:prstGeom prst="line">
            <a:avLst/>
          </a:prstGeom>
        </p:spPr>
        <p:style>
          <a:lnRef idx="2">
            <a:schemeClr val="dk1"/>
          </a:lnRef>
          <a:fillRef idx="0">
            <a:schemeClr val="dk1"/>
          </a:fillRef>
          <a:effectRef idx="1">
            <a:schemeClr val="dk1"/>
          </a:effectRef>
          <a:fontRef idx="minor">
            <a:schemeClr val="tx1"/>
          </a:fontRef>
        </p:style>
      </p:cxnSp>
      <p:sp>
        <p:nvSpPr>
          <p:cNvPr id="12" name="Right Arrow 11"/>
          <p:cNvSpPr/>
          <p:nvPr/>
        </p:nvSpPr>
        <p:spPr>
          <a:xfrm>
            <a:off x="4023360" y="2046514"/>
            <a:ext cx="1663337" cy="8273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rot="10800000">
            <a:off x="3818708" y="4289573"/>
            <a:ext cx="1663337" cy="82731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loud Callout 13"/>
          <p:cNvSpPr/>
          <p:nvPr/>
        </p:nvSpPr>
        <p:spPr>
          <a:xfrm>
            <a:off x="6115050" y="1719463"/>
            <a:ext cx="2400300" cy="1263119"/>
          </a:xfrm>
          <a:prstGeom prst="cloudCallout">
            <a:avLst>
              <a:gd name="adj1" fmla="val -8776"/>
              <a:gd name="adj2" fmla="val 3382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dirty="0" smtClean="0"/>
              <a:t>Lower Latency</a:t>
            </a:r>
            <a:endParaRPr lang="en-US" b="1" dirty="0"/>
          </a:p>
        </p:txBody>
      </p:sp>
      <p:sp>
        <p:nvSpPr>
          <p:cNvPr id="15" name="Cloud Callout 14"/>
          <p:cNvSpPr/>
          <p:nvPr/>
        </p:nvSpPr>
        <p:spPr>
          <a:xfrm>
            <a:off x="855886" y="4066127"/>
            <a:ext cx="2663283" cy="1263119"/>
          </a:xfrm>
          <a:prstGeom prst="cloudCallout">
            <a:avLst>
              <a:gd name="adj1" fmla="val -8776"/>
              <a:gd name="adj2" fmla="val 3382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b="1" dirty="0" smtClean="0"/>
              <a:t>Spectrum Efficiency</a:t>
            </a:r>
            <a:endParaRPr lang="en-US" b="1" dirty="0"/>
          </a:p>
        </p:txBody>
      </p:sp>
      <p:sp>
        <p:nvSpPr>
          <p:cNvPr id="18" name="Rounded Rectangle 17"/>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9" name="Rounded Rectangle 18"/>
          <p:cNvSpPr/>
          <p:nvPr/>
        </p:nvSpPr>
        <p:spPr>
          <a:xfrm>
            <a:off x="1166951"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34936086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628650" y="2226469"/>
            <a:ext cx="7886700" cy="3263504"/>
          </a:xfrm>
        </p:spPr>
        <p:txBody>
          <a:bodyPr>
            <a:normAutofit fontScale="62500" lnSpcReduction="20000"/>
          </a:bodyPr>
          <a:lstStyle/>
          <a:p>
            <a:pPr marL="428625" indent="-428625">
              <a:buFont typeface="+mj-lt"/>
              <a:buAutoNum type="romanUcPeriod"/>
            </a:pPr>
            <a:r>
              <a:rPr lang="en-US" dirty="0" smtClean="0">
                <a:solidFill>
                  <a:schemeClr val="bg1">
                    <a:lumMod val="65000"/>
                  </a:schemeClr>
                </a:solidFill>
              </a:rPr>
              <a:t>Introduction to wireless technology (RF, Acoustic, Optical)</a:t>
            </a:r>
          </a:p>
          <a:p>
            <a:pPr lvl="1"/>
            <a:r>
              <a:rPr lang="en-US" dirty="0" smtClean="0">
                <a:solidFill>
                  <a:schemeClr val="bg1">
                    <a:lumMod val="65000"/>
                  </a:schemeClr>
                </a:solidFill>
              </a:rPr>
              <a:t>Wireless standards – Capabilities and limitations</a:t>
            </a:r>
          </a:p>
          <a:p>
            <a:pPr lvl="1"/>
            <a:r>
              <a:rPr lang="en-US" dirty="0" smtClean="0">
                <a:solidFill>
                  <a:schemeClr val="bg1">
                    <a:lumMod val="65000"/>
                  </a:schemeClr>
                </a:solidFill>
              </a:rPr>
              <a:t>Reliability of wireless networks – Definitions and basic parameters</a:t>
            </a:r>
          </a:p>
          <a:p>
            <a:pPr marL="428625" indent="-428625">
              <a:buFont typeface="+mj-lt"/>
              <a:buAutoNum type="romanUcPeriod"/>
            </a:pPr>
            <a:r>
              <a:rPr lang="en-US" dirty="0" smtClean="0">
                <a:solidFill>
                  <a:schemeClr val="bg1">
                    <a:lumMod val="65000"/>
                  </a:schemeClr>
                </a:solidFill>
              </a:rPr>
              <a:t>Use case scenarios and environmental requirements</a:t>
            </a:r>
          </a:p>
          <a:p>
            <a:pPr lvl="1"/>
            <a:r>
              <a:rPr lang="en-US" dirty="0" smtClean="0">
                <a:solidFill>
                  <a:schemeClr val="bg1">
                    <a:lumMod val="65000"/>
                  </a:schemeClr>
                </a:solidFill>
              </a:rPr>
              <a:t>Space vehicles; Satellites and payloads; Surface explorations; Ground systems; Habitats</a:t>
            </a:r>
          </a:p>
          <a:p>
            <a:pPr marL="428625" indent="-428625">
              <a:buFont typeface="+mj-lt"/>
              <a:buAutoNum type="romanUcPeriod"/>
            </a:pPr>
            <a:r>
              <a:rPr lang="en-US" dirty="0" smtClean="0">
                <a:solidFill>
                  <a:schemeClr val="bg1">
                    <a:lumMod val="65000"/>
                  </a:schemeClr>
                </a:solidFill>
              </a:rPr>
              <a:t>Application specific requirements</a:t>
            </a:r>
          </a:p>
          <a:p>
            <a:pPr lvl="1"/>
            <a:r>
              <a:rPr lang="en-US" dirty="0" smtClean="0">
                <a:solidFill>
                  <a:schemeClr val="bg1">
                    <a:lumMod val="65000"/>
                  </a:schemeClr>
                </a:solidFill>
              </a:rPr>
              <a:t>Engine health monitoring; Wireless power transmission; Radio Frequency (RF) Communications; Cognitive networks; Environmental monitoring and sensors; Habitat systems; Sensors and actuators</a:t>
            </a:r>
          </a:p>
          <a:p>
            <a:pPr marL="428625" indent="-428625">
              <a:buFont typeface="+mj-lt"/>
              <a:buAutoNum type="romanUcPeriod"/>
            </a:pPr>
            <a:r>
              <a:rPr lang="en-US" dirty="0" smtClean="0">
                <a:solidFill>
                  <a:srgbClr val="FF0000"/>
                </a:solidFill>
              </a:rPr>
              <a:t>Conclusions</a:t>
            </a:r>
          </a:p>
          <a:p>
            <a:pPr lvl="1"/>
            <a:r>
              <a:rPr lang="en-US" dirty="0" smtClean="0">
                <a:solidFill>
                  <a:srgbClr val="FF0000"/>
                </a:solidFill>
              </a:rPr>
              <a:t>Current interest areas; Potential technology areas for short and long term future implementations; technology road map. </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21</a:t>
            </a:fld>
            <a:endParaRPr lang="en-US"/>
          </a:p>
        </p:txBody>
      </p:sp>
      <p:sp>
        <p:nvSpPr>
          <p:cNvPr id="6" name="Rounded Rectangle 5"/>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7" name="Rounded Rectangle 6"/>
          <p:cNvSpPr/>
          <p:nvPr/>
        </p:nvSpPr>
        <p:spPr>
          <a:xfrm>
            <a:off x="1166951"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ounded Rectangle 9"/>
          <p:cNvSpPr/>
          <p:nvPr/>
        </p:nvSpPr>
        <p:spPr>
          <a:xfrm>
            <a:off x="940528"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27538902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Potential technology areas</a:t>
            </a:r>
            <a:endParaRPr lang="en-US" dirty="0"/>
          </a:p>
        </p:txBody>
      </p:sp>
      <p:sp>
        <p:nvSpPr>
          <p:cNvPr id="7" name="Footer Placeholder 6"/>
          <p:cNvSpPr>
            <a:spLocks noGrp="1"/>
          </p:cNvSpPr>
          <p:nvPr>
            <p:ph type="ftr" sz="quarter" idx="11"/>
          </p:nvPr>
        </p:nvSpPr>
        <p:spPr/>
        <p:txBody>
          <a:bodyPr/>
          <a:lstStyle/>
          <a:p>
            <a:r>
              <a:rPr lang="en-US" smtClean="0"/>
              <a:t>IEEE WiSEE 2016 - PWST Workshop</a:t>
            </a:r>
            <a:endParaRPr lang="en-US"/>
          </a:p>
        </p:txBody>
      </p:sp>
      <p:sp>
        <p:nvSpPr>
          <p:cNvPr id="8" name="Slide Number Placeholder 7"/>
          <p:cNvSpPr>
            <a:spLocks noGrp="1"/>
          </p:cNvSpPr>
          <p:nvPr>
            <p:ph type="sldNum" sz="quarter" idx="12"/>
          </p:nvPr>
        </p:nvSpPr>
        <p:spPr/>
        <p:txBody>
          <a:bodyPr/>
          <a:lstStyle/>
          <a:p>
            <a:fld id="{12A3A96D-9FB1-4199-9B0D-252CE0B9012B}" type="slidenum">
              <a:rPr lang="en-US" smtClean="0"/>
              <a:pPr/>
              <a:t>22</a:t>
            </a:fld>
            <a:endParaRPr lang="en-US"/>
          </a:p>
        </p:txBody>
      </p:sp>
      <p:sp>
        <p:nvSpPr>
          <p:cNvPr id="6" name="Rectangle 5"/>
          <p:cNvSpPr/>
          <p:nvPr/>
        </p:nvSpPr>
        <p:spPr>
          <a:xfrm>
            <a:off x="731520" y="5397055"/>
            <a:ext cx="7674428" cy="507831"/>
          </a:xfrm>
          <a:prstGeom prst="rect">
            <a:avLst/>
          </a:prstGeom>
        </p:spPr>
        <p:txBody>
          <a:bodyPr wrap="square">
            <a:spAutoFit/>
          </a:bodyPr>
          <a:lstStyle/>
          <a:p>
            <a:pPr marL="214313" indent="-214313" algn="just">
              <a:buFont typeface="Arial" panose="020B0604020202020204" pitchFamily="34" charset="0"/>
              <a:buChar char="•"/>
              <a:tabLst>
                <a:tab pos="137160" algn="l"/>
              </a:tabLst>
            </a:pPr>
            <a:r>
              <a:rPr lang="en-US" sz="1350" dirty="0">
                <a:latin typeface="Times New Roman" panose="02020603050405020304" pitchFamily="18" charset="0"/>
                <a:ea typeface="Times New Roman" panose="02020603050405020304" pitchFamily="18" charset="0"/>
              </a:rPr>
              <a:t>Dark shaded squares indicate closely related technical areas and application use cases</a:t>
            </a:r>
          </a:p>
          <a:p>
            <a:pPr marL="214313" indent="-214313" algn="just">
              <a:buFont typeface="Arial" panose="020B0604020202020204" pitchFamily="34" charset="0"/>
              <a:buChar char="•"/>
              <a:tabLst>
                <a:tab pos="137160" algn="l"/>
              </a:tabLst>
            </a:pPr>
            <a:r>
              <a:rPr lang="en-US" sz="1350" dirty="0">
                <a:latin typeface="Times New Roman" panose="02020603050405020304" pitchFamily="18" charset="0"/>
                <a:ea typeface="Times New Roman" panose="02020603050405020304" pitchFamily="18" charset="0"/>
              </a:rPr>
              <a:t>lightly shaded cells indicate potential benefit from wireless technology broadly defined </a:t>
            </a:r>
          </a:p>
        </p:txBody>
      </p:sp>
      <p:pic>
        <p:nvPicPr>
          <p:cNvPr id="3" name="Picture 2"/>
          <p:cNvPicPr>
            <a:picLocks noChangeAspect="1"/>
          </p:cNvPicPr>
          <p:nvPr/>
        </p:nvPicPr>
        <p:blipFill>
          <a:blip r:embed="rId2" cstate="print"/>
          <a:stretch>
            <a:fillRect/>
          </a:stretch>
        </p:blipFill>
        <p:spPr>
          <a:xfrm>
            <a:off x="731520" y="1593753"/>
            <a:ext cx="7674428" cy="3803302"/>
          </a:xfrm>
          <a:prstGeom prst="rect">
            <a:avLst/>
          </a:prstGeom>
        </p:spPr>
      </p:pic>
      <p:sp>
        <p:nvSpPr>
          <p:cNvPr id="9" name="Rounded Rectangle 8"/>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ounded Rectangle 9"/>
          <p:cNvSpPr/>
          <p:nvPr/>
        </p:nvSpPr>
        <p:spPr>
          <a:xfrm>
            <a:off x="1166951"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1" name="Rounded Rectangle 10"/>
          <p:cNvSpPr/>
          <p:nvPr/>
        </p:nvSpPr>
        <p:spPr>
          <a:xfrm>
            <a:off x="940528"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29114580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25" dirty="0"/>
              <a:t>Roadmap for wireless technology development</a:t>
            </a:r>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23</a:t>
            </a:fld>
            <a:endParaRPr lang="en-US"/>
          </a:p>
        </p:txBody>
      </p:sp>
      <p:graphicFrame>
        <p:nvGraphicFramePr>
          <p:cNvPr id="4" name="Table 3"/>
          <p:cNvGraphicFramePr>
            <a:graphicFrameLocks noGrp="1"/>
          </p:cNvGraphicFramePr>
          <p:nvPr>
            <p:extLst>
              <p:ext uri="{D42A27DB-BD31-4B8C-83A1-F6EECF244321}">
                <p14:modId xmlns="" xmlns:p14="http://schemas.microsoft.com/office/powerpoint/2010/main" val="4267519496"/>
              </p:ext>
            </p:extLst>
          </p:nvPr>
        </p:nvGraphicFramePr>
        <p:xfrm>
          <a:off x="323850" y="1612717"/>
          <a:ext cx="8471807" cy="2425374"/>
        </p:xfrm>
        <a:graphic>
          <a:graphicData uri="http://schemas.openxmlformats.org/drawingml/2006/table">
            <a:tbl>
              <a:tblPr firstRow="1" firstCol="1" bandRow="1">
                <a:tableStyleId>{5C22544A-7EE6-4342-B048-85BDC9FD1C3A}</a:tableStyleId>
              </a:tblPr>
              <a:tblGrid>
                <a:gridCol w="3899807"/>
                <a:gridCol w="566057"/>
                <a:gridCol w="679269"/>
                <a:gridCol w="3326674"/>
              </a:tblGrid>
              <a:tr h="636235">
                <a:tc>
                  <a:txBody>
                    <a:bodyPr/>
                    <a:lstStyle/>
                    <a:p>
                      <a:pPr marL="0" marR="0" algn="just">
                        <a:spcBef>
                          <a:spcPts val="0"/>
                        </a:spcBef>
                        <a:spcAft>
                          <a:spcPts val="0"/>
                        </a:spcAft>
                      </a:pPr>
                      <a:r>
                        <a:rPr lang="en-US" sz="1500" dirty="0">
                          <a:effectLst/>
                        </a:rPr>
                        <a:t>Where we are</a:t>
                      </a:r>
                      <a:endParaRPr lang="en-US" sz="1500" dirty="0">
                        <a:solidFill>
                          <a:srgbClr val="000000"/>
                        </a:solidFill>
                        <a:effectLst/>
                        <a:latin typeface="Times New Roman" panose="02020603050405020304" pitchFamily="18" charset="0"/>
                        <a:ea typeface="Times New Roman" panose="02020603050405020304" pitchFamily="18" charset="0"/>
                      </a:endParaRPr>
                    </a:p>
                  </a:txBody>
                  <a:tcPr marL="51435" marR="51435" marT="0" marB="0"/>
                </a:tc>
                <a:tc>
                  <a:txBody>
                    <a:bodyPr/>
                    <a:lstStyle/>
                    <a:p>
                      <a:pPr marL="0" marR="0" algn="r">
                        <a:spcBef>
                          <a:spcPts val="0"/>
                        </a:spcBef>
                        <a:spcAft>
                          <a:spcPts val="0"/>
                        </a:spcAft>
                      </a:pPr>
                      <a:r>
                        <a:rPr lang="en-US" sz="1500" dirty="0">
                          <a:solidFill>
                            <a:schemeClr val="tx1"/>
                          </a:solidFill>
                          <a:effectLst/>
                        </a:rPr>
                        <a:t>Short term &lt;5 </a:t>
                      </a:r>
                      <a:r>
                        <a:rPr lang="en-US" sz="1500" dirty="0" err="1">
                          <a:solidFill>
                            <a:schemeClr val="tx1"/>
                          </a:solidFill>
                          <a:effectLst/>
                        </a:rPr>
                        <a:t>Yr</a:t>
                      </a:r>
                      <a:endParaRPr lang="en-US" sz="1500" dirty="0">
                        <a:solidFill>
                          <a:schemeClr val="tx1"/>
                        </a:solidFill>
                        <a:effectLst/>
                        <a:latin typeface="Times New Roman" panose="02020603050405020304" pitchFamily="18" charset="0"/>
                        <a:ea typeface="Times New Roman" panose="02020603050405020304" pitchFamily="18" charset="0"/>
                      </a:endParaRPr>
                    </a:p>
                  </a:txBody>
                  <a:tcPr marL="51435" marR="51435" marT="0" marB="0">
                    <a:solidFill>
                      <a:schemeClr val="accent1">
                        <a:lumMod val="40000"/>
                        <a:lumOff val="60000"/>
                      </a:schemeClr>
                    </a:solidFill>
                  </a:tcPr>
                </a:tc>
                <a:tc>
                  <a:txBody>
                    <a:bodyPr/>
                    <a:lstStyle/>
                    <a:p>
                      <a:pPr marL="0" marR="0" algn="just">
                        <a:spcBef>
                          <a:spcPts val="0"/>
                        </a:spcBef>
                        <a:spcAft>
                          <a:spcPts val="0"/>
                        </a:spcAft>
                      </a:pPr>
                      <a:r>
                        <a:rPr lang="en-US" sz="1500" dirty="0">
                          <a:solidFill>
                            <a:schemeClr val="tx1"/>
                          </a:solidFill>
                          <a:effectLst/>
                        </a:rPr>
                        <a:t>Long term, 5-10 </a:t>
                      </a:r>
                      <a:r>
                        <a:rPr lang="en-US" sz="1500" dirty="0" err="1">
                          <a:solidFill>
                            <a:schemeClr val="tx1"/>
                          </a:solidFill>
                          <a:effectLst/>
                        </a:rPr>
                        <a:t>Yr</a:t>
                      </a:r>
                      <a:endParaRPr lang="en-US" sz="1500" dirty="0">
                        <a:solidFill>
                          <a:schemeClr val="tx1"/>
                        </a:solidFill>
                        <a:effectLst/>
                        <a:latin typeface="Times New Roman" panose="02020603050405020304" pitchFamily="18" charset="0"/>
                        <a:ea typeface="Times New Roman" panose="02020603050405020304" pitchFamily="18" charset="0"/>
                      </a:endParaRPr>
                    </a:p>
                  </a:txBody>
                  <a:tcPr marL="51435" marR="51435" marT="0" marB="0">
                    <a:solidFill>
                      <a:schemeClr val="accent6">
                        <a:lumMod val="40000"/>
                        <a:lumOff val="60000"/>
                      </a:schemeClr>
                    </a:solidFill>
                  </a:tcPr>
                </a:tc>
                <a:tc>
                  <a:txBody>
                    <a:bodyPr/>
                    <a:lstStyle/>
                    <a:p>
                      <a:pPr marL="0" marR="0" algn="just">
                        <a:spcBef>
                          <a:spcPts val="0"/>
                        </a:spcBef>
                        <a:spcAft>
                          <a:spcPts val="0"/>
                        </a:spcAft>
                      </a:pPr>
                      <a:r>
                        <a:rPr lang="en-US" sz="1500" dirty="0">
                          <a:solidFill>
                            <a:schemeClr val="tx1"/>
                          </a:solidFill>
                          <a:effectLst/>
                        </a:rPr>
                        <a:t>Where we want to go</a:t>
                      </a:r>
                      <a:endParaRPr lang="en-US" sz="1500" dirty="0">
                        <a:solidFill>
                          <a:schemeClr val="tx1"/>
                        </a:solidFill>
                        <a:effectLst/>
                        <a:latin typeface="Times New Roman" panose="02020603050405020304" pitchFamily="18" charset="0"/>
                        <a:ea typeface="Times New Roman" panose="02020603050405020304" pitchFamily="18" charset="0"/>
                      </a:endParaRPr>
                    </a:p>
                  </a:txBody>
                  <a:tcPr marL="51435" marR="51435" marT="0" marB="0">
                    <a:solidFill>
                      <a:srgbClr val="92D050"/>
                    </a:solidFill>
                  </a:tcPr>
                </a:tc>
              </a:tr>
              <a:tr h="1739574">
                <a:tc>
                  <a:txBody>
                    <a:bodyPr/>
                    <a:lstStyle/>
                    <a:p>
                      <a:pPr marL="342900" marR="0" lvl="0" indent="-342900" algn="just">
                        <a:spcBef>
                          <a:spcPts val="0"/>
                        </a:spcBef>
                        <a:spcAft>
                          <a:spcPts val="0"/>
                        </a:spcAft>
                        <a:buFont typeface="+mj-lt"/>
                        <a:buAutoNum type="arabicPeriod"/>
                      </a:pPr>
                      <a:r>
                        <a:rPr lang="en-US" sz="1500" dirty="0">
                          <a:effectLst/>
                        </a:rPr>
                        <a:t>Not space certified, rad tolerant or rad hard</a:t>
                      </a:r>
                    </a:p>
                    <a:p>
                      <a:pPr marL="342900" marR="0" lvl="0" indent="-342900" algn="just">
                        <a:spcBef>
                          <a:spcPts val="0"/>
                        </a:spcBef>
                        <a:spcAft>
                          <a:spcPts val="0"/>
                        </a:spcAft>
                        <a:buFont typeface="+mj-lt"/>
                        <a:buAutoNum type="arabicPeriod"/>
                      </a:pPr>
                      <a:r>
                        <a:rPr lang="en-US" sz="1500" dirty="0">
                          <a:effectLst/>
                        </a:rPr>
                        <a:t>Low reliability</a:t>
                      </a:r>
                    </a:p>
                    <a:p>
                      <a:pPr marL="342900" marR="0" lvl="0" indent="-342900" algn="just">
                        <a:spcBef>
                          <a:spcPts val="0"/>
                        </a:spcBef>
                        <a:spcAft>
                          <a:spcPts val="0"/>
                        </a:spcAft>
                        <a:buFont typeface="+mj-lt"/>
                        <a:buAutoNum type="arabicPeriod"/>
                      </a:pPr>
                      <a:r>
                        <a:rPr lang="en-US" sz="1500" dirty="0">
                          <a:effectLst/>
                        </a:rPr>
                        <a:t>Limited# of networked nodes</a:t>
                      </a:r>
                    </a:p>
                    <a:p>
                      <a:pPr marL="342900" marR="0" lvl="0" indent="-342900" algn="just">
                        <a:spcBef>
                          <a:spcPts val="0"/>
                        </a:spcBef>
                        <a:spcAft>
                          <a:spcPts val="0"/>
                        </a:spcAft>
                        <a:buFont typeface="+mj-lt"/>
                        <a:buAutoNum type="arabicPeriod"/>
                      </a:pPr>
                      <a:r>
                        <a:rPr lang="en-US" sz="1500" dirty="0">
                          <a:effectLst/>
                        </a:rPr>
                        <a:t>Not scalable</a:t>
                      </a:r>
                    </a:p>
                    <a:p>
                      <a:pPr marL="342900" marR="0" lvl="0" indent="-342900" algn="just">
                        <a:spcBef>
                          <a:spcPts val="0"/>
                        </a:spcBef>
                        <a:spcAft>
                          <a:spcPts val="0"/>
                        </a:spcAft>
                        <a:buFont typeface="+mj-lt"/>
                        <a:buAutoNum type="arabicPeriod"/>
                      </a:pPr>
                      <a:r>
                        <a:rPr lang="en-US" sz="1500" dirty="0">
                          <a:effectLst/>
                        </a:rPr>
                        <a:t>Not reconfigurable</a:t>
                      </a:r>
                    </a:p>
                    <a:p>
                      <a:pPr marL="342900" marR="0" lvl="0" indent="-342900" algn="just">
                        <a:spcBef>
                          <a:spcPts val="0"/>
                        </a:spcBef>
                        <a:spcAft>
                          <a:spcPts val="0"/>
                        </a:spcAft>
                        <a:buFont typeface="+mj-lt"/>
                        <a:buAutoNum type="arabicPeriod"/>
                      </a:pPr>
                      <a:r>
                        <a:rPr lang="en-US" sz="1500" dirty="0">
                          <a:effectLst/>
                        </a:rPr>
                        <a:t>Lack of coexistence in </a:t>
                      </a:r>
                      <a:r>
                        <a:rPr lang="en-US" sz="1500" dirty="0" smtClean="0">
                          <a:effectLst/>
                        </a:rPr>
                        <a:t>transmit</a:t>
                      </a:r>
                      <a:r>
                        <a:rPr lang="en-US" sz="1500" baseline="0" dirty="0" smtClean="0">
                          <a:effectLst/>
                        </a:rPr>
                        <a:t> </a:t>
                      </a:r>
                      <a:r>
                        <a:rPr lang="en-US" sz="1500" dirty="0" smtClean="0">
                          <a:effectLst/>
                        </a:rPr>
                        <a:t>protocols</a:t>
                      </a:r>
                      <a:endParaRPr lang="en-US" sz="1500" dirty="0">
                        <a:effectLst/>
                      </a:endParaRPr>
                    </a:p>
                    <a:p>
                      <a:pPr marL="342900" marR="0" lvl="0" indent="-342900" algn="just">
                        <a:spcBef>
                          <a:spcPts val="0"/>
                        </a:spcBef>
                        <a:spcAft>
                          <a:spcPts val="0"/>
                        </a:spcAft>
                        <a:buFont typeface="+mj-lt"/>
                        <a:buAutoNum type="arabicPeriod"/>
                      </a:pPr>
                      <a:r>
                        <a:rPr lang="en-US" sz="1500" dirty="0">
                          <a:effectLst/>
                        </a:rPr>
                        <a:t>Battery dependent</a:t>
                      </a:r>
                      <a:endParaRPr lang="en-US" sz="1500" dirty="0">
                        <a:solidFill>
                          <a:srgbClr val="000000"/>
                        </a:solidFill>
                        <a:effectLst/>
                        <a:latin typeface="Times New Roman" panose="02020603050405020304" pitchFamily="18" charset="0"/>
                        <a:ea typeface="Times New Roman" panose="02020603050405020304" pitchFamily="18" charset="0"/>
                      </a:endParaRPr>
                    </a:p>
                  </a:txBody>
                  <a:tcPr marL="51435" marR="51435" marT="0" marB="0"/>
                </a:tc>
                <a:tc>
                  <a:txBody>
                    <a:bodyPr/>
                    <a:lstStyle/>
                    <a:p>
                      <a:pPr marL="0" marR="0" algn="r">
                        <a:spcBef>
                          <a:spcPts val="0"/>
                        </a:spcBef>
                        <a:spcAft>
                          <a:spcPts val="0"/>
                        </a:spcAft>
                      </a:pPr>
                      <a:r>
                        <a:rPr lang="en-US" sz="1500" dirty="0">
                          <a:solidFill>
                            <a:schemeClr val="tx1"/>
                          </a:solidFill>
                          <a:effectLst/>
                        </a:rPr>
                        <a:t> </a:t>
                      </a:r>
                    </a:p>
                    <a:p>
                      <a:pPr marL="0" marR="0" algn="r">
                        <a:spcBef>
                          <a:spcPts val="0"/>
                        </a:spcBef>
                        <a:spcAft>
                          <a:spcPts val="0"/>
                        </a:spcAft>
                      </a:pPr>
                      <a:r>
                        <a:rPr lang="en-US" sz="1500" dirty="0">
                          <a:solidFill>
                            <a:schemeClr val="tx1"/>
                          </a:solidFill>
                          <a:effectLst/>
                        </a:rPr>
                        <a:t> </a:t>
                      </a:r>
                    </a:p>
                    <a:p>
                      <a:pPr marL="0" marR="0" algn="r">
                        <a:spcBef>
                          <a:spcPts val="0"/>
                        </a:spcBef>
                        <a:spcAft>
                          <a:spcPts val="0"/>
                        </a:spcAft>
                      </a:pPr>
                      <a:r>
                        <a:rPr lang="en-US" sz="1500" dirty="0" smtClean="0">
                          <a:solidFill>
                            <a:schemeClr val="tx1"/>
                          </a:solidFill>
                          <a:effectLst/>
                        </a:rPr>
                        <a:t>X</a:t>
                      </a:r>
                      <a:endParaRPr lang="en-US" sz="1500" dirty="0">
                        <a:solidFill>
                          <a:schemeClr val="tx1"/>
                        </a:solidFill>
                        <a:effectLst/>
                      </a:endParaRPr>
                    </a:p>
                    <a:p>
                      <a:pPr marL="0" marR="0" algn="r">
                        <a:spcBef>
                          <a:spcPts val="0"/>
                        </a:spcBef>
                        <a:spcAft>
                          <a:spcPts val="0"/>
                        </a:spcAft>
                      </a:pPr>
                      <a:r>
                        <a:rPr lang="en-US" sz="1500" dirty="0">
                          <a:solidFill>
                            <a:schemeClr val="tx1"/>
                          </a:solidFill>
                          <a:effectLst/>
                        </a:rPr>
                        <a:t>X</a:t>
                      </a:r>
                    </a:p>
                    <a:p>
                      <a:pPr marL="0" marR="0" algn="r">
                        <a:spcBef>
                          <a:spcPts val="0"/>
                        </a:spcBef>
                        <a:spcAft>
                          <a:spcPts val="0"/>
                        </a:spcAft>
                      </a:pPr>
                      <a:r>
                        <a:rPr lang="en-US" sz="1500" dirty="0">
                          <a:solidFill>
                            <a:schemeClr val="tx1"/>
                          </a:solidFill>
                          <a:effectLst/>
                        </a:rPr>
                        <a:t> </a:t>
                      </a:r>
                    </a:p>
                    <a:p>
                      <a:pPr marL="0" marR="0" algn="r">
                        <a:spcBef>
                          <a:spcPts val="0"/>
                        </a:spcBef>
                        <a:spcAft>
                          <a:spcPts val="0"/>
                        </a:spcAft>
                      </a:pPr>
                      <a:endParaRPr lang="en-US" sz="1500" dirty="0" smtClean="0">
                        <a:solidFill>
                          <a:schemeClr val="tx1"/>
                        </a:solidFill>
                        <a:effectLst/>
                      </a:endParaRPr>
                    </a:p>
                    <a:p>
                      <a:pPr marL="0" marR="0" algn="r">
                        <a:spcBef>
                          <a:spcPts val="0"/>
                        </a:spcBef>
                        <a:spcAft>
                          <a:spcPts val="0"/>
                        </a:spcAft>
                      </a:pPr>
                      <a:r>
                        <a:rPr lang="en-US" sz="1500" dirty="0" smtClean="0">
                          <a:solidFill>
                            <a:schemeClr val="tx1"/>
                          </a:solidFill>
                          <a:effectLst/>
                        </a:rPr>
                        <a:t>X</a:t>
                      </a:r>
                      <a:endParaRPr lang="en-US" sz="1500" dirty="0">
                        <a:solidFill>
                          <a:schemeClr val="tx1"/>
                        </a:solidFill>
                        <a:effectLst/>
                        <a:latin typeface="Times New Roman" panose="02020603050405020304" pitchFamily="18" charset="0"/>
                        <a:ea typeface="Times New Roman" panose="02020603050405020304" pitchFamily="18" charset="0"/>
                      </a:endParaRPr>
                    </a:p>
                  </a:txBody>
                  <a:tcPr marL="51435" marR="51435" marT="0" marB="0">
                    <a:solidFill>
                      <a:schemeClr val="accent1">
                        <a:lumMod val="40000"/>
                        <a:lumOff val="60000"/>
                      </a:schemeClr>
                    </a:solidFill>
                  </a:tcPr>
                </a:tc>
                <a:tc>
                  <a:txBody>
                    <a:bodyPr/>
                    <a:lstStyle/>
                    <a:p>
                      <a:pPr marL="0" marR="0" algn="just">
                        <a:spcBef>
                          <a:spcPts val="0"/>
                        </a:spcBef>
                        <a:spcAft>
                          <a:spcPts val="0"/>
                        </a:spcAft>
                      </a:pPr>
                      <a:r>
                        <a:rPr lang="en-US" sz="1500" dirty="0">
                          <a:solidFill>
                            <a:schemeClr val="tx1"/>
                          </a:solidFill>
                          <a:effectLst/>
                        </a:rPr>
                        <a:t>X</a:t>
                      </a:r>
                    </a:p>
                    <a:p>
                      <a:pPr marL="0" marR="0" algn="just">
                        <a:spcBef>
                          <a:spcPts val="0"/>
                        </a:spcBef>
                        <a:spcAft>
                          <a:spcPts val="0"/>
                        </a:spcAft>
                      </a:pPr>
                      <a:r>
                        <a:rPr lang="en-US" sz="1500" dirty="0" smtClean="0">
                          <a:solidFill>
                            <a:schemeClr val="tx1"/>
                          </a:solidFill>
                          <a:effectLst/>
                        </a:rPr>
                        <a:t>X</a:t>
                      </a:r>
                      <a:endParaRPr lang="en-US" sz="1500" dirty="0">
                        <a:solidFill>
                          <a:schemeClr val="tx1"/>
                        </a:solidFill>
                        <a:effectLst/>
                      </a:endParaRPr>
                    </a:p>
                    <a:p>
                      <a:pPr marL="0" marR="0" algn="just">
                        <a:spcBef>
                          <a:spcPts val="0"/>
                        </a:spcBef>
                        <a:spcAft>
                          <a:spcPts val="0"/>
                        </a:spcAft>
                      </a:pPr>
                      <a:r>
                        <a:rPr lang="en-US" sz="1500" dirty="0">
                          <a:solidFill>
                            <a:schemeClr val="tx1"/>
                          </a:solidFill>
                          <a:effectLst/>
                        </a:rPr>
                        <a:t> </a:t>
                      </a:r>
                    </a:p>
                    <a:p>
                      <a:pPr marL="0" marR="0" algn="just">
                        <a:spcBef>
                          <a:spcPts val="0"/>
                        </a:spcBef>
                        <a:spcAft>
                          <a:spcPts val="0"/>
                        </a:spcAft>
                      </a:pPr>
                      <a:r>
                        <a:rPr lang="en-US" sz="1500" dirty="0">
                          <a:solidFill>
                            <a:schemeClr val="tx1"/>
                          </a:solidFill>
                          <a:effectLst/>
                        </a:rPr>
                        <a:t> </a:t>
                      </a:r>
                    </a:p>
                    <a:p>
                      <a:pPr marL="0" marR="0" algn="just">
                        <a:spcBef>
                          <a:spcPts val="0"/>
                        </a:spcBef>
                        <a:spcAft>
                          <a:spcPts val="0"/>
                        </a:spcAft>
                      </a:pPr>
                      <a:r>
                        <a:rPr lang="en-US" sz="1500" dirty="0">
                          <a:solidFill>
                            <a:schemeClr val="tx1"/>
                          </a:solidFill>
                          <a:effectLst/>
                        </a:rPr>
                        <a:t>X</a:t>
                      </a:r>
                    </a:p>
                    <a:p>
                      <a:pPr marL="0" marR="0" algn="just">
                        <a:spcBef>
                          <a:spcPts val="0"/>
                        </a:spcBef>
                        <a:spcAft>
                          <a:spcPts val="0"/>
                        </a:spcAft>
                      </a:pPr>
                      <a:r>
                        <a:rPr lang="en-US" sz="1500" dirty="0">
                          <a:solidFill>
                            <a:schemeClr val="tx1"/>
                          </a:solidFill>
                          <a:effectLst/>
                        </a:rPr>
                        <a:t>X</a:t>
                      </a:r>
                      <a:endParaRPr lang="en-US" sz="1500" dirty="0">
                        <a:solidFill>
                          <a:schemeClr val="tx1"/>
                        </a:solidFill>
                        <a:effectLst/>
                        <a:latin typeface="Times New Roman" panose="02020603050405020304" pitchFamily="18" charset="0"/>
                        <a:ea typeface="Times New Roman" panose="02020603050405020304" pitchFamily="18" charset="0"/>
                      </a:endParaRPr>
                    </a:p>
                  </a:txBody>
                  <a:tcPr marL="51435" marR="51435" marT="0" marB="0">
                    <a:solidFill>
                      <a:schemeClr val="accent6">
                        <a:lumMod val="40000"/>
                        <a:lumOff val="60000"/>
                      </a:schemeClr>
                    </a:solidFill>
                  </a:tcPr>
                </a:tc>
                <a:tc>
                  <a:txBody>
                    <a:bodyPr/>
                    <a:lstStyle/>
                    <a:p>
                      <a:pPr marL="342900" marR="0" lvl="0" indent="-342900" algn="just">
                        <a:spcBef>
                          <a:spcPts val="0"/>
                        </a:spcBef>
                        <a:spcAft>
                          <a:spcPts val="0"/>
                        </a:spcAft>
                        <a:buFont typeface="+mj-lt"/>
                        <a:buAutoNum type="arabicPeriod"/>
                      </a:pPr>
                      <a:r>
                        <a:rPr lang="en-US" sz="1500" dirty="0">
                          <a:effectLst/>
                        </a:rPr>
                        <a:t>Space certified </a:t>
                      </a:r>
                    </a:p>
                    <a:p>
                      <a:pPr marL="342900" marR="0" lvl="0" indent="-342900" algn="just">
                        <a:spcBef>
                          <a:spcPts val="0"/>
                        </a:spcBef>
                        <a:spcAft>
                          <a:spcPts val="0"/>
                        </a:spcAft>
                        <a:buFont typeface="+mj-lt"/>
                        <a:buAutoNum type="arabicPeriod"/>
                      </a:pPr>
                      <a:r>
                        <a:rPr lang="en-US" sz="1500" dirty="0">
                          <a:effectLst/>
                        </a:rPr>
                        <a:t>High reliability</a:t>
                      </a:r>
                    </a:p>
                    <a:p>
                      <a:pPr marL="342900" marR="0" lvl="0" indent="-342900" algn="just">
                        <a:spcBef>
                          <a:spcPts val="0"/>
                        </a:spcBef>
                        <a:spcAft>
                          <a:spcPts val="0"/>
                        </a:spcAft>
                        <a:buFont typeface="+mj-lt"/>
                        <a:buAutoNum type="arabicPeriod"/>
                      </a:pPr>
                      <a:r>
                        <a:rPr lang="en-US" sz="1500" dirty="0">
                          <a:effectLst/>
                        </a:rPr>
                        <a:t>Large network sizes</a:t>
                      </a:r>
                    </a:p>
                    <a:p>
                      <a:pPr marL="342900" marR="0" lvl="0" indent="-342900" algn="just">
                        <a:spcBef>
                          <a:spcPts val="0"/>
                        </a:spcBef>
                        <a:spcAft>
                          <a:spcPts val="0"/>
                        </a:spcAft>
                        <a:buFont typeface="+mj-lt"/>
                        <a:buAutoNum type="arabicPeriod"/>
                      </a:pPr>
                      <a:r>
                        <a:rPr lang="en-US" sz="1500" dirty="0">
                          <a:effectLst/>
                        </a:rPr>
                        <a:t>Scalable</a:t>
                      </a:r>
                    </a:p>
                    <a:p>
                      <a:pPr marL="342900" marR="0" lvl="0" indent="-342900" algn="just">
                        <a:spcBef>
                          <a:spcPts val="0"/>
                        </a:spcBef>
                        <a:spcAft>
                          <a:spcPts val="0"/>
                        </a:spcAft>
                        <a:buFont typeface="+mj-lt"/>
                        <a:buAutoNum type="arabicPeriod"/>
                      </a:pPr>
                      <a:r>
                        <a:rPr lang="en-US" sz="1500" dirty="0">
                          <a:effectLst/>
                        </a:rPr>
                        <a:t>Reconfigurable</a:t>
                      </a:r>
                    </a:p>
                    <a:p>
                      <a:pPr marL="342900" marR="0" lvl="0" indent="-342900" algn="just">
                        <a:spcBef>
                          <a:spcPts val="0"/>
                        </a:spcBef>
                        <a:spcAft>
                          <a:spcPts val="0"/>
                        </a:spcAft>
                        <a:buFont typeface="+mj-lt"/>
                        <a:buAutoNum type="arabicPeriod"/>
                      </a:pPr>
                      <a:r>
                        <a:rPr lang="en-US" sz="1500" dirty="0">
                          <a:effectLst/>
                        </a:rPr>
                        <a:t>Coexisting protocols </a:t>
                      </a:r>
                      <a:r>
                        <a:rPr lang="en-US" sz="1500" dirty="0" smtClean="0">
                          <a:effectLst/>
                        </a:rPr>
                        <a:t>with cognition</a:t>
                      </a:r>
                      <a:endParaRPr lang="en-US" sz="1500" dirty="0">
                        <a:effectLst/>
                      </a:endParaRPr>
                    </a:p>
                    <a:p>
                      <a:pPr marL="342900" marR="0" lvl="0" indent="-342900" algn="just">
                        <a:spcBef>
                          <a:spcPts val="0"/>
                        </a:spcBef>
                        <a:spcAft>
                          <a:spcPts val="0"/>
                        </a:spcAft>
                        <a:buFont typeface="+mj-lt"/>
                        <a:buAutoNum type="arabicPeriod"/>
                      </a:pPr>
                      <a:r>
                        <a:rPr lang="en-US" sz="1500" dirty="0">
                          <a:effectLst/>
                        </a:rPr>
                        <a:t>Battery free</a:t>
                      </a:r>
                      <a:endParaRPr lang="en-US" sz="1500" dirty="0">
                        <a:solidFill>
                          <a:srgbClr val="000000"/>
                        </a:solidFill>
                        <a:effectLst/>
                        <a:latin typeface="Times New Roman" panose="02020603050405020304" pitchFamily="18" charset="0"/>
                        <a:ea typeface="Times New Roman" panose="02020603050405020304" pitchFamily="18" charset="0"/>
                      </a:endParaRPr>
                    </a:p>
                  </a:txBody>
                  <a:tcPr marL="51435" marR="51435" marT="0" marB="0">
                    <a:solidFill>
                      <a:srgbClr val="92D050"/>
                    </a:solidFill>
                  </a:tcPr>
                </a:tc>
              </a:tr>
            </a:tbl>
          </a:graphicData>
        </a:graphic>
      </p:graphicFrame>
      <p:sp>
        <p:nvSpPr>
          <p:cNvPr id="3" name="TextBox 2"/>
          <p:cNvSpPr txBox="1"/>
          <p:nvPr/>
        </p:nvSpPr>
        <p:spPr>
          <a:xfrm>
            <a:off x="323850" y="4325245"/>
            <a:ext cx="8471807" cy="1754326"/>
          </a:xfrm>
          <a:prstGeom prst="rect">
            <a:avLst/>
          </a:prstGeom>
          <a:noFill/>
        </p:spPr>
        <p:txBody>
          <a:bodyPr wrap="square" rtlCol="0">
            <a:spAutoFit/>
          </a:bodyPr>
          <a:lstStyle/>
          <a:p>
            <a:r>
              <a:rPr lang="en-US" b="1" dirty="0" smtClean="0"/>
              <a:t>Concluding Remarks:</a:t>
            </a:r>
          </a:p>
          <a:p>
            <a:endParaRPr lang="en-US" dirty="0" smtClean="0"/>
          </a:p>
          <a:p>
            <a:pPr marL="285750" indent="-285750">
              <a:buFont typeface="Arial" panose="020B0604020202020204" pitchFamily="34" charset="0"/>
              <a:buChar char="•"/>
            </a:pPr>
            <a:r>
              <a:rPr lang="en-US" dirty="0" smtClean="0"/>
              <a:t>Wireless </a:t>
            </a:r>
            <a:r>
              <a:rPr lang="en-US" dirty="0"/>
              <a:t>Technology has the potential to be used in space </a:t>
            </a:r>
            <a:r>
              <a:rPr lang="en-US" dirty="0" smtClean="0"/>
              <a:t>applications</a:t>
            </a:r>
          </a:p>
          <a:p>
            <a:pPr marL="285750" indent="-285750">
              <a:buFont typeface="Arial" panose="020B0604020202020204" pitchFamily="34" charset="0"/>
              <a:buChar char="•"/>
            </a:pPr>
            <a:r>
              <a:rPr lang="en-US" dirty="0" smtClean="0"/>
              <a:t>It offers unique </a:t>
            </a:r>
            <a:r>
              <a:rPr lang="en-US" dirty="0"/>
              <a:t>capabilities that are not obtainable in wired </a:t>
            </a:r>
            <a:r>
              <a:rPr lang="en-US" dirty="0" smtClean="0"/>
              <a:t>systems</a:t>
            </a:r>
          </a:p>
          <a:p>
            <a:pPr marL="285750" indent="-285750">
              <a:buFont typeface="Arial" panose="020B0604020202020204" pitchFamily="34" charset="0"/>
              <a:buChar char="•"/>
            </a:pPr>
            <a:r>
              <a:rPr lang="en-US" dirty="0" smtClean="0"/>
              <a:t>The </a:t>
            </a:r>
            <a:r>
              <a:rPr lang="en-US" dirty="0"/>
              <a:t>space </a:t>
            </a:r>
            <a:r>
              <a:rPr lang="en-US" dirty="0" smtClean="0"/>
              <a:t>application </a:t>
            </a:r>
            <a:r>
              <a:rPr lang="en-US" dirty="0"/>
              <a:t>areas are varied and each have a unique set of </a:t>
            </a:r>
            <a:r>
              <a:rPr lang="en-US" dirty="0" smtClean="0"/>
              <a:t>requirements</a:t>
            </a:r>
          </a:p>
          <a:p>
            <a:pPr marL="285750" indent="-285750">
              <a:buFont typeface="Arial" panose="020B0604020202020204" pitchFamily="34" charset="0"/>
              <a:buChar char="•"/>
            </a:pPr>
            <a:r>
              <a:rPr lang="en-US" dirty="0" smtClean="0"/>
              <a:t>Rapid development in wireless industry can be used as stepping stone</a:t>
            </a:r>
            <a:endParaRPr lang="en-US" dirty="0"/>
          </a:p>
        </p:txBody>
      </p:sp>
      <p:sp>
        <p:nvSpPr>
          <p:cNvPr id="7" name="Rounded Rectangle 6"/>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Rounded Rectangle 7"/>
          <p:cNvSpPr/>
          <p:nvPr/>
        </p:nvSpPr>
        <p:spPr>
          <a:xfrm>
            <a:off x="1166951"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Rounded Rectangle 8"/>
          <p:cNvSpPr/>
          <p:nvPr/>
        </p:nvSpPr>
        <p:spPr>
          <a:xfrm>
            <a:off x="940528"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69330334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technologies – 5G and beyond</a:t>
            </a:r>
            <a:endParaRPr lang="en-US" dirty="0"/>
          </a:p>
        </p:txBody>
      </p:sp>
      <p:sp>
        <p:nvSpPr>
          <p:cNvPr id="3" name="Content Placeholder 2"/>
          <p:cNvSpPr>
            <a:spLocks noGrp="1"/>
          </p:cNvSpPr>
          <p:nvPr>
            <p:ph idx="1"/>
          </p:nvPr>
        </p:nvSpPr>
        <p:spPr>
          <a:xfrm>
            <a:off x="628649" y="1526563"/>
            <a:ext cx="7886700" cy="733901"/>
          </a:xfrm>
        </p:spPr>
        <p:txBody>
          <a:bodyPr>
            <a:normAutofit fontScale="92500" lnSpcReduction="10000"/>
          </a:bodyPr>
          <a:lstStyle/>
          <a:p>
            <a:r>
              <a:rPr lang="en-US" dirty="0" smtClean="0"/>
              <a:t>1G (AMPS), 2G </a:t>
            </a:r>
            <a:r>
              <a:rPr lang="en-US" dirty="0"/>
              <a:t>(GSM/CDMA</a:t>
            </a:r>
            <a:r>
              <a:rPr lang="en-US" dirty="0" smtClean="0"/>
              <a:t>), 3G </a:t>
            </a:r>
            <a:r>
              <a:rPr lang="en-US" dirty="0"/>
              <a:t>(e.g. UMTS, HSPA and </a:t>
            </a:r>
            <a:r>
              <a:rPr lang="en-US" dirty="0" smtClean="0"/>
              <a:t>1X-EV-DO), 4G </a:t>
            </a:r>
            <a:r>
              <a:rPr lang="en-US" dirty="0"/>
              <a:t>(LTE, LTE-A</a:t>
            </a:r>
            <a:r>
              <a:rPr lang="en-US" dirty="0" smtClean="0"/>
              <a:t>), 5G </a:t>
            </a:r>
            <a:r>
              <a:rPr lang="en-US" dirty="0" smtClean="0"/>
              <a:t>[21].</a:t>
            </a:r>
            <a:endParaRPr lang="en-US" dirty="0" smtClean="0"/>
          </a:p>
          <a:p>
            <a:pPr marL="0" indent="0">
              <a:buNone/>
            </a:pPr>
            <a:endParaRPr lang="en-US" dirty="0"/>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24</a:t>
            </a:fld>
            <a:endParaRPr lang="en-US"/>
          </a:p>
        </p:txBody>
      </p:sp>
      <p:graphicFrame>
        <p:nvGraphicFramePr>
          <p:cNvPr id="4" name="Table 3"/>
          <p:cNvGraphicFramePr>
            <a:graphicFrameLocks noGrp="1"/>
          </p:cNvGraphicFramePr>
          <p:nvPr>
            <p:extLst>
              <p:ext uri="{D42A27DB-BD31-4B8C-83A1-F6EECF244321}">
                <p14:modId xmlns="" xmlns:p14="http://schemas.microsoft.com/office/powerpoint/2010/main" val="3689774776"/>
              </p:ext>
            </p:extLst>
          </p:nvPr>
        </p:nvGraphicFramePr>
        <p:xfrm>
          <a:off x="452845" y="2461464"/>
          <a:ext cx="8238308" cy="3026569"/>
        </p:xfrm>
        <a:graphic>
          <a:graphicData uri="http://schemas.openxmlformats.org/drawingml/2006/table">
            <a:tbl>
              <a:tblPr firstRow="1" firstCol="1" bandRow="1">
                <a:tableStyleId>{5C22544A-7EE6-4342-B048-85BDC9FD1C3A}</a:tableStyleId>
              </a:tblPr>
              <a:tblGrid>
                <a:gridCol w="4119154"/>
                <a:gridCol w="4119154"/>
              </a:tblGrid>
              <a:tr h="3026569">
                <a:tc>
                  <a:txBody>
                    <a:bodyPr/>
                    <a:lstStyle/>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Massive MIMO</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rgbClr val="FF0000"/>
                          </a:solidFill>
                          <a:effectLst/>
                        </a:rPr>
                        <a:t>RAN</a:t>
                      </a:r>
                      <a:r>
                        <a:rPr lang="en-US" sz="1800" b="0" dirty="0">
                          <a:solidFill>
                            <a:schemeClr val="tx1"/>
                          </a:solidFill>
                          <a:effectLst/>
                        </a:rPr>
                        <a:t> Transmission cm and mm Waves</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New Waveforms</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Shared Spectrum Access</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Advanced Inter-Node Coordination</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Simultaneous Transmission Reception</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Multi-</a:t>
                      </a:r>
                      <a:r>
                        <a:rPr lang="en-US" sz="1800" b="0" dirty="0">
                          <a:solidFill>
                            <a:srgbClr val="FFC000"/>
                          </a:solidFill>
                          <a:effectLst/>
                        </a:rPr>
                        <a:t>RAT</a:t>
                      </a:r>
                      <a:r>
                        <a:rPr lang="en-US" sz="1800" b="0" dirty="0">
                          <a:solidFill>
                            <a:schemeClr val="tx1"/>
                          </a:solidFill>
                          <a:effectLst/>
                        </a:rPr>
                        <a:t> Integration &amp; Management</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rgbClr val="00B050"/>
                          </a:solidFill>
                          <a:effectLst/>
                        </a:rPr>
                        <a:t>D2D</a:t>
                      </a:r>
                      <a:r>
                        <a:rPr lang="en-US" sz="1800" b="0" dirty="0">
                          <a:solidFill>
                            <a:schemeClr val="tx1"/>
                          </a:solidFill>
                          <a:effectLst/>
                        </a:rPr>
                        <a:t> Communications</a:t>
                      </a:r>
                      <a:endParaRPr lang="en-US" sz="2400" b="0" dirty="0">
                        <a:solidFill>
                          <a:schemeClr val="tx1"/>
                        </a:solidFill>
                        <a:effectLst/>
                        <a:latin typeface="Times New Roman" panose="02020603050405020304" pitchFamily="18" charset="0"/>
                        <a:ea typeface="Times New Roman" panose="02020603050405020304" pitchFamily="18" charset="0"/>
                      </a:endParaRPr>
                    </a:p>
                  </a:txBody>
                  <a:tcPr marL="51435" marR="51435" marT="0" marB="0">
                    <a:solidFill>
                      <a:schemeClr val="bg1"/>
                    </a:solidFill>
                  </a:tcPr>
                </a:tc>
                <a:tc>
                  <a:txBody>
                    <a:bodyPr/>
                    <a:lstStyle/>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Efficient Small Data Transmission</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Wireless Backhaul/Access   </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Integration</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Flexible Networks</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Flexible Mobility</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Context Aware Networking</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Information Centric Networking</a:t>
                      </a:r>
                      <a:endParaRPr lang="en-US" sz="2400" b="0" dirty="0">
                        <a:solidFill>
                          <a:schemeClr val="tx1"/>
                        </a:solidFill>
                        <a:effectLst/>
                      </a:endParaRPr>
                    </a:p>
                    <a:p>
                      <a:pPr marL="342900" marR="0" lvl="0" indent="-342900" algn="just">
                        <a:spcBef>
                          <a:spcPts val="0"/>
                        </a:spcBef>
                        <a:spcAft>
                          <a:spcPts val="0"/>
                        </a:spcAft>
                        <a:buFont typeface="Symbol" panose="05050102010706020507" pitchFamily="18" charset="2"/>
                        <a:buChar char=""/>
                        <a:tabLst>
                          <a:tab pos="182880" algn="l"/>
                        </a:tabLst>
                      </a:pPr>
                      <a:r>
                        <a:rPr lang="en-US" sz="1800" b="0" dirty="0">
                          <a:solidFill>
                            <a:schemeClr val="tx1"/>
                          </a:solidFill>
                          <a:effectLst/>
                        </a:rPr>
                        <a:t>Moving Networks</a:t>
                      </a:r>
                      <a:endParaRPr lang="en-US" sz="2400" b="0" dirty="0">
                        <a:solidFill>
                          <a:schemeClr val="tx1"/>
                        </a:solidFill>
                        <a:effectLst/>
                        <a:latin typeface="Times New Roman" panose="02020603050405020304" pitchFamily="18" charset="0"/>
                        <a:ea typeface="Times New Roman" panose="02020603050405020304" pitchFamily="18" charset="0"/>
                      </a:endParaRPr>
                    </a:p>
                  </a:txBody>
                  <a:tcPr marL="51435" marR="51435" marT="0" marB="0">
                    <a:solidFill>
                      <a:schemeClr val="bg1"/>
                    </a:solidFill>
                  </a:tcPr>
                </a:tc>
              </a:tr>
            </a:tbl>
          </a:graphicData>
        </a:graphic>
      </p:graphicFrame>
      <p:sp>
        <p:nvSpPr>
          <p:cNvPr id="7" name="TextBox 6"/>
          <p:cNvSpPr txBox="1"/>
          <p:nvPr/>
        </p:nvSpPr>
        <p:spPr>
          <a:xfrm>
            <a:off x="156754" y="5756367"/>
            <a:ext cx="8534399" cy="338554"/>
          </a:xfrm>
          <a:prstGeom prst="rect">
            <a:avLst/>
          </a:prstGeom>
          <a:noFill/>
        </p:spPr>
        <p:txBody>
          <a:bodyPr wrap="square" rtlCol="0">
            <a:spAutoFit/>
          </a:bodyPr>
          <a:lstStyle/>
          <a:p>
            <a:pPr algn="ctr"/>
            <a:r>
              <a:rPr lang="en-US" sz="1600" dirty="0" smtClean="0">
                <a:solidFill>
                  <a:srgbClr val="FF0000"/>
                </a:solidFill>
              </a:rPr>
              <a:t>RAN: Radio Access Networks</a:t>
            </a:r>
            <a:r>
              <a:rPr lang="en-US" sz="1600" dirty="0" smtClean="0"/>
              <a:t>	</a:t>
            </a:r>
            <a:r>
              <a:rPr lang="en-US" sz="1600" dirty="0" smtClean="0">
                <a:solidFill>
                  <a:srgbClr val="FFC000"/>
                </a:solidFill>
              </a:rPr>
              <a:t>RAT: Radio Access Technology</a:t>
            </a:r>
            <a:r>
              <a:rPr lang="en-US" sz="1600" dirty="0" smtClean="0"/>
              <a:t>	</a:t>
            </a:r>
            <a:r>
              <a:rPr lang="en-US" sz="1600" dirty="0" smtClean="0">
                <a:solidFill>
                  <a:srgbClr val="00B050"/>
                </a:solidFill>
              </a:rPr>
              <a:t>D2D: Device to Device</a:t>
            </a:r>
            <a:endParaRPr lang="en-US" sz="1600" dirty="0">
              <a:solidFill>
                <a:srgbClr val="00B050"/>
              </a:solidFill>
            </a:endParaRPr>
          </a:p>
        </p:txBody>
      </p:sp>
      <p:sp>
        <p:nvSpPr>
          <p:cNvPr id="8" name="Rounded Rectangle 7"/>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Rounded Rectangle 8"/>
          <p:cNvSpPr/>
          <p:nvPr/>
        </p:nvSpPr>
        <p:spPr>
          <a:xfrm>
            <a:off x="1166951"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0" name="Rounded Rectangle 9"/>
          <p:cNvSpPr/>
          <p:nvPr/>
        </p:nvSpPr>
        <p:spPr>
          <a:xfrm>
            <a:off x="940528"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11" name="Rounded Rectangle 10"/>
          <p:cNvSpPr/>
          <p:nvPr/>
        </p:nvSpPr>
        <p:spPr>
          <a:xfrm>
            <a:off x="711928" y="6321513"/>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16458977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Acknowledgments</a:t>
            </a:r>
            <a:endParaRPr lang="en-US" dirty="0"/>
          </a:p>
        </p:txBody>
      </p:sp>
      <p:sp>
        <p:nvSpPr>
          <p:cNvPr id="3" name="Content Placeholder 2"/>
          <p:cNvSpPr>
            <a:spLocks noGrp="1"/>
          </p:cNvSpPr>
          <p:nvPr>
            <p:ph idx="1"/>
          </p:nvPr>
        </p:nvSpPr>
        <p:spPr/>
        <p:txBody>
          <a:bodyPr>
            <a:normAutofit/>
          </a:bodyPr>
          <a:lstStyle/>
          <a:p>
            <a:r>
              <a:rPr lang="en-US" sz="2400" dirty="0" smtClean="0"/>
              <a:t>Thanks to </a:t>
            </a:r>
            <a:r>
              <a:rPr lang="en-US" sz="2400" dirty="0"/>
              <a:t>NASA MSFC Faculty Fellows program managers and their staff members for funding this research project.  </a:t>
            </a:r>
            <a:endParaRPr lang="en-US" sz="2400" dirty="0" smtClean="0"/>
          </a:p>
          <a:p>
            <a:r>
              <a:rPr lang="en-US" sz="2400" dirty="0" smtClean="0"/>
              <a:t>Thanks to </a:t>
            </a:r>
            <a:r>
              <a:rPr lang="en-US" sz="2400" dirty="0"/>
              <a:t>engineers and scientists at NASA MSFC ES36 group who shared their thoughts and ideas on using wireless sensing technologies in space applications. </a:t>
            </a:r>
          </a:p>
          <a:p>
            <a:r>
              <a:rPr lang="en-US" sz="2400" dirty="0"/>
              <a:t> </a:t>
            </a:r>
            <a:r>
              <a:rPr lang="en-US" sz="2400" dirty="0" smtClean="0"/>
              <a:t>Special thanks to Branch Chief, </a:t>
            </a:r>
            <a:r>
              <a:rPr lang="en-US" sz="2400" dirty="0" err="1" smtClean="0"/>
              <a:t>DeLisa</a:t>
            </a:r>
            <a:r>
              <a:rPr lang="en-US" sz="2400" dirty="0" smtClean="0"/>
              <a:t> Wilkerson, for guiding this research, coordinating tours, visits, and interviews, and great suggestions. </a:t>
            </a:r>
          </a:p>
          <a:p>
            <a:endParaRPr lang="en-US" sz="2400" dirty="0"/>
          </a:p>
          <a:p>
            <a:pPr marL="0" indent="0">
              <a:buNone/>
            </a:pPr>
            <a:r>
              <a:rPr lang="en-US" sz="2400" b="1" dirty="0" smtClean="0"/>
              <a:t>Contact Info:</a:t>
            </a:r>
            <a:r>
              <a:rPr lang="en-US" sz="2400" dirty="0" smtClean="0"/>
              <a:t> </a:t>
            </a:r>
            <a:r>
              <a:rPr lang="en-US" sz="2400" dirty="0" smtClean="0">
                <a:hlinkClick r:id="rId2"/>
              </a:rPr>
              <a:t>ali.abedi@maine.edu</a:t>
            </a:r>
            <a:r>
              <a:rPr lang="en-US" sz="2400" dirty="0" smtClean="0"/>
              <a:t/>
            </a:r>
            <a:br>
              <a:rPr lang="en-US" sz="2400" dirty="0" smtClean="0"/>
            </a:br>
            <a:endParaRPr lang="en-US" sz="2400"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25</a:t>
            </a:fld>
            <a:endParaRPr lang="en-US"/>
          </a:p>
        </p:txBody>
      </p:sp>
      <p:pic>
        <p:nvPicPr>
          <p:cNvPr id="1026" name="Picture 2" descr="QRCode"/>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864861" y="4446996"/>
            <a:ext cx="1535792" cy="1535793"/>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Rounded Rectangle 10"/>
          <p:cNvSpPr/>
          <p:nvPr/>
        </p:nvSpPr>
        <p:spPr>
          <a:xfrm>
            <a:off x="593814" y="6320971"/>
            <a:ext cx="1257298"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6" name="Lightning Bolt 5"/>
          <p:cNvSpPr/>
          <p:nvPr/>
        </p:nvSpPr>
        <p:spPr>
          <a:xfrm rot="405674">
            <a:off x="834932" y="6412024"/>
            <a:ext cx="775063" cy="18302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28650" y="5381897"/>
            <a:ext cx="4413613" cy="522514"/>
          </a:xfrm>
          <a:prstGeom prst="round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2400" dirty="0" smtClean="0">
                <a:solidFill>
                  <a:srgbClr val="92D050"/>
                </a:solidFill>
                <a:latin typeface="Arial Rounded MT Bold" panose="020F0704030504030204" pitchFamily="34" charset="0"/>
              </a:rPr>
              <a:t>UMAINE.EDU/WISENETLAB</a:t>
            </a:r>
            <a:endParaRPr lang="en-US" sz="2400" dirty="0">
              <a:solidFill>
                <a:srgbClr val="92D050"/>
              </a:solidFill>
              <a:latin typeface="Arial Rounded MT Bold" panose="020F0704030504030204" pitchFamily="34" charset="0"/>
            </a:endParaRPr>
          </a:p>
        </p:txBody>
      </p:sp>
    </p:spTree>
    <p:extLst>
      <p:ext uri="{BB962C8B-B14F-4D97-AF65-F5344CB8AC3E}">
        <p14:creationId xmlns="" xmlns:p14="http://schemas.microsoft.com/office/powerpoint/2010/main" val="16492266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(1-10)</a:t>
            </a:r>
            <a:endParaRPr lang="en-US" dirty="0"/>
          </a:p>
        </p:txBody>
      </p:sp>
      <p:sp>
        <p:nvSpPr>
          <p:cNvPr id="3" name="Content Placeholder 2"/>
          <p:cNvSpPr>
            <a:spLocks noGrp="1"/>
          </p:cNvSpPr>
          <p:nvPr>
            <p:ph idx="1"/>
          </p:nvPr>
        </p:nvSpPr>
        <p:spPr>
          <a:xfrm>
            <a:off x="133350" y="1298120"/>
            <a:ext cx="8877300" cy="4816929"/>
          </a:xfrm>
        </p:spPr>
        <p:txBody>
          <a:bodyPr>
            <a:noAutofit/>
          </a:bodyPr>
          <a:lstStyle/>
          <a:p>
            <a:pPr marL="514350" indent="-514350">
              <a:lnSpc>
                <a:spcPct val="100000"/>
              </a:lnSpc>
              <a:buFont typeface="+mj-lt"/>
              <a:buAutoNum type="arabicPeriod"/>
            </a:pPr>
            <a:r>
              <a:rPr lang="en-US" sz="1100" dirty="0" smtClean="0">
                <a:latin typeface="Times New Roman" pitchFamily="18" charset="0"/>
                <a:cs typeface="Times New Roman" pitchFamily="18" charset="0"/>
              </a:rPr>
              <a:t>NASA Technology Roadmap, 2015, URL: http://www.nasa.gov/offices/oct/home/roadmaps/</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IEEE Standard for Information technology--Telecommunications and information exchange between systems Local and metropolitan area networks--Specific requirements Part 11: Wireless LAN Medium Access Control (MAC) and Physical Layer (PHY) Specifications," in IEEE Std 802.11-2012 (Revision of IEEE Std 802.11-2007) , vol., no., pp.1-2793, March 29 2012.</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IEEE Standard for Information technology-- Local and metropolitan area networks-- Specific requirements-- Part 15.1a: Wireless Medium Access Control (MAC) and Physical Layer (PHY) specifications for Wireless Personal Area Networks (WPAN)," in IEEE Std 802.15.1-2005 (Revision of IEEE Std 802.15.1-2002) , vol., no., pp.1-700, June 14 2005.</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IEEE Standard for Local and metropolitan area networks--Part 15.4: Low-Rate Wireless Personal Area Networks (LR-WPANs) Amendment 3: Physical Layer (PHY) Specifications for Low-Data-Rate, Wireless, Smart Metering Utility Networks," in IEEE Std 802.15.4g-2012 (Amendment to IEEE Std 802.15.4-2011) , vol., no., pp.1-252, April 27 2012.</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T. Ngo, Why </a:t>
            </a:r>
            <a:r>
              <a:rPr lang="en-US" sz="1100" dirty="0" err="1" smtClean="0">
                <a:latin typeface="Times New Roman" pitchFamily="18" charset="0"/>
                <a:cs typeface="Times New Roman" pitchFamily="18" charset="0"/>
              </a:rPr>
              <a:t>WiFi</a:t>
            </a:r>
            <a:r>
              <a:rPr lang="en-US" sz="1100" dirty="0" smtClean="0">
                <a:latin typeface="Times New Roman" pitchFamily="18" charset="0"/>
                <a:cs typeface="Times New Roman" pitchFamily="18" charset="0"/>
              </a:rPr>
              <a:t> stinks and How to fix it, IEEE Spectrum Magazine, June 2016.</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IEEE Standard for Information technology-- Local and metropolitan area networks-- Specific requirements-- Part 15.3: Amendment 2: Millimeter-wave-based Alternative Physical Layer Extension," in IEEE Std 802.15.3c-2009 (Amendment to IEEE Std 802.15.3-2003) , vol., no., pp.1-200, Oct. 12 2009.</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IEEE Standard for Air Interface for Broadband Wireless Access Systems," in IEEE Std 802.16-2012 (Revision of IEEE Std 802.16-2009) , vol., no., pp.1-2542, Aug. 17 2012.</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IEEE Recommended Practice for Information technology-- Local and metropolitan area networks-- Specific requirements-- Part 15.2: Coexistence of Wireless Personal Area Networks with Other Wireless Devices Operating in Unlicensed Frequency Bands," in IEEE Std 802.15.2-2003 , vol., no., pp.1-150, Aug. 28 2003.</a:t>
            </a:r>
          </a:p>
          <a:p>
            <a:pPr marL="514350" indent="-514350">
              <a:lnSpc>
                <a:spcPct val="100000"/>
              </a:lnSpc>
              <a:buFont typeface="+mj-lt"/>
              <a:buAutoNum type="arabicPeriod"/>
            </a:pPr>
            <a:r>
              <a:rPr lang="en-US" sz="1100" dirty="0" err="1" smtClean="0">
                <a:latin typeface="Times New Roman" pitchFamily="18" charset="0"/>
                <a:cs typeface="Times New Roman" pitchFamily="18" charset="0"/>
              </a:rPr>
              <a:t>Bingxin</a:t>
            </a:r>
            <a:r>
              <a:rPr lang="en-US" sz="1100" dirty="0" smtClean="0">
                <a:latin typeface="Times New Roman" pitchFamily="18" charset="0"/>
                <a:cs typeface="Times New Roman" pitchFamily="18" charset="0"/>
              </a:rPr>
              <a:t> </a:t>
            </a:r>
            <a:r>
              <a:rPr lang="en-US" sz="1100" dirty="0" err="1" smtClean="0">
                <a:latin typeface="Times New Roman" pitchFamily="18" charset="0"/>
                <a:cs typeface="Times New Roman" pitchFamily="18" charset="0"/>
              </a:rPr>
              <a:t>Shen</a:t>
            </a:r>
            <a:r>
              <a:rPr lang="en-US" sz="1100" dirty="0" smtClean="0">
                <a:latin typeface="Times New Roman" pitchFamily="18" charset="0"/>
                <a:cs typeface="Times New Roman" pitchFamily="18" charset="0"/>
              </a:rPr>
              <a:t> and A. </a:t>
            </a:r>
            <a:r>
              <a:rPr lang="en-US" sz="1100" dirty="0" err="1" smtClean="0">
                <a:latin typeface="Times New Roman" pitchFamily="18" charset="0"/>
                <a:cs typeface="Times New Roman" pitchFamily="18" charset="0"/>
              </a:rPr>
              <a:t>Abedi</a:t>
            </a:r>
            <a:r>
              <a:rPr lang="en-US" sz="1100" dirty="0" smtClean="0">
                <a:latin typeface="Times New Roman" pitchFamily="18" charset="0"/>
                <a:cs typeface="Times New Roman" pitchFamily="18" charset="0"/>
              </a:rPr>
              <a:t>, "Error correction in heterogeneous wireless sensor networks," Communications, 2008 24th Biennial Symposium on, Kingston, ON, 2008, pp. 111-114.</a:t>
            </a:r>
          </a:p>
          <a:p>
            <a:pPr marL="514350" indent="-514350">
              <a:lnSpc>
                <a:spcPct val="100000"/>
              </a:lnSpc>
              <a:buFont typeface="+mj-lt"/>
              <a:buAutoNum type="arabicPeriod"/>
            </a:pPr>
            <a:r>
              <a:rPr lang="en-US" sz="1100" dirty="0" smtClean="0">
                <a:latin typeface="Times New Roman" pitchFamily="18" charset="0"/>
                <a:cs typeface="Times New Roman" pitchFamily="18" charset="0"/>
              </a:rPr>
              <a:t>A. </a:t>
            </a:r>
            <a:r>
              <a:rPr lang="en-US" sz="1100" dirty="0" err="1" smtClean="0">
                <a:latin typeface="Times New Roman" pitchFamily="18" charset="0"/>
                <a:cs typeface="Times New Roman" pitchFamily="18" charset="0"/>
              </a:rPr>
              <a:t>Abedi</a:t>
            </a:r>
            <a:r>
              <a:rPr lang="en-US" sz="1100" dirty="0" smtClean="0">
                <a:latin typeface="Times New Roman" pitchFamily="18" charset="0"/>
                <a:cs typeface="Times New Roman" pitchFamily="18" charset="0"/>
              </a:rPr>
              <a:t> and K. </a:t>
            </a:r>
            <a:r>
              <a:rPr lang="en-US" sz="1100" dirty="0" err="1" smtClean="0">
                <a:latin typeface="Times New Roman" pitchFamily="18" charset="0"/>
                <a:cs typeface="Times New Roman" pitchFamily="18" charset="0"/>
              </a:rPr>
              <a:t>Zyck</a:t>
            </a:r>
            <a:r>
              <a:rPr lang="en-US" sz="1100" dirty="0" smtClean="0">
                <a:latin typeface="Times New Roman" pitchFamily="18" charset="0"/>
                <a:cs typeface="Times New Roman" pitchFamily="18" charset="0"/>
              </a:rPr>
              <a:t>, "Iterative interference management in coded passive wireless sensors," SENSORS, 2013 IEEE, Baltimore, MD, 2013. </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26</a:t>
            </a:fld>
            <a:endParaRPr lang="en-US"/>
          </a:p>
        </p:txBody>
      </p:sp>
      <p:sp>
        <p:nvSpPr>
          <p:cNvPr id="6" name="Rounded Rectangle 5"/>
          <p:cNvSpPr/>
          <p:nvPr/>
        </p:nvSpPr>
        <p:spPr>
          <a:xfrm>
            <a:off x="593814" y="6320971"/>
            <a:ext cx="1257298"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7" name="Lightning Bolt 6"/>
          <p:cNvSpPr/>
          <p:nvPr/>
        </p:nvSpPr>
        <p:spPr>
          <a:xfrm rot="405674">
            <a:off x="834932" y="6412024"/>
            <a:ext cx="775063" cy="18302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(11-21)</a:t>
            </a:r>
            <a:endParaRPr lang="en-US" dirty="0"/>
          </a:p>
        </p:txBody>
      </p:sp>
      <p:sp>
        <p:nvSpPr>
          <p:cNvPr id="3" name="Content Placeholder 2"/>
          <p:cNvSpPr>
            <a:spLocks noGrp="1"/>
          </p:cNvSpPr>
          <p:nvPr>
            <p:ph idx="1"/>
          </p:nvPr>
        </p:nvSpPr>
        <p:spPr>
          <a:xfrm>
            <a:off x="0" y="1469571"/>
            <a:ext cx="9144000" cy="4707392"/>
          </a:xfrm>
        </p:spPr>
        <p:txBody>
          <a:bodyPr>
            <a:normAutofit fontScale="47500" lnSpcReduction="20000"/>
          </a:bodyPr>
          <a:lstStyle/>
          <a:p>
            <a:pPr marL="514350" indent="-514350">
              <a:buFont typeface="+mj-lt"/>
              <a:buAutoNum type="arabicPeriod" startAt="11"/>
            </a:pPr>
            <a:r>
              <a:rPr lang="en-US" dirty="0" smtClean="0">
                <a:latin typeface="Times New Roman" pitchFamily="18" charset="0"/>
                <a:cs typeface="Times New Roman" pitchFamily="18" charset="0"/>
              </a:rPr>
              <a:t>L. </a:t>
            </a:r>
            <a:r>
              <a:rPr lang="en-US" dirty="0" err="1" smtClean="0">
                <a:latin typeface="Times New Roman" pitchFamily="18" charset="0"/>
                <a:cs typeface="Times New Roman" pitchFamily="18" charset="0"/>
              </a:rPr>
              <a:t>Fabisinski</a:t>
            </a:r>
            <a:r>
              <a:rPr lang="en-US" dirty="0" smtClean="0">
                <a:latin typeface="Times New Roman" pitchFamily="18" charset="0"/>
                <a:cs typeface="Times New Roman" pitchFamily="18" charset="0"/>
              </a:rPr>
              <a:t>, D. Wilkerson, “Wireless Sensors Applications at Marshall Space Flight Center,” IEEE International Conference on Wireless for Space and Extreme Environments (</a:t>
            </a:r>
            <a:r>
              <a:rPr lang="en-US" dirty="0" err="1" smtClean="0">
                <a:latin typeface="Times New Roman" pitchFamily="18" charset="0"/>
                <a:cs typeface="Times New Roman" pitchFamily="18" charset="0"/>
              </a:rPr>
              <a:t>WiSEE</a:t>
            </a:r>
            <a:r>
              <a:rPr lang="en-US" dirty="0" smtClean="0">
                <a:latin typeface="Times New Roman" pitchFamily="18" charset="0"/>
                <a:cs typeface="Times New Roman" pitchFamily="18" charset="0"/>
              </a:rPr>
              <a:t>), Dec 2015, Orlando, FL.</a:t>
            </a:r>
          </a:p>
          <a:p>
            <a:pPr marL="514350" indent="-514350">
              <a:buFont typeface="+mj-lt"/>
              <a:buAutoNum type="arabicPeriod" startAt="11"/>
            </a:pPr>
            <a:r>
              <a:rPr lang="en-US" dirty="0" smtClean="0">
                <a:latin typeface="Times New Roman" pitchFamily="18" charset="0"/>
                <a:cs typeface="Times New Roman" pitchFamily="18" charset="0"/>
              </a:rPr>
              <a:t>G. Merrill, D. Wilkerson, “NASA Fuel Tank Wireless Power and Signal Study,” IEEE International Conference on Wireless for Space and Extreme Environments (</a:t>
            </a:r>
            <a:r>
              <a:rPr lang="en-US" dirty="0" err="1" smtClean="0">
                <a:latin typeface="Times New Roman" pitchFamily="18" charset="0"/>
                <a:cs typeface="Times New Roman" pitchFamily="18" charset="0"/>
              </a:rPr>
              <a:t>WiSEE</a:t>
            </a:r>
            <a:r>
              <a:rPr lang="en-US" dirty="0" smtClean="0">
                <a:latin typeface="Times New Roman" pitchFamily="18" charset="0"/>
                <a:cs typeface="Times New Roman" pitchFamily="18" charset="0"/>
              </a:rPr>
              <a:t>), Dec 2015, Orlando, FL.</a:t>
            </a:r>
          </a:p>
          <a:p>
            <a:pPr marL="514350" indent="-514350">
              <a:buFont typeface="+mj-lt"/>
              <a:buAutoNum type="arabicPeriod" startAt="11"/>
            </a:pPr>
            <a:r>
              <a:rPr lang="en-US" dirty="0" smtClean="0">
                <a:latin typeface="Times New Roman" pitchFamily="18" charset="0"/>
                <a:cs typeface="Times New Roman" pitchFamily="18" charset="0"/>
              </a:rPr>
              <a:t>J. Ni, et. al., "UWB Tracking System Design for Lunar/Mars Exploration," IEEE International Conference on Wireless; 13-16 Mar. 2006; Sydney; Australia. </a:t>
            </a:r>
          </a:p>
          <a:p>
            <a:pPr marL="514350" indent="-514350">
              <a:buFont typeface="+mj-lt"/>
              <a:buAutoNum type="arabicPeriod" startAt="11"/>
            </a:pPr>
            <a:r>
              <a:rPr lang="en-US" dirty="0" smtClean="0">
                <a:latin typeface="Times New Roman" pitchFamily="18" charset="0"/>
                <a:cs typeface="Times New Roman" pitchFamily="18" charset="0"/>
              </a:rPr>
              <a:t>B. H. Fisher and D. C. </a:t>
            </a:r>
            <a:r>
              <a:rPr lang="en-US" dirty="0" err="1" smtClean="0">
                <a:latin typeface="Times New Roman" pitchFamily="18" charset="0"/>
                <a:cs typeface="Times New Roman" pitchFamily="18" charset="0"/>
              </a:rPr>
              <a:t>Malocha</a:t>
            </a:r>
            <a:r>
              <a:rPr lang="en-US" dirty="0" smtClean="0">
                <a:latin typeface="Times New Roman" pitchFamily="18" charset="0"/>
                <a:cs typeface="Times New Roman" pitchFamily="18" charset="0"/>
              </a:rPr>
              <a:t>, "Cryogenic Liquid Sensing Using SAW Devices," 2007 IEEE International Frequency Control Symposium Joint with the 21st European Frequency and Time Forum, Geneva, 2007, pp. 505-510.</a:t>
            </a:r>
          </a:p>
          <a:p>
            <a:pPr marL="514350" indent="-514350">
              <a:buFont typeface="+mj-lt"/>
              <a:buAutoNum type="arabicPeriod" startAt="11"/>
            </a:pPr>
            <a:r>
              <a:rPr lang="en-US" dirty="0" smtClean="0">
                <a:latin typeface="Times New Roman" pitchFamily="18" charset="0"/>
                <a:cs typeface="Times New Roman" pitchFamily="18" charset="0"/>
              </a:rPr>
              <a:t>W. C. Wilson et al., "Orthogonal Frequency Coded SAW Sensors for Aerospace SHM Applications," in IEEE Sensors Journal, vol. 9, no. 11, pp. 1546-1556, Nov. 2009.</a:t>
            </a:r>
          </a:p>
          <a:p>
            <a:pPr marL="514350" indent="-514350">
              <a:buFont typeface="+mj-lt"/>
              <a:buAutoNum type="arabicPeriod" startAt="11"/>
            </a:pPr>
            <a:r>
              <a:rPr lang="en-US" dirty="0" smtClean="0">
                <a:latin typeface="Times New Roman" pitchFamily="18" charset="0"/>
                <a:cs typeface="Times New Roman" pitchFamily="18" charset="0"/>
              </a:rPr>
              <a:t>D. C. </a:t>
            </a:r>
            <a:r>
              <a:rPr lang="en-US" dirty="0" err="1" smtClean="0">
                <a:latin typeface="Times New Roman" pitchFamily="18" charset="0"/>
                <a:cs typeface="Times New Roman" pitchFamily="18" charset="0"/>
              </a:rPr>
              <a:t>Malocha</a:t>
            </a:r>
            <a:r>
              <a:rPr lang="en-US" dirty="0" smtClean="0">
                <a:latin typeface="Times New Roman" pitchFamily="18" charset="0"/>
                <a:cs typeface="Times New Roman" pitchFamily="18" charset="0"/>
              </a:rPr>
              <a:t> et al., "Orthogonal frequency coded SAW sensors and RFID design principles," 2008 IEEE International Frequency Control Symposium, Honolulu, HI, 2008, pp. 278-283.</a:t>
            </a:r>
          </a:p>
          <a:p>
            <a:pPr marL="514350" indent="-514350">
              <a:buFont typeface="+mj-lt"/>
              <a:buAutoNum type="arabicPeriod" startAt="11"/>
            </a:pPr>
            <a:r>
              <a:rPr lang="en-US" dirty="0" smtClean="0">
                <a:latin typeface="Times New Roman" pitchFamily="18" charset="0"/>
                <a:cs typeface="Times New Roman" pitchFamily="18" charset="0"/>
              </a:rPr>
              <a:t>D. C. </a:t>
            </a:r>
            <a:r>
              <a:rPr lang="en-US" dirty="0" err="1" smtClean="0">
                <a:latin typeface="Times New Roman" pitchFamily="18" charset="0"/>
                <a:cs typeface="Times New Roman" pitchFamily="18" charset="0"/>
              </a:rPr>
              <a:t>Malocha</a:t>
            </a:r>
            <a:r>
              <a:rPr lang="en-US" dirty="0" smtClean="0">
                <a:latin typeface="Times New Roman" pitchFamily="18" charset="0"/>
                <a:cs typeface="Times New Roman" pitchFamily="18" charset="0"/>
              </a:rPr>
              <a:t>, B. Fisher, R. </a:t>
            </a:r>
            <a:r>
              <a:rPr lang="en-US" dirty="0" err="1" smtClean="0">
                <a:latin typeface="Times New Roman" pitchFamily="18" charset="0"/>
                <a:cs typeface="Times New Roman" pitchFamily="18" charset="0"/>
              </a:rPr>
              <a:t>Youngquist</a:t>
            </a:r>
            <a:r>
              <a:rPr lang="en-US" dirty="0" smtClean="0">
                <a:latin typeface="Times New Roman" pitchFamily="18" charset="0"/>
                <a:cs typeface="Times New Roman" pitchFamily="18" charset="0"/>
              </a:rPr>
              <a:t>, A. Weeks and M. Gallagher, "Surface Acoustic Wave Pulsed-</a:t>
            </a:r>
            <a:r>
              <a:rPr lang="en-US" dirty="0" err="1" smtClean="0">
                <a:latin typeface="Times New Roman" pitchFamily="18" charset="0"/>
                <a:cs typeface="Times New Roman" pitchFamily="18" charset="0"/>
              </a:rPr>
              <a:t>Correlator</a:t>
            </a:r>
            <a:r>
              <a:rPr lang="en-US" dirty="0" smtClean="0">
                <a:latin typeface="Times New Roman" pitchFamily="18" charset="0"/>
                <a:cs typeface="Times New Roman" pitchFamily="18" charset="0"/>
              </a:rPr>
              <a:t> Transceiver for Aerospace Applications," in IEEE Sensors Journal, vol. 14, no. 11, pp. 3775-3781, Nov. 2014.</a:t>
            </a:r>
          </a:p>
          <a:p>
            <a:pPr marL="514350" indent="-514350">
              <a:buFont typeface="+mj-lt"/>
              <a:buAutoNum type="arabicPeriod" startAt="11"/>
            </a:pPr>
            <a:r>
              <a:rPr lang="en-US" dirty="0" smtClean="0">
                <a:latin typeface="Times New Roman" pitchFamily="18" charset="0"/>
                <a:cs typeface="Times New Roman" pitchFamily="18" charset="0"/>
              </a:rPr>
              <a:t>K. </a:t>
            </a:r>
            <a:r>
              <a:rPr lang="en-US" dirty="0" err="1" smtClean="0">
                <a:latin typeface="Times New Roman" pitchFamily="18" charset="0"/>
                <a:cs typeface="Times New Roman" pitchFamily="18" charset="0"/>
              </a:rPr>
              <a:t>Yasami</a:t>
            </a:r>
            <a:r>
              <a:rPr lang="en-US" dirty="0" smtClean="0">
                <a:latin typeface="Times New Roman" pitchFamily="18" charset="0"/>
                <a:cs typeface="Times New Roman" pitchFamily="18" charset="0"/>
              </a:rPr>
              <a:t>, A. </a:t>
            </a:r>
            <a:r>
              <a:rPr lang="en-US" dirty="0" err="1" smtClean="0">
                <a:latin typeface="Times New Roman" pitchFamily="18" charset="0"/>
                <a:cs typeface="Times New Roman" pitchFamily="18" charset="0"/>
              </a:rPr>
              <a:t>Razi</a:t>
            </a:r>
            <a:r>
              <a:rPr lang="en-US" dirty="0" smtClean="0">
                <a:latin typeface="Times New Roman" pitchFamily="18" charset="0"/>
                <a:cs typeface="Times New Roman" pitchFamily="18" charset="0"/>
              </a:rPr>
              <a:t>, A. </a:t>
            </a:r>
            <a:r>
              <a:rPr lang="en-US" dirty="0" err="1" smtClean="0">
                <a:latin typeface="Times New Roman" pitchFamily="18" charset="0"/>
                <a:cs typeface="Times New Roman" pitchFamily="18" charset="0"/>
              </a:rPr>
              <a:t>Abedi</a:t>
            </a:r>
            <a:r>
              <a:rPr lang="en-US" dirty="0" smtClean="0">
                <a:latin typeface="Times New Roman" pitchFamily="18" charset="0"/>
                <a:cs typeface="Times New Roman" pitchFamily="18" charset="0"/>
              </a:rPr>
              <a:t>, “Analysis of Channel Estimation Error in Physical Layer Network Coding,” IEEE Communications Letters, vol. 15, no. 10, pp. 1029-1031, October 2011.</a:t>
            </a:r>
          </a:p>
          <a:p>
            <a:pPr marL="514350" indent="-514350">
              <a:buFont typeface="+mj-lt"/>
              <a:buAutoNum type="arabicPeriod" startAt="11"/>
            </a:pPr>
            <a:r>
              <a:rPr lang="en-US" dirty="0" smtClean="0">
                <a:latin typeface="Times New Roman" pitchFamily="18" charset="0"/>
                <a:cs typeface="Times New Roman" pitchFamily="18" charset="0"/>
              </a:rPr>
              <a:t>F. </a:t>
            </a:r>
            <a:r>
              <a:rPr lang="en-US" dirty="0" err="1" smtClean="0">
                <a:latin typeface="Times New Roman" pitchFamily="18" charset="0"/>
                <a:cs typeface="Times New Roman" pitchFamily="18" charset="0"/>
              </a:rPr>
              <a:t>Afghah</a:t>
            </a:r>
            <a:r>
              <a:rPr lang="en-US" dirty="0" smtClean="0">
                <a:latin typeface="Times New Roman" pitchFamily="18" charset="0"/>
                <a:cs typeface="Times New Roman" pitchFamily="18" charset="0"/>
              </a:rPr>
              <a:t>, M. Costa, A. </a:t>
            </a:r>
            <a:r>
              <a:rPr lang="en-US" dirty="0" err="1" smtClean="0">
                <a:latin typeface="Times New Roman" pitchFamily="18" charset="0"/>
                <a:cs typeface="Times New Roman" pitchFamily="18" charset="0"/>
              </a:rPr>
              <a:t>Razi</a:t>
            </a:r>
            <a:r>
              <a:rPr lang="en-US" dirty="0" smtClean="0">
                <a:latin typeface="Times New Roman" pitchFamily="18" charset="0"/>
                <a:cs typeface="Times New Roman" pitchFamily="18" charset="0"/>
              </a:rPr>
              <a:t>, A. </a:t>
            </a:r>
            <a:r>
              <a:rPr lang="en-US" dirty="0" err="1" smtClean="0">
                <a:latin typeface="Times New Roman" pitchFamily="18" charset="0"/>
                <a:cs typeface="Times New Roman" pitchFamily="18" charset="0"/>
              </a:rPr>
              <a:t>Abedi</a:t>
            </a:r>
            <a:r>
              <a:rPr lang="en-US" dirty="0" smtClean="0">
                <a:latin typeface="Times New Roman" pitchFamily="18" charset="0"/>
                <a:cs typeface="Times New Roman" pitchFamily="18" charset="0"/>
              </a:rPr>
              <a:t> and A. </a:t>
            </a:r>
            <a:r>
              <a:rPr lang="en-US" dirty="0" err="1" smtClean="0">
                <a:latin typeface="Times New Roman" pitchFamily="18" charset="0"/>
                <a:cs typeface="Times New Roman" pitchFamily="18" charset="0"/>
              </a:rPr>
              <a:t>Ephremides</a:t>
            </a:r>
            <a:r>
              <a:rPr lang="en-US" dirty="0" smtClean="0">
                <a:latin typeface="Times New Roman" pitchFamily="18" charset="0"/>
                <a:cs typeface="Times New Roman" pitchFamily="18" charset="0"/>
              </a:rPr>
              <a:t>, "A reputation-based </a:t>
            </a:r>
            <a:r>
              <a:rPr lang="en-US" dirty="0" err="1" smtClean="0">
                <a:latin typeface="Times New Roman" pitchFamily="18" charset="0"/>
                <a:cs typeface="Times New Roman" pitchFamily="18" charset="0"/>
              </a:rPr>
              <a:t>Stackelberg</a:t>
            </a:r>
            <a:r>
              <a:rPr lang="en-US" dirty="0" smtClean="0">
                <a:latin typeface="Times New Roman" pitchFamily="18" charset="0"/>
                <a:cs typeface="Times New Roman" pitchFamily="18" charset="0"/>
              </a:rPr>
              <a:t> game approach for spectrum sharing with cognitive cooperation," 52nd IEEE Conference on Decision and Control, Firenze, 2013, pp. 3287-3292.</a:t>
            </a:r>
          </a:p>
          <a:p>
            <a:pPr marL="514350" indent="-514350">
              <a:buFont typeface="+mj-lt"/>
              <a:buAutoNum type="arabicPeriod" startAt="11"/>
            </a:pPr>
            <a:r>
              <a:rPr lang="en-US" dirty="0" smtClean="0">
                <a:latin typeface="Times New Roman" pitchFamily="18" charset="0"/>
                <a:cs typeface="Times New Roman" pitchFamily="18" charset="0"/>
              </a:rPr>
              <a:t>L. </a:t>
            </a:r>
            <a:r>
              <a:rPr lang="en-US" dirty="0" err="1" smtClean="0">
                <a:latin typeface="Times New Roman" pitchFamily="18" charset="0"/>
                <a:cs typeface="Times New Roman" pitchFamily="18" charset="0"/>
              </a:rPr>
              <a:t>Labonte</a:t>
            </a:r>
            <a:r>
              <a:rPr lang="en-US" dirty="0" smtClean="0">
                <a:latin typeface="Times New Roman" pitchFamily="18" charset="0"/>
                <a:cs typeface="Times New Roman" pitchFamily="18" charset="0"/>
              </a:rPr>
              <a:t>, J. Castro, M. </a:t>
            </a:r>
            <a:r>
              <a:rPr lang="en-US" dirty="0" err="1" smtClean="0">
                <a:latin typeface="Times New Roman" pitchFamily="18" charset="0"/>
                <a:cs typeface="Times New Roman" pitchFamily="18" charset="0"/>
              </a:rPr>
              <a:t>Razfar</a:t>
            </a:r>
            <a:r>
              <a:rPr lang="en-US" dirty="0" smtClean="0">
                <a:latin typeface="Times New Roman" pitchFamily="18" charset="0"/>
                <a:cs typeface="Times New Roman" pitchFamily="18" charset="0"/>
              </a:rPr>
              <a:t>, A. </a:t>
            </a:r>
            <a:r>
              <a:rPr lang="en-US" dirty="0" err="1" smtClean="0">
                <a:latin typeface="Times New Roman" pitchFamily="18" charset="0"/>
                <a:cs typeface="Times New Roman" pitchFamily="18" charset="0"/>
              </a:rPr>
              <a:t>Abedi</a:t>
            </a:r>
            <a:r>
              <a:rPr lang="en-US" dirty="0" smtClean="0">
                <a:latin typeface="Times New Roman" pitchFamily="18" charset="0"/>
                <a:cs typeface="Times New Roman" pitchFamily="18" charset="0"/>
              </a:rPr>
              <a:t>, R. </a:t>
            </a:r>
            <a:r>
              <a:rPr lang="en-US" dirty="0" err="1" smtClean="0">
                <a:latin typeface="Times New Roman" pitchFamily="18" charset="0"/>
                <a:cs typeface="Times New Roman" pitchFamily="18" charset="0"/>
              </a:rPr>
              <a:t>Rezaei</a:t>
            </a:r>
            <a:r>
              <a:rPr lang="en-US" dirty="0" smtClean="0">
                <a:latin typeface="Times New Roman" pitchFamily="18" charset="0"/>
                <a:cs typeface="Times New Roman" pitchFamily="18" charset="0"/>
              </a:rPr>
              <a:t>, F. </a:t>
            </a:r>
            <a:r>
              <a:rPr lang="en-US" dirty="0" err="1" smtClean="0">
                <a:latin typeface="Times New Roman" pitchFamily="18" charset="0"/>
                <a:cs typeface="Times New Roman" pitchFamily="18" charset="0"/>
              </a:rPr>
              <a:t>Ghabrial</a:t>
            </a:r>
            <a:r>
              <a:rPr lang="en-US" dirty="0" smtClean="0">
                <a:latin typeface="Times New Roman" pitchFamily="18" charset="0"/>
                <a:cs typeface="Times New Roman" pitchFamily="18" charset="0"/>
              </a:rPr>
              <a:t>, P. Shankar, E. </a:t>
            </a:r>
            <a:r>
              <a:rPr lang="en-US" dirty="0" err="1" smtClean="0">
                <a:latin typeface="Times New Roman" pitchFamily="18" charset="0"/>
                <a:cs typeface="Times New Roman" pitchFamily="18" charset="0"/>
              </a:rPr>
              <a:t>Besnard</a:t>
            </a:r>
            <a:r>
              <a:rPr lang="en-US" dirty="0" smtClean="0">
                <a:latin typeface="Times New Roman" pitchFamily="18" charset="0"/>
                <a:cs typeface="Times New Roman" pitchFamily="18" charset="0"/>
              </a:rPr>
              <a:t>, “Wireless Sensor and Actuator Networks with Delayed Noisy Feedback (</a:t>
            </a:r>
            <a:r>
              <a:rPr lang="en-US" dirty="0" err="1" smtClean="0">
                <a:latin typeface="Times New Roman" pitchFamily="18" charset="0"/>
                <a:cs typeface="Times New Roman" pitchFamily="18" charset="0"/>
              </a:rPr>
              <a:t>WiSAN</a:t>
            </a:r>
            <a:r>
              <a:rPr lang="en-US" dirty="0" smtClean="0">
                <a:latin typeface="Times New Roman" pitchFamily="18" charset="0"/>
                <a:cs typeface="Times New Roman" pitchFamily="18" charset="0"/>
              </a:rPr>
              <a:t>),” IEEE International Conference on Wireless for Space and Extreme Environments, Nov 2013, Baltimore, MD.</a:t>
            </a:r>
          </a:p>
          <a:p>
            <a:pPr marL="514350" indent="-514350">
              <a:buFont typeface="+mj-lt"/>
              <a:buAutoNum type="arabicPeriod" startAt="11"/>
            </a:pPr>
            <a:r>
              <a:rPr lang="en-US" dirty="0" smtClean="0">
                <a:latin typeface="Times New Roman" pitchFamily="18" charset="0"/>
                <a:cs typeface="Times New Roman" pitchFamily="18" charset="0"/>
              </a:rPr>
              <a:t>A. </a:t>
            </a:r>
            <a:r>
              <a:rPr lang="en-US" dirty="0" err="1" smtClean="0">
                <a:latin typeface="Times New Roman" pitchFamily="18" charset="0"/>
                <a:cs typeface="Times New Roman" pitchFamily="18" charset="0"/>
              </a:rPr>
              <a:t>Dutta</a:t>
            </a:r>
            <a:r>
              <a:rPr lang="en-US" dirty="0" smtClean="0">
                <a:latin typeface="Times New Roman" pitchFamily="18" charset="0"/>
                <a:cs typeface="Times New Roman" pitchFamily="18" charset="0"/>
              </a:rPr>
              <a:t>, H. Freeman, President’s page: 5G Perspective, IEEE Communications magazine, May 2016, pp. 4-5.</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27</a:t>
            </a:fld>
            <a:endParaRPr lang="en-US"/>
          </a:p>
        </p:txBody>
      </p:sp>
      <p:sp>
        <p:nvSpPr>
          <p:cNvPr id="6" name="Rounded Rectangle 5"/>
          <p:cNvSpPr/>
          <p:nvPr/>
        </p:nvSpPr>
        <p:spPr>
          <a:xfrm>
            <a:off x="593814" y="6320971"/>
            <a:ext cx="1257298"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7" name="Lightning Bolt 6"/>
          <p:cNvSpPr/>
          <p:nvPr/>
        </p:nvSpPr>
        <p:spPr>
          <a:xfrm rot="405674">
            <a:off x="834932" y="6412024"/>
            <a:ext cx="775063" cy="183020"/>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628650" y="2226469"/>
            <a:ext cx="7886700" cy="3263504"/>
          </a:xfrm>
        </p:spPr>
        <p:txBody>
          <a:bodyPr>
            <a:normAutofit fontScale="62500" lnSpcReduction="20000"/>
          </a:bodyPr>
          <a:lstStyle/>
          <a:p>
            <a:pPr marL="428625" indent="-428625">
              <a:buFont typeface="+mj-lt"/>
              <a:buAutoNum type="romanUcPeriod"/>
            </a:pPr>
            <a:r>
              <a:rPr lang="en-US" dirty="0" smtClean="0">
                <a:solidFill>
                  <a:srgbClr val="FF0000"/>
                </a:solidFill>
              </a:rPr>
              <a:t>Introduction to wireless technology (RF, Acoustic, Optical)</a:t>
            </a:r>
          </a:p>
          <a:p>
            <a:pPr lvl="1"/>
            <a:r>
              <a:rPr lang="en-US" dirty="0" smtClean="0">
                <a:solidFill>
                  <a:srgbClr val="FF0000"/>
                </a:solidFill>
              </a:rPr>
              <a:t>Wireless standards – Capabilities and limitations</a:t>
            </a:r>
          </a:p>
          <a:p>
            <a:pPr lvl="1"/>
            <a:r>
              <a:rPr lang="en-US" dirty="0" smtClean="0">
                <a:solidFill>
                  <a:srgbClr val="FF0000"/>
                </a:solidFill>
              </a:rPr>
              <a:t>Reliability of wireless networks – Definitions and basic parameters</a:t>
            </a:r>
          </a:p>
          <a:p>
            <a:pPr marL="428625" indent="-428625">
              <a:buFont typeface="+mj-lt"/>
              <a:buAutoNum type="romanUcPeriod"/>
            </a:pPr>
            <a:r>
              <a:rPr lang="en-US" dirty="0" smtClean="0">
                <a:solidFill>
                  <a:schemeClr val="bg1">
                    <a:lumMod val="65000"/>
                  </a:schemeClr>
                </a:solidFill>
              </a:rPr>
              <a:t>Use case scenarios and environmental requirements</a:t>
            </a:r>
          </a:p>
          <a:p>
            <a:pPr lvl="1"/>
            <a:r>
              <a:rPr lang="en-US" dirty="0" smtClean="0">
                <a:solidFill>
                  <a:schemeClr val="bg1">
                    <a:lumMod val="65000"/>
                  </a:schemeClr>
                </a:solidFill>
              </a:rPr>
              <a:t>Space vehicles; Satellites and payloads; Surface explorations; Ground systems; Habitats</a:t>
            </a:r>
          </a:p>
          <a:p>
            <a:pPr marL="428625" indent="-428625">
              <a:buFont typeface="+mj-lt"/>
              <a:buAutoNum type="romanUcPeriod"/>
            </a:pPr>
            <a:r>
              <a:rPr lang="en-US" dirty="0" smtClean="0">
                <a:solidFill>
                  <a:schemeClr val="bg1">
                    <a:lumMod val="65000"/>
                  </a:schemeClr>
                </a:solidFill>
              </a:rPr>
              <a:t>Application specific requirements</a:t>
            </a:r>
          </a:p>
          <a:p>
            <a:pPr lvl="1"/>
            <a:r>
              <a:rPr lang="en-US" dirty="0" smtClean="0">
                <a:solidFill>
                  <a:schemeClr val="bg1">
                    <a:lumMod val="65000"/>
                  </a:schemeClr>
                </a:solidFill>
              </a:rPr>
              <a:t>Engine health monitoring; Wireless power transmission; Radio Frequency (RF) Communications; Cognitive networks; Environmental monitoring and sensors; Habitat systems; Sensors and actuators</a:t>
            </a:r>
          </a:p>
          <a:p>
            <a:pPr marL="428625" indent="-428625">
              <a:buFont typeface="+mj-lt"/>
              <a:buAutoNum type="romanUcPeriod"/>
            </a:pPr>
            <a:r>
              <a:rPr lang="en-US" dirty="0" smtClean="0">
                <a:solidFill>
                  <a:schemeClr val="bg1">
                    <a:lumMod val="65000"/>
                  </a:schemeClr>
                </a:solidFill>
              </a:rPr>
              <a:t>Conclusions</a:t>
            </a:r>
          </a:p>
          <a:p>
            <a:pPr lvl="1"/>
            <a:r>
              <a:rPr lang="en-US" dirty="0" smtClean="0">
                <a:solidFill>
                  <a:schemeClr val="bg1">
                    <a:lumMod val="65000"/>
                  </a:schemeClr>
                </a:solidFill>
              </a:rPr>
              <a:t>Current interest areas; Potential technology areas for short and long term future implementations; technology road map. </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3</a:t>
            </a:fld>
            <a:endParaRPr lang="en-US"/>
          </a:p>
        </p:txBody>
      </p:sp>
    </p:spTree>
    <p:extLst>
      <p:ext uri="{BB962C8B-B14F-4D97-AF65-F5344CB8AC3E}">
        <p14:creationId xmlns="" xmlns:p14="http://schemas.microsoft.com/office/powerpoint/2010/main" val="9665129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Wireless standards – </a:t>
            </a:r>
            <a:r>
              <a:rPr lang="en-US" sz="2700" dirty="0"/>
              <a:t>Capabilities and limitations</a:t>
            </a:r>
          </a:p>
        </p:txBody>
      </p:sp>
      <p:sp>
        <p:nvSpPr>
          <p:cNvPr id="3" name="Content Placeholder 2"/>
          <p:cNvSpPr>
            <a:spLocks noGrp="1"/>
          </p:cNvSpPr>
          <p:nvPr>
            <p:ph idx="1"/>
          </p:nvPr>
        </p:nvSpPr>
        <p:spPr>
          <a:xfrm>
            <a:off x="234790" y="1691182"/>
            <a:ext cx="5321278" cy="3263504"/>
          </a:xfrm>
        </p:spPr>
        <p:txBody>
          <a:bodyPr/>
          <a:lstStyle/>
          <a:p>
            <a:r>
              <a:rPr lang="en-US" sz="2400" dirty="0" smtClean="0"/>
              <a:t>WLAN: Wireless Local Area Network</a:t>
            </a:r>
          </a:p>
          <a:p>
            <a:r>
              <a:rPr lang="en-US" sz="2400" dirty="0" smtClean="0"/>
              <a:t>WPAN: Wireless Personal Area Network</a:t>
            </a:r>
            <a:endParaRPr lang="en-US" sz="2400" dirty="0"/>
          </a:p>
        </p:txBody>
      </p:sp>
      <p:sp>
        <p:nvSpPr>
          <p:cNvPr id="14" name="Footer Placeholder 13"/>
          <p:cNvSpPr>
            <a:spLocks noGrp="1"/>
          </p:cNvSpPr>
          <p:nvPr>
            <p:ph type="ftr" sz="quarter" idx="11"/>
          </p:nvPr>
        </p:nvSpPr>
        <p:spPr/>
        <p:txBody>
          <a:bodyPr/>
          <a:lstStyle/>
          <a:p>
            <a:r>
              <a:rPr lang="en-US" smtClean="0"/>
              <a:t>IEEE WiSEE 2016 - PWST Workshop</a:t>
            </a:r>
            <a:endParaRPr lang="en-US"/>
          </a:p>
        </p:txBody>
      </p:sp>
      <p:sp>
        <p:nvSpPr>
          <p:cNvPr id="15" name="Slide Number Placeholder 14"/>
          <p:cNvSpPr>
            <a:spLocks noGrp="1"/>
          </p:cNvSpPr>
          <p:nvPr>
            <p:ph type="sldNum" sz="quarter" idx="12"/>
          </p:nvPr>
        </p:nvSpPr>
        <p:spPr/>
        <p:txBody>
          <a:bodyPr/>
          <a:lstStyle/>
          <a:p>
            <a:fld id="{12A3A96D-9FB1-4199-9B0D-252CE0B9012B}" type="slidenum">
              <a:rPr lang="en-US" smtClean="0"/>
              <a:pPr/>
              <a:t>4</a:t>
            </a:fld>
            <a:endParaRPr lang="en-US"/>
          </a:p>
        </p:txBody>
      </p:sp>
      <p:pic>
        <p:nvPicPr>
          <p:cNvPr id="4" name="Picture 3"/>
          <p:cNvPicPr/>
          <p:nvPr/>
        </p:nvPicPr>
        <p:blipFill>
          <a:blip r:embed="rId2" cstate="print"/>
          <a:stretch>
            <a:fillRect/>
          </a:stretch>
        </p:blipFill>
        <p:spPr>
          <a:xfrm>
            <a:off x="5556068" y="1855909"/>
            <a:ext cx="3442642" cy="1541439"/>
          </a:xfrm>
          <a:prstGeom prst="rect">
            <a:avLst/>
          </a:prstGeom>
        </p:spPr>
      </p:pic>
      <p:graphicFrame>
        <p:nvGraphicFramePr>
          <p:cNvPr id="9" name="Diagram 8"/>
          <p:cNvGraphicFramePr/>
          <p:nvPr>
            <p:extLst>
              <p:ext uri="{D42A27DB-BD31-4B8C-83A1-F6EECF244321}">
                <p14:modId xmlns="" xmlns:p14="http://schemas.microsoft.com/office/powerpoint/2010/main" val="2476721810"/>
              </p:ext>
            </p:extLst>
          </p:nvPr>
        </p:nvGraphicFramePr>
        <p:xfrm>
          <a:off x="4883876" y="3932635"/>
          <a:ext cx="3867218" cy="13876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p:cNvPicPr/>
          <p:nvPr/>
        </p:nvPicPr>
        <p:blipFill>
          <a:blip r:embed="rId8" cstate="print">
            <a:extLst>
              <a:ext uri="{28A0092B-C50C-407E-A947-70E740481C1C}">
                <a14:useLocalDpi xmlns="" xmlns:a14="http://schemas.microsoft.com/office/drawing/2010/main" val="0"/>
              </a:ext>
            </a:extLst>
          </a:blip>
          <a:srcRect/>
          <a:stretch>
            <a:fillRect/>
          </a:stretch>
        </p:blipFill>
        <p:spPr bwMode="auto">
          <a:xfrm>
            <a:off x="426380" y="3495097"/>
            <a:ext cx="2085975" cy="1551623"/>
          </a:xfrm>
          <a:prstGeom prst="rect">
            <a:avLst/>
          </a:prstGeom>
          <a:noFill/>
          <a:ln>
            <a:noFill/>
          </a:ln>
        </p:spPr>
      </p:pic>
      <p:pic>
        <p:nvPicPr>
          <p:cNvPr id="11" name="Picture 10"/>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538685" y="3495098"/>
            <a:ext cx="2318861" cy="1498759"/>
          </a:xfrm>
          <a:prstGeom prst="rect">
            <a:avLst/>
          </a:prstGeom>
          <a:noFill/>
          <a:ln>
            <a:noFill/>
          </a:ln>
        </p:spPr>
      </p:pic>
      <p:sp>
        <p:nvSpPr>
          <p:cNvPr id="12" name="TextBox 11"/>
          <p:cNvSpPr txBox="1"/>
          <p:nvPr/>
        </p:nvSpPr>
        <p:spPr>
          <a:xfrm>
            <a:off x="426381" y="5265964"/>
            <a:ext cx="4145620" cy="300082"/>
          </a:xfrm>
          <a:prstGeom prst="rect">
            <a:avLst/>
          </a:prstGeom>
          <a:noFill/>
        </p:spPr>
        <p:txBody>
          <a:bodyPr wrap="square" rtlCol="0">
            <a:spAutoFit/>
          </a:bodyPr>
          <a:lstStyle/>
          <a:p>
            <a:r>
              <a:rPr lang="en-US" sz="1350" dirty="0"/>
              <a:t>Bluetooth: Master/Slave		ZigBee: Mesh</a:t>
            </a:r>
          </a:p>
        </p:txBody>
      </p:sp>
      <p:sp>
        <p:nvSpPr>
          <p:cNvPr id="13" name="TextBox 12"/>
          <p:cNvSpPr txBox="1"/>
          <p:nvPr/>
        </p:nvSpPr>
        <p:spPr>
          <a:xfrm>
            <a:off x="4997507" y="5265964"/>
            <a:ext cx="1459117" cy="300082"/>
          </a:xfrm>
          <a:prstGeom prst="rect">
            <a:avLst/>
          </a:prstGeom>
          <a:noFill/>
        </p:spPr>
        <p:txBody>
          <a:bodyPr wrap="none" rtlCol="0">
            <a:spAutoFit/>
          </a:bodyPr>
          <a:lstStyle/>
          <a:p>
            <a:r>
              <a:rPr lang="en-US" sz="1350" dirty="0">
                <a:solidFill>
                  <a:schemeClr val="accent1"/>
                </a:solidFill>
              </a:rPr>
              <a:t>* References [2-8]</a:t>
            </a:r>
          </a:p>
        </p:txBody>
      </p:sp>
    </p:spTree>
    <p:extLst>
      <p:ext uri="{BB962C8B-B14F-4D97-AF65-F5344CB8AC3E}">
        <p14:creationId xmlns="" xmlns:p14="http://schemas.microsoft.com/office/powerpoint/2010/main" val="11610409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Reliability of Wireless Networks</a:t>
            </a:r>
            <a:endParaRPr lang="en-US" dirty="0"/>
          </a:p>
        </p:txBody>
      </p:sp>
      <p:sp>
        <p:nvSpPr>
          <p:cNvPr id="3" name="Content Placeholder 2"/>
          <p:cNvSpPr>
            <a:spLocks noGrp="1"/>
          </p:cNvSpPr>
          <p:nvPr>
            <p:ph idx="1"/>
          </p:nvPr>
        </p:nvSpPr>
        <p:spPr/>
        <p:txBody>
          <a:bodyPr>
            <a:normAutofit/>
          </a:bodyPr>
          <a:lstStyle/>
          <a:p>
            <a:r>
              <a:rPr lang="en-US" sz="1800" dirty="0"/>
              <a:t>What is the definition of reliability?</a:t>
            </a:r>
          </a:p>
          <a:p>
            <a:pPr lvl="1"/>
            <a:r>
              <a:rPr lang="en-US" sz="1500" dirty="0"/>
              <a:t>End to end data throughput</a:t>
            </a:r>
          </a:p>
          <a:p>
            <a:pPr lvl="1"/>
            <a:r>
              <a:rPr lang="en-US" sz="1500" dirty="0"/>
              <a:t>Delay or latency</a:t>
            </a:r>
          </a:p>
          <a:p>
            <a:pPr lvl="1"/>
            <a:r>
              <a:rPr lang="en-US" sz="1500" dirty="0"/>
              <a:t>Bit Error Rate (BER) or Symbol Error Rate (SER) or Packet Error Rate (PER)</a:t>
            </a:r>
          </a:p>
          <a:p>
            <a:pPr lvl="1"/>
            <a:r>
              <a:rPr lang="en-US" sz="1500" dirty="0"/>
              <a:t>Packet loss or collision rate</a:t>
            </a:r>
          </a:p>
          <a:p>
            <a:r>
              <a:rPr lang="en-US" sz="1800" dirty="0"/>
              <a:t>Example: QBSC’2007</a:t>
            </a:r>
          </a:p>
          <a:p>
            <a:pPr lvl="1"/>
            <a:r>
              <a:rPr lang="en-US" sz="1500" dirty="0"/>
              <a:t>AWGN (left)</a:t>
            </a:r>
          </a:p>
          <a:p>
            <a:pPr lvl="1"/>
            <a:r>
              <a:rPr lang="en-US" sz="1500" dirty="0"/>
              <a:t>Rayleigh fading (right)</a:t>
            </a:r>
          </a:p>
          <a:p>
            <a:r>
              <a:rPr lang="en-US" sz="1800" dirty="0"/>
              <a:t>Example: Sensors’2013</a:t>
            </a:r>
          </a:p>
          <a:p>
            <a:pPr lvl="1"/>
            <a:r>
              <a:rPr lang="en-US" sz="1500" dirty="0"/>
              <a:t>One sensor (left), multiple (right)</a:t>
            </a:r>
          </a:p>
        </p:txBody>
      </p:sp>
      <p:sp>
        <p:nvSpPr>
          <p:cNvPr id="7" name="Footer Placeholder 6"/>
          <p:cNvSpPr>
            <a:spLocks noGrp="1"/>
          </p:cNvSpPr>
          <p:nvPr>
            <p:ph type="ftr" sz="quarter" idx="11"/>
          </p:nvPr>
        </p:nvSpPr>
        <p:spPr/>
        <p:txBody>
          <a:bodyPr/>
          <a:lstStyle/>
          <a:p>
            <a:r>
              <a:rPr lang="en-US" smtClean="0"/>
              <a:t>IEEE WiSEE 2016 - PWST Workshop</a:t>
            </a:r>
            <a:endParaRPr lang="en-US"/>
          </a:p>
        </p:txBody>
      </p:sp>
      <p:sp>
        <p:nvSpPr>
          <p:cNvPr id="8" name="Slide Number Placeholder 7"/>
          <p:cNvSpPr>
            <a:spLocks noGrp="1"/>
          </p:cNvSpPr>
          <p:nvPr>
            <p:ph type="sldNum" sz="quarter" idx="12"/>
          </p:nvPr>
        </p:nvSpPr>
        <p:spPr/>
        <p:txBody>
          <a:bodyPr/>
          <a:lstStyle/>
          <a:p>
            <a:fld id="{12A3A96D-9FB1-4199-9B0D-252CE0B9012B}" type="slidenum">
              <a:rPr lang="en-US" smtClean="0"/>
              <a:pPr/>
              <a:t>5</a:t>
            </a:fld>
            <a:endParaRPr lang="en-US"/>
          </a:p>
        </p:txBody>
      </p:sp>
      <p:pic>
        <p:nvPicPr>
          <p:cNvPr id="4" name="Picture 3"/>
          <p:cNvPicPr/>
          <p:nvPr/>
        </p:nvPicPr>
        <p:blipFill>
          <a:blip r:embed="rId2" cstate="print"/>
          <a:stretch>
            <a:fillRect/>
          </a:stretch>
        </p:blipFill>
        <p:spPr>
          <a:xfrm>
            <a:off x="4110449" y="2786743"/>
            <a:ext cx="4850675" cy="2327162"/>
          </a:xfrm>
          <a:prstGeom prst="rect">
            <a:avLst/>
          </a:prstGeom>
        </p:spPr>
      </p:pic>
      <p:pic>
        <p:nvPicPr>
          <p:cNvPr id="9" name="Picture 8"/>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13040" y="4500088"/>
            <a:ext cx="1230630" cy="474345"/>
          </a:xfrm>
          <a:prstGeom prst="rect">
            <a:avLst/>
          </a:prstGeom>
          <a:noFill/>
          <a:ln>
            <a:noFill/>
          </a:ln>
        </p:spPr>
      </p:pic>
      <p:pic>
        <p:nvPicPr>
          <p:cNvPr id="10" name="Picture 9"/>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248548" y="4506755"/>
            <a:ext cx="1384459" cy="467678"/>
          </a:xfrm>
          <a:prstGeom prst="rect">
            <a:avLst/>
          </a:prstGeom>
          <a:noFill/>
          <a:ln>
            <a:noFill/>
          </a:ln>
        </p:spPr>
      </p:pic>
      <p:sp>
        <p:nvSpPr>
          <p:cNvPr id="11" name="Rectangle 10"/>
          <p:cNvSpPr/>
          <p:nvPr/>
        </p:nvSpPr>
        <p:spPr>
          <a:xfrm>
            <a:off x="6927271" y="5212973"/>
            <a:ext cx="1547283" cy="300082"/>
          </a:xfrm>
          <a:prstGeom prst="rect">
            <a:avLst/>
          </a:prstGeom>
        </p:spPr>
        <p:txBody>
          <a:bodyPr wrap="none">
            <a:spAutoFit/>
          </a:bodyPr>
          <a:lstStyle/>
          <a:p>
            <a:pPr lvl="0"/>
            <a:r>
              <a:rPr lang="en-US" sz="1350" dirty="0">
                <a:solidFill>
                  <a:schemeClr val="accent1"/>
                </a:solidFill>
              </a:rPr>
              <a:t>* References [9-10]</a:t>
            </a:r>
          </a:p>
        </p:txBody>
      </p:sp>
      <p:sp>
        <p:nvSpPr>
          <p:cNvPr id="5" name="Oval 4"/>
          <p:cNvSpPr/>
          <p:nvPr/>
        </p:nvSpPr>
        <p:spPr>
          <a:xfrm>
            <a:off x="913040" y="5212973"/>
            <a:ext cx="131989" cy="151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p:cNvCxnSpPr>
            <a:stCxn id="5" idx="6"/>
            <a:endCxn id="13" idx="2"/>
          </p:cNvCxnSpPr>
          <p:nvPr/>
        </p:nvCxnSpPr>
        <p:spPr>
          <a:xfrm>
            <a:off x="1045029" y="5288727"/>
            <a:ext cx="717096" cy="147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1762125" y="5227727"/>
            <a:ext cx="131989" cy="151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2405063" y="5227727"/>
            <a:ext cx="131989" cy="151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p:cNvCxnSpPr>
            <a:stCxn id="16" idx="6"/>
            <a:endCxn id="18" idx="2"/>
          </p:cNvCxnSpPr>
          <p:nvPr/>
        </p:nvCxnSpPr>
        <p:spPr>
          <a:xfrm>
            <a:off x="2537052" y="5303481"/>
            <a:ext cx="717096" cy="147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3254148" y="5242481"/>
            <a:ext cx="131989" cy="15150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2583590" y="5536883"/>
            <a:ext cx="131989" cy="151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20" name="Straight Arrow Connector 19"/>
          <p:cNvCxnSpPr>
            <a:stCxn id="19" idx="6"/>
            <a:endCxn id="18" idx="3"/>
          </p:cNvCxnSpPr>
          <p:nvPr/>
        </p:nvCxnSpPr>
        <p:spPr>
          <a:xfrm flipV="1">
            <a:off x="2715579" y="5371800"/>
            <a:ext cx="557898" cy="240837"/>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
        <p:nvSpPr>
          <p:cNvPr id="21" name="Oval 20"/>
          <p:cNvSpPr/>
          <p:nvPr/>
        </p:nvSpPr>
        <p:spPr>
          <a:xfrm>
            <a:off x="2735990" y="5819915"/>
            <a:ext cx="131989" cy="15150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cxnSp>
        <p:nvCxnSpPr>
          <p:cNvPr id="22" name="Straight Arrow Connector 21"/>
          <p:cNvCxnSpPr>
            <a:stCxn id="21" idx="6"/>
            <a:endCxn id="18" idx="4"/>
          </p:cNvCxnSpPr>
          <p:nvPr/>
        </p:nvCxnSpPr>
        <p:spPr>
          <a:xfrm flipV="1">
            <a:off x="2867979" y="5393988"/>
            <a:ext cx="452164" cy="501681"/>
          </a:xfrm>
          <a:prstGeom prst="straightConnector1">
            <a:avLst/>
          </a:prstGeom>
          <a:ln>
            <a:prstDash val="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12952740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a:xfrm>
            <a:off x="628650" y="2226469"/>
            <a:ext cx="7886700" cy="3263504"/>
          </a:xfrm>
        </p:spPr>
        <p:txBody>
          <a:bodyPr>
            <a:normAutofit fontScale="62500" lnSpcReduction="20000"/>
          </a:bodyPr>
          <a:lstStyle/>
          <a:p>
            <a:pPr marL="428625" indent="-428625">
              <a:buFont typeface="+mj-lt"/>
              <a:buAutoNum type="romanUcPeriod"/>
            </a:pPr>
            <a:r>
              <a:rPr lang="en-US" dirty="0" smtClean="0">
                <a:solidFill>
                  <a:schemeClr val="bg1">
                    <a:lumMod val="65000"/>
                  </a:schemeClr>
                </a:solidFill>
              </a:rPr>
              <a:t>Introduction to wireless technology (RF, Acoustic, Optical)</a:t>
            </a:r>
          </a:p>
          <a:p>
            <a:pPr lvl="1"/>
            <a:r>
              <a:rPr lang="en-US" dirty="0" smtClean="0">
                <a:solidFill>
                  <a:schemeClr val="bg1">
                    <a:lumMod val="65000"/>
                  </a:schemeClr>
                </a:solidFill>
              </a:rPr>
              <a:t>Wireless standards – Capabilities and limitations</a:t>
            </a:r>
          </a:p>
          <a:p>
            <a:pPr lvl="1"/>
            <a:r>
              <a:rPr lang="en-US" dirty="0" smtClean="0">
                <a:solidFill>
                  <a:schemeClr val="bg1">
                    <a:lumMod val="65000"/>
                  </a:schemeClr>
                </a:solidFill>
              </a:rPr>
              <a:t>Reliability of wireless networks – Definitions and basic parameters</a:t>
            </a:r>
          </a:p>
          <a:p>
            <a:pPr marL="428625" indent="-428625">
              <a:buFont typeface="+mj-lt"/>
              <a:buAutoNum type="romanUcPeriod"/>
            </a:pPr>
            <a:r>
              <a:rPr lang="en-US" dirty="0" smtClean="0">
                <a:solidFill>
                  <a:srgbClr val="FF0000"/>
                </a:solidFill>
              </a:rPr>
              <a:t>Use case scenarios and environmental requirements</a:t>
            </a:r>
          </a:p>
          <a:p>
            <a:pPr lvl="1"/>
            <a:r>
              <a:rPr lang="en-US" dirty="0" smtClean="0">
                <a:solidFill>
                  <a:srgbClr val="FF0000"/>
                </a:solidFill>
              </a:rPr>
              <a:t>Space vehicles; Satellites and payloads; Surface explorations; Ground systems; Habitats</a:t>
            </a:r>
          </a:p>
          <a:p>
            <a:pPr marL="428625" indent="-428625">
              <a:buFont typeface="+mj-lt"/>
              <a:buAutoNum type="romanUcPeriod"/>
            </a:pPr>
            <a:r>
              <a:rPr lang="en-US" dirty="0" smtClean="0">
                <a:solidFill>
                  <a:schemeClr val="bg1">
                    <a:lumMod val="65000"/>
                  </a:schemeClr>
                </a:solidFill>
              </a:rPr>
              <a:t>Application specific requirements</a:t>
            </a:r>
          </a:p>
          <a:p>
            <a:pPr lvl="1"/>
            <a:r>
              <a:rPr lang="en-US" dirty="0" smtClean="0">
                <a:solidFill>
                  <a:schemeClr val="bg1">
                    <a:lumMod val="65000"/>
                  </a:schemeClr>
                </a:solidFill>
              </a:rPr>
              <a:t>Engine health monitoring; Wireless power transmission; Radio Frequency (RF) Communications; Cognitive networks; Environmental monitoring and sensors; Habitat systems; Sensors and actuators</a:t>
            </a:r>
          </a:p>
          <a:p>
            <a:pPr marL="428625" indent="-428625">
              <a:buFont typeface="+mj-lt"/>
              <a:buAutoNum type="romanUcPeriod"/>
            </a:pPr>
            <a:r>
              <a:rPr lang="en-US" dirty="0" smtClean="0">
                <a:solidFill>
                  <a:schemeClr val="bg1">
                    <a:lumMod val="65000"/>
                  </a:schemeClr>
                </a:solidFill>
              </a:rPr>
              <a:t>Conclusions</a:t>
            </a:r>
          </a:p>
          <a:p>
            <a:pPr lvl="1"/>
            <a:r>
              <a:rPr lang="en-US" dirty="0" smtClean="0">
                <a:solidFill>
                  <a:schemeClr val="bg1">
                    <a:lumMod val="65000"/>
                  </a:schemeClr>
                </a:solidFill>
              </a:rPr>
              <a:t>Current interest areas; Potential technology areas for short and long term future implementations; technology road map. </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6</a:t>
            </a:fld>
            <a:endParaRPr lang="en-US"/>
          </a:p>
        </p:txBody>
      </p:sp>
      <p:sp>
        <p:nvSpPr>
          <p:cNvPr id="6" name="Rounded Rectangle 5"/>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30321106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 Vehicles</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t>Space vehicles operate in extreme conditions with notable vibrations on their various sub-systems. </a:t>
            </a:r>
            <a:r>
              <a:rPr lang="en-US" dirty="0" smtClean="0"/>
              <a:t>Monitoring </a:t>
            </a:r>
            <a:r>
              <a:rPr lang="en-US" dirty="0"/>
              <a:t>critical systems such as thermal and pressure systems, cryogenic fluid management, HVAC, ECLSS, Lighting Monitoring, Docking, and Rendezvous systems require specific considerations as </a:t>
            </a:r>
            <a:r>
              <a:rPr lang="en-US" dirty="0" smtClean="0"/>
              <a:t>follows*. Most </a:t>
            </a:r>
            <a:r>
              <a:rPr lang="en-US" dirty="0"/>
              <a:t>of these systems are hard to reach and not accessible easily.  The wireless system design need to accommodate operations in confined spaces and often closed metallic chambers or sometimes even inside fluid environments at cryogenic temperatures. A recent work at MSFC demonstrated proof of concept for wireless sensing inside a fuel </a:t>
            </a:r>
            <a:r>
              <a:rPr lang="en-US" dirty="0" smtClean="0"/>
              <a:t>tank*. </a:t>
            </a:r>
            <a:r>
              <a:rPr lang="en-US" dirty="0"/>
              <a:t>Monitoring the engine and heat shield requires sensors that can operate in high temperature environments with harsh chemical vapors present.</a:t>
            </a:r>
          </a:p>
          <a:p>
            <a:pPr marL="0" indent="0">
              <a:buNone/>
            </a:pPr>
            <a:r>
              <a:rPr lang="en-US" b="1" dirty="0" smtClean="0"/>
              <a:t>Challenges</a:t>
            </a:r>
            <a:r>
              <a:rPr lang="en-US" b="1" dirty="0"/>
              <a:t>: </a:t>
            </a:r>
            <a:endParaRPr lang="en-US" dirty="0"/>
          </a:p>
          <a:p>
            <a:pPr lvl="0"/>
            <a:r>
              <a:rPr lang="en-US" dirty="0"/>
              <a:t>Wide range of temperature </a:t>
            </a:r>
            <a:r>
              <a:rPr lang="en-US" dirty="0" smtClean="0"/>
              <a:t>variations</a:t>
            </a:r>
          </a:p>
          <a:p>
            <a:pPr lvl="0"/>
            <a:r>
              <a:rPr lang="en-US" dirty="0" smtClean="0"/>
              <a:t>Vibration tolerance</a:t>
            </a:r>
            <a:endParaRPr lang="en-US" dirty="0"/>
          </a:p>
          <a:p>
            <a:pPr lvl="0"/>
            <a:r>
              <a:rPr lang="en-US" dirty="0"/>
              <a:t>Accessibility in confined environments</a:t>
            </a:r>
          </a:p>
          <a:p>
            <a:pPr lvl="0"/>
            <a:r>
              <a:rPr lang="en-US" dirty="0"/>
              <a:t>Signal propagation in metallic enclosures</a:t>
            </a:r>
          </a:p>
          <a:p>
            <a:pPr marL="0" indent="0">
              <a:buNone/>
            </a:pPr>
            <a:r>
              <a:rPr lang="en-US" b="1" dirty="0" smtClean="0"/>
              <a:t>Benefits</a:t>
            </a:r>
            <a:r>
              <a:rPr lang="en-US" b="1" dirty="0"/>
              <a:t>: </a:t>
            </a:r>
            <a:endParaRPr lang="en-US" dirty="0"/>
          </a:p>
          <a:p>
            <a:pPr lvl="0"/>
            <a:r>
              <a:rPr lang="en-US" dirty="0"/>
              <a:t>Acquiring more data from supporting structures and engine itself</a:t>
            </a:r>
          </a:p>
          <a:p>
            <a:pPr lvl="0"/>
            <a:r>
              <a:rPr lang="en-US" dirty="0"/>
              <a:t>Reducing weight due to cable elimination</a:t>
            </a:r>
          </a:p>
          <a:p>
            <a:pPr lvl="0"/>
            <a:r>
              <a:rPr lang="en-US" dirty="0"/>
              <a:t>Dynamic performance control with wireless sensing and </a:t>
            </a:r>
            <a:r>
              <a:rPr lang="en-US" dirty="0" smtClean="0"/>
              <a:t>actuation</a:t>
            </a:r>
          </a:p>
        </p:txBody>
      </p:sp>
      <p:sp>
        <p:nvSpPr>
          <p:cNvPr id="5" name="Footer Placeholder 4"/>
          <p:cNvSpPr>
            <a:spLocks noGrp="1"/>
          </p:cNvSpPr>
          <p:nvPr>
            <p:ph type="ftr" sz="quarter" idx="11"/>
          </p:nvPr>
        </p:nvSpPr>
        <p:spPr/>
        <p:txBody>
          <a:bodyPr/>
          <a:lstStyle/>
          <a:p>
            <a:r>
              <a:rPr lang="en-US" smtClean="0"/>
              <a:t>IEEE WiSEE 2016 - PWST Workshop</a:t>
            </a:r>
            <a:endParaRPr lang="en-US"/>
          </a:p>
        </p:txBody>
      </p:sp>
      <p:sp>
        <p:nvSpPr>
          <p:cNvPr id="6" name="Slide Number Placeholder 5"/>
          <p:cNvSpPr>
            <a:spLocks noGrp="1"/>
          </p:cNvSpPr>
          <p:nvPr>
            <p:ph type="sldNum" sz="quarter" idx="12"/>
          </p:nvPr>
        </p:nvSpPr>
        <p:spPr/>
        <p:txBody>
          <a:bodyPr/>
          <a:lstStyle/>
          <a:p>
            <a:fld id="{12A3A96D-9FB1-4199-9B0D-252CE0B9012B}" type="slidenum">
              <a:rPr lang="en-US" smtClean="0"/>
              <a:pPr/>
              <a:t>7</a:t>
            </a:fld>
            <a:endParaRPr lang="en-US"/>
          </a:p>
        </p:txBody>
      </p:sp>
      <p:sp>
        <p:nvSpPr>
          <p:cNvPr id="4" name="Rectangle 3"/>
          <p:cNvSpPr/>
          <p:nvPr/>
        </p:nvSpPr>
        <p:spPr>
          <a:xfrm>
            <a:off x="7014357" y="5817575"/>
            <a:ext cx="1635448" cy="300082"/>
          </a:xfrm>
          <a:prstGeom prst="rect">
            <a:avLst/>
          </a:prstGeom>
        </p:spPr>
        <p:txBody>
          <a:bodyPr wrap="none">
            <a:spAutoFit/>
          </a:bodyPr>
          <a:lstStyle/>
          <a:p>
            <a:pPr lvl="0"/>
            <a:r>
              <a:rPr lang="en-US" sz="1350" dirty="0">
                <a:solidFill>
                  <a:schemeClr val="accent1"/>
                </a:solidFill>
              </a:rPr>
              <a:t>* References [11-12]</a:t>
            </a:r>
          </a:p>
        </p:txBody>
      </p:sp>
      <p:pic>
        <p:nvPicPr>
          <p:cNvPr id="2050" name="Picture 2" descr="Orange tank SLS - Post-CDR.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040392" y="2871464"/>
            <a:ext cx="1583377" cy="2743200"/>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8" name="Rounded Rectangle 7"/>
          <p:cNvSpPr/>
          <p:nvPr/>
        </p:nvSpPr>
        <p:spPr>
          <a:xfrm>
            <a:off x="1393374" y="6331039"/>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9" name="TextBox 8"/>
          <p:cNvSpPr txBox="1"/>
          <p:nvPr/>
        </p:nvSpPr>
        <p:spPr>
          <a:xfrm>
            <a:off x="7632944" y="5419715"/>
            <a:ext cx="696690" cy="338554"/>
          </a:xfrm>
          <a:prstGeom prst="rect">
            <a:avLst/>
          </a:prstGeom>
          <a:noFill/>
        </p:spPr>
        <p:txBody>
          <a:bodyPr wrap="square" rtlCol="0">
            <a:spAutoFit/>
          </a:bodyPr>
          <a:lstStyle/>
          <a:p>
            <a:r>
              <a:rPr lang="en-US" sz="1600" dirty="0" smtClean="0"/>
              <a:t>SLS</a:t>
            </a:r>
            <a:endParaRPr lang="en-US" sz="1600" dirty="0"/>
          </a:p>
        </p:txBody>
      </p:sp>
    </p:spTree>
    <p:extLst>
      <p:ext uri="{BB962C8B-B14F-4D97-AF65-F5344CB8AC3E}">
        <p14:creationId xmlns="" xmlns:p14="http://schemas.microsoft.com/office/powerpoint/2010/main" val="3815893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667885" y="1325561"/>
            <a:ext cx="3476115" cy="14454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Example: Test of WSN on board a Rocket</a:t>
            </a:r>
            <a:endParaRPr lang="en-US" dirty="0"/>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8</a:t>
            </a:fld>
            <a:endParaRPr lang="en-US"/>
          </a:p>
        </p:txBody>
      </p:sp>
      <p:pic>
        <p:nvPicPr>
          <p:cNvPr id="6" name="Picture 5" descr="DSC00136.jpg"/>
          <p:cNvPicPr>
            <a:picLocks noChangeAspect="1"/>
          </p:cNvPicPr>
          <p:nvPr/>
        </p:nvPicPr>
        <p:blipFill>
          <a:blip r:embed="rId3" cstate="print"/>
          <a:stretch>
            <a:fillRect/>
          </a:stretch>
        </p:blipFill>
        <p:spPr>
          <a:xfrm>
            <a:off x="2057399" y="1325562"/>
            <a:ext cx="3610486" cy="4813981"/>
          </a:xfrm>
          <a:prstGeom prst="rect">
            <a:avLst/>
          </a:prstGeom>
        </p:spPr>
      </p:pic>
      <p:pic>
        <p:nvPicPr>
          <p:cNvPr id="7" name="Picture 6" descr="DSC00128.jpg"/>
          <p:cNvPicPr>
            <a:picLocks noChangeAspect="1"/>
          </p:cNvPicPr>
          <p:nvPr/>
        </p:nvPicPr>
        <p:blipFill>
          <a:blip r:embed="rId4" cstate="print"/>
          <a:stretch>
            <a:fillRect/>
          </a:stretch>
        </p:blipFill>
        <p:spPr>
          <a:xfrm>
            <a:off x="5181599" y="2392362"/>
            <a:ext cx="3657600" cy="2743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8" name="Straight Connector 7"/>
          <p:cNvCxnSpPr/>
          <p:nvPr/>
        </p:nvCxnSpPr>
        <p:spPr>
          <a:xfrm flipV="1">
            <a:off x="3830467" y="2766898"/>
            <a:ext cx="1886777" cy="682603"/>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cxnSp>
        <p:nvCxnSpPr>
          <p:cNvPr id="9" name="Straight Connector 8"/>
          <p:cNvCxnSpPr>
            <a:endCxn id="7" idx="3"/>
          </p:cNvCxnSpPr>
          <p:nvPr/>
        </p:nvCxnSpPr>
        <p:spPr>
          <a:xfrm>
            <a:off x="3779523" y="3666309"/>
            <a:ext cx="1937719" cy="1067521"/>
          </a:xfrm>
          <a:prstGeom prst="line">
            <a:avLst/>
          </a:prstGeom>
          <a:ln>
            <a:solidFill>
              <a:schemeClr val="bg1"/>
            </a:solidFill>
          </a:ln>
        </p:spPr>
        <p:style>
          <a:lnRef idx="3">
            <a:schemeClr val="dk1"/>
          </a:lnRef>
          <a:fillRef idx="0">
            <a:schemeClr val="dk1"/>
          </a:fillRef>
          <a:effectRef idx="2">
            <a:schemeClr val="dk1"/>
          </a:effectRef>
          <a:fontRef idx="minor">
            <a:schemeClr val="tx1"/>
          </a:fontRef>
        </p:style>
      </p:cxnSp>
      <p:pic>
        <p:nvPicPr>
          <p:cNvPr id="10" name="Picture 9" descr="launch_narrow.jpg"/>
          <p:cNvPicPr>
            <a:picLocks noChangeAspect="1"/>
          </p:cNvPicPr>
          <p:nvPr/>
        </p:nvPicPr>
        <p:blipFill>
          <a:blip r:embed="rId5" cstate="print"/>
          <a:stretch>
            <a:fillRect/>
          </a:stretch>
        </p:blipFill>
        <p:spPr>
          <a:xfrm>
            <a:off x="1" y="1325563"/>
            <a:ext cx="2077864" cy="4813980"/>
          </a:xfrm>
          <a:prstGeom prst="rect">
            <a:avLst/>
          </a:prstGeom>
        </p:spPr>
      </p:pic>
      <p:sp>
        <p:nvSpPr>
          <p:cNvPr id="13" name="TextBox 12"/>
          <p:cNvSpPr txBox="1"/>
          <p:nvPr/>
        </p:nvSpPr>
        <p:spPr>
          <a:xfrm>
            <a:off x="2257096" y="5768754"/>
            <a:ext cx="3330964" cy="369332"/>
          </a:xfrm>
          <a:prstGeom prst="rect">
            <a:avLst/>
          </a:prstGeom>
          <a:noFill/>
        </p:spPr>
        <p:txBody>
          <a:bodyPr wrap="square" rtlCol="0">
            <a:spAutoFit/>
          </a:bodyPr>
          <a:lstStyle/>
          <a:p>
            <a:r>
              <a:rPr lang="en-US" dirty="0" smtClean="0">
                <a:solidFill>
                  <a:schemeClr val="bg1"/>
                </a:solidFill>
              </a:rPr>
              <a:t>2009, 2011, and 2013 Mojave, CA</a:t>
            </a:r>
            <a:endParaRPr lang="en-US" dirty="0">
              <a:solidFill>
                <a:schemeClr val="bg1"/>
              </a:solidFill>
            </a:endParaRPr>
          </a:p>
        </p:txBody>
      </p:sp>
      <p:pic>
        <p:nvPicPr>
          <p:cNvPr id="14" name="Picture 2"/>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386929" y="2766899"/>
            <a:ext cx="1757071" cy="3371188"/>
          </a:xfrm>
          <a:prstGeom prst="rect">
            <a:avLst/>
          </a:prstGeom>
          <a:ln>
            <a:noFill/>
          </a:ln>
          <a:effectLst>
            <a:softEdge rad="1125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5673697" y="5486404"/>
            <a:ext cx="1746004" cy="646331"/>
          </a:xfrm>
          <a:prstGeom prst="rect">
            <a:avLst/>
          </a:prstGeom>
          <a:noFill/>
        </p:spPr>
        <p:txBody>
          <a:bodyPr wrap="square" rtlCol="0">
            <a:spAutoFit/>
          </a:bodyPr>
          <a:lstStyle/>
          <a:p>
            <a:r>
              <a:rPr lang="en-US" dirty="0" smtClean="0"/>
              <a:t>Funded by NASA MSGC and CSGC</a:t>
            </a:r>
            <a:endParaRPr lang="en-US" dirty="0"/>
          </a:p>
        </p:txBody>
      </p:sp>
      <p:sp>
        <p:nvSpPr>
          <p:cNvPr id="15" name="Rounded Rectangle 14"/>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 xmlns:p14="http://schemas.microsoft.com/office/powerpoint/2010/main" val="39819471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Satellites and payloads</a:t>
            </a:r>
            <a:endParaRPr lang="en-US" dirty="0"/>
          </a:p>
        </p:txBody>
      </p:sp>
      <p:sp>
        <p:nvSpPr>
          <p:cNvPr id="3" name="Content Placeholder 2"/>
          <p:cNvSpPr>
            <a:spLocks noGrp="1"/>
          </p:cNvSpPr>
          <p:nvPr>
            <p:ph idx="1"/>
          </p:nvPr>
        </p:nvSpPr>
        <p:spPr/>
        <p:txBody>
          <a:bodyPr>
            <a:normAutofit fontScale="55000" lnSpcReduction="20000"/>
          </a:bodyPr>
          <a:lstStyle/>
          <a:p>
            <a:pPr marL="0" indent="0">
              <a:buNone/>
            </a:pPr>
            <a:r>
              <a:rPr lang="en-US" dirty="0"/>
              <a:t>Satellites and payloads operate in harsh environment and often require monitoring and protection against extreme temperature changes and radiation.  Whether using radiation hardened hardware or adding internal heaters or coolers to keep the equipment in desirable environmental condition, it is necessary to monitor the internal temperatures and radiation doses at all times.  Although, it may not make sense to replace a short few cm wire inside a small satellite with wireless, but for some applications were drilling a hole in the payload or satellite’s exterior body may lead to loss of heat and energy, short range magnetic coupling wireless solutions will become important. Other applications include monitoring external solar arrays for MMOD impact or damage evaluation as well as transferring power between two disjoint sections.</a:t>
            </a:r>
          </a:p>
          <a:p>
            <a:pPr marL="0" indent="0">
              <a:buNone/>
            </a:pPr>
            <a:r>
              <a:rPr lang="en-US" b="1" dirty="0" smtClean="0"/>
              <a:t>Challenges</a:t>
            </a:r>
            <a:r>
              <a:rPr lang="en-US" b="1" dirty="0"/>
              <a:t>: </a:t>
            </a:r>
            <a:endParaRPr lang="en-US" dirty="0"/>
          </a:p>
          <a:p>
            <a:pPr lvl="0"/>
            <a:r>
              <a:rPr lang="en-US" dirty="0"/>
              <a:t>Wide range of temperature and radiation variations</a:t>
            </a:r>
          </a:p>
          <a:p>
            <a:pPr lvl="0"/>
            <a:r>
              <a:rPr lang="en-US" dirty="0"/>
              <a:t>Size and weight limitations</a:t>
            </a:r>
          </a:p>
          <a:p>
            <a:pPr lvl="0"/>
            <a:r>
              <a:rPr lang="en-US" dirty="0"/>
              <a:t>Signal propagation in metallic enclosures</a:t>
            </a:r>
          </a:p>
          <a:p>
            <a:pPr lvl="0"/>
            <a:r>
              <a:rPr lang="en-US" dirty="0"/>
              <a:t>Power constraints </a:t>
            </a:r>
            <a:r>
              <a:rPr lang="en-US" b="1" dirty="0" smtClean="0"/>
              <a:t> </a:t>
            </a:r>
            <a:endParaRPr lang="en-US" dirty="0" smtClean="0"/>
          </a:p>
          <a:p>
            <a:pPr marL="0" indent="0">
              <a:buNone/>
            </a:pPr>
            <a:r>
              <a:rPr lang="en-US" b="1" dirty="0" smtClean="0"/>
              <a:t>Benefits: </a:t>
            </a:r>
            <a:endParaRPr lang="en-US" dirty="0" smtClean="0"/>
          </a:p>
          <a:p>
            <a:pPr lvl="0"/>
            <a:r>
              <a:rPr lang="en-US" dirty="0" smtClean="0"/>
              <a:t>Wireless </a:t>
            </a:r>
            <a:r>
              <a:rPr lang="en-US" dirty="0"/>
              <a:t>connection between two disjoint sections</a:t>
            </a:r>
          </a:p>
          <a:p>
            <a:pPr lvl="0"/>
            <a:r>
              <a:rPr lang="en-US" dirty="0"/>
              <a:t>Reducing heat loss by avoiding drilling holes </a:t>
            </a:r>
          </a:p>
          <a:p>
            <a:r>
              <a:rPr lang="en-US" dirty="0"/>
              <a:t>More efficient use of harvested power</a:t>
            </a:r>
          </a:p>
        </p:txBody>
      </p:sp>
      <p:sp>
        <p:nvSpPr>
          <p:cNvPr id="4" name="Footer Placeholder 3"/>
          <p:cNvSpPr>
            <a:spLocks noGrp="1"/>
          </p:cNvSpPr>
          <p:nvPr>
            <p:ph type="ftr" sz="quarter" idx="11"/>
          </p:nvPr>
        </p:nvSpPr>
        <p:spPr/>
        <p:txBody>
          <a:bodyPr/>
          <a:lstStyle/>
          <a:p>
            <a:r>
              <a:rPr lang="en-US" smtClean="0"/>
              <a:t>IEEE WiSEE 2016 - PWST Workshop</a:t>
            </a:r>
            <a:endParaRPr lang="en-US"/>
          </a:p>
        </p:txBody>
      </p:sp>
      <p:sp>
        <p:nvSpPr>
          <p:cNvPr id="5" name="Slide Number Placeholder 4"/>
          <p:cNvSpPr>
            <a:spLocks noGrp="1"/>
          </p:cNvSpPr>
          <p:nvPr>
            <p:ph type="sldNum" sz="quarter" idx="12"/>
          </p:nvPr>
        </p:nvSpPr>
        <p:spPr/>
        <p:txBody>
          <a:bodyPr/>
          <a:lstStyle/>
          <a:p>
            <a:fld id="{12A3A96D-9FB1-4199-9B0D-252CE0B9012B}" type="slidenum">
              <a:rPr lang="en-US" smtClean="0"/>
              <a:pPr/>
              <a:t>9</a:t>
            </a:fld>
            <a:endParaRPr lang="en-US"/>
          </a:p>
        </p:txBody>
      </p:sp>
      <p:pic>
        <p:nvPicPr>
          <p:cNvPr id="3074" name="Picture 2" descr="http://www.nasa.gov/images/content/449336main_elana_space_430.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145587" y="3268555"/>
            <a:ext cx="3432356" cy="2099326"/>
          </a:xfrm>
          <a:prstGeom prst="rect">
            <a:avLst/>
          </a:prstGeom>
          <a:ln>
            <a:noFill/>
          </a:ln>
          <a:effectLst>
            <a:softEdge rad="112500"/>
          </a:effectLst>
          <a:extLst>
            <a:ext uri="{909E8E84-426E-40DD-AFC4-6F175D3DCCD1}">
              <a14:hiddenFill xmlns="" xmlns:a14="http://schemas.microsoft.com/office/drawing/2010/main">
                <a:solidFill>
                  <a:srgbClr val="FFFFFF"/>
                </a:solidFill>
              </a14:hiddenFill>
            </a:ext>
          </a:extLst>
        </p:spPr>
      </p:pic>
      <p:sp>
        <p:nvSpPr>
          <p:cNvPr id="7" name="Rounded Rectangle 6"/>
          <p:cNvSpPr/>
          <p:nvPr/>
        </p:nvSpPr>
        <p:spPr>
          <a:xfrm>
            <a:off x="1393374" y="6321514"/>
            <a:ext cx="226423" cy="365125"/>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8" name="TextBox 7"/>
          <p:cNvSpPr txBox="1"/>
          <p:nvPr/>
        </p:nvSpPr>
        <p:spPr>
          <a:xfrm>
            <a:off x="6457949" y="5342612"/>
            <a:ext cx="1074375" cy="338554"/>
          </a:xfrm>
          <a:prstGeom prst="rect">
            <a:avLst/>
          </a:prstGeom>
          <a:noFill/>
        </p:spPr>
        <p:txBody>
          <a:bodyPr wrap="square" rtlCol="0">
            <a:spAutoFit/>
          </a:bodyPr>
          <a:lstStyle/>
          <a:p>
            <a:r>
              <a:rPr lang="en-US" sz="1600" dirty="0" smtClean="0"/>
              <a:t>Cube Sat</a:t>
            </a:r>
            <a:endParaRPr lang="en-US" sz="1600" dirty="0"/>
          </a:p>
        </p:txBody>
      </p:sp>
    </p:spTree>
    <p:extLst>
      <p:ext uri="{BB962C8B-B14F-4D97-AF65-F5344CB8AC3E}">
        <p14:creationId xmlns="" xmlns:p14="http://schemas.microsoft.com/office/powerpoint/2010/main" val="26747929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419</TotalTime>
  <Words>3052</Words>
  <Application>Microsoft Office PowerPoint</Application>
  <PresentationFormat>On-screen Show (4:3)</PresentationFormat>
  <Paragraphs>352</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Wireless Technology Use Case Requirement Analysis for Future Space Applications</vt:lpstr>
      <vt:lpstr>Overview</vt:lpstr>
      <vt:lpstr>Overview</vt:lpstr>
      <vt:lpstr>Wireless standards – Capabilities and limitations</vt:lpstr>
      <vt:lpstr>Reliability of Wireless Networks</vt:lpstr>
      <vt:lpstr>Overview</vt:lpstr>
      <vt:lpstr>Space Vehicles</vt:lpstr>
      <vt:lpstr>Example: Test of WSN on board a Rocket</vt:lpstr>
      <vt:lpstr>Satellites and payloads</vt:lpstr>
      <vt:lpstr>Example: ISS Solar Array Impact Localization</vt:lpstr>
      <vt:lpstr>Surface explorations</vt:lpstr>
      <vt:lpstr>Example: JSC’s UWB Tracking System</vt:lpstr>
      <vt:lpstr>Ground systems</vt:lpstr>
      <vt:lpstr>Example: Structural Test Data Analysis</vt:lpstr>
      <vt:lpstr>Example: DBOBs/SIL</vt:lpstr>
      <vt:lpstr>Habitats</vt:lpstr>
      <vt:lpstr>Example: Inflatable Space Habitat</vt:lpstr>
      <vt:lpstr>Overview</vt:lpstr>
      <vt:lpstr>Application specific requirements*</vt:lpstr>
      <vt:lpstr>TA 5.2 and TA 5.5</vt:lpstr>
      <vt:lpstr>Overview</vt:lpstr>
      <vt:lpstr>Potential technology areas</vt:lpstr>
      <vt:lpstr>Roadmap for wireless technology development</vt:lpstr>
      <vt:lpstr>Future technologies – 5G and beyond</vt:lpstr>
      <vt:lpstr>Acknowledgments</vt:lpstr>
      <vt:lpstr>References (1-10)</vt:lpstr>
      <vt:lpstr>References (11-21)</vt:lpstr>
    </vt:vector>
  </TitlesOfParts>
  <Company>HPES ACES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Applications of Wireless Technology in Space</dc:title>
  <dc:creator>Abedi, Ali (MSFC-ES36)[Faculty]</dc:creator>
  <cp:lastModifiedBy>Ali Abedi</cp:lastModifiedBy>
  <cp:revision>160</cp:revision>
  <dcterms:created xsi:type="dcterms:W3CDTF">2016-07-19T20:21:39Z</dcterms:created>
  <dcterms:modified xsi:type="dcterms:W3CDTF">2016-09-25T19:14:29Z</dcterms:modified>
</cp:coreProperties>
</file>