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39"/>
  </p:notesMasterIdLst>
  <p:handoutMasterIdLst>
    <p:handoutMasterId r:id="rId40"/>
  </p:handoutMasterIdLst>
  <p:sldIdLst>
    <p:sldId id="256" r:id="rId5"/>
    <p:sldId id="271" r:id="rId6"/>
    <p:sldId id="286" r:id="rId7"/>
    <p:sldId id="290" r:id="rId8"/>
    <p:sldId id="272" r:id="rId9"/>
    <p:sldId id="273" r:id="rId10"/>
    <p:sldId id="274" r:id="rId11"/>
    <p:sldId id="275" r:id="rId12"/>
    <p:sldId id="260" r:id="rId13"/>
    <p:sldId id="277" r:id="rId14"/>
    <p:sldId id="278" r:id="rId15"/>
    <p:sldId id="279" r:id="rId16"/>
    <p:sldId id="280" r:id="rId17"/>
    <p:sldId id="281" r:id="rId18"/>
    <p:sldId id="282" r:id="rId19"/>
    <p:sldId id="261" r:id="rId20"/>
    <p:sldId id="291" r:id="rId21"/>
    <p:sldId id="293" r:id="rId22"/>
    <p:sldId id="294" r:id="rId23"/>
    <p:sldId id="297" r:id="rId24"/>
    <p:sldId id="298" r:id="rId25"/>
    <p:sldId id="317" r:id="rId26"/>
    <p:sldId id="299" r:id="rId27"/>
    <p:sldId id="301" r:id="rId28"/>
    <p:sldId id="335" r:id="rId29"/>
    <p:sldId id="336" r:id="rId30"/>
    <p:sldId id="303" r:id="rId31"/>
    <p:sldId id="304" r:id="rId32"/>
    <p:sldId id="305" r:id="rId33"/>
    <p:sldId id="306" r:id="rId34"/>
    <p:sldId id="307" r:id="rId35"/>
    <p:sldId id="332" r:id="rId36"/>
    <p:sldId id="333" r:id="rId37"/>
    <p:sldId id="269" r:id="rId38"/>
  </p:sldIdLst>
  <p:sldSz cx="9906000" cy="6858000" type="A4"/>
  <p:notesSz cx="7010400" cy="9296400"/>
  <p:defaultTextStyle>
    <a:defPPr>
      <a:defRPr lang="en-US"/>
    </a:defPPr>
    <a:lvl1pPr marL="0" algn="l" defTabSz="9140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045" algn="l" defTabSz="9140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088" algn="l" defTabSz="9140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132" algn="l" defTabSz="9140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176" algn="l" defTabSz="9140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220" algn="l" defTabSz="9140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264" algn="l" defTabSz="9140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308" algn="l" defTabSz="9140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352" algn="l" defTabSz="91408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330072"/>
    <a:srgbClr val="A7A8AA"/>
    <a:srgbClr val="75787B"/>
    <a:srgbClr val="A7A880"/>
    <a:srgbClr val="797979"/>
    <a:srgbClr val="FFFFFF"/>
    <a:srgbClr val="C9C9C9"/>
    <a:srgbClr val="D6511D"/>
    <a:srgbClr val="5480C3"/>
    <a:srgbClr val="101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51" autoAdjust="0"/>
    <p:restoredTop sz="94719" autoAdjust="0"/>
  </p:normalViewPr>
  <p:slideViewPr>
    <p:cSldViewPr>
      <p:cViewPr varScale="1">
        <p:scale>
          <a:sx n="56" d="100"/>
          <a:sy n="56" d="100"/>
        </p:scale>
        <p:origin x="1510" y="26"/>
      </p:cViewPr>
      <p:guideLst>
        <p:guide orient="horz" pos="2160"/>
        <p:guide pos="4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834" y="-8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>
              <a:latin typeface="Source Sans Pro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B57B78B-0C5F-4424-9626-96067E7046DF}" type="datetimeFigureOut">
              <a:rPr lang="en-US" smtClean="0">
                <a:latin typeface="Source Sans Pro" charset="0"/>
              </a:rPr>
              <a:pPr/>
              <a:t>9/28/2016</a:t>
            </a:fld>
            <a:endParaRPr lang="en-US" dirty="0">
              <a:latin typeface="Source Sans Pro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>
              <a:latin typeface="Source Sans Pro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44B3812-7E8A-40E2-A812-262EBC9B7906}" type="slidenum">
              <a:rPr lang="en-US" smtClean="0">
                <a:latin typeface="Source Sans Pro" charset="0"/>
              </a:rPr>
              <a:pPr/>
              <a:t>‹#›</a:t>
            </a:fld>
            <a:endParaRPr lang="en-US" dirty="0">
              <a:latin typeface="Source Sans Pro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7973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>
                <a:latin typeface="Source Sans Pro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>
                <a:latin typeface="Source Sans Pro" charset="0"/>
              </a:defRPr>
            </a:lvl1pPr>
          </a:lstStyle>
          <a:p>
            <a:fld id="{50BD5B13-04FC-4EB8-B650-88C6695F81DE}" type="datetimeFigureOut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87425" y="696913"/>
            <a:ext cx="503555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>
                <a:latin typeface="Source Sans Pro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>
                <a:latin typeface="Source Sans Pro" charset="0"/>
              </a:defRPr>
            </a:lvl1pPr>
          </a:lstStyle>
          <a:p>
            <a:fld id="{2DCE125D-C6EC-4A34-A2C4-EF19D6C237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5235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088" rtl="0" eaLnBrk="1" latinLnBrk="0" hangingPunct="1">
      <a:defRPr sz="1200" kern="1200">
        <a:solidFill>
          <a:schemeClr val="tx1"/>
        </a:solidFill>
        <a:latin typeface="Source Sans Pro" charset="0"/>
        <a:ea typeface="+mn-ea"/>
        <a:cs typeface="+mn-cs"/>
      </a:defRPr>
    </a:lvl1pPr>
    <a:lvl2pPr marL="457045" algn="l" defTabSz="914088" rtl="0" eaLnBrk="1" latinLnBrk="0" hangingPunct="1">
      <a:defRPr sz="1200" kern="1200">
        <a:solidFill>
          <a:schemeClr val="tx1"/>
        </a:solidFill>
        <a:latin typeface="Source Sans Pro" charset="0"/>
        <a:ea typeface="+mn-ea"/>
        <a:cs typeface="+mn-cs"/>
      </a:defRPr>
    </a:lvl2pPr>
    <a:lvl3pPr marL="914088" algn="l" defTabSz="914088" rtl="0" eaLnBrk="1" latinLnBrk="0" hangingPunct="1">
      <a:defRPr sz="1200" kern="1200">
        <a:solidFill>
          <a:schemeClr val="tx1"/>
        </a:solidFill>
        <a:latin typeface="Source Sans Pro" charset="0"/>
        <a:ea typeface="+mn-ea"/>
        <a:cs typeface="+mn-cs"/>
      </a:defRPr>
    </a:lvl3pPr>
    <a:lvl4pPr marL="1371132" algn="l" defTabSz="914088" rtl="0" eaLnBrk="1" latinLnBrk="0" hangingPunct="1">
      <a:defRPr sz="1200" kern="1200">
        <a:solidFill>
          <a:schemeClr val="tx1"/>
        </a:solidFill>
        <a:latin typeface="Source Sans Pro" charset="0"/>
        <a:ea typeface="+mn-ea"/>
        <a:cs typeface="+mn-cs"/>
      </a:defRPr>
    </a:lvl4pPr>
    <a:lvl5pPr marL="1828176" algn="l" defTabSz="914088" rtl="0" eaLnBrk="1" latinLnBrk="0" hangingPunct="1">
      <a:defRPr sz="1200" kern="1200">
        <a:solidFill>
          <a:schemeClr val="tx1"/>
        </a:solidFill>
        <a:latin typeface="Source Sans Pro" charset="0"/>
        <a:ea typeface="+mn-ea"/>
        <a:cs typeface="+mn-cs"/>
      </a:defRPr>
    </a:lvl5pPr>
    <a:lvl6pPr marL="2285220" algn="l" defTabSz="9140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264" algn="l" defTabSz="9140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308" algn="l" defTabSz="9140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352" algn="l" defTabSz="91408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Source Sans Pro" charset="0"/>
                <a:ea typeface="+mn-ea"/>
                <a:cs typeface="+mn-cs"/>
              </a:rPr>
              <a:t>This is all that we do. We have the most experience, the most research, the most talent, the most innovation, the best performance.</a:t>
            </a:r>
          </a:p>
          <a:p>
            <a:pPr>
              <a:buFont typeface="Arial" pitchFamily="34" charset="0"/>
              <a:buChar char="•"/>
            </a:pPr>
            <a:endParaRPr lang="en-US" sz="1200" kern="1200" baseline="0" dirty="0">
              <a:solidFill>
                <a:schemeClr val="tx1"/>
              </a:solidFill>
              <a:latin typeface="Source Sans Pro" charset="0"/>
              <a:ea typeface="+mn-ea"/>
              <a:cs typeface="+mn-cs"/>
            </a:endParaRPr>
          </a:p>
          <a:p>
            <a:pPr>
              <a:buFont typeface="Arial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Source Sans Pro" charset="0"/>
                <a:ea typeface="+mn-ea"/>
                <a:cs typeface="+mn-cs"/>
              </a:rPr>
              <a:t>There are millions of devices out there where power and efficiency are limited by old technology, and we aren’t going to stand for it. </a:t>
            </a:r>
          </a:p>
          <a:p>
            <a:pPr>
              <a:buFont typeface="Arial" pitchFamily="34" charset="0"/>
              <a:buChar char="•"/>
            </a:pPr>
            <a:endParaRPr lang="en-US" sz="1200" kern="1200" baseline="0" dirty="0">
              <a:solidFill>
                <a:schemeClr val="tx1"/>
              </a:solidFill>
              <a:latin typeface="Source Sans Pro" charset="0"/>
              <a:ea typeface="+mn-ea"/>
              <a:cs typeface="+mn-cs"/>
            </a:endParaRPr>
          </a:p>
          <a:p>
            <a:pPr>
              <a:buFont typeface="Arial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Source Sans Pro" charset="0"/>
                <a:ea typeface="+mn-ea"/>
                <a:cs typeface="+mn-cs"/>
              </a:rPr>
              <a:t>We have the technology, resources and intelligence to lead the wide bandgap semiconductor market. </a:t>
            </a:r>
          </a:p>
          <a:p>
            <a:pPr>
              <a:buFont typeface="Arial" pitchFamily="34" charset="0"/>
              <a:buChar char="•"/>
            </a:pPr>
            <a:endParaRPr lang="en-US" sz="1200" kern="1200" baseline="0" dirty="0">
              <a:solidFill>
                <a:schemeClr val="tx1"/>
              </a:solidFill>
              <a:latin typeface="Source Sans Pro" charset="0"/>
              <a:ea typeface="+mn-ea"/>
              <a:cs typeface="+mn-cs"/>
            </a:endParaRPr>
          </a:p>
          <a:p>
            <a:pPr>
              <a:buFont typeface="Arial" pitchFamily="34" charset="0"/>
              <a:buChar char="•"/>
            </a:pPr>
            <a:r>
              <a:rPr lang="en-US" sz="1200" kern="1200" baseline="0" dirty="0">
                <a:solidFill>
                  <a:schemeClr val="tx1"/>
                </a:solidFill>
                <a:latin typeface="Source Sans Pro" charset="0"/>
                <a:ea typeface="+mn-ea"/>
                <a:cs typeface="+mn-cs"/>
              </a:rPr>
              <a:t>We are leading the innovation and commercialization of next-generation power and wireless systems based on silicon carbide (SiC) and gallium nitride (GaN).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125D-C6EC-4A34-A2C4-EF19D6C23738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6491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87425" y="696913"/>
            <a:ext cx="503555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31D91-E8BD-40E8-94B9-B041CAE73A3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709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1C2AE-59BE-4D74-AB39-C16B1C62CCD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6758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 rot="16200000">
            <a:off x="1524000" y="-1524000"/>
            <a:ext cx="6858000" cy="990600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67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Sans Pro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179421" y="6673368"/>
            <a:ext cx="1325943" cy="184632"/>
          </a:xfrm>
          <a:prstGeom prst="rect">
            <a:avLst/>
          </a:prstGeom>
          <a:noFill/>
        </p:spPr>
        <p:txBody>
          <a:bodyPr wrap="none" lIns="91410" tIns="45703" rIns="91410" bIns="45703" rtlCol="0">
            <a:spAutoFit/>
          </a:bodyPr>
          <a:lstStyle/>
          <a:p>
            <a:r>
              <a:rPr lang="nl-NL" sz="600" b="0" i="0" kern="120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© 2015 </a:t>
            </a:r>
            <a:r>
              <a:rPr lang="nl-NL" sz="600" b="0" i="0" kern="1200" dirty="0" err="1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Cree</a:t>
            </a:r>
            <a:r>
              <a:rPr lang="en-US" sz="600" b="0" i="0" kern="120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,</a:t>
            </a:r>
            <a:r>
              <a:rPr lang="en-US" sz="600" b="0" i="0" kern="1200" baseline="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 Inc. All rights reserved</a:t>
            </a:r>
            <a:r>
              <a:rPr lang="en-US" sz="600" b="0" dirty="0">
                <a:solidFill>
                  <a:schemeClr val="bg1"/>
                </a:solidFill>
                <a:latin typeface="Source Sans Pro" charset="0"/>
                <a:cs typeface="Source Sans Pro Light" charset="0"/>
              </a:rPr>
              <a:t> 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589722" y="6581779"/>
            <a:ext cx="941223" cy="215409"/>
          </a:xfrm>
          <a:prstGeom prst="rect">
            <a:avLst/>
          </a:prstGeom>
          <a:noFill/>
        </p:spPr>
        <p:txBody>
          <a:bodyPr wrap="none" lIns="91410" tIns="45703" rIns="91410" bIns="45703" rtlCol="0">
            <a:spAutoFit/>
          </a:bodyPr>
          <a:lstStyle/>
          <a:p>
            <a:r>
              <a:rPr lang="en-US" sz="800" b="0" i="0" kern="120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A CREE COMPANY</a:t>
            </a:r>
            <a:endParaRPr lang="en-US" sz="800" b="0" dirty="0">
              <a:solidFill>
                <a:schemeClr val="bg1"/>
              </a:solidFill>
              <a:latin typeface="Source Sans Pro" charset="0"/>
              <a:cs typeface="Source Sans Pro Light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3276600"/>
            <a:ext cx="6934200" cy="838200"/>
          </a:xfrm>
          <a:prstGeom prst="rect">
            <a:avLst/>
          </a:prstGeom>
        </p:spPr>
        <p:txBody>
          <a:bodyPr lIns="0" tIns="36576" rIns="107287" bIns="36576" anchor="ctr" anchorCtr="0">
            <a:noAutofit/>
          </a:bodyPr>
          <a:lstStyle>
            <a:lvl1pPr algn="l" defTabSz="914296" rtl="0" eaLnBrk="1" latinLnBrk="0" hangingPunct="1">
              <a:spcBef>
                <a:spcPts val="400"/>
              </a:spcBef>
              <a:spcAft>
                <a:spcPts val="400"/>
              </a:spcAft>
              <a:buNone/>
              <a:defRPr lang="en-US" sz="3200" b="0" kern="1200" cap="none" baseline="0" dirty="0">
                <a:solidFill>
                  <a:srgbClr val="FFFFFF"/>
                </a:solidFill>
                <a:latin typeface="Source Sans Pro" charset="0"/>
                <a:ea typeface="+mj-ea"/>
                <a:cs typeface="+mj-cs"/>
              </a:defRPr>
            </a:lvl1pPr>
          </a:lstStyle>
          <a:p>
            <a:r>
              <a:rPr lang="en-US" dirty="0"/>
              <a:t>Presentation Title Master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4724400"/>
            <a:ext cx="4648200" cy="533400"/>
          </a:xfrm>
        </p:spPr>
        <p:txBody>
          <a:bodyPr lIns="0">
            <a:noAutofit/>
          </a:bodyPr>
          <a:lstStyle>
            <a:lvl1pPr marL="0" indent="0">
              <a:lnSpc>
                <a:spcPts val="1600"/>
              </a:lnSpc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Presenter Name </a:t>
            </a:r>
            <a:br>
              <a:rPr lang="en-US" dirty="0"/>
            </a:br>
            <a:r>
              <a:rPr lang="en-US" dirty="0"/>
              <a:t>Date</a:t>
            </a:r>
          </a:p>
        </p:txBody>
      </p:sp>
      <p:pic>
        <p:nvPicPr>
          <p:cNvPr id="4" name="Picture 3" descr="WS-4x3TM_title-slid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2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8686800" y="381000"/>
            <a:ext cx="914400" cy="307742"/>
          </a:xfrm>
          <a:prstGeom prst="rect">
            <a:avLst/>
          </a:prstGeom>
          <a:noFill/>
        </p:spPr>
        <p:txBody>
          <a:bodyPr wrap="square" lIns="91410" tIns="45703" rIns="91410" bIns="45703" rtlCol="0">
            <a:spAutoFit/>
          </a:bodyPr>
          <a:lstStyle/>
          <a:p>
            <a:pPr algn="r"/>
            <a:fld id="{FE70F76A-33D4-45B3-A39D-BE849254FB11}" type="slidenum">
              <a:rPr lang="en-US" sz="1400" smtClean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 Light" charset="0"/>
              </a:rPr>
              <a:pPr algn="r"/>
              <a:t>‹#›</a:t>
            </a:fld>
            <a:endParaRPr lang="en-US" sz="1400" dirty="0">
              <a:solidFill>
                <a:schemeClr val="tx1"/>
              </a:solidFill>
              <a:latin typeface="Source Sans Pro" charset="0"/>
              <a:ea typeface="Source Sans Pro" charset="0"/>
              <a:cs typeface="Source Sans Pro Light" charset="0"/>
            </a:endParaRPr>
          </a:p>
        </p:txBody>
      </p:sp>
      <p:sp>
        <p:nvSpPr>
          <p:cNvPr id="7" name="Title 4"/>
          <p:cNvSpPr>
            <a:spLocks noGrp="1"/>
          </p:cNvSpPr>
          <p:nvPr>
            <p:ph type="title" hasCustomPrompt="1"/>
          </p:nvPr>
        </p:nvSpPr>
        <p:spPr>
          <a:xfrm>
            <a:off x="330200" y="275167"/>
            <a:ext cx="8737600" cy="512233"/>
          </a:xfrm>
          <a:prstGeom prst="rect">
            <a:avLst/>
          </a:prstGeom>
        </p:spPr>
        <p:txBody>
          <a:bodyPr lIns="107287" tIns="53643" rIns="107287" bIns="45720" anchor="ctr" anchorCtr="0"/>
          <a:lstStyle>
            <a:lvl1pPr>
              <a:defRPr sz="2100" cap="all">
                <a:solidFill>
                  <a:schemeClr val="tx2"/>
                </a:solidFill>
                <a:latin typeface="Source Sans Pro" charset="0"/>
              </a:defRPr>
            </a:lvl1pPr>
          </a:lstStyle>
          <a:p>
            <a:r>
              <a:rPr lang="en-US" dirty="0"/>
              <a:t>SLIDE TITLE ONLY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 userDrawn="1"/>
        </p:nvSpPr>
        <p:spPr>
          <a:xfrm>
            <a:off x="8686800" y="381000"/>
            <a:ext cx="914400" cy="307742"/>
          </a:xfrm>
          <a:prstGeom prst="rect">
            <a:avLst/>
          </a:prstGeom>
          <a:noFill/>
        </p:spPr>
        <p:txBody>
          <a:bodyPr wrap="square" lIns="91410" tIns="45703" rIns="91410" bIns="45703" rtlCol="0">
            <a:spAutoFit/>
          </a:bodyPr>
          <a:lstStyle/>
          <a:p>
            <a:pPr algn="r"/>
            <a:fld id="{FE70F76A-33D4-45B3-A39D-BE849254FB11}" type="slidenum">
              <a:rPr lang="en-US" sz="1400" smtClean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 Light" charset="0"/>
              </a:rPr>
              <a:pPr algn="r"/>
              <a:t>‹#›</a:t>
            </a:fld>
            <a:endParaRPr lang="en-US" sz="1400" dirty="0">
              <a:solidFill>
                <a:schemeClr val="tx1"/>
              </a:solidFill>
              <a:latin typeface="Source Sans Pro" charset="0"/>
              <a:ea typeface="Source Sans Pro" charset="0"/>
              <a:cs typeface="Source Sans Pro Light" charset="0"/>
            </a:endParaRPr>
          </a:p>
        </p:txBody>
      </p:sp>
      <p:sp>
        <p:nvSpPr>
          <p:cNvPr id="3" name="Rectangle 2"/>
          <p:cNvSpPr/>
          <p:nvPr userDrawn="1"/>
        </p:nvSpPr>
        <p:spPr>
          <a:xfrm>
            <a:off x="0" y="609600"/>
            <a:ext cx="9906000" cy="5181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Sans Pro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143000"/>
            <a:ext cx="8607425" cy="4800600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30200" y="275167"/>
            <a:ext cx="8737600" cy="512233"/>
          </a:xfrm>
          <a:prstGeom prst="rect">
            <a:avLst/>
          </a:prstGeom>
        </p:spPr>
        <p:txBody>
          <a:bodyPr lIns="107287" tIns="45720" rIns="107287" bIns="45720" anchor="ctr" anchorCtr="0"/>
          <a:lstStyle>
            <a:lvl1pPr>
              <a:defRPr sz="2100" cap="all">
                <a:solidFill>
                  <a:schemeClr val="tx2"/>
                </a:solidFill>
                <a:latin typeface="Source Sans Pro" charset="0"/>
              </a:defRPr>
            </a:lvl1pPr>
          </a:lstStyle>
          <a:p>
            <a:r>
              <a:rPr lang="en-US" dirty="0"/>
              <a:t>ONE TEXT BOX - GRAPHICS OR IMAGES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8686800" y="381000"/>
            <a:ext cx="914400" cy="307742"/>
          </a:xfrm>
          <a:prstGeom prst="rect">
            <a:avLst/>
          </a:prstGeom>
          <a:noFill/>
        </p:spPr>
        <p:txBody>
          <a:bodyPr wrap="square" lIns="91410" tIns="45703" rIns="91410" bIns="45703" rtlCol="0">
            <a:spAutoFit/>
          </a:bodyPr>
          <a:lstStyle/>
          <a:p>
            <a:pPr algn="r"/>
            <a:fld id="{FE70F76A-33D4-45B3-A39D-BE849254FB11}" type="slidenum">
              <a:rPr lang="en-US" sz="1400" smtClean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 Light" charset="0"/>
              </a:rPr>
              <a:pPr algn="r"/>
              <a:t>‹#›</a:t>
            </a:fld>
            <a:endParaRPr lang="en-US" sz="1400" dirty="0">
              <a:solidFill>
                <a:schemeClr val="tx1"/>
              </a:solidFill>
              <a:latin typeface="Source Sans Pro" charset="0"/>
              <a:ea typeface="Source Sans Pro" charset="0"/>
              <a:cs typeface="Source Sans Pro Light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911072" y="1143000"/>
            <a:ext cx="5537729" cy="4800600"/>
          </a:xfrm>
        </p:spPr>
        <p:txBody>
          <a:bodyPr/>
          <a:lstStyle>
            <a:lvl1pPr>
              <a:defRPr sz="2000"/>
            </a:lvl1pPr>
            <a:lvl2pPr>
              <a:defRPr sz="1800">
                <a:latin typeface="Source Sans Pro" charset="0"/>
              </a:defRPr>
            </a:lvl2pPr>
            <a:lvl3pPr>
              <a:defRPr sz="1600">
                <a:latin typeface="Source Sans Pro" charset="0"/>
              </a:defRPr>
            </a:lvl3pPr>
            <a:lvl4pPr>
              <a:defRPr sz="1400">
                <a:latin typeface="Source Sans Pro" charset="0"/>
              </a:defRPr>
            </a:lvl4pPr>
            <a:lvl5pPr>
              <a:defRPr sz="1400">
                <a:latin typeface="Source Sans Pro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1143000"/>
            <a:ext cx="3259006" cy="4800600"/>
          </a:xfrm>
        </p:spPr>
        <p:txBody>
          <a:bodyPr/>
          <a:lstStyle>
            <a:lvl1pPr marL="0" indent="0">
              <a:spcBef>
                <a:spcPts val="500"/>
              </a:spcBef>
              <a:buNone/>
              <a:defRPr sz="1600"/>
            </a:lvl1pPr>
            <a:lvl2pPr marL="457148" indent="0">
              <a:buNone/>
              <a:defRPr sz="1200"/>
            </a:lvl2pPr>
            <a:lvl3pPr marL="914296" indent="0">
              <a:buNone/>
              <a:defRPr sz="1100"/>
            </a:lvl3pPr>
            <a:lvl4pPr marL="1371445" indent="0">
              <a:buNone/>
              <a:defRPr sz="900"/>
            </a:lvl4pPr>
            <a:lvl5pPr marL="1828592" indent="0">
              <a:buNone/>
              <a:defRPr sz="900"/>
            </a:lvl5pPr>
            <a:lvl6pPr marL="2285740" indent="0">
              <a:buNone/>
              <a:defRPr sz="900"/>
            </a:lvl6pPr>
            <a:lvl7pPr marL="2742888" indent="0">
              <a:buNone/>
              <a:defRPr sz="900"/>
            </a:lvl7pPr>
            <a:lvl8pPr marL="3200036" indent="0">
              <a:buNone/>
              <a:defRPr sz="900"/>
            </a:lvl8pPr>
            <a:lvl9pPr marL="3657184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330200" y="275167"/>
            <a:ext cx="8737600" cy="512233"/>
          </a:xfrm>
          <a:prstGeom prst="rect">
            <a:avLst/>
          </a:prstGeom>
        </p:spPr>
        <p:txBody>
          <a:bodyPr lIns="107287" tIns="45720" rIns="107287" bIns="45720" anchor="ctr" anchorCtr="0"/>
          <a:lstStyle>
            <a:lvl1pPr>
              <a:defRPr sz="2100" cap="all">
                <a:solidFill>
                  <a:schemeClr val="tx2"/>
                </a:solidFill>
                <a:latin typeface="Source Sans Pro" charset="0"/>
              </a:defRPr>
            </a:lvl1pPr>
          </a:lstStyle>
          <a:p>
            <a:r>
              <a:rPr lang="en-US" dirty="0"/>
              <a:t>CONTENT WITH CAPTION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8686800" y="381000"/>
            <a:ext cx="914400" cy="307742"/>
          </a:xfrm>
          <a:prstGeom prst="rect">
            <a:avLst/>
          </a:prstGeom>
          <a:noFill/>
        </p:spPr>
        <p:txBody>
          <a:bodyPr wrap="square" lIns="91410" tIns="45703" rIns="91410" bIns="45703" rtlCol="0">
            <a:spAutoFit/>
          </a:bodyPr>
          <a:lstStyle/>
          <a:p>
            <a:pPr algn="r"/>
            <a:fld id="{FE70F76A-33D4-45B3-A39D-BE849254FB11}" type="slidenum">
              <a:rPr lang="en-US" sz="1400" smtClean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 Light" charset="0"/>
              </a:rPr>
              <a:pPr algn="r"/>
              <a:t>‹#›</a:t>
            </a:fld>
            <a:endParaRPr lang="en-US" sz="1400" dirty="0">
              <a:solidFill>
                <a:schemeClr val="tx1"/>
              </a:solidFill>
              <a:latin typeface="Source Sans Pro" charset="0"/>
              <a:ea typeface="Source Sans Pro" charset="0"/>
              <a:cs typeface="Source Sans Pro Light" charset="0"/>
            </a:endParaRPr>
          </a:p>
        </p:txBody>
      </p:sp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2057400" y="1143000"/>
            <a:ext cx="5943600" cy="3810000"/>
          </a:xfrm>
        </p:spPr>
        <p:txBody>
          <a:bodyPr>
            <a:normAutofit/>
          </a:bodyPr>
          <a:lstStyle>
            <a:lvl1pPr marL="0" indent="0">
              <a:buNone/>
              <a:defRPr sz="2100"/>
            </a:lvl1pPr>
            <a:lvl2pPr marL="457148" indent="0">
              <a:buNone/>
              <a:defRPr sz="2800"/>
            </a:lvl2pPr>
            <a:lvl3pPr marL="914296" indent="0">
              <a:buNone/>
              <a:defRPr sz="2300"/>
            </a:lvl3pPr>
            <a:lvl4pPr marL="1371445" indent="0">
              <a:buNone/>
              <a:defRPr sz="2000"/>
            </a:lvl4pPr>
            <a:lvl5pPr marL="1828592" indent="0">
              <a:buNone/>
              <a:defRPr sz="2000"/>
            </a:lvl5pPr>
            <a:lvl6pPr marL="2285740" indent="0">
              <a:buNone/>
              <a:defRPr sz="2000"/>
            </a:lvl6pPr>
            <a:lvl7pPr marL="2742888" indent="0">
              <a:buNone/>
              <a:defRPr sz="2000"/>
            </a:lvl7pPr>
            <a:lvl8pPr marL="3200036" indent="0">
              <a:buNone/>
              <a:defRPr sz="2000"/>
            </a:lvl8pPr>
            <a:lvl9pPr marL="3657184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2057400" y="5367338"/>
            <a:ext cx="5943600" cy="500063"/>
          </a:xfrm>
        </p:spPr>
        <p:txBody>
          <a:bodyPr/>
          <a:lstStyle>
            <a:lvl1pPr marL="0" indent="0">
              <a:buNone/>
              <a:defRPr sz="1400"/>
            </a:lvl1pPr>
            <a:lvl2pPr marL="457148" indent="0">
              <a:buNone/>
              <a:defRPr sz="1200"/>
            </a:lvl2pPr>
            <a:lvl3pPr marL="914296" indent="0">
              <a:buNone/>
              <a:defRPr sz="1100"/>
            </a:lvl3pPr>
            <a:lvl4pPr marL="1371445" indent="0">
              <a:buNone/>
              <a:defRPr sz="900"/>
            </a:lvl4pPr>
            <a:lvl5pPr marL="1828592" indent="0">
              <a:buNone/>
              <a:defRPr sz="900"/>
            </a:lvl5pPr>
            <a:lvl6pPr marL="2285740" indent="0">
              <a:buNone/>
              <a:defRPr sz="900"/>
            </a:lvl6pPr>
            <a:lvl7pPr marL="2742888" indent="0">
              <a:buNone/>
              <a:defRPr sz="900"/>
            </a:lvl7pPr>
            <a:lvl8pPr marL="3200036" indent="0">
              <a:buNone/>
              <a:defRPr sz="900"/>
            </a:lvl8pPr>
            <a:lvl9pPr marL="3657184" indent="0">
              <a:buNone/>
              <a:defRPr sz="900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9" name="Title 9"/>
          <p:cNvSpPr>
            <a:spLocks noGrp="1"/>
          </p:cNvSpPr>
          <p:nvPr>
            <p:ph type="title" hasCustomPrompt="1"/>
          </p:nvPr>
        </p:nvSpPr>
        <p:spPr>
          <a:xfrm>
            <a:off x="330200" y="279400"/>
            <a:ext cx="8661400" cy="508000"/>
          </a:xfrm>
          <a:prstGeom prst="rect">
            <a:avLst/>
          </a:prstGeom>
        </p:spPr>
        <p:txBody>
          <a:bodyPr lIns="107287" tIns="45720" rIns="107287" bIns="45720" anchor="ctr" anchorCtr="0"/>
          <a:lstStyle>
            <a:lvl1pPr>
              <a:defRPr sz="2100" cap="all" baseline="0">
                <a:solidFill>
                  <a:schemeClr val="tx2"/>
                </a:solidFill>
                <a:latin typeface="Source Sans Pro" charset="0"/>
              </a:defRPr>
            </a:lvl1pPr>
          </a:lstStyle>
          <a:p>
            <a:r>
              <a:rPr lang="en-US" dirty="0"/>
              <a:t>PICTURE WITH CAPTION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 rot="16200000">
            <a:off x="1524000" y="-1524000"/>
            <a:ext cx="6858000" cy="990600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67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Sans Pro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4179421" y="6673368"/>
            <a:ext cx="1325943" cy="184632"/>
          </a:xfrm>
          <a:prstGeom prst="rect">
            <a:avLst/>
          </a:prstGeom>
          <a:noFill/>
        </p:spPr>
        <p:txBody>
          <a:bodyPr wrap="none" lIns="91410" tIns="45703" rIns="91410" bIns="45703" rtlCol="0">
            <a:spAutoFit/>
          </a:bodyPr>
          <a:lstStyle/>
          <a:p>
            <a:r>
              <a:rPr lang="nl-NL" sz="600" b="0" i="0" kern="120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© 2015 </a:t>
            </a:r>
            <a:r>
              <a:rPr lang="nl-NL" sz="600" b="0" i="0" kern="1200" dirty="0" err="1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Cree</a:t>
            </a:r>
            <a:r>
              <a:rPr lang="en-US" sz="600" b="0" i="0" kern="120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,</a:t>
            </a:r>
            <a:r>
              <a:rPr lang="en-US" sz="600" b="0" i="0" kern="1200" baseline="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 Inc. All rights reserved</a:t>
            </a:r>
            <a:r>
              <a:rPr lang="en-US" sz="600" b="0" dirty="0">
                <a:solidFill>
                  <a:schemeClr val="bg1"/>
                </a:solidFill>
                <a:latin typeface="Source Sans Pro" charset="0"/>
                <a:cs typeface="Source Sans Pro Light" charset="0"/>
              </a:rPr>
              <a:t> 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589722" y="6581779"/>
            <a:ext cx="941223" cy="215409"/>
          </a:xfrm>
          <a:prstGeom prst="rect">
            <a:avLst/>
          </a:prstGeom>
          <a:noFill/>
        </p:spPr>
        <p:txBody>
          <a:bodyPr wrap="none" lIns="91410" tIns="45703" rIns="91410" bIns="45703" rtlCol="0">
            <a:spAutoFit/>
          </a:bodyPr>
          <a:lstStyle/>
          <a:p>
            <a:r>
              <a:rPr lang="en-US" sz="800" b="0" i="0" kern="120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A CREE COMPANY</a:t>
            </a:r>
            <a:endParaRPr lang="en-US" sz="800" b="0" dirty="0">
              <a:solidFill>
                <a:schemeClr val="bg1"/>
              </a:solidFill>
              <a:latin typeface="Source Sans Pro" charset="0"/>
              <a:cs typeface="Source Sans Pro Light" charset="0"/>
            </a:endParaRPr>
          </a:p>
        </p:txBody>
      </p:sp>
      <p:pic>
        <p:nvPicPr>
          <p:cNvPr id="2" name="Picture 1" descr="WS-4x3TM_end-slid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2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191987"/>
            <a:ext cx="4375150" cy="476794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191987"/>
            <a:ext cx="4375150" cy="476794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681038" y="120606"/>
            <a:ext cx="8543925" cy="91371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5300" y="6283873"/>
            <a:ext cx="672174" cy="2642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0E325FB-E83A-4D50-B4A3-346C3F84A6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Slide!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95300" y="6492876"/>
            <a:ext cx="2311400" cy="365125"/>
          </a:xfrm>
          <a:prstGeom prst="rect">
            <a:avLst/>
          </a:prstGeom>
        </p:spPr>
        <p:txBody>
          <a:bodyPr/>
          <a:lstStyle/>
          <a:p>
            <a:fld id="{195E5BBF-60EB-4C4C-AD7E-D34AE99F8A90}" type="datetime1">
              <a:rPr lang="en-US" smtClean="0"/>
              <a:pPr/>
              <a:t>9/28/2016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D1BF-4C9B-49B8-B765-3C0E69BF470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495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Wolf-4x3-PPT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0"/>
            <a:ext cx="10102707" cy="6995160"/>
          </a:xfrm>
          <a:prstGeom prst="rect">
            <a:avLst/>
          </a:prstGeom>
        </p:spPr>
      </p:pic>
      <p:pic>
        <p:nvPicPr>
          <p:cNvPr id="2" name="Picture 1" descr="WS-4x3TM_wolf-title-slide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991" y="-34290"/>
            <a:ext cx="10001982" cy="6926580"/>
          </a:xfrm>
          <a:prstGeom prst="rect">
            <a:avLst/>
          </a:prstGeom>
        </p:spPr>
      </p:pic>
      <p:sp>
        <p:nvSpPr>
          <p:cNvPr id="20" name="TextBox 19"/>
          <p:cNvSpPr txBox="1"/>
          <p:nvPr userDrawn="1"/>
        </p:nvSpPr>
        <p:spPr>
          <a:xfrm>
            <a:off x="4179421" y="6673368"/>
            <a:ext cx="1325943" cy="184632"/>
          </a:xfrm>
          <a:prstGeom prst="rect">
            <a:avLst/>
          </a:prstGeom>
          <a:noFill/>
        </p:spPr>
        <p:txBody>
          <a:bodyPr wrap="none" lIns="91410" tIns="45703" rIns="91410" bIns="45703" rtlCol="0">
            <a:spAutoFit/>
          </a:bodyPr>
          <a:lstStyle/>
          <a:p>
            <a:r>
              <a:rPr lang="nl-NL" sz="600" b="0" i="0" kern="120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© 2015 </a:t>
            </a:r>
            <a:r>
              <a:rPr lang="nl-NL" sz="600" b="0" i="0" kern="1200" dirty="0" err="1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Cree</a:t>
            </a:r>
            <a:r>
              <a:rPr lang="en-US" sz="600" b="0" i="0" kern="120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,</a:t>
            </a:r>
            <a:r>
              <a:rPr lang="en-US" sz="600" b="0" i="0" kern="1200" baseline="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 Inc. All rights reserved</a:t>
            </a:r>
            <a:r>
              <a:rPr lang="en-US" sz="600" b="0" dirty="0">
                <a:solidFill>
                  <a:schemeClr val="bg1"/>
                </a:solidFill>
                <a:latin typeface="Source Sans Pro" charset="0"/>
                <a:cs typeface="Source Sans Pro Light" charset="0"/>
              </a:rPr>
              <a:t> </a:t>
            </a:r>
          </a:p>
        </p:txBody>
      </p:sp>
      <p:sp>
        <p:nvSpPr>
          <p:cNvPr id="21" name="TextBox 20"/>
          <p:cNvSpPr txBox="1"/>
          <p:nvPr userDrawn="1"/>
        </p:nvSpPr>
        <p:spPr>
          <a:xfrm>
            <a:off x="589722" y="6581779"/>
            <a:ext cx="941223" cy="215409"/>
          </a:xfrm>
          <a:prstGeom prst="rect">
            <a:avLst/>
          </a:prstGeom>
          <a:noFill/>
        </p:spPr>
        <p:txBody>
          <a:bodyPr wrap="none" lIns="91410" tIns="45703" rIns="91410" bIns="45703" rtlCol="0">
            <a:spAutoFit/>
          </a:bodyPr>
          <a:lstStyle/>
          <a:p>
            <a:r>
              <a:rPr lang="en-US" sz="800" b="0" i="0" kern="120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A CREE COMPANY</a:t>
            </a:r>
            <a:endParaRPr lang="en-US" sz="800" b="0" dirty="0">
              <a:solidFill>
                <a:schemeClr val="bg1"/>
              </a:solidFill>
              <a:latin typeface="Source Sans Pro" charset="0"/>
              <a:cs typeface="Source Sans Pro Light" charset="0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681892" y="2851753"/>
            <a:ext cx="4038600" cy="1415447"/>
          </a:xfrm>
          <a:prstGeom prst="rect">
            <a:avLst/>
          </a:prstGeom>
        </p:spPr>
        <p:txBody>
          <a:bodyPr lIns="0" tIns="53643" rIns="107287" bIns="53643">
            <a:noAutofit/>
          </a:bodyPr>
          <a:lstStyle>
            <a:lvl1pPr algn="l" defTabSz="914296" rtl="0" eaLnBrk="1" latinLnBrk="0" hangingPunct="1">
              <a:spcBef>
                <a:spcPct val="0"/>
              </a:spcBef>
              <a:buNone/>
              <a:defRPr lang="en-US" sz="3200" b="0" kern="1200" baseline="0" dirty="0">
                <a:solidFill>
                  <a:srgbClr val="FFFFFF"/>
                </a:solidFill>
                <a:latin typeface="Source Sans Pro" charset="0"/>
                <a:ea typeface="+mj-ea"/>
                <a:cs typeface="+mj-cs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Master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685800" y="4876800"/>
            <a:ext cx="4648200" cy="533400"/>
          </a:xfrm>
        </p:spPr>
        <p:txBody>
          <a:bodyPr lIns="0">
            <a:noAutofit/>
          </a:bodyPr>
          <a:lstStyle>
            <a:lvl1pPr marL="0" indent="0">
              <a:lnSpc>
                <a:spcPts val="1600"/>
              </a:lnSpc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Presenter Name </a:t>
            </a:r>
            <a:br>
              <a:rPr lang="en-US" dirty="0"/>
            </a:br>
            <a:r>
              <a:rPr lang="en-US" dirty="0"/>
              <a:t>Date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447800" y="2362200"/>
            <a:ext cx="6934200" cy="1752600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330200" y="275167"/>
            <a:ext cx="8890000" cy="512233"/>
          </a:xfrm>
          <a:prstGeom prst="rect">
            <a:avLst/>
          </a:prstGeom>
        </p:spPr>
        <p:txBody>
          <a:bodyPr lIns="107287" tIns="45720" rIns="107287" bIns="45720" anchor="ctr" anchorCtr="0"/>
          <a:lstStyle>
            <a:lvl1pPr>
              <a:defRPr sz="2100" cap="all">
                <a:solidFill>
                  <a:schemeClr val="tx2"/>
                </a:solidFill>
                <a:latin typeface="Source Sans Pro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8686800" y="381000"/>
            <a:ext cx="914400" cy="307742"/>
          </a:xfrm>
          <a:prstGeom prst="rect">
            <a:avLst/>
          </a:prstGeom>
          <a:noFill/>
        </p:spPr>
        <p:txBody>
          <a:bodyPr wrap="square" lIns="91410" tIns="45703" rIns="91410" bIns="45703" rtlCol="0">
            <a:spAutoFit/>
          </a:bodyPr>
          <a:lstStyle/>
          <a:p>
            <a:pPr algn="r"/>
            <a:fld id="{FE70F76A-33D4-45B3-A39D-BE849254FB11}" type="slidenum">
              <a:rPr lang="en-US" sz="1400" smtClean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 Light" charset="0"/>
              </a:rPr>
              <a:pPr algn="r"/>
              <a:t>‹#›</a:t>
            </a:fld>
            <a:endParaRPr lang="en-US" sz="1400" dirty="0">
              <a:solidFill>
                <a:schemeClr val="tx1"/>
              </a:solidFill>
              <a:latin typeface="Source Sans Pro" charset="0"/>
              <a:ea typeface="Source Sans Pro" charset="0"/>
              <a:cs typeface="Source Sans Pro Light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143000"/>
            <a:ext cx="8915400" cy="4724400"/>
          </a:xfrm>
        </p:spPr>
        <p:txBody>
          <a:bodyPr/>
          <a:lstStyle>
            <a:lvl1pPr>
              <a:defRPr sz="2100"/>
            </a:lvl1pPr>
            <a:lvl2pPr>
              <a:spcBef>
                <a:spcPts val="300"/>
              </a:spcBef>
              <a:spcAft>
                <a:spcPts val="200"/>
              </a:spcAft>
              <a:defRPr sz="1900">
                <a:latin typeface="Source Sans Pro" charset="0"/>
              </a:defRPr>
            </a:lvl2pPr>
            <a:lvl3pPr>
              <a:spcBef>
                <a:spcPts val="300"/>
              </a:spcBef>
              <a:spcAft>
                <a:spcPts val="200"/>
              </a:spcAft>
              <a:defRPr sz="1600">
                <a:latin typeface="Source Sans Pro" charset="0"/>
              </a:defRPr>
            </a:lvl3pPr>
            <a:lvl4pPr>
              <a:spcBef>
                <a:spcPts val="300"/>
              </a:spcBef>
              <a:spcAft>
                <a:spcPts val="200"/>
              </a:spcAft>
              <a:defRPr sz="1400">
                <a:latin typeface="Source Sans Pro" charset="0"/>
              </a:defRPr>
            </a:lvl4pPr>
            <a:lvl5pPr>
              <a:spcBef>
                <a:spcPts val="300"/>
              </a:spcBef>
              <a:spcAft>
                <a:spcPts val="200"/>
              </a:spcAft>
              <a:defRPr sz="1400">
                <a:latin typeface="Source Sans Pro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330200" y="279400"/>
            <a:ext cx="8890000" cy="508000"/>
          </a:xfrm>
          <a:prstGeom prst="rect">
            <a:avLst/>
          </a:prstGeom>
        </p:spPr>
        <p:txBody>
          <a:bodyPr lIns="107287" tIns="53643" rIns="107287" bIns="53643" anchor="ctr" anchorCtr="0">
            <a:normAutofit/>
          </a:bodyPr>
          <a:lstStyle>
            <a:lvl1pPr>
              <a:defRPr sz="2100" cap="all">
                <a:solidFill>
                  <a:schemeClr val="tx2"/>
                </a:solidFill>
                <a:latin typeface="Source Sans Pro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8686800" y="381000"/>
            <a:ext cx="914400" cy="307742"/>
          </a:xfrm>
          <a:prstGeom prst="rect">
            <a:avLst/>
          </a:prstGeom>
          <a:noFill/>
        </p:spPr>
        <p:txBody>
          <a:bodyPr wrap="square" lIns="91410" tIns="45703" rIns="91410" bIns="45703" rtlCol="0">
            <a:spAutoFit/>
          </a:bodyPr>
          <a:lstStyle/>
          <a:p>
            <a:pPr algn="r"/>
            <a:fld id="{FE70F76A-33D4-45B3-A39D-BE849254FB11}" type="slidenum">
              <a:rPr lang="en-US" sz="1400" smtClean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 Light" charset="0"/>
              </a:rPr>
              <a:pPr algn="r"/>
              <a:t>‹#›</a:t>
            </a:fld>
            <a:endParaRPr lang="en-US" sz="1400" dirty="0">
              <a:solidFill>
                <a:schemeClr val="tx1"/>
              </a:solidFill>
              <a:latin typeface="Source Sans Pro" charset="0"/>
              <a:ea typeface="Source Sans Pro" charset="0"/>
              <a:cs typeface="Source Sans Pro Light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 rot="16200000">
            <a:off x="1524000" y="-1524000"/>
            <a:ext cx="6858000" cy="9906000"/>
          </a:xfrm>
          <a:prstGeom prst="rect">
            <a:avLst/>
          </a:prstGeom>
          <a:gradFill flip="none" rotWithShape="1">
            <a:gsLst>
              <a:gs pos="0">
                <a:schemeClr val="accent6"/>
              </a:gs>
              <a:gs pos="67000">
                <a:schemeClr val="tx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Sans Pro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4179421" y="6673369"/>
            <a:ext cx="1325943" cy="184632"/>
          </a:xfrm>
          <a:prstGeom prst="rect">
            <a:avLst/>
          </a:prstGeom>
          <a:noFill/>
        </p:spPr>
        <p:txBody>
          <a:bodyPr wrap="none" lIns="91410" tIns="45703" rIns="91410" bIns="45703" rtlCol="0">
            <a:spAutoFit/>
          </a:bodyPr>
          <a:lstStyle/>
          <a:p>
            <a:r>
              <a:rPr lang="nl-NL" sz="600" b="0" i="0" kern="120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© 2015 </a:t>
            </a:r>
            <a:r>
              <a:rPr lang="nl-NL" sz="600" b="0" i="0" kern="1200" dirty="0" err="1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Cree</a:t>
            </a:r>
            <a:r>
              <a:rPr lang="en-US" sz="600" b="0" i="0" kern="120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,</a:t>
            </a:r>
            <a:r>
              <a:rPr lang="en-US" sz="600" b="0" i="0" kern="1200" baseline="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 Inc. All rights reserved</a:t>
            </a:r>
            <a:r>
              <a:rPr lang="en-US" sz="600" b="0" dirty="0">
                <a:solidFill>
                  <a:schemeClr val="bg1"/>
                </a:solidFill>
                <a:latin typeface="Source Sans Pro" charset="0"/>
                <a:cs typeface="Source Sans Pro Light" charset="0"/>
              </a:rPr>
              <a:t> 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586674" y="6581780"/>
            <a:ext cx="941223" cy="215409"/>
          </a:xfrm>
          <a:prstGeom prst="rect">
            <a:avLst/>
          </a:prstGeom>
          <a:noFill/>
        </p:spPr>
        <p:txBody>
          <a:bodyPr wrap="none" lIns="91410" tIns="45703" rIns="91410" bIns="45703" rtlCol="0">
            <a:spAutoFit/>
          </a:bodyPr>
          <a:lstStyle/>
          <a:p>
            <a:r>
              <a:rPr lang="en-US" sz="800" b="0" i="0" kern="120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A CREE COMPANY</a:t>
            </a:r>
            <a:endParaRPr lang="en-US" sz="800" b="0" dirty="0">
              <a:solidFill>
                <a:schemeClr val="bg1"/>
              </a:solidFill>
              <a:latin typeface="Source Sans Pro" charset="0"/>
              <a:cs typeface="Source Sans Pro Light" charset="0"/>
            </a:endParaRPr>
          </a:p>
        </p:txBody>
      </p:sp>
      <p:sp>
        <p:nvSpPr>
          <p:cNvPr id="5" name="Title 5"/>
          <p:cNvSpPr txBox="1">
            <a:spLocks/>
          </p:cNvSpPr>
          <p:nvPr userDrawn="1"/>
        </p:nvSpPr>
        <p:spPr>
          <a:xfrm>
            <a:off x="457200" y="2590800"/>
            <a:ext cx="8914453" cy="1136951"/>
          </a:xfrm>
          <a:prstGeom prst="rect">
            <a:avLst/>
          </a:prstGeom>
        </p:spPr>
        <p:txBody>
          <a:bodyPr/>
          <a:lstStyle>
            <a:lvl1pPr marL="0" marR="0" indent="0" defTabSz="7792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000"/>
            </a:lvl1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charset="0"/>
              <a:ea typeface="+mj-ea"/>
              <a:cs typeface="+mj-cs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2743200"/>
            <a:ext cx="6400800" cy="1371600"/>
          </a:xfrm>
          <a:prstGeom prst="rect">
            <a:avLst/>
          </a:prstGeom>
        </p:spPr>
        <p:txBody>
          <a:bodyPr lIns="107287" tIns="45720" rIns="107287" bIns="45720" anchor="ctr" anchorCtr="0">
            <a:noAutofit/>
          </a:bodyPr>
          <a:lstStyle>
            <a:lvl1pPr algn="ctr" defTabSz="914296" rtl="0" eaLnBrk="1" latinLnBrk="0" hangingPunct="1">
              <a:spcBef>
                <a:spcPct val="0"/>
              </a:spcBef>
              <a:buNone/>
              <a:defRPr lang="en-US" sz="3200" b="0" kern="1200" baseline="0" dirty="0">
                <a:solidFill>
                  <a:srgbClr val="FFFFFF"/>
                </a:solidFill>
                <a:latin typeface="Source Sans Pro" charset="0"/>
                <a:ea typeface="+mj-ea"/>
                <a:cs typeface="+mj-cs"/>
              </a:defRPr>
            </a:lvl1pPr>
          </a:lstStyle>
          <a:p>
            <a:r>
              <a:rPr lang="en-US" dirty="0"/>
              <a:t>Divider Title</a:t>
            </a:r>
          </a:p>
        </p:txBody>
      </p:sp>
      <p:pic>
        <p:nvPicPr>
          <p:cNvPr id="2" name="Picture 1" descr="WS-4x3TM_ghost-white-jawbon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2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e 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 rot="16200000">
            <a:off x="1524000" y="-1524000"/>
            <a:ext cx="6858000" cy="990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Sans Pro" charset="0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4179421" y="6673369"/>
            <a:ext cx="1325943" cy="184632"/>
          </a:xfrm>
          <a:prstGeom prst="rect">
            <a:avLst/>
          </a:prstGeom>
          <a:noFill/>
        </p:spPr>
        <p:txBody>
          <a:bodyPr wrap="none" lIns="91410" tIns="45703" rIns="91410" bIns="45703" rtlCol="0">
            <a:spAutoFit/>
          </a:bodyPr>
          <a:lstStyle/>
          <a:p>
            <a:r>
              <a:rPr lang="nl-NL" sz="600" b="0" i="0" kern="120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© 2015 </a:t>
            </a:r>
            <a:r>
              <a:rPr lang="nl-NL" sz="600" b="0" i="0" kern="1200" dirty="0" err="1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Cree</a:t>
            </a:r>
            <a:r>
              <a:rPr lang="en-US" sz="600" b="0" i="0" kern="120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,</a:t>
            </a:r>
            <a:r>
              <a:rPr lang="en-US" sz="600" b="0" i="0" kern="1200" baseline="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 Inc. All rights reserved</a:t>
            </a:r>
            <a:r>
              <a:rPr lang="en-US" sz="600" b="0" dirty="0">
                <a:solidFill>
                  <a:schemeClr val="bg1"/>
                </a:solidFill>
                <a:latin typeface="Source Sans Pro" charset="0"/>
                <a:cs typeface="Source Sans Pro Light" charset="0"/>
              </a:rPr>
              <a:t> 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586674" y="6581780"/>
            <a:ext cx="941223" cy="215409"/>
          </a:xfrm>
          <a:prstGeom prst="rect">
            <a:avLst/>
          </a:prstGeom>
          <a:noFill/>
        </p:spPr>
        <p:txBody>
          <a:bodyPr wrap="none" lIns="91410" tIns="45703" rIns="91410" bIns="45703" rtlCol="0">
            <a:spAutoFit/>
          </a:bodyPr>
          <a:lstStyle/>
          <a:p>
            <a:r>
              <a:rPr lang="en-US" sz="800" b="0" i="0" kern="120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A CREE COMPANY</a:t>
            </a:r>
            <a:endParaRPr lang="en-US" sz="800" b="0" dirty="0">
              <a:solidFill>
                <a:schemeClr val="bg1"/>
              </a:solidFill>
              <a:latin typeface="Source Sans Pro" charset="0"/>
              <a:cs typeface="Source Sans Pro Light" charset="0"/>
            </a:endParaRPr>
          </a:p>
        </p:txBody>
      </p:sp>
      <p:sp>
        <p:nvSpPr>
          <p:cNvPr id="5" name="Title 5"/>
          <p:cNvSpPr txBox="1">
            <a:spLocks/>
          </p:cNvSpPr>
          <p:nvPr userDrawn="1"/>
        </p:nvSpPr>
        <p:spPr>
          <a:xfrm>
            <a:off x="457200" y="2590800"/>
            <a:ext cx="8914453" cy="1136951"/>
          </a:xfrm>
          <a:prstGeom prst="rect">
            <a:avLst/>
          </a:prstGeom>
        </p:spPr>
        <p:txBody>
          <a:bodyPr/>
          <a:lstStyle>
            <a:lvl1pPr marL="0" marR="0" indent="0" defTabSz="7792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2000"/>
            </a:lvl1pPr>
          </a:lstStyle>
          <a:p>
            <a:pPr marL="0" marR="0" lvl="0" indent="0" algn="l" defTabSz="77925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 charset="0"/>
              <a:ea typeface="+mj-ea"/>
              <a:cs typeface="+mj-cs"/>
            </a:endParaRPr>
          </a:p>
        </p:txBody>
      </p:sp>
      <p:pic>
        <p:nvPicPr>
          <p:cNvPr id="3" name="Picture 2" descr="WS-4x3TM_wolfstreak-divider.png"/>
          <p:cNvPicPr>
            <a:picLocks noChangeAspect="1"/>
          </p:cNvPicPr>
          <p:nvPr userDrawn="1"/>
        </p:nvPicPr>
        <p:blipFill>
          <a:blip r:embed="rId2" cstate="print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2952" cy="6858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1752600" y="2743200"/>
            <a:ext cx="6400800" cy="1371600"/>
          </a:xfrm>
          <a:prstGeom prst="rect">
            <a:avLst/>
          </a:prstGeom>
        </p:spPr>
        <p:txBody>
          <a:bodyPr lIns="107287" tIns="45720" rIns="107287" bIns="45720" anchor="ctr" anchorCtr="0">
            <a:noAutofit/>
          </a:bodyPr>
          <a:lstStyle>
            <a:lvl1pPr algn="ctr" defTabSz="914296" rtl="0" eaLnBrk="1" latinLnBrk="0" hangingPunct="1">
              <a:spcBef>
                <a:spcPct val="0"/>
              </a:spcBef>
              <a:buNone/>
              <a:defRPr lang="en-US" sz="3200" b="0" kern="1200" baseline="0" dirty="0">
                <a:solidFill>
                  <a:srgbClr val="FFFFFF"/>
                </a:solidFill>
                <a:latin typeface="Source Sans Pro" charset="0"/>
                <a:ea typeface="+mj-ea"/>
                <a:cs typeface="+mj-cs"/>
              </a:defRPr>
            </a:lvl1pPr>
          </a:lstStyle>
          <a:p>
            <a:r>
              <a:rPr lang="en-US" dirty="0"/>
              <a:t>Divider Title</a:t>
            </a:r>
          </a:p>
        </p:txBody>
      </p:sp>
    </p:spTree>
    <p:extLst>
      <p:ext uri="{BB962C8B-B14F-4D97-AF65-F5344CB8AC3E}">
        <p14:creationId xmlns:p14="http://schemas.microsoft.com/office/powerpoint/2010/main" val="35005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143000"/>
            <a:ext cx="4003675" cy="4724400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1143000"/>
            <a:ext cx="4210050" cy="4724400"/>
          </a:xfrm>
        </p:spPr>
        <p:txBody>
          <a:bodyPr>
            <a:normAutofit/>
          </a:bodyPr>
          <a:lstStyle>
            <a:lvl1pPr>
              <a:defRPr sz="21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330200" y="275167"/>
            <a:ext cx="8737600" cy="512233"/>
          </a:xfrm>
          <a:prstGeom prst="rect">
            <a:avLst/>
          </a:prstGeom>
        </p:spPr>
        <p:txBody>
          <a:bodyPr lIns="107287" tIns="53643" rIns="107287" bIns="45720" anchor="ctr" anchorCtr="0"/>
          <a:lstStyle>
            <a:lvl1pPr>
              <a:defRPr lang="en-US" sz="2100" cap="all" dirty="0">
                <a:solidFill>
                  <a:schemeClr val="tx2"/>
                </a:solidFill>
                <a:latin typeface="Source Sans Pro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/>
              <a:t>TWO TEXT BOXES - GRAPHICS OR IMAGES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8686800" y="381000"/>
            <a:ext cx="914400" cy="307742"/>
          </a:xfrm>
          <a:prstGeom prst="rect">
            <a:avLst/>
          </a:prstGeom>
          <a:noFill/>
        </p:spPr>
        <p:txBody>
          <a:bodyPr wrap="square" lIns="91410" tIns="45703" rIns="91410" bIns="45703" rtlCol="0">
            <a:spAutoFit/>
          </a:bodyPr>
          <a:lstStyle/>
          <a:p>
            <a:pPr algn="r"/>
            <a:fld id="{FE70F76A-33D4-45B3-A39D-BE849254FB11}" type="slidenum">
              <a:rPr lang="en-US" sz="1400" smtClean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 Light" charset="0"/>
              </a:rPr>
              <a:pPr algn="r"/>
              <a:t>‹#›</a:t>
            </a:fld>
            <a:endParaRPr lang="en-US" sz="1400" dirty="0">
              <a:solidFill>
                <a:schemeClr val="tx1"/>
              </a:solidFill>
              <a:latin typeface="Source Sans Pro" charset="0"/>
              <a:ea typeface="Source Sans Pro" charset="0"/>
              <a:cs typeface="Source Sans Pro Light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Fou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/>
          <p:cNvSpPr>
            <a:spLocks noGrp="1"/>
          </p:cNvSpPr>
          <p:nvPr>
            <p:ph type="title" hasCustomPrompt="1"/>
          </p:nvPr>
        </p:nvSpPr>
        <p:spPr>
          <a:xfrm>
            <a:off x="330200" y="279402"/>
            <a:ext cx="8737600" cy="507999"/>
          </a:xfrm>
          <a:prstGeom prst="rect">
            <a:avLst/>
          </a:prstGeom>
        </p:spPr>
        <p:txBody>
          <a:bodyPr lIns="107287" tIns="53643" rIns="107287" bIns="53643" anchor="ctr" anchorCtr="0"/>
          <a:lstStyle>
            <a:lvl1pPr>
              <a:defRPr sz="2100" cap="all" baseline="0">
                <a:solidFill>
                  <a:schemeClr val="tx2"/>
                </a:solidFill>
                <a:latin typeface="Source Sans Pro" charset="0"/>
              </a:defRPr>
            </a:lvl1pPr>
          </a:lstStyle>
          <a:p>
            <a:r>
              <a:rPr lang="en-US" dirty="0"/>
              <a:t>SLIDE WITH FOUR CONTENT AREAS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8686800" y="381000"/>
            <a:ext cx="914400" cy="307742"/>
          </a:xfrm>
          <a:prstGeom prst="rect">
            <a:avLst/>
          </a:prstGeom>
          <a:noFill/>
        </p:spPr>
        <p:txBody>
          <a:bodyPr wrap="square" lIns="91410" tIns="45703" rIns="91410" bIns="45703" rtlCol="0">
            <a:spAutoFit/>
          </a:bodyPr>
          <a:lstStyle/>
          <a:p>
            <a:pPr algn="r"/>
            <a:fld id="{FE70F76A-33D4-45B3-A39D-BE849254FB11}" type="slidenum">
              <a:rPr lang="en-US" sz="1400" smtClean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 Light" charset="0"/>
              </a:rPr>
              <a:pPr algn="r"/>
              <a:t>‹#›</a:t>
            </a:fld>
            <a:endParaRPr lang="en-US" sz="1400" dirty="0">
              <a:solidFill>
                <a:schemeClr val="tx1"/>
              </a:solidFill>
              <a:latin typeface="Source Sans Pro" charset="0"/>
              <a:ea typeface="Source Sans Pro" charset="0"/>
              <a:cs typeface="Source Sans Pro Light" charset="0"/>
            </a:endParaRPr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143000"/>
            <a:ext cx="3838575" cy="2108199"/>
          </a:xfrm>
        </p:spPr>
        <p:txBody>
          <a:bodyPr>
            <a:normAutofit/>
          </a:bodyPr>
          <a:lstStyle>
            <a:lvl1pPr>
              <a:spcBef>
                <a:spcPts val="400"/>
              </a:spcBef>
              <a:spcAft>
                <a:spcPts val="400"/>
              </a:spcAft>
              <a:defRPr sz="1800" b="1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5362575" y="1143000"/>
            <a:ext cx="3879850" cy="2108199"/>
          </a:xfrm>
        </p:spPr>
        <p:txBody>
          <a:bodyPr>
            <a:normAutofit/>
          </a:bodyPr>
          <a:lstStyle>
            <a:lvl1pPr>
              <a:spcBef>
                <a:spcPts val="400"/>
              </a:spcBef>
              <a:spcAft>
                <a:spcPts val="400"/>
              </a:spcAft>
              <a:defRPr lang="en-US" sz="1800" b="1" kern="1200" dirty="0">
                <a:solidFill>
                  <a:schemeClr val="tx1"/>
                </a:solidFill>
                <a:latin typeface="Source Sans Pro" charset="0"/>
                <a:ea typeface="+mn-ea"/>
                <a:cs typeface="+mn-cs"/>
              </a:defRPr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342861" lvl="0" indent="-342861" algn="l" defTabSz="914296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/>
              <a:t>Click to edit Master text styles</a:t>
            </a:r>
          </a:p>
        </p:txBody>
      </p:sp>
      <p:sp>
        <p:nvSpPr>
          <p:cNvPr id="13" name="Content Placeholder 2"/>
          <p:cNvSpPr>
            <a:spLocks noGrp="1"/>
          </p:cNvSpPr>
          <p:nvPr>
            <p:ph sz="half" idx="13"/>
          </p:nvPr>
        </p:nvSpPr>
        <p:spPr>
          <a:xfrm>
            <a:off x="533400" y="3759201"/>
            <a:ext cx="3838575" cy="2031999"/>
          </a:xfrm>
        </p:spPr>
        <p:txBody>
          <a:bodyPr>
            <a:normAutofit/>
          </a:bodyPr>
          <a:lstStyle>
            <a:lvl1pPr>
              <a:spcBef>
                <a:spcPts val="400"/>
              </a:spcBef>
              <a:spcAft>
                <a:spcPts val="400"/>
              </a:spcAft>
              <a:defRPr lang="en-US" sz="1800" b="1" kern="1200" dirty="0">
                <a:solidFill>
                  <a:schemeClr val="tx1"/>
                </a:solidFill>
                <a:latin typeface="Source Sans Pro" charset="0"/>
                <a:ea typeface="+mn-ea"/>
                <a:cs typeface="+mn-cs"/>
              </a:defRPr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5362575" y="3759200"/>
            <a:ext cx="3879850" cy="2031999"/>
          </a:xfrm>
        </p:spPr>
        <p:txBody>
          <a:bodyPr>
            <a:normAutofit/>
          </a:bodyPr>
          <a:lstStyle>
            <a:lvl1pPr>
              <a:spcBef>
                <a:spcPts val="400"/>
              </a:spcBef>
              <a:spcAft>
                <a:spcPts val="400"/>
              </a:spcAft>
              <a:defRPr lang="en-US" sz="1800" b="1" kern="1200" dirty="0">
                <a:solidFill>
                  <a:schemeClr val="tx1"/>
                </a:solidFill>
                <a:latin typeface="Source Sans Pro" charset="0"/>
                <a:ea typeface="+mn-ea"/>
                <a:cs typeface="+mn-cs"/>
              </a:defRPr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 userDrawn="1"/>
        </p:nvSpPr>
        <p:spPr>
          <a:xfrm>
            <a:off x="8686800" y="381000"/>
            <a:ext cx="914400" cy="307742"/>
          </a:xfrm>
          <a:prstGeom prst="rect">
            <a:avLst/>
          </a:prstGeom>
          <a:noFill/>
        </p:spPr>
        <p:txBody>
          <a:bodyPr wrap="square" lIns="91410" tIns="45703" rIns="91410" bIns="45703" rtlCol="0">
            <a:spAutoFit/>
          </a:bodyPr>
          <a:lstStyle/>
          <a:p>
            <a:pPr algn="r"/>
            <a:fld id="{FE70F76A-33D4-45B3-A39D-BE849254FB11}" type="slidenum">
              <a:rPr lang="en-US" sz="1400" smtClean="0">
                <a:solidFill>
                  <a:schemeClr val="tx1"/>
                </a:solidFill>
                <a:latin typeface="Source Sans Pro" charset="0"/>
                <a:ea typeface="Source Sans Pro" charset="0"/>
                <a:cs typeface="Source Sans Pro Light" charset="0"/>
              </a:rPr>
              <a:pPr algn="r"/>
              <a:t>‹#›</a:t>
            </a:fld>
            <a:endParaRPr lang="en-US" sz="1400" dirty="0">
              <a:solidFill>
                <a:schemeClr val="tx1"/>
              </a:solidFill>
              <a:latin typeface="Source Sans Pro" charset="0"/>
              <a:ea typeface="Source Sans Pro" charset="0"/>
              <a:cs typeface="Source Sans Pro Light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330200" y="279400"/>
            <a:ext cx="8737600" cy="508000"/>
          </a:xfrm>
          <a:prstGeom prst="rect">
            <a:avLst/>
          </a:prstGeom>
        </p:spPr>
        <p:txBody>
          <a:bodyPr lIns="107287" tIns="53643" rIns="107287" bIns="45720" anchor="ctr" anchorCtr="0">
            <a:normAutofit/>
          </a:bodyPr>
          <a:lstStyle>
            <a:lvl1pPr>
              <a:defRPr sz="2100" cap="all">
                <a:solidFill>
                  <a:schemeClr val="tx2"/>
                </a:solidFill>
                <a:latin typeface="Source Sans Pro" charset="0"/>
              </a:defRPr>
            </a:lvl1pPr>
          </a:lstStyle>
          <a:p>
            <a:r>
              <a:rPr lang="en-US" dirty="0"/>
              <a:t>COMPARISON SLIDE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533400" y="1219200"/>
            <a:ext cx="4376870" cy="639763"/>
          </a:xfrm>
          <a:gradFill flip="none" rotWithShape="1">
            <a:gsLst>
              <a:gs pos="0">
                <a:srgbClr val="C9C9C9">
                  <a:shade val="30000"/>
                  <a:satMod val="115000"/>
                </a:srgbClr>
              </a:gs>
              <a:gs pos="50000">
                <a:srgbClr val="C9C9C9">
                  <a:shade val="67500"/>
                  <a:satMod val="115000"/>
                </a:srgbClr>
              </a:gs>
              <a:gs pos="100000">
                <a:srgbClr val="C9C9C9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txBody>
          <a:bodyPr anchor="ctr">
            <a:normAutofit/>
          </a:bodyPr>
          <a:lstStyle>
            <a:lvl1pPr marL="0" indent="0">
              <a:buNone/>
              <a:defRPr sz="2100" b="1" baseline="0">
                <a:solidFill>
                  <a:srgbClr val="FFFFFF"/>
                </a:solidFill>
              </a:defRPr>
            </a:lvl1pPr>
            <a:lvl2pPr marL="457148" indent="0">
              <a:buNone/>
              <a:defRPr sz="2000" b="1"/>
            </a:lvl2pPr>
            <a:lvl3pPr marL="914296" indent="0">
              <a:buNone/>
              <a:defRPr sz="1800" b="1"/>
            </a:lvl3pPr>
            <a:lvl4pPr marL="1371445" indent="0">
              <a:buNone/>
              <a:defRPr sz="1600" b="1"/>
            </a:lvl4pPr>
            <a:lvl5pPr marL="1828592" indent="0">
              <a:buNone/>
              <a:defRPr sz="1600" b="1"/>
            </a:lvl5pPr>
            <a:lvl6pPr marL="2285740" indent="0">
              <a:buNone/>
              <a:defRPr sz="1600" b="1"/>
            </a:lvl6pPr>
            <a:lvl7pPr marL="2742888" indent="0">
              <a:buNone/>
              <a:defRPr sz="1600" b="1"/>
            </a:lvl7pPr>
            <a:lvl8pPr marL="3200036" indent="0">
              <a:buNone/>
              <a:defRPr sz="1600" b="1"/>
            </a:lvl8pPr>
            <a:lvl9pPr marL="3657184" indent="0">
              <a:buNone/>
              <a:defRPr sz="1600" b="1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533400" y="1997075"/>
            <a:ext cx="4376870" cy="3951288"/>
          </a:xfrm>
        </p:spPr>
        <p:txBody>
          <a:bodyPr>
            <a:normAutofit/>
          </a:bodyPr>
          <a:lstStyle>
            <a:lvl1pPr>
              <a:defRPr lang="en-US" sz="1800" b="1" kern="1200" baseline="0" dirty="0">
                <a:solidFill>
                  <a:srgbClr val="797979"/>
                </a:solidFill>
                <a:latin typeface="Source Sans Pro" charset="0"/>
                <a:ea typeface="+mn-ea"/>
                <a:cs typeface="+mn-cs"/>
              </a:defRPr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marL="342861" lvl="0" indent="-342861" algn="l" defTabSz="914296" rtl="0" eaLnBrk="1" latinLnBrk="0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dirty="0"/>
              <a:t>Click to add text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5070212" y="1219200"/>
            <a:ext cx="4378590" cy="639763"/>
          </a:xfrm>
          <a:gradFill flip="none" rotWithShape="1">
            <a:gsLst>
              <a:gs pos="0">
                <a:srgbClr val="C9C9C9">
                  <a:shade val="30000"/>
                  <a:satMod val="115000"/>
                </a:srgbClr>
              </a:gs>
              <a:gs pos="50000">
                <a:srgbClr val="C9C9C9">
                  <a:shade val="67500"/>
                  <a:satMod val="115000"/>
                </a:srgbClr>
              </a:gs>
              <a:gs pos="100000">
                <a:srgbClr val="C9C9C9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txBody>
          <a:bodyPr anchor="ctr">
            <a:normAutofit/>
          </a:bodyPr>
          <a:lstStyle>
            <a:lvl1pPr marL="0" indent="0">
              <a:lnSpc>
                <a:spcPct val="100000"/>
              </a:lnSpc>
              <a:buNone/>
              <a:defRPr sz="2100" b="1" baseline="0">
                <a:solidFill>
                  <a:srgbClr val="FFFFFF"/>
                </a:solidFill>
              </a:defRPr>
            </a:lvl1pPr>
            <a:lvl2pPr marL="457148" indent="0">
              <a:buNone/>
              <a:defRPr sz="2000" b="1"/>
            </a:lvl2pPr>
            <a:lvl3pPr marL="914296" indent="0">
              <a:buNone/>
              <a:defRPr sz="1800" b="1"/>
            </a:lvl3pPr>
            <a:lvl4pPr marL="1371445" indent="0">
              <a:buNone/>
              <a:defRPr sz="1600" b="1"/>
            </a:lvl4pPr>
            <a:lvl5pPr marL="1828592" indent="0">
              <a:buNone/>
              <a:defRPr sz="1600" b="1"/>
            </a:lvl5pPr>
            <a:lvl6pPr marL="2285740" indent="0">
              <a:buNone/>
              <a:defRPr sz="1600" b="1"/>
            </a:lvl6pPr>
            <a:lvl7pPr marL="2742888" indent="0">
              <a:buNone/>
              <a:defRPr sz="1600" b="1"/>
            </a:lvl7pPr>
            <a:lvl8pPr marL="3200036" indent="0">
              <a:buNone/>
              <a:defRPr sz="1600" b="1"/>
            </a:lvl8pPr>
            <a:lvl9pPr marL="3657184" indent="0">
              <a:buNone/>
              <a:defRPr sz="1600" b="1"/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5070212" y="1997075"/>
            <a:ext cx="4378590" cy="3951288"/>
          </a:xfrm>
        </p:spPr>
        <p:txBody>
          <a:bodyPr>
            <a:normAutofit/>
          </a:bodyPr>
          <a:lstStyle>
            <a:lvl1pPr>
              <a:defRPr sz="1800" b="1" baseline="0">
                <a:solidFill>
                  <a:srgbClr val="797979"/>
                </a:solidFill>
              </a:defRPr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S-4x3TM_purple-footer.png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12096" cy="6864332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143000"/>
            <a:ext cx="8915400" cy="4724400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/>
          <a:p>
            <a:pPr lvl="0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188238" y="6673368"/>
            <a:ext cx="1325943" cy="184632"/>
          </a:xfrm>
          <a:prstGeom prst="rect">
            <a:avLst/>
          </a:prstGeom>
          <a:noFill/>
        </p:spPr>
        <p:txBody>
          <a:bodyPr wrap="none" lIns="91410" tIns="45703" rIns="91410" bIns="45703" rtlCol="0">
            <a:spAutoFit/>
          </a:bodyPr>
          <a:lstStyle/>
          <a:p>
            <a:r>
              <a:rPr lang="nl-NL" sz="600" b="0" i="0" kern="120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© 2015 </a:t>
            </a:r>
            <a:r>
              <a:rPr lang="nl-NL" sz="600" b="0" i="0" kern="1200" dirty="0" err="1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Cree</a:t>
            </a:r>
            <a:r>
              <a:rPr lang="en-US" sz="600" b="0" i="0" kern="120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,</a:t>
            </a:r>
            <a:r>
              <a:rPr lang="en-US" sz="600" b="0" i="0" kern="1200" baseline="0" dirty="0">
                <a:solidFill>
                  <a:schemeClr val="bg1"/>
                </a:solidFill>
                <a:latin typeface="Source Sans Pro" charset="0"/>
                <a:ea typeface="+mn-ea"/>
                <a:cs typeface="+mn-cs"/>
              </a:rPr>
              <a:t> Inc. All rights reserved</a:t>
            </a:r>
            <a:r>
              <a:rPr lang="en-US" sz="600" b="0" dirty="0">
                <a:solidFill>
                  <a:schemeClr val="bg1"/>
                </a:solidFill>
                <a:latin typeface="Source Sans Pro" charset="0"/>
                <a:cs typeface="Source Sans Pro Light" charset="0"/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9" r:id="rId2"/>
    <p:sldLayoutId id="2147483673" r:id="rId3"/>
    <p:sldLayoutId id="2147483674" r:id="rId4"/>
    <p:sldLayoutId id="2147483686" r:id="rId5"/>
    <p:sldLayoutId id="2147483690" r:id="rId6"/>
    <p:sldLayoutId id="2147483676" r:id="rId7"/>
    <p:sldLayoutId id="214748368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7" r:id="rId14"/>
    <p:sldLayoutId id="2147483691" r:id="rId15"/>
    <p:sldLayoutId id="2147483692" r:id="rId16"/>
  </p:sldLayoutIdLst>
  <p:hf hdr="0" ftr="0" dt="0"/>
  <p:txStyles>
    <p:titleStyle>
      <a:lvl1pPr algn="l" defTabSz="914296" rtl="0" eaLnBrk="1" latinLnBrk="0" hangingPunct="1">
        <a:spcBef>
          <a:spcPct val="0"/>
        </a:spcBef>
        <a:buNone/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1" indent="-342861" algn="l" defTabSz="914296" rtl="0" eaLnBrk="1" latinLnBrk="0" hangingPunct="1">
        <a:lnSpc>
          <a:spcPts val="2400"/>
        </a:lnSpc>
        <a:spcBef>
          <a:spcPts val="400"/>
        </a:spcBef>
        <a:spcAft>
          <a:spcPts val="400"/>
        </a:spcAft>
        <a:buFont typeface="Arial" pitchFamily="34" charset="0"/>
        <a:buChar char="•"/>
        <a:defRPr sz="2100" kern="1200">
          <a:solidFill>
            <a:schemeClr val="tx1"/>
          </a:solidFill>
          <a:latin typeface="Source Sans Pro" charset="0"/>
          <a:ea typeface="+mn-ea"/>
          <a:cs typeface="+mn-cs"/>
        </a:defRPr>
      </a:lvl1pPr>
      <a:lvl2pPr marL="742866" indent="-285717" algn="l" defTabSz="914296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0" indent="-228574" algn="l" defTabSz="91429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17" indent="-228574" algn="l" defTabSz="914296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6" indent="-228574" algn="l" defTabSz="914296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4" indent="-228574" algn="l" defTabSz="91429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2" indent="-228574" algn="l" defTabSz="91429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0" indent="-228574" algn="l" defTabSz="91429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58" indent="-228574" algn="l" defTabSz="91429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5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9.jpeg"/><Relationship Id="rId4" Type="http://schemas.openxmlformats.org/officeDocument/2006/relationships/image" Target="../media/image18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4.xml"/><Relationship Id="rId5" Type="http://schemas.microsoft.com/office/2007/relationships/hdphoto" Target="../media/hdphoto2.wdp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4.emf"/><Relationship Id="rId4" Type="http://schemas.openxmlformats.org/officeDocument/2006/relationships/image" Target="../media/image4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png"/><Relationship Id="rId5" Type="http://schemas.openxmlformats.org/officeDocument/2006/relationships/image" Target="../media/image56.emf"/><Relationship Id="rId4" Type="http://schemas.openxmlformats.org/officeDocument/2006/relationships/image" Target="../media/image55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Wide Bandgap Electronics for High Temperature Wireless Sensing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John R. Fraley</a:t>
            </a:r>
          </a:p>
          <a:p>
            <a:r>
              <a:rPr lang="en-US" dirty="0"/>
              <a:t>September 28</a:t>
            </a:r>
            <a:r>
              <a:rPr lang="en-US" baseline="30000" dirty="0"/>
              <a:t>th</a:t>
            </a:r>
            <a:r>
              <a:rPr lang="en-US" dirty="0"/>
              <a:t> 2016</a:t>
            </a:r>
          </a:p>
        </p:txBody>
      </p:sp>
    </p:spTree>
    <p:extLst>
      <p:ext uri="{BB962C8B-B14F-4D97-AF65-F5344CB8AC3E}">
        <p14:creationId xmlns:p14="http://schemas.microsoft.com/office/powerpoint/2010/main" val="17341695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For wide bandgap wireless instrumentation systems, the sensor elements themselves are the most mature system components</a:t>
            </a:r>
          </a:p>
          <a:p>
            <a:endParaRPr lang="en-US" dirty="0"/>
          </a:p>
          <a:p>
            <a:pPr lvl="1"/>
            <a:r>
              <a:rPr lang="en-US" dirty="0"/>
              <a:t>Some HT sensors such as thermocouples have been available for a century, while new SiC pressure sensors have been demonstrated in recent years</a:t>
            </a:r>
          </a:p>
          <a:p>
            <a:pPr lvl="1"/>
            <a:r>
              <a:rPr lang="en-US" dirty="0"/>
              <a:t>For our purposes, a sensor is any element which converts a physical parameter into an electrical signal that can be transmitted to an information processing system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 Sensors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9740" y="1191986"/>
            <a:ext cx="3653234" cy="429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436880" y="6330731"/>
            <a:ext cx="672174" cy="264256"/>
          </a:xfrm>
        </p:spPr>
        <p:txBody>
          <a:bodyPr/>
          <a:lstStyle/>
          <a:p>
            <a:fld id="{D0E325FB-E83A-4D50-B4A3-346C3F84A6B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81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 Sensors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031" y="1301590"/>
            <a:ext cx="4375150" cy="238235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2000" dirty="0"/>
              <a:t>Temperature is the most widely measured physical parameter, important in nearly every aspect of instrumentation systems</a:t>
            </a:r>
          </a:p>
          <a:p>
            <a:pPr marL="0" indent="0">
              <a:buNone/>
            </a:pPr>
            <a:endParaRPr lang="en-US" sz="1100" dirty="0"/>
          </a:p>
          <a:p>
            <a:pPr lvl="1"/>
            <a:r>
              <a:rPr lang="en-US" sz="1800" dirty="0"/>
              <a:t>Can utilize a number of sensor types, common ones include thermocouples and RTDs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067" y="1301590"/>
            <a:ext cx="437515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/>
              <a:t>Pressure measurements are important many active control systems</a:t>
            </a:r>
          </a:p>
          <a:p>
            <a:pPr marL="0" indent="0">
              <a:buNone/>
            </a:pPr>
            <a:endParaRPr lang="en-US" sz="1000" dirty="0"/>
          </a:p>
          <a:p>
            <a:pPr lvl="1"/>
            <a:r>
              <a:rPr lang="en-US" sz="1400" dirty="0"/>
              <a:t>HT pressure sensors commonly utilize piezoresistive sensor elements</a:t>
            </a:r>
          </a:p>
        </p:txBody>
      </p:sp>
      <p:pic>
        <p:nvPicPr>
          <p:cNvPr id="6" name="Picture 5" descr="Thermal Sensor 1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630430" y="3564573"/>
            <a:ext cx="3986864" cy="1653025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083" y="3605610"/>
            <a:ext cx="1837121" cy="157095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2021961" y="5381749"/>
            <a:ext cx="12038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Flame Spray TC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49483" y="5353011"/>
            <a:ext cx="233432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Static/ Dynamic Pressure Sensor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>
          <a:xfrm>
            <a:off x="436880" y="6330731"/>
            <a:ext cx="672174" cy="264256"/>
          </a:xfrm>
        </p:spPr>
        <p:txBody>
          <a:bodyPr/>
          <a:lstStyle/>
          <a:p>
            <a:fld id="{D0E325FB-E83A-4D50-B4A3-346C3F84A6B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30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 Sensors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4838" y="1081765"/>
            <a:ext cx="4375150" cy="238235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2200" dirty="0"/>
              <a:t>Vibration information is necessary for structural monitoring of many critical components, including compressors, bearings, and gearboxes.</a:t>
            </a:r>
          </a:p>
          <a:p>
            <a:pPr marL="0" indent="0">
              <a:buNone/>
            </a:pPr>
            <a:endParaRPr lang="en-US" sz="2000" dirty="0"/>
          </a:p>
          <a:p>
            <a:pPr lvl="1"/>
            <a:r>
              <a:rPr lang="en-US" sz="1900" dirty="0"/>
              <a:t>HT Piezoelectric accelerometers are commercially available for operation up to 760 °C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5550" y="957854"/>
            <a:ext cx="437515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/>
              <a:t>Strain information is also used when monitoring structural health of engine components, especially turbine blades.</a:t>
            </a:r>
          </a:p>
          <a:p>
            <a:pPr marL="0" indent="0">
              <a:buNone/>
            </a:pPr>
            <a:endParaRPr lang="en-US" sz="1600" dirty="0"/>
          </a:p>
          <a:p>
            <a:pPr lvl="1"/>
            <a:r>
              <a:rPr lang="en-US" sz="1400" dirty="0"/>
              <a:t>HT strain gauges commonly utilize piezoresistive sensor elements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55687" y="5380052"/>
            <a:ext cx="198179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Piezoelectric Accelerometer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36605" y="5371945"/>
            <a:ext cx="15744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Dynamic Strain Gauge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760" y="3939115"/>
            <a:ext cx="2400705" cy="1163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464" y="3343929"/>
            <a:ext cx="969963" cy="1283970"/>
          </a:xfrm>
          <a:prstGeom prst="rect">
            <a:avLst/>
          </a:prstGeom>
        </p:spPr>
      </p:pic>
      <p:pic>
        <p:nvPicPr>
          <p:cNvPr id="14" name="Picture 13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01025" y="3896166"/>
            <a:ext cx="1831234" cy="1249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" y="6330731"/>
            <a:ext cx="672174" cy="264256"/>
          </a:xfrm>
        </p:spPr>
        <p:txBody>
          <a:bodyPr/>
          <a:lstStyle/>
          <a:p>
            <a:fld id="{D0E325FB-E83A-4D50-B4A3-346C3F84A6B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09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 Power Sources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312" y="1020199"/>
            <a:ext cx="4678743" cy="4924596"/>
          </a:xfrm>
        </p:spPr>
        <p:txBody>
          <a:bodyPr>
            <a:noAutofit/>
          </a:bodyPr>
          <a:lstStyle/>
          <a:p>
            <a:r>
              <a:rPr lang="en-US" sz="2000" dirty="0"/>
              <a:t>For wireless instrumentation systems, high temperature power sources eliminate the need for hardwired power</a:t>
            </a:r>
          </a:p>
          <a:p>
            <a:endParaRPr lang="en-US" sz="2000" dirty="0"/>
          </a:p>
          <a:p>
            <a:pPr lvl="1"/>
            <a:r>
              <a:rPr lang="en-US" sz="1800" dirty="0"/>
              <a:t>HT electronics require a relatively large amount of power when compared to standard silicon electronic systems</a:t>
            </a:r>
          </a:p>
          <a:p>
            <a:pPr lvl="1"/>
            <a:r>
              <a:rPr lang="en-US" sz="1800" dirty="0"/>
              <a:t>Commercially available high temperature batteries or other energy storage devices are limited</a:t>
            </a:r>
          </a:p>
        </p:txBody>
      </p:sp>
      <p:pic>
        <p:nvPicPr>
          <p:cNvPr id="6" name="Pictur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554" y="1869969"/>
            <a:ext cx="4395973" cy="273225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409500" y="6287531"/>
            <a:ext cx="672174" cy="264256"/>
          </a:xfrm>
          <a:prstGeom prst="rect">
            <a:avLst/>
          </a:prstGeom>
        </p:spPr>
        <p:txBody>
          <a:bodyPr/>
          <a:lstStyle/>
          <a:p>
            <a:fld id="{D0E325FB-E83A-4D50-B4A3-346C3F84A6B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2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436880" y="3371029"/>
            <a:ext cx="2840394" cy="492586"/>
          </a:xfrm>
        </p:spPr>
        <p:txBody>
          <a:bodyPr/>
          <a:lstStyle/>
          <a:p>
            <a:r>
              <a:rPr lang="en-US" dirty="0"/>
              <a:t>Vibration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 Power Sources</a:t>
            </a:r>
          </a:p>
        </p:txBody>
      </p:sp>
      <p:sp>
        <p:nvSpPr>
          <p:cNvPr id="12" name="Content Placeholder 7"/>
          <p:cNvSpPr>
            <a:spLocks noGrp="1"/>
          </p:cNvSpPr>
          <p:nvPr>
            <p:ph sz="half" idx="2"/>
          </p:nvPr>
        </p:nvSpPr>
        <p:spPr>
          <a:xfrm>
            <a:off x="436880" y="3930866"/>
            <a:ext cx="2840394" cy="2043405"/>
          </a:xfrm>
        </p:spPr>
        <p:txBody>
          <a:bodyPr>
            <a:normAutofit/>
          </a:bodyPr>
          <a:lstStyle/>
          <a:p>
            <a:r>
              <a:rPr lang="en-US" dirty="0">
                <a:ea typeface="Segoe UI" pitchFamily="34" charset="0"/>
                <a:cs typeface="Segoe UI" pitchFamily="34" charset="0"/>
              </a:rPr>
              <a:t>Piezoelectric based vibration energy harvesting systems have been tested in literature up to 300 °C.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3" name="Text Placeholder 6"/>
          <p:cNvSpPr>
            <a:spLocks noGrp="1"/>
          </p:cNvSpPr>
          <p:nvPr>
            <p:ph type="body" idx="1"/>
          </p:nvPr>
        </p:nvSpPr>
        <p:spPr>
          <a:xfrm>
            <a:off x="3563672" y="3371029"/>
            <a:ext cx="2840394" cy="492586"/>
          </a:xfrm>
        </p:spPr>
        <p:txBody>
          <a:bodyPr/>
          <a:lstStyle/>
          <a:p>
            <a:r>
              <a:rPr lang="en-US" dirty="0"/>
              <a:t>RF</a:t>
            </a:r>
          </a:p>
        </p:txBody>
      </p:sp>
      <p:sp>
        <p:nvSpPr>
          <p:cNvPr id="15" name="Content Placeholder 7"/>
          <p:cNvSpPr>
            <a:spLocks noGrp="1"/>
          </p:cNvSpPr>
          <p:nvPr>
            <p:ph sz="half" idx="2"/>
          </p:nvPr>
        </p:nvSpPr>
        <p:spPr>
          <a:xfrm>
            <a:off x="3563672" y="3930866"/>
            <a:ext cx="2840394" cy="2043405"/>
          </a:xfrm>
        </p:spPr>
        <p:txBody>
          <a:bodyPr>
            <a:normAutofit/>
          </a:bodyPr>
          <a:lstStyle/>
          <a:p>
            <a:r>
              <a:rPr lang="en-US" dirty="0">
                <a:ea typeface="Segoe UI" pitchFamily="34" charset="0"/>
                <a:cs typeface="Segoe UI" pitchFamily="34" charset="0"/>
              </a:rPr>
              <a:t>Wireless power transmission can induce greater than 50 W over short distances.</a:t>
            </a:r>
          </a:p>
        </p:txBody>
      </p:sp>
      <p:sp>
        <p:nvSpPr>
          <p:cNvPr id="16" name="Text Placeholder 6"/>
          <p:cNvSpPr>
            <a:spLocks noGrp="1"/>
          </p:cNvSpPr>
          <p:nvPr>
            <p:ph type="body" idx="1"/>
          </p:nvPr>
        </p:nvSpPr>
        <p:spPr>
          <a:xfrm>
            <a:off x="6689761" y="3371029"/>
            <a:ext cx="2840394" cy="492586"/>
          </a:xfrm>
        </p:spPr>
        <p:txBody>
          <a:bodyPr/>
          <a:lstStyle/>
          <a:p>
            <a:r>
              <a:rPr lang="en-US" dirty="0"/>
              <a:t>TEG</a:t>
            </a:r>
          </a:p>
        </p:txBody>
      </p:sp>
      <p:sp>
        <p:nvSpPr>
          <p:cNvPr id="18" name="Content Placeholder 7"/>
          <p:cNvSpPr>
            <a:spLocks noGrp="1"/>
          </p:cNvSpPr>
          <p:nvPr>
            <p:ph sz="half" idx="2"/>
          </p:nvPr>
        </p:nvSpPr>
        <p:spPr>
          <a:xfrm>
            <a:off x="6689761" y="3930866"/>
            <a:ext cx="2840394" cy="2043405"/>
          </a:xfrm>
        </p:spPr>
        <p:txBody>
          <a:bodyPr>
            <a:normAutofit/>
          </a:bodyPr>
          <a:lstStyle/>
          <a:p>
            <a:r>
              <a:rPr lang="en-US" dirty="0">
                <a:ea typeface="Segoe UI" pitchFamily="34" charset="0"/>
                <a:cs typeface="Segoe UI" pitchFamily="34" charset="0"/>
              </a:rPr>
              <a:t>Thermal electric generators produce power from a temperature differential.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9" name="Picture 5" descr="P:\$hare\Users\bwester\Publications\ISA_2012\Presentation\PresentationGraphics\TEG.tif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28976" y="1390650"/>
            <a:ext cx="1763124" cy="191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Content Placeholder 19"/>
          <p:cNvPicPr>
            <a:picLocks noGrp="1"/>
          </p:cNvPicPr>
          <p:nvPr>
            <p:ph sz="half" idx="2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595" t="6806"/>
          <a:stretch/>
        </p:blipFill>
        <p:spPr bwMode="auto">
          <a:xfrm>
            <a:off x="3563408" y="1623035"/>
            <a:ext cx="2841096" cy="144816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Content Placeholder 20" descr="http://cfnewsads.thomasnet.com/images/large/591/59192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525" y="1390650"/>
            <a:ext cx="1339700" cy="191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Slide Number Placeholder 21"/>
          <p:cNvSpPr>
            <a:spLocks noGrp="1"/>
          </p:cNvSpPr>
          <p:nvPr>
            <p:ph type="sldNum" sz="quarter" idx="4294967295"/>
          </p:nvPr>
        </p:nvSpPr>
        <p:spPr>
          <a:xfrm>
            <a:off x="436880" y="6330731"/>
            <a:ext cx="672174" cy="264256"/>
          </a:xfrm>
          <a:prstGeom prst="rect">
            <a:avLst/>
          </a:prstGeom>
        </p:spPr>
        <p:txBody>
          <a:bodyPr/>
          <a:lstStyle/>
          <a:p>
            <a:fld id="{D0E325FB-E83A-4D50-B4A3-346C3F84A6B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84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436880" y="3371029"/>
            <a:ext cx="2840394" cy="492586"/>
          </a:xfrm>
        </p:spPr>
        <p:txBody>
          <a:bodyPr/>
          <a:lstStyle/>
          <a:p>
            <a:r>
              <a:rPr lang="en-US" dirty="0"/>
              <a:t>HTSOI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 Semiconductors</a:t>
            </a:r>
          </a:p>
        </p:txBody>
      </p:sp>
      <p:sp>
        <p:nvSpPr>
          <p:cNvPr id="12" name="Content Placeholder 7"/>
          <p:cNvSpPr>
            <a:spLocks noGrp="1"/>
          </p:cNvSpPr>
          <p:nvPr>
            <p:ph sz="half" idx="2"/>
          </p:nvPr>
        </p:nvSpPr>
        <p:spPr>
          <a:xfrm>
            <a:off x="436880" y="3930866"/>
            <a:ext cx="2840394" cy="2043405"/>
          </a:xfrm>
        </p:spPr>
        <p:txBody>
          <a:bodyPr>
            <a:noAutofit/>
          </a:bodyPr>
          <a:lstStyle/>
          <a:p>
            <a:r>
              <a:rPr lang="en-US" sz="1200" dirty="0">
                <a:ea typeface="Segoe UI" pitchFamily="34" charset="0"/>
                <a:cs typeface="Segoe UI" pitchFamily="34" charset="0"/>
              </a:rPr>
              <a:t>High temperature silicon on insulator devices rated to 225 °C and operable to 300 °C.  Devices include 555 times, voltage regulators, microcontrollers,  op-amps, logic, ADCs, etc…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idx="1"/>
          </p:nvPr>
        </p:nvSpPr>
        <p:spPr>
          <a:xfrm>
            <a:off x="3563672" y="3371029"/>
            <a:ext cx="2840394" cy="492586"/>
          </a:xfrm>
        </p:spPr>
        <p:txBody>
          <a:bodyPr/>
          <a:lstStyle/>
          <a:p>
            <a:r>
              <a:rPr lang="en-US" dirty="0"/>
              <a:t>SiC</a:t>
            </a:r>
          </a:p>
        </p:txBody>
      </p:sp>
      <p:sp>
        <p:nvSpPr>
          <p:cNvPr id="15" name="Content Placeholder 7"/>
          <p:cNvSpPr>
            <a:spLocks noGrp="1"/>
          </p:cNvSpPr>
          <p:nvPr>
            <p:ph sz="half" idx="2"/>
          </p:nvPr>
        </p:nvSpPr>
        <p:spPr>
          <a:xfrm>
            <a:off x="3563671" y="3930866"/>
            <a:ext cx="2945985" cy="2043405"/>
          </a:xfrm>
        </p:spPr>
        <p:txBody>
          <a:bodyPr>
            <a:noAutofit/>
          </a:bodyPr>
          <a:lstStyle/>
          <a:p>
            <a:r>
              <a:rPr lang="en-US" sz="1200" dirty="0">
                <a:ea typeface="Segoe UI" pitchFamily="34" charset="0"/>
                <a:cs typeface="Segoe UI" pitchFamily="34" charset="0"/>
              </a:rPr>
              <a:t>Silicon Carbide devices have been field tested to temperatures in excess of 550 °C, with some literature reporting transistor operation up to 650 °C, and SiC ICs have been </a:t>
            </a:r>
            <a:r>
              <a:rPr lang="en-US" sz="1600" dirty="0">
                <a:ea typeface="Segoe UI" pitchFamily="34" charset="0"/>
                <a:cs typeface="Segoe UI" pitchFamily="34" charset="0"/>
              </a:rPr>
              <a:t>demonstrated.</a:t>
            </a:r>
          </a:p>
        </p:txBody>
      </p:sp>
      <p:sp>
        <p:nvSpPr>
          <p:cNvPr id="16" name="Text Placeholder 6"/>
          <p:cNvSpPr>
            <a:spLocks noGrp="1"/>
          </p:cNvSpPr>
          <p:nvPr>
            <p:ph type="body" idx="1"/>
          </p:nvPr>
        </p:nvSpPr>
        <p:spPr>
          <a:xfrm>
            <a:off x="6689761" y="3371029"/>
            <a:ext cx="2840394" cy="492586"/>
          </a:xfrm>
        </p:spPr>
        <p:txBody>
          <a:bodyPr/>
          <a:lstStyle/>
          <a:p>
            <a:r>
              <a:rPr lang="en-US" dirty="0"/>
              <a:t>GaN</a:t>
            </a:r>
          </a:p>
        </p:txBody>
      </p:sp>
      <p:sp>
        <p:nvSpPr>
          <p:cNvPr id="18" name="Content Placeholder 7"/>
          <p:cNvSpPr>
            <a:spLocks noGrp="1"/>
          </p:cNvSpPr>
          <p:nvPr>
            <p:ph sz="half" idx="2"/>
          </p:nvPr>
        </p:nvSpPr>
        <p:spPr>
          <a:xfrm>
            <a:off x="6689761" y="3930866"/>
            <a:ext cx="2840394" cy="2043405"/>
          </a:xfrm>
        </p:spPr>
        <p:txBody>
          <a:bodyPr>
            <a:normAutofit/>
          </a:bodyPr>
          <a:lstStyle/>
          <a:p>
            <a:r>
              <a:rPr lang="en-US" sz="1200" dirty="0">
                <a:ea typeface="Segoe UI" pitchFamily="34" charset="0"/>
                <a:cs typeface="Segoe UI" pitchFamily="34" charset="0"/>
              </a:rPr>
              <a:t>Gallium Nitride devices are mainly discrete transistors, which have been shown to operate up to 600 °C, with a theoretical operating temperature higher than SiC</a:t>
            </a: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24" y="1203133"/>
            <a:ext cx="2466706" cy="210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6" r="4623" b="30383"/>
          <a:stretch>
            <a:fillRect/>
          </a:stretch>
        </p:blipFill>
        <p:spPr bwMode="auto">
          <a:xfrm>
            <a:off x="3927595" y="1283807"/>
            <a:ext cx="2218136" cy="2019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214" y="1283313"/>
            <a:ext cx="2573488" cy="2020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436880" y="6330731"/>
            <a:ext cx="672174" cy="264256"/>
          </a:xfrm>
          <a:prstGeom prst="rect">
            <a:avLst/>
          </a:prstGeom>
        </p:spPr>
        <p:txBody>
          <a:bodyPr/>
          <a:lstStyle/>
          <a:p>
            <a:fld id="{D0E325FB-E83A-4D50-B4A3-346C3F84A6B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951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Temperature Packaging</a:t>
            </a:r>
          </a:p>
        </p:txBody>
      </p:sp>
    </p:spTree>
    <p:extLst>
      <p:ext uri="{BB962C8B-B14F-4D97-AF65-F5344CB8AC3E}">
        <p14:creationId xmlns:p14="http://schemas.microsoft.com/office/powerpoint/2010/main" val="2061472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 Substrates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substrate provides the foundation of the electronic package, giving the circuitry mechanical support and electrical interconnection</a:t>
            </a:r>
          </a:p>
          <a:p>
            <a:r>
              <a:rPr lang="en-US" dirty="0"/>
              <a:t>Substrates are also a key component of the thermal management of the electronic circuitry</a:t>
            </a:r>
          </a:p>
          <a:p>
            <a:r>
              <a:rPr lang="en-US" dirty="0"/>
              <a:t>For high temperature systems, most substrates are based on ceramic materials, including alumina, aluminum nitride, silicon nitride, boron nitride, to name a few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E8D2-3B99-4367-9AED-2D047AC5805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7167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Extreme Environment Substrates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295401"/>
            <a:ext cx="4051005" cy="4361121"/>
          </a:xfrm>
        </p:spPr>
        <p:txBody>
          <a:bodyPr>
            <a:normAutofit/>
          </a:bodyPr>
          <a:lstStyle/>
          <a:p>
            <a:r>
              <a:rPr lang="en-US" sz="2400" dirty="0"/>
              <a:t>For extreme environment wireless systems, a LTCC or HTCC substrate is used</a:t>
            </a:r>
          </a:p>
          <a:p>
            <a:r>
              <a:rPr lang="en-US" sz="2400" dirty="0"/>
              <a:t>These substrates provide support to the wireless electronics both for high temperature operation, as well as high vibration or high g-load operation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E8D2-3B99-4367-9AED-2D047AC58053}" type="slidenum">
              <a:rPr lang="en-US" smtClean="0"/>
              <a:t>18</a:t>
            </a:fld>
            <a:endParaRPr lang="en-US"/>
          </a:p>
        </p:txBody>
      </p:sp>
      <p:pic>
        <p:nvPicPr>
          <p:cNvPr id="5" name="Picture 4" descr="Siemens Second Generation 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90226" y="1925444"/>
            <a:ext cx="4190226" cy="2487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8743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Extreme Environment Substrates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3773" y="1073890"/>
            <a:ext cx="5167423" cy="4635795"/>
          </a:xfrm>
        </p:spPr>
        <p:txBody>
          <a:bodyPr>
            <a:normAutofit fontScale="77500" lnSpcReduction="20000"/>
          </a:bodyPr>
          <a:lstStyle/>
          <a:p>
            <a:r>
              <a:rPr lang="en-US" sz="2400" dirty="0"/>
              <a:t>The LTCC substrate can provide high density multilayer electrical interconnection, and is suitable for high temperature and high frequency operation</a:t>
            </a:r>
          </a:p>
          <a:p>
            <a:r>
              <a:rPr lang="en-US" sz="2400" dirty="0"/>
              <a:t>The substrate provides the foundation of a MCM approach, which increases reliability of the overall system</a:t>
            </a:r>
          </a:p>
          <a:p>
            <a:r>
              <a:rPr lang="en-US" sz="2400" dirty="0"/>
              <a:t>Cavities can be placed in the substrate allowing for low profile dies attachment, minimized wire bond length, and physical support for die</a:t>
            </a:r>
          </a:p>
          <a:p>
            <a:r>
              <a:rPr lang="en-US" sz="2400" dirty="0"/>
              <a:t>Integrated passives can also be embedded into the substrate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E8D2-3B99-4367-9AED-2D047AC58053}" type="slidenum">
              <a:rPr lang="en-US" smtClean="0"/>
              <a:t>19</a:t>
            </a:fld>
            <a:endParaRPr lang="en-US"/>
          </a:p>
        </p:txBody>
      </p:sp>
      <p:pic>
        <p:nvPicPr>
          <p:cNvPr id="6" name="Picture 2" descr="\\apeisrv002\Public\$hare\Projects\SIEMENS_HighTempTransmitter\Photos\Second Generation Packaging Concept\Siemens Second Generation 5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531311" y="875905"/>
            <a:ext cx="1612115" cy="1612115"/>
          </a:xfrm>
          <a:prstGeom prst="rect">
            <a:avLst/>
          </a:prstGeom>
          <a:noFill/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352"/>
          <a:stretch/>
        </p:blipFill>
        <p:spPr>
          <a:xfrm>
            <a:off x="6558863" y="2690038"/>
            <a:ext cx="1584563" cy="1182322"/>
          </a:xfrm>
          <a:prstGeom prst="ellipse">
            <a:avLst/>
          </a:prstGeom>
          <a:ln w="63500" cap="rnd">
            <a:noFill/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3" descr="C:\Documents and Settings\bwester\My Documents\My Pictures\Inductor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531310" y="4155204"/>
            <a:ext cx="1565078" cy="15600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3200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143000"/>
            <a:ext cx="5524500" cy="4724400"/>
          </a:xfrm>
        </p:spPr>
        <p:txBody>
          <a:bodyPr/>
          <a:lstStyle/>
          <a:p>
            <a:r>
              <a:rPr lang="en-US" dirty="0"/>
              <a:t>Company Introduction</a:t>
            </a:r>
          </a:p>
          <a:p>
            <a:r>
              <a:rPr lang="en-US" dirty="0"/>
              <a:t>Applications of HT Wireless Sensors in Aerospace Systems</a:t>
            </a:r>
          </a:p>
          <a:p>
            <a:r>
              <a:rPr lang="en-US" dirty="0"/>
              <a:t>HT Components</a:t>
            </a:r>
          </a:p>
          <a:p>
            <a:r>
              <a:rPr lang="en-US" dirty="0"/>
              <a:t>HT Electronic Packaging</a:t>
            </a:r>
          </a:p>
          <a:p>
            <a:r>
              <a:rPr lang="en-US" dirty="0"/>
              <a:t>HT Wireless Sensor Systems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Presentation Outline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409500" y="6287531"/>
            <a:ext cx="672174" cy="264256"/>
          </a:xfrm>
          <a:prstGeom prst="rect">
            <a:avLst/>
          </a:prstGeom>
        </p:spPr>
        <p:txBody>
          <a:bodyPr/>
          <a:lstStyle/>
          <a:p>
            <a:fld id="{D0E325FB-E83A-4D50-B4A3-346C3F84A6B3}" type="slidenum">
              <a:rPr lang="en-US" smtClean="0"/>
              <a:t>2</a:t>
            </a:fld>
            <a:endParaRPr lang="en-US"/>
          </a:p>
        </p:txBody>
      </p:sp>
      <p:pic>
        <p:nvPicPr>
          <p:cNvPr id="5" name="Content Placeholder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066800"/>
            <a:ext cx="3516382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6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Field Example – Rotating Electronics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E8D2-3B99-4367-9AED-2D047AC58053}" type="slidenum">
              <a:rPr lang="en-US" smtClean="0"/>
              <a:t>20</a:t>
            </a:fld>
            <a:endParaRPr lang="en-US"/>
          </a:p>
        </p:txBody>
      </p:sp>
      <p:pic>
        <p:nvPicPr>
          <p:cNvPr id="5" name="Picture 2" descr="\\apeisrv002\public\$hare\Projects\SIEMENS_HighTempTransmitter\Photos\March2010_SpinTest\WireBonds.jpg"/>
          <p:cNvPicPr>
            <a:picLocks noChangeAspect="1" noChangeArrowheads="1"/>
          </p:cNvPicPr>
          <p:nvPr/>
        </p:nvPicPr>
        <p:blipFill rotWithShape="1">
          <a:blip r:embed="rId2" cstate="screen"/>
          <a:srcRect t="33540" r="8719"/>
          <a:stretch/>
        </p:blipFill>
        <p:spPr bwMode="auto">
          <a:xfrm>
            <a:off x="1905000" y="1600200"/>
            <a:ext cx="5982061" cy="32665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984446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Wire Bonding</a:t>
            </a:r>
          </a:p>
        </p:txBody>
      </p:sp>
      <p:sp>
        <p:nvSpPr>
          <p:cNvPr id="12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762000" y="5475333"/>
            <a:ext cx="620468" cy="264256"/>
          </a:xfrm>
        </p:spPr>
        <p:txBody>
          <a:bodyPr/>
          <a:lstStyle/>
          <a:p>
            <a:fld id="{6655D1BF-4C9B-49B8-B765-3C0E69BF470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62000" y="6642556"/>
            <a:ext cx="1143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/>
              <a:t>APEI, Inc. Proprietary</a:t>
            </a:r>
          </a:p>
        </p:txBody>
      </p:sp>
      <p:pic>
        <p:nvPicPr>
          <p:cNvPr id="1026" name="Picture 3" descr="D:\Weld\WBFabric\WB2-7SB.T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016076" y="1206535"/>
            <a:ext cx="2432050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12" descr="D:\Weld\WBNonFab\Post\S_SHEER.TIF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492701" y="1225585"/>
            <a:ext cx="2387600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825701" y="683315"/>
            <a:ext cx="4286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1 mil Gold Wire Bonds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82751" y="3025811"/>
            <a:ext cx="2381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Perpendicular Pre-Test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511751" y="3025811"/>
            <a:ext cx="23812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Perpendicular Post-Test</a:t>
            </a:r>
          </a:p>
        </p:txBody>
      </p:sp>
      <p:pic>
        <p:nvPicPr>
          <p:cNvPr id="1028" name="Picture 4" descr="D:\Weld\WBFabric\WB2-7SBR.TIF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977976" y="3589028"/>
            <a:ext cx="2432050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1997026" y="5474978"/>
            <a:ext cx="238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Parallel Pre-Test</a:t>
            </a:r>
          </a:p>
        </p:txBody>
      </p:sp>
      <p:pic>
        <p:nvPicPr>
          <p:cNvPr id="1029" name="Picture 9" descr="D:\Weld\WBNonFab\Post\S_PARR.TIF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5483176" y="3608078"/>
            <a:ext cx="2432050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5483176" y="5465453"/>
            <a:ext cx="238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Parallel Post-Test</a:t>
            </a:r>
          </a:p>
        </p:txBody>
      </p:sp>
    </p:spTree>
    <p:extLst>
      <p:ext uri="{BB962C8B-B14F-4D97-AF65-F5344CB8AC3E}">
        <p14:creationId xmlns:p14="http://schemas.microsoft.com/office/powerpoint/2010/main" val="16907068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 Wireless Systems</a:t>
            </a:r>
          </a:p>
        </p:txBody>
      </p:sp>
    </p:spTree>
    <p:extLst>
      <p:ext uri="{BB962C8B-B14F-4D97-AF65-F5344CB8AC3E}">
        <p14:creationId xmlns:p14="http://schemas.microsoft.com/office/powerpoint/2010/main" val="15906538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Bearing Sensors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E8D2-3B99-4367-9AED-2D047AC58053}" type="slidenum">
              <a:rPr lang="en-US" smtClean="0"/>
              <a:t>23</a:t>
            </a:fld>
            <a:endParaRPr lang="en-US"/>
          </a:p>
        </p:txBody>
      </p:sp>
      <p:pic>
        <p:nvPicPr>
          <p:cNvPr id="11" name="Picture 2" descr="C:\Users\mschupb\Desktop\Rocket Engine Cutou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630" y="1568156"/>
            <a:ext cx="4705286" cy="4164836"/>
          </a:xfrm>
          <a:prstGeom prst="rect">
            <a:avLst/>
          </a:prstGeom>
          <a:noFill/>
        </p:spPr>
      </p:pic>
      <p:pic>
        <p:nvPicPr>
          <p:cNvPr id="12" name="Picture 3" descr="O:\$hare\Users\bmcpher\CAD Design\CAD Images\Wireless Telemetry\Bearing Sensors\Mounting (Epoxy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415" y="141153"/>
            <a:ext cx="2288930" cy="1648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V="1">
            <a:off x="6828275" y="1789182"/>
            <a:ext cx="532071" cy="14080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H="1" flipV="1">
            <a:off x="5071416" y="1789181"/>
            <a:ext cx="1655957" cy="14080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2"/>
          <p:cNvSpPr>
            <a:spLocks noGrp="1"/>
          </p:cNvSpPr>
          <p:nvPr>
            <p:ph idx="1"/>
          </p:nvPr>
        </p:nvSpPr>
        <p:spPr>
          <a:xfrm>
            <a:off x="668883" y="879335"/>
            <a:ext cx="3806748" cy="4934869"/>
          </a:xfrm>
        </p:spPr>
        <p:txBody>
          <a:bodyPr>
            <a:normAutofit/>
          </a:bodyPr>
          <a:lstStyle/>
          <a:p>
            <a:r>
              <a:rPr lang="en-US" sz="2400" dirty="0"/>
              <a:t>Wireless bearing sensors have been developed to measure temperature and vibration in aerospace engine drive bearings</a:t>
            </a:r>
          </a:p>
          <a:p>
            <a:r>
              <a:rPr lang="en-US" sz="2400" dirty="0"/>
              <a:t>The systems is a wireless drop in solution that functions to 225 °C and is survivable to 300 °C</a:t>
            </a:r>
          </a:p>
          <a:p>
            <a:r>
              <a:rPr lang="en-US" sz="2400" dirty="0"/>
              <a:t>The sensor is self powered via a custom thin film thermal electric generator</a:t>
            </a:r>
          </a:p>
        </p:txBody>
      </p:sp>
    </p:spTree>
    <p:extLst>
      <p:ext uri="{BB962C8B-B14F-4D97-AF65-F5344CB8AC3E}">
        <p14:creationId xmlns:p14="http://schemas.microsoft.com/office/powerpoint/2010/main" val="30902928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Bearing Temperature Transmission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E8D2-3B99-4367-9AED-2D047AC58053}" type="slidenum">
              <a:rPr lang="en-US" smtClean="0"/>
              <a:t>24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8312" y="3156273"/>
            <a:ext cx="4721601" cy="26849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Group 5"/>
          <p:cNvGrpSpPr/>
          <p:nvPr/>
        </p:nvGrpSpPr>
        <p:grpSpPr>
          <a:xfrm>
            <a:off x="4382581" y="2686944"/>
            <a:ext cx="4908502" cy="3154278"/>
            <a:chOff x="5964551" y="1985246"/>
            <a:chExt cx="2973559" cy="3531554"/>
          </a:xfrm>
        </p:grpSpPr>
        <p:sp>
          <p:nvSpPr>
            <p:cNvPr id="7" name="Rectangle 6"/>
            <p:cNvSpPr/>
            <p:nvPr/>
          </p:nvSpPr>
          <p:spPr>
            <a:xfrm>
              <a:off x="5964551" y="2174400"/>
              <a:ext cx="2857748" cy="3342400"/>
            </a:xfrm>
            <a:prstGeom prst="rect">
              <a:avLst/>
            </a:prstGeom>
            <a:noFill/>
            <a:ln w="25400">
              <a:solidFill>
                <a:srgbClr val="00E266"/>
              </a:solidFill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dirty="0">
                <a:solidFill>
                  <a:schemeClr val="tx1"/>
                </a:solidFill>
                <a:latin typeface="Century Gothic" pitchFamily="34" charset="0"/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5977200" y="2174974"/>
              <a:ext cx="2845099" cy="283464"/>
            </a:xfrm>
            <a:prstGeom prst="rect">
              <a:avLst/>
            </a:prstGeom>
            <a:solidFill>
              <a:srgbClr val="00E266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dirty="0">
                <a:solidFill>
                  <a:schemeClr val="tx1"/>
                </a:solidFill>
                <a:latin typeface="Century Gothic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566770" y="1985246"/>
              <a:ext cx="1371340" cy="5858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ln w="12700">
                    <a:solidFill>
                      <a:srgbClr val="00B050"/>
                    </a:solidFill>
                  </a:ln>
                  <a:solidFill>
                    <a:schemeClr val="bg1"/>
                  </a:solidFill>
                  <a:latin typeface="Century Gothic" pitchFamily="34" charset="0"/>
                  <a:ea typeface="Segoe UI" pitchFamily="34" charset="0"/>
                  <a:cs typeface="Segoe UI" pitchFamily="34" charset="0"/>
                </a:rPr>
                <a:t>Verification</a:t>
              </a:r>
            </a:p>
          </p:txBody>
        </p:sp>
      </p:grpSp>
      <p:pic>
        <p:nvPicPr>
          <p:cNvPr id="10" name="Picture 9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8256" y="1205933"/>
            <a:ext cx="4725160" cy="2262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10"/>
          <p:cNvGrpSpPr/>
          <p:nvPr/>
        </p:nvGrpSpPr>
        <p:grpSpPr>
          <a:xfrm>
            <a:off x="935020" y="958287"/>
            <a:ext cx="4838396" cy="2510638"/>
            <a:chOff x="5894445" y="4353035"/>
            <a:chExt cx="2927854" cy="1867765"/>
          </a:xfrm>
        </p:grpSpPr>
        <p:sp>
          <p:nvSpPr>
            <p:cNvPr id="12" name="Rectangle 11"/>
            <p:cNvSpPr/>
            <p:nvPr/>
          </p:nvSpPr>
          <p:spPr>
            <a:xfrm>
              <a:off x="5962800" y="4468284"/>
              <a:ext cx="2857748" cy="1752516"/>
            </a:xfrm>
            <a:prstGeom prst="rect">
              <a:avLst/>
            </a:prstGeom>
            <a:noFill/>
            <a:ln w="25400">
              <a:solidFill>
                <a:srgbClr val="FFB64B"/>
              </a:solidFill>
            </a:ln>
            <a:effectLst>
              <a:outerShdw blurRad="254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dirty="0">
                <a:solidFill>
                  <a:schemeClr val="tx1"/>
                </a:solidFill>
                <a:latin typeface="Century Gothic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977200" y="4458986"/>
              <a:ext cx="2845099" cy="187166"/>
            </a:xfrm>
            <a:prstGeom prst="rect">
              <a:avLst/>
            </a:prstGeom>
            <a:solidFill>
              <a:srgbClr val="FFB64B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400" dirty="0">
                <a:solidFill>
                  <a:schemeClr val="tx1"/>
                </a:solidFill>
                <a:latin typeface="Century Gothic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894445" y="4353035"/>
              <a:ext cx="1272865" cy="3892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b="1" dirty="0">
                  <a:ln w="12700">
                    <a:solidFill>
                      <a:srgbClr val="FF9900"/>
                    </a:solidFill>
                  </a:ln>
                  <a:solidFill>
                    <a:schemeClr val="bg1"/>
                  </a:solidFill>
                  <a:latin typeface="Century Gothic" pitchFamily="34" charset="0"/>
                  <a:ea typeface="Segoe UI" pitchFamily="34" charset="0"/>
                  <a:cs typeface="Segoe UI" pitchFamily="34" charset="0"/>
                </a:rPr>
                <a:t>Calibration</a:t>
              </a:r>
            </a:p>
          </p:txBody>
        </p:sp>
      </p:grpSp>
      <p:pic>
        <p:nvPicPr>
          <p:cNvPr id="15" name="Picture 14"/>
          <p:cNvPicPr/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6703" y="4127458"/>
            <a:ext cx="2714328" cy="1713764"/>
          </a:xfrm>
          <a:prstGeom prst="rect">
            <a:avLst/>
          </a:prstGeom>
          <a:noFill/>
        </p:spPr>
      </p:pic>
      <p:sp>
        <p:nvSpPr>
          <p:cNvPr id="16" name="Rectangle 15"/>
          <p:cNvSpPr/>
          <p:nvPr/>
        </p:nvSpPr>
        <p:spPr>
          <a:xfrm>
            <a:off x="1349755" y="4127458"/>
            <a:ext cx="2711276" cy="1713764"/>
          </a:xfrm>
          <a:prstGeom prst="rect">
            <a:avLst/>
          </a:prstGeom>
          <a:noFill/>
          <a:ln w="25400">
            <a:solidFill>
              <a:srgbClr val="00E266"/>
            </a:solidFill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400" dirty="0">
              <a:solidFill>
                <a:schemeClr val="tx1"/>
              </a:solidFill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464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NASA Nuclear </a:t>
            </a:r>
            <a:r>
              <a:rPr lang="en-US"/>
              <a:t>Thermal Propulsion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E8D2-3B99-4367-9AED-2D047AC58053}" type="slidenum">
              <a:rPr lang="en-US" smtClean="0"/>
              <a:t>25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00200"/>
            <a:ext cx="9296400" cy="3559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1495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NASA Nuclear </a:t>
            </a:r>
            <a:r>
              <a:rPr lang="en-US"/>
              <a:t>Thermal Propulsion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E8D2-3B99-4367-9AED-2D047AC58053}" type="slidenum">
              <a:rPr lang="en-US" smtClean="0"/>
              <a:t>26</a:t>
            </a:fld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0" y="1143000"/>
            <a:ext cx="4246110" cy="188118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9306" y="3581400"/>
            <a:ext cx="6019800" cy="2474641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38201" y="1295401"/>
            <a:ext cx="4051005" cy="4361121"/>
          </a:xfrm>
        </p:spPr>
        <p:txBody>
          <a:bodyPr>
            <a:normAutofit/>
          </a:bodyPr>
          <a:lstStyle/>
          <a:p>
            <a:r>
              <a:rPr lang="en-US" sz="2400" dirty="0"/>
              <a:t>500+ °C</a:t>
            </a:r>
          </a:p>
          <a:p>
            <a:r>
              <a:rPr lang="en-US" sz="2400" dirty="0"/>
              <a:t>1500+ psi</a:t>
            </a:r>
          </a:p>
          <a:p>
            <a:r>
              <a:rPr lang="en-US" sz="2400" dirty="0"/>
              <a:t>High Radiation</a:t>
            </a:r>
          </a:p>
          <a:p>
            <a:r>
              <a:rPr lang="en-US" sz="2400" dirty="0"/>
              <a:t>Measurements of Out of Core Thermal Neutrons</a:t>
            </a:r>
          </a:p>
        </p:txBody>
      </p:sp>
    </p:spTree>
    <p:extLst>
      <p:ext uri="{BB962C8B-B14F-4D97-AF65-F5344CB8AC3E}">
        <p14:creationId xmlns:p14="http://schemas.microsoft.com/office/powerpoint/2010/main" val="27070558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Turbine Blade Sensors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E8D2-3B99-4367-9AED-2D047AC58053}" type="slidenum">
              <a:rPr lang="en-US" smtClean="0"/>
              <a:t>27</a:t>
            </a:fld>
            <a:endParaRPr lang="en-US"/>
          </a:p>
        </p:txBody>
      </p:sp>
      <p:pic>
        <p:nvPicPr>
          <p:cNvPr id="5" name="Picture 4" descr="Package in Blade 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2861" y="669852"/>
            <a:ext cx="3917523" cy="5156399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838201" y="1295401"/>
            <a:ext cx="4051005" cy="4361121"/>
          </a:xfrm>
        </p:spPr>
        <p:txBody>
          <a:bodyPr>
            <a:normAutofit/>
          </a:bodyPr>
          <a:lstStyle/>
          <a:p>
            <a:r>
              <a:rPr lang="en-US" sz="2400" dirty="0"/>
              <a:t>This wireless sensor measures temperature and dynamic strain on power generation turbines</a:t>
            </a:r>
          </a:p>
          <a:p>
            <a:r>
              <a:rPr lang="en-US" sz="2400" dirty="0"/>
              <a:t>The electronics operate up to 450 °C and in excess of 10,000 g’s</a:t>
            </a:r>
          </a:p>
          <a:p>
            <a:r>
              <a:rPr lang="en-US" sz="2400" dirty="0"/>
              <a:t>The electronics are powered via an induced power system</a:t>
            </a:r>
          </a:p>
        </p:txBody>
      </p:sp>
    </p:spTree>
    <p:extLst>
      <p:ext uri="{BB962C8B-B14F-4D97-AF65-F5344CB8AC3E}">
        <p14:creationId xmlns:p14="http://schemas.microsoft.com/office/powerpoint/2010/main" val="37017904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Turbine Sensor Circuitry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E8D2-3B99-4367-9AED-2D047AC58053}" type="slidenum">
              <a:rPr lang="en-US" smtClean="0"/>
              <a:t>28</a:t>
            </a:fld>
            <a:endParaRPr lang="en-US"/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146692" y="1652720"/>
            <a:ext cx="2245913" cy="5213683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6" name="Picture 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" t="3424"/>
          <a:stretch/>
        </p:blipFill>
        <p:spPr bwMode="auto">
          <a:xfrm>
            <a:off x="5219131" y="1357952"/>
            <a:ext cx="3718717" cy="14350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1" descr="\\apeisrv002\Public\$hare\Users\jyang\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73136" y="1307077"/>
            <a:ext cx="1149045" cy="1149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07746" y="1259013"/>
            <a:ext cx="1708544" cy="1282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678606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Turbine Sensor Circuitry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E8D2-3B99-4367-9AED-2D047AC58053}" type="slidenum">
              <a:rPr lang="en-US" smtClean="0"/>
              <a:t>29</a:t>
            </a:fld>
            <a:endParaRPr lang="en-US"/>
          </a:p>
        </p:txBody>
      </p:sp>
      <p:pic>
        <p:nvPicPr>
          <p:cNvPr id="9" name="Picture 8" descr="\\apeisrv002\Public\$hare\Users\jyang\test\wireless\diff\21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0387" y="1154708"/>
            <a:ext cx="348878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\\apeisrv002\Public\$hare\Users\jyang\test\wireless\diff\22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0387" y="3364508"/>
            <a:ext cx="348878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\\apeisrv002\Public\$hare\Users\jyang\test\wireless\diff\51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08199" y="1154708"/>
            <a:ext cx="348878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 descr="\\apeisrv002\Public\$hare\Users\jyang\test\wireless\diff\52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08199" y="3364508"/>
            <a:ext cx="3488788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0"/>
          <p:cNvSpPr txBox="1">
            <a:spLocks noChangeArrowheads="1"/>
          </p:cNvSpPr>
          <p:nvPr/>
        </p:nvSpPr>
        <p:spPr bwMode="auto">
          <a:xfrm>
            <a:off x="1419413" y="1246784"/>
            <a:ext cx="261659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 b="1">
                <a:solidFill>
                  <a:prstClr val="black"/>
                </a:solidFill>
                <a:cs typeface="Times New Roman" pitchFamily="18" charset="0"/>
              </a:rPr>
              <a:t>25</a:t>
            </a:r>
            <a:r>
              <a:rPr lang="en-US" sz="1000" b="1">
                <a:solidFill>
                  <a:prstClr val="black"/>
                </a:solidFill>
              </a:rPr>
              <a:t> °</a:t>
            </a:r>
            <a:r>
              <a:rPr lang="en-US" sz="1000" b="1">
                <a:solidFill>
                  <a:prstClr val="black"/>
                </a:solidFill>
                <a:cs typeface="Times New Roman" pitchFamily="18" charset="0"/>
              </a:rPr>
              <a:t>C, differential mode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17225" y="3456584"/>
            <a:ext cx="261659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 b="1" dirty="0">
                <a:solidFill>
                  <a:prstClr val="black"/>
                </a:solidFill>
                <a:cs typeface="Times New Roman" pitchFamily="18" charset="0"/>
              </a:rPr>
              <a:t>500 </a:t>
            </a:r>
            <a:r>
              <a:rPr lang="en-US" sz="1000" b="1" dirty="0">
                <a:solidFill>
                  <a:prstClr val="black"/>
                </a:solidFill>
              </a:rPr>
              <a:t>°</a:t>
            </a:r>
            <a:r>
              <a:rPr lang="en-US" sz="1000" b="1" dirty="0">
                <a:solidFill>
                  <a:prstClr val="black"/>
                </a:solidFill>
                <a:cs typeface="Times New Roman" pitchFamily="18" charset="0"/>
              </a:rPr>
              <a:t>C, common mode </a:t>
            </a:r>
          </a:p>
        </p:txBody>
      </p:sp>
      <p:sp>
        <p:nvSpPr>
          <p:cNvPr id="15" name="TextBox 10"/>
          <p:cNvSpPr txBox="1">
            <a:spLocks noChangeArrowheads="1"/>
          </p:cNvSpPr>
          <p:nvPr/>
        </p:nvSpPr>
        <p:spPr bwMode="auto">
          <a:xfrm>
            <a:off x="1419413" y="3456584"/>
            <a:ext cx="261659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 b="1">
                <a:solidFill>
                  <a:prstClr val="black"/>
                </a:solidFill>
                <a:cs typeface="Times New Roman" pitchFamily="18" charset="0"/>
              </a:rPr>
              <a:t>25</a:t>
            </a:r>
            <a:r>
              <a:rPr lang="en-US" sz="1000" b="1">
                <a:solidFill>
                  <a:prstClr val="black"/>
                </a:solidFill>
              </a:rPr>
              <a:t> °</a:t>
            </a:r>
            <a:r>
              <a:rPr lang="en-US" sz="1000" b="1">
                <a:solidFill>
                  <a:prstClr val="black"/>
                </a:solidFill>
                <a:cs typeface="Times New Roman" pitchFamily="18" charset="0"/>
              </a:rPr>
              <a:t>C, common mode </a:t>
            </a:r>
          </a:p>
        </p:txBody>
      </p:sp>
      <p:sp>
        <p:nvSpPr>
          <p:cNvPr id="16" name="TextBox 10"/>
          <p:cNvSpPr txBox="1">
            <a:spLocks noChangeArrowheads="1"/>
          </p:cNvSpPr>
          <p:nvPr/>
        </p:nvSpPr>
        <p:spPr bwMode="auto">
          <a:xfrm>
            <a:off x="5017225" y="1246784"/>
            <a:ext cx="261659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 b="1" dirty="0">
                <a:solidFill>
                  <a:prstClr val="black"/>
                </a:solidFill>
                <a:cs typeface="Times New Roman" pitchFamily="18" charset="0"/>
              </a:rPr>
              <a:t>500 </a:t>
            </a:r>
            <a:r>
              <a:rPr lang="en-US" sz="1000" b="1" dirty="0">
                <a:solidFill>
                  <a:prstClr val="black"/>
                </a:solidFill>
              </a:rPr>
              <a:t>°</a:t>
            </a:r>
            <a:r>
              <a:rPr lang="en-US" sz="1000" b="1" dirty="0">
                <a:solidFill>
                  <a:prstClr val="black"/>
                </a:solidFill>
                <a:cs typeface="Times New Roman" pitchFamily="18" charset="0"/>
              </a:rPr>
              <a:t>C, differential mode </a:t>
            </a:r>
          </a:p>
        </p:txBody>
      </p:sp>
    </p:spTree>
    <p:extLst>
      <p:ext uri="{BB962C8B-B14F-4D97-AF65-F5344CB8AC3E}">
        <p14:creationId xmlns:p14="http://schemas.microsoft.com/office/powerpoint/2010/main" val="3451444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World Leader for Wide Bandgap Semiconductors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2354" y="1740877"/>
            <a:ext cx="8581292" cy="1278602"/>
          </a:xfrm>
          <a:prstGeom prst="rect">
            <a:avLst/>
          </a:prstGeom>
          <a:noFill/>
        </p:spPr>
        <p:txBody>
          <a:bodyPr wrap="square" lIns="84378" tIns="42187" rIns="84378" bIns="42187" rtlCol="0">
            <a:spAutoFit/>
          </a:bodyPr>
          <a:lstStyle/>
          <a:p>
            <a:pPr algn="ctr"/>
            <a:r>
              <a:rPr lang="en-US" sz="2585" dirty="0">
                <a:latin typeface="Source Sans Pro" pitchFamily="34" charset="0"/>
                <a:cs typeface="Roboto Light"/>
              </a:rPr>
              <a:t>Lead the innovation and commercialization of SiC and GaN, </a:t>
            </a:r>
            <a:br>
              <a:rPr lang="en-US" sz="2585" dirty="0">
                <a:latin typeface="Source Sans Pro" pitchFamily="34" charset="0"/>
                <a:cs typeface="Roboto Light"/>
              </a:rPr>
            </a:br>
            <a:r>
              <a:rPr lang="en-US" sz="2585" dirty="0">
                <a:latin typeface="Source Sans Pro" pitchFamily="34" charset="0"/>
                <a:cs typeface="Roboto Light"/>
              </a:rPr>
              <a:t>liberating designers to invent power and wireless systems </a:t>
            </a:r>
            <a:br>
              <a:rPr lang="en-US" sz="2585" dirty="0">
                <a:latin typeface="Source Sans Pro" pitchFamily="34" charset="0"/>
                <a:cs typeface="Roboto Light"/>
              </a:rPr>
            </a:br>
            <a:r>
              <a:rPr lang="en-US" sz="2585" dirty="0">
                <a:latin typeface="Source Sans Pro" pitchFamily="34" charset="0"/>
                <a:cs typeface="Roboto Light"/>
              </a:rPr>
              <a:t>for a responsible, energy efficient future.</a:t>
            </a:r>
          </a:p>
        </p:txBody>
      </p:sp>
      <p:pic>
        <p:nvPicPr>
          <p:cNvPr id="7" name="Picture 6" descr="Wolfstreak-TM-graphic-purpl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69123" y="3429001"/>
            <a:ext cx="5416062" cy="146233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124200" y="5046786"/>
            <a:ext cx="4220308" cy="766923"/>
          </a:xfrm>
          <a:prstGeom prst="rect">
            <a:avLst/>
          </a:prstGeom>
          <a:noFill/>
        </p:spPr>
        <p:txBody>
          <a:bodyPr wrap="square" lIns="84378" tIns="42187" rIns="84378" bIns="42187" rtlCol="0">
            <a:spAutoFit/>
          </a:bodyPr>
          <a:lstStyle/>
          <a:p>
            <a:r>
              <a:rPr lang="en-US" sz="2215" i="1" dirty="0">
                <a:cs typeface="Roboto Light"/>
              </a:rPr>
              <a:t>Powering More. Consuming Less.</a:t>
            </a:r>
            <a:endParaRPr lang="en-US" sz="2215" i="1" dirty="0" err="1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572730757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Turbine Sensor Spin 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56556" y="926030"/>
            <a:ext cx="3905070" cy="4120833"/>
          </a:xfrm>
        </p:spPr>
        <p:txBody>
          <a:bodyPr>
            <a:normAutofit/>
          </a:bodyPr>
          <a:lstStyle/>
          <a:p>
            <a:r>
              <a:rPr lang="en-US" dirty="0"/>
              <a:t>Fully functional wireless transmitters are heated to 450 °C</a:t>
            </a:r>
          </a:p>
          <a:p>
            <a:r>
              <a:rPr lang="en-US" dirty="0"/>
              <a:t>The boards are simultaneously spun achieve g-loading in excess of 10,000 g</a:t>
            </a:r>
          </a:p>
          <a:p>
            <a:r>
              <a:rPr lang="en-US" dirty="0"/>
              <a:t>Multiple temperature and speed cycles are performed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E8D2-3B99-4367-9AED-2D047AC58053}" type="slidenum">
              <a:rPr lang="en-US" smtClean="0"/>
              <a:t>30</a:t>
            </a:fld>
            <a:endParaRPr lang="en-US"/>
          </a:p>
        </p:txBody>
      </p:sp>
      <p:pic>
        <p:nvPicPr>
          <p:cNvPr id="5" name="Picture 4" descr="Blue hills.jpg"/>
          <p:cNvPicPr/>
          <p:nvPr/>
        </p:nvPicPr>
        <p:blipFill>
          <a:blip r:embed="rId2" cstate="print"/>
          <a:srcRect l="12500" r="7197"/>
          <a:stretch>
            <a:fillRect/>
          </a:stretch>
        </p:blipFill>
        <p:spPr>
          <a:xfrm>
            <a:off x="5116811" y="986414"/>
            <a:ext cx="3698074" cy="330884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lum/>
          </a:blip>
          <a:srcRect/>
          <a:stretch>
            <a:fillRect/>
          </a:stretch>
        </p:blipFill>
        <p:spPr bwMode="auto">
          <a:xfrm>
            <a:off x="5943605" y="4489543"/>
            <a:ext cx="2871281" cy="1235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3594105" y="3822593"/>
            <a:ext cx="856283" cy="294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284220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Turbine Sensor Spin 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3779" y="4720088"/>
            <a:ext cx="8229600" cy="114587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Received FM Signal From a Transmitter Operating at 500 °C and &gt; 16,000 G’s Simultaneously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E8D2-3B99-4367-9AED-2D047AC58053}" type="slidenum">
              <a:rPr lang="en-US" smtClean="0"/>
              <a:t>31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54663" y="1000836"/>
            <a:ext cx="4407833" cy="3640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701337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6160" y="967407"/>
            <a:ext cx="5524500" cy="4724400"/>
          </a:xfrm>
        </p:spPr>
        <p:txBody>
          <a:bodyPr/>
          <a:lstStyle/>
          <a:p>
            <a:r>
              <a:rPr lang="en-US" dirty="0"/>
              <a:t>Wide bandgap semiconductors hold good advantages over silicon in the context of aerospace sensor systems</a:t>
            </a:r>
          </a:p>
          <a:p>
            <a:r>
              <a:rPr lang="en-US" dirty="0"/>
              <a:t>Combined with proper packaging designs, wide bandgap technologies can be made to operate in extreme environment conditions, enabling safety monitoring of critical engine components</a:t>
            </a:r>
          </a:p>
          <a:p>
            <a:r>
              <a:rPr lang="en-US" dirty="0"/>
              <a:t>Many of the new technologies discussed may have a direct benefit to NASA, and we are happy to work with you in all of the extreme environment areas that we have experience with, from semiconductor to system level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409500" y="6287531"/>
            <a:ext cx="672174" cy="264256"/>
          </a:xfrm>
          <a:prstGeom prst="rect">
            <a:avLst/>
          </a:prstGeom>
        </p:spPr>
        <p:txBody>
          <a:bodyPr/>
          <a:lstStyle/>
          <a:p>
            <a:fld id="{D0E325FB-E83A-4D50-B4A3-346C3F84A6B3}" type="slidenum">
              <a:rPr lang="en-US" smtClean="0"/>
              <a:t>32</a:t>
            </a:fld>
            <a:endParaRPr lang="en-US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5822594" y="1219200"/>
            <a:ext cx="4083406" cy="4038600"/>
            <a:chOff x="3648" y="768"/>
            <a:chExt cx="2734" cy="2704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3648" y="768"/>
              <a:ext cx="2734" cy="27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" name="Group 17"/>
            <p:cNvGrpSpPr>
              <a:grpSpLocks/>
            </p:cNvGrpSpPr>
            <p:nvPr/>
          </p:nvGrpSpPr>
          <p:grpSpPr bwMode="auto">
            <a:xfrm>
              <a:off x="3732" y="1139"/>
              <a:ext cx="1176" cy="758"/>
              <a:chOff x="3732" y="1139"/>
              <a:chExt cx="1176" cy="758"/>
            </a:xfrm>
          </p:grpSpPr>
          <p:pic>
            <p:nvPicPr>
              <p:cNvPr id="1036" name="Picture 5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32" y="1139"/>
                <a:ext cx="865" cy="5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37" name="Freeform 6"/>
              <p:cNvSpPr>
                <a:spLocks noEditPoints="1"/>
              </p:cNvSpPr>
              <p:nvPr/>
            </p:nvSpPr>
            <p:spPr bwMode="auto">
              <a:xfrm>
                <a:off x="3765" y="1809"/>
                <a:ext cx="777" cy="24"/>
              </a:xfrm>
              <a:custGeom>
                <a:avLst/>
                <a:gdLst>
                  <a:gd name="T0" fmla="*/ 19 w 777"/>
                  <a:gd name="T1" fmla="*/ 9 h 24"/>
                  <a:gd name="T2" fmla="*/ 758 w 777"/>
                  <a:gd name="T3" fmla="*/ 9 h 24"/>
                  <a:gd name="T4" fmla="*/ 758 w 777"/>
                  <a:gd name="T5" fmla="*/ 15 h 24"/>
                  <a:gd name="T6" fmla="*/ 19 w 777"/>
                  <a:gd name="T7" fmla="*/ 15 h 24"/>
                  <a:gd name="T8" fmla="*/ 19 w 777"/>
                  <a:gd name="T9" fmla="*/ 9 h 24"/>
                  <a:gd name="T10" fmla="*/ 19 w 777"/>
                  <a:gd name="T11" fmla="*/ 12 h 24"/>
                  <a:gd name="T12" fmla="*/ 28 w 777"/>
                  <a:gd name="T13" fmla="*/ 24 h 24"/>
                  <a:gd name="T14" fmla="*/ 0 w 777"/>
                  <a:gd name="T15" fmla="*/ 11 h 24"/>
                  <a:gd name="T16" fmla="*/ 29 w 777"/>
                  <a:gd name="T17" fmla="*/ 0 h 24"/>
                  <a:gd name="T18" fmla="*/ 19 w 777"/>
                  <a:gd name="T19" fmla="*/ 12 h 24"/>
                  <a:gd name="T20" fmla="*/ 758 w 777"/>
                  <a:gd name="T21" fmla="*/ 12 h 24"/>
                  <a:gd name="T22" fmla="*/ 749 w 777"/>
                  <a:gd name="T23" fmla="*/ 0 h 24"/>
                  <a:gd name="T24" fmla="*/ 777 w 777"/>
                  <a:gd name="T25" fmla="*/ 12 h 24"/>
                  <a:gd name="T26" fmla="*/ 749 w 777"/>
                  <a:gd name="T27" fmla="*/ 24 h 24"/>
                  <a:gd name="T28" fmla="*/ 758 w 777"/>
                  <a:gd name="T29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77" h="24">
                    <a:moveTo>
                      <a:pt x="19" y="9"/>
                    </a:moveTo>
                    <a:lnTo>
                      <a:pt x="758" y="9"/>
                    </a:lnTo>
                    <a:lnTo>
                      <a:pt x="758" y="15"/>
                    </a:lnTo>
                    <a:lnTo>
                      <a:pt x="19" y="15"/>
                    </a:lnTo>
                    <a:lnTo>
                      <a:pt x="19" y="9"/>
                    </a:lnTo>
                    <a:close/>
                    <a:moveTo>
                      <a:pt x="19" y="12"/>
                    </a:moveTo>
                    <a:lnTo>
                      <a:pt x="28" y="24"/>
                    </a:lnTo>
                    <a:lnTo>
                      <a:pt x="0" y="11"/>
                    </a:lnTo>
                    <a:lnTo>
                      <a:pt x="29" y="0"/>
                    </a:lnTo>
                    <a:lnTo>
                      <a:pt x="19" y="12"/>
                    </a:lnTo>
                    <a:close/>
                    <a:moveTo>
                      <a:pt x="758" y="12"/>
                    </a:moveTo>
                    <a:lnTo>
                      <a:pt x="749" y="0"/>
                    </a:lnTo>
                    <a:lnTo>
                      <a:pt x="777" y="12"/>
                    </a:lnTo>
                    <a:lnTo>
                      <a:pt x="749" y="24"/>
                    </a:lnTo>
                    <a:lnTo>
                      <a:pt x="758" y="12"/>
                    </a:lnTo>
                    <a:close/>
                  </a:path>
                </a:pathLst>
              </a:custGeom>
              <a:solidFill>
                <a:srgbClr val="000000"/>
              </a:solidFill>
              <a:ln w="1588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8" name="Freeform 7"/>
              <p:cNvSpPr>
                <a:spLocks/>
              </p:cNvSpPr>
              <p:nvPr/>
            </p:nvSpPr>
            <p:spPr bwMode="auto">
              <a:xfrm>
                <a:off x="3758" y="1784"/>
                <a:ext cx="8" cy="73"/>
              </a:xfrm>
              <a:custGeom>
                <a:avLst/>
                <a:gdLst>
                  <a:gd name="T0" fmla="*/ 8 w 8"/>
                  <a:gd name="T1" fmla="*/ 0 h 73"/>
                  <a:gd name="T2" fmla="*/ 7 w 8"/>
                  <a:gd name="T3" fmla="*/ 73 h 73"/>
                  <a:gd name="T4" fmla="*/ 0 w 8"/>
                  <a:gd name="T5" fmla="*/ 73 h 73"/>
                  <a:gd name="T6" fmla="*/ 1 w 8"/>
                  <a:gd name="T7" fmla="*/ 0 h 73"/>
                  <a:gd name="T8" fmla="*/ 8 w 8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3">
                    <a:moveTo>
                      <a:pt x="8" y="0"/>
                    </a:moveTo>
                    <a:lnTo>
                      <a:pt x="7" y="73"/>
                    </a:lnTo>
                    <a:lnTo>
                      <a:pt x="0" y="73"/>
                    </a:lnTo>
                    <a:lnTo>
                      <a:pt x="1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1588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9" name="Freeform 8"/>
              <p:cNvSpPr>
                <a:spLocks/>
              </p:cNvSpPr>
              <p:nvPr/>
            </p:nvSpPr>
            <p:spPr bwMode="auto">
              <a:xfrm>
                <a:off x="4535" y="1790"/>
                <a:ext cx="8" cy="73"/>
              </a:xfrm>
              <a:custGeom>
                <a:avLst/>
                <a:gdLst>
                  <a:gd name="T0" fmla="*/ 8 w 8"/>
                  <a:gd name="T1" fmla="*/ 0 h 73"/>
                  <a:gd name="T2" fmla="*/ 7 w 8"/>
                  <a:gd name="T3" fmla="*/ 73 h 73"/>
                  <a:gd name="T4" fmla="*/ 0 w 8"/>
                  <a:gd name="T5" fmla="*/ 73 h 73"/>
                  <a:gd name="T6" fmla="*/ 1 w 8"/>
                  <a:gd name="T7" fmla="*/ 0 h 73"/>
                  <a:gd name="T8" fmla="*/ 8 w 8"/>
                  <a:gd name="T9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3">
                    <a:moveTo>
                      <a:pt x="8" y="0"/>
                    </a:moveTo>
                    <a:lnTo>
                      <a:pt x="7" y="73"/>
                    </a:lnTo>
                    <a:lnTo>
                      <a:pt x="0" y="73"/>
                    </a:lnTo>
                    <a:lnTo>
                      <a:pt x="1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000000"/>
              </a:solidFill>
              <a:ln w="1588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0" name="Freeform 9"/>
              <p:cNvSpPr>
                <a:spLocks noEditPoints="1"/>
              </p:cNvSpPr>
              <p:nvPr/>
            </p:nvSpPr>
            <p:spPr bwMode="auto">
              <a:xfrm>
                <a:off x="4722" y="1210"/>
                <a:ext cx="28" cy="435"/>
              </a:xfrm>
              <a:custGeom>
                <a:avLst/>
                <a:gdLst>
                  <a:gd name="T0" fmla="*/ 10 w 28"/>
                  <a:gd name="T1" fmla="*/ 419 h 435"/>
                  <a:gd name="T2" fmla="*/ 11 w 28"/>
                  <a:gd name="T3" fmla="*/ 16 h 435"/>
                  <a:gd name="T4" fmla="*/ 18 w 28"/>
                  <a:gd name="T5" fmla="*/ 16 h 435"/>
                  <a:gd name="T6" fmla="*/ 18 w 28"/>
                  <a:gd name="T7" fmla="*/ 419 h 435"/>
                  <a:gd name="T8" fmla="*/ 10 w 28"/>
                  <a:gd name="T9" fmla="*/ 419 h 435"/>
                  <a:gd name="T10" fmla="*/ 14 w 28"/>
                  <a:gd name="T11" fmla="*/ 419 h 435"/>
                  <a:gd name="T12" fmla="*/ 28 w 28"/>
                  <a:gd name="T13" fmla="*/ 411 h 435"/>
                  <a:gd name="T14" fmla="*/ 14 w 28"/>
                  <a:gd name="T15" fmla="*/ 435 h 435"/>
                  <a:gd name="T16" fmla="*/ 0 w 28"/>
                  <a:gd name="T17" fmla="*/ 411 h 435"/>
                  <a:gd name="T18" fmla="*/ 14 w 28"/>
                  <a:gd name="T19" fmla="*/ 419 h 435"/>
                  <a:gd name="T20" fmla="*/ 14 w 28"/>
                  <a:gd name="T21" fmla="*/ 16 h 435"/>
                  <a:gd name="T22" fmla="*/ 0 w 28"/>
                  <a:gd name="T23" fmla="*/ 24 h 435"/>
                  <a:gd name="T24" fmla="*/ 14 w 28"/>
                  <a:gd name="T25" fmla="*/ 0 h 435"/>
                  <a:gd name="T26" fmla="*/ 28 w 28"/>
                  <a:gd name="T27" fmla="*/ 24 h 435"/>
                  <a:gd name="T28" fmla="*/ 14 w 28"/>
                  <a:gd name="T29" fmla="*/ 16 h 4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" h="435">
                    <a:moveTo>
                      <a:pt x="10" y="419"/>
                    </a:moveTo>
                    <a:lnTo>
                      <a:pt x="11" y="16"/>
                    </a:lnTo>
                    <a:lnTo>
                      <a:pt x="18" y="16"/>
                    </a:lnTo>
                    <a:lnTo>
                      <a:pt x="18" y="419"/>
                    </a:lnTo>
                    <a:lnTo>
                      <a:pt x="10" y="419"/>
                    </a:lnTo>
                    <a:close/>
                    <a:moveTo>
                      <a:pt x="14" y="419"/>
                    </a:moveTo>
                    <a:lnTo>
                      <a:pt x="28" y="411"/>
                    </a:lnTo>
                    <a:lnTo>
                      <a:pt x="14" y="435"/>
                    </a:lnTo>
                    <a:lnTo>
                      <a:pt x="0" y="411"/>
                    </a:lnTo>
                    <a:lnTo>
                      <a:pt x="14" y="419"/>
                    </a:lnTo>
                    <a:close/>
                    <a:moveTo>
                      <a:pt x="14" y="16"/>
                    </a:moveTo>
                    <a:lnTo>
                      <a:pt x="0" y="24"/>
                    </a:lnTo>
                    <a:lnTo>
                      <a:pt x="14" y="0"/>
                    </a:lnTo>
                    <a:lnTo>
                      <a:pt x="28" y="24"/>
                    </a:lnTo>
                    <a:lnTo>
                      <a:pt x="14" y="16"/>
                    </a:lnTo>
                    <a:close/>
                  </a:path>
                </a:pathLst>
              </a:custGeom>
              <a:solidFill>
                <a:srgbClr val="000000"/>
              </a:solidFill>
              <a:ln w="1588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1" name="Freeform 10"/>
              <p:cNvSpPr>
                <a:spLocks/>
              </p:cNvSpPr>
              <p:nvPr/>
            </p:nvSpPr>
            <p:spPr bwMode="auto">
              <a:xfrm>
                <a:off x="4694" y="1642"/>
                <a:ext cx="84" cy="7"/>
              </a:xfrm>
              <a:custGeom>
                <a:avLst/>
                <a:gdLst>
                  <a:gd name="T0" fmla="*/ 0 w 84"/>
                  <a:gd name="T1" fmla="*/ 0 h 7"/>
                  <a:gd name="T2" fmla="*/ 84 w 84"/>
                  <a:gd name="T3" fmla="*/ 1 h 7"/>
                  <a:gd name="T4" fmla="*/ 84 w 84"/>
                  <a:gd name="T5" fmla="*/ 7 h 7"/>
                  <a:gd name="T6" fmla="*/ 0 w 84"/>
                  <a:gd name="T7" fmla="*/ 6 h 7"/>
                  <a:gd name="T8" fmla="*/ 0 w 84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7">
                    <a:moveTo>
                      <a:pt x="0" y="0"/>
                    </a:moveTo>
                    <a:lnTo>
                      <a:pt x="84" y="1"/>
                    </a:lnTo>
                    <a:lnTo>
                      <a:pt x="84" y="7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1588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6" name="Rectangle 11"/>
              <p:cNvSpPr>
                <a:spLocks noChangeArrowheads="1"/>
              </p:cNvSpPr>
              <p:nvPr/>
            </p:nvSpPr>
            <p:spPr bwMode="auto">
              <a:xfrm>
                <a:off x="4694" y="1207"/>
                <a:ext cx="84" cy="6"/>
              </a:xfrm>
              <a:prstGeom prst="rect">
                <a:avLst/>
              </a:prstGeom>
              <a:solidFill>
                <a:srgbClr val="000000"/>
              </a:solidFill>
              <a:ln w="1588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7" name="Rectangle 12"/>
              <p:cNvSpPr>
                <a:spLocks noChangeArrowheads="1"/>
              </p:cNvSpPr>
              <p:nvPr/>
            </p:nvSpPr>
            <p:spPr bwMode="auto">
              <a:xfrm>
                <a:off x="4018" y="1766"/>
                <a:ext cx="303" cy="11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8" name="Rectangle 13"/>
              <p:cNvSpPr>
                <a:spLocks noChangeArrowheads="1"/>
              </p:cNvSpPr>
              <p:nvPr/>
            </p:nvSpPr>
            <p:spPr bwMode="auto">
              <a:xfrm>
                <a:off x="4056" y="1779"/>
                <a:ext cx="299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9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11 mil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49" name="Rectangle 14"/>
              <p:cNvSpPr>
                <a:spLocks noChangeArrowheads="1"/>
              </p:cNvSpPr>
              <p:nvPr/>
            </p:nvSpPr>
            <p:spPr bwMode="auto">
              <a:xfrm>
                <a:off x="4627" y="1379"/>
                <a:ext cx="256" cy="11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0" name="Rectangle 15"/>
              <p:cNvSpPr>
                <a:spLocks noChangeArrowheads="1"/>
              </p:cNvSpPr>
              <p:nvPr/>
            </p:nvSpPr>
            <p:spPr bwMode="auto">
              <a:xfrm>
                <a:off x="4661" y="1392"/>
                <a:ext cx="95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9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7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51" name="Rectangle 16"/>
              <p:cNvSpPr>
                <a:spLocks noChangeArrowheads="1"/>
              </p:cNvSpPr>
              <p:nvPr/>
            </p:nvSpPr>
            <p:spPr bwMode="auto">
              <a:xfrm>
                <a:off x="4721" y="1392"/>
                <a:ext cx="187" cy="1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9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mil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pic>
          <p:nvPicPr>
            <p:cNvPr id="1042" name="Picture 18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8" y="2483"/>
              <a:ext cx="1870" cy="9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3" name="Picture 1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7" y="1406"/>
              <a:ext cx="1587" cy="1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44" name="Picture 2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7" y="1406"/>
              <a:ext cx="1587" cy="1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" name="Group 33"/>
            <p:cNvGrpSpPr>
              <a:grpSpLocks/>
            </p:cNvGrpSpPr>
            <p:nvPr/>
          </p:nvGrpSpPr>
          <p:grpSpPr bwMode="auto">
            <a:xfrm>
              <a:off x="5304" y="1768"/>
              <a:ext cx="100" cy="67"/>
              <a:chOff x="5304" y="1768"/>
              <a:chExt cx="100" cy="67"/>
            </a:xfrm>
          </p:grpSpPr>
          <p:pic>
            <p:nvPicPr>
              <p:cNvPr id="1045" name="Picture 21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04" y="1768"/>
                <a:ext cx="72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5" name="Freeform 22"/>
              <p:cNvSpPr>
                <a:spLocks noEditPoints="1"/>
              </p:cNvSpPr>
              <p:nvPr/>
            </p:nvSpPr>
            <p:spPr bwMode="auto">
              <a:xfrm>
                <a:off x="5306" y="1825"/>
                <a:ext cx="65" cy="3"/>
              </a:xfrm>
              <a:custGeom>
                <a:avLst/>
                <a:gdLst>
                  <a:gd name="T0" fmla="*/ 2 w 65"/>
                  <a:gd name="T1" fmla="*/ 1 h 3"/>
                  <a:gd name="T2" fmla="*/ 64 w 65"/>
                  <a:gd name="T3" fmla="*/ 1 h 3"/>
                  <a:gd name="T4" fmla="*/ 64 w 65"/>
                  <a:gd name="T5" fmla="*/ 2 h 3"/>
                  <a:gd name="T6" fmla="*/ 2 w 65"/>
                  <a:gd name="T7" fmla="*/ 2 h 3"/>
                  <a:gd name="T8" fmla="*/ 2 w 65"/>
                  <a:gd name="T9" fmla="*/ 1 h 3"/>
                  <a:gd name="T10" fmla="*/ 2 w 65"/>
                  <a:gd name="T11" fmla="*/ 1 h 3"/>
                  <a:gd name="T12" fmla="*/ 3 w 65"/>
                  <a:gd name="T13" fmla="*/ 2 h 3"/>
                  <a:gd name="T14" fmla="*/ 0 w 65"/>
                  <a:gd name="T15" fmla="*/ 1 h 3"/>
                  <a:gd name="T16" fmla="*/ 3 w 65"/>
                  <a:gd name="T17" fmla="*/ 0 h 3"/>
                  <a:gd name="T18" fmla="*/ 2 w 65"/>
                  <a:gd name="T19" fmla="*/ 1 h 3"/>
                  <a:gd name="T20" fmla="*/ 64 w 65"/>
                  <a:gd name="T21" fmla="*/ 1 h 3"/>
                  <a:gd name="T22" fmla="*/ 63 w 65"/>
                  <a:gd name="T23" fmla="*/ 0 h 3"/>
                  <a:gd name="T24" fmla="*/ 65 w 65"/>
                  <a:gd name="T25" fmla="*/ 1 h 3"/>
                  <a:gd name="T26" fmla="*/ 63 w 65"/>
                  <a:gd name="T27" fmla="*/ 3 h 3"/>
                  <a:gd name="T28" fmla="*/ 64 w 65"/>
                  <a:gd name="T2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5" h="3">
                    <a:moveTo>
                      <a:pt x="2" y="1"/>
                    </a:moveTo>
                    <a:lnTo>
                      <a:pt x="64" y="1"/>
                    </a:lnTo>
                    <a:lnTo>
                      <a:pt x="64" y="2"/>
                    </a:lnTo>
                    <a:lnTo>
                      <a:pt x="2" y="2"/>
                    </a:lnTo>
                    <a:lnTo>
                      <a:pt x="2" y="1"/>
                    </a:lnTo>
                    <a:close/>
                    <a:moveTo>
                      <a:pt x="2" y="1"/>
                    </a:moveTo>
                    <a:lnTo>
                      <a:pt x="3" y="2"/>
                    </a:lnTo>
                    <a:lnTo>
                      <a:pt x="0" y="1"/>
                    </a:lnTo>
                    <a:lnTo>
                      <a:pt x="3" y="0"/>
                    </a:lnTo>
                    <a:lnTo>
                      <a:pt x="2" y="1"/>
                    </a:lnTo>
                    <a:close/>
                    <a:moveTo>
                      <a:pt x="64" y="1"/>
                    </a:moveTo>
                    <a:lnTo>
                      <a:pt x="63" y="0"/>
                    </a:lnTo>
                    <a:lnTo>
                      <a:pt x="65" y="1"/>
                    </a:lnTo>
                    <a:lnTo>
                      <a:pt x="63" y="3"/>
                    </a:lnTo>
                    <a:lnTo>
                      <a:pt x="64" y="1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6" name="Rectangle 23"/>
              <p:cNvSpPr>
                <a:spLocks noChangeArrowheads="1"/>
              </p:cNvSpPr>
              <p:nvPr/>
            </p:nvSpPr>
            <p:spPr bwMode="auto">
              <a:xfrm>
                <a:off x="5306" y="1823"/>
                <a:ext cx="1" cy="7"/>
              </a:xfrm>
              <a:prstGeom prst="rect">
                <a:avLst/>
              </a:prstGeom>
              <a:solidFill>
                <a:srgbClr val="000000"/>
              </a:solidFill>
              <a:ln w="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7" name="Rectangle 24"/>
              <p:cNvSpPr>
                <a:spLocks noChangeArrowheads="1"/>
              </p:cNvSpPr>
              <p:nvPr/>
            </p:nvSpPr>
            <p:spPr bwMode="auto">
              <a:xfrm>
                <a:off x="5371" y="1824"/>
                <a:ext cx="1" cy="6"/>
              </a:xfrm>
              <a:prstGeom prst="rect">
                <a:avLst/>
              </a:prstGeom>
              <a:solidFill>
                <a:srgbClr val="000000"/>
              </a:solidFill>
              <a:ln w="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8" name="Freeform 25"/>
              <p:cNvSpPr>
                <a:spLocks noEditPoints="1"/>
              </p:cNvSpPr>
              <p:nvPr/>
            </p:nvSpPr>
            <p:spPr bwMode="auto">
              <a:xfrm>
                <a:off x="5386" y="1774"/>
                <a:ext cx="3" cy="37"/>
              </a:xfrm>
              <a:custGeom>
                <a:avLst/>
                <a:gdLst>
                  <a:gd name="T0" fmla="*/ 1 w 3"/>
                  <a:gd name="T1" fmla="*/ 36 h 37"/>
                  <a:gd name="T2" fmla="*/ 1 w 3"/>
                  <a:gd name="T3" fmla="*/ 1 h 37"/>
                  <a:gd name="T4" fmla="*/ 2 w 3"/>
                  <a:gd name="T5" fmla="*/ 1 h 37"/>
                  <a:gd name="T6" fmla="*/ 2 w 3"/>
                  <a:gd name="T7" fmla="*/ 36 h 37"/>
                  <a:gd name="T8" fmla="*/ 1 w 3"/>
                  <a:gd name="T9" fmla="*/ 36 h 37"/>
                  <a:gd name="T10" fmla="*/ 2 w 3"/>
                  <a:gd name="T11" fmla="*/ 36 h 37"/>
                  <a:gd name="T12" fmla="*/ 3 w 3"/>
                  <a:gd name="T13" fmla="*/ 35 h 37"/>
                  <a:gd name="T14" fmla="*/ 2 w 3"/>
                  <a:gd name="T15" fmla="*/ 37 h 37"/>
                  <a:gd name="T16" fmla="*/ 0 w 3"/>
                  <a:gd name="T17" fmla="*/ 35 h 37"/>
                  <a:gd name="T18" fmla="*/ 2 w 3"/>
                  <a:gd name="T19" fmla="*/ 36 h 37"/>
                  <a:gd name="T20" fmla="*/ 2 w 3"/>
                  <a:gd name="T21" fmla="*/ 1 h 37"/>
                  <a:gd name="T22" fmla="*/ 0 w 3"/>
                  <a:gd name="T23" fmla="*/ 2 h 37"/>
                  <a:gd name="T24" fmla="*/ 2 w 3"/>
                  <a:gd name="T25" fmla="*/ 0 h 37"/>
                  <a:gd name="T26" fmla="*/ 3 w 3"/>
                  <a:gd name="T27" fmla="*/ 2 h 37"/>
                  <a:gd name="T28" fmla="*/ 2 w 3"/>
                  <a:gd name="T29" fmla="*/ 1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37">
                    <a:moveTo>
                      <a:pt x="1" y="36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36"/>
                    </a:lnTo>
                    <a:lnTo>
                      <a:pt x="1" y="36"/>
                    </a:lnTo>
                    <a:close/>
                    <a:moveTo>
                      <a:pt x="2" y="36"/>
                    </a:moveTo>
                    <a:lnTo>
                      <a:pt x="3" y="35"/>
                    </a:lnTo>
                    <a:lnTo>
                      <a:pt x="2" y="37"/>
                    </a:lnTo>
                    <a:lnTo>
                      <a:pt x="0" y="35"/>
                    </a:lnTo>
                    <a:lnTo>
                      <a:pt x="2" y="36"/>
                    </a:lnTo>
                    <a:close/>
                    <a:moveTo>
                      <a:pt x="2" y="1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3" y="2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000000"/>
              </a:solidFill>
              <a:ln w="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9" name="Rectangle 26"/>
              <p:cNvSpPr>
                <a:spLocks noChangeArrowheads="1"/>
              </p:cNvSpPr>
              <p:nvPr/>
            </p:nvSpPr>
            <p:spPr bwMode="auto">
              <a:xfrm>
                <a:off x="5384" y="1811"/>
                <a:ext cx="7" cy="1"/>
              </a:xfrm>
              <a:prstGeom prst="rect">
                <a:avLst/>
              </a:prstGeom>
              <a:solidFill>
                <a:srgbClr val="000000"/>
              </a:solidFill>
              <a:ln w="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0" name="Rectangle 27"/>
              <p:cNvSpPr>
                <a:spLocks noChangeArrowheads="1"/>
              </p:cNvSpPr>
              <p:nvPr/>
            </p:nvSpPr>
            <p:spPr bwMode="auto">
              <a:xfrm>
                <a:off x="5384" y="1774"/>
                <a:ext cx="7" cy="1"/>
              </a:xfrm>
              <a:prstGeom prst="rect">
                <a:avLst/>
              </a:prstGeom>
              <a:solidFill>
                <a:srgbClr val="000000"/>
              </a:solidFill>
              <a:ln w="0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1" name="Rectangle 28"/>
              <p:cNvSpPr>
                <a:spLocks noChangeArrowheads="1"/>
              </p:cNvSpPr>
              <p:nvPr/>
            </p:nvSpPr>
            <p:spPr bwMode="auto">
              <a:xfrm>
                <a:off x="5328" y="1822"/>
                <a:ext cx="25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2" name="Rectangle 29"/>
              <p:cNvSpPr>
                <a:spLocks noChangeArrowheads="1"/>
              </p:cNvSpPr>
              <p:nvPr/>
            </p:nvSpPr>
            <p:spPr bwMode="auto">
              <a:xfrm>
                <a:off x="5331" y="1823"/>
                <a:ext cx="29" cy="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11 mil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33" name="Rectangle 30"/>
              <p:cNvSpPr>
                <a:spLocks noChangeArrowheads="1"/>
              </p:cNvSpPr>
              <p:nvPr/>
            </p:nvSpPr>
            <p:spPr bwMode="auto">
              <a:xfrm>
                <a:off x="5378" y="1789"/>
                <a:ext cx="22" cy="1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4" name="Rectangle 31"/>
              <p:cNvSpPr>
                <a:spLocks noChangeArrowheads="1"/>
              </p:cNvSpPr>
              <p:nvPr/>
            </p:nvSpPr>
            <p:spPr bwMode="auto">
              <a:xfrm>
                <a:off x="5381" y="1790"/>
                <a:ext cx="10" cy="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7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  <p:sp>
            <p:nvSpPr>
              <p:cNvPr id="1035" name="Rectangle 32"/>
              <p:cNvSpPr>
                <a:spLocks noChangeArrowheads="1"/>
              </p:cNvSpPr>
              <p:nvPr/>
            </p:nvSpPr>
            <p:spPr bwMode="auto">
              <a:xfrm>
                <a:off x="5386" y="1790"/>
                <a:ext cx="18" cy="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00" b="0" i="0" u="none" strike="noStrike" cap="none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Calibri" panose="020F0502020204030204" pitchFamily="34" charset="0"/>
                  </a:rPr>
                  <a:t>mil </a:t>
                </a:r>
                <a:endParaRPr kumimoji="0" lang="en-US" altLang="en-US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1" name="Freeform 34"/>
            <p:cNvSpPr>
              <a:spLocks/>
            </p:cNvSpPr>
            <p:nvPr/>
          </p:nvSpPr>
          <p:spPr bwMode="auto">
            <a:xfrm>
              <a:off x="4580" y="1177"/>
              <a:ext cx="742" cy="598"/>
            </a:xfrm>
            <a:custGeom>
              <a:avLst/>
              <a:gdLst>
                <a:gd name="T0" fmla="*/ 4 w 742"/>
                <a:gd name="T1" fmla="*/ 0 h 598"/>
                <a:gd name="T2" fmla="*/ 742 w 742"/>
                <a:gd name="T3" fmla="*/ 592 h 598"/>
                <a:gd name="T4" fmla="*/ 737 w 742"/>
                <a:gd name="T5" fmla="*/ 598 h 598"/>
                <a:gd name="T6" fmla="*/ 0 w 742"/>
                <a:gd name="T7" fmla="*/ 5 h 598"/>
                <a:gd name="T8" fmla="*/ 4 w 742"/>
                <a:gd name="T9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2" h="598">
                  <a:moveTo>
                    <a:pt x="4" y="0"/>
                  </a:moveTo>
                  <a:lnTo>
                    <a:pt x="742" y="592"/>
                  </a:lnTo>
                  <a:lnTo>
                    <a:pt x="737" y="598"/>
                  </a:lnTo>
                  <a:lnTo>
                    <a:pt x="0" y="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262626"/>
            </a:solidFill>
            <a:ln w="0" cap="flat">
              <a:solidFill>
                <a:srgbClr val="26262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35"/>
            <p:cNvSpPr>
              <a:spLocks/>
            </p:cNvSpPr>
            <p:nvPr/>
          </p:nvSpPr>
          <p:spPr bwMode="auto">
            <a:xfrm>
              <a:off x="4582" y="1691"/>
              <a:ext cx="711" cy="106"/>
            </a:xfrm>
            <a:custGeom>
              <a:avLst/>
              <a:gdLst>
                <a:gd name="T0" fmla="*/ 1 w 711"/>
                <a:gd name="T1" fmla="*/ 0 h 106"/>
                <a:gd name="T2" fmla="*/ 711 w 711"/>
                <a:gd name="T3" fmla="*/ 100 h 106"/>
                <a:gd name="T4" fmla="*/ 710 w 711"/>
                <a:gd name="T5" fmla="*/ 106 h 106"/>
                <a:gd name="T6" fmla="*/ 0 w 711"/>
                <a:gd name="T7" fmla="*/ 6 h 106"/>
                <a:gd name="T8" fmla="*/ 1 w 711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1" h="106">
                  <a:moveTo>
                    <a:pt x="1" y="0"/>
                  </a:moveTo>
                  <a:lnTo>
                    <a:pt x="711" y="100"/>
                  </a:lnTo>
                  <a:lnTo>
                    <a:pt x="710" y="106"/>
                  </a:lnTo>
                  <a:lnTo>
                    <a:pt x="0" y="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262626"/>
            </a:solidFill>
            <a:ln w="0" cap="flat">
              <a:solidFill>
                <a:srgbClr val="26262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38"/>
            <p:cNvSpPr>
              <a:spLocks/>
            </p:cNvSpPr>
            <p:nvPr/>
          </p:nvSpPr>
          <p:spPr bwMode="auto">
            <a:xfrm>
              <a:off x="5335" y="1816"/>
              <a:ext cx="13" cy="730"/>
            </a:xfrm>
            <a:custGeom>
              <a:avLst/>
              <a:gdLst>
                <a:gd name="T0" fmla="*/ 5 w 13"/>
                <a:gd name="T1" fmla="*/ 0 h 730"/>
                <a:gd name="T2" fmla="*/ 0 w 13"/>
                <a:gd name="T3" fmla="*/ 730 h 730"/>
                <a:gd name="T4" fmla="*/ 7 w 13"/>
                <a:gd name="T5" fmla="*/ 730 h 730"/>
                <a:gd name="T6" fmla="*/ 13 w 13"/>
                <a:gd name="T7" fmla="*/ 0 h 730"/>
                <a:gd name="T8" fmla="*/ 5 w 13"/>
                <a:gd name="T9" fmla="*/ 0 h 7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730">
                  <a:moveTo>
                    <a:pt x="5" y="0"/>
                  </a:moveTo>
                  <a:lnTo>
                    <a:pt x="0" y="730"/>
                  </a:lnTo>
                  <a:lnTo>
                    <a:pt x="7" y="730"/>
                  </a:lnTo>
                  <a:lnTo>
                    <a:pt x="1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6A6A6"/>
            </a:solidFill>
            <a:ln w="0" cap="flat">
              <a:solidFill>
                <a:srgbClr val="A6A6A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39"/>
            <p:cNvSpPr>
              <a:spLocks noChangeArrowheads="1"/>
            </p:cNvSpPr>
            <p:nvPr/>
          </p:nvSpPr>
          <p:spPr bwMode="auto">
            <a:xfrm>
              <a:off x="5512" y="2695"/>
              <a:ext cx="7" cy="215"/>
            </a:xfrm>
            <a:prstGeom prst="rect">
              <a:avLst/>
            </a:prstGeom>
            <a:solidFill>
              <a:srgbClr val="A6A6A6"/>
            </a:solidFill>
            <a:ln w="0" cap="flat">
              <a:solidFill>
                <a:srgbClr val="A6A6A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40"/>
            <p:cNvSpPr>
              <a:spLocks/>
            </p:cNvSpPr>
            <p:nvPr/>
          </p:nvSpPr>
          <p:spPr bwMode="auto">
            <a:xfrm>
              <a:off x="5339" y="2543"/>
              <a:ext cx="179" cy="156"/>
            </a:xfrm>
            <a:custGeom>
              <a:avLst/>
              <a:gdLst>
                <a:gd name="T0" fmla="*/ 5 w 179"/>
                <a:gd name="T1" fmla="*/ 0 h 156"/>
                <a:gd name="T2" fmla="*/ 179 w 179"/>
                <a:gd name="T3" fmla="*/ 152 h 156"/>
                <a:gd name="T4" fmla="*/ 174 w 179"/>
                <a:gd name="T5" fmla="*/ 156 h 156"/>
                <a:gd name="T6" fmla="*/ 0 w 179"/>
                <a:gd name="T7" fmla="*/ 5 h 156"/>
                <a:gd name="T8" fmla="*/ 5 w 179"/>
                <a:gd name="T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56">
                  <a:moveTo>
                    <a:pt x="5" y="0"/>
                  </a:moveTo>
                  <a:lnTo>
                    <a:pt x="179" y="152"/>
                  </a:lnTo>
                  <a:lnTo>
                    <a:pt x="174" y="156"/>
                  </a:lnTo>
                  <a:lnTo>
                    <a:pt x="0" y="5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6A6A6"/>
            </a:solidFill>
            <a:ln w="0" cap="flat">
              <a:solidFill>
                <a:srgbClr val="A6A6A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41"/>
            <p:cNvSpPr>
              <a:spLocks/>
            </p:cNvSpPr>
            <p:nvPr/>
          </p:nvSpPr>
          <p:spPr bwMode="auto">
            <a:xfrm>
              <a:off x="5431" y="2908"/>
              <a:ext cx="85" cy="42"/>
            </a:xfrm>
            <a:custGeom>
              <a:avLst/>
              <a:gdLst>
                <a:gd name="T0" fmla="*/ 81 w 85"/>
                <a:gd name="T1" fmla="*/ 0 h 42"/>
                <a:gd name="T2" fmla="*/ 0 w 85"/>
                <a:gd name="T3" fmla="*/ 36 h 42"/>
                <a:gd name="T4" fmla="*/ 3 w 85"/>
                <a:gd name="T5" fmla="*/ 42 h 42"/>
                <a:gd name="T6" fmla="*/ 85 w 85"/>
                <a:gd name="T7" fmla="*/ 6 h 42"/>
                <a:gd name="T8" fmla="*/ 81 w 85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42">
                  <a:moveTo>
                    <a:pt x="81" y="0"/>
                  </a:moveTo>
                  <a:lnTo>
                    <a:pt x="0" y="36"/>
                  </a:lnTo>
                  <a:lnTo>
                    <a:pt x="3" y="42"/>
                  </a:lnTo>
                  <a:lnTo>
                    <a:pt x="85" y="6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A6A6A6"/>
            </a:solidFill>
            <a:ln w="0" cap="flat">
              <a:solidFill>
                <a:srgbClr val="A6A6A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42"/>
            <p:cNvSpPr>
              <a:spLocks/>
            </p:cNvSpPr>
            <p:nvPr/>
          </p:nvSpPr>
          <p:spPr bwMode="auto">
            <a:xfrm>
              <a:off x="5362" y="2925"/>
              <a:ext cx="72" cy="41"/>
            </a:xfrm>
            <a:custGeom>
              <a:avLst/>
              <a:gdLst>
                <a:gd name="T0" fmla="*/ 4 w 72"/>
                <a:gd name="T1" fmla="*/ 0 h 41"/>
                <a:gd name="T2" fmla="*/ 72 w 72"/>
                <a:gd name="T3" fmla="*/ 35 h 41"/>
                <a:gd name="T4" fmla="*/ 68 w 72"/>
                <a:gd name="T5" fmla="*/ 41 h 41"/>
                <a:gd name="T6" fmla="*/ 0 w 72"/>
                <a:gd name="T7" fmla="*/ 6 h 41"/>
                <a:gd name="T8" fmla="*/ 4 w 72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41">
                  <a:moveTo>
                    <a:pt x="4" y="0"/>
                  </a:moveTo>
                  <a:lnTo>
                    <a:pt x="72" y="35"/>
                  </a:lnTo>
                  <a:lnTo>
                    <a:pt x="68" y="41"/>
                  </a:lnTo>
                  <a:lnTo>
                    <a:pt x="0" y="6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6A6A6"/>
            </a:solidFill>
            <a:ln w="0" cap="flat">
              <a:solidFill>
                <a:srgbClr val="A6A6A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43"/>
            <p:cNvSpPr>
              <a:spLocks/>
            </p:cNvSpPr>
            <p:nvPr/>
          </p:nvSpPr>
          <p:spPr bwMode="auto">
            <a:xfrm>
              <a:off x="5429" y="2945"/>
              <a:ext cx="11" cy="19"/>
            </a:xfrm>
            <a:custGeom>
              <a:avLst/>
              <a:gdLst>
                <a:gd name="T0" fmla="*/ 3 w 11"/>
                <a:gd name="T1" fmla="*/ 0 h 19"/>
                <a:gd name="T2" fmla="*/ 0 w 11"/>
                <a:gd name="T3" fmla="*/ 18 h 19"/>
                <a:gd name="T4" fmla="*/ 7 w 11"/>
                <a:gd name="T5" fmla="*/ 19 h 19"/>
                <a:gd name="T6" fmla="*/ 11 w 11"/>
                <a:gd name="T7" fmla="*/ 1 h 19"/>
                <a:gd name="T8" fmla="*/ 3 w 1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9">
                  <a:moveTo>
                    <a:pt x="3" y="0"/>
                  </a:moveTo>
                  <a:lnTo>
                    <a:pt x="0" y="18"/>
                  </a:lnTo>
                  <a:lnTo>
                    <a:pt x="7" y="19"/>
                  </a:lnTo>
                  <a:lnTo>
                    <a:pt x="1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A6A6A6"/>
            </a:solidFill>
            <a:ln w="0" cap="flat">
              <a:solidFill>
                <a:srgbClr val="A6A6A6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48"/>
            <p:cNvSpPr>
              <a:spLocks noChangeArrowheads="1"/>
            </p:cNvSpPr>
            <p:nvPr/>
          </p:nvSpPr>
          <p:spPr bwMode="auto">
            <a:xfrm>
              <a:off x="5692" y="1706"/>
              <a:ext cx="513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&gt;1000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49"/>
            <p:cNvSpPr>
              <a:spLocks noChangeArrowheads="1"/>
            </p:cNvSpPr>
            <p:nvPr/>
          </p:nvSpPr>
          <p:spPr bwMode="auto">
            <a:xfrm>
              <a:off x="6120" y="1706"/>
              <a:ext cx="129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°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50"/>
            <p:cNvSpPr>
              <a:spLocks noChangeArrowheads="1"/>
            </p:cNvSpPr>
            <p:nvPr/>
          </p:nvSpPr>
          <p:spPr bwMode="auto">
            <a:xfrm>
              <a:off x="6173" y="1706"/>
              <a:ext cx="163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C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8" name="Freeform 51"/>
            <p:cNvSpPr>
              <a:spLocks noEditPoints="1"/>
            </p:cNvSpPr>
            <p:nvPr/>
          </p:nvSpPr>
          <p:spPr bwMode="auto">
            <a:xfrm>
              <a:off x="5474" y="1767"/>
              <a:ext cx="205" cy="56"/>
            </a:xfrm>
            <a:custGeom>
              <a:avLst/>
              <a:gdLst>
                <a:gd name="T0" fmla="*/ 1800 w 1800"/>
                <a:gd name="T1" fmla="*/ 237 h 539"/>
                <a:gd name="T2" fmla="*/ 64 w 1800"/>
                <a:gd name="T3" fmla="*/ 237 h 539"/>
                <a:gd name="T4" fmla="*/ 64 w 1800"/>
                <a:gd name="T5" fmla="*/ 301 h 539"/>
                <a:gd name="T6" fmla="*/ 1800 w 1800"/>
                <a:gd name="T7" fmla="*/ 301 h 539"/>
                <a:gd name="T8" fmla="*/ 1800 w 1800"/>
                <a:gd name="T9" fmla="*/ 237 h 539"/>
                <a:gd name="T10" fmla="*/ 448 w 1800"/>
                <a:gd name="T11" fmla="*/ 8 h 539"/>
                <a:gd name="T12" fmla="*/ 0 w 1800"/>
                <a:gd name="T13" fmla="*/ 269 h 539"/>
                <a:gd name="T14" fmla="*/ 448 w 1800"/>
                <a:gd name="T15" fmla="*/ 530 h 539"/>
                <a:gd name="T16" fmla="*/ 491 w 1800"/>
                <a:gd name="T17" fmla="*/ 519 h 539"/>
                <a:gd name="T18" fmla="*/ 480 w 1800"/>
                <a:gd name="T19" fmla="*/ 475 h 539"/>
                <a:gd name="T20" fmla="*/ 80 w 1800"/>
                <a:gd name="T21" fmla="*/ 242 h 539"/>
                <a:gd name="T22" fmla="*/ 80 w 1800"/>
                <a:gd name="T23" fmla="*/ 297 h 539"/>
                <a:gd name="T24" fmla="*/ 480 w 1800"/>
                <a:gd name="T25" fmla="*/ 64 h 539"/>
                <a:gd name="T26" fmla="*/ 491 w 1800"/>
                <a:gd name="T27" fmla="*/ 20 h 539"/>
                <a:gd name="T28" fmla="*/ 448 w 1800"/>
                <a:gd name="T29" fmla="*/ 8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00" h="539">
                  <a:moveTo>
                    <a:pt x="1800" y="237"/>
                  </a:moveTo>
                  <a:lnTo>
                    <a:pt x="64" y="237"/>
                  </a:lnTo>
                  <a:lnTo>
                    <a:pt x="64" y="301"/>
                  </a:lnTo>
                  <a:lnTo>
                    <a:pt x="1800" y="301"/>
                  </a:lnTo>
                  <a:lnTo>
                    <a:pt x="1800" y="237"/>
                  </a:lnTo>
                  <a:close/>
                  <a:moveTo>
                    <a:pt x="448" y="8"/>
                  </a:moveTo>
                  <a:lnTo>
                    <a:pt x="0" y="269"/>
                  </a:lnTo>
                  <a:lnTo>
                    <a:pt x="448" y="530"/>
                  </a:lnTo>
                  <a:cubicBezTo>
                    <a:pt x="463" y="539"/>
                    <a:pt x="483" y="534"/>
                    <a:pt x="491" y="519"/>
                  </a:cubicBezTo>
                  <a:cubicBezTo>
                    <a:pt x="500" y="504"/>
                    <a:pt x="495" y="484"/>
                    <a:pt x="480" y="475"/>
                  </a:cubicBezTo>
                  <a:lnTo>
                    <a:pt x="80" y="242"/>
                  </a:lnTo>
                  <a:lnTo>
                    <a:pt x="80" y="297"/>
                  </a:lnTo>
                  <a:lnTo>
                    <a:pt x="480" y="64"/>
                  </a:lnTo>
                  <a:cubicBezTo>
                    <a:pt x="495" y="55"/>
                    <a:pt x="500" y="35"/>
                    <a:pt x="491" y="20"/>
                  </a:cubicBezTo>
                  <a:cubicBezTo>
                    <a:pt x="483" y="5"/>
                    <a:pt x="463" y="0"/>
                    <a:pt x="448" y="8"/>
                  </a:cubicBezTo>
                  <a:close/>
                </a:path>
              </a:pathLst>
            </a:custGeom>
            <a:solidFill>
              <a:srgbClr val="C00000"/>
            </a:solidFill>
            <a:ln w="0" cap="flat">
              <a:solidFill>
                <a:srgbClr val="C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52"/>
            <p:cNvSpPr>
              <a:spLocks noChangeArrowheads="1"/>
            </p:cNvSpPr>
            <p:nvPr/>
          </p:nvSpPr>
          <p:spPr bwMode="auto">
            <a:xfrm>
              <a:off x="5904" y="3123"/>
              <a:ext cx="342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550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0" name="Rectangle 53"/>
            <p:cNvSpPr>
              <a:spLocks noChangeArrowheads="1"/>
            </p:cNvSpPr>
            <p:nvPr/>
          </p:nvSpPr>
          <p:spPr bwMode="auto">
            <a:xfrm>
              <a:off x="6163" y="3123"/>
              <a:ext cx="129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°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31" name="Rectangle 54"/>
            <p:cNvSpPr>
              <a:spLocks noChangeArrowheads="1"/>
            </p:cNvSpPr>
            <p:nvPr/>
          </p:nvSpPr>
          <p:spPr bwMode="auto">
            <a:xfrm>
              <a:off x="6215" y="3123"/>
              <a:ext cx="163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6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Segoe UI" panose="020B0502040204020203" pitchFamily="34" charset="0"/>
                </a:rPr>
                <a:t>C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14186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Acknowledgements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3400" y="1828800"/>
            <a:ext cx="8991600" cy="1200294"/>
          </a:xfrm>
          <a:prstGeom prst="rect">
            <a:avLst/>
          </a:prstGeom>
          <a:noFill/>
        </p:spPr>
        <p:txBody>
          <a:bodyPr wrap="square" lIns="91410" tIns="45703" rIns="91410" bIns="45703" rtlCol="0">
            <a:spAutoFit/>
          </a:bodyPr>
          <a:lstStyle/>
          <a:p>
            <a:r>
              <a:rPr lang="en-US" sz="3600" dirty="0">
                <a:cs typeface="Roboto Light"/>
              </a:rPr>
              <a:t>Special thanks to RWTH Aachen University, IEEE, and George </a:t>
            </a:r>
            <a:r>
              <a:rPr lang="en-US" sz="3600" dirty="0" err="1">
                <a:cs typeface="Roboto Light"/>
              </a:rPr>
              <a:t>Studor</a:t>
            </a:r>
            <a:endParaRPr lang="en-US" sz="1050" dirty="0">
              <a:cs typeface="Roboto Light"/>
            </a:endParaRPr>
          </a:p>
        </p:txBody>
      </p:sp>
    </p:spTree>
    <p:extLst>
      <p:ext uri="{BB962C8B-B14F-4D97-AF65-F5344CB8AC3E}">
        <p14:creationId xmlns:p14="http://schemas.microsoft.com/office/powerpoint/2010/main" val="14407258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2177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WBG Wireless Application Areas</a:t>
            </a:r>
          </a:p>
        </p:txBody>
      </p:sp>
    </p:spTree>
    <p:extLst>
      <p:ext uri="{BB962C8B-B14F-4D97-AF65-F5344CB8AC3E}">
        <p14:creationId xmlns:p14="http://schemas.microsoft.com/office/powerpoint/2010/main" val="34580685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7973"/>
            <a:ext cx="8915400" cy="869058"/>
          </a:xfrm>
        </p:spPr>
        <p:txBody>
          <a:bodyPr>
            <a:noAutofit/>
          </a:bodyPr>
          <a:lstStyle/>
          <a:p>
            <a:r>
              <a:rPr lang="en-US" sz="2000" dirty="0"/>
              <a:t>High Temperature Wireless Telemetry 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915400" cy="4724400"/>
          </a:xfrm>
        </p:spPr>
        <p:txBody>
          <a:bodyPr/>
          <a:lstStyle/>
          <a:p>
            <a:r>
              <a:rPr lang="en-US" dirty="0"/>
              <a:t>The high temperature wireless electronic systems currently in development have a wide range of applications within aerospace systems, including:</a:t>
            </a:r>
          </a:p>
          <a:p>
            <a:pPr lvl="1"/>
            <a:r>
              <a:rPr lang="en-US" dirty="0"/>
              <a:t>Turbine Engine Test Cell Instrumentation</a:t>
            </a:r>
          </a:p>
          <a:p>
            <a:pPr lvl="1"/>
            <a:r>
              <a:rPr lang="en-US" dirty="0"/>
              <a:t>Prognostic and Health Management (PHM) Systems</a:t>
            </a:r>
          </a:p>
          <a:p>
            <a:pPr lvl="1"/>
            <a:r>
              <a:rPr lang="en-US" dirty="0"/>
              <a:t>Distributed Engine Control (DCS) Systems</a:t>
            </a:r>
          </a:p>
          <a:p>
            <a:r>
              <a:rPr lang="en-US" dirty="0"/>
              <a:t>Each of these systems is reliant upon high quality information from sensors and their required electronic infrastructure</a:t>
            </a:r>
          </a:p>
          <a:p>
            <a:r>
              <a:rPr lang="en-US" dirty="0"/>
              <a:t>These systems can provide for increased safety at each stage of implementation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409500" y="6287531"/>
            <a:ext cx="672174" cy="264256"/>
          </a:xfrm>
          <a:prstGeom prst="rect">
            <a:avLst/>
          </a:prstGeom>
        </p:spPr>
        <p:txBody>
          <a:bodyPr/>
          <a:lstStyle/>
          <a:p>
            <a:fld id="{D0E325FB-E83A-4D50-B4A3-346C3F84A6B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192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main objectives for test cell instrumentation are to understand the engine, and learn of any engine design or implementation problems early in the design phase.</a:t>
            </a:r>
          </a:p>
          <a:p>
            <a:pPr lvl="1"/>
            <a:r>
              <a:rPr lang="en-US" dirty="0"/>
              <a:t>Identifying problems early can lead to safer implementation of aerospace systems</a:t>
            </a:r>
          </a:p>
          <a:p>
            <a:pPr lvl="1"/>
            <a:r>
              <a:rPr lang="en-US" dirty="0"/>
              <a:t>This can lead to very large savings in both overall cost savings, as well as development time</a:t>
            </a:r>
          </a:p>
          <a:p>
            <a:pPr lvl="1"/>
            <a:r>
              <a:rPr lang="en-US" dirty="0"/>
              <a:t>Early problem identification also allows changes to be made that can result in reduced maintenance costs during the lifetime of the engine</a:t>
            </a:r>
          </a:p>
          <a:p>
            <a:r>
              <a:rPr lang="en-US" dirty="0"/>
              <a:t>Some examples of needed measurement improvements include:</a:t>
            </a:r>
          </a:p>
          <a:p>
            <a:pPr lvl="1"/>
            <a:r>
              <a:rPr lang="en-US" dirty="0"/>
              <a:t>Health monitoring of thermal barrier coatings</a:t>
            </a:r>
          </a:p>
          <a:p>
            <a:pPr lvl="1"/>
            <a:r>
              <a:rPr lang="en-US" dirty="0"/>
              <a:t>Temperature monitoring of the rotors, blades, and gas paths</a:t>
            </a:r>
          </a:p>
          <a:p>
            <a:pPr lvl="1"/>
            <a:r>
              <a:rPr lang="en-US" dirty="0"/>
              <a:t>Blade tip timing</a:t>
            </a:r>
          </a:p>
          <a:p>
            <a:pPr lvl="1"/>
            <a:r>
              <a:rPr lang="en-US" dirty="0"/>
              <a:t>Dynamic pressure measurement</a:t>
            </a:r>
          </a:p>
          <a:p>
            <a:pPr lvl="1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Cell Instrumentation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409500" y="6287531"/>
            <a:ext cx="672174" cy="264256"/>
          </a:xfrm>
          <a:prstGeom prst="rect">
            <a:avLst/>
          </a:prstGeom>
        </p:spPr>
        <p:txBody>
          <a:bodyPr/>
          <a:lstStyle/>
          <a:p>
            <a:fld id="{D0E325FB-E83A-4D50-B4A3-346C3F84A6B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48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main objectives of Prognostics and Health Management Systems include:</a:t>
            </a:r>
          </a:p>
          <a:p>
            <a:pPr lvl="1"/>
            <a:r>
              <a:rPr lang="en-US" dirty="0"/>
              <a:t>Preventing catastrophic failures from occurring by detecting incipient faults</a:t>
            </a:r>
          </a:p>
          <a:p>
            <a:pPr lvl="1"/>
            <a:r>
              <a:rPr lang="en-US" dirty="0"/>
              <a:t>Detecting precursor-to-failure trigger points</a:t>
            </a:r>
          </a:p>
          <a:p>
            <a:pPr lvl="1"/>
            <a:r>
              <a:rPr lang="en-US" dirty="0"/>
              <a:t>Collecting and analyzing system data using realistic and verifiable prognostic models to arrive at a reliability prediction that can be accurately related to the Remaining Useful Life (RUL) of a part, component, or assembly</a:t>
            </a:r>
          </a:p>
          <a:p>
            <a:r>
              <a:rPr lang="en-US" dirty="0"/>
              <a:t>Successful implementation of a PHM system leads to:</a:t>
            </a:r>
          </a:p>
          <a:p>
            <a:pPr lvl="1"/>
            <a:r>
              <a:rPr lang="en-US" dirty="0"/>
              <a:t>Increased safety </a:t>
            </a:r>
          </a:p>
          <a:p>
            <a:pPr lvl="1"/>
            <a:r>
              <a:rPr lang="en-US" dirty="0"/>
              <a:t>Allows for CBM vs. SBM</a:t>
            </a:r>
          </a:p>
          <a:p>
            <a:pPr lvl="1"/>
            <a:r>
              <a:rPr lang="en-US" dirty="0"/>
              <a:t>Gathering of highly accurate real-time data that can be used for engine performance optimization, or in new engine Designs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PHM Overview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409500" y="6287531"/>
            <a:ext cx="672174" cy="264256"/>
          </a:xfrm>
          <a:prstGeom prst="rect">
            <a:avLst/>
          </a:prstGeom>
        </p:spPr>
        <p:txBody>
          <a:bodyPr/>
          <a:lstStyle/>
          <a:p>
            <a:fld id="{D0E325FB-E83A-4D50-B4A3-346C3F84A6B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889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main objectives of a Distributed Engine Control System Include:</a:t>
            </a:r>
          </a:p>
          <a:p>
            <a:pPr lvl="1"/>
            <a:r>
              <a:rPr lang="en-US" dirty="0"/>
              <a:t>Improving overall engine performance, including increased efficiency, reliability, and response</a:t>
            </a:r>
          </a:p>
          <a:p>
            <a:pPr lvl="1"/>
            <a:r>
              <a:rPr lang="en-US" dirty="0"/>
              <a:t>Reducing engine life cycle costs</a:t>
            </a:r>
          </a:p>
          <a:p>
            <a:pPr lvl="1"/>
            <a:r>
              <a:rPr lang="en-US" dirty="0"/>
              <a:t>Reducing the time to design and modify engine control systems</a:t>
            </a:r>
          </a:p>
          <a:p>
            <a:r>
              <a:rPr lang="en-US" dirty="0"/>
              <a:t>The spatial construction of a DCS distinguishes it from a centralized control system</a:t>
            </a:r>
          </a:p>
          <a:p>
            <a:pPr lvl="1"/>
            <a:r>
              <a:rPr lang="en-US" dirty="0"/>
              <a:t>Data manipulation, decision making and other information processing, as well as one or more sensors and one or more actuators are spatially distributed across the engine.</a:t>
            </a:r>
          </a:p>
          <a:p>
            <a:pPr lvl="1"/>
            <a:r>
              <a:rPr lang="en-US" dirty="0"/>
              <a:t>This distribution can improve performance and reliability of the engine system as a whole.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DCS Overview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409500" y="6287531"/>
            <a:ext cx="672174" cy="264256"/>
          </a:xfrm>
          <a:prstGeom prst="rect">
            <a:avLst/>
          </a:prstGeom>
        </p:spPr>
        <p:txBody>
          <a:bodyPr/>
          <a:lstStyle/>
          <a:p>
            <a:fld id="{D0E325FB-E83A-4D50-B4A3-346C3F84A6B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4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Temperature Capable Components</a:t>
            </a:r>
          </a:p>
        </p:txBody>
      </p:sp>
    </p:spTree>
    <p:extLst>
      <p:ext uri="{BB962C8B-B14F-4D97-AF65-F5344CB8AC3E}">
        <p14:creationId xmlns:p14="http://schemas.microsoft.com/office/powerpoint/2010/main" val="322265606"/>
      </p:ext>
    </p:extLst>
  </p:cSld>
  <p:clrMapOvr>
    <a:masterClrMapping/>
  </p:clrMapOvr>
</p:sld>
</file>

<file path=ppt/theme/theme1.xml><?xml version="1.0" encoding="utf-8"?>
<a:theme xmlns:a="http://schemas.openxmlformats.org/drawingml/2006/main" name="Wolfspeed-4x3P">
  <a:themeElements>
    <a:clrScheme name="Wolfspeed">
      <a:dk1>
        <a:srgbClr val="2C2C2C"/>
      </a:dk1>
      <a:lt1>
        <a:srgbClr val="FFFFFF"/>
      </a:lt1>
      <a:dk2>
        <a:srgbClr val="330072"/>
      </a:dk2>
      <a:lt2>
        <a:srgbClr val="C9C9C9"/>
      </a:lt2>
      <a:accent1>
        <a:srgbClr val="330072"/>
      </a:accent1>
      <a:accent2>
        <a:srgbClr val="E1522F"/>
      </a:accent2>
      <a:accent3>
        <a:srgbClr val="C4D608"/>
      </a:accent3>
      <a:accent4>
        <a:srgbClr val="0085BE"/>
      </a:accent4>
      <a:accent5>
        <a:srgbClr val="F6BE08"/>
      </a:accent5>
      <a:accent6>
        <a:srgbClr val="6353C7"/>
      </a:accent6>
      <a:hlink>
        <a:srgbClr val="2EB1E5"/>
      </a:hlink>
      <a:folHlink>
        <a:srgbClr val="1F497D"/>
      </a:folHlink>
    </a:clrScheme>
    <a:fontScheme name="Cree Corporate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91410" tIns="45703" rIns="91410" bIns="45703" rtlCol="0">
        <a:spAutoFit/>
      </a:bodyPr>
      <a:lstStyle>
        <a:defPPr>
          <a:defRPr sz="1400" dirty="0" err="1" smtClean="0">
            <a:cs typeface="Roboto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3CC3FE24-3B20-924F-8DAD-736D1709CA83}" vid="{475A25D3-0EDA-5845-964A-A323BCED95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Description0 xmlns="373a0383-cb32-4841-b4dd-3e526f9c58ed">Preferred for public presentations</Description0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9E4B5FCE6AF85468734DF661CEBB578" ma:contentTypeVersion="1" ma:contentTypeDescription="Create a new document." ma:contentTypeScope="" ma:versionID="12c9311e00e9d28a287b023619fa3d0b">
  <xsd:schema xmlns:xsd="http://www.w3.org/2001/XMLSchema" xmlns:p="http://schemas.microsoft.com/office/2006/metadata/properties" xmlns:ns2="373a0383-cb32-4841-b4dd-3e526f9c58ed" targetNamespace="http://schemas.microsoft.com/office/2006/metadata/properties" ma:root="true" ma:fieldsID="702ac01140c7bbb4b72c85f185dfee45" ns2:_="">
    <xsd:import namespace="373a0383-cb32-4841-b4dd-3e526f9c58ed"/>
    <xsd:element name="properties">
      <xsd:complexType>
        <xsd:sequence>
          <xsd:element name="documentManagement">
            <xsd:complexType>
              <xsd:all>
                <xsd:element ref="ns2:Description0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373a0383-cb32-4841-b4dd-3e526f9c58ed" elementFormDefault="qualified">
    <xsd:import namespace="http://schemas.microsoft.com/office/2006/documentManagement/types"/>
    <xsd:element name="Description0" ma:index="8" nillable="true" ma:displayName="Description" ma:internalName="Description0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9E98AE7-9376-4CD0-8C36-C99527B1FCEC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2006/metadata/properties"/>
    <ds:schemaRef ds:uri="373a0383-cb32-4841-b4dd-3e526f9c58ed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0F19542-75E9-4094-BE8B-D6AE19FADC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73a0383-cb32-4841-b4dd-3e526f9c58ed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852FCB80-046F-45EE-9D45-3A4A6200C6C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Wolfspeed-4x3P</Template>
  <TotalTime>1766</TotalTime>
  <Words>1487</Words>
  <Application>Microsoft Office PowerPoint</Application>
  <PresentationFormat>A4 Paper (210x297 mm)</PresentationFormat>
  <Paragraphs>195</Paragraphs>
  <Slides>34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4" baseType="lpstr">
      <vt:lpstr>Arial</vt:lpstr>
      <vt:lpstr>Calibri</vt:lpstr>
      <vt:lpstr>Century Gothic</vt:lpstr>
      <vt:lpstr>Roboto</vt:lpstr>
      <vt:lpstr>Roboto Light</vt:lpstr>
      <vt:lpstr>Segoe UI</vt:lpstr>
      <vt:lpstr>Source Sans Pro</vt:lpstr>
      <vt:lpstr>Source Sans Pro Light</vt:lpstr>
      <vt:lpstr>Times New Roman</vt:lpstr>
      <vt:lpstr>Wolfspeed-4x3P</vt:lpstr>
      <vt:lpstr>Wide Bandgap Electronics for High Temperature Wireless Sensing</vt:lpstr>
      <vt:lpstr>Presentation Outline</vt:lpstr>
      <vt:lpstr>The World Leader for Wide Bandgap Semiconductors</vt:lpstr>
      <vt:lpstr>WBG Wireless Application Areas</vt:lpstr>
      <vt:lpstr>High Temperature Wireless Telemetry Applications</vt:lpstr>
      <vt:lpstr>Test Cell Instrumentation</vt:lpstr>
      <vt:lpstr>PHM Overview</vt:lpstr>
      <vt:lpstr>DCS Overview</vt:lpstr>
      <vt:lpstr>High Temperature Capable Components</vt:lpstr>
      <vt:lpstr>HT Sensors</vt:lpstr>
      <vt:lpstr>HT Sensors</vt:lpstr>
      <vt:lpstr>HT Sensors</vt:lpstr>
      <vt:lpstr>HT Power Sources</vt:lpstr>
      <vt:lpstr>HT Power Sources</vt:lpstr>
      <vt:lpstr>HT Semiconductors</vt:lpstr>
      <vt:lpstr>High Temperature Packaging</vt:lpstr>
      <vt:lpstr>HT Substrates</vt:lpstr>
      <vt:lpstr>Extreme Environment Substrates</vt:lpstr>
      <vt:lpstr>Extreme Environment Substrates</vt:lpstr>
      <vt:lpstr>Field Example – Rotating Electronics</vt:lpstr>
      <vt:lpstr>Wire Bonding</vt:lpstr>
      <vt:lpstr>HT Wireless Systems</vt:lpstr>
      <vt:lpstr>Bearing Sensors</vt:lpstr>
      <vt:lpstr>Bearing Temperature Transmission</vt:lpstr>
      <vt:lpstr>NASA Nuclear Thermal Propulsion</vt:lpstr>
      <vt:lpstr>NASA Nuclear Thermal Propulsion</vt:lpstr>
      <vt:lpstr>Turbine Blade Sensors</vt:lpstr>
      <vt:lpstr>Turbine Sensor Circuitry</vt:lpstr>
      <vt:lpstr>Turbine Sensor Circuitry</vt:lpstr>
      <vt:lpstr>Turbine Sensor Spin Testing</vt:lpstr>
      <vt:lpstr>Turbine Sensor Spin Testing</vt:lpstr>
      <vt:lpstr>Summary</vt:lpstr>
      <vt:lpstr>Acknowledgements</vt:lpstr>
      <vt:lpstr>PowerPoint Presentation</vt:lpstr>
    </vt:vector>
  </TitlesOfParts>
  <Company>APEI,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Wide Bandgap Wireless Instrumentation in the Context of Aerospace Safety</dc:title>
  <dc:creator>John Fraley</dc:creator>
  <cp:lastModifiedBy>jfraley</cp:lastModifiedBy>
  <cp:revision>24</cp:revision>
  <cp:lastPrinted>2015-08-28T12:24:13Z</cp:lastPrinted>
  <dcterms:created xsi:type="dcterms:W3CDTF">2016-08-04T17:45:10Z</dcterms:created>
  <dcterms:modified xsi:type="dcterms:W3CDTF">2016-09-28T07:49:48Z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0x010100E9E4B5FCE6AF85468734DF661CEBB578</vt:lpwstr>
  </property>
  <property fmtid="{D5CDD505-2E9C-101B-9397-08002B2CF9AE}" pid="3" name="_AdHocReviewCycleID">
    <vt:i4>1601246783</vt:i4>
  </property>
  <property fmtid="{D5CDD505-2E9C-101B-9397-08002B2CF9AE}" pid="4" name="_NewReviewCycle">
    <vt:lpwstr/>
  </property>
  <property fmtid="{D5CDD505-2E9C-101B-9397-08002B2CF9AE}" pid="5" name="_EmailSubject">
    <vt:lpwstr>Cree PowerPoint templates</vt:lpwstr>
  </property>
  <property fmtid="{D5CDD505-2E9C-101B-9397-08002B2CF9AE}" pid="6" name="_AuthorEmail">
    <vt:lpwstr>Joanne_Latham@cree.com</vt:lpwstr>
  </property>
  <property fmtid="{D5CDD505-2E9C-101B-9397-08002B2CF9AE}" pid="7" name="_AuthorEmailDisplayName">
    <vt:lpwstr>Joanne Latham</vt:lpwstr>
  </property>
</Properties>
</file>