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52"/>
  </p:notesMasterIdLst>
  <p:sldIdLst>
    <p:sldId id="256" r:id="rId6"/>
    <p:sldId id="307" r:id="rId7"/>
    <p:sldId id="312" r:id="rId8"/>
    <p:sldId id="258" r:id="rId9"/>
    <p:sldId id="295" r:id="rId10"/>
    <p:sldId id="296" r:id="rId11"/>
    <p:sldId id="297" r:id="rId12"/>
    <p:sldId id="259" r:id="rId13"/>
    <p:sldId id="260" r:id="rId14"/>
    <p:sldId id="261" r:id="rId15"/>
    <p:sldId id="313" r:id="rId16"/>
    <p:sldId id="262" r:id="rId17"/>
    <p:sldId id="311" r:id="rId18"/>
    <p:sldId id="314" r:id="rId19"/>
    <p:sldId id="263" r:id="rId20"/>
    <p:sldId id="301" r:id="rId21"/>
    <p:sldId id="266" r:id="rId22"/>
    <p:sldId id="302" r:id="rId23"/>
    <p:sldId id="305" r:id="rId24"/>
    <p:sldId id="306" r:id="rId25"/>
    <p:sldId id="309" r:id="rId26"/>
    <p:sldId id="268" r:id="rId27"/>
    <p:sldId id="269" r:id="rId28"/>
    <p:sldId id="270" r:id="rId29"/>
    <p:sldId id="271" r:id="rId30"/>
    <p:sldId id="272" r:id="rId31"/>
    <p:sldId id="273" r:id="rId32"/>
    <p:sldId id="274" r:id="rId33"/>
    <p:sldId id="275" r:id="rId34"/>
    <p:sldId id="276" r:id="rId35"/>
    <p:sldId id="308" r:id="rId36"/>
    <p:sldId id="277" r:id="rId37"/>
    <p:sldId id="278" r:id="rId38"/>
    <p:sldId id="280" r:id="rId39"/>
    <p:sldId id="281" r:id="rId40"/>
    <p:sldId id="282" r:id="rId41"/>
    <p:sldId id="286" r:id="rId42"/>
    <p:sldId id="287" r:id="rId43"/>
    <p:sldId id="288" r:id="rId44"/>
    <p:sldId id="289" r:id="rId45"/>
    <p:sldId id="290" r:id="rId46"/>
    <p:sldId id="291" r:id="rId47"/>
    <p:sldId id="298" r:id="rId48"/>
    <p:sldId id="310" r:id="rId49"/>
    <p:sldId id="292" r:id="rId50"/>
    <p:sldId id="293"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5" d="100"/>
          <a:sy n="105" d="100"/>
        </p:scale>
        <p:origin x="-1782" y="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6B98C3-F872-5442-BED3-862BD605BCBE}" type="datetimeFigureOut">
              <a:rPr lang="en-US" smtClean="0"/>
              <a:t>7/4/2015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98ABFA-0B7A-C346-89BF-E52719706638}" type="slidenum">
              <a:rPr lang="en-US" smtClean="0"/>
              <a:t>‹#›</a:t>
            </a:fld>
            <a:endParaRPr lang="en-US"/>
          </a:p>
        </p:txBody>
      </p:sp>
    </p:spTree>
    <p:extLst>
      <p:ext uri="{BB962C8B-B14F-4D97-AF65-F5344CB8AC3E}">
        <p14:creationId xmlns:p14="http://schemas.microsoft.com/office/powerpoint/2010/main" val="4831372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r>
              <a:rPr lang="en-US" altLang="zh-CN" dirty="0" smtClean="0">
                <a:latin typeface="Times New Roman" pitchFamily="18" charset="0"/>
                <a:ea typeface="MS PGothic" pitchFamily="34" charset="-128"/>
              </a:rPr>
              <a:t>To view then entire table, play in slideshow mode and click to advance slide. It will show the entire table. </a:t>
            </a:r>
            <a:r>
              <a:rPr lang="en-US" dirty="0"/>
              <a:t>The green arrow shows you where the motion begins, and the red arrow shows where it ends.</a:t>
            </a:r>
            <a:endParaRPr lang="en-US" altLang="zh-CN" dirty="0" smtClean="0">
              <a:latin typeface="Times New Roman" pitchFamily="18" charset="0"/>
              <a:ea typeface="MS PGothic" pitchFamily="34" charset="-128"/>
            </a:endParaRPr>
          </a:p>
          <a:p>
            <a:endParaRPr lang="en-US" altLang="zh-CN" dirty="0" smtClean="0">
              <a:latin typeface="Times New Roman" pitchFamily="18" charset="0"/>
              <a:ea typeface="MS PGothic" pitchFamily="34" charset="-128"/>
            </a:endParaRPr>
          </a:p>
          <a:p>
            <a:r>
              <a:rPr lang="en-US" altLang="zh-CN" dirty="0" smtClean="0">
                <a:latin typeface="Times New Roman" pitchFamily="18" charset="0"/>
                <a:ea typeface="MS PGothic" pitchFamily="34" charset="-128"/>
              </a:rPr>
              <a:t>----- 11/22/2013</a:t>
            </a:r>
            <a:r>
              <a:rPr lang="en-US" altLang="zh-CN" baseline="0" dirty="0" smtClean="0">
                <a:latin typeface="Times New Roman" pitchFamily="18" charset="0"/>
                <a:ea typeface="MS PGothic" pitchFamily="34" charset="-128"/>
              </a:rPr>
              <a:t> re-organized by Henry</a:t>
            </a:r>
          </a:p>
          <a:p>
            <a:r>
              <a:rPr lang="en-US" altLang="zh-CN" dirty="0" smtClean="0">
                <a:latin typeface="Times New Roman" pitchFamily="18" charset="0"/>
                <a:ea typeface="MS PGothic" pitchFamily="34" charset="-128"/>
              </a:rPr>
              <a:t>----- </a:t>
            </a:r>
            <a:r>
              <a:rPr lang="en-US" altLang="zh-TW" baseline="0" dirty="0" smtClean="0">
                <a:latin typeface="Times New Roman" pitchFamily="18" charset="0"/>
                <a:ea typeface="MS PGothic" pitchFamily="34" charset="-128"/>
              </a:rPr>
              <a:t>12/27/2013 IEDM 2013 data added by Henry</a:t>
            </a:r>
          </a:p>
          <a:p>
            <a:pPr defTabSz="969760">
              <a:defRPr/>
            </a:pPr>
            <a:r>
              <a:rPr lang="en-US" altLang="zh-CN" dirty="0" smtClean="0">
                <a:latin typeface="Times New Roman" pitchFamily="18" charset="0"/>
                <a:ea typeface="MS PGothic" pitchFamily="34" charset="-128"/>
              </a:rPr>
              <a:t>----- </a:t>
            </a:r>
            <a:r>
              <a:rPr lang="en-US" altLang="zh-CN" baseline="0" dirty="0" smtClean="0">
                <a:latin typeface="Times New Roman" pitchFamily="18" charset="0"/>
                <a:ea typeface="MS PGothic" pitchFamily="34" charset="-128"/>
              </a:rPr>
              <a:t>05</a:t>
            </a:r>
            <a:r>
              <a:rPr lang="en-US" altLang="zh-TW" baseline="0" dirty="0" smtClean="0">
                <a:latin typeface="Times New Roman" pitchFamily="18" charset="0"/>
                <a:ea typeface="MS PGothic" pitchFamily="34" charset="-128"/>
              </a:rPr>
              <a:t>/10/2014 ISSCC 2014 data added by Henry</a:t>
            </a:r>
            <a:endParaRPr lang="en-US" altLang="zh-TW" dirty="0" smtClean="0">
              <a:latin typeface="Times New Roman" pitchFamily="18" charset="0"/>
              <a:ea typeface="MS PGothic" pitchFamily="34" charset="-128"/>
            </a:endParaRPr>
          </a:p>
          <a:p>
            <a:endParaRPr lang="en-US" altLang="zh-CN" dirty="0" smtClean="0">
              <a:latin typeface="Times New Roman" pitchFamily="18" charset="0"/>
              <a:ea typeface="MS PGothic" pitchFamily="34" charset="-128"/>
            </a:endParaRPr>
          </a:p>
          <a:p>
            <a:r>
              <a:rPr lang="en-US" altLang="zh-CN" dirty="0" smtClean="0">
                <a:latin typeface="Times New Roman" pitchFamily="18" charset="0"/>
                <a:ea typeface="MS PGothic" pitchFamily="34" charset="-128"/>
              </a:rPr>
              <a:t>[1] </a:t>
            </a:r>
            <a:r>
              <a:rPr lang="da-DK" dirty="0" smtClean="0">
                <a:latin typeface="Times New Roman" pitchFamily="18" charset="0"/>
                <a:ea typeface="MS PGothic" pitchFamily="34" charset="-128"/>
              </a:rPr>
              <a:t>I. G. Baek</a:t>
            </a:r>
            <a:r>
              <a:rPr lang="da-DK" altLang="zh-TW" dirty="0" smtClean="0">
                <a:latin typeface="Times New Roman" pitchFamily="18" charset="0"/>
                <a:ea typeface="MS PGothic" pitchFamily="34" charset="-128"/>
              </a:rPr>
              <a:t>, et al. </a:t>
            </a:r>
            <a:r>
              <a:rPr lang="da-DK" b="1" dirty="0" smtClean="0">
                <a:latin typeface="Times New Roman" pitchFamily="18" charset="0"/>
                <a:ea typeface="MS PGothic" pitchFamily="34" charset="-128"/>
              </a:rPr>
              <a:t>Highly scalable nonvolatile resistive memory using simple binary oxide driven by asymmetric unipolar voltage pulses, </a:t>
            </a:r>
            <a:r>
              <a:rPr lang="da-DK" dirty="0" smtClean="0">
                <a:latin typeface="Times New Roman" pitchFamily="18" charset="0"/>
                <a:ea typeface="MS PGothic" pitchFamily="34" charset="-128"/>
              </a:rPr>
              <a:t>IEDM 2004. p.587</a:t>
            </a:r>
          </a:p>
          <a:p>
            <a:r>
              <a:rPr lang="da-DK" dirty="0" smtClean="0">
                <a:latin typeface="Times New Roman" pitchFamily="18" charset="0"/>
                <a:ea typeface="MS PGothic" pitchFamily="34" charset="-128"/>
              </a:rPr>
              <a:t>[2] A. Chen, et al. </a:t>
            </a:r>
            <a:r>
              <a:rPr lang="en-US" b="1" dirty="0" smtClean="0">
                <a:latin typeface="Times New Roman" pitchFamily="18" charset="0"/>
                <a:ea typeface="MS PGothic" pitchFamily="34" charset="-128"/>
              </a:rPr>
              <a:t>Non-volatile resistive switching for</a:t>
            </a:r>
            <a:r>
              <a:rPr lang="en-US" b="1" baseline="0" dirty="0" smtClean="0">
                <a:latin typeface="Times New Roman" pitchFamily="18" charset="0"/>
                <a:ea typeface="MS PGothic" pitchFamily="34" charset="-128"/>
              </a:rPr>
              <a:t> </a:t>
            </a:r>
            <a:r>
              <a:rPr lang="en-US" b="1" dirty="0" smtClean="0">
                <a:latin typeface="Times New Roman" pitchFamily="18" charset="0"/>
                <a:ea typeface="MS PGothic" pitchFamily="34" charset="-128"/>
              </a:rPr>
              <a:t>advanced memory applications,</a:t>
            </a:r>
            <a:r>
              <a:rPr lang="da-DK" b="1" dirty="0" smtClean="0">
                <a:latin typeface="Times New Roman" pitchFamily="18" charset="0"/>
                <a:ea typeface="MS PGothic" pitchFamily="34" charset="-128"/>
              </a:rPr>
              <a:t> </a:t>
            </a:r>
            <a:r>
              <a:rPr lang="da-DK" dirty="0" smtClean="0">
                <a:latin typeface="Times New Roman" pitchFamily="18" charset="0"/>
                <a:ea typeface="MS PGothic" pitchFamily="34" charset="-128"/>
              </a:rPr>
              <a:t>IEDM 2005, p.746</a:t>
            </a:r>
            <a:endParaRPr lang="fi-FI" dirty="0" smtClean="0">
              <a:latin typeface="Times New Roman" pitchFamily="18" charset="0"/>
              <a:ea typeface="MS PGothic" pitchFamily="34" charset="-128"/>
            </a:endParaRPr>
          </a:p>
          <a:p>
            <a:r>
              <a:rPr lang="fi-FI" dirty="0" smtClean="0">
                <a:latin typeface="Times New Roman" pitchFamily="18" charset="0"/>
                <a:ea typeface="MS PGothic" pitchFamily="34" charset="-128"/>
              </a:rPr>
              <a:t>[3] </a:t>
            </a:r>
            <a:r>
              <a:rPr lang="en-US" dirty="0" smtClean="0">
                <a:latin typeface="Times New Roman" pitchFamily="18" charset="0"/>
                <a:ea typeface="MS PGothic" pitchFamily="34" charset="-128"/>
              </a:rPr>
              <a:t>D. Lee, et al. IEDM 2006, p.1             </a:t>
            </a:r>
          </a:p>
          <a:p>
            <a:r>
              <a:rPr lang="en-US" altLang="zh-CN" dirty="0" smtClean="0">
                <a:latin typeface="Times New Roman" pitchFamily="18" charset="0"/>
                <a:ea typeface="MS PGothic" pitchFamily="34" charset="-128"/>
              </a:rPr>
              <a:t>[4] </a:t>
            </a:r>
            <a:r>
              <a:rPr lang="en-US" dirty="0" smtClean="0">
                <a:latin typeface="Times New Roman" pitchFamily="18" charset="0"/>
                <a:ea typeface="MS PGothic" pitchFamily="34" charset="-128"/>
              </a:rPr>
              <a:t>K. </a:t>
            </a:r>
            <a:r>
              <a:rPr lang="en-US" dirty="0" err="1" smtClean="0">
                <a:latin typeface="Times New Roman" pitchFamily="18" charset="0"/>
                <a:ea typeface="MS PGothic" pitchFamily="34" charset="-128"/>
              </a:rPr>
              <a:t>Tsunoda</a:t>
            </a:r>
            <a:r>
              <a:rPr lang="en-US" dirty="0" smtClean="0">
                <a:latin typeface="Times New Roman" pitchFamily="18" charset="0"/>
                <a:ea typeface="MS PGothic" pitchFamily="34" charset="-128"/>
              </a:rPr>
              <a:t>, et al. </a:t>
            </a:r>
            <a:r>
              <a:rPr lang="en-US" b="1" dirty="0" smtClean="0">
                <a:latin typeface="Times New Roman" pitchFamily="18" charset="0"/>
                <a:ea typeface="MS PGothic" pitchFamily="34" charset="-128"/>
              </a:rPr>
              <a:t>Low power and high speed switching of Ti-doped </a:t>
            </a:r>
            <a:r>
              <a:rPr lang="en-US" b="1" dirty="0" err="1" smtClean="0">
                <a:latin typeface="Times New Roman" pitchFamily="18" charset="0"/>
                <a:ea typeface="MS PGothic" pitchFamily="34" charset="-128"/>
              </a:rPr>
              <a:t>NiO</a:t>
            </a:r>
            <a:r>
              <a:rPr lang="en-US" b="1" dirty="0" smtClean="0">
                <a:latin typeface="Times New Roman" pitchFamily="18" charset="0"/>
                <a:ea typeface="MS PGothic" pitchFamily="34" charset="-128"/>
              </a:rPr>
              <a:t> </a:t>
            </a:r>
            <a:r>
              <a:rPr lang="en-US" b="1" dirty="0" err="1" smtClean="0">
                <a:latin typeface="Times New Roman" pitchFamily="18" charset="0"/>
                <a:ea typeface="MS PGothic" pitchFamily="34" charset="-128"/>
              </a:rPr>
              <a:t>ReRAM</a:t>
            </a:r>
            <a:r>
              <a:rPr lang="en-US" b="1" dirty="0" smtClean="0">
                <a:latin typeface="Times New Roman" pitchFamily="18" charset="0"/>
                <a:ea typeface="MS PGothic" pitchFamily="34" charset="-128"/>
              </a:rPr>
              <a:t> under the </a:t>
            </a:r>
            <a:r>
              <a:rPr lang="en-US" b="1" dirty="0" err="1" smtClean="0">
                <a:latin typeface="Times New Roman" pitchFamily="18" charset="0"/>
                <a:ea typeface="MS PGothic" pitchFamily="34" charset="-128"/>
              </a:rPr>
              <a:t>unipolar</a:t>
            </a:r>
            <a:r>
              <a:rPr lang="en-US" b="1" dirty="0" smtClean="0">
                <a:latin typeface="Times New Roman" pitchFamily="18" charset="0"/>
                <a:ea typeface="MS PGothic" pitchFamily="34" charset="-128"/>
              </a:rPr>
              <a:t> voltage source of less than 3 V</a:t>
            </a:r>
            <a:r>
              <a:rPr lang="en-US" dirty="0" smtClean="0">
                <a:latin typeface="Times New Roman" pitchFamily="18" charset="0"/>
                <a:ea typeface="MS PGothic" pitchFamily="34" charset="-128"/>
              </a:rPr>
              <a:t>, IEDM 2007, p.767</a:t>
            </a:r>
            <a:r>
              <a:rPr lang="da-DK" dirty="0" smtClean="0">
                <a:latin typeface="Times New Roman" pitchFamily="18" charset="0"/>
                <a:ea typeface="MS PGothic" pitchFamily="34" charset="-128"/>
              </a:rPr>
              <a:t> </a:t>
            </a:r>
          </a:p>
          <a:p>
            <a:r>
              <a:rPr lang="en-US" dirty="0" smtClean="0">
                <a:latin typeface="Times New Roman" pitchFamily="18" charset="0"/>
                <a:ea typeface="MS PGothic" pitchFamily="34" charset="-128"/>
              </a:rPr>
              <a:t>[5] Z. Wei, et al. </a:t>
            </a:r>
            <a:r>
              <a:rPr lang="en-US" altLang="zh-TW" b="1" dirty="0" smtClean="0">
                <a:latin typeface="Times New Roman" pitchFamily="18" charset="0"/>
                <a:ea typeface="MS PGothic" pitchFamily="34" charset="-128"/>
              </a:rPr>
              <a:t>Highly reliable </a:t>
            </a:r>
            <a:r>
              <a:rPr lang="en-US" altLang="zh-TW" b="1" dirty="0" err="1" smtClean="0">
                <a:latin typeface="Times New Roman" pitchFamily="18" charset="0"/>
                <a:ea typeface="MS PGothic" pitchFamily="34" charset="-128"/>
              </a:rPr>
              <a:t>TaOx</a:t>
            </a:r>
            <a:r>
              <a:rPr lang="en-US" altLang="zh-TW" b="1" dirty="0" smtClean="0">
                <a:latin typeface="Times New Roman" pitchFamily="18" charset="0"/>
                <a:ea typeface="MS PGothic" pitchFamily="34" charset="-128"/>
              </a:rPr>
              <a:t> </a:t>
            </a:r>
            <a:r>
              <a:rPr lang="en-US" altLang="zh-TW" b="1" dirty="0" err="1" smtClean="0">
                <a:latin typeface="Times New Roman" pitchFamily="18" charset="0"/>
                <a:ea typeface="MS PGothic" pitchFamily="34" charset="-128"/>
              </a:rPr>
              <a:t>ReRAM</a:t>
            </a:r>
            <a:r>
              <a:rPr lang="en-US" altLang="zh-TW" b="1" dirty="0" smtClean="0">
                <a:latin typeface="Times New Roman" pitchFamily="18" charset="0"/>
                <a:ea typeface="MS PGothic" pitchFamily="34" charset="-128"/>
              </a:rPr>
              <a:t> and direct evidence of </a:t>
            </a:r>
            <a:r>
              <a:rPr lang="en-US" altLang="zh-TW" b="1" dirty="0" err="1" smtClean="0">
                <a:latin typeface="Times New Roman" pitchFamily="18" charset="0"/>
                <a:ea typeface="MS PGothic" pitchFamily="34" charset="-128"/>
              </a:rPr>
              <a:t>redox</a:t>
            </a:r>
            <a:r>
              <a:rPr lang="en-US" altLang="zh-TW" b="1" dirty="0" smtClean="0">
                <a:latin typeface="Times New Roman" pitchFamily="18" charset="0"/>
                <a:ea typeface="MS PGothic" pitchFamily="34" charset="-128"/>
              </a:rPr>
              <a:t> reaction</a:t>
            </a:r>
            <a:r>
              <a:rPr lang="en-US" altLang="zh-TW" b="1" baseline="0" dirty="0" smtClean="0">
                <a:latin typeface="Times New Roman" pitchFamily="18" charset="0"/>
                <a:ea typeface="MS PGothic" pitchFamily="34" charset="-128"/>
              </a:rPr>
              <a:t> </a:t>
            </a:r>
            <a:r>
              <a:rPr lang="en-US" altLang="zh-TW" b="1" dirty="0" smtClean="0">
                <a:latin typeface="Times New Roman" pitchFamily="18" charset="0"/>
                <a:ea typeface="MS PGothic" pitchFamily="34" charset="-128"/>
              </a:rPr>
              <a:t>mechanism</a:t>
            </a:r>
            <a:r>
              <a:rPr lang="en-US" altLang="zh-TW" dirty="0" smtClean="0">
                <a:latin typeface="Times New Roman" pitchFamily="18" charset="0"/>
                <a:ea typeface="MS PGothic" pitchFamily="34" charset="-128"/>
              </a:rPr>
              <a:t>,</a:t>
            </a:r>
            <a:r>
              <a:rPr lang="en-US" dirty="0" smtClean="0">
                <a:latin typeface="Times New Roman" pitchFamily="18" charset="0"/>
                <a:ea typeface="MS PGothic" pitchFamily="34" charset="-128"/>
              </a:rPr>
              <a:t> IEDM 2008, p.293</a:t>
            </a:r>
            <a:r>
              <a:rPr lang="da-DK" dirty="0" smtClean="0">
                <a:latin typeface="Times New Roman" pitchFamily="18" charset="0"/>
                <a:ea typeface="MS PGothic" pitchFamily="34" charset="-128"/>
              </a:rPr>
              <a:t>        </a:t>
            </a:r>
          </a:p>
          <a:p>
            <a:r>
              <a:rPr lang="da-DK" altLang="zh-CN" dirty="0" smtClean="0">
                <a:latin typeface="Times New Roman" pitchFamily="18" charset="0"/>
                <a:ea typeface="MS PGothic" pitchFamily="34" charset="-128"/>
              </a:rPr>
              <a:t>[6] </a:t>
            </a:r>
            <a:r>
              <a:rPr lang="en-US" dirty="0" smtClean="0">
                <a:latin typeface="Times New Roman" pitchFamily="18" charset="0"/>
                <a:ea typeface="MS PGothic" pitchFamily="34" charset="-128"/>
              </a:rPr>
              <a:t>H. Y. Lee, et al. </a:t>
            </a:r>
            <a:r>
              <a:rPr lang="en-US" b="1" dirty="0" smtClean="0">
                <a:latin typeface="Times New Roman" pitchFamily="18" charset="0"/>
                <a:ea typeface="MS PGothic" pitchFamily="34" charset="-128"/>
              </a:rPr>
              <a:t>Ti buffer layer in robust HfO2 based RRAM, </a:t>
            </a:r>
            <a:r>
              <a:rPr lang="en-US" dirty="0" smtClean="0">
                <a:latin typeface="Times New Roman" pitchFamily="18" charset="0"/>
                <a:ea typeface="MS PGothic" pitchFamily="34" charset="-128"/>
              </a:rPr>
              <a:t>IEDM 2008, p.297 </a:t>
            </a:r>
          </a:p>
          <a:p>
            <a:r>
              <a:rPr lang="en-US" dirty="0" smtClean="0">
                <a:latin typeface="Times New Roman" pitchFamily="18" charset="0"/>
                <a:ea typeface="MS PGothic" pitchFamily="34" charset="-128"/>
              </a:rPr>
              <a:t>[7] B. Lee et al.</a:t>
            </a:r>
            <a:r>
              <a:rPr lang="en-US" baseline="0" dirty="0" smtClean="0">
                <a:latin typeface="Times New Roman" pitchFamily="18" charset="0"/>
                <a:ea typeface="MS PGothic" pitchFamily="34" charset="-128"/>
              </a:rPr>
              <a:t> </a:t>
            </a:r>
            <a:r>
              <a:rPr lang="en-US" b="1" baseline="0" dirty="0" err="1" smtClean="0">
                <a:latin typeface="Times New Roman" pitchFamily="18" charset="0"/>
                <a:ea typeface="MS PGothic" pitchFamily="34" charset="-128"/>
              </a:rPr>
              <a:t>NiO</a:t>
            </a:r>
            <a:r>
              <a:rPr lang="en-US" b="1" baseline="0" dirty="0" smtClean="0">
                <a:latin typeface="Times New Roman" pitchFamily="18" charset="0"/>
                <a:ea typeface="MS PGothic" pitchFamily="34" charset="-128"/>
              </a:rPr>
              <a:t> resistance change memory with a novel structure for 3D integration and improved confinement of conduction path</a:t>
            </a:r>
            <a:r>
              <a:rPr lang="en-US" baseline="0" dirty="0" smtClean="0">
                <a:latin typeface="Times New Roman" pitchFamily="18" charset="0"/>
                <a:ea typeface="MS PGothic" pitchFamily="34" charset="-128"/>
              </a:rPr>
              <a:t>,</a:t>
            </a:r>
            <a:r>
              <a:rPr lang="en-US" dirty="0" smtClean="0">
                <a:latin typeface="Times New Roman" pitchFamily="18" charset="0"/>
                <a:ea typeface="MS PGothic" pitchFamily="34" charset="-128"/>
              </a:rPr>
              <a:t> VLSI 2009, p. 28</a:t>
            </a:r>
          </a:p>
          <a:p>
            <a:r>
              <a:rPr lang="en-US" dirty="0" smtClean="0">
                <a:latin typeface="Times New Roman" pitchFamily="18" charset="0"/>
                <a:ea typeface="MS PGothic" pitchFamily="34" charset="-128"/>
              </a:rPr>
              <a:t>[8] Y. S. Chen</a:t>
            </a:r>
            <a:r>
              <a:rPr lang="en-US" altLang="zh-TW" dirty="0" smtClean="0">
                <a:latin typeface="Times New Roman" pitchFamily="18" charset="0"/>
                <a:ea typeface="MS PGothic" pitchFamily="34" charset="-128"/>
              </a:rPr>
              <a:t>, et al. </a:t>
            </a:r>
            <a:r>
              <a:rPr lang="en-US" b="1" dirty="0" smtClean="0">
                <a:latin typeface="Times New Roman" pitchFamily="18" charset="0"/>
                <a:ea typeface="MS PGothic" pitchFamily="34" charset="-128"/>
              </a:rPr>
              <a:t>Highly Scalable Hafnium Oxide Memory with Improvements of Resistive Distribution and Read Disturb Immunity</a:t>
            </a:r>
            <a:r>
              <a:rPr lang="en-US" altLang="zh-TW" dirty="0" smtClean="0">
                <a:latin typeface="Times New Roman" pitchFamily="18" charset="0"/>
                <a:ea typeface="MS PGothic" pitchFamily="34" charset="-128"/>
              </a:rPr>
              <a:t>, IEDM 2009, </a:t>
            </a:r>
            <a:r>
              <a:rPr lang="en-US" dirty="0" smtClean="0">
                <a:latin typeface="Times New Roman" pitchFamily="18" charset="0"/>
                <a:ea typeface="MS PGothic" pitchFamily="34" charset="-128"/>
              </a:rPr>
              <a:t> pp. 95-98.</a:t>
            </a:r>
          </a:p>
          <a:p>
            <a:r>
              <a:rPr lang="en-US" dirty="0" smtClean="0">
                <a:latin typeface="Times New Roman" pitchFamily="18" charset="0"/>
                <a:ea typeface="MS PGothic" pitchFamily="34" charset="-128"/>
              </a:rPr>
              <a:t>[9]Y. H. Tseng</a:t>
            </a:r>
            <a:r>
              <a:rPr lang="en-US" altLang="zh-TW" dirty="0" smtClean="0">
                <a:latin typeface="Times New Roman" pitchFamily="18" charset="0"/>
                <a:ea typeface="MS PGothic" pitchFamily="34" charset="-128"/>
              </a:rPr>
              <a:t>, et al. </a:t>
            </a:r>
            <a:r>
              <a:rPr lang="en-US" b="1" dirty="0" smtClean="0">
                <a:latin typeface="Times New Roman" pitchFamily="18" charset="0"/>
                <a:ea typeface="MS PGothic" pitchFamily="34" charset="-128"/>
              </a:rPr>
              <a:t>High Density and Ultra Small Cell Size of Contact </a:t>
            </a:r>
            <a:r>
              <a:rPr lang="en-US" b="1" dirty="0" err="1" smtClean="0">
                <a:latin typeface="Times New Roman" pitchFamily="18" charset="0"/>
                <a:ea typeface="MS PGothic" pitchFamily="34" charset="-128"/>
              </a:rPr>
              <a:t>ReRAM</a:t>
            </a:r>
            <a:r>
              <a:rPr lang="en-US" b="1" dirty="0" smtClean="0">
                <a:latin typeface="Times New Roman" pitchFamily="18" charset="0"/>
                <a:ea typeface="MS PGothic" pitchFamily="34" charset="-128"/>
              </a:rPr>
              <a:t> (CR-RAM) in 90nm CMOS Logic Technology and Circuits</a:t>
            </a:r>
            <a:r>
              <a:rPr lang="en-US" altLang="zh-TW" dirty="0" smtClean="0">
                <a:latin typeface="Times New Roman" pitchFamily="18" charset="0"/>
                <a:ea typeface="MS PGothic" pitchFamily="34" charset="-128"/>
              </a:rPr>
              <a:t>, IEDM 2009,</a:t>
            </a:r>
            <a:r>
              <a:rPr lang="en-US" dirty="0" smtClean="0">
                <a:latin typeface="Times New Roman" pitchFamily="18" charset="0"/>
                <a:ea typeface="MS PGothic" pitchFamily="34" charset="-128"/>
              </a:rPr>
              <a:t> pp. 99-102.</a:t>
            </a:r>
          </a:p>
          <a:p>
            <a:r>
              <a:rPr lang="en-US" dirty="0" smtClean="0">
                <a:latin typeface="Times New Roman" pitchFamily="18" charset="0"/>
                <a:ea typeface="MS PGothic" pitchFamily="34" charset="-128"/>
              </a:rPr>
              <a:t>[10] </a:t>
            </a:r>
            <a:r>
              <a:rPr lang="en-US" dirty="0">
                <a:latin typeface="Times New Roman" pitchFamily="18" charset="0"/>
                <a:ea typeface="MS PGothic" pitchFamily="34" charset="-128"/>
              </a:rPr>
              <a:t>Y. </a:t>
            </a:r>
            <a:r>
              <a:rPr lang="en-US" altLang="zh-TW" dirty="0" err="1">
                <a:latin typeface="Times New Roman" pitchFamily="18" charset="0"/>
                <a:ea typeface="MS PGothic" pitchFamily="34" charset="-128"/>
              </a:rPr>
              <a:t>Sakotsubo</a:t>
            </a:r>
            <a:r>
              <a:rPr lang="en-US" altLang="zh-TW" dirty="0">
                <a:latin typeface="Times New Roman" pitchFamily="18" charset="0"/>
                <a:ea typeface="MS PGothic" pitchFamily="34" charset="-128"/>
              </a:rPr>
              <a:t>,</a:t>
            </a:r>
            <a:r>
              <a:rPr lang="en-US" dirty="0">
                <a:latin typeface="Times New Roman" pitchFamily="18" charset="0"/>
                <a:ea typeface="MS PGothic" pitchFamily="34" charset="-128"/>
              </a:rPr>
              <a:t> et al. </a:t>
            </a:r>
            <a:r>
              <a:rPr lang="en-US" b="1" dirty="0">
                <a:latin typeface="Times New Roman" pitchFamily="18" charset="0"/>
                <a:ea typeface="MS PGothic" pitchFamily="34" charset="-128"/>
              </a:rPr>
              <a:t>A New Approach for Improving Operating Margin of </a:t>
            </a:r>
            <a:r>
              <a:rPr lang="en-US" b="1" dirty="0" err="1">
                <a:latin typeface="Times New Roman" pitchFamily="18" charset="0"/>
                <a:ea typeface="MS PGothic" pitchFamily="34" charset="-128"/>
              </a:rPr>
              <a:t>Unipolar</a:t>
            </a:r>
            <a:r>
              <a:rPr lang="en-US" b="1" dirty="0">
                <a:latin typeface="Times New Roman" pitchFamily="18" charset="0"/>
                <a:ea typeface="MS PGothic" pitchFamily="34" charset="-128"/>
              </a:rPr>
              <a:t> </a:t>
            </a:r>
            <a:r>
              <a:rPr lang="en-US" b="1" dirty="0" err="1">
                <a:latin typeface="Times New Roman" pitchFamily="18" charset="0"/>
                <a:ea typeface="MS PGothic" pitchFamily="34" charset="-128"/>
              </a:rPr>
              <a:t>ReRAM</a:t>
            </a:r>
            <a:r>
              <a:rPr lang="en-US" b="1" dirty="0">
                <a:latin typeface="Times New Roman" pitchFamily="18" charset="0"/>
                <a:ea typeface="MS PGothic" pitchFamily="34" charset="-128"/>
              </a:rPr>
              <a:t> using Local </a:t>
            </a:r>
            <a:r>
              <a:rPr lang="en-US" b="1" dirty="0" err="1">
                <a:latin typeface="Times New Roman" pitchFamily="18" charset="0"/>
                <a:ea typeface="MS PGothic" pitchFamily="34" charset="-128"/>
              </a:rPr>
              <a:t>Minimu</a:t>
            </a:r>
            <a:r>
              <a:rPr lang="en-US" b="1" dirty="0">
                <a:latin typeface="Times New Roman" pitchFamily="18" charset="0"/>
                <a:ea typeface="MS PGothic" pitchFamily="34" charset="-128"/>
              </a:rPr>
              <a:t> m of Reset Voltage</a:t>
            </a:r>
            <a:r>
              <a:rPr lang="en-US" dirty="0">
                <a:latin typeface="Times New Roman" pitchFamily="18" charset="0"/>
                <a:ea typeface="MS PGothic" pitchFamily="34" charset="-128"/>
              </a:rPr>
              <a:t>. VLSI 2010.</a:t>
            </a:r>
          </a:p>
          <a:p>
            <a:endParaRPr lang="en-US" dirty="0">
              <a:latin typeface="Times New Roman" pitchFamily="18" charset="0"/>
              <a:ea typeface="MS PGothic" pitchFamily="34" charset="-128"/>
            </a:endParaRPr>
          </a:p>
          <a:p>
            <a:r>
              <a:rPr lang="en-US" dirty="0">
                <a:latin typeface="Times New Roman" pitchFamily="18" charset="0"/>
                <a:ea typeface="MS PGothic" pitchFamily="34" charset="-128"/>
              </a:rPr>
              <a:t>[11] C. Ho, et al. </a:t>
            </a:r>
            <a:r>
              <a:rPr lang="en-US" b="1" dirty="0">
                <a:latin typeface="Times New Roman" pitchFamily="18" charset="0"/>
                <a:ea typeface="MS PGothic" pitchFamily="34" charset="-128"/>
              </a:rPr>
              <a:t>9nm Half-Pitch Functional Resistive Memory Cell with &lt;1uA Programming Current Using Thermally Oxidized Sub-</a:t>
            </a:r>
            <a:r>
              <a:rPr lang="en-US" b="1" dirty="0" err="1">
                <a:latin typeface="Times New Roman" pitchFamily="18" charset="0"/>
                <a:ea typeface="MS PGothic" pitchFamily="34" charset="-128"/>
              </a:rPr>
              <a:t>Stoichiometric</a:t>
            </a:r>
            <a:r>
              <a:rPr lang="en-US" b="1" dirty="0">
                <a:latin typeface="Times New Roman" pitchFamily="18" charset="0"/>
                <a:ea typeface="MS PGothic" pitchFamily="34" charset="-128"/>
              </a:rPr>
              <a:t> </a:t>
            </a:r>
            <a:r>
              <a:rPr lang="en-US" b="1" dirty="0" err="1">
                <a:latin typeface="Times New Roman" pitchFamily="18" charset="0"/>
                <a:ea typeface="MS PGothic" pitchFamily="34" charset="-128"/>
              </a:rPr>
              <a:t>WOx</a:t>
            </a:r>
            <a:r>
              <a:rPr lang="en-US" b="1" dirty="0">
                <a:latin typeface="Times New Roman" pitchFamily="18" charset="0"/>
                <a:ea typeface="MS PGothic" pitchFamily="34" charset="-128"/>
              </a:rPr>
              <a:t> Film</a:t>
            </a:r>
            <a:r>
              <a:rPr lang="en-US" dirty="0">
                <a:latin typeface="Times New Roman" pitchFamily="18" charset="0"/>
                <a:ea typeface="MS PGothic" pitchFamily="34" charset="-128"/>
              </a:rPr>
              <a:t>, IEDM 2010, pp.436-439</a:t>
            </a:r>
          </a:p>
          <a:p>
            <a:r>
              <a:rPr lang="en-US" dirty="0" smtClean="0">
                <a:latin typeface="Times New Roman" pitchFamily="18" charset="0"/>
                <a:ea typeface="MS PGothic" pitchFamily="34" charset="-128"/>
              </a:rPr>
              <a:t>[12] </a:t>
            </a:r>
            <a:r>
              <a:rPr lang="en-US" altLang="zh-TW" dirty="0">
                <a:latin typeface="Times New Roman" pitchFamily="18" charset="0"/>
                <a:ea typeface="MS PGothic" pitchFamily="34" charset="-128"/>
              </a:rPr>
              <a:t>W. C. </a:t>
            </a:r>
            <a:r>
              <a:rPr lang="en-US" altLang="zh-TW" dirty="0" err="1">
                <a:latin typeface="Times New Roman" pitchFamily="18" charset="0"/>
                <a:ea typeface="MS PGothic" pitchFamily="34" charset="-128"/>
              </a:rPr>
              <a:t>Chien</a:t>
            </a:r>
            <a:r>
              <a:rPr lang="en-US" altLang="zh-TW" dirty="0">
                <a:latin typeface="Times New Roman" pitchFamily="18" charset="0"/>
                <a:ea typeface="MS PGothic" pitchFamily="34" charset="-128"/>
              </a:rPr>
              <a:t>, et al. </a:t>
            </a:r>
            <a:r>
              <a:rPr lang="en-US" altLang="zh-TW" b="1" dirty="0">
                <a:latin typeface="Times New Roman" pitchFamily="18" charset="0"/>
                <a:ea typeface="MS PGothic" pitchFamily="34" charset="-128"/>
              </a:rPr>
              <a:t>A forming-free </a:t>
            </a:r>
            <a:r>
              <a:rPr lang="en-US" altLang="zh-TW" b="1" dirty="0" err="1">
                <a:latin typeface="Times New Roman" pitchFamily="18" charset="0"/>
                <a:ea typeface="MS PGothic" pitchFamily="34" charset="-128"/>
              </a:rPr>
              <a:t>WOx</a:t>
            </a:r>
            <a:r>
              <a:rPr lang="en-US" altLang="zh-TW" b="1" dirty="0">
                <a:latin typeface="Times New Roman" pitchFamily="18" charset="0"/>
                <a:ea typeface="MS PGothic" pitchFamily="34" charset="-128"/>
              </a:rPr>
              <a:t> resistive memory using a novel self-aligned field enhancement feature with excellent reliability and scalability</a:t>
            </a:r>
            <a:r>
              <a:rPr lang="en-US" altLang="zh-TW" dirty="0">
                <a:latin typeface="Times New Roman" pitchFamily="18" charset="0"/>
                <a:ea typeface="MS PGothic" pitchFamily="34" charset="-128"/>
              </a:rPr>
              <a:t>, </a:t>
            </a:r>
            <a:r>
              <a:rPr lang="en-US" altLang="zh-TW" dirty="0" smtClean="0">
                <a:latin typeface="Times New Roman" pitchFamily="18" charset="0"/>
                <a:ea typeface="MS PGothic" pitchFamily="34" charset="-128"/>
              </a:rPr>
              <a:t>IEDM 2010, pp. 440–443</a:t>
            </a:r>
            <a:endParaRPr lang="en-US" dirty="0" smtClean="0">
              <a:latin typeface="Times New Roman" pitchFamily="18" charset="0"/>
              <a:ea typeface="MS PGothic" pitchFamily="34" charset="-128"/>
            </a:endParaRPr>
          </a:p>
          <a:p>
            <a:r>
              <a:rPr lang="en-US" dirty="0" smtClean="0">
                <a:latin typeface="Times New Roman" pitchFamily="18" charset="0"/>
                <a:ea typeface="MS PGothic" pitchFamily="34" charset="-128"/>
              </a:rPr>
              <a:t>[13] C.-H.</a:t>
            </a:r>
            <a:r>
              <a:rPr lang="en-US" baseline="0" dirty="0" smtClean="0">
                <a:latin typeface="Times New Roman" pitchFamily="18" charset="0"/>
                <a:ea typeface="MS PGothic" pitchFamily="34" charset="-128"/>
              </a:rPr>
              <a:t> Chang, et al. </a:t>
            </a:r>
            <a:r>
              <a:rPr lang="en-US" b="1" baseline="0" dirty="0" smtClean="0">
                <a:latin typeface="Times New Roman" pitchFamily="18" charset="0"/>
                <a:ea typeface="MS PGothic" pitchFamily="34" charset="-128"/>
              </a:rPr>
              <a:t>High Performance Ultra-Low Energy RRAM with Good Retention and Endurance</a:t>
            </a:r>
            <a:r>
              <a:rPr lang="en-US" baseline="0" dirty="0" smtClean="0">
                <a:latin typeface="Times New Roman" pitchFamily="18" charset="0"/>
                <a:ea typeface="MS PGothic" pitchFamily="34" charset="-128"/>
              </a:rPr>
              <a:t>, IEDM 2010, pp. 448-451</a:t>
            </a:r>
            <a:endParaRPr lang="en-US" dirty="0" smtClean="0">
              <a:latin typeface="Times New Roman" pitchFamily="18" charset="0"/>
              <a:ea typeface="MS PGothic" pitchFamily="34" charset="-128"/>
            </a:endParaRPr>
          </a:p>
          <a:p>
            <a:r>
              <a:rPr lang="en-US" dirty="0" smtClean="0">
                <a:latin typeface="Times New Roman" pitchFamily="18" charset="0"/>
                <a:ea typeface="MS PGothic" pitchFamily="34" charset="-128"/>
              </a:rPr>
              <a:t>[14] J. Lee, et</a:t>
            </a:r>
            <a:r>
              <a:rPr lang="en-US" baseline="0" dirty="0" smtClean="0">
                <a:latin typeface="Times New Roman" pitchFamily="18" charset="0"/>
                <a:ea typeface="MS PGothic" pitchFamily="34" charset="-128"/>
              </a:rPr>
              <a:t> al. </a:t>
            </a:r>
            <a:r>
              <a:rPr lang="en-US" b="1" baseline="0" dirty="0" smtClean="0">
                <a:latin typeface="Times New Roman" pitchFamily="18" charset="0"/>
                <a:ea typeface="MS PGothic" pitchFamily="34" charset="-128"/>
              </a:rPr>
              <a:t>Diode-less </a:t>
            </a:r>
            <a:r>
              <a:rPr lang="en-US" b="1" baseline="0" dirty="0" err="1" smtClean="0">
                <a:latin typeface="Times New Roman" pitchFamily="18" charset="0"/>
                <a:ea typeface="MS PGothic" pitchFamily="34" charset="-128"/>
              </a:rPr>
              <a:t>nano</a:t>
            </a:r>
            <a:r>
              <a:rPr lang="en-US" b="1" baseline="0" dirty="0" smtClean="0">
                <a:latin typeface="Times New Roman" pitchFamily="18" charset="0"/>
                <a:ea typeface="MS PGothic" pitchFamily="34" charset="-128"/>
              </a:rPr>
              <a:t>-scale </a:t>
            </a:r>
            <a:r>
              <a:rPr lang="en-US" b="1" baseline="0" dirty="0" err="1" smtClean="0">
                <a:latin typeface="Times New Roman" pitchFamily="18" charset="0"/>
                <a:ea typeface="MS PGothic" pitchFamily="34" charset="-128"/>
              </a:rPr>
              <a:t>ZrOx</a:t>
            </a:r>
            <a:r>
              <a:rPr lang="en-US" b="1" baseline="0" dirty="0" smtClean="0">
                <a:latin typeface="Times New Roman" pitchFamily="18" charset="0"/>
                <a:ea typeface="MS PGothic" pitchFamily="34" charset="-128"/>
              </a:rPr>
              <a:t>/</a:t>
            </a:r>
            <a:r>
              <a:rPr lang="en-US" b="1" baseline="0" dirty="0" err="1" smtClean="0">
                <a:latin typeface="Times New Roman" pitchFamily="18" charset="0"/>
                <a:ea typeface="MS PGothic" pitchFamily="34" charset="-128"/>
              </a:rPr>
              <a:t>HfOx</a:t>
            </a:r>
            <a:r>
              <a:rPr lang="en-US" b="1" baseline="0" dirty="0" smtClean="0">
                <a:latin typeface="Times New Roman" pitchFamily="18" charset="0"/>
                <a:ea typeface="MS PGothic" pitchFamily="34" charset="-128"/>
              </a:rPr>
              <a:t> RRAM device with excellent switching uniformity and reliability for high-density cross-point memory applications</a:t>
            </a:r>
            <a:r>
              <a:rPr lang="en-US" baseline="0" dirty="0" smtClean="0">
                <a:latin typeface="Times New Roman" pitchFamily="18" charset="0"/>
                <a:ea typeface="MS PGothic" pitchFamily="34" charset="-128"/>
              </a:rPr>
              <a:t>, IEDM 2010, </a:t>
            </a:r>
            <a:r>
              <a:rPr lang="en-US" altLang="zh-TW" dirty="0"/>
              <a:t>pp. 452–455</a:t>
            </a:r>
            <a:endParaRPr lang="en-US" dirty="0" smtClean="0">
              <a:latin typeface="Times New Roman" pitchFamily="18" charset="0"/>
              <a:ea typeface="MS PGothic" pitchFamily="34" charset="-128"/>
            </a:endParaRPr>
          </a:p>
          <a:p>
            <a:r>
              <a:rPr lang="en-US" dirty="0" smtClean="0">
                <a:latin typeface="Times New Roman" pitchFamily="18" charset="0"/>
                <a:ea typeface="MS PGothic" pitchFamily="34" charset="-128"/>
              </a:rPr>
              <a:t>[15] </a:t>
            </a:r>
            <a:r>
              <a:rPr lang="en-US" altLang="zh-TW" dirty="0" smtClean="0">
                <a:latin typeface="Times New Roman" pitchFamily="18" charset="0"/>
                <a:ea typeface="MS PGothic" pitchFamily="34" charset="-128"/>
              </a:rPr>
              <a:t>W. Kim, et al.</a:t>
            </a:r>
            <a:r>
              <a:rPr lang="en-US" altLang="zh-TW" baseline="0" dirty="0" smtClean="0">
                <a:latin typeface="Times New Roman" pitchFamily="18" charset="0"/>
                <a:ea typeface="MS PGothic" pitchFamily="34" charset="-128"/>
              </a:rPr>
              <a:t> </a:t>
            </a:r>
            <a:r>
              <a:rPr lang="en-US" altLang="zh-TW" b="1" baseline="0" dirty="0" smtClean="0">
                <a:latin typeface="Times New Roman" pitchFamily="18" charset="0"/>
                <a:ea typeface="MS PGothic" pitchFamily="34" charset="-128"/>
              </a:rPr>
              <a:t>Forming-free nitrogen-doped </a:t>
            </a:r>
            <a:r>
              <a:rPr lang="en-US" altLang="zh-TW" b="1" baseline="0" dirty="0" err="1" smtClean="0">
                <a:latin typeface="Times New Roman" pitchFamily="18" charset="0"/>
                <a:ea typeface="MS PGothic" pitchFamily="34" charset="-128"/>
              </a:rPr>
              <a:t>AlOx</a:t>
            </a:r>
            <a:r>
              <a:rPr lang="en-US" altLang="zh-TW" b="1" baseline="0" dirty="0" smtClean="0">
                <a:latin typeface="Times New Roman" pitchFamily="18" charset="0"/>
                <a:ea typeface="MS PGothic" pitchFamily="34" charset="-128"/>
              </a:rPr>
              <a:t> RRAM with sub-</a:t>
            </a:r>
            <a:r>
              <a:rPr lang="en-US" altLang="zh-TW" b="1" baseline="0" dirty="0" err="1" smtClean="0">
                <a:latin typeface="Times New Roman" pitchFamily="18" charset="0"/>
                <a:ea typeface="MS PGothic" pitchFamily="34" charset="-128"/>
              </a:rPr>
              <a:t>uA</a:t>
            </a:r>
            <a:r>
              <a:rPr lang="en-US" altLang="zh-TW" b="1" baseline="0" dirty="0" smtClean="0">
                <a:latin typeface="Times New Roman" pitchFamily="18" charset="0"/>
                <a:ea typeface="MS PGothic" pitchFamily="34" charset="-128"/>
              </a:rPr>
              <a:t> programming current</a:t>
            </a:r>
            <a:r>
              <a:rPr lang="en-US" altLang="zh-TW" baseline="0" dirty="0" smtClean="0">
                <a:latin typeface="Times New Roman" pitchFamily="18" charset="0"/>
                <a:ea typeface="MS PGothic" pitchFamily="34" charset="-128"/>
              </a:rPr>
              <a:t>, VLSI 2011, </a:t>
            </a:r>
            <a:r>
              <a:rPr lang="en-US" altLang="zh-TW" dirty="0"/>
              <a:t>pp. 22–23</a:t>
            </a:r>
            <a:endParaRPr lang="en-US" dirty="0" smtClean="0">
              <a:latin typeface="Times New Roman" pitchFamily="18" charset="0"/>
              <a:ea typeface="MS PGothic" pitchFamily="34" charset="-128"/>
            </a:endParaRPr>
          </a:p>
          <a:p>
            <a:r>
              <a:rPr lang="en-US" dirty="0" smtClean="0">
                <a:latin typeface="Times New Roman" pitchFamily="18" charset="0"/>
                <a:ea typeface="MS PGothic" pitchFamily="34" charset="-128"/>
              </a:rPr>
              <a:t>[16] X.A. Tran, et</a:t>
            </a:r>
            <a:r>
              <a:rPr lang="en-US" baseline="0" dirty="0" smtClean="0">
                <a:latin typeface="Times New Roman" pitchFamily="18" charset="0"/>
                <a:ea typeface="MS PGothic" pitchFamily="34" charset="-128"/>
              </a:rPr>
              <a:t> al. </a:t>
            </a:r>
            <a:r>
              <a:rPr lang="en-US" b="1" baseline="0" dirty="0" smtClean="0">
                <a:latin typeface="Times New Roman" pitchFamily="18" charset="0"/>
                <a:ea typeface="MS PGothic" pitchFamily="34" charset="-128"/>
              </a:rPr>
              <a:t>High Performance </a:t>
            </a:r>
            <a:r>
              <a:rPr lang="en-US" b="1" baseline="0" dirty="0" err="1" smtClean="0">
                <a:latin typeface="Times New Roman" pitchFamily="18" charset="0"/>
                <a:ea typeface="MS PGothic" pitchFamily="34" charset="-128"/>
              </a:rPr>
              <a:t>Unipolar</a:t>
            </a:r>
            <a:r>
              <a:rPr lang="en-US" b="1" baseline="0" dirty="0" smtClean="0">
                <a:latin typeface="Times New Roman" pitchFamily="18" charset="0"/>
                <a:ea typeface="MS PGothic" pitchFamily="34" charset="-128"/>
              </a:rPr>
              <a:t> </a:t>
            </a:r>
            <a:r>
              <a:rPr lang="en-US" b="1" baseline="0" dirty="0" err="1" smtClean="0">
                <a:latin typeface="Times New Roman" pitchFamily="18" charset="0"/>
                <a:ea typeface="MS PGothic" pitchFamily="34" charset="-128"/>
              </a:rPr>
              <a:t>AlOy</a:t>
            </a:r>
            <a:r>
              <a:rPr lang="en-US" b="1" baseline="0" dirty="0" smtClean="0">
                <a:latin typeface="Times New Roman" pitchFamily="18" charset="0"/>
                <a:ea typeface="MS PGothic" pitchFamily="34" charset="-128"/>
              </a:rPr>
              <a:t>/</a:t>
            </a:r>
            <a:r>
              <a:rPr lang="en-US" b="1" baseline="0" dirty="0" err="1" smtClean="0">
                <a:latin typeface="Times New Roman" pitchFamily="18" charset="0"/>
                <a:ea typeface="MS PGothic" pitchFamily="34" charset="-128"/>
              </a:rPr>
              <a:t>HfOx</a:t>
            </a:r>
            <a:r>
              <a:rPr lang="en-US" b="1" baseline="0" dirty="0" smtClean="0">
                <a:latin typeface="Times New Roman" pitchFamily="18" charset="0"/>
                <a:ea typeface="MS PGothic" pitchFamily="34" charset="-128"/>
              </a:rPr>
              <a:t>/Ni based RRAM Compatible with Si Diodes for 3D Application</a:t>
            </a:r>
            <a:r>
              <a:rPr lang="en-US" baseline="0" dirty="0" smtClean="0">
                <a:latin typeface="Times New Roman" pitchFamily="18" charset="0"/>
                <a:ea typeface="MS PGothic" pitchFamily="34" charset="-128"/>
              </a:rPr>
              <a:t>, VLSI 2011, pp. 44-45</a:t>
            </a:r>
            <a:endParaRPr lang="en-US" dirty="0" smtClean="0">
              <a:latin typeface="Times New Roman" pitchFamily="18" charset="0"/>
              <a:ea typeface="MS PGothic" pitchFamily="34" charset="-128"/>
            </a:endParaRPr>
          </a:p>
          <a:p>
            <a:r>
              <a:rPr lang="en-US" dirty="0" smtClean="0">
                <a:latin typeface="Times New Roman" pitchFamily="18" charset="0"/>
                <a:ea typeface="MS PGothic" pitchFamily="34" charset="-128"/>
              </a:rPr>
              <a:t>[17] J. Yi,</a:t>
            </a:r>
            <a:r>
              <a:rPr lang="en-US" baseline="0" dirty="0" smtClean="0">
                <a:latin typeface="Times New Roman" pitchFamily="18" charset="0"/>
                <a:ea typeface="MS PGothic" pitchFamily="34" charset="-128"/>
              </a:rPr>
              <a:t> et al. </a:t>
            </a:r>
            <a:r>
              <a:rPr lang="en-US" b="1" baseline="0" dirty="0" smtClean="0">
                <a:latin typeface="Times New Roman" pitchFamily="18" charset="0"/>
                <a:ea typeface="MS PGothic" pitchFamily="34" charset="-128"/>
              </a:rPr>
              <a:t>Highly Reliable and Fast Nonvolatile Hybrid Switching </a:t>
            </a:r>
            <a:r>
              <a:rPr lang="en-US" b="1" baseline="0" dirty="0" err="1" smtClean="0">
                <a:latin typeface="Times New Roman" pitchFamily="18" charset="0"/>
                <a:ea typeface="MS PGothic" pitchFamily="34" charset="-128"/>
              </a:rPr>
              <a:t>ReRAM</a:t>
            </a:r>
            <a:r>
              <a:rPr lang="en-US" b="1" baseline="0" dirty="0" smtClean="0">
                <a:latin typeface="Times New Roman" pitchFamily="18" charset="0"/>
                <a:ea typeface="MS PGothic" pitchFamily="34" charset="-128"/>
              </a:rPr>
              <a:t> Memory Using Thin Al2O3 Demonstrated at 54nm memory Array</a:t>
            </a:r>
            <a:r>
              <a:rPr lang="en-US" baseline="0" dirty="0" smtClean="0">
                <a:latin typeface="Times New Roman" pitchFamily="18" charset="0"/>
                <a:ea typeface="MS PGothic" pitchFamily="34" charset="-128"/>
              </a:rPr>
              <a:t>, VLSI 2011, pp. 48-49</a:t>
            </a:r>
            <a:endParaRPr lang="en-US" dirty="0" smtClean="0">
              <a:latin typeface="Times New Roman" pitchFamily="18" charset="0"/>
              <a:ea typeface="MS PGothic" pitchFamily="34" charset="-128"/>
            </a:endParaRPr>
          </a:p>
          <a:p>
            <a:r>
              <a:rPr lang="en-US" dirty="0" smtClean="0">
                <a:latin typeface="Times New Roman" pitchFamily="18" charset="0"/>
                <a:ea typeface="MS PGothic" pitchFamily="34" charset="-128"/>
              </a:rPr>
              <a:t>[18] Y.-B. Kim</a:t>
            </a:r>
            <a:r>
              <a:rPr lang="en-US" b="1" dirty="0" smtClean="0">
                <a:latin typeface="Times New Roman" pitchFamily="18" charset="0"/>
                <a:ea typeface="MS PGothic" pitchFamily="34" charset="-128"/>
              </a:rPr>
              <a:t>, Bi-layered RRAM with unlimited endurance and extremely uniform switching</a:t>
            </a:r>
            <a:r>
              <a:rPr lang="en-US" dirty="0" smtClean="0">
                <a:latin typeface="Times New Roman" pitchFamily="18" charset="0"/>
                <a:ea typeface="MS PGothic" pitchFamily="34" charset="-128"/>
              </a:rPr>
              <a:t>, VLSI 2011, </a:t>
            </a:r>
            <a:r>
              <a:rPr lang="en-US" altLang="zh-TW" dirty="0"/>
              <a:t>pp. 52–53</a:t>
            </a:r>
            <a:endParaRPr lang="en-US" dirty="0" smtClean="0">
              <a:latin typeface="Times New Roman" pitchFamily="18" charset="0"/>
              <a:ea typeface="MS PGothic" pitchFamily="34" charset="-128"/>
            </a:endParaRPr>
          </a:p>
          <a:p>
            <a:r>
              <a:rPr lang="en-US" dirty="0" smtClean="0">
                <a:latin typeface="Times New Roman" pitchFamily="18" charset="0"/>
                <a:ea typeface="MS PGothic" pitchFamily="34" charset="-128"/>
              </a:rPr>
              <a:t>[19] B. </a:t>
            </a:r>
            <a:r>
              <a:rPr lang="en-US" dirty="0" err="1" smtClean="0">
                <a:latin typeface="Times New Roman" pitchFamily="18" charset="0"/>
                <a:ea typeface="MS PGothic" pitchFamily="34" charset="-128"/>
              </a:rPr>
              <a:t>Govoreanu</a:t>
            </a:r>
            <a:r>
              <a:rPr lang="en-US" dirty="0" smtClean="0">
                <a:latin typeface="Times New Roman" pitchFamily="18" charset="0"/>
                <a:ea typeface="MS PGothic" pitchFamily="34" charset="-128"/>
              </a:rPr>
              <a:t>, </a:t>
            </a:r>
            <a:r>
              <a:rPr lang="en-US" b="1" dirty="0" smtClean="0">
                <a:latin typeface="Times New Roman" pitchFamily="18" charset="0"/>
                <a:ea typeface="MS PGothic" pitchFamily="34" charset="-128"/>
              </a:rPr>
              <a:t>10x 10 nm2 </a:t>
            </a:r>
            <a:r>
              <a:rPr lang="en-US" b="1" dirty="0" err="1" smtClean="0">
                <a:latin typeface="Times New Roman" pitchFamily="18" charset="0"/>
                <a:ea typeface="MS PGothic" pitchFamily="34" charset="-128"/>
              </a:rPr>
              <a:t>Hf</a:t>
            </a:r>
            <a:r>
              <a:rPr lang="en-US" b="1" dirty="0" smtClean="0">
                <a:latin typeface="Times New Roman" pitchFamily="18" charset="0"/>
                <a:ea typeface="MS PGothic" pitchFamily="34" charset="-128"/>
              </a:rPr>
              <a:t>/</a:t>
            </a:r>
            <a:r>
              <a:rPr lang="en-US" b="1" dirty="0" err="1" smtClean="0">
                <a:latin typeface="Times New Roman" pitchFamily="18" charset="0"/>
                <a:ea typeface="MS PGothic" pitchFamily="34" charset="-128"/>
              </a:rPr>
              <a:t>HfOx</a:t>
            </a:r>
            <a:r>
              <a:rPr lang="en-US" b="1" dirty="0" smtClean="0">
                <a:latin typeface="Times New Roman" pitchFamily="18" charset="0"/>
                <a:ea typeface="MS PGothic" pitchFamily="34" charset="-128"/>
              </a:rPr>
              <a:t> crossbar resistive RAM with excellent performance,</a:t>
            </a:r>
            <a:r>
              <a:rPr lang="en-US" b="1" baseline="0" dirty="0" smtClean="0">
                <a:latin typeface="Times New Roman" pitchFamily="18" charset="0"/>
                <a:ea typeface="MS PGothic" pitchFamily="34" charset="-128"/>
              </a:rPr>
              <a:t> </a:t>
            </a:r>
            <a:r>
              <a:rPr lang="en-US" b="1" dirty="0" smtClean="0">
                <a:latin typeface="Times New Roman" pitchFamily="18" charset="0"/>
                <a:ea typeface="MS PGothic" pitchFamily="34" charset="-128"/>
              </a:rPr>
              <a:t>reliability and low-energy operation</a:t>
            </a:r>
            <a:r>
              <a:rPr lang="en-US" dirty="0" smtClean="0">
                <a:latin typeface="Times New Roman" pitchFamily="18" charset="0"/>
                <a:ea typeface="MS PGothic" pitchFamily="34" charset="-128"/>
              </a:rPr>
              <a:t>, IEDM 2011,</a:t>
            </a:r>
            <a:r>
              <a:rPr lang="en-US" baseline="0" dirty="0" smtClean="0">
                <a:latin typeface="Times New Roman" pitchFamily="18" charset="0"/>
                <a:ea typeface="MS PGothic" pitchFamily="34" charset="-128"/>
              </a:rPr>
              <a:t> </a:t>
            </a:r>
            <a:r>
              <a:rPr lang="en-US" altLang="zh-TW" dirty="0"/>
              <a:t>pp. 729–732.</a:t>
            </a:r>
            <a:endParaRPr lang="en-US" dirty="0" smtClean="0">
              <a:latin typeface="Times New Roman" pitchFamily="18" charset="0"/>
              <a:ea typeface="MS PGothic" pitchFamily="34" charset="-128"/>
            </a:endParaRPr>
          </a:p>
          <a:p>
            <a:r>
              <a:rPr lang="en-US" dirty="0" smtClean="0">
                <a:latin typeface="Times New Roman" pitchFamily="18" charset="0"/>
                <a:ea typeface="MS PGothic" pitchFamily="34" charset="-128"/>
              </a:rPr>
              <a:t>[20] </a:t>
            </a:r>
            <a:r>
              <a:rPr lang="da-DK" dirty="0" smtClean="0">
                <a:latin typeface="Times New Roman" pitchFamily="18" charset="0"/>
                <a:ea typeface="MS PGothic" pitchFamily="34" charset="-128"/>
              </a:rPr>
              <a:t>Y. Y. Chen, et al. </a:t>
            </a:r>
            <a:r>
              <a:rPr lang="en-US" b="1" dirty="0" smtClean="0">
                <a:latin typeface="Times New Roman" pitchFamily="18" charset="0"/>
                <a:ea typeface="MS PGothic" pitchFamily="34" charset="-128"/>
              </a:rPr>
              <a:t>Understanding of the Endurance Failure in Scaled HfO2-based 1T1R RRAM</a:t>
            </a:r>
            <a:r>
              <a:rPr lang="en-US" b="1" baseline="0" dirty="0" smtClean="0">
                <a:latin typeface="Times New Roman" pitchFamily="18" charset="0"/>
                <a:ea typeface="MS PGothic" pitchFamily="34" charset="-128"/>
              </a:rPr>
              <a:t> </a:t>
            </a:r>
            <a:r>
              <a:rPr lang="en-US" b="1" dirty="0" smtClean="0">
                <a:latin typeface="Times New Roman" pitchFamily="18" charset="0"/>
                <a:ea typeface="MS PGothic" pitchFamily="34" charset="-128"/>
              </a:rPr>
              <a:t>through Vacancy Mobility Degradation</a:t>
            </a:r>
            <a:r>
              <a:rPr lang="en-US" dirty="0" smtClean="0">
                <a:latin typeface="Times New Roman" pitchFamily="18" charset="0"/>
                <a:ea typeface="MS PGothic" pitchFamily="34" charset="-128"/>
              </a:rPr>
              <a:t>, IEDM 2012</a:t>
            </a:r>
          </a:p>
          <a:p>
            <a:endParaRPr lang="en-US" dirty="0" smtClean="0">
              <a:latin typeface="Times New Roman" pitchFamily="18" charset="0"/>
              <a:ea typeface="MS PGothic" pitchFamily="34" charset="-128"/>
            </a:endParaRPr>
          </a:p>
          <a:p>
            <a:r>
              <a:rPr lang="en-US" dirty="0" smtClean="0">
                <a:latin typeface="Times New Roman" pitchFamily="18" charset="0"/>
                <a:ea typeface="MS PGothic" pitchFamily="34" charset="-128"/>
              </a:rPr>
              <a:t>[21] H. Y. Chen, et</a:t>
            </a:r>
            <a:r>
              <a:rPr lang="en-US" baseline="0" dirty="0" smtClean="0">
                <a:latin typeface="Times New Roman" pitchFamily="18" charset="0"/>
                <a:ea typeface="MS PGothic" pitchFamily="34" charset="-128"/>
              </a:rPr>
              <a:t> al. </a:t>
            </a:r>
            <a:r>
              <a:rPr lang="en-US" b="1" baseline="0" dirty="0" smtClean="0">
                <a:latin typeface="Times New Roman" pitchFamily="18" charset="0"/>
                <a:ea typeface="MS PGothic" pitchFamily="34" charset="-128"/>
              </a:rPr>
              <a:t>Electrode/Oxide Interface Engineering by Inserting Single-Layer </a:t>
            </a:r>
            <a:r>
              <a:rPr lang="en-US" b="1" baseline="0" dirty="0" err="1" smtClean="0">
                <a:latin typeface="Times New Roman" pitchFamily="18" charset="0"/>
                <a:ea typeface="MS PGothic" pitchFamily="34" charset="-128"/>
              </a:rPr>
              <a:t>Graphene</a:t>
            </a:r>
            <a:r>
              <a:rPr lang="en-US" b="1" baseline="0" dirty="0" smtClean="0">
                <a:latin typeface="Times New Roman" pitchFamily="18" charset="0"/>
                <a:ea typeface="MS PGothic" pitchFamily="34" charset="-128"/>
              </a:rPr>
              <a:t>: Application for </a:t>
            </a:r>
            <a:r>
              <a:rPr lang="en-US" b="1" baseline="0" dirty="0" err="1" smtClean="0">
                <a:latin typeface="Times New Roman" pitchFamily="18" charset="0"/>
                <a:ea typeface="MS PGothic" pitchFamily="34" charset="-128"/>
              </a:rPr>
              <a:t>HfOx</a:t>
            </a:r>
            <a:r>
              <a:rPr lang="en-US" b="1" baseline="0" dirty="0" smtClean="0">
                <a:latin typeface="Times New Roman" pitchFamily="18" charset="0"/>
                <a:ea typeface="MS PGothic" pitchFamily="34" charset="-128"/>
              </a:rPr>
              <a:t>–Based Resistive Random Access Memory</a:t>
            </a:r>
            <a:r>
              <a:rPr lang="en-US" baseline="0" dirty="0" smtClean="0">
                <a:latin typeface="Times New Roman" pitchFamily="18" charset="0"/>
                <a:ea typeface="MS PGothic" pitchFamily="34" charset="-128"/>
              </a:rPr>
              <a:t>, IEDM 2012</a:t>
            </a:r>
          </a:p>
          <a:p>
            <a:r>
              <a:rPr lang="en-US" dirty="0" smtClean="0">
                <a:latin typeface="Times New Roman" pitchFamily="18" charset="0"/>
                <a:ea typeface="MS PGothic" pitchFamily="34" charset="-128"/>
              </a:rPr>
              <a:t>[22] X. P. Wang, et al.</a:t>
            </a:r>
            <a:r>
              <a:rPr lang="en-US" baseline="0" dirty="0" smtClean="0">
                <a:latin typeface="Times New Roman" pitchFamily="18" charset="0"/>
                <a:ea typeface="MS PGothic" pitchFamily="34" charset="-128"/>
              </a:rPr>
              <a:t> </a:t>
            </a:r>
            <a:r>
              <a:rPr lang="en-US" b="1" baseline="0" dirty="0" smtClean="0">
                <a:latin typeface="Times New Roman" pitchFamily="18" charset="0"/>
                <a:ea typeface="MS PGothic" pitchFamily="34" charset="-128"/>
              </a:rPr>
              <a:t>Highly Compact 1T-1R Architecture (4F2 Footprint) Involving Fully CMOS Compatible Vertical GAA Nano-Pillar Transistors and Oxide-Based RRAM Cells Exhibiting Excellent NVM Properties and Ultra-Low Power Operation</a:t>
            </a:r>
            <a:r>
              <a:rPr lang="en-US" baseline="0" dirty="0" smtClean="0">
                <a:latin typeface="Times New Roman" pitchFamily="18" charset="0"/>
                <a:ea typeface="MS PGothic" pitchFamily="34" charset="-128"/>
              </a:rPr>
              <a:t>, IEDM 2012</a:t>
            </a:r>
          </a:p>
          <a:p>
            <a:r>
              <a:rPr lang="en-US" baseline="0" dirty="0" smtClean="0">
                <a:latin typeface="Times New Roman" pitchFamily="18" charset="0"/>
                <a:ea typeface="MS PGothic" pitchFamily="34" charset="-128"/>
              </a:rPr>
              <a:t>[23] W. C. </a:t>
            </a:r>
            <a:r>
              <a:rPr lang="en-US" baseline="0" dirty="0" err="1" smtClean="0">
                <a:latin typeface="Times New Roman" pitchFamily="18" charset="0"/>
                <a:ea typeface="MS PGothic" pitchFamily="34" charset="-128"/>
              </a:rPr>
              <a:t>Shen</a:t>
            </a:r>
            <a:r>
              <a:rPr lang="en-US" baseline="0" dirty="0" smtClean="0">
                <a:latin typeface="Times New Roman" pitchFamily="18" charset="0"/>
                <a:ea typeface="MS PGothic" pitchFamily="34" charset="-128"/>
              </a:rPr>
              <a:t>, et al. </a:t>
            </a:r>
            <a:r>
              <a:rPr lang="en-US" b="1" baseline="0" dirty="0" smtClean="0">
                <a:latin typeface="Times New Roman" pitchFamily="18" charset="0"/>
                <a:ea typeface="MS PGothic" pitchFamily="34" charset="-128"/>
              </a:rPr>
              <a:t>High-K Metal Gate Contact RRAM (CRRAM) in Pure 28nm CMOS Logic Process</a:t>
            </a:r>
            <a:r>
              <a:rPr lang="en-US" baseline="0" dirty="0" smtClean="0">
                <a:latin typeface="Times New Roman" pitchFamily="18" charset="0"/>
                <a:ea typeface="MS PGothic" pitchFamily="34" charset="-128"/>
              </a:rPr>
              <a:t>, IEDM 2012</a:t>
            </a:r>
          </a:p>
          <a:p>
            <a:r>
              <a:rPr lang="en-US" baseline="0" dirty="0" smtClean="0">
                <a:latin typeface="Times New Roman" pitchFamily="18" charset="0"/>
                <a:ea typeface="MS PGothic" pitchFamily="34" charset="-128"/>
              </a:rPr>
              <a:t>[24] T. </a:t>
            </a:r>
            <a:r>
              <a:rPr lang="en-US" baseline="0" dirty="0" err="1" smtClean="0">
                <a:latin typeface="Times New Roman" pitchFamily="18" charset="0"/>
                <a:ea typeface="MS PGothic" pitchFamily="34" charset="-128"/>
              </a:rPr>
              <a:t>Ninomiya</a:t>
            </a:r>
            <a:r>
              <a:rPr lang="en-US" baseline="0" dirty="0" smtClean="0">
                <a:latin typeface="Times New Roman" pitchFamily="18" charset="0"/>
                <a:ea typeface="MS PGothic" pitchFamily="34" charset="-128"/>
              </a:rPr>
              <a:t>, et al. </a:t>
            </a:r>
            <a:r>
              <a:rPr lang="en-US" b="1" baseline="0" dirty="0" smtClean="0">
                <a:latin typeface="Times New Roman" pitchFamily="18" charset="0"/>
                <a:ea typeface="MS PGothic" pitchFamily="34" charset="-128"/>
              </a:rPr>
              <a:t>Conductive Filament Scaling of </a:t>
            </a:r>
            <a:r>
              <a:rPr lang="en-US" b="1" baseline="0" dirty="0" err="1" smtClean="0">
                <a:latin typeface="Times New Roman" pitchFamily="18" charset="0"/>
                <a:ea typeface="MS PGothic" pitchFamily="34" charset="-128"/>
              </a:rPr>
              <a:t>TaOx</a:t>
            </a:r>
            <a:r>
              <a:rPr lang="en-US" b="1" baseline="0" dirty="0" smtClean="0">
                <a:latin typeface="Times New Roman" pitchFamily="18" charset="0"/>
                <a:ea typeface="MS PGothic" pitchFamily="34" charset="-128"/>
              </a:rPr>
              <a:t> Bipolar </a:t>
            </a:r>
            <a:r>
              <a:rPr lang="en-US" b="1" baseline="0" dirty="0" err="1" smtClean="0">
                <a:latin typeface="Times New Roman" pitchFamily="18" charset="0"/>
                <a:ea typeface="MS PGothic" pitchFamily="34" charset="-128"/>
              </a:rPr>
              <a:t>ReRAM</a:t>
            </a:r>
            <a:r>
              <a:rPr lang="en-US" b="1" baseline="0" dirty="0" smtClean="0">
                <a:latin typeface="Times New Roman" pitchFamily="18" charset="0"/>
                <a:ea typeface="MS PGothic" pitchFamily="34" charset="-128"/>
              </a:rPr>
              <a:t> for Long Retention with Low Current Operation</a:t>
            </a:r>
            <a:r>
              <a:rPr lang="en-US" baseline="0" dirty="0" smtClean="0">
                <a:latin typeface="Times New Roman" pitchFamily="18" charset="0"/>
                <a:ea typeface="MS PGothic" pitchFamily="34" charset="-128"/>
              </a:rPr>
              <a:t>, VLSI, 2012</a:t>
            </a:r>
          </a:p>
          <a:p>
            <a:r>
              <a:rPr lang="en-US" baseline="0" dirty="0" smtClean="0">
                <a:latin typeface="Times New Roman" pitchFamily="18" charset="0"/>
                <a:ea typeface="MS PGothic" pitchFamily="34" charset="-128"/>
              </a:rPr>
              <a:t>[25] H. D. Lee, et al. </a:t>
            </a:r>
            <a:r>
              <a:rPr lang="en-US" b="1" baseline="0" dirty="0" smtClean="0">
                <a:latin typeface="Times New Roman" pitchFamily="18" charset="0"/>
                <a:ea typeface="MS PGothic" pitchFamily="34" charset="-128"/>
              </a:rPr>
              <a:t>Integration of 4F2 Selector-less Crossbar Array 2Mb </a:t>
            </a:r>
            <a:r>
              <a:rPr lang="en-US" b="1" baseline="0" dirty="0" err="1" smtClean="0">
                <a:latin typeface="Times New Roman" pitchFamily="18" charset="0"/>
                <a:ea typeface="MS PGothic" pitchFamily="34" charset="-128"/>
              </a:rPr>
              <a:t>ReRAM</a:t>
            </a:r>
            <a:r>
              <a:rPr lang="en-US" b="1" baseline="0" dirty="0" smtClean="0">
                <a:latin typeface="Times New Roman" pitchFamily="18" charset="0"/>
                <a:ea typeface="MS PGothic" pitchFamily="34" charset="-128"/>
              </a:rPr>
              <a:t> Based on Transition Metal Oxides for High Density Memory Applications</a:t>
            </a:r>
            <a:r>
              <a:rPr lang="en-US" baseline="0" dirty="0" smtClean="0">
                <a:latin typeface="Times New Roman" pitchFamily="18" charset="0"/>
                <a:ea typeface="MS PGothic" pitchFamily="34" charset="-128"/>
              </a:rPr>
              <a:t>, VLSI, 2012</a:t>
            </a:r>
          </a:p>
          <a:p>
            <a:r>
              <a:rPr lang="en-US" dirty="0" smtClean="0">
                <a:latin typeface="Times New Roman" pitchFamily="18" charset="0"/>
                <a:ea typeface="MS PGothic" pitchFamily="34" charset="-128"/>
              </a:rPr>
              <a:t>[26] W. C. </a:t>
            </a:r>
            <a:r>
              <a:rPr lang="en-US" dirty="0" err="1" smtClean="0">
                <a:latin typeface="Times New Roman" pitchFamily="18" charset="0"/>
                <a:ea typeface="MS PGothic" pitchFamily="34" charset="-128"/>
              </a:rPr>
              <a:t>Chien</a:t>
            </a:r>
            <a:r>
              <a:rPr lang="en-US" dirty="0" smtClean="0">
                <a:latin typeface="Times New Roman" pitchFamily="18" charset="0"/>
                <a:ea typeface="MS PGothic" pitchFamily="34" charset="-128"/>
              </a:rPr>
              <a:t>, et al. </a:t>
            </a:r>
            <a:r>
              <a:rPr lang="en-US" b="1" dirty="0" smtClean="0">
                <a:latin typeface="Times New Roman" pitchFamily="18" charset="0"/>
                <a:ea typeface="MS PGothic" pitchFamily="34" charset="-128"/>
              </a:rPr>
              <a:t>Multi-Layer Sidewall </a:t>
            </a:r>
            <a:r>
              <a:rPr lang="en-US" b="1" dirty="0" err="1" smtClean="0">
                <a:latin typeface="Times New Roman" pitchFamily="18" charset="0"/>
                <a:ea typeface="MS PGothic" pitchFamily="34" charset="-128"/>
              </a:rPr>
              <a:t>WOx</a:t>
            </a:r>
            <a:r>
              <a:rPr lang="en-US" b="1" dirty="0" smtClean="0">
                <a:latin typeface="Times New Roman" pitchFamily="18" charset="0"/>
                <a:ea typeface="MS PGothic" pitchFamily="34" charset="-128"/>
              </a:rPr>
              <a:t> Resistive Memory Suitable for 3D </a:t>
            </a:r>
            <a:r>
              <a:rPr lang="en-US" b="1" dirty="0" err="1" smtClean="0">
                <a:latin typeface="Times New Roman" pitchFamily="18" charset="0"/>
                <a:ea typeface="MS PGothic" pitchFamily="34" charset="-128"/>
              </a:rPr>
              <a:t>ReRAM</a:t>
            </a:r>
            <a:r>
              <a:rPr lang="en-US" dirty="0" smtClean="0">
                <a:latin typeface="Times New Roman" pitchFamily="18" charset="0"/>
                <a:ea typeface="MS PGothic" pitchFamily="34" charset="-128"/>
              </a:rPr>
              <a:t>, VLSI 2012</a:t>
            </a:r>
          </a:p>
          <a:p>
            <a:r>
              <a:rPr lang="en-US" dirty="0" smtClean="0">
                <a:latin typeface="Times New Roman" pitchFamily="18" charset="0"/>
                <a:ea typeface="MS PGothic" pitchFamily="34" charset="-128"/>
              </a:rPr>
              <a:t>[27] L.</a:t>
            </a:r>
            <a:r>
              <a:rPr lang="en-US" baseline="0" dirty="0" smtClean="0">
                <a:latin typeface="Times New Roman" pitchFamily="18" charset="0"/>
                <a:ea typeface="MS PGothic" pitchFamily="34" charset="-128"/>
              </a:rPr>
              <a:t> </a:t>
            </a:r>
            <a:r>
              <a:rPr lang="en-US" baseline="0" dirty="0" err="1" smtClean="0">
                <a:latin typeface="Times New Roman" pitchFamily="18" charset="0"/>
                <a:ea typeface="MS PGothic" pitchFamily="34" charset="-128"/>
              </a:rPr>
              <a:t>Goux</a:t>
            </a:r>
            <a:r>
              <a:rPr lang="en-US" baseline="0" dirty="0" smtClean="0">
                <a:latin typeface="Times New Roman" pitchFamily="18" charset="0"/>
                <a:ea typeface="MS PGothic" pitchFamily="34" charset="-128"/>
              </a:rPr>
              <a:t>, et al. </a:t>
            </a:r>
            <a:r>
              <a:rPr lang="en-US" b="1" baseline="0" dirty="0" smtClean="0">
                <a:latin typeface="Times New Roman" pitchFamily="18" charset="0"/>
                <a:ea typeface="MS PGothic" pitchFamily="34" charset="-128"/>
              </a:rPr>
              <a:t>Ultralow sub-500nA operating current high-performance </a:t>
            </a:r>
            <a:r>
              <a:rPr lang="en-US" b="1" baseline="0" dirty="0" err="1" smtClean="0">
                <a:latin typeface="Times New Roman" pitchFamily="18" charset="0"/>
                <a:ea typeface="MS PGothic" pitchFamily="34" charset="-128"/>
              </a:rPr>
              <a:t>TiN</a:t>
            </a:r>
            <a:r>
              <a:rPr lang="en-US" b="1" baseline="0" dirty="0" smtClean="0">
                <a:latin typeface="Times New Roman" pitchFamily="18" charset="0"/>
                <a:ea typeface="MS PGothic" pitchFamily="34" charset="-128"/>
              </a:rPr>
              <a:t>\Al2O3\HfO2\</a:t>
            </a:r>
            <a:r>
              <a:rPr lang="en-US" b="1" baseline="0" dirty="0" err="1" smtClean="0">
                <a:latin typeface="Times New Roman" pitchFamily="18" charset="0"/>
                <a:ea typeface="MS PGothic" pitchFamily="34" charset="-128"/>
              </a:rPr>
              <a:t>Hf</a:t>
            </a:r>
            <a:r>
              <a:rPr lang="en-US" b="1" baseline="0" dirty="0" smtClean="0">
                <a:latin typeface="Times New Roman" pitchFamily="18" charset="0"/>
                <a:ea typeface="MS PGothic" pitchFamily="34" charset="-128"/>
              </a:rPr>
              <a:t>\</a:t>
            </a:r>
            <a:r>
              <a:rPr lang="en-US" b="1" baseline="0" dirty="0" err="1" smtClean="0">
                <a:latin typeface="Times New Roman" pitchFamily="18" charset="0"/>
                <a:ea typeface="MS PGothic" pitchFamily="34" charset="-128"/>
              </a:rPr>
              <a:t>TiN</a:t>
            </a:r>
            <a:r>
              <a:rPr lang="en-US" b="1" baseline="0" dirty="0" smtClean="0">
                <a:latin typeface="Times New Roman" pitchFamily="18" charset="0"/>
                <a:ea typeface="MS PGothic" pitchFamily="34" charset="-128"/>
              </a:rPr>
              <a:t> bipolar RRAM achieved through understanding-based stack-engineering</a:t>
            </a:r>
            <a:r>
              <a:rPr lang="en-US" baseline="0" dirty="0" smtClean="0">
                <a:latin typeface="Times New Roman" pitchFamily="18" charset="0"/>
                <a:ea typeface="MS PGothic" pitchFamily="34" charset="-128"/>
              </a:rPr>
              <a:t>, VLSI, 2012</a:t>
            </a:r>
          </a:p>
          <a:p>
            <a:r>
              <a:rPr lang="en-US" baseline="0" dirty="0" smtClean="0">
                <a:latin typeface="Times New Roman" pitchFamily="18" charset="0"/>
                <a:ea typeface="MS PGothic" pitchFamily="34" charset="-128"/>
              </a:rPr>
              <a:t>[28] S. Kim, et al. </a:t>
            </a:r>
            <a:r>
              <a:rPr lang="en-US" b="1" baseline="0" dirty="0" smtClean="0">
                <a:latin typeface="Times New Roman" pitchFamily="18" charset="0"/>
                <a:ea typeface="MS PGothic" pitchFamily="34" charset="-128"/>
              </a:rPr>
              <a:t>Ultrathin (&lt;10nm) Nb2O5/NbO2 Hybrid Memory with Both Memory and Selector Characteristics for High Density 3D Vertically Stackable RRAM Applications</a:t>
            </a:r>
            <a:r>
              <a:rPr lang="en-US" baseline="0" dirty="0" smtClean="0">
                <a:latin typeface="Times New Roman" pitchFamily="18" charset="0"/>
                <a:ea typeface="MS PGothic" pitchFamily="34" charset="-128"/>
              </a:rPr>
              <a:t>, VLSI 2012</a:t>
            </a:r>
          </a:p>
          <a:p>
            <a:pPr defTabSz="969760">
              <a:defRPr/>
            </a:pPr>
            <a:r>
              <a:rPr lang="en-US" altLang="zh-TW" baseline="0" dirty="0" smtClean="0">
                <a:latin typeface="Times New Roman" pitchFamily="18" charset="0"/>
                <a:ea typeface="MS PGothic" pitchFamily="34" charset="-128"/>
              </a:rPr>
              <a:t>[29] I</a:t>
            </a:r>
            <a:r>
              <a:rPr lang="en-US" altLang="zh-TW" dirty="0" smtClean="0">
                <a:latin typeface="Times New Roman" pitchFamily="18" charset="0"/>
                <a:ea typeface="MS PGothic" pitchFamily="34" charset="-128"/>
              </a:rPr>
              <a:t>. G. </a:t>
            </a:r>
            <a:r>
              <a:rPr lang="en-US" altLang="zh-TW" dirty="0" err="1" smtClean="0">
                <a:latin typeface="Times New Roman" pitchFamily="18" charset="0"/>
                <a:ea typeface="MS PGothic" pitchFamily="34" charset="-128"/>
              </a:rPr>
              <a:t>Baek</a:t>
            </a:r>
            <a:r>
              <a:rPr lang="en-US" altLang="zh-TW" dirty="0" smtClean="0">
                <a:latin typeface="Times New Roman" pitchFamily="18" charset="0"/>
                <a:ea typeface="MS PGothic" pitchFamily="34" charset="-128"/>
              </a:rPr>
              <a:t>, et</a:t>
            </a:r>
            <a:r>
              <a:rPr lang="en-US" altLang="zh-TW" baseline="0" dirty="0" smtClean="0">
                <a:latin typeface="Times New Roman" pitchFamily="18" charset="0"/>
                <a:ea typeface="MS PGothic" pitchFamily="34" charset="-128"/>
              </a:rPr>
              <a:t> al. </a:t>
            </a:r>
            <a:r>
              <a:rPr lang="en-US" altLang="zh-TW" b="1" dirty="0"/>
              <a:t>Realization of Vertical Resistive Memory (VRRAM) using cost effective 3D Process</a:t>
            </a:r>
            <a:r>
              <a:rPr lang="en-US" altLang="zh-TW" baseline="0" dirty="0" smtClean="0">
                <a:latin typeface="Times New Roman" pitchFamily="18" charset="0"/>
                <a:ea typeface="MS PGothic" pitchFamily="34" charset="-128"/>
              </a:rPr>
              <a:t>, IEDM 2011</a:t>
            </a:r>
          </a:p>
          <a:p>
            <a:r>
              <a:rPr lang="en-US" baseline="0" dirty="0" smtClean="0">
                <a:latin typeface="Times New Roman" pitchFamily="18" charset="0"/>
                <a:ea typeface="MS PGothic" pitchFamily="34" charset="-128"/>
              </a:rPr>
              <a:t>[30] S</a:t>
            </a:r>
            <a:r>
              <a:rPr lang="en-US" altLang="zh-TW" dirty="0" smtClean="0">
                <a:latin typeface="Times New Roman" pitchFamily="18" charset="0"/>
                <a:ea typeface="MS PGothic" pitchFamily="34" charset="-128"/>
              </a:rPr>
              <a:t>. G. Park, et</a:t>
            </a:r>
            <a:r>
              <a:rPr lang="en-US" altLang="zh-TW" baseline="0" dirty="0" smtClean="0">
                <a:latin typeface="Times New Roman" pitchFamily="18" charset="0"/>
                <a:ea typeface="MS PGothic" pitchFamily="34" charset="-128"/>
              </a:rPr>
              <a:t> al. </a:t>
            </a:r>
            <a:r>
              <a:rPr lang="en-US" altLang="zh-TW" b="1" dirty="0"/>
              <a:t>A Non-Linear </a:t>
            </a:r>
            <a:r>
              <a:rPr lang="en-US" altLang="zh-TW" b="1" dirty="0" err="1"/>
              <a:t>ReRAM</a:t>
            </a:r>
            <a:r>
              <a:rPr lang="en-US" altLang="zh-TW" b="1" dirty="0"/>
              <a:t> Cell with sub-1μA Ultralow Operating Current for High Density Vertical Resistive Memory (VRRAM)</a:t>
            </a:r>
            <a:r>
              <a:rPr lang="en-US" altLang="zh-TW" baseline="0" dirty="0" smtClean="0">
                <a:latin typeface="Times New Roman" pitchFamily="18" charset="0"/>
                <a:ea typeface="MS PGothic" pitchFamily="34" charset="-128"/>
              </a:rPr>
              <a:t>, IEDM 2012</a:t>
            </a:r>
          </a:p>
          <a:p>
            <a:endParaRPr lang="en-US" baseline="0" dirty="0" smtClean="0">
              <a:latin typeface="Times New Roman" pitchFamily="18" charset="0"/>
              <a:ea typeface="MS PGothic" pitchFamily="34" charset="-128"/>
            </a:endParaRPr>
          </a:p>
          <a:p>
            <a:r>
              <a:rPr lang="en-US" baseline="0" dirty="0" smtClean="0">
                <a:latin typeface="Times New Roman" pitchFamily="18" charset="0"/>
                <a:ea typeface="MS PGothic" pitchFamily="34" charset="-128"/>
              </a:rPr>
              <a:t>[31] </a:t>
            </a:r>
            <a:r>
              <a:rPr lang="en-US" altLang="zh-TW" dirty="0" smtClean="0">
                <a:latin typeface="Times New Roman" pitchFamily="18" charset="0"/>
                <a:ea typeface="MS PGothic" pitchFamily="34" charset="-128"/>
              </a:rPr>
              <a:t>H. Y. Chen, et</a:t>
            </a:r>
            <a:r>
              <a:rPr lang="en-US" altLang="zh-TW" baseline="0" dirty="0" smtClean="0">
                <a:latin typeface="Times New Roman" pitchFamily="18" charset="0"/>
                <a:ea typeface="MS PGothic" pitchFamily="34" charset="-128"/>
              </a:rPr>
              <a:t> al. </a:t>
            </a:r>
            <a:r>
              <a:rPr lang="en-US" altLang="zh-TW" b="1" dirty="0" err="1"/>
              <a:t>HfOx</a:t>
            </a:r>
            <a:r>
              <a:rPr lang="en-US" altLang="zh-TW" b="1" dirty="0"/>
              <a:t> Based Vertical Resistive Random Access Memory for Cost-Effective 3D Cross-Point Architecture without Cell Selector</a:t>
            </a:r>
            <a:r>
              <a:rPr lang="en-US" altLang="zh-TW" baseline="0" dirty="0" smtClean="0">
                <a:latin typeface="Times New Roman" pitchFamily="18" charset="0"/>
                <a:ea typeface="MS PGothic" pitchFamily="34" charset="-128"/>
              </a:rPr>
              <a:t>, IEDM 2012</a:t>
            </a:r>
          </a:p>
          <a:p>
            <a:r>
              <a:rPr lang="en-US" baseline="0" dirty="0" smtClean="0">
                <a:latin typeface="Times New Roman" pitchFamily="18" charset="0"/>
                <a:ea typeface="MS PGothic" pitchFamily="34" charset="-128"/>
              </a:rPr>
              <a:t>[32] T.-Y. Liu</a:t>
            </a:r>
            <a:r>
              <a:rPr lang="en-US" altLang="zh-TW" dirty="0" smtClean="0">
                <a:latin typeface="Times New Roman" pitchFamily="18" charset="0"/>
                <a:ea typeface="MS PGothic" pitchFamily="34" charset="-128"/>
              </a:rPr>
              <a:t>, et</a:t>
            </a:r>
            <a:r>
              <a:rPr lang="en-US" altLang="zh-TW" baseline="0" dirty="0" smtClean="0">
                <a:latin typeface="Times New Roman" pitchFamily="18" charset="0"/>
                <a:ea typeface="MS PGothic" pitchFamily="34" charset="-128"/>
              </a:rPr>
              <a:t> al. </a:t>
            </a:r>
            <a:r>
              <a:rPr lang="en-US" baseline="0" dirty="0" smtClean="0">
                <a:latin typeface="Times New Roman" pitchFamily="18" charset="0"/>
                <a:ea typeface="MS PGothic" pitchFamily="34" charset="-128"/>
              </a:rPr>
              <a:t> </a:t>
            </a:r>
            <a:r>
              <a:rPr lang="en-US" altLang="zh-TW" b="1" dirty="0"/>
              <a:t>A 130.7mm2 2-Layer 32Gb </a:t>
            </a:r>
            <a:r>
              <a:rPr lang="en-US" altLang="zh-TW" b="1" dirty="0" err="1"/>
              <a:t>ReRAM</a:t>
            </a:r>
            <a:r>
              <a:rPr lang="en-US" altLang="zh-TW" b="1" dirty="0"/>
              <a:t> Memory Device in 24nm Technology</a:t>
            </a:r>
            <a:r>
              <a:rPr lang="en-US" altLang="zh-TW" baseline="0" dirty="0" smtClean="0">
                <a:latin typeface="Times New Roman" pitchFamily="18" charset="0"/>
                <a:ea typeface="MS PGothic" pitchFamily="34" charset="-128"/>
              </a:rPr>
              <a:t>, ISSCC 2013</a:t>
            </a:r>
            <a:endParaRPr lang="en-US" dirty="0" smtClean="0">
              <a:latin typeface="Times New Roman" pitchFamily="18" charset="0"/>
              <a:ea typeface="MS PGothic" pitchFamily="34" charset="-128"/>
            </a:endParaRPr>
          </a:p>
          <a:p>
            <a:pPr defTabSz="969760">
              <a:defRPr/>
            </a:pPr>
            <a:r>
              <a:rPr lang="en-US" altLang="zh-TW" baseline="0" dirty="0" smtClean="0">
                <a:latin typeface="Times New Roman" pitchFamily="18" charset="0"/>
                <a:ea typeface="MS PGothic" pitchFamily="34" charset="-128"/>
              </a:rPr>
              <a:t>[33] T. L. Song </a:t>
            </a:r>
            <a:r>
              <a:rPr lang="en-US" altLang="zh-TW" b="1" dirty="0"/>
              <a:t>Reliability Significant Improvement of Resistive Switching Memory by Dynamic Self-adaptive Write Method</a:t>
            </a:r>
            <a:r>
              <a:rPr lang="en-US" altLang="zh-TW" baseline="0" dirty="0" smtClean="0">
                <a:latin typeface="Times New Roman" pitchFamily="18" charset="0"/>
                <a:ea typeface="MS PGothic" pitchFamily="34" charset="-128"/>
              </a:rPr>
              <a:t>, VLSI 2013</a:t>
            </a:r>
            <a:endParaRPr lang="en-US" altLang="zh-TW" dirty="0" smtClean="0">
              <a:latin typeface="Times New Roman" pitchFamily="18" charset="0"/>
              <a:ea typeface="MS PGothic" pitchFamily="34" charset="-128"/>
            </a:endParaRPr>
          </a:p>
          <a:p>
            <a:r>
              <a:rPr lang="en-US" altLang="zh-TW" baseline="0" dirty="0" smtClean="0">
                <a:latin typeface="Times New Roman" pitchFamily="18" charset="0"/>
                <a:ea typeface="MS PGothic" pitchFamily="34" charset="-128"/>
              </a:rPr>
              <a:t>[34] C. -W. Hsu </a:t>
            </a:r>
            <a:r>
              <a:rPr lang="en-US" altLang="zh-TW" b="1" dirty="0"/>
              <a:t>Self-Rectifying Bipolar </a:t>
            </a:r>
            <a:r>
              <a:rPr lang="en-US" altLang="zh-TW" b="1" dirty="0" err="1"/>
              <a:t>TaOx</a:t>
            </a:r>
            <a:r>
              <a:rPr lang="en-US" altLang="zh-TW" b="1" dirty="0"/>
              <a:t>/TiO2 RRAM with Superior Endurance over 1012 Cycles for 3D High-Density Storage-Class Memory</a:t>
            </a:r>
            <a:r>
              <a:rPr lang="en-US" altLang="zh-TW" baseline="0" dirty="0" smtClean="0">
                <a:latin typeface="Times New Roman" pitchFamily="18" charset="0"/>
                <a:ea typeface="MS PGothic" pitchFamily="34" charset="-128"/>
              </a:rPr>
              <a:t>, VLSI 2013</a:t>
            </a:r>
          </a:p>
          <a:p>
            <a:r>
              <a:rPr lang="en-US" altLang="zh-TW" dirty="0" smtClean="0">
                <a:latin typeface="Times New Roman" pitchFamily="18" charset="0"/>
                <a:ea typeface="MS PGothic" pitchFamily="34" charset="-128"/>
              </a:rPr>
              <a:t>[35] </a:t>
            </a:r>
            <a:r>
              <a:rPr lang="en-US" altLang="zh-TW" baseline="0" dirty="0" smtClean="0">
                <a:latin typeface="Times New Roman" pitchFamily="18" charset="0"/>
                <a:ea typeface="MS PGothic" pitchFamily="34" charset="-128"/>
              </a:rPr>
              <a:t>B. </a:t>
            </a:r>
            <a:r>
              <a:rPr lang="en-US" altLang="zh-TW" baseline="0" dirty="0" err="1" smtClean="0">
                <a:latin typeface="Times New Roman" pitchFamily="18" charset="0"/>
                <a:ea typeface="MS PGothic" pitchFamily="34" charset="-128"/>
              </a:rPr>
              <a:t>Govoreanu</a:t>
            </a:r>
            <a:r>
              <a:rPr lang="en-US" altLang="zh-TW" dirty="0" smtClean="0">
                <a:latin typeface="Times New Roman" pitchFamily="18" charset="0"/>
                <a:ea typeface="MS PGothic" pitchFamily="34" charset="-128"/>
              </a:rPr>
              <a:t>, et</a:t>
            </a:r>
            <a:r>
              <a:rPr lang="en-US" altLang="zh-TW" baseline="0" dirty="0" smtClean="0">
                <a:latin typeface="Times New Roman" pitchFamily="18" charset="0"/>
                <a:ea typeface="MS PGothic" pitchFamily="34" charset="-128"/>
              </a:rPr>
              <a:t> al</a:t>
            </a:r>
            <a:r>
              <a:rPr lang="en-US" altLang="zh-TW" b="1" baseline="0" dirty="0" smtClean="0">
                <a:latin typeface="Times New Roman" pitchFamily="18" charset="0"/>
                <a:ea typeface="MS PGothic" pitchFamily="34" charset="-128"/>
              </a:rPr>
              <a:t>. Vacancy-Modulated Conductive Oxide Resistive RAM (VMCO-RRAM): An Area-Scalable Switching Current, Self-Compliant, Highly Nonlinear and Wide On/Off-Window Resistive Switching Cell</a:t>
            </a:r>
            <a:r>
              <a:rPr lang="en-US" altLang="zh-TW" baseline="0" dirty="0" smtClean="0">
                <a:latin typeface="Times New Roman" pitchFamily="18" charset="0"/>
                <a:ea typeface="MS PGothic" pitchFamily="34" charset="-128"/>
              </a:rPr>
              <a:t>, IEDM 2013</a:t>
            </a:r>
          </a:p>
          <a:p>
            <a:pPr defTabSz="969760">
              <a:defRPr/>
            </a:pPr>
            <a:r>
              <a:rPr lang="en-US" altLang="zh-TW" dirty="0" smtClean="0">
                <a:latin typeface="Times New Roman" pitchFamily="18" charset="0"/>
                <a:ea typeface="MS PGothic" pitchFamily="34" charset="-128"/>
              </a:rPr>
              <a:t>[36] </a:t>
            </a:r>
            <a:r>
              <a:rPr lang="en-US" altLang="zh-TW" baseline="0" dirty="0" smtClean="0">
                <a:latin typeface="Times New Roman" pitchFamily="18" charset="0"/>
                <a:ea typeface="MS PGothic" pitchFamily="34" charset="-128"/>
              </a:rPr>
              <a:t>M.-C. Hsieh</a:t>
            </a:r>
            <a:r>
              <a:rPr lang="en-US" altLang="zh-TW" dirty="0" smtClean="0">
                <a:latin typeface="Times New Roman" pitchFamily="18" charset="0"/>
                <a:ea typeface="MS PGothic" pitchFamily="34" charset="-128"/>
              </a:rPr>
              <a:t>, et</a:t>
            </a:r>
            <a:r>
              <a:rPr lang="en-US" altLang="zh-TW" baseline="0" dirty="0" smtClean="0">
                <a:latin typeface="Times New Roman" pitchFamily="18" charset="0"/>
                <a:ea typeface="MS PGothic" pitchFamily="34" charset="-128"/>
              </a:rPr>
              <a:t> al</a:t>
            </a:r>
            <a:r>
              <a:rPr lang="en-US" altLang="zh-TW" b="1" baseline="0" dirty="0" smtClean="0">
                <a:latin typeface="Times New Roman" pitchFamily="18" charset="0"/>
                <a:ea typeface="MS PGothic" pitchFamily="34" charset="-128"/>
              </a:rPr>
              <a:t>. </a:t>
            </a:r>
            <a:r>
              <a:rPr lang="it-IT" altLang="zh-TW" b="1" baseline="0" dirty="0" smtClean="0">
                <a:latin typeface="Times New Roman" pitchFamily="18" charset="0"/>
                <a:ea typeface="MS PGothic" pitchFamily="34" charset="-128"/>
              </a:rPr>
              <a:t>Ultra High Density 3D Via RRAM in Pure 28nm CMOS Process</a:t>
            </a:r>
            <a:r>
              <a:rPr lang="en-US" altLang="zh-TW" baseline="0" dirty="0" smtClean="0">
                <a:latin typeface="Times New Roman" pitchFamily="18" charset="0"/>
                <a:ea typeface="MS PGothic" pitchFamily="34" charset="-128"/>
              </a:rPr>
              <a:t>, IEDM 2013</a:t>
            </a:r>
          </a:p>
          <a:p>
            <a:pPr defTabSz="969760">
              <a:defRPr/>
            </a:pPr>
            <a:r>
              <a:rPr lang="en-US" altLang="zh-TW" dirty="0" smtClean="0">
                <a:latin typeface="Times New Roman" pitchFamily="18" charset="0"/>
                <a:ea typeface="MS PGothic" pitchFamily="34" charset="-128"/>
              </a:rPr>
              <a:t>[37] </a:t>
            </a:r>
            <a:r>
              <a:rPr lang="en-US" altLang="zh-TW" baseline="0" dirty="0" smtClean="0">
                <a:latin typeface="Times New Roman" pitchFamily="18" charset="0"/>
                <a:ea typeface="MS PGothic" pitchFamily="34" charset="-128"/>
              </a:rPr>
              <a:t>C. -W. Hsu</a:t>
            </a:r>
            <a:r>
              <a:rPr lang="en-US" altLang="zh-TW" dirty="0" smtClean="0">
                <a:latin typeface="Times New Roman" pitchFamily="18" charset="0"/>
                <a:ea typeface="MS PGothic" pitchFamily="34" charset="-128"/>
              </a:rPr>
              <a:t>, et</a:t>
            </a:r>
            <a:r>
              <a:rPr lang="en-US" altLang="zh-TW" baseline="0" dirty="0" smtClean="0">
                <a:latin typeface="Times New Roman" pitchFamily="18" charset="0"/>
                <a:ea typeface="MS PGothic" pitchFamily="34" charset="-128"/>
              </a:rPr>
              <a:t> al</a:t>
            </a:r>
            <a:r>
              <a:rPr lang="en-US" altLang="zh-TW" b="1" baseline="0" dirty="0" smtClean="0">
                <a:latin typeface="Times New Roman" pitchFamily="18" charset="0"/>
                <a:ea typeface="MS PGothic" pitchFamily="34" charset="-128"/>
              </a:rPr>
              <a:t>. 3D Vertical TaOxTiO2 RRAM with over 103 Self-Rectifying Ratio and Sub-</a:t>
            </a:r>
            <a:r>
              <a:rPr lang="en-US" altLang="zh-TW" b="1" baseline="0" dirty="0" err="1" smtClean="0">
                <a:latin typeface="Times New Roman" pitchFamily="18" charset="0"/>
                <a:ea typeface="MS PGothic" pitchFamily="34" charset="-128"/>
              </a:rPr>
              <a:t>μA</a:t>
            </a:r>
            <a:r>
              <a:rPr lang="en-US" altLang="zh-TW" b="1" baseline="0" dirty="0" smtClean="0">
                <a:latin typeface="Times New Roman" pitchFamily="18" charset="0"/>
                <a:ea typeface="MS PGothic" pitchFamily="34" charset="-128"/>
              </a:rPr>
              <a:t> Operating Current</a:t>
            </a:r>
            <a:r>
              <a:rPr lang="en-US" altLang="zh-TW" baseline="0" dirty="0" smtClean="0">
                <a:latin typeface="Times New Roman" pitchFamily="18" charset="0"/>
                <a:ea typeface="MS PGothic" pitchFamily="34" charset="-128"/>
              </a:rPr>
              <a:t>, IEDM 2013</a:t>
            </a:r>
          </a:p>
          <a:p>
            <a:pPr defTabSz="969760">
              <a:defRPr/>
            </a:pPr>
            <a:r>
              <a:rPr lang="en-US" altLang="zh-TW" dirty="0" smtClean="0">
                <a:latin typeface="Times New Roman" pitchFamily="18" charset="0"/>
                <a:ea typeface="MS PGothic" pitchFamily="34" charset="-128"/>
              </a:rPr>
              <a:t>[38] </a:t>
            </a:r>
            <a:r>
              <a:rPr lang="en-US" altLang="zh-TW" baseline="0" dirty="0" smtClean="0">
                <a:latin typeface="Times New Roman" pitchFamily="18" charset="0"/>
                <a:ea typeface="MS PGothic" pitchFamily="34" charset="-128"/>
              </a:rPr>
              <a:t>E.  Cha</a:t>
            </a:r>
            <a:r>
              <a:rPr lang="en-US" altLang="zh-TW" dirty="0" smtClean="0">
                <a:latin typeface="Times New Roman" pitchFamily="18" charset="0"/>
                <a:ea typeface="MS PGothic" pitchFamily="34" charset="-128"/>
              </a:rPr>
              <a:t>, et</a:t>
            </a:r>
            <a:r>
              <a:rPr lang="en-US" altLang="zh-TW" baseline="0" dirty="0" smtClean="0">
                <a:latin typeface="Times New Roman" pitchFamily="18" charset="0"/>
                <a:ea typeface="MS PGothic" pitchFamily="34" charset="-128"/>
              </a:rPr>
              <a:t> al</a:t>
            </a:r>
            <a:r>
              <a:rPr lang="en-US" altLang="zh-TW" b="1" baseline="0" dirty="0" smtClean="0">
                <a:latin typeface="Times New Roman" pitchFamily="18" charset="0"/>
                <a:ea typeface="MS PGothic" pitchFamily="34" charset="-128"/>
              </a:rPr>
              <a:t>. </a:t>
            </a:r>
            <a:r>
              <a:rPr lang="en-US" altLang="zh-TW" b="1" baseline="0" dirty="0" err="1" smtClean="0">
                <a:latin typeface="Times New Roman" pitchFamily="18" charset="0"/>
                <a:ea typeface="MS PGothic" pitchFamily="34" charset="-128"/>
              </a:rPr>
              <a:t>Nanoscale</a:t>
            </a:r>
            <a:r>
              <a:rPr lang="en-US" altLang="zh-TW" b="1" baseline="0" dirty="0" smtClean="0">
                <a:latin typeface="Times New Roman" pitchFamily="18" charset="0"/>
                <a:ea typeface="MS PGothic" pitchFamily="34" charset="-128"/>
              </a:rPr>
              <a:t> (~10nm) 3D vertical </a:t>
            </a:r>
            <a:r>
              <a:rPr lang="en-US" altLang="zh-TW" b="1" baseline="0" dirty="0" err="1" smtClean="0">
                <a:latin typeface="Times New Roman" pitchFamily="18" charset="0"/>
                <a:ea typeface="MS PGothic" pitchFamily="34" charset="-128"/>
              </a:rPr>
              <a:t>ReRAM</a:t>
            </a:r>
            <a:r>
              <a:rPr lang="en-US" altLang="zh-TW" b="1" baseline="0" dirty="0" smtClean="0">
                <a:latin typeface="Times New Roman" pitchFamily="18" charset="0"/>
                <a:ea typeface="MS PGothic" pitchFamily="34" charset="-128"/>
              </a:rPr>
              <a:t> and NbO2 threshold selector with </a:t>
            </a:r>
            <a:r>
              <a:rPr lang="en-US" altLang="zh-TW" b="1" baseline="0" dirty="0" err="1" smtClean="0">
                <a:latin typeface="Times New Roman" pitchFamily="18" charset="0"/>
                <a:ea typeface="MS PGothic" pitchFamily="34" charset="-128"/>
              </a:rPr>
              <a:t>TiN</a:t>
            </a:r>
            <a:r>
              <a:rPr lang="en-US" altLang="zh-TW" b="1" baseline="0" dirty="0" smtClean="0">
                <a:latin typeface="Times New Roman" pitchFamily="18" charset="0"/>
                <a:ea typeface="MS PGothic" pitchFamily="34" charset="-128"/>
              </a:rPr>
              <a:t> electrode</a:t>
            </a:r>
            <a:r>
              <a:rPr lang="en-US" altLang="zh-TW" baseline="0" dirty="0" smtClean="0">
                <a:latin typeface="Times New Roman" pitchFamily="18" charset="0"/>
                <a:ea typeface="MS PGothic" pitchFamily="34" charset="-128"/>
              </a:rPr>
              <a:t>, IEDM 2013</a:t>
            </a:r>
          </a:p>
          <a:p>
            <a:pPr defTabSz="969760">
              <a:defRPr/>
            </a:pPr>
            <a:r>
              <a:rPr lang="en-US" altLang="zh-TW" dirty="0" smtClean="0">
                <a:latin typeface="Times New Roman" pitchFamily="18" charset="0"/>
                <a:ea typeface="MS PGothic" pitchFamily="34" charset="-128"/>
              </a:rPr>
              <a:t>[39] </a:t>
            </a:r>
            <a:r>
              <a:rPr lang="en-US" altLang="zh-TW" baseline="0" dirty="0" smtClean="0">
                <a:latin typeface="Times New Roman" pitchFamily="18" charset="0"/>
                <a:ea typeface="MS PGothic" pitchFamily="34" charset="-128"/>
              </a:rPr>
              <a:t>Y.  Wu</a:t>
            </a:r>
            <a:r>
              <a:rPr lang="en-US" altLang="zh-TW" dirty="0" smtClean="0">
                <a:latin typeface="Times New Roman" pitchFamily="18" charset="0"/>
                <a:ea typeface="MS PGothic" pitchFamily="34" charset="-128"/>
              </a:rPr>
              <a:t>, et</a:t>
            </a:r>
            <a:r>
              <a:rPr lang="en-US" altLang="zh-TW" baseline="0" dirty="0" smtClean="0">
                <a:latin typeface="Times New Roman" pitchFamily="18" charset="0"/>
                <a:ea typeface="MS PGothic" pitchFamily="34" charset="-128"/>
              </a:rPr>
              <a:t> al</a:t>
            </a:r>
            <a:r>
              <a:rPr lang="en-US" altLang="zh-TW" b="1" baseline="0" dirty="0" smtClean="0">
                <a:latin typeface="Times New Roman" pitchFamily="18" charset="0"/>
                <a:ea typeface="MS PGothic" pitchFamily="34" charset="-128"/>
              </a:rPr>
              <a:t>. </a:t>
            </a:r>
            <a:r>
              <a:rPr lang="en-US" altLang="zh-TW" b="1" dirty="0"/>
              <a:t>First Demonstration of RRAM Patterned by Block Copolymer Self-Assembly</a:t>
            </a:r>
            <a:r>
              <a:rPr lang="en-US" altLang="zh-TW" baseline="0" dirty="0" smtClean="0">
                <a:latin typeface="Times New Roman" pitchFamily="18" charset="0"/>
                <a:ea typeface="MS PGothic" pitchFamily="34" charset="-128"/>
              </a:rPr>
              <a:t>, IEDM 2013</a:t>
            </a:r>
          </a:p>
          <a:p>
            <a:pPr defTabSz="969760">
              <a:defRPr/>
            </a:pPr>
            <a:r>
              <a:rPr lang="en-US" altLang="zh-TW" baseline="0" dirty="0" smtClean="0">
                <a:latin typeface="Times New Roman" pitchFamily="18" charset="0"/>
                <a:ea typeface="MS PGothic" pitchFamily="34" charset="-128"/>
              </a:rPr>
              <a:t>[40] R. </a:t>
            </a:r>
            <a:r>
              <a:rPr lang="en-US" altLang="zh-TW" baseline="0" dirty="0" err="1" smtClean="0">
                <a:latin typeface="Times New Roman" pitchFamily="18" charset="0"/>
                <a:ea typeface="MS PGothic" pitchFamily="34" charset="-128"/>
              </a:rPr>
              <a:t>Fackenthal</a:t>
            </a:r>
            <a:r>
              <a:rPr lang="en-US" altLang="zh-TW" baseline="0" dirty="0" smtClean="0">
                <a:latin typeface="Times New Roman" pitchFamily="18" charset="0"/>
                <a:ea typeface="MS PGothic" pitchFamily="34" charset="-128"/>
              </a:rPr>
              <a:t>, et al. </a:t>
            </a:r>
            <a:r>
              <a:rPr lang="en-US" altLang="zh-TW" b="1" dirty="0"/>
              <a:t>A 16Gb </a:t>
            </a:r>
            <a:r>
              <a:rPr lang="en-US" altLang="zh-TW" b="1" dirty="0" err="1"/>
              <a:t>ReRAM</a:t>
            </a:r>
            <a:r>
              <a:rPr lang="en-US" altLang="zh-TW" b="1" dirty="0"/>
              <a:t> with 200MB/s and Write and 1GB/s Read in 27nm Technology</a:t>
            </a:r>
            <a:r>
              <a:rPr lang="en-US" altLang="zh-TW" baseline="0" dirty="0" smtClean="0">
                <a:latin typeface="Times New Roman" pitchFamily="18" charset="0"/>
                <a:ea typeface="MS PGothic" pitchFamily="34" charset="-128"/>
              </a:rPr>
              <a:t>, ISSCC 2014</a:t>
            </a:r>
          </a:p>
          <a:p>
            <a:endParaRPr lang="en-US" altLang="zh-TW" baseline="0" dirty="0" smtClean="0">
              <a:latin typeface="Times New Roman" pitchFamily="18" charset="0"/>
              <a:ea typeface="MS PGothic" pitchFamily="34" charset="-128"/>
            </a:endParaRPr>
          </a:p>
          <a:p>
            <a:endParaRPr lang="en-US" dirty="0" smtClean="0">
              <a:latin typeface="Times New Roman" pitchFamily="18" charset="0"/>
              <a:ea typeface="MS PGothic" pitchFamily="34" charset="-128"/>
            </a:endParaRPr>
          </a:p>
        </p:txBody>
      </p:sp>
      <p:sp>
        <p:nvSpPr>
          <p:cNvPr id="129028" name="Slide Number Placeholder 3"/>
          <p:cNvSpPr>
            <a:spLocks noGrp="1"/>
          </p:cNvSpPr>
          <p:nvPr>
            <p:ph type="sldNum" sz="quarter" idx="5"/>
          </p:nvPr>
        </p:nvSpPr>
        <p:spPr>
          <a:xfrm>
            <a:off x="3884840" y="8684462"/>
            <a:ext cx="2971461" cy="457869"/>
          </a:xfrm>
        </p:spPr>
        <p:txBody>
          <a:bodyPr lIns="91421" tIns="45712" rIns="91421" bIns="45712"/>
          <a:lstStyle/>
          <a:p>
            <a:fld id="{C78696BC-ACF3-4985-8FF9-F084241AFF42}" type="slidenum">
              <a:rPr lang="ko-KR" altLang="en-US"/>
              <a:pPr/>
              <a:t>4</a:t>
            </a:fld>
            <a:endParaRPr lang="en-US" altLang="ko-K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With these I-V</a:t>
            </a:r>
            <a:r>
              <a:rPr lang="en-US" altLang="zh-CN" baseline="0" dirty="0" smtClean="0"/>
              <a:t> characteristics we can derive the resistances and ON/OFF ratios of these devices.</a:t>
            </a:r>
          </a:p>
          <a:p>
            <a:r>
              <a:rPr lang="en-US" altLang="zh-CN" baseline="0" dirty="0" smtClean="0"/>
              <a:t>Since </a:t>
            </a:r>
            <a:r>
              <a:rPr lang="en-US" altLang="zh-CN" baseline="0" dirty="0" err="1" smtClean="0"/>
              <a:t>Roff</a:t>
            </a:r>
            <a:r>
              <a:rPr lang="en-US" altLang="zh-CN" baseline="0" dirty="0" smtClean="0"/>
              <a:t> changes exponentially with </a:t>
            </a:r>
            <a:r>
              <a:rPr lang="en-US" altLang="zh-CN" baseline="0" dirty="0" err="1" smtClean="0"/>
              <a:t>tox</a:t>
            </a:r>
            <a:r>
              <a:rPr lang="en-US" altLang="zh-CN" baseline="0" dirty="0" smtClean="0"/>
              <a:t>, and Ron changes much slower in this interval, the ON/OFF ratio is also exponentially </a:t>
            </a:r>
            <a:r>
              <a:rPr lang="en-US" altLang="zh-CN" baseline="0" dirty="0" err="1" smtClean="0"/>
              <a:t>depedent</a:t>
            </a:r>
            <a:r>
              <a:rPr lang="en-US" altLang="zh-CN" baseline="0" dirty="0" smtClean="0"/>
              <a:t> on </a:t>
            </a:r>
            <a:r>
              <a:rPr lang="en-US" altLang="zh-CN" baseline="0" dirty="0" err="1" smtClean="0"/>
              <a:t>tox</a:t>
            </a:r>
            <a:r>
              <a:rPr lang="en-US" altLang="zh-CN" baseline="0" dirty="0" smtClean="0"/>
              <a:t>. </a:t>
            </a:r>
          </a:p>
          <a:p>
            <a:endParaRPr lang="en-US" altLang="zh-CN" baseline="0" dirty="0" smtClean="0"/>
          </a:p>
          <a:p>
            <a:r>
              <a:rPr lang="en-US" altLang="zh-CN" baseline="0" dirty="0" smtClean="0"/>
              <a:t>Now we have this ON/OFF ratios for our atomic model, we still needs to consider the effects of device area for real applications.</a:t>
            </a:r>
            <a:endParaRPr lang="zh-CN" altLang="en-US" dirty="0"/>
          </a:p>
        </p:txBody>
      </p:sp>
      <p:sp>
        <p:nvSpPr>
          <p:cNvPr id="4" name="Slide Number Placeholder 3"/>
          <p:cNvSpPr>
            <a:spLocks noGrp="1"/>
          </p:cNvSpPr>
          <p:nvPr>
            <p:ph type="sldNum" sz="quarter" idx="10"/>
          </p:nvPr>
        </p:nvSpPr>
        <p:spPr/>
        <p:txBody>
          <a:bodyPr/>
          <a:lstStyle/>
          <a:p>
            <a:fld id="{CEC93CAA-2C6F-4391-AA9A-CBD0E515803C}"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3578921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Top-view SEM picture of bi-layer </a:t>
            </a:r>
            <a:r>
              <a:rPr lang="en-US" dirty="0" err="1"/>
              <a:t>TiOx</a:t>
            </a:r>
            <a:r>
              <a:rPr lang="en-US" dirty="0"/>
              <a:t>/</a:t>
            </a:r>
            <a:r>
              <a:rPr lang="en-US" dirty="0" err="1"/>
              <a:t>HfOx</a:t>
            </a:r>
            <a:r>
              <a:rPr lang="en-US" dirty="0"/>
              <a:t> oxide RRAM device with after hole etching; (b) HRTEM image of the cross-section of the bi-layer oxide RRAM.</a:t>
            </a:r>
          </a:p>
        </p:txBody>
      </p:sp>
      <p:sp>
        <p:nvSpPr>
          <p:cNvPr id="4" name="Slide Number Placeholder 3"/>
          <p:cNvSpPr>
            <a:spLocks noGrp="1"/>
          </p:cNvSpPr>
          <p:nvPr>
            <p:ph type="sldNum" sz="quarter" idx="10"/>
          </p:nvPr>
        </p:nvSpPr>
        <p:spPr/>
        <p:txBody>
          <a:bodyPr/>
          <a:lstStyle/>
          <a:p>
            <a:pPr>
              <a:defRPr/>
            </a:pPr>
            <a:fld id="{B0C70C1B-F4FB-44EA-A5CA-77FAA0779E1C}" type="slidenum">
              <a:rPr lang="en-US" smtClean="0"/>
              <a:pPr>
                <a:defRPr/>
              </a:pPr>
              <a:t>23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幻灯片图像占位符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zh-CN" altLang="en-US">
              <a:latin typeface="Calibri" charset="0"/>
              <a:ea typeface="ＭＳ Ｐゴシック" charset="0"/>
              <a:cs typeface="ＭＳ Ｐゴシック" charset="0"/>
            </a:endParaRPr>
          </a:p>
        </p:txBody>
      </p:sp>
      <p:sp>
        <p:nvSpPr>
          <p:cNvPr id="52227"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42861" indent="-285716" eaLnBrk="0" hangingPunct="0">
              <a:defRPr sz="2500">
                <a:solidFill>
                  <a:schemeClr val="tx1"/>
                </a:solidFill>
                <a:latin typeface="Arial" charset="0"/>
                <a:ea typeface="ＭＳ Ｐゴシック" charset="0"/>
              </a:defRPr>
            </a:lvl2pPr>
            <a:lvl3pPr marL="1142863" indent="-228573" eaLnBrk="0" hangingPunct="0">
              <a:defRPr sz="2500">
                <a:solidFill>
                  <a:schemeClr val="tx1"/>
                </a:solidFill>
                <a:latin typeface="Arial" charset="0"/>
                <a:ea typeface="ＭＳ Ｐゴシック" charset="0"/>
              </a:defRPr>
            </a:lvl3pPr>
            <a:lvl4pPr marL="1600009" indent="-228573" eaLnBrk="0" hangingPunct="0">
              <a:defRPr sz="2500">
                <a:solidFill>
                  <a:schemeClr val="tx1"/>
                </a:solidFill>
                <a:latin typeface="Arial" charset="0"/>
                <a:ea typeface="ＭＳ Ｐゴシック" charset="0"/>
              </a:defRPr>
            </a:lvl4pPr>
            <a:lvl5pPr marL="2057154" indent="-228573" eaLnBrk="0" hangingPunct="0">
              <a:defRPr sz="2500">
                <a:solidFill>
                  <a:schemeClr val="tx1"/>
                </a:solidFill>
                <a:latin typeface="Arial" charset="0"/>
                <a:ea typeface="ＭＳ Ｐゴシック" charset="0"/>
              </a:defRPr>
            </a:lvl5pPr>
            <a:lvl6pPr marL="2514299" indent="-228573" eaLnBrk="0" fontAlgn="base" hangingPunct="0">
              <a:spcBef>
                <a:spcPct val="0"/>
              </a:spcBef>
              <a:spcAft>
                <a:spcPct val="0"/>
              </a:spcAft>
              <a:defRPr sz="2500">
                <a:solidFill>
                  <a:schemeClr val="tx1"/>
                </a:solidFill>
                <a:latin typeface="Arial" charset="0"/>
                <a:ea typeface="ＭＳ Ｐゴシック" charset="0"/>
              </a:defRPr>
            </a:lvl6pPr>
            <a:lvl7pPr marL="2971444" indent="-228573" eaLnBrk="0" fontAlgn="base" hangingPunct="0">
              <a:spcBef>
                <a:spcPct val="0"/>
              </a:spcBef>
              <a:spcAft>
                <a:spcPct val="0"/>
              </a:spcAft>
              <a:defRPr sz="2500">
                <a:solidFill>
                  <a:schemeClr val="tx1"/>
                </a:solidFill>
                <a:latin typeface="Arial" charset="0"/>
                <a:ea typeface="ＭＳ Ｐゴシック" charset="0"/>
              </a:defRPr>
            </a:lvl7pPr>
            <a:lvl8pPr marL="3428589" indent="-228573" eaLnBrk="0" fontAlgn="base" hangingPunct="0">
              <a:spcBef>
                <a:spcPct val="0"/>
              </a:spcBef>
              <a:spcAft>
                <a:spcPct val="0"/>
              </a:spcAft>
              <a:defRPr sz="2500">
                <a:solidFill>
                  <a:schemeClr val="tx1"/>
                </a:solidFill>
                <a:latin typeface="Arial" charset="0"/>
                <a:ea typeface="ＭＳ Ｐゴシック" charset="0"/>
              </a:defRPr>
            </a:lvl8pPr>
            <a:lvl9pPr marL="3885734" indent="-228573"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5B45F7C2-2E94-0C4E-BEE3-9784E16A356F}" type="slidenum">
              <a:rPr lang="en-US" sz="1100">
                <a:solidFill>
                  <a:prstClr val="black"/>
                </a:solidFill>
                <a:latin typeface="Calibri" charset="0"/>
              </a:rPr>
              <a:pPr eaLnBrk="1" hangingPunct="1"/>
              <a:t>26</a:t>
            </a:fld>
            <a:endParaRPr lang="en-US" sz="1100" dirty="0">
              <a:solidFill>
                <a:prstClr val="black"/>
              </a:solidFill>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幻灯片图像占位符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zh-CN" altLang="en-US" dirty="0">
              <a:latin typeface="Calibri" charset="0"/>
              <a:ea typeface="ＭＳ Ｐゴシック" charset="0"/>
              <a:cs typeface="ＭＳ Ｐゴシック" charset="0"/>
            </a:endParaRPr>
          </a:p>
        </p:txBody>
      </p:sp>
      <p:sp>
        <p:nvSpPr>
          <p:cNvPr id="5017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42861" indent="-285716" eaLnBrk="0" hangingPunct="0">
              <a:defRPr sz="2500">
                <a:solidFill>
                  <a:schemeClr val="tx1"/>
                </a:solidFill>
                <a:latin typeface="Arial" charset="0"/>
                <a:ea typeface="ＭＳ Ｐゴシック" charset="0"/>
              </a:defRPr>
            </a:lvl2pPr>
            <a:lvl3pPr marL="1142863" indent="-228573" eaLnBrk="0" hangingPunct="0">
              <a:defRPr sz="2500">
                <a:solidFill>
                  <a:schemeClr val="tx1"/>
                </a:solidFill>
                <a:latin typeface="Arial" charset="0"/>
                <a:ea typeface="ＭＳ Ｐゴシック" charset="0"/>
              </a:defRPr>
            </a:lvl3pPr>
            <a:lvl4pPr marL="1600009" indent="-228573" eaLnBrk="0" hangingPunct="0">
              <a:defRPr sz="2500">
                <a:solidFill>
                  <a:schemeClr val="tx1"/>
                </a:solidFill>
                <a:latin typeface="Arial" charset="0"/>
                <a:ea typeface="ＭＳ Ｐゴシック" charset="0"/>
              </a:defRPr>
            </a:lvl4pPr>
            <a:lvl5pPr marL="2057154" indent="-228573" eaLnBrk="0" hangingPunct="0">
              <a:defRPr sz="2500">
                <a:solidFill>
                  <a:schemeClr val="tx1"/>
                </a:solidFill>
                <a:latin typeface="Arial" charset="0"/>
                <a:ea typeface="ＭＳ Ｐゴシック" charset="0"/>
              </a:defRPr>
            </a:lvl5pPr>
            <a:lvl6pPr marL="2514299" indent="-228573" eaLnBrk="0" fontAlgn="base" hangingPunct="0">
              <a:spcBef>
                <a:spcPct val="0"/>
              </a:spcBef>
              <a:spcAft>
                <a:spcPct val="0"/>
              </a:spcAft>
              <a:defRPr sz="2500">
                <a:solidFill>
                  <a:schemeClr val="tx1"/>
                </a:solidFill>
                <a:latin typeface="Arial" charset="0"/>
                <a:ea typeface="ＭＳ Ｐゴシック" charset="0"/>
              </a:defRPr>
            </a:lvl6pPr>
            <a:lvl7pPr marL="2971444" indent="-228573" eaLnBrk="0" fontAlgn="base" hangingPunct="0">
              <a:spcBef>
                <a:spcPct val="0"/>
              </a:spcBef>
              <a:spcAft>
                <a:spcPct val="0"/>
              </a:spcAft>
              <a:defRPr sz="2500">
                <a:solidFill>
                  <a:schemeClr val="tx1"/>
                </a:solidFill>
                <a:latin typeface="Arial" charset="0"/>
                <a:ea typeface="ＭＳ Ｐゴシック" charset="0"/>
              </a:defRPr>
            </a:lvl7pPr>
            <a:lvl8pPr marL="3428589" indent="-228573" eaLnBrk="0" fontAlgn="base" hangingPunct="0">
              <a:spcBef>
                <a:spcPct val="0"/>
              </a:spcBef>
              <a:spcAft>
                <a:spcPct val="0"/>
              </a:spcAft>
              <a:defRPr sz="2500">
                <a:solidFill>
                  <a:schemeClr val="tx1"/>
                </a:solidFill>
                <a:latin typeface="Arial" charset="0"/>
                <a:ea typeface="ＭＳ Ｐゴシック" charset="0"/>
              </a:defRPr>
            </a:lvl8pPr>
            <a:lvl9pPr marL="3885734" indent="-228573"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C2376455-0B3D-AC42-B993-418F6583A951}" type="slidenum">
              <a:rPr lang="en-US" sz="1100">
                <a:solidFill>
                  <a:prstClr val="black"/>
                </a:solidFill>
                <a:latin typeface="Calibri" charset="0"/>
              </a:rPr>
              <a:pPr eaLnBrk="1" hangingPunct="1"/>
              <a:t>27</a:t>
            </a:fld>
            <a:endParaRPr lang="en-US" sz="1100" dirty="0">
              <a:solidFill>
                <a:prstClr val="black"/>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005A128-8A9B-C94B-98A9-AECF5F3A788D}" type="slidenum">
              <a:rPr lang="en-US" smtClean="0">
                <a:solidFill>
                  <a:prstClr val="black"/>
                </a:solidFill>
              </a:rPr>
              <a:pPr/>
              <a:t>28</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4" charset="-128"/>
              </a:rPr>
              <a:t>30nm(BE)/10nm(RCM)/20nm(TE)</a:t>
            </a:r>
          </a:p>
          <a:p>
            <a:r>
              <a:rPr lang="en-US" smtClean="0">
                <a:ea typeface="ＭＳ Ｐゴシック" pitchFamily="34" charset="-128"/>
              </a:rPr>
              <a:t>350 FGA for 30min, no effect on RRAM performance</a:t>
            </a:r>
          </a:p>
        </p:txBody>
      </p:sp>
      <p:sp>
        <p:nvSpPr>
          <p:cNvPr id="148484" name="Slide Number Placeholder 3"/>
          <p:cNvSpPr>
            <a:spLocks noGrp="1"/>
          </p:cNvSpPr>
          <p:nvPr>
            <p:ph type="sldNum" sz="quarter" idx="5"/>
          </p:nvPr>
        </p:nvSpPr>
        <p:spPr bwMode="auto">
          <a:noFill/>
          <a:ln>
            <a:miter lim="800000"/>
            <a:headEnd/>
            <a:tailEnd/>
          </a:ln>
        </p:spPr>
        <p:txBody>
          <a:bodyPr/>
          <a:lstStyle/>
          <a:p>
            <a:fld id="{E28F429A-6C28-4241-959F-76B2D587C903}" type="slidenum">
              <a:rPr lang="en-US">
                <a:solidFill>
                  <a:srgbClr val="000000"/>
                </a:solidFill>
              </a:rPr>
              <a:pPr/>
              <a:t>29</a:t>
            </a:fld>
            <a:endParaRPr 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[64M,</a:t>
            </a:r>
            <a:r>
              <a:rPr lang="en-US" baseline="0" dirty="0" smtClean="0"/>
              <a:t> Unity (ISSCC)</a:t>
            </a:r>
            <a:r>
              <a:rPr lang="en-US" dirty="0" smtClean="0"/>
              <a:t>] </a:t>
            </a:r>
            <a:r>
              <a:rPr lang="en-US" dirty="0" err="1" smtClean="0"/>
              <a:t>Chevallier</a:t>
            </a:r>
            <a:r>
              <a:rPr lang="en-US" dirty="0" smtClean="0"/>
              <a:t>, C.J.; Chang </a:t>
            </a:r>
            <a:r>
              <a:rPr lang="en-US" dirty="0" err="1" smtClean="0"/>
              <a:t>Hua</a:t>
            </a:r>
            <a:r>
              <a:rPr lang="en-US" dirty="0" smtClean="0"/>
              <a:t> </a:t>
            </a:r>
            <a:r>
              <a:rPr lang="en-US" dirty="0" err="1" smtClean="0"/>
              <a:t>Siau</a:t>
            </a:r>
            <a:r>
              <a:rPr lang="en-US" dirty="0" smtClean="0"/>
              <a:t>; Lim, S.F.; </a:t>
            </a:r>
            <a:r>
              <a:rPr lang="en-US" dirty="0" err="1" smtClean="0"/>
              <a:t>Namala</a:t>
            </a:r>
            <a:r>
              <a:rPr lang="en-US" dirty="0" smtClean="0"/>
              <a:t>, S.R.; Matsuoka, M.; Bateman, B.L.; </a:t>
            </a:r>
            <a:r>
              <a:rPr lang="en-US" dirty="0" err="1" smtClean="0"/>
              <a:t>Rinerson</a:t>
            </a:r>
            <a:r>
              <a:rPr lang="en-US" dirty="0" smtClean="0"/>
              <a:t>, D., "A 0.13µm 64Mb multi-layered conductive metal-oxide memory," Solid-State Circuits Conference Digest of Technical Papers (ISSCC), 2010 IEEE International , vol., no., pp.260,261, 7-11 Feb. 2010,</a:t>
            </a:r>
            <a:r>
              <a:rPr lang="en-US" baseline="0" dirty="0" smtClean="0"/>
              <a:t> </a:t>
            </a:r>
            <a:r>
              <a:rPr lang="en-US" dirty="0" err="1" smtClean="0"/>
              <a:t>doi</a:t>
            </a:r>
            <a:r>
              <a:rPr lang="en-US" dirty="0" smtClean="0"/>
              <a:t>: 10.1109/ISSCC.2010.5433945</a:t>
            </a:r>
          </a:p>
          <a:p>
            <a:r>
              <a:rPr lang="en-US" dirty="0" smtClean="0"/>
              <a:t>[1M, </a:t>
            </a:r>
            <a:r>
              <a:rPr lang="en-US" dirty="0" err="1" smtClean="0"/>
              <a:t>Fudan</a:t>
            </a:r>
            <a:r>
              <a:rPr lang="en-US" dirty="0" smtClean="0"/>
              <a:t> </a:t>
            </a:r>
            <a:r>
              <a:rPr lang="en-US" dirty="0" err="1" smtClean="0"/>
              <a:t>Univ</a:t>
            </a:r>
            <a:r>
              <a:rPr lang="en-US" dirty="0" smtClean="0"/>
              <a:t> (VLSI)] Wang, M.; </a:t>
            </a:r>
            <a:r>
              <a:rPr lang="en-US" dirty="0" err="1" smtClean="0"/>
              <a:t>Luo</a:t>
            </a:r>
            <a:r>
              <a:rPr lang="en-US" dirty="0" smtClean="0"/>
              <a:t>, W.J.; Wang, Y.L.; Yang, L.M.; Zhu, W.; Zhou, P.; Yang, J. H.; Gong, X.G.; Lin, Y.Y.; Huang, R.; Song, S.; Zhou, Q. T.; Wu, H.M.; Wu, J.G.; Chi, M. H., "A novel </a:t>
            </a:r>
            <a:r>
              <a:rPr lang="en-US" dirty="0" err="1" smtClean="0"/>
              <a:t>CuxSiyO</a:t>
            </a:r>
            <a:r>
              <a:rPr lang="en-US" dirty="0" smtClean="0"/>
              <a:t> resistive memory in logic technology with excellent data retention and resistance distribution for embedded applications," VLSI Technology (VLSIT), 2010 Symposium on , vol., no., pp.89,90, 15-17 June 2010,</a:t>
            </a:r>
            <a:r>
              <a:rPr lang="en-US" baseline="0" dirty="0" smtClean="0"/>
              <a:t> </a:t>
            </a:r>
            <a:r>
              <a:rPr lang="en-US" dirty="0" err="1" smtClean="0"/>
              <a:t>doi</a:t>
            </a:r>
            <a:r>
              <a:rPr lang="en-US" dirty="0" smtClean="0"/>
              <a:t>: 10.1109/VLSIT.2010.5556182</a:t>
            </a:r>
          </a:p>
          <a:p>
            <a:r>
              <a:rPr lang="en-US" dirty="0" smtClean="0"/>
              <a:t>[4M, ITRI (ISSCC)] </a:t>
            </a:r>
            <a:r>
              <a:rPr lang="en-US" dirty="0" err="1" smtClean="0"/>
              <a:t>Shyh-Shyuan</a:t>
            </a:r>
            <a:r>
              <a:rPr lang="en-US" dirty="0" smtClean="0"/>
              <a:t> </a:t>
            </a:r>
            <a:r>
              <a:rPr lang="en-US" dirty="0" err="1" smtClean="0"/>
              <a:t>Sheu</a:t>
            </a:r>
            <a:r>
              <a:rPr lang="en-US" dirty="0" smtClean="0"/>
              <a:t>; </a:t>
            </a:r>
            <a:r>
              <a:rPr lang="en-US" dirty="0" err="1" smtClean="0"/>
              <a:t>Meng</a:t>
            </a:r>
            <a:r>
              <a:rPr lang="en-US" dirty="0" smtClean="0"/>
              <a:t>-Fan Chang; Ku-</a:t>
            </a:r>
            <a:r>
              <a:rPr lang="en-US" dirty="0" err="1" smtClean="0"/>
              <a:t>Feng</a:t>
            </a:r>
            <a:r>
              <a:rPr lang="en-US" dirty="0" smtClean="0"/>
              <a:t> Lin; </a:t>
            </a:r>
            <a:r>
              <a:rPr lang="en-US" dirty="0" err="1" smtClean="0"/>
              <a:t>Che</a:t>
            </a:r>
            <a:r>
              <a:rPr lang="en-US" dirty="0" smtClean="0"/>
              <a:t>-Wei Wu; Yu-</a:t>
            </a:r>
            <a:r>
              <a:rPr lang="en-US" dirty="0" err="1" smtClean="0"/>
              <a:t>Sheng</a:t>
            </a:r>
            <a:r>
              <a:rPr lang="en-US" dirty="0" smtClean="0"/>
              <a:t> Chen; Pi-</a:t>
            </a:r>
            <a:r>
              <a:rPr lang="en-US" dirty="0" err="1" smtClean="0"/>
              <a:t>Feng</a:t>
            </a:r>
            <a:r>
              <a:rPr lang="en-US" dirty="0" smtClean="0"/>
              <a:t> Chiu; </a:t>
            </a:r>
            <a:r>
              <a:rPr lang="en-US" dirty="0" err="1" smtClean="0"/>
              <a:t>Chia</a:t>
            </a:r>
            <a:r>
              <a:rPr lang="en-US" dirty="0" smtClean="0"/>
              <a:t>-Chen </a:t>
            </a:r>
            <a:r>
              <a:rPr lang="en-US" dirty="0" err="1" smtClean="0"/>
              <a:t>Kuo</a:t>
            </a:r>
            <a:r>
              <a:rPr lang="en-US" dirty="0" smtClean="0"/>
              <a:t>; </a:t>
            </a:r>
            <a:r>
              <a:rPr lang="en-US" dirty="0" err="1" smtClean="0"/>
              <a:t>Yih</a:t>
            </a:r>
            <a:r>
              <a:rPr lang="en-US" dirty="0" smtClean="0"/>
              <a:t>-Shan Yang; Pei-</a:t>
            </a:r>
            <a:r>
              <a:rPr lang="en-US" dirty="0" err="1" smtClean="0"/>
              <a:t>Chia</a:t>
            </a:r>
            <a:r>
              <a:rPr lang="en-US" dirty="0" smtClean="0"/>
              <a:t> Chiang; </a:t>
            </a:r>
            <a:r>
              <a:rPr lang="en-US" dirty="0" err="1" smtClean="0"/>
              <a:t>Wen</a:t>
            </a:r>
            <a:r>
              <a:rPr lang="en-US" dirty="0" smtClean="0"/>
              <a:t>-Pin Lin; </a:t>
            </a:r>
            <a:r>
              <a:rPr lang="en-US" dirty="0" err="1" smtClean="0"/>
              <a:t>Che</a:t>
            </a:r>
            <a:r>
              <a:rPr lang="en-US" dirty="0" smtClean="0"/>
              <a:t>-He Lin; </a:t>
            </a:r>
            <a:r>
              <a:rPr lang="en-US" dirty="0" err="1" smtClean="0"/>
              <a:t>Heng</a:t>
            </a:r>
            <a:r>
              <a:rPr lang="en-US" dirty="0" smtClean="0"/>
              <a:t>-Yuan Lee; Pei-Yi </a:t>
            </a:r>
            <a:r>
              <a:rPr lang="en-US" dirty="0" err="1" smtClean="0"/>
              <a:t>Gu</a:t>
            </a:r>
            <a:r>
              <a:rPr lang="en-US" dirty="0" smtClean="0"/>
              <a:t>; Sum-Min Wang; Chen, F.T.; </a:t>
            </a:r>
            <a:r>
              <a:rPr lang="en-US" dirty="0" err="1" smtClean="0"/>
              <a:t>Keng</a:t>
            </a:r>
            <a:r>
              <a:rPr lang="en-US" dirty="0" smtClean="0"/>
              <a:t>-Li Su; Chen-</a:t>
            </a:r>
            <a:r>
              <a:rPr lang="en-US" dirty="0" err="1" smtClean="0"/>
              <a:t>Hsin</a:t>
            </a:r>
            <a:r>
              <a:rPr lang="en-US" dirty="0" smtClean="0"/>
              <a:t> Lien; </a:t>
            </a:r>
            <a:r>
              <a:rPr lang="en-US" dirty="0" err="1" smtClean="0"/>
              <a:t>Kuo-Hsing</a:t>
            </a:r>
            <a:r>
              <a:rPr lang="en-US" dirty="0" smtClean="0"/>
              <a:t> Cheng; </a:t>
            </a:r>
            <a:r>
              <a:rPr lang="en-US" dirty="0" err="1" smtClean="0"/>
              <a:t>Hsin-Tun</a:t>
            </a:r>
            <a:r>
              <a:rPr lang="en-US" dirty="0" smtClean="0"/>
              <a:t> Wu; Tzu-Kun Ku; Ming-</a:t>
            </a:r>
            <a:r>
              <a:rPr lang="en-US" dirty="0" err="1" smtClean="0"/>
              <a:t>Jer</a:t>
            </a:r>
            <a:r>
              <a:rPr lang="en-US" dirty="0" smtClean="0"/>
              <a:t> Kao; Ming-Jinn Tsai, "A 4Mb embedded SLC resistive-RAM macro with 7.2ns read-write random-access time and 160ns MLC-access capability," Solid-State Circuits Conference Digest of Technical Papers (ISSCC), 2011 IEEE International , vol., no., pp.200,202, 20-24 Feb. 2011,</a:t>
            </a:r>
            <a:r>
              <a:rPr lang="en-US" baseline="0" dirty="0" smtClean="0"/>
              <a:t> </a:t>
            </a:r>
            <a:r>
              <a:rPr lang="en-US" dirty="0" err="1" smtClean="0"/>
              <a:t>doi</a:t>
            </a:r>
            <a:r>
              <a:rPr lang="en-US" dirty="0" smtClean="0"/>
              <a:t>: 10.1109/ISSCC.2011.5746281</a:t>
            </a:r>
          </a:p>
          <a:p>
            <a:r>
              <a:rPr lang="en-US" dirty="0" smtClean="0"/>
              <a:t>[4M,</a:t>
            </a:r>
            <a:r>
              <a:rPr lang="en-US" baseline="0" dirty="0" smtClean="0"/>
              <a:t> Sony (ISSCC)</a:t>
            </a:r>
            <a:r>
              <a:rPr lang="en-US" dirty="0" smtClean="0"/>
              <a:t>] </a:t>
            </a:r>
            <a:r>
              <a:rPr lang="en-US" dirty="0" err="1" smtClean="0"/>
              <a:t>Otsuka</a:t>
            </a:r>
            <a:r>
              <a:rPr lang="en-US" dirty="0" smtClean="0"/>
              <a:t>, </a:t>
            </a:r>
            <a:r>
              <a:rPr lang="en-US" dirty="0" err="1" smtClean="0"/>
              <a:t>Wataru</a:t>
            </a:r>
            <a:r>
              <a:rPr lang="en-US" dirty="0" smtClean="0"/>
              <a:t>; Miyata, K.; Kitagawa, M.; </a:t>
            </a:r>
            <a:r>
              <a:rPr lang="en-US" dirty="0" err="1" smtClean="0"/>
              <a:t>Tsutsui</a:t>
            </a:r>
            <a:r>
              <a:rPr lang="en-US" dirty="0" smtClean="0"/>
              <a:t>, K.; Tsushima, T.; Yoshihara, H.; </a:t>
            </a:r>
            <a:r>
              <a:rPr lang="en-US" dirty="0" err="1" smtClean="0"/>
              <a:t>Namise</a:t>
            </a:r>
            <a:r>
              <a:rPr lang="en-US" dirty="0" smtClean="0"/>
              <a:t>, T.; </a:t>
            </a:r>
            <a:r>
              <a:rPr lang="en-US" dirty="0" err="1" smtClean="0"/>
              <a:t>Terao</a:t>
            </a:r>
            <a:r>
              <a:rPr lang="en-US" dirty="0" smtClean="0"/>
              <a:t>, Y.; Ogata, K., "A 4Mb conductive-bridge resistive memory with 2.3GB/s read-throughput and 216MB/s program-throughput," Solid-State Circuits Conference Digest of Technical Papers (ISSCC), 2011 IEEE International , vol., no., pp.210,211, 20-24 Feb. 2011,</a:t>
            </a:r>
            <a:r>
              <a:rPr lang="en-US" baseline="0" dirty="0" smtClean="0"/>
              <a:t> </a:t>
            </a:r>
            <a:r>
              <a:rPr lang="en-US" dirty="0" err="1" smtClean="0"/>
              <a:t>doi</a:t>
            </a:r>
            <a:r>
              <a:rPr lang="en-US" dirty="0" smtClean="0"/>
              <a:t>: 10.1109/ISSCC.2011.5746286</a:t>
            </a:r>
          </a:p>
          <a:p>
            <a:r>
              <a:rPr lang="en-US" dirty="0" smtClean="0"/>
              <a:t>[256k,</a:t>
            </a:r>
            <a:r>
              <a:rPr lang="en-US" baseline="0" dirty="0" smtClean="0"/>
              <a:t> Panasonic (IEDM)</a:t>
            </a:r>
            <a:r>
              <a:rPr lang="en-US" dirty="0" smtClean="0"/>
              <a:t>] Wei, Z.; Takagi, T.; </a:t>
            </a:r>
            <a:r>
              <a:rPr lang="en-US" dirty="0" err="1" smtClean="0"/>
              <a:t>Kanzawa</a:t>
            </a:r>
            <a:r>
              <a:rPr lang="en-US" dirty="0" smtClean="0"/>
              <a:t>, Y.; </a:t>
            </a:r>
            <a:r>
              <a:rPr lang="en-US" dirty="0" err="1" smtClean="0"/>
              <a:t>Katoh</a:t>
            </a:r>
            <a:r>
              <a:rPr lang="en-US" dirty="0" smtClean="0"/>
              <a:t>, Y.; </a:t>
            </a:r>
            <a:r>
              <a:rPr lang="en-US" dirty="0" err="1" smtClean="0"/>
              <a:t>Ninomiya</a:t>
            </a:r>
            <a:r>
              <a:rPr lang="en-US" dirty="0" smtClean="0"/>
              <a:t>, T.; Kawai, K.; </a:t>
            </a:r>
            <a:r>
              <a:rPr lang="en-US" dirty="0" err="1" smtClean="0"/>
              <a:t>Muraoka</a:t>
            </a:r>
            <a:r>
              <a:rPr lang="en-US" dirty="0" smtClean="0"/>
              <a:t>, S.; </a:t>
            </a:r>
            <a:r>
              <a:rPr lang="en-US" dirty="0" err="1" smtClean="0"/>
              <a:t>Mitani</a:t>
            </a:r>
            <a:r>
              <a:rPr lang="en-US" dirty="0" smtClean="0"/>
              <a:t>, S.; Katayama, K.; </a:t>
            </a:r>
            <a:r>
              <a:rPr lang="en-US" dirty="0" err="1" smtClean="0"/>
              <a:t>Fujii</a:t>
            </a:r>
            <a:r>
              <a:rPr lang="en-US" dirty="0" smtClean="0"/>
              <a:t>, S.; </a:t>
            </a:r>
            <a:r>
              <a:rPr lang="en-US" dirty="0" err="1" smtClean="0"/>
              <a:t>Miyanaga</a:t>
            </a:r>
            <a:r>
              <a:rPr lang="en-US" dirty="0" smtClean="0"/>
              <a:t>, R.; Kawashima, Y.; </a:t>
            </a:r>
            <a:r>
              <a:rPr lang="en-US" dirty="0" err="1" smtClean="0"/>
              <a:t>Mikawa</a:t>
            </a:r>
            <a:r>
              <a:rPr lang="en-US" dirty="0" smtClean="0"/>
              <a:t>, T.; </a:t>
            </a:r>
            <a:r>
              <a:rPr lang="en-US" dirty="0" err="1" smtClean="0"/>
              <a:t>Shimakawa</a:t>
            </a:r>
            <a:r>
              <a:rPr lang="en-US" dirty="0" smtClean="0"/>
              <a:t>, K.; </a:t>
            </a:r>
            <a:r>
              <a:rPr lang="en-US" dirty="0" err="1" smtClean="0"/>
              <a:t>Aono</a:t>
            </a:r>
            <a:r>
              <a:rPr lang="en-US" dirty="0" smtClean="0"/>
              <a:t>, K., "Demonstration of high-density </a:t>
            </a:r>
            <a:r>
              <a:rPr lang="en-US" dirty="0" err="1" smtClean="0"/>
              <a:t>ReRAM</a:t>
            </a:r>
            <a:r>
              <a:rPr lang="en-US" dirty="0" smtClean="0"/>
              <a:t> ensuring 10-year retention at 85°C based on a newly developed reliability model," Electron Devices Meeting (IEDM), 2011 IEEE International , vol., no., pp.31.4.1,31.4.4, 5-7 Dec. 2011,</a:t>
            </a:r>
            <a:r>
              <a:rPr lang="en-US" baseline="0" dirty="0" smtClean="0"/>
              <a:t> </a:t>
            </a:r>
            <a:r>
              <a:rPr lang="en-US" dirty="0" err="1" smtClean="0"/>
              <a:t>doi</a:t>
            </a:r>
            <a:r>
              <a:rPr lang="en-US" dirty="0" smtClean="0"/>
              <a:t>: 10.1109/IEDM.2011.6131650</a:t>
            </a:r>
          </a:p>
          <a:p>
            <a:r>
              <a:rPr lang="en-US" dirty="0" smtClean="0"/>
              <a:t>[64M, </a:t>
            </a:r>
            <a:r>
              <a:rPr lang="en-US" dirty="0" err="1" smtClean="0"/>
              <a:t>Elpida</a:t>
            </a:r>
            <a:r>
              <a:rPr lang="en-US" dirty="0" smtClean="0"/>
              <a:t>] http://techon.nikkeibp.co.jp/english/NEWS_EN/20120126/203992/</a:t>
            </a:r>
          </a:p>
          <a:p>
            <a:r>
              <a:rPr lang="en-US" dirty="0" smtClean="0"/>
              <a:t>[8M, Panasonic (ISSCC)]</a:t>
            </a:r>
            <a:r>
              <a:rPr lang="en-US" baseline="0" dirty="0" smtClean="0"/>
              <a:t> Kawahara, A.; Azuma, R.; Ikeda, Y.; Kawai, K.; </a:t>
            </a:r>
            <a:r>
              <a:rPr lang="en-US" baseline="0" dirty="0" err="1" smtClean="0"/>
              <a:t>Katoh</a:t>
            </a:r>
            <a:r>
              <a:rPr lang="en-US" baseline="0" dirty="0" smtClean="0"/>
              <a:t>, Y.; Tanabe, K.; Nakamura, T.; </a:t>
            </a:r>
            <a:r>
              <a:rPr lang="en-US" baseline="0" dirty="0" err="1" smtClean="0"/>
              <a:t>Sumimoto</a:t>
            </a:r>
            <a:r>
              <a:rPr lang="en-US" baseline="0" dirty="0" smtClean="0"/>
              <a:t>, Y.; Yamada, N.; </a:t>
            </a:r>
            <a:r>
              <a:rPr lang="en-US" baseline="0" dirty="0" err="1" smtClean="0"/>
              <a:t>Nakai</a:t>
            </a:r>
            <a:r>
              <a:rPr lang="en-US" baseline="0" dirty="0" smtClean="0"/>
              <a:t>, N.; Sakamoto, S.; Hayakawa, Y.; Tsuji, K.; </a:t>
            </a:r>
            <a:r>
              <a:rPr lang="en-US" baseline="0" dirty="0" err="1" smtClean="0"/>
              <a:t>Yoneda</a:t>
            </a:r>
            <a:r>
              <a:rPr lang="en-US" baseline="0" dirty="0" smtClean="0"/>
              <a:t>, S.; </a:t>
            </a:r>
            <a:r>
              <a:rPr lang="en-US" baseline="0" dirty="0" err="1" smtClean="0"/>
              <a:t>Himeno</a:t>
            </a:r>
            <a:r>
              <a:rPr lang="en-US" baseline="0" dirty="0" smtClean="0"/>
              <a:t>, A.; </a:t>
            </a:r>
            <a:r>
              <a:rPr lang="en-US" baseline="0" dirty="0" err="1" smtClean="0"/>
              <a:t>Origasa</a:t>
            </a:r>
            <a:r>
              <a:rPr lang="en-US" baseline="0" dirty="0" smtClean="0"/>
              <a:t>, K.; </a:t>
            </a:r>
            <a:r>
              <a:rPr lang="en-US" baseline="0" dirty="0" err="1" smtClean="0"/>
              <a:t>Shimakawa</a:t>
            </a:r>
            <a:r>
              <a:rPr lang="en-US" baseline="0" dirty="0" smtClean="0"/>
              <a:t>, K.; Takagi, T.; </a:t>
            </a:r>
            <a:r>
              <a:rPr lang="en-US" baseline="0" dirty="0" err="1" smtClean="0"/>
              <a:t>Mikawa</a:t>
            </a:r>
            <a:r>
              <a:rPr lang="en-US" baseline="0" dirty="0" smtClean="0"/>
              <a:t>, T.; </a:t>
            </a:r>
            <a:r>
              <a:rPr lang="en-US" baseline="0" dirty="0" err="1" smtClean="0"/>
              <a:t>Aono</a:t>
            </a:r>
            <a:r>
              <a:rPr lang="en-US" baseline="0" dirty="0" smtClean="0"/>
              <a:t>, K., "An 8Mb multi-layered cross-point </a:t>
            </a:r>
            <a:r>
              <a:rPr lang="en-US" baseline="0" dirty="0" err="1" smtClean="0"/>
              <a:t>ReRAM</a:t>
            </a:r>
            <a:r>
              <a:rPr lang="en-US" baseline="0" dirty="0" smtClean="0"/>
              <a:t> macro with 443MB/s write throughput," Solid-State Circuits Conference Digest of Technical Papers (ISSCC), 2012 IEEE International , vol., no., pp.432,434, 19-23 Feb. 2012, </a:t>
            </a:r>
            <a:r>
              <a:rPr lang="en-US" baseline="0" dirty="0" err="1" smtClean="0"/>
              <a:t>doi</a:t>
            </a:r>
            <a:r>
              <a:rPr lang="en-US" baseline="0" dirty="0" smtClean="0"/>
              <a:t>: 10.1109/ISSCC.2012.6177078</a:t>
            </a:r>
            <a:endParaRPr lang="en-US" dirty="0" smtClean="0"/>
          </a:p>
          <a:p>
            <a:r>
              <a:rPr lang="en-US" dirty="0" smtClean="0"/>
              <a:t>[4M,</a:t>
            </a:r>
            <a:r>
              <a:rPr lang="en-US" baseline="0" dirty="0" smtClean="0"/>
              <a:t> TSMC (ISSCC)</a:t>
            </a:r>
            <a:r>
              <a:rPr lang="en-US" dirty="0" smtClean="0"/>
              <a:t>] </a:t>
            </a:r>
            <a:r>
              <a:rPr lang="en-US" dirty="0" err="1" smtClean="0"/>
              <a:t>Meng</a:t>
            </a:r>
            <a:r>
              <a:rPr lang="en-US" dirty="0" smtClean="0"/>
              <a:t>-Fan Chang; </a:t>
            </a:r>
            <a:r>
              <a:rPr lang="en-US" dirty="0" err="1" smtClean="0"/>
              <a:t>Che</a:t>
            </a:r>
            <a:r>
              <a:rPr lang="en-US" dirty="0" smtClean="0"/>
              <a:t>-Wei Wu; </a:t>
            </a:r>
            <a:r>
              <a:rPr lang="en-US" dirty="0" err="1" smtClean="0"/>
              <a:t>Chia</a:t>
            </a:r>
            <a:r>
              <a:rPr lang="en-US" dirty="0" smtClean="0"/>
              <a:t>-Cheng </a:t>
            </a:r>
            <a:r>
              <a:rPr lang="en-US" dirty="0" err="1" smtClean="0"/>
              <a:t>Kuo</a:t>
            </a:r>
            <a:r>
              <a:rPr lang="en-US" dirty="0" smtClean="0"/>
              <a:t>; Shin-Jang </a:t>
            </a:r>
            <a:r>
              <a:rPr lang="en-US" dirty="0" err="1" smtClean="0"/>
              <a:t>Shen</a:t>
            </a:r>
            <a:r>
              <a:rPr lang="en-US" dirty="0" smtClean="0"/>
              <a:t>; Ku-</a:t>
            </a:r>
            <a:r>
              <a:rPr lang="en-US" dirty="0" err="1" smtClean="0"/>
              <a:t>Feng</a:t>
            </a:r>
            <a:r>
              <a:rPr lang="en-US" dirty="0" smtClean="0"/>
              <a:t> Lin; </a:t>
            </a:r>
            <a:r>
              <a:rPr lang="en-US" dirty="0" err="1" smtClean="0"/>
              <a:t>Shu-Meng</a:t>
            </a:r>
            <a:r>
              <a:rPr lang="en-US" dirty="0" smtClean="0"/>
              <a:t> Yang; </a:t>
            </a:r>
            <a:r>
              <a:rPr lang="en-US" dirty="0" err="1" smtClean="0"/>
              <a:t>Ya</a:t>
            </a:r>
            <a:r>
              <a:rPr lang="en-US" dirty="0" smtClean="0"/>
              <a:t>-Chin King; </a:t>
            </a:r>
            <a:r>
              <a:rPr lang="en-US" dirty="0" err="1" smtClean="0"/>
              <a:t>Chorng</a:t>
            </a:r>
            <a:r>
              <a:rPr lang="en-US" dirty="0" smtClean="0"/>
              <a:t>-Jung Lin; Yu-</a:t>
            </a:r>
            <a:r>
              <a:rPr lang="en-US" dirty="0" err="1" smtClean="0"/>
              <a:t>Der</a:t>
            </a:r>
            <a:r>
              <a:rPr lang="en-US" dirty="0" smtClean="0"/>
              <a:t> </a:t>
            </a:r>
            <a:r>
              <a:rPr lang="en-US" dirty="0" err="1" smtClean="0"/>
              <a:t>Chih</a:t>
            </a:r>
            <a:r>
              <a:rPr lang="en-US" dirty="0" smtClean="0"/>
              <a:t>, "A 0.5V 4Mb logic-process compatible embedded resistive RAM (</a:t>
            </a:r>
            <a:r>
              <a:rPr lang="en-US" dirty="0" err="1" smtClean="0"/>
              <a:t>ReRAM</a:t>
            </a:r>
            <a:r>
              <a:rPr lang="en-US" dirty="0" smtClean="0"/>
              <a:t>) in 65nm CMOS using low-voltage current-mode sensing scheme with 45ns random read time," Solid-State Circuits Conference Digest of Technical Papers (ISSCC), 2012 IEEE International , vol., no., pp.434,436, 19-23 Feb. 2012,</a:t>
            </a:r>
            <a:r>
              <a:rPr lang="en-US" baseline="0" dirty="0" smtClean="0"/>
              <a:t> </a:t>
            </a:r>
            <a:r>
              <a:rPr lang="en-US" dirty="0" err="1" smtClean="0"/>
              <a:t>doi</a:t>
            </a:r>
            <a:r>
              <a:rPr lang="en-US" dirty="0" smtClean="0"/>
              <a:t>: 10.1109/ISSCC.2012.6177079</a:t>
            </a:r>
          </a:p>
          <a:p>
            <a:r>
              <a:rPr lang="en-US" dirty="0" smtClean="0"/>
              <a:t>[2M, </a:t>
            </a:r>
            <a:r>
              <a:rPr lang="en-US" dirty="0" err="1" smtClean="0"/>
              <a:t>Hynix</a:t>
            </a:r>
            <a:r>
              <a:rPr lang="en-US" dirty="0" smtClean="0"/>
              <a:t> (VLSI)] </a:t>
            </a:r>
            <a:r>
              <a:rPr lang="en-US" dirty="0" err="1" smtClean="0"/>
              <a:t>Hyung</a:t>
            </a:r>
            <a:r>
              <a:rPr lang="en-US" dirty="0" smtClean="0"/>
              <a:t> Dong Lee; Kim, S. G.; Cho, K.; Hwang, H.; </a:t>
            </a:r>
            <a:r>
              <a:rPr lang="en-US" dirty="0" err="1" smtClean="0"/>
              <a:t>Choi</a:t>
            </a:r>
            <a:r>
              <a:rPr lang="en-US" dirty="0" smtClean="0"/>
              <a:t>, H.; Lee, J.; Lee, S. H.; Lee, H. J.; </a:t>
            </a:r>
            <a:r>
              <a:rPr lang="en-US" dirty="0" err="1" smtClean="0"/>
              <a:t>Suh</a:t>
            </a:r>
            <a:r>
              <a:rPr lang="en-US" dirty="0" smtClean="0"/>
              <a:t>, J.; Chung, S.; Kim, Y. S.; Kim, K. S.; Nam, W. S.; Cheong, J. T.; Kim, J. T.; </a:t>
            </a:r>
            <a:r>
              <a:rPr lang="en-US" dirty="0" err="1" smtClean="0"/>
              <a:t>Chae</a:t>
            </a:r>
            <a:r>
              <a:rPr lang="en-US" dirty="0" smtClean="0"/>
              <a:t>, S.; Hwang, E.; Park, S. N.; </a:t>
            </a:r>
            <a:r>
              <a:rPr lang="en-US" dirty="0" err="1" smtClean="0"/>
              <a:t>Sohn</a:t>
            </a:r>
            <a:r>
              <a:rPr lang="en-US" dirty="0" smtClean="0"/>
              <a:t>, Y. S.; Lee, C. G.; Shin, H. S.; Lee, K.J.; Hong, K.; </a:t>
            </a:r>
            <a:r>
              <a:rPr lang="en-US" dirty="0" err="1" smtClean="0"/>
              <a:t>Jeong</a:t>
            </a:r>
            <a:r>
              <a:rPr lang="en-US" dirty="0" smtClean="0"/>
              <a:t>, H. G.; Rho, K. M.; Kim, Y. K.; Chung, S.; Nickel, J.; Yang, J. J.; Cho, H. S.; </a:t>
            </a:r>
            <a:r>
              <a:rPr lang="en-US" dirty="0" err="1" smtClean="0"/>
              <a:t>Perner</a:t>
            </a:r>
            <a:r>
              <a:rPr lang="en-US" dirty="0" smtClean="0"/>
              <a:t>, F.; Williams, R.S.; Lee, J. H.; Park, S.K.; Hong, S., "Integration of 4F2 selector-less crossbar array 2Mb </a:t>
            </a:r>
            <a:r>
              <a:rPr lang="en-US" dirty="0" err="1" smtClean="0"/>
              <a:t>ReRAM</a:t>
            </a:r>
            <a:r>
              <a:rPr lang="en-US" dirty="0" smtClean="0"/>
              <a:t> based on transition metal oxides for high density memory applications," VLSI Technology (VLSIT), 2012 Symposium on , vol., no., pp.151,152, 12-14 June 2012,</a:t>
            </a:r>
            <a:r>
              <a:rPr lang="en-US" baseline="0" dirty="0" smtClean="0"/>
              <a:t> </a:t>
            </a:r>
            <a:r>
              <a:rPr lang="en-US" dirty="0" err="1" smtClean="0"/>
              <a:t>doi</a:t>
            </a:r>
            <a:r>
              <a:rPr lang="en-US" dirty="0" smtClean="0"/>
              <a:t>: 10.1109/VLSIT.2012.6242506</a:t>
            </a:r>
          </a:p>
          <a:p>
            <a:r>
              <a:rPr lang="en-US" dirty="0" smtClean="0"/>
              <a:t>[32G,</a:t>
            </a:r>
            <a:r>
              <a:rPr lang="en-US" baseline="0" dirty="0" smtClean="0"/>
              <a:t> </a:t>
            </a:r>
            <a:r>
              <a:rPr lang="en-US" baseline="0" dirty="0" err="1" smtClean="0"/>
              <a:t>Sandisk</a:t>
            </a:r>
            <a:r>
              <a:rPr lang="en-US" baseline="0" dirty="0" smtClean="0"/>
              <a:t>/Toshiba (ISSCC)</a:t>
            </a:r>
            <a:r>
              <a:rPr lang="en-US" dirty="0" smtClean="0"/>
              <a:t>] </a:t>
            </a:r>
            <a:r>
              <a:rPr lang="en-US" dirty="0" err="1" smtClean="0"/>
              <a:t>Tz-yi</a:t>
            </a:r>
            <a:r>
              <a:rPr lang="en-US" dirty="0" smtClean="0"/>
              <a:t> Liu; </a:t>
            </a:r>
            <a:r>
              <a:rPr lang="en-US" dirty="0" err="1" smtClean="0"/>
              <a:t>Tian</a:t>
            </a:r>
            <a:r>
              <a:rPr lang="en-US" dirty="0" smtClean="0"/>
              <a:t> Hong Yan; </a:t>
            </a:r>
            <a:r>
              <a:rPr lang="en-US" dirty="0" err="1" smtClean="0"/>
              <a:t>Scheuerlein</a:t>
            </a:r>
            <a:r>
              <a:rPr lang="en-US" dirty="0" smtClean="0"/>
              <a:t>, R.; </a:t>
            </a:r>
            <a:r>
              <a:rPr lang="en-US" dirty="0" err="1" smtClean="0"/>
              <a:t>Yingchang</a:t>
            </a:r>
            <a:r>
              <a:rPr lang="en-US" dirty="0" smtClean="0"/>
              <a:t> Chen; Lee, J.K.; </a:t>
            </a:r>
            <a:r>
              <a:rPr lang="en-US" dirty="0" err="1" smtClean="0"/>
              <a:t>Balakrishnan</a:t>
            </a:r>
            <a:r>
              <a:rPr lang="en-US" dirty="0" smtClean="0"/>
              <a:t>, G.; Yee, G.; Zhang, H.; Yap, A.; </a:t>
            </a:r>
            <a:r>
              <a:rPr lang="en-US" dirty="0" err="1" smtClean="0"/>
              <a:t>Ouyang</a:t>
            </a:r>
            <a:r>
              <a:rPr lang="en-US" dirty="0" smtClean="0"/>
              <a:t>, J.; Sasaki, T.; </a:t>
            </a:r>
            <a:r>
              <a:rPr lang="en-US" dirty="0" err="1" smtClean="0"/>
              <a:t>Addepalli</a:t>
            </a:r>
            <a:r>
              <a:rPr lang="en-US" dirty="0" smtClean="0"/>
              <a:t>, S.; Al-</a:t>
            </a:r>
            <a:r>
              <a:rPr lang="en-US" dirty="0" err="1" smtClean="0"/>
              <a:t>Shamma</a:t>
            </a:r>
            <a:r>
              <a:rPr lang="en-US" dirty="0" smtClean="0"/>
              <a:t>, A.; Chin-Yu Chen; Gupta, M.; Hilton, G.; Joshi, S.; </a:t>
            </a:r>
            <a:r>
              <a:rPr lang="en-US" dirty="0" err="1" smtClean="0"/>
              <a:t>Kathuria</a:t>
            </a:r>
            <a:r>
              <a:rPr lang="en-US" dirty="0" smtClean="0"/>
              <a:t>, A.; Lai, V.; </a:t>
            </a:r>
            <a:r>
              <a:rPr lang="en-US" dirty="0" err="1" smtClean="0"/>
              <a:t>Masiwal</a:t>
            </a:r>
            <a:r>
              <a:rPr lang="en-US" dirty="0" smtClean="0"/>
              <a:t>, D.; Matsumoto, M.; Nigam, A.; </a:t>
            </a:r>
            <a:r>
              <a:rPr lang="en-US" dirty="0" err="1" smtClean="0"/>
              <a:t>Pai</a:t>
            </a:r>
            <a:r>
              <a:rPr lang="en-US" dirty="0" smtClean="0"/>
              <a:t>, A.; </a:t>
            </a:r>
            <a:r>
              <a:rPr lang="en-US" dirty="0" err="1" smtClean="0"/>
              <a:t>Pakhale</a:t>
            </a:r>
            <a:r>
              <a:rPr lang="en-US" dirty="0" smtClean="0"/>
              <a:t>, J.; Chang </a:t>
            </a:r>
            <a:r>
              <a:rPr lang="en-US" dirty="0" err="1" smtClean="0"/>
              <a:t>Hua</a:t>
            </a:r>
            <a:r>
              <a:rPr lang="en-US" dirty="0" smtClean="0"/>
              <a:t> </a:t>
            </a:r>
            <a:r>
              <a:rPr lang="en-US" dirty="0" err="1" smtClean="0"/>
              <a:t>Siau</a:t>
            </a:r>
            <a:r>
              <a:rPr lang="en-US" dirty="0" smtClean="0"/>
              <a:t>; </a:t>
            </a:r>
            <a:r>
              <a:rPr lang="en-US" dirty="0" err="1" smtClean="0"/>
              <a:t>Xiaoxia</a:t>
            </a:r>
            <a:r>
              <a:rPr lang="en-US" dirty="0" smtClean="0"/>
              <a:t> Wu; Yin, R.; </a:t>
            </a:r>
            <a:r>
              <a:rPr lang="en-US" dirty="0" err="1" smtClean="0"/>
              <a:t>Liping</a:t>
            </a:r>
            <a:r>
              <a:rPr lang="en-US" dirty="0" smtClean="0"/>
              <a:t> </a:t>
            </a:r>
            <a:r>
              <a:rPr lang="en-US" dirty="0" err="1" smtClean="0"/>
              <a:t>Peng</a:t>
            </a:r>
            <a:r>
              <a:rPr lang="en-US" dirty="0" smtClean="0"/>
              <a:t>; Jang Yong Kang; Huynh, S.; </a:t>
            </a:r>
            <a:r>
              <a:rPr lang="en-US" dirty="0" err="1" smtClean="0"/>
              <a:t>Huijuan</a:t>
            </a:r>
            <a:r>
              <a:rPr lang="en-US" dirty="0" smtClean="0"/>
              <a:t> Wang; Nagel, N.; Tanaka, Y.; </a:t>
            </a:r>
            <a:r>
              <a:rPr lang="en-US" dirty="0" err="1" smtClean="0"/>
              <a:t>Higashitani</a:t>
            </a:r>
            <a:r>
              <a:rPr lang="en-US" dirty="0" smtClean="0"/>
              <a:t>, M.; </a:t>
            </a:r>
            <a:r>
              <a:rPr lang="en-US" dirty="0" err="1" smtClean="0"/>
              <a:t>Minvielle</a:t>
            </a:r>
            <a:r>
              <a:rPr lang="en-US" dirty="0" smtClean="0"/>
              <a:t>, T.; </a:t>
            </a:r>
            <a:r>
              <a:rPr lang="en-US" dirty="0" err="1" smtClean="0"/>
              <a:t>Gorla</a:t>
            </a:r>
            <a:r>
              <a:rPr lang="en-US" dirty="0" smtClean="0"/>
              <a:t>, C.; Tsukamoto, T.; Yamaguchi, T.; </a:t>
            </a:r>
            <a:r>
              <a:rPr lang="en-US" dirty="0" err="1" smtClean="0"/>
              <a:t>Okajima</a:t>
            </a:r>
            <a:r>
              <a:rPr lang="en-US" dirty="0" smtClean="0"/>
              <a:t>, M.; Okamura, T.; </a:t>
            </a:r>
            <a:r>
              <a:rPr lang="en-US" dirty="0" err="1" smtClean="0"/>
              <a:t>Takase</a:t>
            </a:r>
            <a:r>
              <a:rPr lang="en-US" dirty="0" smtClean="0"/>
              <a:t>, S.; Hara, T.; Inoue, H.; </a:t>
            </a:r>
            <a:r>
              <a:rPr lang="en-US" dirty="0" err="1" smtClean="0"/>
              <a:t>Fasoli</a:t>
            </a:r>
            <a:r>
              <a:rPr lang="en-US" dirty="0" smtClean="0"/>
              <a:t>, L.; </a:t>
            </a:r>
            <a:r>
              <a:rPr lang="en-US" dirty="0" err="1" smtClean="0"/>
              <a:t>Mofidi</a:t>
            </a:r>
            <a:r>
              <a:rPr lang="en-US" dirty="0" smtClean="0"/>
              <a:t>, M.; </a:t>
            </a:r>
            <a:r>
              <a:rPr lang="en-US" dirty="0" err="1" smtClean="0"/>
              <a:t>Shrivastava</a:t>
            </a:r>
            <a:r>
              <a:rPr lang="en-US" dirty="0" smtClean="0"/>
              <a:t>, R.; </a:t>
            </a:r>
            <a:r>
              <a:rPr lang="en-US" dirty="0" err="1" smtClean="0"/>
              <a:t>Quader</a:t>
            </a:r>
            <a:r>
              <a:rPr lang="en-US" dirty="0" smtClean="0"/>
              <a:t>, K., "A 130.7mm2 2-layer 32Gb </a:t>
            </a:r>
            <a:r>
              <a:rPr lang="en-US" dirty="0" err="1" smtClean="0"/>
              <a:t>ReRAM</a:t>
            </a:r>
            <a:r>
              <a:rPr lang="en-US" dirty="0" smtClean="0"/>
              <a:t> memory device in 24nm technology," Solid-State Circuits Conference Digest of Technical Papers (ISSCC), 2013 IEEE International , vol., no., pp.210,211, 17-21 Feb. 2013,</a:t>
            </a:r>
            <a:r>
              <a:rPr lang="en-US" baseline="0" dirty="0" smtClean="0"/>
              <a:t> </a:t>
            </a:r>
            <a:r>
              <a:rPr lang="en-US" dirty="0" err="1" smtClean="0"/>
              <a:t>doi</a:t>
            </a:r>
            <a:r>
              <a:rPr lang="en-US" dirty="0" smtClean="0"/>
              <a:t>: 10.1109/ISSCC.2013.6487703</a:t>
            </a:r>
          </a:p>
          <a:p>
            <a:r>
              <a:rPr lang="en-US" dirty="0" smtClean="0"/>
              <a:t>[16G, Micron/</a:t>
            </a:r>
            <a:r>
              <a:rPr lang="en-US" baseline="0" dirty="0" smtClean="0"/>
              <a:t>Sony (ISSCC)</a:t>
            </a:r>
            <a:r>
              <a:rPr lang="en-US" dirty="0" smtClean="0"/>
              <a:t>] </a:t>
            </a:r>
            <a:r>
              <a:rPr lang="en-US" dirty="0" err="1" smtClean="0"/>
              <a:t>Fackenthal</a:t>
            </a:r>
            <a:r>
              <a:rPr lang="en-US" dirty="0" smtClean="0"/>
              <a:t>, R.; Kitagawa, M.; </a:t>
            </a:r>
            <a:r>
              <a:rPr lang="en-US" dirty="0" err="1" smtClean="0"/>
              <a:t>Otsuka</a:t>
            </a:r>
            <a:r>
              <a:rPr lang="en-US" dirty="0" smtClean="0"/>
              <a:t>, W.; </a:t>
            </a:r>
            <a:r>
              <a:rPr lang="en-US" dirty="0" err="1" smtClean="0"/>
              <a:t>Prall</a:t>
            </a:r>
            <a:r>
              <a:rPr lang="en-US" dirty="0" smtClean="0"/>
              <a:t>, K.; Mills, D.; </a:t>
            </a:r>
            <a:r>
              <a:rPr lang="en-US" dirty="0" err="1" smtClean="0"/>
              <a:t>Tsutsui</a:t>
            </a:r>
            <a:r>
              <a:rPr lang="en-US" dirty="0" smtClean="0"/>
              <a:t>, K.; </a:t>
            </a:r>
            <a:r>
              <a:rPr lang="en-US" dirty="0" err="1" smtClean="0"/>
              <a:t>Javanifard</a:t>
            </a:r>
            <a:r>
              <a:rPr lang="en-US" dirty="0" smtClean="0"/>
              <a:t>, J.; </a:t>
            </a:r>
            <a:r>
              <a:rPr lang="en-US" dirty="0" err="1" smtClean="0"/>
              <a:t>Tedrow</a:t>
            </a:r>
            <a:r>
              <a:rPr lang="en-US" dirty="0" smtClean="0"/>
              <a:t>, K.; Tsushima, T.; Shibahara, Y.; Hush, G., "19.7 A 16Gb </a:t>
            </a:r>
            <a:r>
              <a:rPr lang="en-US" dirty="0" err="1" smtClean="0"/>
              <a:t>ReRAM</a:t>
            </a:r>
            <a:r>
              <a:rPr lang="en-US" dirty="0" smtClean="0"/>
              <a:t> with 200MB/s write and 1GB/s read in 27nm technology," Solid-State Circuits Conference Digest of Technical Papers (ISSCC), 2014 IEEE International , vol., no., pp.338,339, 9-13 Feb. 2014</a:t>
            </a:r>
          </a:p>
          <a:p>
            <a:r>
              <a:rPr lang="en-US" dirty="0" err="1" smtClean="0"/>
              <a:t>doi</a:t>
            </a:r>
            <a:r>
              <a:rPr lang="en-US" dirty="0" smtClean="0"/>
              <a:t>: 10.1109/ISSCC.2014.6757460</a:t>
            </a:r>
          </a:p>
          <a:p>
            <a:endParaRPr lang="en-US" dirty="0" smtClean="0"/>
          </a:p>
          <a:p>
            <a:endParaRPr lang="en-US" dirty="0"/>
          </a:p>
        </p:txBody>
      </p:sp>
      <p:sp>
        <p:nvSpPr>
          <p:cNvPr id="4" name="灯片编号占位符 3"/>
          <p:cNvSpPr>
            <a:spLocks noGrp="1"/>
          </p:cNvSpPr>
          <p:nvPr>
            <p:ph type="sldNum" sz="quarter" idx="10"/>
          </p:nvPr>
        </p:nvSpPr>
        <p:spPr/>
        <p:txBody>
          <a:bodyPr/>
          <a:lstStyle/>
          <a:p>
            <a:pPr>
              <a:defRPr/>
            </a:pPr>
            <a:fld id="{882334B9-07D7-4A8D-9BAD-5D3D9DBBA0A4}" type="slidenum">
              <a:rPr lang="en-US" smtClean="0"/>
              <a:pPr>
                <a:defRPr/>
              </a:pPr>
              <a:t>33</a:t>
            </a:fld>
            <a:endParaRPr lang="en-US"/>
          </a:p>
        </p:txBody>
      </p:sp>
    </p:spTree>
    <p:extLst>
      <p:ext uri="{BB962C8B-B14F-4D97-AF65-F5344CB8AC3E}">
        <p14:creationId xmlns:p14="http://schemas.microsoft.com/office/powerpoint/2010/main" val="870550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latin typeface="+mn-lt"/>
              </a:rPr>
              <a:t>DC Fitting</a:t>
            </a:r>
          </a:p>
          <a:p>
            <a:r>
              <a:rPr lang="en-US" dirty="0">
                <a:latin typeface="+mn-lt"/>
              </a:rPr>
              <a:t>a.  Measure a large number (no less than 100) of experimental DC switching cycles from hardware. </a:t>
            </a:r>
            <a:r>
              <a:rPr lang="en-US" dirty="0" err="1">
                <a:latin typeface="+mn-lt"/>
              </a:rPr>
              <a:t>Pt</a:t>
            </a:r>
            <a:r>
              <a:rPr lang="en-US" dirty="0">
                <a:latin typeface="+mn-lt"/>
              </a:rPr>
              <a:t>/</a:t>
            </a:r>
            <a:r>
              <a:rPr lang="en-US" dirty="0" err="1">
                <a:latin typeface="+mn-lt"/>
              </a:rPr>
              <a:t>HfOx</a:t>
            </a:r>
            <a:r>
              <a:rPr lang="en-US" dirty="0">
                <a:latin typeface="+mn-lt"/>
              </a:rPr>
              <a:t>(1.69 nm)/</a:t>
            </a:r>
            <a:r>
              <a:rPr lang="en-US" dirty="0" err="1">
                <a:latin typeface="+mn-lt"/>
              </a:rPr>
              <a:t>TiOx</a:t>
            </a:r>
            <a:r>
              <a:rPr lang="en-US" dirty="0">
                <a:latin typeface="+mn-lt"/>
              </a:rPr>
              <a:t>(4.97 nm)/</a:t>
            </a:r>
            <a:r>
              <a:rPr lang="en-US" dirty="0" err="1">
                <a:latin typeface="+mn-lt"/>
              </a:rPr>
              <a:t>TiN</a:t>
            </a:r>
            <a:r>
              <a:rPr lang="en-US" dirty="0">
                <a:latin typeface="+mn-lt"/>
              </a:rPr>
              <a:t> devices are fabricated and tested for verification.</a:t>
            </a:r>
          </a:p>
          <a:p>
            <a:r>
              <a:rPr lang="en-US" dirty="0">
                <a:latin typeface="+mn-lt"/>
              </a:rPr>
              <a:t>b. Sum currents at the same voltages at the same resistance states and calculate the mean I-V switching curve, shown in red curve in Fig. 2(a).  We’ve compared the average I-V switching curve with the mean I-V switching curve, which shows using the mean I-V switching curve is more reasonable to reflect RRAM abrupt SET process.</a:t>
            </a:r>
          </a:p>
          <a:p>
            <a:r>
              <a:rPr lang="en-US" dirty="0">
                <a:latin typeface="+mn-lt"/>
              </a:rPr>
              <a:t>c. The fitting is performed in MATLAB, where the total difference between the average switching curve data and model curve data is minimized.</a:t>
            </a:r>
          </a:p>
          <a:p>
            <a:endParaRPr lang="en-US" dirty="0">
              <a:latin typeface="+mn-lt"/>
            </a:endParaRPr>
          </a:p>
          <a:p>
            <a:r>
              <a:rPr lang="en-US" dirty="0">
                <a:latin typeface="+mn-lt"/>
              </a:rPr>
              <a:t>Pulse Fitting</a:t>
            </a:r>
          </a:p>
          <a:p>
            <a:r>
              <a:rPr lang="x-none" dirty="0">
                <a:latin typeface="+mn-lt"/>
              </a:rPr>
              <a:t>Data for pulse fitting is acquired by applying different pulse amplitudes (Fig. 3(b)) and  different pulse widths</a:t>
            </a:r>
            <a:r>
              <a:rPr lang="en-US" dirty="0">
                <a:latin typeface="+mn-lt"/>
              </a:rPr>
              <a:t> with certain initial resistance values [2]</a:t>
            </a:r>
            <a:r>
              <a:rPr lang="x-none" dirty="0">
                <a:latin typeface="+mn-lt"/>
              </a:rPr>
              <a:t>. We found pulse fitting is important and necessary for the following reasons,</a:t>
            </a:r>
            <a:endParaRPr lang="en-US" dirty="0">
              <a:latin typeface="+mn-lt"/>
            </a:endParaRPr>
          </a:p>
          <a:p>
            <a:pPr lvl="0"/>
            <a:r>
              <a:rPr lang="x-none" dirty="0">
                <a:latin typeface="+mn-lt"/>
              </a:rPr>
              <a:t>In a memory system, memory cells are written by</a:t>
            </a:r>
            <a:r>
              <a:rPr lang="en-US" dirty="0">
                <a:latin typeface="+mn-lt"/>
              </a:rPr>
              <a:t> a </a:t>
            </a:r>
            <a:r>
              <a:rPr lang="x-none" dirty="0">
                <a:latin typeface="+mn-lt"/>
              </a:rPr>
              <a:t> write-and-verify scheme using a series of pulses [7]. Tracking </a:t>
            </a:r>
            <a:r>
              <a:rPr lang="en-US" dirty="0">
                <a:latin typeface="+mn-lt"/>
              </a:rPr>
              <a:t>memory system </a:t>
            </a:r>
            <a:r>
              <a:rPr lang="x-none" dirty="0">
                <a:latin typeface="+mn-lt"/>
              </a:rPr>
              <a:t>performance is especially important in the </a:t>
            </a:r>
            <a:r>
              <a:rPr lang="en-US" dirty="0">
                <a:latin typeface="+mn-lt"/>
              </a:rPr>
              <a:t>case </a:t>
            </a:r>
            <a:r>
              <a:rPr lang="x-none" dirty="0">
                <a:latin typeface="+mn-lt"/>
              </a:rPr>
              <a:t>of cell disturbance, storage failure recovery</a:t>
            </a:r>
            <a:r>
              <a:rPr lang="en-US" dirty="0">
                <a:latin typeface="+mn-lt"/>
              </a:rPr>
              <a:t>, etc.</a:t>
            </a:r>
          </a:p>
          <a:p>
            <a:pPr lvl="0"/>
            <a:r>
              <a:rPr lang="x-none" dirty="0">
                <a:latin typeface="+mn-lt"/>
              </a:rPr>
              <a:t>Filament evolution generally happens </a:t>
            </a:r>
            <a:r>
              <a:rPr lang="en-US" dirty="0">
                <a:latin typeface="+mn-lt"/>
              </a:rPr>
              <a:t>on a</a:t>
            </a:r>
            <a:r>
              <a:rPr lang="x-none" dirty="0">
                <a:latin typeface="+mn-lt"/>
              </a:rPr>
              <a:t> n</a:t>
            </a:r>
            <a:r>
              <a:rPr lang="en-US" dirty="0" err="1">
                <a:latin typeface="+mn-lt"/>
              </a:rPr>
              <a:t>anosecond</a:t>
            </a:r>
            <a:r>
              <a:rPr lang="x-none" dirty="0">
                <a:latin typeface="+mn-lt"/>
              </a:rPr>
              <a:t> timescale. </a:t>
            </a:r>
            <a:r>
              <a:rPr lang="en-US" dirty="0">
                <a:latin typeface="+mn-lt"/>
              </a:rPr>
              <a:t>Accessing </a:t>
            </a:r>
            <a:r>
              <a:rPr lang="x-none" dirty="0">
                <a:latin typeface="+mn-lt"/>
              </a:rPr>
              <a:t>RRAM may </a:t>
            </a:r>
            <a:r>
              <a:rPr lang="en-US" dirty="0">
                <a:latin typeface="+mn-lt"/>
              </a:rPr>
              <a:t>take less than </a:t>
            </a:r>
            <a:r>
              <a:rPr lang="x-none" dirty="0">
                <a:latin typeface="+mn-lt"/>
              </a:rPr>
              <a:t>10ns, which requires the modeling of nanosecond RRAM device </a:t>
            </a:r>
            <a:r>
              <a:rPr lang="en-US" dirty="0">
                <a:latin typeface="+mn-lt"/>
              </a:rPr>
              <a:t>behavior</a:t>
            </a:r>
            <a:r>
              <a:rPr lang="x-none" dirty="0">
                <a:latin typeface="+mn-lt"/>
              </a:rPr>
              <a:t>.</a:t>
            </a:r>
            <a:endParaRPr lang="en-US" dirty="0">
              <a:latin typeface="+mn-lt"/>
            </a:endParaRPr>
          </a:p>
          <a:p>
            <a:pPr lvl="0"/>
            <a:r>
              <a:rPr lang="x-none" dirty="0">
                <a:latin typeface="+mn-lt"/>
              </a:rPr>
              <a:t>Considering the nanosecond time scales of filament formation, DC switching fitting requires ~10</a:t>
            </a:r>
            <a:r>
              <a:rPr lang="en-US" baseline="30000" dirty="0">
                <a:latin typeface="+mn-lt"/>
              </a:rPr>
              <a:t>9</a:t>
            </a:r>
            <a:r>
              <a:rPr lang="x-none" dirty="0">
                <a:latin typeface="+mn-lt"/>
              </a:rPr>
              <a:t> calculation per sweep with uniform time steps</a:t>
            </a:r>
            <a:r>
              <a:rPr lang="en-US" dirty="0">
                <a:latin typeface="+mn-lt"/>
              </a:rPr>
              <a:t>. At larger time steps, simulations inaccurately reflect the dynamics of the filament. As observed from experimental data in Fig. 3 (b), resistance tends to saturate after a certain elapsed time.</a:t>
            </a:r>
            <a:r>
              <a:rPr lang="x-none" dirty="0">
                <a:latin typeface="+mn-lt"/>
              </a:rPr>
              <a:t> Thus </a:t>
            </a:r>
            <a:r>
              <a:rPr lang="en-US" dirty="0">
                <a:latin typeface="+mn-lt"/>
              </a:rPr>
              <a:t>DC fitting may not capture the switching dynamics in the sub-100nsec regime.</a:t>
            </a:r>
          </a:p>
          <a:p>
            <a:pPr defTabSz="914290">
              <a:defRPr/>
            </a:pPr>
            <a:endParaRPr lang="en-US" dirty="0">
              <a:latin typeface="+mn-lt"/>
            </a:endParaRPr>
          </a:p>
          <a:p>
            <a:pPr defTabSz="914290">
              <a:defRPr/>
            </a:pPr>
            <a:r>
              <a:rPr lang="en-US" dirty="0">
                <a:latin typeface="+mn-lt"/>
              </a:rPr>
              <a:t>[Jiang 2014] Jiang Z, Yu S, Wu Y, Engel J.H., Guan X and Wong H-SP, “Verilog-A Compact Model for Oxide-based Resistive Random Access Memory(RRAM)”, SISPAD (submitted), 2014</a:t>
            </a:r>
          </a:p>
          <a:p>
            <a:pPr defTabSz="914290">
              <a:defRPr/>
            </a:pPr>
            <a:r>
              <a:rPr lang="en-US" dirty="0">
                <a:latin typeface="+mn-lt"/>
              </a:rPr>
              <a:t>[Yu 2012] Yu S, </a:t>
            </a:r>
            <a:r>
              <a:rPr lang="en-US" dirty="0" err="1">
                <a:latin typeface="+mn-lt"/>
              </a:rPr>
              <a:t>Gao</a:t>
            </a:r>
            <a:r>
              <a:rPr lang="en-US" dirty="0">
                <a:latin typeface="+mn-lt"/>
              </a:rPr>
              <a:t> B, Fang Z, Yu H, Kang J and Wong H-SP, "A </a:t>
            </a:r>
            <a:r>
              <a:rPr lang="en-US" dirty="0" err="1">
                <a:latin typeface="+mn-lt"/>
              </a:rPr>
              <a:t>neuromorphic</a:t>
            </a:r>
            <a:r>
              <a:rPr lang="en-US" dirty="0">
                <a:latin typeface="+mn-lt"/>
              </a:rPr>
              <a:t> visual system using RRAM synaptic devices with Sub-</a:t>
            </a:r>
            <a:r>
              <a:rPr lang="en-US" dirty="0" err="1">
                <a:latin typeface="+mn-lt"/>
              </a:rPr>
              <a:t>pJ</a:t>
            </a:r>
            <a:r>
              <a:rPr lang="en-US" dirty="0">
                <a:latin typeface="+mn-lt"/>
              </a:rPr>
              <a:t> energy and tolerance to variability: Experimental characterization and large-scale modeling," Electron Devices Meeting (IEDM), vol., no., pp.10.4.1,10.4.4, 10-13, (2012)</a:t>
            </a:r>
          </a:p>
          <a:p>
            <a:endParaRPr lang="en-US" dirty="0"/>
          </a:p>
        </p:txBody>
      </p:sp>
      <p:sp>
        <p:nvSpPr>
          <p:cNvPr id="4" name="灯片编号占位符 3"/>
          <p:cNvSpPr>
            <a:spLocks noGrp="1"/>
          </p:cNvSpPr>
          <p:nvPr>
            <p:ph type="sldNum" sz="quarter" idx="10"/>
          </p:nvPr>
        </p:nvSpPr>
        <p:spPr/>
        <p:txBody>
          <a:bodyPr/>
          <a:lstStyle/>
          <a:p>
            <a:fld id="{4C3A68BF-6660-4ED2-A706-27AF4B9F5317}" type="slidenum">
              <a:rPr lang="en-US" smtClean="0"/>
              <a:pPr/>
              <a:t>34</a:t>
            </a:fld>
            <a:endParaRPr lang="en-US"/>
          </a:p>
        </p:txBody>
      </p:sp>
    </p:spTree>
    <p:extLst>
      <p:ext uri="{BB962C8B-B14F-4D97-AF65-F5344CB8AC3E}">
        <p14:creationId xmlns:p14="http://schemas.microsoft.com/office/powerpoint/2010/main" val="3323951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p:spPr>
        <p:txBody>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投影片圖像版面配置區 1"/>
          <p:cNvSpPr>
            <a:spLocks noGrp="1" noRot="1" noChangeAspect="1" noTextEdit="1"/>
          </p:cNvSpPr>
          <p:nvPr>
            <p:ph type="sldImg"/>
          </p:nvPr>
        </p:nvSpPr>
        <p:spPr>
          <a:ln/>
        </p:spPr>
      </p:sp>
      <p:sp>
        <p:nvSpPr>
          <p:cNvPr id="44035" name="備忘稿版面配置區 2"/>
          <p:cNvSpPr>
            <a:spLocks noGrp="1"/>
          </p:cNvSpPr>
          <p:nvPr>
            <p:ph type="body" idx="1"/>
          </p:nvPr>
        </p:nvSpPr>
        <p:spPr>
          <a:noFill/>
          <a:ln/>
        </p:spPr>
        <p:txBody>
          <a:bodyPr/>
          <a:lstStyle/>
          <a:p>
            <a:r>
              <a:rPr lang="en-US" altLang="zh-TW" dirty="0" smtClean="0"/>
              <a:t>Since 2009, several of 3D RRAM concepts have been reported including Samsung in IEDM 2011, </a:t>
            </a:r>
            <a:r>
              <a:rPr lang="en-US" altLang="zh-TW" dirty="0" err="1" smtClean="0"/>
              <a:t>Maronix</a:t>
            </a:r>
            <a:r>
              <a:rPr lang="en-US" altLang="zh-TW" dirty="0" smtClean="0"/>
              <a:t> in VLSI 2012, our group </a:t>
            </a:r>
            <a:r>
              <a:rPr lang="en-US" altLang="zh-TW" baseline="0" dirty="0" smtClean="0"/>
              <a:t>in IMDM 2012 </a:t>
            </a:r>
            <a:r>
              <a:rPr lang="en-US" altLang="zh-TW" dirty="0" smtClean="0"/>
              <a:t>and IMEC in</a:t>
            </a:r>
            <a:r>
              <a:rPr lang="en-US" altLang="zh-TW" baseline="0" dirty="0" smtClean="0"/>
              <a:t> IMW 2013</a:t>
            </a:r>
            <a:r>
              <a:rPr lang="en-US" altLang="zh-TW" dirty="0" smtClean="0"/>
              <a:t>. </a:t>
            </a:r>
          </a:p>
          <a:p>
            <a:endParaRPr lang="en-US" altLang="zh-TW" dirty="0" smtClean="0"/>
          </a:p>
          <a:p>
            <a:pPr defTabSz="969697">
              <a:defRPr/>
            </a:pPr>
            <a:r>
              <a:rPr lang="en-US" altLang="zh-TW" b="1" dirty="0" smtClean="0">
                <a:solidFill>
                  <a:srgbClr val="FFFFFF"/>
                </a:solidFill>
                <a:ea typeface="PMingLiU" pitchFamily="18" charset="-120"/>
              </a:rPr>
              <a:t>All</a:t>
            </a:r>
            <a:r>
              <a:rPr lang="en-US" altLang="zh-TW" b="1" baseline="0" dirty="0" smtClean="0">
                <a:solidFill>
                  <a:srgbClr val="FFFFFF"/>
                </a:solidFill>
                <a:ea typeface="PMingLiU" pitchFamily="18" charset="-120"/>
              </a:rPr>
              <a:t> of these architecture</a:t>
            </a:r>
            <a:r>
              <a:rPr lang="en-US" altLang="zh-TW" b="1" dirty="0" smtClean="0">
                <a:solidFill>
                  <a:srgbClr val="FFFFFF"/>
                </a:solidFill>
                <a:ea typeface="PMingLiU" pitchFamily="18" charset="-120"/>
              </a:rPr>
              <a:t> are</a:t>
            </a:r>
            <a:r>
              <a:rPr lang="en-US" altLang="zh-TW" b="1" baseline="0" dirty="0" smtClean="0">
                <a:solidFill>
                  <a:srgbClr val="FFFFFF"/>
                </a:solidFill>
                <a:ea typeface="PMingLiU" pitchFamily="18" charset="-120"/>
              </a:rPr>
              <a:t> aimed to deliver </a:t>
            </a:r>
            <a:r>
              <a:rPr lang="en-US" altLang="zh-TW" b="1" dirty="0" smtClean="0">
                <a:solidFill>
                  <a:srgbClr val="FFFFFF"/>
                </a:solidFill>
                <a:ea typeface="PMingLiU" pitchFamily="18" charset="-120"/>
              </a:rPr>
              <a:t>high density NVM chips in the future. </a:t>
            </a:r>
          </a:p>
          <a:p>
            <a:pPr defTabSz="969697">
              <a:defRPr/>
            </a:pPr>
            <a:endParaRPr lang="en-US" altLang="zh-TW" b="1" dirty="0" smtClean="0">
              <a:solidFill>
                <a:srgbClr val="FFFFFF"/>
              </a:solidFill>
              <a:ea typeface="PMingLiU" pitchFamily="18" charset="-120"/>
            </a:endParaRPr>
          </a:p>
          <a:p>
            <a:pPr defTabSz="969697">
              <a:defRPr/>
            </a:pPr>
            <a:r>
              <a:rPr lang="en-US" altLang="zh-TW" b="1" dirty="0" smtClean="0">
                <a:solidFill>
                  <a:srgbClr val="FFFFFF"/>
                </a:solidFill>
                <a:ea typeface="PMingLiU" pitchFamily="18" charset="-120"/>
              </a:rPr>
              <a:t>in this talk, we will go through the details of this architecture.</a:t>
            </a:r>
            <a:endParaRPr lang="en-US" altLang="zh-TW" sz="1500" b="1" dirty="0">
              <a:solidFill>
                <a:srgbClr val="FFFFFF"/>
              </a:solidFill>
              <a:ea typeface="PMingLiU" pitchFamily="18" charset="-120"/>
            </a:endParaRPr>
          </a:p>
          <a:p>
            <a:endParaRPr lang="zh-TW" altLang="en-US" dirty="0" smtClean="0"/>
          </a:p>
        </p:txBody>
      </p:sp>
      <p:sp>
        <p:nvSpPr>
          <p:cNvPr id="44036" name="頁尾版面配置區 3"/>
          <p:cNvSpPr>
            <a:spLocks noGrp="1"/>
          </p:cNvSpPr>
          <p:nvPr>
            <p:ph type="ftr" sz="quarter" idx="4"/>
          </p:nvPr>
        </p:nvSpPr>
        <p:spPr>
          <a:noFill/>
        </p:spPr>
        <p:txBody>
          <a:bodyPr/>
          <a:lstStyle/>
          <a:p>
            <a:r>
              <a:rPr lang="en-US" altLang="zh-TW" smtClean="0"/>
              <a:t>Flash Memory Summit 2013</a:t>
            </a:r>
          </a:p>
          <a:p>
            <a:r>
              <a:rPr lang="en-US" altLang="zh-TW" smtClean="0"/>
              <a:t>Santa Clara, CA</a:t>
            </a:r>
          </a:p>
        </p:txBody>
      </p:sp>
      <p:sp>
        <p:nvSpPr>
          <p:cNvPr id="44037" name="投影片編號版面配置區 4"/>
          <p:cNvSpPr>
            <a:spLocks noGrp="1"/>
          </p:cNvSpPr>
          <p:nvPr>
            <p:ph type="sldNum" sz="quarter" idx="5"/>
          </p:nvPr>
        </p:nvSpPr>
        <p:spPr>
          <a:noFill/>
        </p:spPr>
        <p:txBody>
          <a:bodyPr/>
          <a:lstStyle/>
          <a:p>
            <a:r>
              <a:rPr lang="en-US" altLang="zh-TW" smtClean="0"/>
              <a:t>Augusut 2013</a:t>
            </a:r>
          </a:p>
          <a:p>
            <a:fld id="{2D0B9EBC-D17F-49D0-AC53-523052397BEC}" type="slidenum">
              <a:rPr lang="en-US" altLang="zh-TW" smtClean="0"/>
              <a:pPr/>
              <a:t>37</a:t>
            </a:fld>
            <a:endParaRPr lang="en-US" altLang="zh-TW"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For RRAM and CBRAM, the energy (reset is the larger of the two energies of set and reset) for reset is mostly consumed during the time when the pulse is on and the device is still at the LRS. Therefore the longer the write time, the larger the energy and the relationship is linear (the data on the plot also has a slope of 1), and the write energy is simply a function of the resistance of the memory at LRS. Energy = power * time. So, the reset mechanism is mainly related to the power dissipation in the device irrespective of the device area (the different data points are for different device areas). For RRAM and CBRAM, to lower the </a:t>
            </a:r>
            <a:r>
              <a:rPr lang="en-US" sz="800"/>
              <a:t>energy, you </a:t>
            </a:r>
            <a:r>
              <a:rPr lang="en-US" sz="800" dirty="0"/>
              <a:t>want to use a large voltage pulse to get the smallest pulse width you can get away with.</a:t>
            </a:r>
          </a:p>
          <a:p>
            <a:endParaRPr lang="en-US" sz="800" dirty="0"/>
          </a:p>
          <a:p>
            <a:r>
              <a:rPr lang="en-US" sz="800" dirty="0"/>
              <a:t>For PCM, the write energy does not have a strong dependence on the write time because the write time (reset) is determined by the minimum melt quench time and the dynamic resistance of the cell (which is inversely proportional to the cell area). The various energy for the different data points are simply due to the difference device areas of the devices.</a:t>
            </a:r>
          </a:p>
          <a:p>
            <a:endParaRPr lang="en-US" sz="800" dirty="0"/>
          </a:p>
          <a:p>
            <a:r>
              <a:rPr lang="en-US" sz="800" dirty="0"/>
              <a:t>For STT-MRAM, the switching time tau is proportional to 1 / [(</a:t>
            </a:r>
            <a:r>
              <a:rPr lang="en-US" sz="800" dirty="0" err="1"/>
              <a:t>V_p</a:t>
            </a:r>
            <a:r>
              <a:rPr lang="en-US" sz="800" dirty="0"/>
              <a:t>/V_0) – 1], and the switching energy is equal to V_p^2*tau/R. </a:t>
            </a:r>
          </a:p>
          <a:p>
            <a:r>
              <a:rPr lang="en-US" sz="800" dirty="0"/>
              <a:t>For faster switching, current larger than </a:t>
            </a:r>
            <a:r>
              <a:rPr lang="en-US" sz="800" dirty="0" err="1"/>
              <a:t>I_co</a:t>
            </a:r>
            <a:r>
              <a:rPr lang="en-US" sz="800" dirty="0"/>
              <a:t> is needed (</a:t>
            </a:r>
            <a:r>
              <a:rPr lang="en-US" sz="800" dirty="0" err="1"/>
              <a:t>I_co</a:t>
            </a:r>
            <a:r>
              <a:rPr lang="en-US" sz="800" dirty="0"/>
              <a:t> vs log t curve goes up quickly for t &lt; 1 ns), and </a:t>
            </a:r>
            <a:r>
              <a:rPr lang="en-US" sz="800" dirty="0" err="1"/>
              <a:t>V_p</a:t>
            </a:r>
            <a:r>
              <a:rPr lang="en-US" sz="800" dirty="0"/>
              <a:t> has to increase. For larger </a:t>
            </a:r>
            <a:r>
              <a:rPr lang="en-US" sz="800" dirty="0" err="1"/>
              <a:t>V_p</a:t>
            </a:r>
            <a:r>
              <a:rPr lang="en-US" sz="800" dirty="0"/>
              <a:t>, the energy has to increase. For smaller </a:t>
            </a:r>
            <a:r>
              <a:rPr lang="en-US" sz="800" dirty="0" err="1"/>
              <a:t>V_p</a:t>
            </a:r>
            <a:r>
              <a:rPr lang="en-US" sz="800" dirty="0"/>
              <a:t>, the switching time increases, and the net result is that the switching energy decreases slightly (almost constant, depending on the switching direction) for longer write times.</a:t>
            </a:r>
          </a:p>
        </p:txBody>
      </p:sp>
      <p:sp>
        <p:nvSpPr>
          <p:cNvPr id="4" name="Slide Number Placeholder 3"/>
          <p:cNvSpPr>
            <a:spLocks noGrp="1"/>
          </p:cNvSpPr>
          <p:nvPr>
            <p:ph type="sldNum" sz="quarter" idx="10"/>
          </p:nvPr>
        </p:nvSpPr>
        <p:spPr/>
        <p:txBody>
          <a:bodyPr/>
          <a:lstStyle/>
          <a:p>
            <a:fld id="{C79584B7-2BCA-4D3D-BB23-AAFB49D3653A}" type="slidenum">
              <a:rPr lang="en-US" altLang="en-US" smtClean="0"/>
              <a:pPr/>
              <a:t>5</a:t>
            </a:fld>
            <a:endParaRPr lang="en-US" altLang="en-US"/>
          </a:p>
        </p:txBody>
      </p:sp>
    </p:spTree>
    <p:extLst>
      <p:ext uri="{BB962C8B-B14F-4D97-AF65-F5344CB8AC3E}">
        <p14:creationId xmlns:p14="http://schemas.microsoft.com/office/powerpoint/2010/main" val="4033249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Non-linear selector ← no space in 3D cube</a:t>
            </a:r>
          </a:p>
          <a:p>
            <a:r>
              <a:rPr lang="en-US" dirty="0" smtClean="0"/>
              <a:t>Low resistance BL pillar ← noise margin</a:t>
            </a:r>
          </a:p>
          <a:p>
            <a:r>
              <a:rPr lang="en-US" dirty="0" smtClean="0"/>
              <a:t>Low resistance WL plane ← noise margin</a:t>
            </a:r>
          </a:p>
          <a:p>
            <a:r>
              <a:rPr lang="en-US" dirty="0" smtClean="0"/>
              <a:t>Scalable stack height ← etch aspect ratio</a:t>
            </a:r>
          </a:p>
          <a:p>
            <a:r>
              <a:rPr lang="en-US" dirty="0" smtClean="0"/>
              <a:t>On-pitch select transistor</a:t>
            </a:r>
          </a:p>
        </p:txBody>
      </p:sp>
      <p:sp>
        <p:nvSpPr>
          <p:cNvPr id="4" name="Slide Number Placeholder 3"/>
          <p:cNvSpPr>
            <a:spLocks noGrp="1"/>
          </p:cNvSpPr>
          <p:nvPr>
            <p:ph type="sldNum" sz="quarter" idx="10"/>
          </p:nvPr>
        </p:nvSpPr>
        <p:spPr/>
        <p:txBody>
          <a:bodyPr/>
          <a:lstStyle/>
          <a:p>
            <a:pPr>
              <a:defRPr/>
            </a:pPr>
            <a:fld id="{B0C70C1B-F4FB-44EA-A5CA-77FAA0779E1C}" type="slidenum">
              <a:rPr lang="en-US" smtClean="0"/>
              <a:pPr>
                <a:defRPr/>
              </a:pPr>
              <a:t>38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914202">
              <a:spcBef>
                <a:spcPct val="0"/>
              </a:spcBef>
            </a:pPr>
            <a:r>
              <a:rPr lang="en-US" altLang="zh-TW" dirty="0">
                <a:latin typeface="Calibri" pitchFamily="34" charset="0"/>
              </a:rPr>
              <a:t>But in order to achieve cell random access, additional line selectors necessary. Please note that we still don’t need cell selector in memory array region. </a:t>
            </a:r>
          </a:p>
          <a:p>
            <a:pPr defTabSz="914202">
              <a:spcBef>
                <a:spcPct val="0"/>
              </a:spcBef>
            </a:pPr>
            <a:endParaRPr lang="en-US" altLang="zh-TW" dirty="0">
              <a:latin typeface="Calibri" pitchFamily="34" charset="0"/>
            </a:endParaRPr>
          </a:p>
          <a:p>
            <a:pPr defTabSz="914202">
              <a:spcBef>
                <a:spcPct val="0"/>
              </a:spcBef>
            </a:pPr>
            <a:r>
              <a:rPr lang="en-US" altLang="zh-TW" dirty="0">
                <a:latin typeface="Calibri" pitchFamily="34" charset="0"/>
              </a:rPr>
              <a:t>For the x-y plan selection, We propose using a vertical transistor to serve as bit-line  selector, whose gate is controlled by the select-line. Next, we propose to </a:t>
            </a:r>
            <a:r>
              <a:rPr lang="en-US" altLang="zh-TW" dirty="0" smtClean="0"/>
              <a:t>use metal plane as word line</a:t>
            </a:r>
            <a:r>
              <a:rPr lang="en-US" altLang="zh-TW" dirty="0">
                <a:latin typeface="Calibri" pitchFamily="34" charset="0"/>
              </a:rPr>
              <a:t> to achieve selection in the z direction.  In doing so, </a:t>
            </a:r>
            <a:r>
              <a:rPr lang="en-US" altLang="zh-TW" b="1" dirty="0">
                <a:solidFill>
                  <a:srgbClr val="FF0000"/>
                </a:solidFill>
              </a:rPr>
              <a:t>Each Vertical RRAM Cell is randomly accessible in the array!</a:t>
            </a:r>
            <a:endParaRPr lang="zh-TW" altLang="en-US" b="1" dirty="0">
              <a:solidFill>
                <a:srgbClr val="FF0000"/>
              </a:solidFill>
            </a:endParaRPr>
          </a:p>
          <a:p>
            <a:pPr defTabSz="914202">
              <a:spcBef>
                <a:spcPct val="0"/>
              </a:spcBef>
            </a:pPr>
            <a:endParaRPr lang="en-US" altLang="zh-TW" dirty="0" smtClean="0"/>
          </a:p>
          <a:p>
            <a:pPr defTabSz="914202">
              <a:spcBef>
                <a:spcPct val="0"/>
              </a:spcBef>
            </a:pPr>
            <a:endParaRPr lang="en-US" altLang="zh-TW" dirty="0" smtClean="0"/>
          </a:p>
          <a:p>
            <a:pPr defTabSz="914202">
              <a:spcBef>
                <a:spcPct val="0"/>
              </a:spcBef>
            </a:pPr>
            <a:r>
              <a:rPr lang="en-US" altLang="zh-TW" dirty="0" smtClean="0"/>
              <a:t>*Emphasize the selector-less</a:t>
            </a:r>
          </a:p>
        </p:txBody>
      </p:sp>
      <p:sp>
        <p:nvSpPr>
          <p:cNvPr id="48132" name="Slide Number Placeholder 3"/>
          <p:cNvSpPr>
            <a:spLocks noGrp="1"/>
          </p:cNvSpPr>
          <p:nvPr>
            <p:ph type="sldNum" sz="quarter" idx="5"/>
          </p:nvPr>
        </p:nvSpPr>
        <p:spPr>
          <a:noFill/>
        </p:spPr>
        <p:txBody>
          <a:bodyPr/>
          <a:lstStyle/>
          <a:p>
            <a:fld id="{B203BEAB-7866-4E7C-AFE1-975E162ED87E}" type="slidenum">
              <a:rPr lang="zh-CN" altLang="en-US" smtClean="0"/>
              <a:pPr/>
              <a:t>39</a:t>
            </a:fld>
            <a:endParaRPr lang="zh-CN"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endParaRPr lang="en-US" altLang="zh-TW" dirty="0" smtClean="0"/>
          </a:p>
        </p:txBody>
      </p:sp>
      <p:sp>
        <p:nvSpPr>
          <p:cNvPr id="52228" name="Slide Number Placeholder 3"/>
          <p:cNvSpPr>
            <a:spLocks noGrp="1"/>
          </p:cNvSpPr>
          <p:nvPr>
            <p:ph type="sldNum" sz="quarter" idx="5"/>
          </p:nvPr>
        </p:nvSpPr>
        <p:spPr>
          <a:noFill/>
        </p:spPr>
        <p:txBody>
          <a:bodyPr/>
          <a:lstStyle/>
          <a:p>
            <a:fld id="{C8CA7A34-DCA2-4CEF-9370-ECBB40EEC79E}" type="slidenum">
              <a:rPr lang="zh-CN" altLang="en-US" smtClean="0"/>
              <a:pPr/>
              <a:t>40</a:t>
            </a:fld>
            <a:endParaRPr lang="zh-CN"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pPr defTabSz="914202">
              <a:spcBef>
                <a:spcPct val="0"/>
              </a:spcBef>
            </a:pPr>
            <a:r>
              <a:rPr lang="en-US" altLang="zh-TW" dirty="0" smtClean="0"/>
              <a:t>The data collected from 3 structure</a:t>
            </a:r>
            <a:r>
              <a:rPr lang="en-US" altLang="zh-TW" baseline="0" dirty="0" smtClean="0"/>
              <a:t>s </a:t>
            </a:r>
            <a:r>
              <a:rPr lang="en-US" altLang="zh-TW" dirty="0" smtClean="0"/>
              <a:t>are presented. the black line with square is the data collected from the single cell in one-layer structure. The blue and red lines with triangle are the data collected from top and bottom cells in double-layer structure </a:t>
            </a:r>
            <a:r>
              <a:rPr lang="en-US" altLang="zh-TW" b="1" dirty="0" smtClean="0"/>
              <a:t>respectively</a:t>
            </a:r>
            <a:r>
              <a:rPr lang="en-US" altLang="zh-TW" dirty="0" smtClean="0"/>
              <a:t> . </a:t>
            </a:r>
          </a:p>
          <a:p>
            <a:pPr defTabSz="914202"/>
            <a:endParaRPr lang="en-US" altLang="zh-TW" dirty="0" smtClean="0"/>
          </a:p>
          <a:p>
            <a:pPr defTabSz="914202"/>
            <a:r>
              <a:rPr lang="en-US" altLang="zh-TW" dirty="0" smtClean="0"/>
              <a:t>The RESET current ranges from 30 to 50 </a:t>
            </a:r>
            <a:r>
              <a:rPr lang="en-US" altLang="zh-TW" dirty="0" err="1" smtClean="0"/>
              <a:t>uA</a:t>
            </a:r>
            <a:r>
              <a:rPr lang="en-US" altLang="zh-TW" dirty="0" smtClean="0"/>
              <a:t>. T</a:t>
            </a:r>
            <a:r>
              <a:rPr lang="en-US" altLang="zh-TW" b="1" dirty="0" smtClean="0"/>
              <a:t>he three samples show similar IV characteristics.</a:t>
            </a:r>
            <a:r>
              <a:rPr lang="en-US" altLang="zh-TW" dirty="0" smtClean="0"/>
              <a:t> </a:t>
            </a:r>
          </a:p>
        </p:txBody>
      </p:sp>
      <p:sp>
        <p:nvSpPr>
          <p:cNvPr id="54276" name="Slide Number Placeholder 3"/>
          <p:cNvSpPr>
            <a:spLocks noGrp="1"/>
          </p:cNvSpPr>
          <p:nvPr>
            <p:ph type="sldNum" sz="quarter" idx="5"/>
          </p:nvPr>
        </p:nvSpPr>
        <p:spPr>
          <a:noFill/>
        </p:spPr>
        <p:txBody>
          <a:bodyPr/>
          <a:lstStyle/>
          <a:p>
            <a:fld id="{10A242A5-5A06-4460-8EF2-B881CCDC4B11}" type="slidenum">
              <a:rPr lang="zh-CN" altLang="en-US" smtClean="0"/>
              <a:pPr/>
              <a:t>41</a:t>
            </a:fld>
            <a:endParaRPr lang="zh-CN"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r>
              <a:rPr lang="en-US" altLang="zh-TW" dirty="0" smtClean="0"/>
              <a:t>Reliability Performance is shown in this slide. The device can switch over 10^8 cycles. And it can maintain its state for over 10^5 seconds measured at 125 degree C. </a:t>
            </a:r>
          </a:p>
        </p:txBody>
      </p:sp>
      <p:sp>
        <p:nvSpPr>
          <p:cNvPr id="57348" name="Slide Number Placeholder 3"/>
          <p:cNvSpPr>
            <a:spLocks noGrp="1"/>
          </p:cNvSpPr>
          <p:nvPr>
            <p:ph type="sldNum" sz="quarter" idx="5"/>
          </p:nvPr>
        </p:nvSpPr>
        <p:spPr>
          <a:noFill/>
        </p:spPr>
        <p:txBody>
          <a:bodyPr/>
          <a:lstStyle/>
          <a:p>
            <a:fld id="{68D44B45-247C-4014-A325-0661F0BB4E31}" type="slidenum">
              <a:rPr lang="zh-CN" altLang="en-US" smtClean="0"/>
              <a:pPr/>
              <a:t>42</a:t>
            </a:fld>
            <a:endParaRPr lang="zh-CN"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C7383D-9EC9-43CE-A029-CE980AF62978}" type="slidenum">
              <a:rPr lang="en-US" smtClean="0"/>
              <a:pPr/>
              <a:t>45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C7383D-9EC9-43CE-A029-CE980AF62978}" type="slidenum">
              <a:rPr lang="en-US" smtClean="0"/>
              <a:pPr/>
              <a:t>46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series of data points for PCM at 180 nm node do point out that materials and device design do make a difference of about 100X. I referred to it in slide 22 (there I only say 10X because the low hanging fruits have already been picked).</a:t>
            </a:r>
            <a:endParaRPr lang="en-US" dirty="0"/>
          </a:p>
        </p:txBody>
      </p:sp>
      <p:sp>
        <p:nvSpPr>
          <p:cNvPr id="4" name="Slide Number Placeholder 3"/>
          <p:cNvSpPr>
            <a:spLocks noGrp="1"/>
          </p:cNvSpPr>
          <p:nvPr>
            <p:ph type="sldNum" sz="quarter" idx="10"/>
          </p:nvPr>
        </p:nvSpPr>
        <p:spPr/>
        <p:txBody>
          <a:bodyPr/>
          <a:lstStyle/>
          <a:p>
            <a:fld id="{C79584B7-2BCA-4D3D-BB23-AAFB49D3653A}" type="slidenum">
              <a:rPr lang="en-US" altLang="en-US" smtClean="0"/>
              <a:pPr/>
              <a:t>6</a:t>
            </a:fld>
            <a:endParaRPr lang="en-US" altLang="en-US"/>
          </a:p>
        </p:txBody>
      </p:sp>
    </p:spTree>
    <p:extLst>
      <p:ext uri="{BB962C8B-B14F-4D97-AF65-F5344CB8AC3E}">
        <p14:creationId xmlns:p14="http://schemas.microsoft.com/office/powerpoint/2010/main" val="123539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100" dirty="0"/>
              <a:t>[64M, Unity (ISSCC)] </a:t>
            </a:r>
            <a:r>
              <a:rPr lang="en-US" sz="1100" dirty="0" err="1"/>
              <a:t>Chevallier</a:t>
            </a:r>
            <a:r>
              <a:rPr lang="en-US" sz="1100" dirty="0"/>
              <a:t>, C.J.; Chang </a:t>
            </a:r>
            <a:r>
              <a:rPr lang="en-US" sz="1100" dirty="0" err="1"/>
              <a:t>Hua</a:t>
            </a:r>
            <a:r>
              <a:rPr lang="en-US" sz="1100" dirty="0"/>
              <a:t> </a:t>
            </a:r>
            <a:r>
              <a:rPr lang="en-US" sz="1100" dirty="0" err="1"/>
              <a:t>Siau</a:t>
            </a:r>
            <a:r>
              <a:rPr lang="en-US" sz="1100" dirty="0"/>
              <a:t>; Lim, S.F.; </a:t>
            </a:r>
            <a:r>
              <a:rPr lang="en-US" sz="1100" dirty="0" err="1"/>
              <a:t>Namala</a:t>
            </a:r>
            <a:r>
              <a:rPr lang="en-US" sz="1100" dirty="0"/>
              <a:t>, S.R.; Matsuoka, M.; Bateman, B.L.; </a:t>
            </a:r>
            <a:r>
              <a:rPr lang="en-US" sz="1100" dirty="0" err="1"/>
              <a:t>Rinerson</a:t>
            </a:r>
            <a:r>
              <a:rPr lang="en-US" sz="1100" dirty="0"/>
              <a:t>, D., "A 0.13µm 64Mb multi-layered conductive metal-oxide memory," Solid-State Circuits Conference Digest of Technical Papers (ISSCC), 2010 IEEE International , vol., no., pp.260,261, 7-11 Feb. 2010, </a:t>
            </a:r>
            <a:r>
              <a:rPr lang="en-US" sz="1100" dirty="0" err="1"/>
              <a:t>doi</a:t>
            </a:r>
            <a:r>
              <a:rPr lang="en-US" sz="1100" dirty="0"/>
              <a:t>: 10.1109/ISSCC.2010.5433945</a:t>
            </a:r>
          </a:p>
          <a:p>
            <a:r>
              <a:rPr lang="en-US" sz="1100" dirty="0"/>
              <a:t>[1M, </a:t>
            </a:r>
            <a:r>
              <a:rPr lang="en-US" sz="1100" dirty="0" err="1"/>
              <a:t>Fudan</a:t>
            </a:r>
            <a:r>
              <a:rPr lang="en-US" sz="1100" dirty="0"/>
              <a:t> </a:t>
            </a:r>
            <a:r>
              <a:rPr lang="en-US" sz="1100" dirty="0" err="1"/>
              <a:t>Univ</a:t>
            </a:r>
            <a:r>
              <a:rPr lang="en-US" sz="1100" dirty="0"/>
              <a:t> (VLSI)] Wang, M.; </a:t>
            </a:r>
            <a:r>
              <a:rPr lang="en-US" sz="1100" dirty="0" err="1"/>
              <a:t>Luo</a:t>
            </a:r>
            <a:r>
              <a:rPr lang="en-US" sz="1100" dirty="0"/>
              <a:t>, W.J.; Wang, Y.L.; Yang, L.M.; Zhu, W.; Zhou, P.; Yang, J. H.; Gong, X.G.; Lin, Y.Y.; Huang, R.; Song, S.; Zhou, Q. T.; Wu, H.M.; Wu, J.G.; Chi, M. H., "A novel </a:t>
            </a:r>
            <a:r>
              <a:rPr lang="en-US" sz="1100" dirty="0" err="1"/>
              <a:t>CuxSiyO</a:t>
            </a:r>
            <a:r>
              <a:rPr lang="en-US" sz="1100" dirty="0"/>
              <a:t> resistive memory in logic technology with excellent data retention and resistance distribution for embedded applications," VLSI Technology (VLSIT), 2010 Symposium on , vol., no., pp.89,90, 15-17 June 2010, </a:t>
            </a:r>
            <a:r>
              <a:rPr lang="en-US" sz="1100" dirty="0" err="1"/>
              <a:t>doi</a:t>
            </a:r>
            <a:r>
              <a:rPr lang="en-US" sz="1100" dirty="0"/>
              <a:t>: 10.1109/VLSIT.2010.5556182</a:t>
            </a:r>
          </a:p>
          <a:p>
            <a:r>
              <a:rPr lang="en-US" sz="1100" dirty="0"/>
              <a:t>[4M, ITRI (ISSCC)] </a:t>
            </a:r>
            <a:r>
              <a:rPr lang="en-US" sz="1100" dirty="0" err="1"/>
              <a:t>Shyh-Shyuan</a:t>
            </a:r>
            <a:r>
              <a:rPr lang="en-US" sz="1100" dirty="0"/>
              <a:t> </a:t>
            </a:r>
            <a:r>
              <a:rPr lang="en-US" sz="1100" dirty="0" err="1"/>
              <a:t>Sheu</a:t>
            </a:r>
            <a:r>
              <a:rPr lang="en-US" sz="1100" dirty="0"/>
              <a:t>; </a:t>
            </a:r>
            <a:r>
              <a:rPr lang="en-US" sz="1100" dirty="0" err="1"/>
              <a:t>Meng</a:t>
            </a:r>
            <a:r>
              <a:rPr lang="en-US" sz="1100" dirty="0"/>
              <a:t>-Fan Chang; Ku-</a:t>
            </a:r>
            <a:r>
              <a:rPr lang="en-US" sz="1100" dirty="0" err="1"/>
              <a:t>Feng</a:t>
            </a:r>
            <a:r>
              <a:rPr lang="en-US" sz="1100" dirty="0"/>
              <a:t> Lin; </a:t>
            </a:r>
            <a:r>
              <a:rPr lang="en-US" sz="1100" dirty="0" err="1"/>
              <a:t>Che</a:t>
            </a:r>
            <a:r>
              <a:rPr lang="en-US" sz="1100" dirty="0"/>
              <a:t>-Wei Wu; Yu-</a:t>
            </a:r>
            <a:r>
              <a:rPr lang="en-US" sz="1100" dirty="0" err="1"/>
              <a:t>Sheng</a:t>
            </a:r>
            <a:r>
              <a:rPr lang="en-US" sz="1100" dirty="0"/>
              <a:t> Chen; Pi-</a:t>
            </a:r>
            <a:r>
              <a:rPr lang="en-US" sz="1100" dirty="0" err="1"/>
              <a:t>Feng</a:t>
            </a:r>
            <a:r>
              <a:rPr lang="en-US" sz="1100" dirty="0"/>
              <a:t> Chiu; </a:t>
            </a:r>
            <a:r>
              <a:rPr lang="en-US" sz="1100" dirty="0" err="1"/>
              <a:t>Chia</a:t>
            </a:r>
            <a:r>
              <a:rPr lang="en-US" sz="1100" dirty="0"/>
              <a:t>-Chen </a:t>
            </a:r>
            <a:r>
              <a:rPr lang="en-US" sz="1100" dirty="0" err="1"/>
              <a:t>Kuo</a:t>
            </a:r>
            <a:r>
              <a:rPr lang="en-US" sz="1100" dirty="0"/>
              <a:t>; </a:t>
            </a:r>
            <a:r>
              <a:rPr lang="en-US" sz="1100" dirty="0" err="1"/>
              <a:t>Yih</a:t>
            </a:r>
            <a:r>
              <a:rPr lang="en-US" sz="1100" dirty="0"/>
              <a:t>-Shan Yang; Pei-</a:t>
            </a:r>
            <a:r>
              <a:rPr lang="en-US" sz="1100" dirty="0" err="1"/>
              <a:t>Chia</a:t>
            </a:r>
            <a:r>
              <a:rPr lang="en-US" sz="1100" dirty="0"/>
              <a:t> Chiang; </a:t>
            </a:r>
            <a:r>
              <a:rPr lang="en-US" sz="1100" dirty="0" err="1"/>
              <a:t>Wen</a:t>
            </a:r>
            <a:r>
              <a:rPr lang="en-US" sz="1100" dirty="0"/>
              <a:t>-Pin Lin; </a:t>
            </a:r>
            <a:r>
              <a:rPr lang="en-US" sz="1100" dirty="0" err="1"/>
              <a:t>Che</a:t>
            </a:r>
            <a:r>
              <a:rPr lang="en-US" sz="1100" dirty="0"/>
              <a:t>-He Lin; </a:t>
            </a:r>
            <a:r>
              <a:rPr lang="en-US" sz="1100" dirty="0" err="1"/>
              <a:t>Heng</a:t>
            </a:r>
            <a:r>
              <a:rPr lang="en-US" sz="1100" dirty="0"/>
              <a:t>-Yuan Lee; Pei-Yi </a:t>
            </a:r>
            <a:r>
              <a:rPr lang="en-US" sz="1100" dirty="0" err="1"/>
              <a:t>Gu</a:t>
            </a:r>
            <a:r>
              <a:rPr lang="en-US" sz="1100" dirty="0"/>
              <a:t>; Sum-Min Wang; Chen, F.T.; </a:t>
            </a:r>
            <a:r>
              <a:rPr lang="en-US" sz="1100" dirty="0" err="1"/>
              <a:t>Keng</a:t>
            </a:r>
            <a:r>
              <a:rPr lang="en-US" sz="1100" dirty="0"/>
              <a:t>-Li Su; Chen-</a:t>
            </a:r>
            <a:r>
              <a:rPr lang="en-US" sz="1100" dirty="0" err="1"/>
              <a:t>Hsin</a:t>
            </a:r>
            <a:r>
              <a:rPr lang="en-US" sz="1100" dirty="0"/>
              <a:t> Lien; </a:t>
            </a:r>
            <a:r>
              <a:rPr lang="en-US" sz="1100" dirty="0" err="1"/>
              <a:t>Kuo-Hsing</a:t>
            </a:r>
            <a:r>
              <a:rPr lang="en-US" sz="1100" dirty="0"/>
              <a:t> Cheng; </a:t>
            </a:r>
            <a:r>
              <a:rPr lang="en-US" sz="1100" dirty="0" err="1"/>
              <a:t>Hsin-Tun</a:t>
            </a:r>
            <a:r>
              <a:rPr lang="en-US" sz="1100" dirty="0"/>
              <a:t> Wu; Tzu-Kun Ku; Ming-</a:t>
            </a:r>
            <a:r>
              <a:rPr lang="en-US" sz="1100" dirty="0" err="1"/>
              <a:t>Jer</a:t>
            </a:r>
            <a:r>
              <a:rPr lang="en-US" sz="1100" dirty="0"/>
              <a:t> Kao; Ming-Jinn Tsai, "A 4Mb embedded SLC resistive-RAM macro with 7.2ns read-write random-access time and 160ns MLC-access capability," Solid-State Circuits Conference Digest of Technical Papers (ISSCC), 2011 IEEE International , vol., no., pp.200,202, 20-24 Feb. 2011, </a:t>
            </a:r>
            <a:r>
              <a:rPr lang="en-US" sz="1100" dirty="0" err="1"/>
              <a:t>doi</a:t>
            </a:r>
            <a:r>
              <a:rPr lang="en-US" sz="1100" dirty="0"/>
              <a:t>: 10.1109/ISSCC.2011.5746281</a:t>
            </a:r>
          </a:p>
          <a:p>
            <a:r>
              <a:rPr lang="en-US" sz="1100" dirty="0"/>
              <a:t>[4M, Sony (ISSCC)] </a:t>
            </a:r>
            <a:r>
              <a:rPr lang="en-US" sz="1100" dirty="0" err="1"/>
              <a:t>Otsuka</a:t>
            </a:r>
            <a:r>
              <a:rPr lang="en-US" sz="1100" dirty="0"/>
              <a:t>, </a:t>
            </a:r>
            <a:r>
              <a:rPr lang="en-US" sz="1100" dirty="0" err="1"/>
              <a:t>Wataru</a:t>
            </a:r>
            <a:r>
              <a:rPr lang="en-US" sz="1100" dirty="0"/>
              <a:t>; Miyata, K.; Kitagawa, M.; </a:t>
            </a:r>
            <a:r>
              <a:rPr lang="en-US" sz="1100" dirty="0" err="1"/>
              <a:t>Tsutsui</a:t>
            </a:r>
            <a:r>
              <a:rPr lang="en-US" sz="1100" dirty="0"/>
              <a:t>, K.; Tsushima, T.; Yoshihara, H.; </a:t>
            </a:r>
            <a:r>
              <a:rPr lang="en-US" sz="1100" dirty="0" err="1"/>
              <a:t>Namise</a:t>
            </a:r>
            <a:r>
              <a:rPr lang="en-US" sz="1100" dirty="0"/>
              <a:t>, T.; </a:t>
            </a:r>
            <a:r>
              <a:rPr lang="en-US" sz="1100" dirty="0" err="1"/>
              <a:t>Terao</a:t>
            </a:r>
            <a:r>
              <a:rPr lang="en-US" sz="1100" dirty="0"/>
              <a:t>, Y.; Ogata, K., "A 4Mb conductive-bridge resistive memory with 2.3GB/s read-throughput and 216MB/s program-throughput," Solid-State Circuits Conference Digest of Technical Papers (ISSCC), 2011 IEEE International , vol., no., pp.210,211, 20-24 Feb. 2011, </a:t>
            </a:r>
            <a:r>
              <a:rPr lang="en-US" sz="1100" dirty="0" err="1"/>
              <a:t>doi</a:t>
            </a:r>
            <a:r>
              <a:rPr lang="en-US" sz="1100" dirty="0"/>
              <a:t>: 10.1109/ISSCC.2011.5746286</a:t>
            </a:r>
          </a:p>
          <a:p>
            <a:r>
              <a:rPr lang="en-US" sz="1100" dirty="0"/>
              <a:t>[256k, Panasonic (IEDM)] Wei, Z.; Takagi, T.; </a:t>
            </a:r>
            <a:r>
              <a:rPr lang="en-US" sz="1100" dirty="0" err="1"/>
              <a:t>Kanzawa</a:t>
            </a:r>
            <a:r>
              <a:rPr lang="en-US" sz="1100" dirty="0"/>
              <a:t>, Y.; </a:t>
            </a:r>
            <a:r>
              <a:rPr lang="en-US" sz="1100" dirty="0" err="1"/>
              <a:t>Katoh</a:t>
            </a:r>
            <a:r>
              <a:rPr lang="en-US" sz="1100" dirty="0"/>
              <a:t>, Y.; </a:t>
            </a:r>
            <a:r>
              <a:rPr lang="en-US" sz="1100" dirty="0" err="1"/>
              <a:t>Ninomiya</a:t>
            </a:r>
            <a:r>
              <a:rPr lang="en-US" sz="1100" dirty="0"/>
              <a:t>, T.; Kawai, K.; </a:t>
            </a:r>
            <a:r>
              <a:rPr lang="en-US" sz="1100" dirty="0" err="1"/>
              <a:t>Muraoka</a:t>
            </a:r>
            <a:r>
              <a:rPr lang="en-US" sz="1100" dirty="0"/>
              <a:t>, S.; </a:t>
            </a:r>
            <a:r>
              <a:rPr lang="en-US" sz="1100" dirty="0" err="1"/>
              <a:t>Mitani</a:t>
            </a:r>
            <a:r>
              <a:rPr lang="en-US" sz="1100" dirty="0"/>
              <a:t>, S.; Katayama, K.; </a:t>
            </a:r>
            <a:r>
              <a:rPr lang="en-US" sz="1100" dirty="0" err="1"/>
              <a:t>Fujii</a:t>
            </a:r>
            <a:r>
              <a:rPr lang="en-US" sz="1100" dirty="0"/>
              <a:t>, S.; </a:t>
            </a:r>
            <a:r>
              <a:rPr lang="en-US" sz="1100" dirty="0" err="1"/>
              <a:t>Miyanaga</a:t>
            </a:r>
            <a:r>
              <a:rPr lang="en-US" sz="1100" dirty="0"/>
              <a:t>, R.; Kawashima, Y.; </a:t>
            </a:r>
            <a:r>
              <a:rPr lang="en-US" sz="1100" dirty="0" err="1"/>
              <a:t>Mikawa</a:t>
            </a:r>
            <a:r>
              <a:rPr lang="en-US" sz="1100" dirty="0"/>
              <a:t>, T.; </a:t>
            </a:r>
            <a:r>
              <a:rPr lang="en-US" sz="1100" dirty="0" err="1"/>
              <a:t>Shimakawa</a:t>
            </a:r>
            <a:r>
              <a:rPr lang="en-US" sz="1100" dirty="0"/>
              <a:t>, K.; </a:t>
            </a:r>
            <a:r>
              <a:rPr lang="en-US" sz="1100" dirty="0" err="1"/>
              <a:t>Aono</a:t>
            </a:r>
            <a:r>
              <a:rPr lang="en-US" sz="1100" dirty="0"/>
              <a:t>, K., "Demonstration of high-density </a:t>
            </a:r>
            <a:r>
              <a:rPr lang="en-US" sz="1100" dirty="0" err="1"/>
              <a:t>ReRAM</a:t>
            </a:r>
            <a:r>
              <a:rPr lang="en-US" sz="1100" dirty="0"/>
              <a:t> ensuring 10-year retention at 85°C based on a newly developed reliability model," Electron Devices Meeting (IEDM), 2011 IEEE International , vol., no., pp.31.4.1,31.4.4, 5-7 Dec. 2011, </a:t>
            </a:r>
            <a:r>
              <a:rPr lang="en-US" sz="1100" dirty="0" err="1"/>
              <a:t>doi</a:t>
            </a:r>
            <a:r>
              <a:rPr lang="en-US" sz="1100" dirty="0"/>
              <a:t>: 10.1109/IEDM.2011.6131650</a:t>
            </a:r>
          </a:p>
          <a:p>
            <a:r>
              <a:rPr lang="en-US" sz="1100" dirty="0"/>
              <a:t>[64M, </a:t>
            </a:r>
            <a:r>
              <a:rPr lang="en-US" sz="1100" dirty="0" err="1"/>
              <a:t>Elpida</a:t>
            </a:r>
            <a:r>
              <a:rPr lang="en-US" sz="1100" dirty="0"/>
              <a:t>] http://techon.nikkeibp.co.jp/english/NEWS_EN/20120126/203992/</a:t>
            </a:r>
          </a:p>
          <a:p>
            <a:r>
              <a:rPr lang="en-US" sz="1100" dirty="0"/>
              <a:t>[8M, Panasonic (ISSCC)] Kawahara, A.; Azuma, R.; Ikeda, Y.; Kawai, K.; </a:t>
            </a:r>
            <a:r>
              <a:rPr lang="en-US" sz="1100" dirty="0" err="1"/>
              <a:t>Katoh</a:t>
            </a:r>
            <a:r>
              <a:rPr lang="en-US" sz="1100" dirty="0"/>
              <a:t>, Y.; Tanabe, K.; Nakamura, T.; </a:t>
            </a:r>
            <a:r>
              <a:rPr lang="en-US" sz="1100" dirty="0" err="1"/>
              <a:t>Sumimoto</a:t>
            </a:r>
            <a:r>
              <a:rPr lang="en-US" sz="1100" dirty="0"/>
              <a:t>, Y.; Yamada, N.; </a:t>
            </a:r>
            <a:r>
              <a:rPr lang="en-US" sz="1100" dirty="0" err="1"/>
              <a:t>Nakai</a:t>
            </a:r>
            <a:r>
              <a:rPr lang="en-US" sz="1100" dirty="0"/>
              <a:t>, N.; Sakamoto, S.; Hayakawa, Y.; Tsuji, K.; </a:t>
            </a:r>
            <a:r>
              <a:rPr lang="en-US" sz="1100" dirty="0" err="1"/>
              <a:t>Yoneda</a:t>
            </a:r>
            <a:r>
              <a:rPr lang="en-US" sz="1100" dirty="0"/>
              <a:t>, S.; </a:t>
            </a:r>
            <a:r>
              <a:rPr lang="en-US" sz="1100" dirty="0" err="1"/>
              <a:t>Himeno</a:t>
            </a:r>
            <a:r>
              <a:rPr lang="en-US" sz="1100" dirty="0"/>
              <a:t>, A.; </a:t>
            </a:r>
            <a:r>
              <a:rPr lang="en-US" sz="1100" dirty="0" err="1"/>
              <a:t>Origasa</a:t>
            </a:r>
            <a:r>
              <a:rPr lang="en-US" sz="1100" dirty="0"/>
              <a:t>, K.; </a:t>
            </a:r>
            <a:r>
              <a:rPr lang="en-US" sz="1100" dirty="0" err="1"/>
              <a:t>Shimakawa</a:t>
            </a:r>
            <a:r>
              <a:rPr lang="en-US" sz="1100" dirty="0"/>
              <a:t>, K.; Takagi, T.; </a:t>
            </a:r>
            <a:r>
              <a:rPr lang="en-US" sz="1100" dirty="0" err="1"/>
              <a:t>Mikawa</a:t>
            </a:r>
            <a:r>
              <a:rPr lang="en-US" sz="1100" dirty="0"/>
              <a:t>, T.; </a:t>
            </a:r>
            <a:r>
              <a:rPr lang="en-US" sz="1100" dirty="0" err="1"/>
              <a:t>Aono</a:t>
            </a:r>
            <a:r>
              <a:rPr lang="en-US" sz="1100" dirty="0"/>
              <a:t>, K., "An 8Mb multi-layered cross-point </a:t>
            </a:r>
            <a:r>
              <a:rPr lang="en-US" sz="1100" dirty="0" err="1"/>
              <a:t>ReRAM</a:t>
            </a:r>
            <a:r>
              <a:rPr lang="en-US" sz="1100" dirty="0"/>
              <a:t> macro with 443MB/s write throughput," Solid-State Circuits Conference Digest of Technical Papers (ISSCC), 2012 IEEE International , vol., no., pp.432,434, 19-23 Feb. 2012, </a:t>
            </a:r>
            <a:r>
              <a:rPr lang="en-US" sz="1100" dirty="0" err="1"/>
              <a:t>doi</a:t>
            </a:r>
            <a:r>
              <a:rPr lang="en-US" sz="1100" dirty="0"/>
              <a:t>: 10.1109/ISSCC.2012.6177078</a:t>
            </a:r>
          </a:p>
          <a:p>
            <a:r>
              <a:rPr lang="en-US" sz="1100" dirty="0"/>
              <a:t>[4M, TSMC (ISSCC)] </a:t>
            </a:r>
            <a:r>
              <a:rPr lang="en-US" sz="1100" dirty="0" err="1"/>
              <a:t>Meng</a:t>
            </a:r>
            <a:r>
              <a:rPr lang="en-US" sz="1100" dirty="0"/>
              <a:t>-Fan Chang; </a:t>
            </a:r>
            <a:r>
              <a:rPr lang="en-US" sz="1100" dirty="0" err="1"/>
              <a:t>Che</a:t>
            </a:r>
            <a:r>
              <a:rPr lang="en-US" sz="1100" dirty="0"/>
              <a:t>-Wei Wu; </a:t>
            </a:r>
            <a:r>
              <a:rPr lang="en-US" sz="1100" dirty="0" err="1"/>
              <a:t>Chia</a:t>
            </a:r>
            <a:r>
              <a:rPr lang="en-US" sz="1100" dirty="0"/>
              <a:t>-Cheng </a:t>
            </a:r>
            <a:r>
              <a:rPr lang="en-US" sz="1100" dirty="0" err="1"/>
              <a:t>Kuo</a:t>
            </a:r>
            <a:r>
              <a:rPr lang="en-US" sz="1100" dirty="0"/>
              <a:t>; Shin-Jang </a:t>
            </a:r>
            <a:r>
              <a:rPr lang="en-US" sz="1100" dirty="0" err="1"/>
              <a:t>Shen</a:t>
            </a:r>
            <a:r>
              <a:rPr lang="en-US" sz="1100" dirty="0"/>
              <a:t>; Ku-</a:t>
            </a:r>
            <a:r>
              <a:rPr lang="en-US" sz="1100" dirty="0" err="1"/>
              <a:t>Feng</a:t>
            </a:r>
            <a:r>
              <a:rPr lang="en-US" sz="1100" dirty="0"/>
              <a:t> Lin; </a:t>
            </a:r>
            <a:r>
              <a:rPr lang="en-US" sz="1100" dirty="0" err="1"/>
              <a:t>Shu-Meng</a:t>
            </a:r>
            <a:r>
              <a:rPr lang="en-US" sz="1100" dirty="0"/>
              <a:t> Yang; </a:t>
            </a:r>
            <a:r>
              <a:rPr lang="en-US" sz="1100" dirty="0" err="1"/>
              <a:t>Ya</a:t>
            </a:r>
            <a:r>
              <a:rPr lang="en-US" sz="1100" dirty="0"/>
              <a:t>-Chin King; </a:t>
            </a:r>
            <a:r>
              <a:rPr lang="en-US" sz="1100" dirty="0" err="1"/>
              <a:t>Chorng</a:t>
            </a:r>
            <a:r>
              <a:rPr lang="en-US" sz="1100" dirty="0"/>
              <a:t>-Jung Lin; Yu-</a:t>
            </a:r>
            <a:r>
              <a:rPr lang="en-US" sz="1100" dirty="0" err="1"/>
              <a:t>Der</a:t>
            </a:r>
            <a:r>
              <a:rPr lang="en-US" sz="1100" dirty="0"/>
              <a:t> </a:t>
            </a:r>
            <a:r>
              <a:rPr lang="en-US" sz="1100" dirty="0" err="1"/>
              <a:t>Chih</a:t>
            </a:r>
            <a:r>
              <a:rPr lang="en-US" sz="1100" dirty="0"/>
              <a:t>, "A 0.5V 4Mb logic-process compatible embedded resistive RAM (</a:t>
            </a:r>
            <a:r>
              <a:rPr lang="en-US" sz="1100" dirty="0" err="1"/>
              <a:t>ReRAM</a:t>
            </a:r>
            <a:r>
              <a:rPr lang="en-US" sz="1100" dirty="0"/>
              <a:t>) in 65nm CMOS using low-voltage current-mode sensing scheme with 45ns random read time," Solid-State Circuits Conference Digest of Technical Papers (ISSCC), 2012 IEEE International , vol., no., pp.434,436, 19-23 Feb. 2012, </a:t>
            </a:r>
            <a:r>
              <a:rPr lang="en-US" sz="1100" dirty="0" err="1"/>
              <a:t>doi</a:t>
            </a:r>
            <a:r>
              <a:rPr lang="en-US" sz="1100" dirty="0"/>
              <a:t>: 10.1109/ISSCC.2012.6177079</a:t>
            </a:r>
          </a:p>
          <a:p>
            <a:r>
              <a:rPr lang="en-US" sz="1100" dirty="0"/>
              <a:t>[2M, </a:t>
            </a:r>
            <a:r>
              <a:rPr lang="en-US" sz="1100" dirty="0" err="1"/>
              <a:t>Hynix</a:t>
            </a:r>
            <a:r>
              <a:rPr lang="en-US" sz="1100" dirty="0"/>
              <a:t> (VLSI)] </a:t>
            </a:r>
            <a:r>
              <a:rPr lang="en-US" sz="1100" dirty="0" err="1"/>
              <a:t>Hyung</a:t>
            </a:r>
            <a:r>
              <a:rPr lang="en-US" sz="1100" dirty="0"/>
              <a:t> Dong Lee; Kim, S. G.; Cho, K.; Hwang, H.; </a:t>
            </a:r>
            <a:r>
              <a:rPr lang="en-US" sz="1100" dirty="0" err="1"/>
              <a:t>Choi</a:t>
            </a:r>
            <a:r>
              <a:rPr lang="en-US" sz="1100" dirty="0"/>
              <a:t>, H.; Lee, J.; Lee, S. H.; Lee, H. J.; </a:t>
            </a:r>
            <a:r>
              <a:rPr lang="en-US" sz="1100" dirty="0" err="1"/>
              <a:t>Suh</a:t>
            </a:r>
            <a:r>
              <a:rPr lang="en-US" sz="1100" dirty="0"/>
              <a:t>, J.; Chung, S.; Kim, Y. S.; Kim, K. S.; Nam, W. S.; Cheong, J. T.; Kim, J. T.; </a:t>
            </a:r>
            <a:r>
              <a:rPr lang="en-US" sz="1100" dirty="0" err="1"/>
              <a:t>Chae</a:t>
            </a:r>
            <a:r>
              <a:rPr lang="en-US" sz="1100" dirty="0"/>
              <a:t>, S.; Hwang, E.; Park, S. N.; </a:t>
            </a:r>
            <a:r>
              <a:rPr lang="en-US" sz="1100" dirty="0" err="1"/>
              <a:t>Sohn</a:t>
            </a:r>
            <a:r>
              <a:rPr lang="en-US" sz="1100" dirty="0"/>
              <a:t>, Y. S.; Lee, C. G.; Shin, H. S.; Lee, K.J.; Hong, K.; </a:t>
            </a:r>
            <a:r>
              <a:rPr lang="en-US" sz="1100" dirty="0" err="1"/>
              <a:t>Jeong</a:t>
            </a:r>
            <a:r>
              <a:rPr lang="en-US" sz="1100" dirty="0"/>
              <a:t>, H. G.; Rho, K. M.; Kim, Y. K.; Chung, S.; Nickel, J.; Yang, J. J.; Cho, H. S.; </a:t>
            </a:r>
            <a:r>
              <a:rPr lang="en-US" sz="1100" dirty="0" err="1"/>
              <a:t>Perner</a:t>
            </a:r>
            <a:r>
              <a:rPr lang="en-US" sz="1100" dirty="0"/>
              <a:t>, F.; Williams, R.S.; Lee, J. H.; Park, S.K.; Hong, S., "Integration of 4F2 selector-less crossbar array 2Mb </a:t>
            </a:r>
            <a:r>
              <a:rPr lang="en-US" sz="1100" dirty="0" err="1"/>
              <a:t>ReRAM</a:t>
            </a:r>
            <a:r>
              <a:rPr lang="en-US" sz="1100" dirty="0"/>
              <a:t> based on transition metal oxides for high density memory applications," VLSI Technology (VLSIT), 2012 Symposium on , vol., no., pp.151,152, 12-14 June 2012, </a:t>
            </a:r>
            <a:r>
              <a:rPr lang="en-US" sz="1100" dirty="0" err="1"/>
              <a:t>doi</a:t>
            </a:r>
            <a:r>
              <a:rPr lang="en-US" sz="1100" dirty="0"/>
              <a:t>: 10.1109/VLSIT.2012.6242506</a:t>
            </a:r>
          </a:p>
          <a:p>
            <a:r>
              <a:rPr lang="en-US" sz="1100" dirty="0"/>
              <a:t>[32G, </a:t>
            </a:r>
            <a:r>
              <a:rPr lang="en-US" sz="1100" dirty="0" err="1"/>
              <a:t>Sandisk</a:t>
            </a:r>
            <a:r>
              <a:rPr lang="en-US" sz="1100" dirty="0"/>
              <a:t>/Toshiba (ISSCC)] </a:t>
            </a:r>
            <a:r>
              <a:rPr lang="en-US" sz="1100" dirty="0" err="1"/>
              <a:t>Tz-yi</a:t>
            </a:r>
            <a:r>
              <a:rPr lang="en-US" sz="1100" dirty="0"/>
              <a:t> Liu; </a:t>
            </a:r>
            <a:r>
              <a:rPr lang="en-US" sz="1100" dirty="0" err="1"/>
              <a:t>Tian</a:t>
            </a:r>
            <a:r>
              <a:rPr lang="en-US" sz="1100" dirty="0"/>
              <a:t> Hong Yan; </a:t>
            </a:r>
            <a:r>
              <a:rPr lang="en-US" sz="1100" dirty="0" err="1"/>
              <a:t>Scheuerlein</a:t>
            </a:r>
            <a:r>
              <a:rPr lang="en-US" sz="1100" dirty="0"/>
              <a:t>, R.; </a:t>
            </a:r>
            <a:r>
              <a:rPr lang="en-US" sz="1100" dirty="0" err="1"/>
              <a:t>Yingchang</a:t>
            </a:r>
            <a:r>
              <a:rPr lang="en-US" sz="1100" dirty="0"/>
              <a:t> Chen; Lee, J.K.; </a:t>
            </a:r>
            <a:r>
              <a:rPr lang="en-US" sz="1100" dirty="0" err="1"/>
              <a:t>Balakrishnan</a:t>
            </a:r>
            <a:r>
              <a:rPr lang="en-US" sz="1100" dirty="0"/>
              <a:t>, G.; Yee, G.; Zhang, H.; Yap, A.; </a:t>
            </a:r>
            <a:r>
              <a:rPr lang="en-US" sz="1100" dirty="0" err="1"/>
              <a:t>Ouyang</a:t>
            </a:r>
            <a:r>
              <a:rPr lang="en-US" sz="1100" dirty="0"/>
              <a:t>, J.; Sasaki, T.; </a:t>
            </a:r>
            <a:r>
              <a:rPr lang="en-US" sz="1100" dirty="0" err="1"/>
              <a:t>Addepalli</a:t>
            </a:r>
            <a:r>
              <a:rPr lang="en-US" sz="1100" dirty="0"/>
              <a:t>, S.; Al-</a:t>
            </a:r>
            <a:r>
              <a:rPr lang="en-US" sz="1100" dirty="0" err="1"/>
              <a:t>Shamma</a:t>
            </a:r>
            <a:r>
              <a:rPr lang="en-US" sz="1100" dirty="0"/>
              <a:t>, A.; Chin-Yu Chen; Gupta, M.; Hilton, G.; Joshi, S.; </a:t>
            </a:r>
            <a:r>
              <a:rPr lang="en-US" sz="1100" dirty="0" err="1"/>
              <a:t>Kathuria</a:t>
            </a:r>
            <a:r>
              <a:rPr lang="en-US" sz="1100" dirty="0"/>
              <a:t>, A.; Lai, V.; </a:t>
            </a:r>
            <a:r>
              <a:rPr lang="en-US" sz="1100" dirty="0" err="1"/>
              <a:t>Masiwal</a:t>
            </a:r>
            <a:r>
              <a:rPr lang="en-US" sz="1100" dirty="0"/>
              <a:t>, D.; Matsumoto, M.; Nigam, A.; </a:t>
            </a:r>
            <a:r>
              <a:rPr lang="en-US" sz="1100" dirty="0" err="1"/>
              <a:t>Pai</a:t>
            </a:r>
            <a:r>
              <a:rPr lang="en-US" sz="1100" dirty="0"/>
              <a:t>, A.; </a:t>
            </a:r>
            <a:r>
              <a:rPr lang="en-US" sz="1100" dirty="0" err="1"/>
              <a:t>Pakhale</a:t>
            </a:r>
            <a:r>
              <a:rPr lang="en-US" sz="1100" dirty="0"/>
              <a:t>, J.; Chang </a:t>
            </a:r>
            <a:r>
              <a:rPr lang="en-US" sz="1100" dirty="0" err="1"/>
              <a:t>Hua</a:t>
            </a:r>
            <a:r>
              <a:rPr lang="en-US" sz="1100" dirty="0"/>
              <a:t> </a:t>
            </a:r>
            <a:r>
              <a:rPr lang="en-US" sz="1100" dirty="0" err="1"/>
              <a:t>Siau</a:t>
            </a:r>
            <a:r>
              <a:rPr lang="en-US" sz="1100" dirty="0"/>
              <a:t>; </a:t>
            </a:r>
            <a:r>
              <a:rPr lang="en-US" sz="1100" dirty="0" err="1"/>
              <a:t>Xiaoxia</a:t>
            </a:r>
            <a:r>
              <a:rPr lang="en-US" sz="1100" dirty="0"/>
              <a:t> Wu; Yin, R.; </a:t>
            </a:r>
            <a:r>
              <a:rPr lang="en-US" sz="1100" dirty="0" err="1"/>
              <a:t>Liping</a:t>
            </a:r>
            <a:r>
              <a:rPr lang="en-US" sz="1100" dirty="0"/>
              <a:t> </a:t>
            </a:r>
            <a:r>
              <a:rPr lang="en-US" sz="1100" dirty="0" err="1"/>
              <a:t>Peng</a:t>
            </a:r>
            <a:r>
              <a:rPr lang="en-US" sz="1100" dirty="0"/>
              <a:t>; Jang Yong Kang; Huynh, S.; </a:t>
            </a:r>
            <a:r>
              <a:rPr lang="en-US" sz="1100" dirty="0" err="1"/>
              <a:t>Huijuan</a:t>
            </a:r>
            <a:r>
              <a:rPr lang="en-US" sz="1100" dirty="0"/>
              <a:t> Wang; Nagel, N.; Tanaka, Y.; </a:t>
            </a:r>
            <a:r>
              <a:rPr lang="en-US" sz="1100" dirty="0" err="1"/>
              <a:t>Higashitani</a:t>
            </a:r>
            <a:r>
              <a:rPr lang="en-US" sz="1100" dirty="0"/>
              <a:t>, M.; </a:t>
            </a:r>
            <a:r>
              <a:rPr lang="en-US" sz="1100" dirty="0" err="1"/>
              <a:t>Minvielle</a:t>
            </a:r>
            <a:r>
              <a:rPr lang="en-US" sz="1100" dirty="0"/>
              <a:t>, T.; </a:t>
            </a:r>
            <a:r>
              <a:rPr lang="en-US" sz="1100" dirty="0" err="1"/>
              <a:t>Gorla</a:t>
            </a:r>
            <a:r>
              <a:rPr lang="en-US" sz="1100" dirty="0"/>
              <a:t>, C.; Tsukamoto, T.; Yamaguchi, T.; </a:t>
            </a:r>
            <a:r>
              <a:rPr lang="en-US" sz="1100" dirty="0" err="1"/>
              <a:t>Okajima</a:t>
            </a:r>
            <a:r>
              <a:rPr lang="en-US" sz="1100" dirty="0"/>
              <a:t>, M.; Okamura, T.; </a:t>
            </a:r>
            <a:r>
              <a:rPr lang="en-US" sz="1100" dirty="0" err="1"/>
              <a:t>Takase</a:t>
            </a:r>
            <a:r>
              <a:rPr lang="en-US" sz="1100" dirty="0"/>
              <a:t>, S.; Hara, T.; Inoue, H.; </a:t>
            </a:r>
            <a:r>
              <a:rPr lang="en-US" sz="1100" dirty="0" err="1"/>
              <a:t>Fasoli</a:t>
            </a:r>
            <a:r>
              <a:rPr lang="en-US" sz="1100" dirty="0"/>
              <a:t>, L.; </a:t>
            </a:r>
            <a:r>
              <a:rPr lang="en-US" sz="1100" dirty="0" err="1"/>
              <a:t>Mofidi</a:t>
            </a:r>
            <a:r>
              <a:rPr lang="en-US" sz="1100" dirty="0"/>
              <a:t>, M.; </a:t>
            </a:r>
            <a:r>
              <a:rPr lang="en-US" sz="1100" dirty="0" err="1"/>
              <a:t>Shrivastava</a:t>
            </a:r>
            <a:r>
              <a:rPr lang="en-US" sz="1100" dirty="0"/>
              <a:t>, R.; </a:t>
            </a:r>
            <a:r>
              <a:rPr lang="en-US" sz="1100" dirty="0" err="1"/>
              <a:t>Quader</a:t>
            </a:r>
            <a:r>
              <a:rPr lang="en-US" sz="1100" dirty="0"/>
              <a:t>, K., "A 130.7mm2 2-layer 32Gb </a:t>
            </a:r>
            <a:r>
              <a:rPr lang="en-US" sz="1100" dirty="0" err="1"/>
              <a:t>ReRAM</a:t>
            </a:r>
            <a:r>
              <a:rPr lang="en-US" sz="1100" dirty="0"/>
              <a:t> memory device in 24nm technology," Solid-State Circuits Conference Digest of Technical Papers (ISSCC), 2013 IEEE International , vol., no., pp.210,211, 17-21 Feb. 2013, </a:t>
            </a:r>
            <a:r>
              <a:rPr lang="en-US" sz="1100" dirty="0" err="1"/>
              <a:t>doi</a:t>
            </a:r>
            <a:r>
              <a:rPr lang="en-US" sz="1100" dirty="0"/>
              <a:t>: 10.1109/ISSCC.2013.6487703</a:t>
            </a:r>
          </a:p>
          <a:p>
            <a:r>
              <a:rPr lang="en-US" sz="1100" dirty="0"/>
              <a:t>[16G, Micron/Sony (ISSCC)] </a:t>
            </a:r>
            <a:r>
              <a:rPr lang="en-US" sz="1100" dirty="0" err="1"/>
              <a:t>Fackenthal</a:t>
            </a:r>
            <a:r>
              <a:rPr lang="en-US" sz="1100" dirty="0"/>
              <a:t>, R.; Kitagawa, M.; </a:t>
            </a:r>
            <a:r>
              <a:rPr lang="en-US" sz="1100" dirty="0" err="1"/>
              <a:t>Otsuka</a:t>
            </a:r>
            <a:r>
              <a:rPr lang="en-US" sz="1100" dirty="0"/>
              <a:t>, W.; </a:t>
            </a:r>
            <a:r>
              <a:rPr lang="en-US" sz="1100" dirty="0" err="1"/>
              <a:t>Prall</a:t>
            </a:r>
            <a:r>
              <a:rPr lang="en-US" sz="1100" dirty="0"/>
              <a:t>, K.; Mills, D.; </a:t>
            </a:r>
            <a:r>
              <a:rPr lang="en-US" sz="1100" dirty="0" err="1"/>
              <a:t>Tsutsui</a:t>
            </a:r>
            <a:r>
              <a:rPr lang="en-US" sz="1100" dirty="0"/>
              <a:t>, K.; </a:t>
            </a:r>
            <a:r>
              <a:rPr lang="en-US" sz="1100" dirty="0" err="1"/>
              <a:t>Javanifard</a:t>
            </a:r>
            <a:r>
              <a:rPr lang="en-US" sz="1100" dirty="0"/>
              <a:t>, J.; </a:t>
            </a:r>
            <a:r>
              <a:rPr lang="en-US" sz="1100" dirty="0" err="1"/>
              <a:t>Tedrow</a:t>
            </a:r>
            <a:r>
              <a:rPr lang="en-US" sz="1100" dirty="0"/>
              <a:t>, K.; Tsushima, T.; Shibahara, Y.; Hush, G., "19.7 A 16Gb </a:t>
            </a:r>
            <a:r>
              <a:rPr lang="en-US" sz="1100" dirty="0" err="1"/>
              <a:t>ReRAM</a:t>
            </a:r>
            <a:r>
              <a:rPr lang="en-US" sz="1100" dirty="0"/>
              <a:t> with 200MB/s write and 1GB/s read in 27nm technology," Solid-State Circuits Conference Digest of Technical Papers (ISSCC), 2014 IEEE International , vol., no., pp.338,339, 9-13 Feb. 2014</a:t>
            </a:r>
          </a:p>
          <a:p>
            <a:r>
              <a:rPr lang="en-US" sz="1100" dirty="0" err="1"/>
              <a:t>doi</a:t>
            </a:r>
            <a:r>
              <a:rPr lang="en-US" sz="1100" dirty="0"/>
              <a:t>: 10.1109/ISSCC.2014.6757460</a:t>
            </a:r>
          </a:p>
          <a:p>
            <a:endParaRPr lang="en-US" sz="1100" dirty="0"/>
          </a:p>
          <a:p>
            <a:endParaRPr lang="en-US" sz="1100" dirty="0"/>
          </a:p>
        </p:txBody>
      </p:sp>
      <p:sp>
        <p:nvSpPr>
          <p:cNvPr id="4" name="灯片编号占位符 3"/>
          <p:cNvSpPr>
            <a:spLocks noGrp="1"/>
          </p:cNvSpPr>
          <p:nvPr>
            <p:ph type="sldNum" sz="quarter" idx="10"/>
          </p:nvPr>
        </p:nvSpPr>
        <p:spPr/>
        <p:txBody>
          <a:bodyPr/>
          <a:lstStyle/>
          <a:p>
            <a:pPr>
              <a:defRPr/>
            </a:pPr>
            <a:fld id="{882334B9-07D7-4A8D-9BAD-5D3D9DBBA0A4}" type="slidenum">
              <a:rPr lang="en-US" smtClean="0"/>
              <a:pPr>
                <a:defRPr/>
              </a:pPr>
              <a:t>7</a:t>
            </a:fld>
            <a:endParaRPr lang="en-US"/>
          </a:p>
        </p:txBody>
      </p:sp>
    </p:spTree>
    <p:extLst>
      <p:ext uri="{BB962C8B-B14F-4D97-AF65-F5344CB8AC3E}">
        <p14:creationId xmlns:p14="http://schemas.microsoft.com/office/powerpoint/2010/main" val="1982407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05A128-8A9B-C94B-98A9-AECF5F3A788D}" type="slidenum">
              <a:rPr lang="en-US" smtClean="0">
                <a:solidFill>
                  <a:prstClr val="black"/>
                </a:solidFill>
              </a:rPr>
              <a:pPr/>
              <a:t>10</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42861" indent="-285716" eaLnBrk="0" hangingPunct="0">
              <a:defRPr sz="2500">
                <a:solidFill>
                  <a:schemeClr val="tx1"/>
                </a:solidFill>
                <a:latin typeface="Arial" charset="0"/>
                <a:ea typeface="ＭＳ Ｐゴシック" charset="0"/>
              </a:defRPr>
            </a:lvl2pPr>
            <a:lvl3pPr marL="1142863" indent="-228573" eaLnBrk="0" hangingPunct="0">
              <a:defRPr sz="2500">
                <a:solidFill>
                  <a:schemeClr val="tx1"/>
                </a:solidFill>
                <a:latin typeface="Arial" charset="0"/>
                <a:ea typeface="ＭＳ Ｐゴシック" charset="0"/>
              </a:defRPr>
            </a:lvl3pPr>
            <a:lvl4pPr marL="1600009" indent="-228573" eaLnBrk="0" hangingPunct="0">
              <a:defRPr sz="2500">
                <a:solidFill>
                  <a:schemeClr val="tx1"/>
                </a:solidFill>
                <a:latin typeface="Arial" charset="0"/>
                <a:ea typeface="ＭＳ Ｐゴシック" charset="0"/>
              </a:defRPr>
            </a:lvl4pPr>
            <a:lvl5pPr marL="2057154" indent="-228573" eaLnBrk="0" hangingPunct="0">
              <a:defRPr sz="2500">
                <a:solidFill>
                  <a:schemeClr val="tx1"/>
                </a:solidFill>
                <a:latin typeface="Arial" charset="0"/>
                <a:ea typeface="ＭＳ Ｐゴシック" charset="0"/>
              </a:defRPr>
            </a:lvl5pPr>
            <a:lvl6pPr marL="2514299" indent="-228573" eaLnBrk="0" fontAlgn="base" hangingPunct="0">
              <a:spcBef>
                <a:spcPct val="0"/>
              </a:spcBef>
              <a:spcAft>
                <a:spcPct val="0"/>
              </a:spcAft>
              <a:defRPr sz="2500">
                <a:solidFill>
                  <a:schemeClr val="tx1"/>
                </a:solidFill>
                <a:latin typeface="Arial" charset="0"/>
                <a:ea typeface="ＭＳ Ｐゴシック" charset="0"/>
              </a:defRPr>
            </a:lvl6pPr>
            <a:lvl7pPr marL="2971444" indent="-228573" eaLnBrk="0" fontAlgn="base" hangingPunct="0">
              <a:spcBef>
                <a:spcPct val="0"/>
              </a:spcBef>
              <a:spcAft>
                <a:spcPct val="0"/>
              </a:spcAft>
              <a:defRPr sz="2500">
                <a:solidFill>
                  <a:schemeClr val="tx1"/>
                </a:solidFill>
                <a:latin typeface="Arial" charset="0"/>
                <a:ea typeface="ＭＳ Ｐゴシック" charset="0"/>
              </a:defRPr>
            </a:lvl7pPr>
            <a:lvl8pPr marL="3428589" indent="-228573" eaLnBrk="0" fontAlgn="base" hangingPunct="0">
              <a:spcBef>
                <a:spcPct val="0"/>
              </a:spcBef>
              <a:spcAft>
                <a:spcPct val="0"/>
              </a:spcAft>
              <a:defRPr sz="2500">
                <a:solidFill>
                  <a:schemeClr val="tx1"/>
                </a:solidFill>
                <a:latin typeface="Arial" charset="0"/>
                <a:ea typeface="ＭＳ Ｐゴシック" charset="0"/>
              </a:defRPr>
            </a:lvl8pPr>
            <a:lvl9pPr marL="3885734" indent="-228573"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29C9F63A-77EF-AA42-B682-03CA08E4B129}" type="slidenum">
              <a:rPr lang="ko-KR" altLang="en-US" sz="1100">
                <a:solidFill>
                  <a:prstClr val="black"/>
                </a:solidFill>
                <a:latin typeface="Calibri" charset="0"/>
              </a:rPr>
              <a:pPr eaLnBrk="1" hangingPunct="1"/>
              <a:t>12</a:t>
            </a:fld>
            <a:endParaRPr lang="en-US" altLang="ko-KR" sz="1100" dirty="0">
              <a:solidFill>
                <a:prstClr val="black"/>
              </a:solidFill>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03357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Here DFT calculations provide us some</a:t>
            </a:r>
            <a:r>
              <a:rPr lang="en-US" altLang="zh-CN" baseline="0" dirty="0" smtClean="0"/>
              <a:t> insights about this question. From the results, we can see that in the OFF state the </a:t>
            </a:r>
            <a:r>
              <a:rPr lang="en-US" altLang="zh-CN" baseline="0" dirty="0" err="1" smtClean="0"/>
              <a:t>wavefunctions</a:t>
            </a:r>
            <a:r>
              <a:rPr lang="en-US" altLang="zh-CN" baseline="0" dirty="0" smtClean="0"/>
              <a:t> are localized in the oxide layer. While in the ON state a delocalized conductive path is formed between the 2 electrode. This tells us that our atomic model is good for order-of-magnitude estimation of RRAM resistance.</a:t>
            </a:r>
            <a:endParaRPr lang="zh-CN" altLang="en-US" dirty="0"/>
          </a:p>
        </p:txBody>
      </p:sp>
      <p:sp>
        <p:nvSpPr>
          <p:cNvPr id="4" name="Slide Number Placeholder 3"/>
          <p:cNvSpPr>
            <a:spLocks noGrp="1"/>
          </p:cNvSpPr>
          <p:nvPr>
            <p:ph type="sldNum" sz="quarter" idx="10"/>
          </p:nvPr>
        </p:nvSpPr>
        <p:spPr/>
        <p:txBody>
          <a:bodyPr/>
          <a:lstStyle/>
          <a:p>
            <a:fld id="{CEC93CAA-2C6F-4391-AA9A-CBD0E515803C}"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496860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smtClean="0"/>
              <a:t>Now let’s see what NEGF calculations will tell us. First we can obtain these I-V characteristics of the devices.</a:t>
            </a:r>
          </a:p>
          <a:p>
            <a:r>
              <a:rPr lang="en-US" altLang="zh-CN" baseline="0" dirty="0" smtClean="0"/>
              <a:t>In ON state, we see linear I-V which implies </a:t>
            </a:r>
            <a:r>
              <a:rPr lang="en-US" altLang="zh-CN" baseline="0" dirty="0" err="1" smtClean="0"/>
              <a:t>Ohmic</a:t>
            </a:r>
            <a:r>
              <a:rPr lang="en-US" altLang="zh-CN" baseline="0" dirty="0" smtClean="0"/>
              <a:t> behaviors. This is expected because in ON state we have a metallic filament formed.</a:t>
            </a:r>
          </a:p>
          <a:p>
            <a:r>
              <a:rPr lang="en-US" altLang="zh-CN" baseline="0" dirty="0" smtClean="0"/>
              <a:t>In OFF state, on the other hand, we observe nonlinear I-V characteristics. And the resistance is exponentially dependent on </a:t>
            </a:r>
            <a:r>
              <a:rPr lang="en-US" altLang="zh-CN" baseline="0" dirty="0" err="1" smtClean="0"/>
              <a:t>tox</a:t>
            </a:r>
            <a:r>
              <a:rPr lang="en-US" altLang="zh-CN" baseline="0" dirty="0" smtClean="0"/>
              <a:t>. This is also expected because the tunneling gap is the dominating factors in OFF state currents. The tunneling or hopping conduction through this gap usually has a exponential dependence on </a:t>
            </a:r>
            <a:r>
              <a:rPr lang="en-US" altLang="zh-CN" baseline="0" dirty="0" err="1" smtClean="0"/>
              <a:t>tox</a:t>
            </a:r>
            <a:r>
              <a:rPr lang="en-US" altLang="zh-CN" baseline="0" dirty="0" smtClean="0"/>
              <a:t>, to the 1</a:t>
            </a:r>
            <a:r>
              <a:rPr lang="en-US" altLang="zh-CN" baseline="30000" dirty="0" smtClean="0"/>
              <a:t>st</a:t>
            </a:r>
            <a:r>
              <a:rPr lang="en-US" altLang="zh-CN" baseline="0" dirty="0" smtClean="0"/>
              <a:t> order.</a:t>
            </a:r>
          </a:p>
        </p:txBody>
      </p:sp>
      <p:sp>
        <p:nvSpPr>
          <p:cNvPr id="4" name="Slide Number Placeholder 3"/>
          <p:cNvSpPr>
            <a:spLocks noGrp="1"/>
          </p:cNvSpPr>
          <p:nvPr>
            <p:ph type="sldNum" sz="quarter" idx="10"/>
          </p:nvPr>
        </p:nvSpPr>
        <p:spPr/>
        <p:txBody>
          <a:bodyPr/>
          <a:lstStyle/>
          <a:p>
            <a:fld id="{CEC93CAA-2C6F-4391-AA9A-CBD0E515803C}"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3188541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3ACA87-A935-8240-9C82-E5E9BAF88AF0}" type="datetimeFigureOut">
              <a:rPr lang="en-US" smtClean="0"/>
              <a:t>7/4/2015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D2D25-3BF1-0F46-88E1-4620AD479B17}" type="slidenum">
              <a:rPr lang="en-US" smtClean="0"/>
              <a:t>‹#›</a:t>
            </a:fld>
            <a:endParaRPr lang="en-US"/>
          </a:p>
        </p:txBody>
      </p:sp>
    </p:spTree>
    <p:extLst>
      <p:ext uri="{BB962C8B-B14F-4D97-AF65-F5344CB8AC3E}">
        <p14:creationId xmlns:p14="http://schemas.microsoft.com/office/powerpoint/2010/main" val="3113801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3ACA87-A935-8240-9C82-E5E9BAF88AF0}" type="datetimeFigureOut">
              <a:rPr lang="en-US" smtClean="0"/>
              <a:t>7/4/2015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D2D25-3BF1-0F46-88E1-4620AD479B17}" type="slidenum">
              <a:rPr lang="en-US" smtClean="0"/>
              <a:t>‹#›</a:t>
            </a:fld>
            <a:endParaRPr lang="en-US"/>
          </a:p>
        </p:txBody>
      </p:sp>
    </p:spTree>
    <p:extLst>
      <p:ext uri="{BB962C8B-B14F-4D97-AF65-F5344CB8AC3E}">
        <p14:creationId xmlns:p14="http://schemas.microsoft.com/office/powerpoint/2010/main" val="3185328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3ACA87-A935-8240-9C82-E5E9BAF88AF0}" type="datetimeFigureOut">
              <a:rPr lang="en-US" smtClean="0"/>
              <a:t>7/4/2015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D2D25-3BF1-0F46-88E1-4620AD479B17}" type="slidenum">
              <a:rPr lang="en-US" smtClean="0"/>
              <a:t>‹#›</a:t>
            </a:fld>
            <a:endParaRPr lang="en-US"/>
          </a:p>
        </p:txBody>
      </p:sp>
    </p:spTree>
    <p:extLst>
      <p:ext uri="{BB962C8B-B14F-4D97-AF65-F5344CB8AC3E}">
        <p14:creationId xmlns:p14="http://schemas.microsoft.com/office/powerpoint/2010/main" val="2950696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5" name="Rectangle 3"/>
          <p:cNvSpPr>
            <a:spLocks noGrp="1" noChangeArrowheads="1"/>
          </p:cNvSpPr>
          <p:nvPr>
            <p:ph idx="1"/>
          </p:nvPr>
        </p:nvSpPr>
        <p:spPr bwMode="auto">
          <a:xfrm>
            <a:off x="685800" y="1896362"/>
            <a:ext cx="7772400" cy="4199638"/>
          </a:xfrm>
          <a:prstGeom prst="rect">
            <a:avLst/>
          </a:prstGeom>
          <a:noFill/>
          <a:ln w="9525">
            <a:noFill/>
            <a:miter lim="800000"/>
            <a:headEnd/>
            <a:tailEnd/>
          </a:ln>
        </p:spPr>
        <p:txBody>
          <a:bodyPr/>
          <a:lstStyle>
            <a:lvl1pPr marL="339725" indent="-339725">
              <a:buFont typeface="Arial"/>
              <a:buChar char="•"/>
              <a:defRPr>
                <a:solidFill>
                  <a:srgbClr val="0D3896"/>
                </a:solidFill>
              </a:defRPr>
            </a:lvl1pPr>
            <a:lvl2pPr>
              <a:buFont typeface="Arial"/>
              <a:buChar char="•"/>
              <a:defRPr>
                <a:solidFill>
                  <a:schemeClr val="accent3"/>
                </a:solidFill>
              </a:defRPr>
            </a:lvl2pPr>
            <a:lvl3pPr>
              <a:buFont typeface="Arial"/>
              <a:buChar char="•"/>
              <a:defRPr>
                <a:solidFill>
                  <a:schemeClr val="accent3"/>
                </a:solidFill>
              </a:defRPr>
            </a:lvl3pPr>
            <a:lvl5pPr>
              <a:buFont typeface="Arial"/>
              <a:buChar char="•"/>
              <a:defRPr/>
            </a:lvl5pPr>
            <a:lvl6pPr marL="800100" indent="-342900">
              <a:buFont typeface="Wingdings" charset="2"/>
              <a:buChar char="§"/>
              <a:defRPr>
                <a:solidFill>
                  <a:srgbClr val="0D3896"/>
                </a:solidFill>
              </a:defRPr>
            </a:lvl6pPr>
            <a:lvl7pPr marL="1262063" indent="-347663">
              <a:buFont typeface="Courier New"/>
              <a:buChar char="o"/>
              <a:defRPr>
                <a:solidFill>
                  <a:srgbClr val="0D3896"/>
                </a:solidFill>
              </a:defRPr>
            </a:lvl7p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p:txBody>
      </p:sp>
      <p:sp>
        <p:nvSpPr>
          <p:cNvPr id="4" name="Rectangle 4"/>
          <p:cNvSpPr>
            <a:spLocks noGrp="1" noChangeArrowheads="1"/>
          </p:cNvSpPr>
          <p:nvPr>
            <p:ph type="dt" sz="half" idx="10"/>
          </p:nvPr>
        </p:nvSpPr>
        <p:spPr>
          <a:xfrm>
            <a:off x="304800" y="6248400"/>
            <a:ext cx="1905000" cy="457200"/>
          </a:xfrm>
          <a:prstGeom prst="rect">
            <a:avLst/>
          </a:prstGeom>
        </p:spPr>
        <p:txBody>
          <a:bodyPr/>
          <a:lstStyle>
            <a:lvl1pPr>
              <a:defRPr>
                <a:latin typeface="Arial" charset="0"/>
                <a:ea typeface="ＭＳ Ｐゴシック" charset="0"/>
              </a:defRPr>
            </a:lvl1pPr>
          </a:lstStyle>
          <a:p>
            <a:pPr>
              <a:defRPr/>
            </a:pPr>
            <a:r>
              <a:rPr lang="en-US"/>
              <a:t>Flash Memory Summit 2013</a:t>
            </a:r>
          </a:p>
          <a:p>
            <a:pPr>
              <a:defRPr/>
            </a:pPr>
            <a:r>
              <a:rPr lang="en-US"/>
              <a:t>Santa Clara, CA</a:t>
            </a:r>
          </a:p>
        </p:txBody>
      </p:sp>
      <p:sp>
        <p:nvSpPr>
          <p:cNvPr id="6" name="Rectangle 6"/>
          <p:cNvSpPr>
            <a:spLocks noGrp="1" noChangeArrowheads="1"/>
          </p:cNvSpPr>
          <p:nvPr>
            <p:ph type="sldNum" sz="quarter" idx="11"/>
          </p:nvPr>
        </p:nvSpPr>
        <p:spPr>
          <a:xfrm>
            <a:off x="687705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ea typeface="PMingLiU" pitchFamily="18" charset="-120"/>
              </a:defRPr>
            </a:lvl1pPr>
          </a:lstStyle>
          <a:p>
            <a:pPr>
              <a:defRPr/>
            </a:pPr>
            <a:endParaRPr lang="en-US" altLang="zh-TW"/>
          </a:p>
          <a:p>
            <a:pPr>
              <a:defRPr/>
            </a:pPr>
            <a:fld id="{19C853F6-42E1-44E6-BA02-F90A4FAEEAB7}" type="slidenum">
              <a:rPr lang="en-US" altLang="zh-TW"/>
              <a:pPr>
                <a:defRPr/>
              </a:pPr>
              <a:t>‹#›</a:t>
            </a:fld>
            <a:endParaRPr lang="en-US" altLang="zh-TW"/>
          </a:p>
        </p:txBody>
      </p:sp>
    </p:spTree>
    <p:extLst>
      <p:ext uri="{BB962C8B-B14F-4D97-AF65-F5344CB8AC3E}">
        <p14:creationId xmlns:p14="http://schemas.microsoft.com/office/powerpoint/2010/main" val="3834654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3ACA87-A935-8240-9C82-E5E9BAF88AF0}" type="datetimeFigureOut">
              <a:rPr lang="en-US" smtClean="0"/>
              <a:t>7/4/2015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D2D25-3BF1-0F46-88E1-4620AD479B17}" type="slidenum">
              <a:rPr lang="en-US" smtClean="0"/>
              <a:t>‹#›</a:t>
            </a:fld>
            <a:endParaRPr lang="en-US"/>
          </a:p>
        </p:txBody>
      </p:sp>
    </p:spTree>
    <p:extLst>
      <p:ext uri="{BB962C8B-B14F-4D97-AF65-F5344CB8AC3E}">
        <p14:creationId xmlns:p14="http://schemas.microsoft.com/office/powerpoint/2010/main" val="3631305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3ACA87-A935-8240-9C82-E5E9BAF88AF0}" type="datetimeFigureOut">
              <a:rPr lang="en-US" smtClean="0"/>
              <a:t>7/4/2015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D2D25-3BF1-0F46-88E1-4620AD479B17}" type="slidenum">
              <a:rPr lang="en-US" smtClean="0"/>
              <a:t>‹#›</a:t>
            </a:fld>
            <a:endParaRPr lang="en-US"/>
          </a:p>
        </p:txBody>
      </p:sp>
    </p:spTree>
    <p:extLst>
      <p:ext uri="{BB962C8B-B14F-4D97-AF65-F5344CB8AC3E}">
        <p14:creationId xmlns:p14="http://schemas.microsoft.com/office/powerpoint/2010/main" val="2222549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3ACA87-A935-8240-9C82-E5E9BAF88AF0}" type="datetimeFigureOut">
              <a:rPr lang="en-US" smtClean="0"/>
              <a:t>7/4/2015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7D2D25-3BF1-0F46-88E1-4620AD479B17}" type="slidenum">
              <a:rPr lang="en-US" smtClean="0"/>
              <a:t>‹#›</a:t>
            </a:fld>
            <a:endParaRPr lang="en-US"/>
          </a:p>
        </p:txBody>
      </p:sp>
    </p:spTree>
    <p:extLst>
      <p:ext uri="{BB962C8B-B14F-4D97-AF65-F5344CB8AC3E}">
        <p14:creationId xmlns:p14="http://schemas.microsoft.com/office/powerpoint/2010/main" val="991931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3ACA87-A935-8240-9C82-E5E9BAF88AF0}" type="datetimeFigureOut">
              <a:rPr lang="en-US" smtClean="0"/>
              <a:t>7/4/2015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7D2D25-3BF1-0F46-88E1-4620AD479B17}" type="slidenum">
              <a:rPr lang="en-US" smtClean="0"/>
              <a:t>‹#›</a:t>
            </a:fld>
            <a:endParaRPr lang="en-US"/>
          </a:p>
        </p:txBody>
      </p:sp>
    </p:spTree>
    <p:extLst>
      <p:ext uri="{BB962C8B-B14F-4D97-AF65-F5344CB8AC3E}">
        <p14:creationId xmlns:p14="http://schemas.microsoft.com/office/powerpoint/2010/main" val="3113682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3ACA87-A935-8240-9C82-E5E9BAF88AF0}" type="datetimeFigureOut">
              <a:rPr lang="en-US" smtClean="0"/>
              <a:t>7/4/2015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7D2D25-3BF1-0F46-88E1-4620AD479B17}" type="slidenum">
              <a:rPr lang="en-US" smtClean="0"/>
              <a:t>‹#›</a:t>
            </a:fld>
            <a:endParaRPr lang="en-US"/>
          </a:p>
        </p:txBody>
      </p:sp>
    </p:spTree>
    <p:extLst>
      <p:ext uri="{BB962C8B-B14F-4D97-AF65-F5344CB8AC3E}">
        <p14:creationId xmlns:p14="http://schemas.microsoft.com/office/powerpoint/2010/main" val="1085672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3ACA87-A935-8240-9C82-E5E9BAF88AF0}" type="datetimeFigureOut">
              <a:rPr lang="en-US" smtClean="0"/>
              <a:t>7/4/2015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7D2D25-3BF1-0F46-88E1-4620AD479B17}" type="slidenum">
              <a:rPr lang="en-US" smtClean="0"/>
              <a:t>‹#›</a:t>
            </a:fld>
            <a:endParaRPr lang="en-US"/>
          </a:p>
        </p:txBody>
      </p:sp>
    </p:spTree>
    <p:extLst>
      <p:ext uri="{BB962C8B-B14F-4D97-AF65-F5344CB8AC3E}">
        <p14:creationId xmlns:p14="http://schemas.microsoft.com/office/powerpoint/2010/main" val="2566157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3ACA87-A935-8240-9C82-E5E9BAF88AF0}" type="datetimeFigureOut">
              <a:rPr lang="en-US" smtClean="0"/>
              <a:t>7/4/2015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7D2D25-3BF1-0F46-88E1-4620AD479B17}" type="slidenum">
              <a:rPr lang="en-US" smtClean="0"/>
              <a:t>‹#›</a:t>
            </a:fld>
            <a:endParaRPr lang="en-US"/>
          </a:p>
        </p:txBody>
      </p:sp>
    </p:spTree>
    <p:extLst>
      <p:ext uri="{BB962C8B-B14F-4D97-AF65-F5344CB8AC3E}">
        <p14:creationId xmlns:p14="http://schemas.microsoft.com/office/powerpoint/2010/main" val="1738942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3ACA87-A935-8240-9C82-E5E9BAF88AF0}" type="datetimeFigureOut">
              <a:rPr lang="en-US" smtClean="0"/>
              <a:t>7/4/2015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7D2D25-3BF1-0F46-88E1-4620AD479B17}" type="slidenum">
              <a:rPr lang="en-US" smtClean="0"/>
              <a:t>‹#›</a:t>
            </a:fld>
            <a:endParaRPr lang="en-US"/>
          </a:p>
        </p:txBody>
      </p:sp>
    </p:spTree>
    <p:extLst>
      <p:ext uri="{BB962C8B-B14F-4D97-AF65-F5344CB8AC3E}">
        <p14:creationId xmlns:p14="http://schemas.microsoft.com/office/powerpoint/2010/main" val="218450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ACA87-A935-8240-9C82-E5E9BAF88AF0}" type="datetimeFigureOut">
              <a:rPr lang="en-US" smtClean="0"/>
              <a:t>7/4/2015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7D2D25-3BF1-0F46-88E1-4620AD479B17}" type="slidenum">
              <a:rPr lang="en-US" smtClean="0"/>
              <a:t>‹#›</a:t>
            </a:fld>
            <a:endParaRPr lang="en-US"/>
          </a:p>
        </p:txBody>
      </p:sp>
    </p:spTree>
    <p:extLst>
      <p:ext uri="{BB962C8B-B14F-4D97-AF65-F5344CB8AC3E}">
        <p14:creationId xmlns:p14="http://schemas.microsoft.com/office/powerpoint/2010/main" val="4253914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2.tif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4.tiff"/></Relationships>
</file>

<file path=ppt/slides/_rels/slide2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6.xml"/><Relationship Id="rId4" Type="http://schemas.openxmlformats.org/officeDocument/2006/relationships/image" Target="../media/image37.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38.png"/><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emf"/><Relationship Id="rId4" Type="http://schemas.openxmlformats.org/officeDocument/2006/relationships/image" Target="../media/image57.emf"/></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emf"/><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69.wmf"/><Relationship Id="rId4" Type="http://schemas.openxmlformats.org/officeDocument/2006/relationships/oleObject" Target="../embeddings/oleObject3.bin"/></Relationships>
</file>

<file path=ppt/slides/_rels/slide3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72.emf"/><Relationship Id="rId4" Type="http://schemas.openxmlformats.org/officeDocument/2006/relationships/image" Target="../media/image71.emf"/></Relationships>
</file>

<file path=ppt/slides/_rels/slide3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0.e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8.wmf"/><Relationship Id="rId5" Type="http://schemas.openxmlformats.org/officeDocument/2006/relationships/oleObject" Target="../embeddings/oleObject1.bin"/><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685800" y="2130425"/>
            <a:ext cx="7772400" cy="1470025"/>
          </a:xfrm>
        </p:spPr>
        <p:txBody>
          <a:bodyPr/>
          <a:lstStyle/>
          <a:p>
            <a:pPr eaLnBrk="1" hangingPunct="1">
              <a:defRPr/>
            </a:pPr>
            <a:endParaRPr lang="en-US" smtClean="0">
              <a:cs typeface="+mj-cs"/>
            </a:endParaRPr>
          </a:p>
        </p:txBody>
      </p:sp>
      <p:sp>
        <p:nvSpPr>
          <p:cNvPr id="5" name="Rectangle 3"/>
          <p:cNvSpPr>
            <a:spLocks noGrp="1" noChangeArrowheads="1"/>
          </p:cNvSpPr>
          <p:nvPr>
            <p:ph type="subTitle" idx="1"/>
          </p:nvPr>
        </p:nvSpPr>
        <p:spPr>
          <a:xfrm>
            <a:off x="1371600" y="3886200"/>
            <a:ext cx="6400800" cy="1752600"/>
          </a:xfrm>
        </p:spPr>
        <p:txBody>
          <a:bodyPr/>
          <a:lstStyle/>
          <a:p>
            <a:pPr eaLnBrk="1" hangingPunct="1">
              <a:defRPr/>
            </a:pPr>
            <a:endParaRPr lang="en-US" smtClean="0">
              <a:cs typeface="+mn-cs"/>
            </a:endParaRPr>
          </a:p>
        </p:txBody>
      </p:sp>
      <p:pic>
        <p:nvPicPr>
          <p:cNvPr id="6" name="Picture 4" descr="IMG_01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762000" y="457200"/>
            <a:ext cx="77724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endParaRPr lang="en-US" sz="5400">
              <a:solidFill>
                <a:schemeClr val="tx2"/>
              </a:solidFill>
              <a:cs typeface="+mn-cs"/>
            </a:endParaRPr>
          </a:p>
        </p:txBody>
      </p:sp>
      <p:sp>
        <p:nvSpPr>
          <p:cNvPr id="8" name="Rectangle 6"/>
          <p:cNvSpPr>
            <a:spLocks noChangeArrowheads="1"/>
          </p:cNvSpPr>
          <p:nvPr/>
        </p:nvSpPr>
        <p:spPr bwMode="auto">
          <a:xfrm>
            <a:off x="381000" y="4953000"/>
            <a:ext cx="8077200" cy="135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20000"/>
              </a:spcBef>
              <a:defRPr/>
            </a:pPr>
            <a:endParaRPr lang="en-US" sz="1600" b="1">
              <a:solidFill>
                <a:schemeClr val="bg1"/>
              </a:solidFill>
              <a:cs typeface="+mn-cs"/>
            </a:endParaRPr>
          </a:p>
        </p:txBody>
      </p:sp>
      <p:sp>
        <p:nvSpPr>
          <p:cNvPr id="9" name="Text Box 7"/>
          <p:cNvSpPr txBox="1">
            <a:spLocks noChangeArrowheads="1"/>
          </p:cNvSpPr>
          <p:nvPr/>
        </p:nvSpPr>
        <p:spPr bwMode="auto">
          <a:xfrm>
            <a:off x="179388" y="0"/>
            <a:ext cx="87137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endParaRPr lang="en-US">
              <a:solidFill>
                <a:schemeClr val="tx2"/>
              </a:solidFill>
              <a:cs typeface="+mn-cs"/>
            </a:endParaRPr>
          </a:p>
        </p:txBody>
      </p:sp>
      <p:sp>
        <p:nvSpPr>
          <p:cNvPr id="10" name="Text Box 8"/>
          <p:cNvSpPr txBox="1">
            <a:spLocks noChangeArrowheads="1"/>
          </p:cNvSpPr>
          <p:nvPr/>
        </p:nvSpPr>
        <p:spPr bwMode="auto">
          <a:xfrm>
            <a:off x="323850" y="188913"/>
            <a:ext cx="8534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endParaRPr lang="en-US" sz="3600">
              <a:cs typeface="+mn-cs"/>
            </a:endParaRPr>
          </a:p>
        </p:txBody>
      </p:sp>
      <p:sp>
        <p:nvSpPr>
          <p:cNvPr id="11" name="Text Box 9"/>
          <p:cNvSpPr txBox="1">
            <a:spLocks noChangeArrowheads="1"/>
          </p:cNvSpPr>
          <p:nvPr/>
        </p:nvSpPr>
        <p:spPr bwMode="auto">
          <a:xfrm>
            <a:off x="0" y="609600"/>
            <a:ext cx="9036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endParaRPr lang="en-US" sz="2400" b="1" i="1">
              <a:solidFill>
                <a:schemeClr val="tx2"/>
              </a:solidFill>
              <a:cs typeface="+mn-cs"/>
            </a:endParaRPr>
          </a:p>
        </p:txBody>
      </p:sp>
      <p:sp>
        <p:nvSpPr>
          <p:cNvPr id="12" name="TextBox 1"/>
          <p:cNvSpPr txBox="1">
            <a:spLocks noChangeArrowheads="1"/>
          </p:cNvSpPr>
          <p:nvPr/>
        </p:nvSpPr>
        <p:spPr bwMode="auto">
          <a:xfrm>
            <a:off x="539750" y="333375"/>
            <a:ext cx="80645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b="1" i="1" dirty="0"/>
              <a:t>Recent progress in physics and technology of oxide based resistive switching memory</a:t>
            </a:r>
          </a:p>
        </p:txBody>
      </p:sp>
      <p:sp>
        <p:nvSpPr>
          <p:cNvPr id="13" name="TextBox 2"/>
          <p:cNvSpPr txBox="1">
            <a:spLocks noChangeArrowheads="1"/>
          </p:cNvSpPr>
          <p:nvPr/>
        </p:nvSpPr>
        <p:spPr bwMode="auto">
          <a:xfrm>
            <a:off x="323850" y="5229225"/>
            <a:ext cx="84963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solidFill>
                  <a:schemeClr val="bg1"/>
                </a:solidFill>
              </a:rPr>
              <a:t>Yoshio Nishi </a:t>
            </a:r>
            <a:endParaRPr lang="en-US" sz="2000" dirty="0" smtClean="0">
              <a:solidFill>
                <a:schemeClr val="bg1"/>
              </a:solidFill>
            </a:endParaRPr>
          </a:p>
          <a:p>
            <a:pPr algn="ctr" eaLnBrk="1" hangingPunct="1"/>
            <a:r>
              <a:rPr lang="en-US" sz="1800" dirty="0" smtClean="0">
                <a:solidFill>
                  <a:schemeClr val="bg1"/>
                </a:solidFill>
              </a:rPr>
              <a:t>Philip Wong and Simon Wong</a:t>
            </a:r>
            <a:endParaRPr lang="en-US" sz="1800" dirty="0">
              <a:solidFill>
                <a:schemeClr val="bg1"/>
              </a:solidFill>
            </a:endParaRPr>
          </a:p>
          <a:p>
            <a:pPr algn="ctr" eaLnBrk="1" hangingPunct="1"/>
            <a:r>
              <a:rPr lang="en-US" sz="1800" dirty="0" smtClean="0">
                <a:solidFill>
                  <a:schemeClr val="bg1"/>
                </a:solidFill>
              </a:rPr>
              <a:t>Electrical Engineering, Stanford </a:t>
            </a:r>
            <a:r>
              <a:rPr lang="en-US" sz="1800" dirty="0" err="1" smtClean="0">
                <a:solidFill>
                  <a:schemeClr val="bg1"/>
                </a:solidFill>
              </a:rPr>
              <a:t>SystemX</a:t>
            </a:r>
            <a:r>
              <a:rPr lang="en-US" sz="1800" dirty="0" smtClean="0">
                <a:solidFill>
                  <a:schemeClr val="bg1"/>
                </a:solidFill>
              </a:rPr>
              <a:t> Alliance</a:t>
            </a:r>
            <a:endParaRPr lang="en-US" sz="1800" dirty="0">
              <a:solidFill>
                <a:schemeClr val="bg1"/>
              </a:solidFill>
            </a:endParaRPr>
          </a:p>
          <a:p>
            <a:pPr algn="ctr" eaLnBrk="1" hangingPunct="1"/>
            <a:r>
              <a:rPr lang="en-US" sz="1800" dirty="0">
                <a:solidFill>
                  <a:schemeClr val="bg1"/>
                </a:solidFill>
              </a:rPr>
              <a:t>Stanford University</a:t>
            </a:r>
          </a:p>
          <a:p>
            <a:pPr algn="ctr" eaLnBrk="1" hangingPunct="1"/>
            <a:r>
              <a:rPr lang="en-US" sz="1800" dirty="0">
                <a:solidFill>
                  <a:schemeClr val="bg1"/>
                </a:solidFill>
              </a:rPr>
              <a:t>Stanford, </a:t>
            </a:r>
            <a:r>
              <a:rPr lang="en-US" sz="1800" dirty="0" smtClean="0">
                <a:solidFill>
                  <a:schemeClr val="bg1"/>
                </a:solidFill>
              </a:rPr>
              <a:t>California </a:t>
            </a:r>
            <a:r>
              <a:rPr lang="en-US" sz="1800" dirty="0">
                <a:solidFill>
                  <a:schemeClr val="bg1"/>
                </a:solidFill>
              </a:rPr>
              <a:t>94305-4070, USA</a:t>
            </a:r>
          </a:p>
        </p:txBody>
      </p:sp>
      <p:sp>
        <p:nvSpPr>
          <p:cNvPr id="14" name="TextBox 13"/>
          <p:cNvSpPr txBox="1"/>
          <p:nvPr/>
        </p:nvSpPr>
        <p:spPr>
          <a:xfrm>
            <a:off x="2062425" y="4247"/>
            <a:ext cx="5138583" cy="369332"/>
          </a:xfrm>
          <a:prstGeom prst="rect">
            <a:avLst/>
          </a:prstGeom>
          <a:noFill/>
        </p:spPr>
        <p:txBody>
          <a:bodyPr wrap="square" rtlCol="0">
            <a:spAutoFit/>
          </a:bodyPr>
          <a:lstStyle/>
          <a:p>
            <a:r>
              <a:rPr lang="en-US" dirty="0" smtClean="0"/>
              <a:t>IEEE Silicon Valley June 8, 2015 TI Auditorium</a:t>
            </a:r>
            <a:endParaRPr lang="en-US" dirty="0"/>
          </a:p>
        </p:txBody>
      </p:sp>
    </p:spTree>
    <p:extLst>
      <p:ext uri="{BB962C8B-B14F-4D97-AF65-F5344CB8AC3E}">
        <p14:creationId xmlns:p14="http://schemas.microsoft.com/office/powerpoint/2010/main" val="2510849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図形グループ 1"/>
          <p:cNvGrpSpPr>
            <a:grpSpLocks/>
          </p:cNvGrpSpPr>
          <p:nvPr/>
        </p:nvGrpSpPr>
        <p:grpSpPr bwMode="auto">
          <a:xfrm>
            <a:off x="419100" y="1535113"/>
            <a:ext cx="8128000" cy="3954462"/>
            <a:chOff x="-124775" y="665783"/>
            <a:chExt cx="9726822" cy="5423502"/>
          </a:xfrm>
        </p:grpSpPr>
        <p:pic>
          <p:nvPicPr>
            <p:cNvPr id="37894" name="図 57" descr="Chain_model.png"/>
            <p:cNvPicPr>
              <a:picLocks noChangeAspect="1"/>
            </p:cNvPicPr>
            <p:nvPr/>
          </p:nvPicPr>
          <p:blipFill>
            <a:blip r:embed="rId3" cstate="print">
              <a:extLst>
                <a:ext uri="{28A0092B-C50C-407E-A947-70E740481C1C}">
                  <a14:useLocalDpi xmlns:a14="http://schemas.microsoft.com/office/drawing/2010/main" val="0"/>
                </a:ext>
              </a:extLst>
            </a:blip>
            <a:srcRect l="11855" t="22906" r="24364" b="17720"/>
            <a:stretch>
              <a:fillRect/>
            </a:stretch>
          </p:blipFill>
          <p:spPr bwMode="auto">
            <a:xfrm rot="-5400000">
              <a:off x="6523027" y="1334709"/>
              <a:ext cx="2524596" cy="235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Oval 7"/>
            <p:cNvSpPr>
              <a:spLocks noChangeArrowheads="1"/>
            </p:cNvSpPr>
            <p:nvPr/>
          </p:nvSpPr>
          <p:spPr bwMode="auto">
            <a:xfrm>
              <a:off x="7208337" y="1699971"/>
              <a:ext cx="395152" cy="396258"/>
            </a:xfrm>
            <a:prstGeom prst="ellipse">
              <a:avLst/>
            </a:prstGeom>
            <a:solidFill>
              <a:schemeClr val="bg1"/>
            </a:solidFill>
            <a:ln w="38100">
              <a:solidFill>
                <a:srgbClr val="0000FF"/>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5" rIns="91431" bIns="45715" anchor="ctr"/>
            <a:lstStyle/>
            <a:p>
              <a:pPr defTabSz="457200" fontAlgn="auto">
                <a:spcBef>
                  <a:spcPts val="0"/>
                </a:spcBef>
                <a:spcAft>
                  <a:spcPts val="0"/>
                </a:spcAft>
                <a:defRPr/>
              </a:pPr>
              <a:endParaRPr lang="ja-JP" altLang="en-US" sz="3000">
                <a:solidFill>
                  <a:prstClr val="black"/>
                </a:solidFill>
                <a:latin typeface="Arial"/>
                <a:cs typeface="Arial"/>
              </a:endParaRPr>
            </a:p>
          </p:txBody>
        </p:sp>
        <p:sp>
          <p:nvSpPr>
            <p:cNvPr id="60" name="Oval 7"/>
            <p:cNvSpPr>
              <a:spLocks noChangeArrowheads="1"/>
            </p:cNvSpPr>
            <p:nvPr/>
          </p:nvSpPr>
          <p:spPr bwMode="auto">
            <a:xfrm>
              <a:off x="7151344" y="3241456"/>
              <a:ext cx="397053" cy="396258"/>
            </a:xfrm>
            <a:prstGeom prst="ellipse">
              <a:avLst/>
            </a:prstGeom>
            <a:solidFill>
              <a:schemeClr val="bg1"/>
            </a:solidFill>
            <a:ln w="38100">
              <a:solidFill>
                <a:srgbClr val="0000FF"/>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5" rIns="91431" bIns="45715" anchor="ctr"/>
            <a:lstStyle/>
            <a:p>
              <a:pPr defTabSz="457200" fontAlgn="auto">
                <a:spcBef>
                  <a:spcPts val="0"/>
                </a:spcBef>
                <a:spcAft>
                  <a:spcPts val="0"/>
                </a:spcAft>
                <a:defRPr/>
              </a:pPr>
              <a:endParaRPr lang="ja-JP" altLang="en-US" sz="3000">
                <a:solidFill>
                  <a:prstClr val="black"/>
                </a:solidFill>
                <a:latin typeface="Arial"/>
                <a:cs typeface="Arial"/>
              </a:endParaRPr>
            </a:p>
          </p:txBody>
        </p:sp>
        <p:sp>
          <p:nvSpPr>
            <p:cNvPr id="61" name="Oval 7"/>
            <p:cNvSpPr>
              <a:spLocks noChangeArrowheads="1"/>
            </p:cNvSpPr>
            <p:nvPr/>
          </p:nvSpPr>
          <p:spPr bwMode="auto">
            <a:xfrm>
              <a:off x="7875157" y="2281294"/>
              <a:ext cx="395152" cy="396258"/>
            </a:xfrm>
            <a:prstGeom prst="ellipse">
              <a:avLst/>
            </a:prstGeom>
            <a:solidFill>
              <a:schemeClr val="bg1"/>
            </a:solidFill>
            <a:ln w="38100">
              <a:solidFill>
                <a:srgbClr val="0000FF"/>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5" rIns="91431" bIns="45715" anchor="ctr"/>
            <a:lstStyle/>
            <a:p>
              <a:pPr defTabSz="457200" fontAlgn="auto">
                <a:spcBef>
                  <a:spcPts val="0"/>
                </a:spcBef>
                <a:spcAft>
                  <a:spcPts val="0"/>
                </a:spcAft>
                <a:defRPr/>
              </a:pPr>
              <a:endParaRPr lang="ja-JP" altLang="en-US" sz="3000">
                <a:solidFill>
                  <a:prstClr val="black"/>
                </a:solidFill>
                <a:latin typeface="Arial"/>
                <a:cs typeface="Arial"/>
              </a:endParaRPr>
            </a:p>
          </p:txBody>
        </p:sp>
        <p:sp>
          <p:nvSpPr>
            <p:cNvPr id="62" name="Oval 7"/>
            <p:cNvSpPr>
              <a:spLocks noChangeArrowheads="1"/>
            </p:cNvSpPr>
            <p:nvPr/>
          </p:nvSpPr>
          <p:spPr bwMode="auto">
            <a:xfrm>
              <a:off x="7956846" y="3154367"/>
              <a:ext cx="395152" cy="396258"/>
            </a:xfrm>
            <a:prstGeom prst="ellipse">
              <a:avLst/>
            </a:prstGeom>
            <a:solidFill>
              <a:schemeClr val="bg1"/>
            </a:solidFill>
            <a:ln w="38100">
              <a:solidFill>
                <a:srgbClr val="0000FF"/>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5" rIns="91431" bIns="45715" anchor="ctr"/>
            <a:lstStyle/>
            <a:p>
              <a:pPr defTabSz="457200" fontAlgn="auto">
                <a:spcBef>
                  <a:spcPts val="0"/>
                </a:spcBef>
                <a:spcAft>
                  <a:spcPts val="0"/>
                </a:spcAft>
                <a:defRPr/>
              </a:pPr>
              <a:endParaRPr lang="ja-JP" altLang="en-US" sz="3000">
                <a:solidFill>
                  <a:prstClr val="black"/>
                </a:solidFill>
                <a:latin typeface="Arial"/>
                <a:cs typeface="Arial"/>
              </a:endParaRPr>
            </a:p>
          </p:txBody>
        </p:sp>
        <p:sp>
          <p:nvSpPr>
            <p:cNvPr id="63" name="Oval 7"/>
            <p:cNvSpPr>
              <a:spLocks noChangeArrowheads="1"/>
            </p:cNvSpPr>
            <p:nvPr/>
          </p:nvSpPr>
          <p:spPr bwMode="auto">
            <a:xfrm>
              <a:off x="7956846" y="1538855"/>
              <a:ext cx="395152" cy="396258"/>
            </a:xfrm>
            <a:prstGeom prst="ellipse">
              <a:avLst/>
            </a:prstGeom>
            <a:solidFill>
              <a:schemeClr val="bg1"/>
            </a:solidFill>
            <a:ln w="38100">
              <a:solidFill>
                <a:srgbClr val="0000FF"/>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5" rIns="91431" bIns="45715" anchor="ctr"/>
            <a:lstStyle/>
            <a:p>
              <a:pPr defTabSz="457200" fontAlgn="auto">
                <a:spcBef>
                  <a:spcPts val="0"/>
                </a:spcBef>
                <a:spcAft>
                  <a:spcPts val="0"/>
                </a:spcAft>
                <a:defRPr/>
              </a:pPr>
              <a:endParaRPr lang="ja-JP" altLang="en-US" sz="3000">
                <a:solidFill>
                  <a:prstClr val="black"/>
                </a:solidFill>
                <a:latin typeface="Arial"/>
                <a:cs typeface="Arial"/>
              </a:endParaRPr>
            </a:p>
          </p:txBody>
        </p:sp>
        <p:sp>
          <p:nvSpPr>
            <p:cNvPr id="64" name="Oval 7"/>
            <p:cNvSpPr>
              <a:spLocks noChangeArrowheads="1"/>
            </p:cNvSpPr>
            <p:nvPr/>
          </p:nvSpPr>
          <p:spPr bwMode="auto">
            <a:xfrm>
              <a:off x="7244433" y="2579576"/>
              <a:ext cx="395152" cy="396258"/>
            </a:xfrm>
            <a:prstGeom prst="ellipse">
              <a:avLst/>
            </a:prstGeom>
            <a:solidFill>
              <a:schemeClr val="bg1"/>
            </a:solidFill>
            <a:ln w="38100">
              <a:solidFill>
                <a:srgbClr val="0000FF"/>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5" rIns="91431" bIns="45715" anchor="ctr"/>
            <a:lstStyle/>
            <a:p>
              <a:pPr defTabSz="457200" fontAlgn="auto">
                <a:spcBef>
                  <a:spcPts val="0"/>
                </a:spcBef>
                <a:spcAft>
                  <a:spcPts val="0"/>
                </a:spcAft>
                <a:defRPr/>
              </a:pPr>
              <a:endParaRPr lang="ja-JP" altLang="en-US" sz="3000">
                <a:solidFill>
                  <a:prstClr val="black"/>
                </a:solidFill>
                <a:latin typeface="Arial"/>
                <a:cs typeface="Arial"/>
              </a:endParaRPr>
            </a:p>
          </p:txBody>
        </p:sp>
        <p:sp>
          <p:nvSpPr>
            <p:cNvPr id="65" name="Oval 7"/>
            <p:cNvSpPr>
              <a:spLocks noChangeArrowheads="1"/>
            </p:cNvSpPr>
            <p:nvPr/>
          </p:nvSpPr>
          <p:spPr bwMode="auto">
            <a:xfrm>
              <a:off x="7348920" y="1048977"/>
              <a:ext cx="395152" cy="396258"/>
            </a:xfrm>
            <a:prstGeom prst="ellipse">
              <a:avLst/>
            </a:prstGeom>
            <a:solidFill>
              <a:schemeClr val="bg1"/>
            </a:solidFill>
            <a:ln w="38100">
              <a:solidFill>
                <a:srgbClr val="0000FF"/>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5" rIns="91431" bIns="45715" anchor="ctr"/>
            <a:lstStyle/>
            <a:p>
              <a:pPr defTabSz="457200" fontAlgn="auto">
                <a:spcBef>
                  <a:spcPts val="0"/>
                </a:spcBef>
                <a:spcAft>
                  <a:spcPts val="0"/>
                </a:spcAft>
                <a:defRPr/>
              </a:pPr>
              <a:endParaRPr lang="ja-JP" altLang="en-US" sz="3000">
                <a:solidFill>
                  <a:prstClr val="black"/>
                </a:solidFill>
                <a:latin typeface="Arial"/>
                <a:cs typeface="Arial"/>
              </a:endParaRPr>
            </a:p>
          </p:txBody>
        </p:sp>
        <p:sp>
          <p:nvSpPr>
            <p:cNvPr id="66" name="正方形/長方形 65"/>
            <p:cNvSpPr/>
            <p:nvPr/>
          </p:nvSpPr>
          <p:spPr bwMode="auto">
            <a:xfrm>
              <a:off x="6532019" y="940115"/>
              <a:ext cx="2479200" cy="4180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1" tIns="45715" rIns="91431" bIns="45715" anchor="ctr"/>
            <a:lstStyle/>
            <a:p>
              <a:pPr algn="ctr" defTabSz="457200" fontAlgn="auto">
                <a:spcBef>
                  <a:spcPts val="0"/>
                </a:spcBef>
                <a:spcAft>
                  <a:spcPts val="0"/>
                </a:spcAft>
                <a:defRPr/>
              </a:pPr>
              <a:endParaRPr lang="ja-JP" altLang="en-US" sz="3000">
                <a:solidFill>
                  <a:prstClr val="white"/>
                </a:solidFill>
                <a:latin typeface="Arial"/>
                <a:cs typeface="Arial"/>
              </a:endParaRPr>
            </a:p>
          </p:txBody>
        </p:sp>
        <p:pic>
          <p:nvPicPr>
            <p:cNvPr id="37903" name="図 2"/>
            <p:cNvPicPr>
              <a:picLocks noChangeAspect="1"/>
            </p:cNvPicPr>
            <p:nvPr/>
          </p:nvPicPr>
          <p:blipFill>
            <a:blip r:embed="rId4" cstate="print">
              <a:extLst>
                <a:ext uri="{28A0092B-C50C-407E-A947-70E740481C1C}">
                  <a14:useLocalDpi xmlns:a14="http://schemas.microsoft.com/office/drawing/2010/main" val="0"/>
                </a:ext>
              </a:extLst>
            </a:blip>
            <a:srcRect l="32829" t="25336" r="25560" b="27097"/>
            <a:stretch>
              <a:fillRect/>
            </a:stretch>
          </p:blipFill>
          <p:spPr bwMode="auto">
            <a:xfrm>
              <a:off x="-10311" y="1384215"/>
              <a:ext cx="2501838" cy="229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3"/>
            <p:cNvSpPr txBox="1">
              <a:spLocks noChangeArrowheads="1"/>
            </p:cNvSpPr>
            <p:nvPr/>
          </p:nvSpPr>
          <p:spPr bwMode="auto">
            <a:xfrm>
              <a:off x="1324750" y="1486601"/>
              <a:ext cx="708614" cy="620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defTabSz="457200" fontAlgn="auto">
                <a:spcBef>
                  <a:spcPct val="50000"/>
                </a:spcBef>
                <a:spcAft>
                  <a:spcPts val="0"/>
                </a:spcAft>
                <a:defRPr/>
              </a:pPr>
              <a:r>
                <a:rPr lang="en-US" altLang="ja-JP" sz="3000" b="1" dirty="0">
                  <a:solidFill>
                    <a:prstClr val="black"/>
                  </a:solidFill>
                  <a:latin typeface="Arial"/>
                  <a:cs typeface="Arial"/>
                </a:rPr>
                <a:t>Ti</a:t>
              </a:r>
            </a:p>
          </p:txBody>
        </p:sp>
        <p:sp>
          <p:nvSpPr>
            <p:cNvPr id="14" name="Oval 7"/>
            <p:cNvSpPr>
              <a:spLocks noChangeArrowheads="1"/>
            </p:cNvSpPr>
            <p:nvPr/>
          </p:nvSpPr>
          <p:spPr bwMode="auto">
            <a:xfrm>
              <a:off x="1484331" y="1186142"/>
              <a:ext cx="393252" cy="396258"/>
            </a:xfrm>
            <a:prstGeom prst="ellipse">
              <a:avLst/>
            </a:prstGeom>
            <a:solidFill>
              <a:schemeClr val="bg1"/>
            </a:solidFill>
            <a:ln w="38100">
              <a:solidFill>
                <a:srgbClr val="0000FF"/>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5" rIns="91431" bIns="45715" anchor="ctr"/>
            <a:lstStyle/>
            <a:p>
              <a:pPr defTabSz="457200" fontAlgn="auto">
                <a:spcBef>
                  <a:spcPts val="0"/>
                </a:spcBef>
                <a:spcAft>
                  <a:spcPts val="0"/>
                </a:spcAft>
                <a:defRPr/>
              </a:pPr>
              <a:endParaRPr lang="ja-JP" altLang="en-US" sz="3000">
                <a:solidFill>
                  <a:prstClr val="black"/>
                </a:solidFill>
                <a:latin typeface="Arial"/>
                <a:cs typeface="Arial"/>
              </a:endParaRPr>
            </a:p>
          </p:txBody>
        </p:sp>
        <p:sp>
          <p:nvSpPr>
            <p:cNvPr id="21" name="Oval 7"/>
            <p:cNvSpPr>
              <a:spLocks noChangeArrowheads="1"/>
            </p:cNvSpPr>
            <p:nvPr/>
          </p:nvSpPr>
          <p:spPr bwMode="auto">
            <a:xfrm>
              <a:off x="728222" y="1186142"/>
              <a:ext cx="397051" cy="396258"/>
            </a:xfrm>
            <a:prstGeom prst="ellipse">
              <a:avLst/>
            </a:prstGeom>
            <a:solidFill>
              <a:schemeClr val="bg1"/>
            </a:solidFill>
            <a:ln w="38100">
              <a:solidFill>
                <a:srgbClr val="0000FF"/>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5" rIns="91431" bIns="45715" anchor="ctr"/>
            <a:lstStyle/>
            <a:p>
              <a:pPr defTabSz="457200" fontAlgn="auto">
                <a:spcBef>
                  <a:spcPts val="0"/>
                </a:spcBef>
                <a:spcAft>
                  <a:spcPts val="0"/>
                </a:spcAft>
                <a:defRPr/>
              </a:pPr>
              <a:endParaRPr lang="ja-JP" altLang="en-US" sz="3000">
                <a:solidFill>
                  <a:prstClr val="black"/>
                </a:solidFill>
                <a:latin typeface="Arial"/>
                <a:cs typeface="Arial"/>
              </a:endParaRPr>
            </a:p>
          </p:txBody>
        </p:sp>
        <p:sp>
          <p:nvSpPr>
            <p:cNvPr id="16" name="正方形/長方形 15"/>
            <p:cNvSpPr/>
            <p:nvPr/>
          </p:nvSpPr>
          <p:spPr bwMode="auto">
            <a:xfrm>
              <a:off x="-124775" y="1055508"/>
              <a:ext cx="2807860" cy="278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1" tIns="45715" rIns="91431" bIns="45715" anchor="ctr"/>
            <a:lstStyle/>
            <a:p>
              <a:pPr algn="ctr" defTabSz="457200" fontAlgn="auto">
                <a:spcBef>
                  <a:spcPts val="0"/>
                </a:spcBef>
                <a:spcAft>
                  <a:spcPts val="0"/>
                </a:spcAft>
                <a:defRPr/>
              </a:pPr>
              <a:endParaRPr lang="ja-JP" altLang="en-US" sz="3000">
                <a:solidFill>
                  <a:prstClr val="white"/>
                </a:solidFill>
                <a:latin typeface="Arial"/>
                <a:cs typeface="Arial"/>
              </a:endParaRPr>
            </a:p>
          </p:txBody>
        </p:sp>
        <p:sp>
          <p:nvSpPr>
            <p:cNvPr id="22" name="Oval 7"/>
            <p:cNvSpPr>
              <a:spLocks noChangeArrowheads="1"/>
            </p:cNvSpPr>
            <p:nvPr/>
          </p:nvSpPr>
          <p:spPr bwMode="auto">
            <a:xfrm>
              <a:off x="1453934" y="2057038"/>
              <a:ext cx="393252" cy="396258"/>
            </a:xfrm>
            <a:prstGeom prst="ellipse">
              <a:avLst/>
            </a:prstGeom>
            <a:solidFill>
              <a:schemeClr val="bg1"/>
            </a:solidFill>
            <a:ln w="38100">
              <a:solidFill>
                <a:srgbClr val="0000FF"/>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5" rIns="91431" bIns="45715" anchor="ctr"/>
            <a:lstStyle/>
            <a:p>
              <a:pPr defTabSz="457200" fontAlgn="auto">
                <a:spcBef>
                  <a:spcPts val="0"/>
                </a:spcBef>
                <a:spcAft>
                  <a:spcPts val="0"/>
                </a:spcAft>
                <a:defRPr/>
              </a:pPr>
              <a:endParaRPr lang="ja-JP" altLang="en-US" sz="3000">
                <a:solidFill>
                  <a:prstClr val="black"/>
                </a:solidFill>
                <a:latin typeface="Arial"/>
                <a:cs typeface="Arial"/>
              </a:endParaRPr>
            </a:p>
          </p:txBody>
        </p:sp>
        <p:sp>
          <p:nvSpPr>
            <p:cNvPr id="23" name="Oval 7"/>
            <p:cNvSpPr>
              <a:spLocks noChangeArrowheads="1"/>
            </p:cNvSpPr>
            <p:nvPr/>
          </p:nvSpPr>
          <p:spPr bwMode="auto">
            <a:xfrm>
              <a:off x="697826" y="2057038"/>
              <a:ext cx="397051" cy="396258"/>
            </a:xfrm>
            <a:prstGeom prst="ellipse">
              <a:avLst/>
            </a:prstGeom>
            <a:solidFill>
              <a:schemeClr val="bg1"/>
            </a:solidFill>
            <a:ln w="38100">
              <a:solidFill>
                <a:srgbClr val="0000FF"/>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5" rIns="91431" bIns="45715" anchor="ctr"/>
            <a:lstStyle/>
            <a:p>
              <a:pPr defTabSz="457200" fontAlgn="auto">
                <a:spcBef>
                  <a:spcPts val="0"/>
                </a:spcBef>
                <a:spcAft>
                  <a:spcPts val="0"/>
                </a:spcAft>
                <a:defRPr/>
              </a:pPr>
              <a:endParaRPr lang="ja-JP" altLang="en-US" sz="3000">
                <a:solidFill>
                  <a:prstClr val="black"/>
                </a:solidFill>
                <a:latin typeface="Arial"/>
                <a:cs typeface="Arial"/>
              </a:endParaRPr>
            </a:p>
          </p:txBody>
        </p:sp>
        <p:sp>
          <p:nvSpPr>
            <p:cNvPr id="24" name="Oval 7"/>
            <p:cNvSpPr>
              <a:spLocks noChangeArrowheads="1"/>
            </p:cNvSpPr>
            <p:nvPr/>
          </p:nvSpPr>
          <p:spPr bwMode="auto">
            <a:xfrm>
              <a:off x="1452034" y="2975833"/>
              <a:ext cx="395152" cy="396258"/>
            </a:xfrm>
            <a:prstGeom prst="ellipse">
              <a:avLst/>
            </a:prstGeom>
            <a:solidFill>
              <a:schemeClr val="bg1"/>
            </a:solidFill>
            <a:ln w="38100">
              <a:solidFill>
                <a:srgbClr val="0000FF"/>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5" rIns="91431" bIns="45715" anchor="ctr"/>
            <a:lstStyle/>
            <a:p>
              <a:pPr defTabSz="457200" fontAlgn="auto">
                <a:spcBef>
                  <a:spcPts val="0"/>
                </a:spcBef>
                <a:spcAft>
                  <a:spcPts val="0"/>
                </a:spcAft>
                <a:defRPr/>
              </a:pPr>
              <a:endParaRPr lang="ja-JP" altLang="en-US" sz="3000">
                <a:solidFill>
                  <a:prstClr val="black"/>
                </a:solidFill>
                <a:latin typeface="Arial"/>
                <a:cs typeface="Arial"/>
              </a:endParaRPr>
            </a:p>
          </p:txBody>
        </p:sp>
        <p:sp>
          <p:nvSpPr>
            <p:cNvPr id="25" name="Oval 7"/>
            <p:cNvSpPr>
              <a:spLocks noChangeArrowheads="1"/>
            </p:cNvSpPr>
            <p:nvPr/>
          </p:nvSpPr>
          <p:spPr bwMode="auto">
            <a:xfrm>
              <a:off x="697826" y="2975833"/>
              <a:ext cx="397051" cy="396258"/>
            </a:xfrm>
            <a:prstGeom prst="ellipse">
              <a:avLst/>
            </a:prstGeom>
            <a:solidFill>
              <a:schemeClr val="bg1"/>
            </a:solidFill>
            <a:ln w="38100">
              <a:solidFill>
                <a:srgbClr val="0000FF"/>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5" rIns="91431" bIns="45715" anchor="ctr"/>
            <a:lstStyle/>
            <a:p>
              <a:pPr defTabSz="457200" fontAlgn="auto">
                <a:spcBef>
                  <a:spcPts val="0"/>
                </a:spcBef>
                <a:spcAft>
                  <a:spcPts val="0"/>
                </a:spcAft>
                <a:defRPr/>
              </a:pPr>
              <a:endParaRPr lang="ja-JP" altLang="en-US" sz="3000">
                <a:solidFill>
                  <a:prstClr val="black"/>
                </a:solidFill>
                <a:latin typeface="Arial"/>
                <a:cs typeface="Arial"/>
              </a:endParaRPr>
            </a:p>
          </p:txBody>
        </p:sp>
        <p:sp>
          <p:nvSpPr>
            <p:cNvPr id="9" name="Text Box 14"/>
            <p:cNvSpPr txBox="1">
              <a:spLocks noChangeArrowheads="1"/>
            </p:cNvSpPr>
            <p:nvPr/>
          </p:nvSpPr>
          <p:spPr bwMode="auto">
            <a:xfrm>
              <a:off x="606637" y="1943822"/>
              <a:ext cx="746609" cy="620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defTabSz="457200" fontAlgn="auto">
                <a:spcBef>
                  <a:spcPct val="50000"/>
                </a:spcBef>
                <a:spcAft>
                  <a:spcPts val="0"/>
                </a:spcAft>
                <a:defRPr/>
              </a:pPr>
              <a:r>
                <a:rPr lang="en-US" altLang="ja-JP" sz="3000" b="1" dirty="0">
                  <a:solidFill>
                    <a:prstClr val="black"/>
                  </a:solidFill>
                  <a:latin typeface="Arial"/>
                  <a:cs typeface="Arial"/>
                </a:rPr>
                <a:t>V</a:t>
              </a:r>
              <a:r>
                <a:rPr lang="en-US" altLang="ja-JP" sz="3000" b="1" baseline="-25000" dirty="0">
                  <a:solidFill>
                    <a:prstClr val="black"/>
                  </a:solidFill>
                  <a:latin typeface="Arial"/>
                  <a:cs typeface="Arial"/>
                </a:rPr>
                <a:t>o</a:t>
              </a:r>
            </a:p>
          </p:txBody>
        </p:sp>
        <p:sp>
          <p:nvSpPr>
            <p:cNvPr id="34" name="正方形/長方形 33"/>
            <p:cNvSpPr/>
            <p:nvPr/>
          </p:nvSpPr>
          <p:spPr bwMode="auto">
            <a:xfrm rot="5400000">
              <a:off x="5154487" y="2388639"/>
              <a:ext cx="2477698" cy="2773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1" tIns="45715" rIns="91431" bIns="45715" anchor="ctr"/>
            <a:lstStyle/>
            <a:p>
              <a:pPr algn="ctr" defTabSz="457200" fontAlgn="auto">
                <a:spcBef>
                  <a:spcPts val="0"/>
                </a:spcBef>
                <a:spcAft>
                  <a:spcPts val="0"/>
                </a:spcAft>
                <a:defRPr/>
              </a:pPr>
              <a:endParaRPr lang="ja-JP" altLang="en-US" sz="3000">
                <a:solidFill>
                  <a:prstClr val="white"/>
                </a:solidFill>
                <a:latin typeface="Arial"/>
                <a:cs typeface="Arial"/>
              </a:endParaRPr>
            </a:p>
          </p:txBody>
        </p:sp>
        <p:sp>
          <p:nvSpPr>
            <p:cNvPr id="35" name="正方形/長方形 34"/>
            <p:cNvSpPr/>
            <p:nvPr/>
          </p:nvSpPr>
          <p:spPr bwMode="auto">
            <a:xfrm>
              <a:off x="6571915" y="3700854"/>
              <a:ext cx="2479199" cy="278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1" tIns="45715" rIns="91431" bIns="45715" anchor="ctr"/>
            <a:lstStyle/>
            <a:p>
              <a:pPr algn="ctr" defTabSz="457200" fontAlgn="auto">
                <a:spcBef>
                  <a:spcPts val="0"/>
                </a:spcBef>
                <a:spcAft>
                  <a:spcPts val="0"/>
                </a:spcAft>
                <a:defRPr/>
              </a:pPr>
              <a:endParaRPr lang="ja-JP" altLang="en-US" sz="3000">
                <a:solidFill>
                  <a:prstClr val="white"/>
                </a:solidFill>
                <a:latin typeface="Arial"/>
                <a:cs typeface="Arial"/>
              </a:endParaRPr>
            </a:p>
          </p:txBody>
        </p:sp>
        <p:sp>
          <p:nvSpPr>
            <p:cNvPr id="38" name="Text Box 17"/>
            <p:cNvSpPr txBox="1">
              <a:spLocks noChangeArrowheads="1"/>
            </p:cNvSpPr>
            <p:nvPr/>
          </p:nvSpPr>
          <p:spPr bwMode="auto">
            <a:xfrm>
              <a:off x="8912431" y="2013493"/>
              <a:ext cx="689616" cy="620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defTabSz="457200" fontAlgn="auto">
                <a:spcBef>
                  <a:spcPct val="50000"/>
                </a:spcBef>
                <a:spcAft>
                  <a:spcPts val="0"/>
                </a:spcAft>
                <a:defRPr/>
              </a:pPr>
              <a:r>
                <a:rPr lang="en-US" altLang="ja-JP" sz="3000" b="1" dirty="0">
                  <a:solidFill>
                    <a:prstClr val="black"/>
                  </a:solidFill>
                  <a:latin typeface="Arial"/>
                  <a:cs typeface="Arial"/>
                </a:rPr>
                <a:t>Al</a:t>
              </a:r>
            </a:p>
          </p:txBody>
        </p:sp>
        <p:pic>
          <p:nvPicPr>
            <p:cNvPr id="37916" name="図 38" descr="Chain_model.png"/>
            <p:cNvPicPr>
              <a:picLocks noChangeAspect="1"/>
            </p:cNvPicPr>
            <p:nvPr/>
          </p:nvPicPr>
          <p:blipFill>
            <a:blip r:embed="rId5" cstate="print">
              <a:extLst>
                <a:ext uri="{28A0092B-C50C-407E-A947-70E740481C1C}">
                  <a14:useLocalDpi xmlns:a14="http://schemas.microsoft.com/office/drawing/2010/main" val="0"/>
                </a:ext>
              </a:extLst>
            </a:blip>
            <a:srcRect l="24921" t="40382" r="19537" b="8952"/>
            <a:stretch>
              <a:fillRect/>
            </a:stretch>
          </p:blipFill>
          <p:spPr bwMode="auto">
            <a:xfrm>
              <a:off x="3295282" y="1379457"/>
              <a:ext cx="2524595" cy="230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al 7"/>
            <p:cNvSpPr>
              <a:spLocks noChangeArrowheads="1"/>
            </p:cNvSpPr>
            <p:nvPr/>
          </p:nvSpPr>
          <p:spPr bwMode="auto">
            <a:xfrm>
              <a:off x="4769032" y="3552802"/>
              <a:ext cx="395152" cy="396258"/>
            </a:xfrm>
            <a:prstGeom prst="ellipse">
              <a:avLst/>
            </a:prstGeom>
            <a:solidFill>
              <a:schemeClr val="bg1"/>
            </a:solidFill>
            <a:ln w="38100">
              <a:solidFill>
                <a:srgbClr val="0000FF"/>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5" rIns="91431" bIns="45715" anchor="ctr"/>
            <a:lstStyle/>
            <a:p>
              <a:pPr defTabSz="457200" fontAlgn="auto">
                <a:spcBef>
                  <a:spcPts val="0"/>
                </a:spcBef>
                <a:spcAft>
                  <a:spcPts val="0"/>
                </a:spcAft>
                <a:defRPr/>
              </a:pPr>
              <a:endParaRPr lang="ja-JP" altLang="en-US" sz="3000">
                <a:solidFill>
                  <a:prstClr val="black"/>
                </a:solidFill>
                <a:latin typeface="Arial"/>
                <a:cs typeface="Arial"/>
              </a:endParaRPr>
            </a:p>
          </p:txBody>
        </p:sp>
        <p:sp>
          <p:nvSpPr>
            <p:cNvPr id="41" name="Oval 7"/>
            <p:cNvSpPr>
              <a:spLocks noChangeArrowheads="1"/>
            </p:cNvSpPr>
            <p:nvPr/>
          </p:nvSpPr>
          <p:spPr bwMode="auto">
            <a:xfrm>
              <a:off x="3967329" y="3552802"/>
              <a:ext cx="397053" cy="396258"/>
            </a:xfrm>
            <a:prstGeom prst="ellipse">
              <a:avLst/>
            </a:prstGeom>
            <a:solidFill>
              <a:schemeClr val="bg1"/>
            </a:solidFill>
            <a:ln w="38100">
              <a:solidFill>
                <a:srgbClr val="0000FF"/>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5" rIns="91431" bIns="45715" anchor="ctr"/>
            <a:lstStyle/>
            <a:p>
              <a:pPr defTabSz="457200" fontAlgn="auto">
                <a:spcBef>
                  <a:spcPts val="0"/>
                </a:spcBef>
                <a:spcAft>
                  <a:spcPts val="0"/>
                </a:spcAft>
                <a:defRPr/>
              </a:pPr>
              <a:endParaRPr lang="ja-JP" altLang="en-US" sz="3000">
                <a:solidFill>
                  <a:prstClr val="black"/>
                </a:solidFill>
                <a:latin typeface="Arial"/>
                <a:cs typeface="Arial"/>
              </a:endParaRPr>
            </a:p>
          </p:txBody>
        </p:sp>
        <p:sp>
          <p:nvSpPr>
            <p:cNvPr id="42" name="Oval 7"/>
            <p:cNvSpPr>
              <a:spLocks noChangeArrowheads="1"/>
            </p:cNvSpPr>
            <p:nvPr/>
          </p:nvSpPr>
          <p:spPr bwMode="auto">
            <a:xfrm>
              <a:off x="4769032" y="2448941"/>
              <a:ext cx="395152" cy="396258"/>
            </a:xfrm>
            <a:prstGeom prst="ellipse">
              <a:avLst/>
            </a:prstGeom>
            <a:solidFill>
              <a:schemeClr val="bg1"/>
            </a:solidFill>
            <a:ln w="38100">
              <a:solidFill>
                <a:srgbClr val="0000FF"/>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5" rIns="91431" bIns="45715" anchor="ctr"/>
            <a:lstStyle/>
            <a:p>
              <a:pPr defTabSz="457200" fontAlgn="auto">
                <a:spcBef>
                  <a:spcPts val="0"/>
                </a:spcBef>
                <a:spcAft>
                  <a:spcPts val="0"/>
                </a:spcAft>
                <a:defRPr/>
              </a:pPr>
              <a:endParaRPr lang="ja-JP" altLang="en-US" sz="3000">
                <a:solidFill>
                  <a:prstClr val="black"/>
                </a:solidFill>
                <a:latin typeface="Arial"/>
                <a:cs typeface="Arial"/>
              </a:endParaRPr>
            </a:p>
          </p:txBody>
        </p:sp>
        <p:sp>
          <p:nvSpPr>
            <p:cNvPr id="43" name="Oval 7"/>
            <p:cNvSpPr>
              <a:spLocks noChangeArrowheads="1"/>
            </p:cNvSpPr>
            <p:nvPr/>
          </p:nvSpPr>
          <p:spPr bwMode="auto">
            <a:xfrm>
              <a:off x="3967329" y="2448941"/>
              <a:ext cx="397053" cy="396258"/>
            </a:xfrm>
            <a:prstGeom prst="ellipse">
              <a:avLst/>
            </a:prstGeom>
            <a:solidFill>
              <a:schemeClr val="bg1"/>
            </a:solidFill>
            <a:ln w="38100">
              <a:solidFill>
                <a:srgbClr val="0000FF"/>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5" rIns="91431" bIns="45715" anchor="ctr"/>
            <a:lstStyle/>
            <a:p>
              <a:pPr defTabSz="457200" fontAlgn="auto">
                <a:spcBef>
                  <a:spcPts val="0"/>
                </a:spcBef>
                <a:spcAft>
                  <a:spcPts val="0"/>
                </a:spcAft>
                <a:defRPr/>
              </a:pPr>
              <a:endParaRPr lang="ja-JP" altLang="en-US" sz="3000">
                <a:solidFill>
                  <a:prstClr val="black"/>
                </a:solidFill>
                <a:latin typeface="Arial"/>
                <a:cs typeface="Arial"/>
              </a:endParaRPr>
            </a:p>
          </p:txBody>
        </p:sp>
        <p:sp>
          <p:nvSpPr>
            <p:cNvPr id="44" name="Oval 7"/>
            <p:cNvSpPr>
              <a:spLocks noChangeArrowheads="1"/>
            </p:cNvSpPr>
            <p:nvPr/>
          </p:nvSpPr>
          <p:spPr bwMode="auto">
            <a:xfrm>
              <a:off x="4753834" y="1334195"/>
              <a:ext cx="397053" cy="396258"/>
            </a:xfrm>
            <a:prstGeom prst="ellipse">
              <a:avLst/>
            </a:prstGeom>
            <a:solidFill>
              <a:schemeClr val="bg1"/>
            </a:solidFill>
            <a:ln w="38100">
              <a:solidFill>
                <a:srgbClr val="0000FF"/>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5" rIns="91431" bIns="45715" anchor="ctr"/>
            <a:lstStyle/>
            <a:p>
              <a:pPr defTabSz="457200" fontAlgn="auto">
                <a:spcBef>
                  <a:spcPts val="0"/>
                </a:spcBef>
                <a:spcAft>
                  <a:spcPts val="0"/>
                </a:spcAft>
                <a:defRPr/>
              </a:pPr>
              <a:endParaRPr lang="ja-JP" altLang="en-US" sz="3000">
                <a:solidFill>
                  <a:prstClr val="black"/>
                </a:solidFill>
                <a:latin typeface="Arial"/>
                <a:cs typeface="Arial"/>
              </a:endParaRPr>
            </a:p>
          </p:txBody>
        </p:sp>
        <p:sp>
          <p:nvSpPr>
            <p:cNvPr id="45" name="Oval 7"/>
            <p:cNvSpPr>
              <a:spLocks noChangeArrowheads="1"/>
            </p:cNvSpPr>
            <p:nvPr/>
          </p:nvSpPr>
          <p:spPr bwMode="auto">
            <a:xfrm>
              <a:off x="3967329" y="1334195"/>
              <a:ext cx="397053" cy="396258"/>
            </a:xfrm>
            <a:prstGeom prst="ellipse">
              <a:avLst/>
            </a:prstGeom>
            <a:solidFill>
              <a:schemeClr val="bg1"/>
            </a:solidFill>
            <a:ln w="38100">
              <a:solidFill>
                <a:srgbClr val="0000FF"/>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5" rIns="91431" bIns="45715" anchor="ctr"/>
            <a:lstStyle/>
            <a:p>
              <a:pPr defTabSz="457200" fontAlgn="auto">
                <a:spcBef>
                  <a:spcPts val="0"/>
                </a:spcBef>
                <a:spcAft>
                  <a:spcPts val="0"/>
                </a:spcAft>
                <a:defRPr/>
              </a:pPr>
              <a:endParaRPr lang="ja-JP" altLang="en-US" sz="3000">
                <a:solidFill>
                  <a:prstClr val="black"/>
                </a:solidFill>
                <a:latin typeface="Arial"/>
                <a:cs typeface="Arial"/>
              </a:endParaRPr>
            </a:p>
          </p:txBody>
        </p:sp>
        <p:sp>
          <p:nvSpPr>
            <p:cNvPr id="46" name="正方形/長方形 45"/>
            <p:cNvSpPr/>
            <p:nvPr/>
          </p:nvSpPr>
          <p:spPr bwMode="auto">
            <a:xfrm>
              <a:off x="3135230" y="3781412"/>
              <a:ext cx="2807860" cy="4659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1" tIns="45715" rIns="91431" bIns="45715" anchor="ctr"/>
            <a:lstStyle/>
            <a:p>
              <a:pPr algn="ctr" defTabSz="457200" fontAlgn="auto">
                <a:spcBef>
                  <a:spcPts val="0"/>
                </a:spcBef>
                <a:spcAft>
                  <a:spcPts val="0"/>
                </a:spcAft>
                <a:defRPr/>
              </a:pPr>
              <a:endParaRPr lang="ja-JP" altLang="en-US" sz="3000">
                <a:solidFill>
                  <a:prstClr val="white"/>
                </a:solidFill>
                <a:latin typeface="Arial"/>
                <a:cs typeface="Arial"/>
              </a:endParaRPr>
            </a:p>
          </p:txBody>
        </p:sp>
        <p:sp>
          <p:nvSpPr>
            <p:cNvPr id="47" name="Text Box 14"/>
            <p:cNvSpPr txBox="1">
              <a:spLocks noChangeArrowheads="1"/>
            </p:cNvSpPr>
            <p:nvPr/>
          </p:nvSpPr>
          <p:spPr bwMode="auto">
            <a:xfrm>
              <a:off x="3895138" y="1183966"/>
              <a:ext cx="746610" cy="62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defTabSz="457200" fontAlgn="auto">
                <a:spcBef>
                  <a:spcPct val="50000"/>
                </a:spcBef>
                <a:spcAft>
                  <a:spcPts val="0"/>
                </a:spcAft>
                <a:defRPr/>
              </a:pPr>
              <a:r>
                <a:rPr lang="en-US" altLang="ja-JP" sz="3000" b="1" dirty="0">
                  <a:solidFill>
                    <a:prstClr val="black"/>
                  </a:solidFill>
                  <a:latin typeface="Arial"/>
                  <a:cs typeface="Arial"/>
                </a:rPr>
                <a:t>V</a:t>
              </a:r>
              <a:r>
                <a:rPr lang="en-US" altLang="ja-JP" sz="3000" b="1" baseline="-25000" dirty="0">
                  <a:solidFill>
                    <a:prstClr val="black"/>
                  </a:solidFill>
                  <a:latin typeface="Arial"/>
                  <a:cs typeface="Arial"/>
                </a:rPr>
                <a:t>o</a:t>
              </a:r>
            </a:p>
          </p:txBody>
        </p:sp>
        <p:sp>
          <p:nvSpPr>
            <p:cNvPr id="48" name="Text Box 17"/>
            <p:cNvSpPr txBox="1">
              <a:spLocks noChangeArrowheads="1"/>
            </p:cNvSpPr>
            <p:nvPr/>
          </p:nvSpPr>
          <p:spPr bwMode="auto">
            <a:xfrm>
              <a:off x="2629891" y="2115824"/>
              <a:ext cx="490141" cy="62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defTabSz="457200" fontAlgn="auto">
                <a:spcBef>
                  <a:spcPct val="50000"/>
                </a:spcBef>
                <a:spcAft>
                  <a:spcPts val="0"/>
                </a:spcAft>
                <a:defRPr/>
              </a:pPr>
              <a:r>
                <a:rPr lang="en-US" altLang="ja-JP" sz="3000" b="1" dirty="0">
                  <a:solidFill>
                    <a:prstClr val="black"/>
                  </a:solidFill>
                  <a:latin typeface="Arial"/>
                  <a:cs typeface="Arial"/>
                </a:rPr>
                <a:t>O</a:t>
              </a:r>
            </a:p>
          </p:txBody>
        </p:sp>
        <p:sp>
          <p:nvSpPr>
            <p:cNvPr id="49" name="Text Box 13"/>
            <p:cNvSpPr txBox="1">
              <a:spLocks noChangeArrowheads="1"/>
            </p:cNvSpPr>
            <p:nvPr/>
          </p:nvSpPr>
          <p:spPr bwMode="auto">
            <a:xfrm>
              <a:off x="5050198" y="1469184"/>
              <a:ext cx="708615" cy="620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defTabSz="457200" fontAlgn="auto">
                <a:spcBef>
                  <a:spcPct val="50000"/>
                </a:spcBef>
                <a:spcAft>
                  <a:spcPts val="0"/>
                </a:spcAft>
                <a:defRPr/>
              </a:pPr>
              <a:r>
                <a:rPr lang="en-US" altLang="ja-JP" sz="3000" b="1" dirty="0" err="1">
                  <a:solidFill>
                    <a:prstClr val="black"/>
                  </a:solidFill>
                  <a:latin typeface="Arial"/>
                  <a:cs typeface="Arial"/>
                </a:rPr>
                <a:t>Hf</a:t>
              </a:r>
              <a:endParaRPr lang="en-US" altLang="ja-JP" sz="3000" b="1" dirty="0">
                <a:solidFill>
                  <a:prstClr val="black"/>
                </a:solidFill>
                <a:latin typeface="Arial"/>
                <a:cs typeface="Arial"/>
              </a:endParaRPr>
            </a:p>
          </p:txBody>
        </p:sp>
        <p:cxnSp>
          <p:nvCxnSpPr>
            <p:cNvPr id="50" name="直線矢印コネクタ 49"/>
            <p:cNvCxnSpPr/>
            <p:nvPr/>
          </p:nvCxnSpPr>
          <p:spPr bwMode="auto">
            <a:xfrm flipV="1">
              <a:off x="2219541" y="2557803"/>
              <a:ext cx="463544" cy="178534"/>
            </a:xfrm>
            <a:prstGeom prst="straightConnector1">
              <a:avLst/>
            </a:prstGeom>
            <a:ln w="25400">
              <a:solidFill>
                <a:schemeClr val="tx1"/>
              </a:solidFill>
              <a:tailEnd type="none"/>
            </a:ln>
            <a:effectLst/>
          </p:spPr>
          <p:style>
            <a:lnRef idx="2">
              <a:schemeClr val="dk1"/>
            </a:lnRef>
            <a:fillRef idx="0">
              <a:schemeClr val="dk1"/>
            </a:fillRef>
            <a:effectRef idx="1">
              <a:schemeClr val="dk1"/>
            </a:effectRef>
            <a:fontRef idx="minor">
              <a:schemeClr val="tx1"/>
            </a:fontRef>
          </p:style>
        </p:cxnSp>
        <p:cxnSp>
          <p:nvCxnSpPr>
            <p:cNvPr id="52" name="直線矢印コネクタ 51"/>
            <p:cNvCxnSpPr/>
            <p:nvPr/>
          </p:nvCxnSpPr>
          <p:spPr bwMode="auto">
            <a:xfrm flipH="1" flipV="1">
              <a:off x="2981349" y="2662311"/>
              <a:ext cx="446445" cy="579146"/>
            </a:xfrm>
            <a:prstGeom prst="straightConnector1">
              <a:avLst/>
            </a:prstGeom>
            <a:ln w="25400">
              <a:solidFill>
                <a:schemeClr val="tx1"/>
              </a:solidFill>
              <a:tailEnd type="none"/>
            </a:ln>
            <a:effectLst/>
          </p:spPr>
          <p:style>
            <a:lnRef idx="2">
              <a:schemeClr val="dk1"/>
            </a:lnRef>
            <a:fillRef idx="0">
              <a:schemeClr val="dk1"/>
            </a:fillRef>
            <a:effectRef idx="1">
              <a:schemeClr val="dk1"/>
            </a:effectRef>
            <a:fontRef idx="minor">
              <a:schemeClr val="tx1"/>
            </a:fontRef>
          </p:style>
        </p:cxnSp>
        <p:sp>
          <p:nvSpPr>
            <p:cNvPr id="69" name="Text Box 14"/>
            <p:cNvSpPr txBox="1">
              <a:spLocks noChangeArrowheads="1"/>
            </p:cNvSpPr>
            <p:nvPr/>
          </p:nvSpPr>
          <p:spPr bwMode="auto">
            <a:xfrm>
              <a:off x="7122848" y="1512728"/>
              <a:ext cx="746609" cy="620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defTabSz="457200" fontAlgn="auto">
                <a:spcBef>
                  <a:spcPct val="50000"/>
                </a:spcBef>
                <a:spcAft>
                  <a:spcPts val="0"/>
                </a:spcAft>
                <a:defRPr/>
              </a:pPr>
              <a:r>
                <a:rPr lang="en-US" altLang="ja-JP" sz="3000" b="1" dirty="0">
                  <a:solidFill>
                    <a:prstClr val="black"/>
                  </a:solidFill>
                  <a:latin typeface="Arial"/>
                  <a:cs typeface="Arial"/>
                </a:rPr>
                <a:t>V</a:t>
              </a:r>
              <a:r>
                <a:rPr lang="en-US" altLang="ja-JP" sz="3000" b="1" baseline="-25000" dirty="0">
                  <a:solidFill>
                    <a:prstClr val="black"/>
                  </a:solidFill>
                  <a:latin typeface="Arial"/>
                  <a:cs typeface="Arial"/>
                </a:rPr>
                <a:t>o</a:t>
              </a:r>
            </a:p>
          </p:txBody>
        </p:sp>
        <p:sp>
          <p:nvSpPr>
            <p:cNvPr id="72" name="Text Box 17"/>
            <p:cNvSpPr txBox="1">
              <a:spLocks noChangeArrowheads="1"/>
            </p:cNvSpPr>
            <p:nvPr/>
          </p:nvSpPr>
          <p:spPr bwMode="auto">
            <a:xfrm>
              <a:off x="6133067" y="1850201"/>
              <a:ext cx="492041" cy="62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defTabSz="457200" fontAlgn="auto">
                <a:spcBef>
                  <a:spcPct val="50000"/>
                </a:spcBef>
                <a:spcAft>
                  <a:spcPts val="0"/>
                </a:spcAft>
                <a:defRPr/>
              </a:pPr>
              <a:r>
                <a:rPr lang="en-US" altLang="ja-JP" sz="3000" b="1" dirty="0">
                  <a:solidFill>
                    <a:prstClr val="black"/>
                  </a:solidFill>
                  <a:latin typeface="Arial"/>
                  <a:cs typeface="Arial"/>
                </a:rPr>
                <a:t>O</a:t>
              </a:r>
            </a:p>
          </p:txBody>
        </p:sp>
        <p:cxnSp>
          <p:nvCxnSpPr>
            <p:cNvPr id="73" name="直線矢印コネクタ 72"/>
            <p:cNvCxnSpPr/>
            <p:nvPr/>
          </p:nvCxnSpPr>
          <p:spPr bwMode="auto">
            <a:xfrm flipH="1" flipV="1">
              <a:off x="8526777" y="2250813"/>
              <a:ext cx="448346" cy="134989"/>
            </a:xfrm>
            <a:prstGeom prst="straightConnector1">
              <a:avLst/>
            </a:prstGeom>
            <a:ln w="25400">
              <a:solidFill>
                <a:schemeClr val="tx1"/>
              </a:solidFill>
              <a:tailEnd type="none"/>
            </a:ln>
            <a:effectLst/>
          </p:spPr>
          <p:style>
            <a:lnRef idx="2">
              <a:schemeClr val="dk1"/>
            </a:lnRef>
            <a:fillRef idx="0">
              <a:schemeClr val="dk1"/>
            </a:fillRef>
            <a:effectRef idx="1">
              <a:schemeClr val="dk1"/>
            </a:effectRef>
            <a:fontRef idx="minor">
              <a:schemeClr val="tx1"/>
            </a:fontRef>
          </p:style>
        </p:cxnSp>
        <p:pic>
          <p:nvPicPr>
            <p:cNvPr id="37932" name="図 7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394" y="3882245"/>
              <a:ext cx="2313496" cy="20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図形グループ 4"/>
            <p:cNvGrpSpPr>
              <a:grpSpLocks/>
            </p:cNvGrpSpPr>
            <p:nvPr/>
          </p:nvGrpSpPr>
          <p:grpSpPr bwMode="auto">
            <a:xfrm rot="-5400000">
              <a:off x="6640891" y="3817326"/>
              <a:ext cx="2272464" cy="2271453"/>
              <a:chOff x="7547393" y="4437656"/>
              <a:chExt cx="2272462" cy="2060625"/>
            </a:xfrm>
          </p:grpSpPr>
          <p:pic>
            <p:nvPicPr>
              <p:cNvPr id="37938" name="図 78" descr="273th.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47393" y="4437656"/>
                <a:ext cx="2272462" cy="20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39" name="図 79" descr="273th_band.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7393" y="4437656"/>
                <a:ext cx="2272462" cy="20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7934" name="図 80" descr="complete.png"/>
            <p:cNvPicPr>
              <a:picLocks noChangeAspect="1"/>
            </p:cNvPicPr>
            <p:nvPr/>
          </p:nvPicPr>
          <p:blipFill>
            <a:blip r:embed="rId9" cstate="print">
              <a:extLst>
                <a:ext uri="{28A0092B-C50C-407E-A947-70E740481C1C}">
                  <a14:useLocalDpi xmlns:a14="http://schemas.microsoft.com/office/drawing/2010/main" val="0"/>
                </a:ext>
              </a:extLst>
            </a:blip>
            <a:srcRect l="16618" t="15477" r="11630" b="23119"/>
            <a:stretch>
              <a:fillRect/>
            </a:stretch>
          </p:blipFill>
          <p:spPr bwMode="auto">
            <a:xfrm>
              <a:off x="3427507" y="3858880"/>
              <a:ext cx="2285445" cy="223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35" name="テキスト ボックス 84"/>
            <p:cNvSpPr txBox="1">
              <a:spLocks noChangeArrowheads="1"/>
            </p:cNvSpPr>
            <p:nvPr/>
          </p:nvSpPr>
          <p:spPr bwMode="auto">
            <a:xfrm>
              <a:off x="480405" y="665783"/>
              <a:ext cx="1076358" cy="62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ja-JP" sz="3000" b="1">
                  <a:solidFill>
                    <a:prstClr val="black"/>
                  </a:solidFill>
                  <a:cs typeface="Arial" charset="0"/>
                </a:rPr>
                <a:t>TiO</a:t>
              </a:r>
              <a:r>
                <a:rPr lang="en-US" altLang="ja-JP" sz="3000" b="1" baseline="-25000">
                  <a:solidFill>
                    <a:prstClr val="black"/>
                  </a:solidFill>
                  <a:cs typeface="Arial" charset="0"/>
                </a:rPr>
                <a:t>2</a:t>
              </a:r>
              <a:endParaRPr lang="ja-JP" altLang="en-US" sz="3000" b="1" baseline="-25000">
                <a:solidFill>
                  <a:prstClr val="black"/>
                </a:solidFill>
                <a:cs typeface="Arial" charset="0"/>
              </a:endParaRPr>
            </a:p>
          </p:txBody>
        </p:sp>
        <p:sp>
          <p:nvSpPr>
            <p:cNvPr id="37936" name="テキスト ボックス 85"/>
            <p:cNvSpPr txBox="1">
              <a:spLocks noChangeArrowheads="1"/>
            </p:cNvSpPr>
            <p:nvPr/>
          </p:nvSpPr>
          <p:spPr bwMode="auto">
            <a:xfrm>
              <a:off x="3931770" y="665783"/>
              <a:ext cx="1155850" cy="62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ja-JP" sz="3000" b="1">
                  <a:solidFill>
                    <a:prstClr val="black"/>
                  </a:solidFill>
                  <a:cs typeface="Arial" charset="0"/>
                </a:rPr>
                <a:t>HfO</a:t>
              </a:r>
              <a:r>
                <a:rPr lang="en-US" altLang="ja-JP" sz="3000" b="1" baseline="-25000">
                  <a:solidFill>
                    <a:prstClr val="black"/>
                  </a:solidFill>
                  <a:cs typeface="Arial" charset="0"/>
                </a:rPr>
                <a:t>2</a:t>
              </a:r>
              <a:endParaRPr lang="ja-JP" altLang="en-US" sz="3000" b="1" baseline="-25000">
                <a:solidFill>
                  <a:prstClr val="black"/>
                </a:solidFill>
                <a:cs typeface="Arial" charset="0"/>
              </a:endParaRPr>
            </a:p>
          </p:txBody>
        </p:sp>
        <p:sp>
          <p:nvSpPr>
            <p:cNvPr id="37937" name="テキスト ボックス 86"/>
            <p:cNvSpPr txBox="1">
              <a:spLocks noChangeArrowheads="1"/>
            </p:cNvSpPr>
            <p:nvPr/>
          </p:nvSpPr>
          <p:spPr bwMode="auto">
            <a:xfrm>
              <a:off x="6994167" y="744070"/>
              <a:ext cx="1291772" cy="62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ja-JP" sz="3000" b="1">
                  <a:solidFill>
                    <a:prstClr val="black"/>
                  </a:solidFill>
                  <a:cs typeface="Arial" charset="0"/>
                </a:rPr>
                <a:t>Al</a:t>
              </a:r>
              <a:r>
                <a:rPr lang="en-US" altLang="ja-JP" sz="3000" b="1" baseline="-25000">
                  <a:solidFill>
                    <a:prstClr val="black"/>
                  </a:solidFill>
                  <a:cs typeface="Arial" charset="0"/>
                </a:rPr>
                <a:t>2</a:t>
              </a:r>
              <a:r>
                <a:rPr lang="en-US" altLang="ja-JP" sz="3000" b="1">
                  <a:solidFill>
                    <a:prstClr val="black"/>
                  </a:solidFill>
                  <a:cs typeface="Arial" charset="0"/>
                </a:rPr>
                <a:t>O</a:t>
              </a:r>
              <a:r>
                <a:rPr lang="en-US" altLang="ja-JP" sz="3000" b="1" baseline="-25000">
                  <a:solidFill>
                    <a:prstClr val="black"/>
                  </a:solidFill>
                  <a:cs typeface="Arial" charset="0"/>
                </a:rPr>
                <a:t>3</a:t>
              </a:r>
              <a:endParaRPr lang="ja-JP" altLang="en-US" sz="3000" b="1" baseline="-25000">
                <a:solidFill>
                  <a:prstClr val="black"/>
                </a:solidFill>
                <a:cs typeface="Arial" charset="0"/>
              </a:endParaRPr>
            </a:p>
          </p:txBody>
        </p:sp>
      </p:grpSp>
      <p:sp>
        <p:nvSpPr>
          <p:cNvPr id="37891" name="TextBox 1"/>
          <p:cNvSpPr txBox="1">
            <a:spLocks noChangeArrowheads="1"/>
          </p:cNvSpPr>
          <p:nvPr/>
        </p:nvSpPr>
        <p:spPr bwMode="auto">
          <a:xfrm>
            <a:off x="3048000" y="5873750"/>
            <a:ext cx="2762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600" b="1">
                <a:solidFill>
                  <a:prstClr val="black"/>
                </a:solidFill>
              </a:rPr>
              <a:t>K. Kamiya et al., PRB 2013</a:t>
            </a:r>
          </a:p>
        </p:txBody>
      </p:sp>
      <p:sp>
        <p:nvSpPr>
          <p:cNvPr id="37892" name="TextBox 2"/>
          <p:cNvSpPr txBox="1">
            <a:spLocks noChangeArrowheads="1"/>
          </p:cNvSpPr>
          <p:nvPr/>
        </p:nvSpPr>
        <p:spPr bwMode="auto">
          <a:xfrm>
            <a:off x="6105525" y="5889625"/>
            <a:ext cx="26177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600" b="1">
                <a:solidFill>
                  <a:prstClr val="black"/>
                </a:solidFill>
              </a:rPr>
              <a:t>M. Yang et al., JJAP 2013</a:t>
            </a:r>
          </a:p>
        </p:txBody>
      </p:sp>
      <p:sp>
        <p:nvSpPr>
          <p:cNvPr id="37893" name="TextBox 3"/>
          <p:cNvSpPr txBox="1">
            <a:spLocks noChangeArrowheads="1"/>
          </p:cNvSpPr>
          <p:nvPr/>
        </p:nvSpPr>
        <p:spPr bwMode="auto">
          <a:xfrm>
            <a:off x="174625" y="5740400"/>
            <a:ext cx="2727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600" b="1">
                <a:solidFill>
                  <a:prstClr val="black"/>
                </a:solidFill>
              </a:rPr>
              <a:t>S. Park et al., EDL 2011</a:t>
            </a:r>
          </a:p>
          <a:p>
            <a:pPr defTabSz="457200" eaLnBrk="1" fontAlgn="auto" hangingPunct="1">
              <a:spcBef>
                <a:spcPts val="0"/>
              </a:spcBef>
              <a:spcAft>
                <a:spcPts val="0"/>
              </a:spcAft>
            </a:pPr>
            <a:r>
              <a:rPr lang="en-US" sz="1600" b="1">
                <a:solidFill>
                  <a:prstClr val="black"/>
                </a:solidFill>
              </a:rPr>
              <a:t>K. Kamiya et al., APL 2013</a:t>
            </a:r>
          </a:p>
        </p:txBody>
      </p:sp>
      <p:sp>
        <p:nvSpPr>
          <p:cNvPr id="53" name="Title 52"/>
          <p:cNvSpPr>
            <a:spLocks noGrp="1"/>
          </p:cNvSpPr>
          <p:nvPr>
            <p:ph type="title"/>
          </p:nvPr>
        </p:nvSpPr>
        <p:spPr/>
        <p:txBody>
          <a:bodyPr>
            <a:normAutofit fontScale="90000"/>
          </a:bodyPr>
          <a:lstStyle/>
          <a:p>
            <a:r>
              <a:rPr lang="en-US" b="1" i="1" dirty="0" smtClean="0"/>
              <a:t>Conductive Filaments in TiO</a:t>
            </a:r>
            <a:r>
              <a:rPr lang="en-US" b="1" i="1" baseline="-25000" dirty="0" smtClean="0"/>
              <a:t>2</a:t>
            </a:r>
            <a:r>
              <a:rPr lang="en-US" b="1" i="1" dirty="0" smtClean="0"/>
              <a:t>, HfO</a:t>
            </a:r>
            <a:r>
              <a:rPr lang="en-US" b="1" i="1" baseline="-25000" dirty="0" smtClean="0"/>
              <a:t>2</a:t>
            </a:r>
            <a:r>
              <a:rPr lang="en-US" b="1" i="1" dirty="0" smtClean="0"/>
              <a:t> and Al</a:t>
            </a:r>
            <a:r>
              <a:rPr lang="en-US" b="1" i="1" baseline="-25000" dirty="0" smtClean="0"/>
              <a:t>2</a:t>
            </a:r>
            <a:r>
              <a:rPr lang="en-US" b="1" i="1" dirty="0" smtClean="0"/>
              <a:t>O</a:t>
            </a:r>
            <a:r>
              <a:rPr lang="en-US" b="1" i="1" baseline="-25000" dirty="0" smtClean="0"/>
              <a:t>3</a:t>
            </a:r>
            <a:endParaRPr lang="en-US" b="1" i="1" baseline="-25000" dirty="0"/>
          </a:p>
        </p:txBody>
      </p:sp>
    </p:spTree>
    <p:extLst>
      <p:ext uri="{BB962C8B-B14F-4D97-AF65-F5344CB8AC3E}">
        <p14:creationId xmlns:p14="http://schemas.microsoft.com/office/powerpoint/2010/main" val="5874878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2557" y="1820334"/>
            <a:ext cx="6095999" cy="3969774"/>
          </a:xfrm>
          <a:prstGeom prst="rect">
            <a:avLst/>
          </a:prstGeom>
        </p:spPr>
      </p:pic>
      <p:sp>
        <p:nvSpPr>
          <p:cNvPr id="5" name="TextBox 4"/>
          <p:cNvSpPr txBox="1"/>
          <p:nvPr/>
        </p:nvSpPr>
        <p:spPr>
          <a:xfrm>
            <a:off x="1986281" y="776111"/>
            <a:ext cx="4547163" cy="523220"/>
          </a:xfrm>
          <a:prstGeom prst="rect">
            <a:avLst/>
          </a:prstGeom>
          <a:noFill/>
        </p:spPr>
        <p:txBody>
          <a:bodyPr wrap="square" rtlCol="0">
            <a:spAutoFit/>
          </a:bodyPr>
          <a:lstStyle/>
          <a:p>
            <a:pPr algn="ctr"/>
            <a:r>
              <a:rPr lang="en-US" sz="2800" b="1" i="1" dirty="0" smtClean="0"/>
              <a:t>Stability of Vacancies </a:t>
            </a:r>
            <a:endParaRPr lang="en-US" sz="2800" b="1" i="1" dirty="0"/>
          </a:p>
        </p:txBody>
      </p:sp>
      <p:sp>
        <p:nvSpPr>
          <p:cNvPr id="6" name="TextBox 5"/>
          <p:cNvSpPr txBox="1"/>
          <p:nvPr/>
        </p:nvSpPr>
        <p:spPr>
          <a:xfrm>
            <a:off x="3160889" y="6304281"/>
            <a:ext cx="3979333" cy="369332"/>
          </a:xfrm>
          <a:prstGeom prst="rect">
            <a:avLst/>
          </a:prstGeom>
          <a:noFill/>
        </p:spPr>
        <p:txBody>
          <a:bodyPr wrap="square" rtlCol="0">
            <a:spAutoFit/>
          </a:bodyPr>
          <a:lstStyle/>
          <a:p>
            <a:r>
              <a:rPr lang="en-US" dirty="0" smtClean="0"/>
              <a:t>S. G. Park, Stanford University Thesis </a:t>
            </a:r>
            <a:endParaRPr lang="en-US" dirty="0"/>
          </a:p>
        </p:txBody>
      </p:sp>
    </p:spTree>
    <p:extLst>
      <p:ext uri="{BB962C8B-B14F-4D97-AF65-F5344CB8AC3E}">
        <p14:creationId xmlns:p14="http://schemas.microsoft.com/office/powerpoint/2010/main" val="4886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662" descr="Screen shot 2011-06-28 at 4.32.18 PM.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013" y="2770188"/>
            <a:ext cx="7269162"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664" descr="Screen shot 2011-06-28 at 4.36.27 PM.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7050" y="1246188"/>
            <a:ext cx="2543175"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7"/>
          <p:cNvSpPr txBox="1">
            <a:spLocks noChangeArrowheads="1"/>
          </p:cNvSpPr>
          <p:nvPr/>
        </p:nvSpPr>
        <p:spPr bwMode="auto">
          <a:xfrm>
            <a:off x="17463" y="5878513"/>
            <a:ext cx="9153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800" b="1" dirty="0" err="1">
                <a:solidFill>
                  <a:prstClr val="black"/>
                </a:solidFill>
                <a:latin typeface="Calibri" charset="0"/>
              </a:rPr>
              <a:t>K.Kamiya</a:t>
            </a:r>
            <a:r>
              <a:rPr lang="en-US" sz="1800" b="1" dirty="0">
                <a:solidFill>
                  <a:prstClr val="black"/>
                </a:solidFill>
                <a:latin typeface="Calibri" charset="0"/>
              </a:rPr>
              <a:t>, M.Y. Yang, S.G. Park, B. </a:t>
            </a:r>
            <a:r>
              <a:rPr lang="en-US" sz="1800" b="1" dirty="0" err="1">
                <a:solidFill>
                  <a:prstClr val="black"/>
                </a:solidFill>
                <a:latin typeface="Calibri" charset="0"/>
              </a:rPr>
              <a:t>Magyari-Köpe</a:t>
            </a:r>
            <a:r>
              <a:rPr lang="en-US" sz="1800" b="1" dirty="0">
                <a:solidFill>
                  <a:prstClr val="black"/>
                </a:solidFill>
                <a:latin typeface="Calibri" charset="0"/>
              </a:rPr>
              <a:t>, Y. Nishi, M. </a:t>
            </a:r>
            <a:r>
              <a:rPr lang="en-US" sz="1800" b="1" dirty="0" err="1">
                <a:solidFill>
                  <a:prstClr val="black"/>
                </a:solidFill>
                <a:latin typeface="Calibri" charset="0"/>
              </a:rPr>
              <a:t>Niwa</a:t>
            </a:r>
            <a:r>
              <a:rPr lang="en-US" sz="1800" b="1" dirty="0">
                <a:solidFill>
                  <a:prstClr val="black"/>
                </a:solidFill>
                <a:latin typeface="Calibri" charset="0"/>
              </a:rPr>
              <a:t>, and K. </a:t>
            </a:r>
            <a:r>
              <a:rPr lang="en-US" sz="1800" b="1" dirty="0" err="1">
                <a:solidFill>
                  <a:prstClr val="black"/>
                </a:solidFill>
                <a:latin typeface="Calibri" charset="0"/>
              </a:rPr>
              <a:t>Shiraishi</a:t>
            </a:r>
            <a:r>
              <a:rPr lang="en-US" sz="1800" b="1" dirty="0">
                <a:solidFill>
                  <a:prstClr val="black"/>
                </a:solidFill>
                <a:latin typeface="Calibri" charset="0"/>
              </a:rPr>
              <a:t>, APL 2012</a:t>
            </a:r>
          </a:p>
        </p:txBody>
      </p:sp>
      <p:sp>
        <p:nvSpPr>
          <p:cNvPr id="6" name="Title 5"/>
          <p:cNvSpPr>
            <a:spLocks noGrp="1"/>
          </p:cNvSpPr>
          <p:nvPr>
            <p:ph type="title"/>
          </p:nvPr>
        </p:nvSpPr>
        <p:spPr/>
        <p:txBody>
          <a:bodyPr>
            <a:normAutofit/>
          </a:bodyPr>
          <a:lstStyle/>
          <a:p>
            <a:r>
              <a:rPr lang="en-US" sz="3600" b="1" i="1" dirty="0" smtClean="0"/>
              <a:t>Charge Trapping – Filament Instability</a:t>
            </a:r>
            <a:endParaRPr lang="en-US" sz="3600" b="1" i="1" dirty="0"/>
          </a:p>
        </p:txBody>
      </p:sp>
    </p:spTree>
    <p:extLst>
      <p:ext uri="{BB962C8B-B14F-4D97-AF65-F5344CB8AC3E}">
        <p14:creationId xmlns:p14="http://schemas.microsoft.com/office/powerpoint/2010/main" val="7998847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i="1" dirty="0" smtClean="0"/>
              <a:t>Atomistic Filament to Macroscopic Current Path for forming </a:t>
            </a:r>
            <a:endParaRPr lang="en-US" sz="3200" b="1" i="1" dirty="0"/>
          </a:p>
        </p:txBody>
      </p:sp>
      <p:sp>
        <p:nvSpPr>
          <p:cNvPr id="3" name="TextBox 2"/>
          <p:cNvSpPr txBox="1"/>
          <p:nvPr/>
        </p:nvSpPr>
        <p:spPr>
          <a:xfrm>
            <a:off x="889000" y="1763889"/>
            <a:ext cx="7309556" cy="5109091"/>
          </a:xfrm>
          <a:prstGeom prst="rect">
            <a:avLst/>
          </a:prstGeom>
          <a:noFill/>
        </p:spPr>
        <p:txBody>
          <a:bodyPr wrap="square" rtlCol="0">
            <a:spAutoFit/>
          </a:bodyPr>
          <a:lstStyle/>
          <a:p>
            <a:pPr marL="342900" indent="-342900">
              <a:buFont typeface="Arial"/>
              <a:buChar char="•"/>
            </a:pPr>
            <a:r>
              <a:rPr lang="en-US" sz="2800" b="1" i="1" dirty="0" smtClean="0"/>
              <a:t>Oxygen vacancy randomly distributed</a:t>
            </a:r>
          </a:p>
          <a:p>
            <a:pPr marL="342900" indent="-342900">
              <a:buFont typeface="Arial"/>
              <a:buChar char="•"/>
            </a:pPr>
            <a:r>
              <a:rPr lang="en-US" sz="2800" b="1" i="1" dirty="0" smtClean="0"/>
              <a:t>Smaller atomistic conductive channel formations under e-field, which is one o f the two energetically stable states</a:t>
            </a:r>
          </a:p>
          <a:p>
            <a:pPr marL="342900" indent="-342900">
              <a:buFont typeface="Arial"/>
              <a:buChar char="•"/>
            </a:pPr>
            <a:r>
              <a:rPr lang="en-US" sz="2800" b="1" i="1" dirty="0" smtClean="0"/>
              <a:t>Percolation path is created as atomistic channels increased</a:t>
            </a:r>
          </a:p>
          <a:p>
            <a:pPr marL="342900" indent="-342900">
              <a:buFont typeface="Arial"/>
              <a:buChar char="•"/>
            </a:pPr>
            <a:r>
              <a:rPr lang="en-US" sz="2800" b="1" i="1" dirty="0" smtClean="0"/>
              <a:t>Macroscopic conductive path (percolation path) grows until tunneling starts between the tip of the conductive path and the electrode</a:t>
            </a:r>
          </a:p>
          <a:p>
            <a:r>
              <a:rPr lang="en-US" sz="2800" dirty="0" smtClean="0"/>
              <a:t> </a:t>
            </a:r>
          </a:p>
          <a:p>
            <a:pPr marL="285750" indent="-285750">
              <a:buFont typeface="Arial"/>
              <a:buChar char="•"/>
            </a:pPr>
            <a:endParaRPr lang="en-US" dirty="0"/>
          </a:p>
        </p:txBody>
      </p:sp>
    </p:spTree>
    <p:extLst>
      <p:ext uri="{BB962C8B-B14F-4D97-AF65-F5344CB8AC3E}">
        <p14:creationId xmlns:p14="http://schemas.microsoft.com/office/powerpoint/2010/main" val="2852299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060"/>
          <p:cNvSpPr txBox="1">
            <a:spLocks noChangeArrowheads="1"/>
          </p:cNvSpPr>
          <p:nvPr/>
        </p:nvSpPr>
        <p:spPr bwMode="auto">
          <a:xfrm>
            <a:off x="611188" y="943247"/>
            <a:ext cx="2312987" cy="369888"/>
          </a:xfrm>
          <a:prstGeom prst="rect">
            <a:avLst/>
          </a:prstGeom>
          <a:noFill/>
          <a:ln w="9525">
            <a:noFill/>
            <a:miter lim="800000"/>
            <a:headEnd/>
            <a:tailEnd/>
          </a:ln>
        </p:spPr>
        <p:txBody>
          <a:bodyPr>
            <a:spAutoFit/>
          </a:bodyPr>
          <a:lstStyle/>
          <a:p>
            <a:r>
              <a:rPr lang="en-US" b="1"/>
              <a:t>Initial (Insulator)</a:t>
            </a:r>
          </a:p>
        </p:txBody>
      </p:sp>
      <p:sp>
        <p:nvSpPr>
          <p:cNvPr id="6" name="TextBox 1064"/>
          <p:cNvSpPr txBox="1">
            <a:spLocks noChangeArrowheads="1"/>
          </p:cNvSpPr>
          <p:nvPr/>
        </p:nvSpPr>
        <p:spPr bwMode="auto">
          <a:xfrm>
            <a:off x="4211638" y="943247"/>
            <a:ext cx="1422400" cy="369888"/>
          </a:xfrm>
          <a:prstGeom prst="rect">
            <a:avLst/>
          </a:prstGeom>
          <a:noFill/>
          <a:ln w="9525">
            <a:noFill/>
            <a:miter lim="800000"/>
            <a:headEnd/>
            <a:tailEnd/>
          </a:ln>
        </p:spPr>
        <p:txBody>
          <a:bodyPr>
            <a:spAutoFit/>
          </a:bodyPr>
          <a:lstStyle/>
          <a:p>
            <a:r>
              <a:rPr lang="en-US" b="1"/>
              <a:t>On (LRS)</a:t>
            </a:r>
          </a:p>
        </p:txBody>
      </p:sp>
      <p:sp>
        <p:nvSpPr>
          <p:cNvPr id="7" name="TextBox 1065"/>
          <p:cNvSpPr txBox="1">
            <a:spLocks noChangeArrowheads="1"/>
          </p:cNvSpPr>
          <p:nvPr/>
        </p:nvSpPr>
        <p:spPr bwMode="auto">
          <a:xfrm>
            <a:off x="6948488" y="943247"/>
            <a:ext cx="1511300" cy="369888"/>
          </a:xfrm>
          <a:prstGeom prst="rect">
            <a:avLst/>
          </a:prstGeom>
          <a:noFill/>
          <a:ln w="9525">
            <a:noFill/>
            <a:miter lim="800000"/>
            <a:headEnd/>
            <a:tailEnd/>
          </a:ln>
        </p:spPr>
        <p:txBody>
          <a:bodyPr>
            <a:spAutoFit/>
          </a:bodyPr>
          <a:lstStyle/>
          <a:p>
            <a:r>
              <a:rPr lang="en-US" b="1"/>
              <a:t>Off (HRS)</a:t>
            </a:r>
          </a:p>
        </p:txBody>
      </p:sp>
      <p:sp>
        <p:nvSpPr>
          <p:cNvPr id="8" name="Right Arrow 7"/>
          <p:cNvSpPr/>
          <p:nvPr/>
        </p:nvSpPr>
        <p:spPr>
          <a:xfrm>
            <a:off x="2627313" y="2537097"/>
            <a:ext cx="1079500" cy="576263"/>
          </a:xfrm>
          <a:prstGeom prst="rightArrow">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1067"/>
          <p:cNvSpPr txBox="1">
            <a:spLocks noChangeArrowheads="1"/>
          </p:cNvSpPr>
          <p:nvPr/>
        </p:nvSpPr>
        <p:spPr bwMode="auto">
          <a:xfrm>
            <a:off x="2627313" y="1816372"/>
            <a:ext cx="1079500" cy="646113"/>
          </a:xfrm>
          <a:prstGeom prst="rect">
            <a:avLst/>
          </a:prstGeom>
          <a:noFill/>
          <a:ln w="9525">
            <a:noFill/>
            <a:miter lim="800000"/>
            <a:headEnd/>
            <a:tailEnd/>
          </a:ln>
        </p:spPr>
        <p:txBody>
          <a:bodyPr>
            <a:spAutoFit/>
          </a:bodyPr>
          <a:lstStyle/>
          <a:p>
            <a:r>
              <a:rPr lang="en-US"/>
              <a:t>Electro forming</a:t>
            </a:r>
          </a:p>
        </p:txBody>
      </p:sp>
      <p:sp>
        <p:nvSpPr>
          <p:cNvPr id="10" name="TextBox 1071"/>
          <p:cNvSpPr txBox="1">
            <a:spLocks noChangeArrowheads="1"/>
          </p:cNvSpPr>
          <p:nvPr/>
        </p:nvSpPr>
        <p:spPr bwMode="auto">
          <a:xfrm>
            <a:off x="323850" y="4644876"/>
            <a:ext cx="2735263" cy="368300"/>
          </a:xfrm>
          <a:prstGeom prst="rect">
            <a:avLst/>
          </a:prstGeom>
          <a:noFill/>
          <a:ln w="9525">
            <a:noFill/>
            <a:miter lim="800000"/>
            <a:headEnd/>
            <a:tailEnd/>
          </a:ln>
        </p:spPr>
        <p:txBody>
          <a:bodyPr>
            <a:spAutoFit/>
          </a:bodyPr>
          <a:lstStyle/>
          <a:p>
            <a:r>
              <a:rPr lang="en-US" b="1" dirty="0"/>
              <a:t>Vacancies in random</a:t>
            </a:r>
          </a:p>
        </p:txBody>
      </p:sp>
      <p:sp>
        <p:nvSpPr>
          <p:cNvPr id="11" name="TextBox 1072"/>
          <p:cNvSpPr txBox="1">
            <a:spLocks noChangeArrowheads="1"/>
          </p:cNvSpPr>
          <p:nvPr/>
        </p:nvSpPr>
        <p:spPr bwMode="auto">
          <a:xfrm>
            <a:off x="3563938" y="4644876"/>
            <a:ext cx="2592387" cy="368300"/>
          </a:xfrm>
          <a:prstGeom prst="rect">
            <a:avLst/>
          </a:prstGeom>
          <a:noFill/>
          <a:ln w="9525">
            <a:noFill/>
            <a:miter lim="800000"/>
            <a:headEnd/>
            <a:tailEnd/>
          </a:ln>
        </p:spPr>
        <p:txBody>
          <a:bodyPr>
            <a:spAutoFit/>
          </a:bodyPr>
          <a:lstStyle/>
          <a:p>
            <a:r>
              <a:rPr lang="en-US" b="1"/>
              <a:t>V</a:t>
            </a:r>
            <a:r>
              <a:rPr lang="en-US" b="1" baseline="-25000"/>
              <a:t>o</a:t>
            </a:r>
            <a:r>
              <a:rPr lang="en-US" b="1"/>
              <a:t> ordered domains</a:t>
            </a:r>
          </a:p>
        </p:txBody>
      </p:sp>
      <p:sp>
        <p:nvSpPr>
          <p:cNvPr id="12" name="TextBox 1073"/>
          <p:cNvSpPr txBox="1">
            <a:spLocks noChangeArrowheads="1"/>
          </p:cNvSpPr>
          <p:nvPr/>
        </p:nvSpPr>
        <p:spPr bwMode="auto">
          <a:xfrm>
            <a:off x="6084888" y="4644876"/>
            <a:ext cx="3167062" cy="368300"/>
          </a:xfrm>
          <a:prstGeom prst="rect">
            <a:avLst/>
          </a:prstGeom>
          <a:noFill/>
          <a:ln w="9525">
            <a:noFill/>
            <a:miter lim="800000"/>
            <a:headEnd/>
            <a:tailEnd/>
          </a:ln>
        </p:spPr>
        <p:txBody>
          <a:bodyPr>
            <a:spAutoFit/>
          </a:bodyPr>
          <a:lstStyle/>
          <a:p>
            <a:r>
              <a:rPr lang="en-US" b="1" dirty="0" smtClean="0"/>
              <a:t>Disruption </a:t>
            </a:r>
            <a:r>
              <a:rPr lang="en-US" b="1" dirty="0"/>
              <a:t>of V</a:t>
            </a:r>
            <a:r>
              <a:rPr lang="en-US" b="1" baseline="-25000" dirty="0"/>
              <a:t>o</a:t>
            </a:r>
            <a:r>
              <a:rPr lang="en-US" b="1" dirty="0"/>
              <a:t> ordering</a:t>
            </a:r>
          </a:p>
        </p:txBody>
      </p:sp>
      <p:sp>
        <p:nvSpPr>
          <p:cNvPr id="13" name="Right Arrow 12"/>
          <p:cNvSpPr/>
          <p:nvPr/>
        </p:nvSpPr>
        <p:spPr>
          <a:xfrm>
            <a:off x="5867400" y="2103710"/>
            <a:ext cx="576263" cy="360362"/>
          </a:xfrm>
          <a:prstGeom prst="rightArrow">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ight Arrow 13"/>
          <p:cNvSpPr/>
          <p:nvPr/>
        </p:nvSpPr>
        <p:spPr>
          <a:xfrm flipH="1">
            <a:off x="5867400" y="3113360"/>
            <a:ext cx="576263" cy="358775"/>
          </a:xfrm>
          <a:prstGeom prst="rightArrow">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076"/>
          <p:cNvSpPr txBox="1">
            <a:spLocks noChangeArrowheads="1"/>
          </p:cNvSpPr>
          <p:nvPr/>
        </p:nvSpPr>
        <p:spPr bwMode="auto">
          <a:xfrm>
            <a:off x="5724525" y="1744935"/>
            <a:ext cx="1079500" cy="368300"/>
          </a:xfrm>
          <a:prstGeom prst="rect">
            <a:avLst/>
          </a:prstGeom>
          <a:noFill/>
          <a:ln w="9525">
            <a:noFill/>
            <a:miter lim="800000"/>
            <a:headEnd/>
            <a:tailEnd/>
          </a:ln>
        </p:spPr>
        <p:txBody>
          <a:bodyPr>
            <a:spAutoFit/>
          </a:bodyPr>
          <a:lstStyle/>
          <a:p>
            <a:r>
              <a:rPr lang="en-US"/>
              <a:t>Reset</a:t>
            </a:r>
          </a:p>
        </p:txBody>
      </p:sp>
      <p:sp>
        <p:nvSpPr>
          <p:cNvPr id="16" name="TextBox 1077"/>
          <p:cNvSpPr txBox="1">
            <a:spLocks noChangeArrowheads="1"/>
          </p:cNvSpPr>
          <p:nvPr/>
        </p:nvSpPr>
        <p:spPr bwMode="auto">
          <a:xfrm>
            <a:off x="5867400" y="3462610"/>
            <a:ext cx="865188" cy="369887"/>
          </a:xfrm>
          <a:prstGeom prst="rect">
            <a:avLst/>
          </a:prstGeom>
          <a:noFill/>
          <a:ln w="9525">
            <a:noFill/>
            <a:miter lim="800000"/>
            <a:headEnd/>
            <a:tailEnd/>
          </a:ln>
        </p:spPr>
        <p:txBody>
          <a:bodyPr>
            <a:spAutoFit/>
          </a:bodyPr>
          <a:lstStyle/>
          <a:p>
            <a:r>
              <a:rPr lang="en-US"/>
              <a:t>Set</a:t>
            </a:r>
          </a:p>
        </p:txBody>
      </p:sp>
      <p:sp>
        <p:nvSpPr>
          <p:cNvPr id="17" name="TextBox 22"/>
          <p:cNvSpPr txBox="1">
            <a:spLocks noChangeArrowheads="1"/>
          </p:cNvSpPr>
          <p:nvPr/>
        </p:nvSpPr>
        <p:spPr bwMode="auto">
          <a:xfrm>
            <a:off x="250825" y="5229200"/>
            <a:ext cx="8893175" cy="1528624"/>
          </a:xfrm>
          <a:prstGeom prst="rect">
            <a:avLst/>
          </a:prstGeom>
          <a:noFill/>
          <a:ln w="9525">
            <a:noFill/>
            <a:miter lim="800000"/>
            <a:headEnd/>
            <a:tailEnd/>
          </a:ln>
        </p:spPr>
        <p:txBody>
          <a:bodyPr>
            <a:spAutoFit/>
          </a:bodyPr>
          <a:lstStyle/>
          <a:p>
            <a:pPr marL="176213" indent="-176213">
              <a:lnSpc>
                <a:spcPts val="2800"/>
              </a:lnSpc>
              <a:buFont typeface="Arial" charset="0"/>
              <a:buChar char="•"/>
            </a:pPr>
            <a:r>
              <a:rPr lang="en-US" sz="2000" b="1" dirty="0"/>
              <a:t>V</a:t>
            </a:r>
            <a:r>
              <a:rPr lang="en-US" sz="2000" b="1" baseline="-25000" dirty="0"/>
              <a:t>o</a:t>
            </a:r>
            <a:r>
              <a:rPr lang="en-US" sz="2000" b="1" dirty="0"/>
              <a:t> concentration Increases locally </a:t>
            </a:r>
            <a:r>
              <a:rPr lang="en-US" sz="2000" b="1" dirty="0">
                <a:sym typeface="Wingdings" pitchFamily="2" charset="2"/>
              </a:rPr>
              <a:t> V</a:t>
            </a:r>
            <a:r>
              <a:rPr lang="en-US" sz="2000" b="1" baseline="-25000" dirty="0">
                <a:sym typeface="Wingdings" pitchFamily="2" charset="2"/>
              </a:rPr>
              <a:t>o</a:t>
            </a:r>
            <a:r>
              <a:rPr lang="en-US" sz="2000" b="1" dirty="0">
                <a:sym typeface="Wingdings" pitchFamily="2" charset="2"/>
              </a:rPr>
              <a:t> are </a:t>
            </a:r>
            <a:r>
              <a:rPr lang="en-US" sz="2000" b="1" dirty="0" smtClean="0">
                <a:sym typeface="Wingdings" pitchFamily="2" charset="2"/>
              </a:rPr>
              <a:t>ordered. </a:t>
            </a:r>
            <a:r>
              <a:rPr lang="en-US" sz="2000" b="1" dirty="0">
                <a:sym typeface="Wingdings" pitchFamily="2" charset="2"/>
              </a:rPr>
              <a:t>(LRS)</a:t>
            </a:r>
          </a:p>
          <a:p>
            <a:pPr marL="176213" indent="-176213">
              <a:lnSpc>
                <a:spcPts val="2800"/>
              </a:lnSpc>
              <a:buFont typeface="Arial" charset="0"/>
              <a:buChar char="•"/>
            </a:pPr>
            <a:r>
              <a:rPr lang="en-US" sz="2000" b="1" dirty="0">
                <a:sym typeface="Wingdings" pitchFamily="2" charset="2"/>
              </a:rPr>
              <a:t>Thermal heating by high current density  V</a:t>
            </a:r>
            <a:r>
              <a:rPr lang="en-US" sz="2000" b="1" baseline="-25000" dirty="0">
                <a:sym typeface="Wingdings" pitchFamily="2" charset="2"/>
              </a:rPr>
              <a:t>o</a:t>
            </a:r>
            <a:r>
              <a:rPr lang="en-US" sz="2000" b="1" dirty="0">
                <a:sym typeface="Wingdings" pitchFamily="2" charset="2"/>
              </a:rPr>
              <a:t> diffuse out (HRS)</a:t>
            </a:r>
            <a:endParaRPr lang="en-US" sz="2000" b="1" dirty="0"/>
          </a:p>
          <a:p>
            <a:pPr marL="176213" indent="-176213">
              <a:lnSpc>
                <a:spcPts val="2800"/>
              </a:lnSpc>
              <a:buFont typeface="Arial" charset="0"/>
              <a:buChar char="•"/>
            </a:pPr>
            <a:r>
              <a:rPr lang="en-US" sz="2000" b="1" dirty="0"/>
              <a:t>The resistance of each state might be determined by the amount of vacancy ordered domains. (It doesn’t have to be </a:t>
            </a:r>
            <a:r>
              <a:rPr lang="en-US" sz="2000" b="1" dirty="0" err="1"/>
              <a:t>Magneli</a:t>
            </a:r>
            <a:r>
              <a:rPr lang="en-US" sz="2000" b="1" dirty="0"/>
              <a:t> phase.)</a:t>
            </a:r>
          </a:p>
        </p:txBody>
      </p:sp>
      <p:grpSp>
        <p:nvGrpSpPr>
          <p:cNvPr id="18" name="Group 663"/>
          <p:cNvGrpSpPr>
            <a:grpSpLocks/>
          </p:cNvGrpSpPr>
          <p:nvPr/>
        </p:nvGrpSpPr>
        <p:grpSpPr bwMode="auto">
          <a:xfrm>
            <a:off x="3924300" y="1384572"/>
            <a:ext cx="1727200" cy="3178175"/>
            <a:chOff x="3923928" y="1763524"/>
            <a:chExt cx="1728192" cy="3177644"/>
          </a:xfrm>
        </p:grpSpPr>
        <p:sp>
          <p:nvSpPr>
            <p:cNvPr id="19" name="Rectangle 18"/>
            <p:cNvSpPr/>
            <p:nvPr/>
          </p:nvSpPr>
          <p:spPr>
            <a:xfrm>
              <a:off x="3923928" y="1763524"/>
              <a:ext cx="1728192" cy="3177644"/>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p:cNvSpPr/>
            <p:nvPr/>
          </p:nvSpPr>
          <p:spPr bwMode="auto">
            <a:xfrm rot="2077580">
              <a:off x="4780082" y="2139699"/>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p:cNvSpPr/>
            <p:nvPr/>
          </p:nvSpPr>
          <p:spPr bwMode="auto">
            <a:xfrm rot="2077580">
              <a:off x="4694308" y="2263503"/>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p:cNvSpPr/>
            <p:nvPr/>
          </p:nvSpPr>
          <p:spPr bwMode="auto">
            <a:xfrm rot="2077580">
              <a:off x="4608534" y="2387308"/>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bwMode="auto">
            <a:xfrm rot="2077580">
              <a:off x="4651421" y="2325405"/>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p:cNvSpPr/>
            <p:nvPr/>
          </p:nvSpPr>
          <p:spPr bwMode="auto">
            <a:xfrm rot="2077580">
              <a:off x="4737195" y="2201601"/>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p:cNvSpPr/>
            <p:nvPr/>
          </p:nvSpPr>
          <p:spPr bwMode="auto">
            <a:xfrm rot="2077580">
              <a:off x="4810262" y="2160333"/>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p:cNvSpPr/>
            <p:nvPr/>
          </p:nvSpPr>
          <p:spPr bwMode="auto">
            <a:xfrm rot="2077580">
              <a:off x="4724488" y="2285725"/>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val 26"/>
            <p:cNvSpPr/>
            <p:nvPr/>
          </p:nvSpPr>
          <p:spPr bwMode="auto">
            <a:xfrm rot="2077580">
              <a:off x="4638713" y="2411116"/>
              <a:ext cx="34945"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7"/>
            <p:cNvSpPr/>
            <p:nvPr/>
          </p:nvSpPr>
          <p:spPr bwMode="auto">
            <a:xfrm rot="2077580">
              <a:off x="4681601" y="2347626"/>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bwMode="auto">
            <a:xfrm rot="2077580">
              <a:off x="4767375" y="2222235"/>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bwMode="auto">
            <a:xfrm>
              <a:off x="4633949" y="2544444"/>
              <a:ext cx="3653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Oval 30"/>
            <p:cNvSpPr/>
            <p:nvPr/>
          </p:nvSpPr>
          <p:spPr bwMode="auto">
            <a:xfrm>
              <a:off x="4633949" y="2695231"/>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Oval 31"/>
            <p:cNvSpPr/>
            <p:nvPr/>
          </p:nvSpPr>
          <p:spPr bwMode="auto">
            <a:xfrm>
              <a:off x="4633949" y="2619044"/>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Oval 32"/>
            <p:cNvSpPr/>
            <p:nvPr/>
          </p:nvSpPr>
          <p:spPr bwMode="auto">
            <a:xfrm rot="20400000">
              <a:off x="4684778" y="4580866"/>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bwMode="auto">
            <a:xfrm rot="20400000">
              <a:off x="4737195" y="4722130"/>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bwMode="auto">
            <a:xfrm rot="20400000">
              <a:off x="4788024" y="4863394"/>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Oval 35"/>
            <p:cNvSpPr/>
            <p:nvPr/>
          </p:nvSpPr>
          <p:spPr bwMode="auto">
            <a:xfrm rot="20400000">
              <a:off x="4762609" y="4793556"/>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val 36"/>
            <p:cNvSpPr/>
            <p:nvPr/>
          </p:nvSpPr>
          <p:spPr bwMode="auto">
            <a:xfrm rot="20400000">
              <a:off x="4711780" y="4650705"/>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Oval 37"/>
            <p:cNvSpPr/>
            <p:nvPr/>
          </p:nvSpPr>
          <p:spPr bwMode="auto">
            <a:xfrm rot="20400000">
              <a:off x="4721311" y="4566581"/>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Oval 38"/>
            <p:cNvSpPr/>
            <p:nvPr/>
          </p:nvSpPr>
          <p:spPr bwMode="auto">
            <a:xfrm rot="20400000">
              <a:off x="4772140" y="4707845"/>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Oval 39"/>
            <p:cNvSpPr/>
            <p:nvPr/>
          </p:nvSpPr>
          <p:spPr bwMode="auto">
            <a:xfrm rot="20400000">
              <a:off x="4824558" y="4850696"/>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Oval 40"/>
            <p:cNvSpPr/>
            <p:nvPr/>
          </p:nvSpPr>
          <p:spPr bwMode="auto">
            <a:xfrm rot="20400000">
              <a:off x="4797554" y="4779270"/>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Oval 41"/>
            <p:cNvSpPr/>
            <p:nvPr/>
          </p:nvSpPr>
          <p:spPr bwMode="auto">
            <a:xfrm rot="20400000">
              <a:off x="4746725" y="4638007"/>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Oval 42"/>
            <p:cNvSpPr/>
            <p:nvPr/>
          </p:nvSpPr>
          <p:spPr bwMode="auto">
            <a:xfrm rot="1740000">
              <a:off x="4946865" y="4287227"/>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Oval 43"/>
            <p:cNvSpPr/>
            <p:nvPr/>
          </p:nvSpPr>
          <p:spPr bwMode="auto">
            <a:xfrm rot="1740000">
              <a:off x="4873798" y="4418968"/>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p:cNvSpPr/>
            <p:nvPr/>
          </p:nvSpPr>
          <p:spPr bwMode="auto">
            <a:xfrm rot="1740000">
              <a:off x="4800731" y="4550708"/>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Oval 45"/>
            <p:cNvSpPr/>
            <p:nvPr/>
          </p:nvSpPr>
          <p:spPr bwMode="auto">
            <a:xfrm rot="1740000">
              <a:off x="4837265" y="4485632"/>
              <a:ext cx="3653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bwMode="auto">
            <a:xfrm rot="1740000">
              <a:off x="4911920" y="4352304"/>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Oval 47"/>
            <p:cNvSpPr/>
            <p:nvPr/>
          </p:nvSpPr>
          <p:spPr bwMode="auto">
            <a:xfrm rot="19705671">
              <a:off x="4737195" y="1974627"/>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Oval 48"/>
            <p:cNvSpPr/>
            <p:nvPr/>
          </p:nvSpPr>
          <p:spPr bwMode="auto">
            <a:xfrm rot="19705671">
              <a:off x="4815028" y="2103192"/>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Oval 49"/>
            <p:cNvSpPr/>
            <p:nvPr/>
          </p:nvSpPr>
          <p:spPr bwMode="auto">
            <a:xfrm rot="19705671">
              <a:off x="4894448" y="2230171"/>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Oval 50"/>
            <p:cNvSpPr/>
            <p:nvPr/>
          </p:nvSpPr>
          <p:spPr bwMode="auto">
            <a:xfrm rot="19705671">
              <a:off x="4854737" y="2166682"/>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Oval 51"/>
            <p:cNvSpPr/>
            <p:nvPr/>
          </p:nvSpPr>
          <p:spPr bwMode="auto">
            <a:xfrm rot="19705671">
              <a:off x="4775317" y="2038116"/>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Oval 52"/>
            <p:cNvSpPr/>
            <p:nvPr/>
          </p:nvSpPr>
          <p:spPr bwMode="auto">
            <a:xfrm rot="19705671">
              <a:off x="4768963" y="1953992"/>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Oval 53"/>
            <p:cNvSpPr/>
            <p:nvPr/>
          </p:nvSpPr>
          <p:spPr bwMode="auto">
            <a:xfrm rot="19705671">
              <a:off x="4848384" y="2084145"/>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Oval 54"/>
            <p:cNvSpPr/>
            <p:nvPr/>
          </p:nvSpPr>
          <p:spPr bwMode="auto">
            <a:xfrm rot="19705671">
              <a:off x="4926216" y="2211124"/>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Oval 55"/>
            <p:cNvSpPr/>
            <p:nvPr/>
          </p:nvSpPr>
          <p:spPr bwMode="auto">
            <a:xfrm rot="19705671">
              <a:off x="4888094" y="2147635"/>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Oval 56"/>
            <p:cNvSpPr/>
            <p:nvPr/>
          </p:nvSpPr>
          <p:spPr bwMode="auto">
            <a:xfrm rot="19705671">
              <a:off x="4807085" y="2019069"/>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Oval 57"/>
            <p:cNvSpPr/>
            <p:nvPr/>
          </p:nvSpPr>
          <p:spPr bwMode="auto">
            <a:xfrm rot="19705671">
              <a:off x="4934158" y="2295248"/>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Oval 58"/>
            <p:cNvSpPr/>
            <p:nvPr/>
          </p:nvSpPr>
          <p:spPr bwMode="auto">
            <a:xfrm rot="19705671">
              <a:off x="4965926" y="2276201"/>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Oval 59"/>
            <p:cNvSpPr/>
            <p:nvPr/>
          </p:nvSpPr>
          <p:spPr bwMode="auto">
            <a:xfrm rot="1200000">
              <a:off x="4876975" y="2511112"/>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Oval 60"/>
            <p:cNvSpPr/>
            <p:nvPr/>
          </p:nvSpPr>
          <p:spPr bwMode="auto">
            <a:xfrm rot="1200000">
              <a:off x="4824558" y="2652375"/>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Oval 61"/>
            <p:cNvSpPr/>
            <p:nvPr/>
          </p:nvSpPr>
          <p:spPr bwMode="auto">
            <a:xfrm rot="1200000">
              <a:off x="4851560" y="2580950"/>
              <a:ext cx="34945"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Oval 62"/>
            <p:cNvSpPr/>
            <p:nvPr/>
          </p:nvSpPr>
          <p:spPr bwMode="auto">
            <a:xfrm rot="1200000">
              <a:off x="4911920" y="2522222"/>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Oval 63"/>
            <p:cNvSpPr/>
            <p:nvPr/>
          </p:nvSpPr>
          <p:spPr bwMode="auto">
            <a:xfrm rot="1200000">
              <a:off x="4861091" y="2665073"/>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Oval 64"/>
            <p:cNvSpPr/>
            <p:nvPr/>
          </p:nvSpPr>
          <p:spPr bwMode="auto">
            <a:xfrm rot="1200000">
              <a:off x="4886506" y="2593648"/>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Oval 65"/>
            <p:cNvSpPr/>
            <p:nvPr/>
          </p:nvSpPr>
          <p:spPr bwMode="auto">
            <a:xfrm rot="1200000">
              <a:off x="4800731" y="2720627"/>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Oval 66"/>
            <p:cNvSpPr/>
            <p:nvPr/>
          </p:nvSpPr>
          <p:spPr bwMode="auto">
            <a:xfrm rot="1200000">
              <a:off x="4835676" y="2733325"/>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Oval 67"/>
            <p:cNvSpPr/>
            <p:nvPr/>
          </p:nvSpPr>
          <p:spPr bwMode="auto">
            <a:xfrm rot="918188">
              <a:off x="4923040" y="2839669"/>
              <a:ext cx="34945"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Oval 68"/>
            <p:cNvSpPr/>
            <p:nvPr/>
          </p:nvSpPr>
          <p:spPr bwMode="auto">
            <a:xfrm rot="918188">
              <a:off x="4883329" y="2985695"/>
              <a:ext cx="34945"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Oval 69"/>
            <p:cNvSpPr/>
            <p:nvPr/>
          </p:nvSpPr>
          <p:spPr bwMode="auto">
            <a:xfrm rot="918188">
              <a:off x="4842030" y="3130134"/>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Oval 70"/>
            <p:cNvSpPr/>
            <p:nvPr/>
          </p:nvSpPr>
          <p:spPr bwMode="auto">
            <a:xfrm rot="918188">
              <a:off x="4862680" y="3057121"/>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Oval 71"/>
            <p:cNvSpPr/>
            <p:nvPr/>
          </p:nvSpPr>
          <p:spPr bwMode="auto">
            <a:xfrm rot="918188">
              <a:off x="4902390" y="2911095"/>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Oval 72"/>
            <p:cNvSpPr/>
            <p:nvPr/>
          </p:nvSpPr>
          <p:spPr bwMode="auto">
            <a:xfrm rot="918188">
              <a:off x="4959572" y="2849193"/>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Oval 73"/>
            <p:cNvSpPr/>
            <p:nvPr/>
          </p:nvSpPr>
          <p:spPr bwMode="auto">
            <a:xfrm rot="918188">
              <a:off x="4918274" y="2995218"/>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 name="Oval 74"/>
            <p:cNvSpPr/>
            <p:nvPr/>
          </p:nvSpPr>
          <p:spPr bwMode="auto">
            <a:xfrm rot="918188">
              <a:off x="4878564" y="3139657"/>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 name="Oval 75"/>
            <p:cNvSpPr/>
            <p:nvPr/>
          </p:nvSpPr>
          <p:spPr bwMode="auto">
            <a:xfrm rot="918188">
              <a:off x="4899213" y="3068231"/>
              <a:ext cx="34945"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 name="Oval 76"/>
            <p:cNvSpPr/>
            <p:nvPr/>
          </p:nvSpPr>
          <p:spPr bwMode="auto">
            <a:xfrm rot="918188">
              <a:off x="4938924" y="2922205"/>
              <a:ext cx="3653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 name="Oval 77"/>
            <p:cNvSpPr/>
            <p:nvPr/>
          </p:nvSpPr>
          <p:spPr bwMode="auto">
            <a:xfrm rot="918188">
              <a:off x="4803908" y="3269810"/>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 name="Oval 78"/>
            <p:cNvSpPr/>
            <p:nvPr/>
          </p:nvSpPr>
          <p:spPr bwMode="auto">
            <a:xfrm rot="918188">
              <a:off x="4824558" y="3196797"/>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 name="Oval 79"/>
            <p:cNvSpPr/>
            <p:nvPr/>
          </p:nvSpPr>
          <p:spPr bwMode="auto">
            <a:xfrm rot="918188">
              <a:off x="4840442" y="3280920"/>
              <a:ext cx="3653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 name="Oval 80"/>
            <p:cNvSpPr/>
            <p:nvPr/>
          </p:nvSpPr>
          <p:spPr bwMode="auto">
            <a:xfrm rot="918188">
              <a:off x="4861091" y="3206321"/>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Oval 81"/>
            <p:cNvSpPr/>
            <p:nvPr/>
          </p:nvSpPr>
          <p:spPr bwMode="auto">
            <a:xfrm rot="900000">
              <a:off x="4745137" y="4225326"/>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 name="Oval 82"/>
            <p:cNvSpPr/>
            <p:nvPr/>
          </p:nvSpPr>
          <p:spPr bwMode="auto">
            <a:xfrm rot="900000">
              <a:off x="4707016" y="4371351"/>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 name="Oval 83"/>
            <p:cNvSpPr/>
            <p:nvPr/>
          </p:nvSpPr>
          <p:spPr bwMode="auto">
            <a:xfrm rot="900000">
              <a:off x="4667305" y="4517377"/>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 name="Oval 84"/>
            <p:cNvSpPr/>
            <p:nvPr/>
          </p:nvSpPr>
          <p:spPr bwMode="auto">
            <a:xfrm rot="900000">
              <a:off x="4687955" y="4442776"/>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 name="Oval 85"/>
            <p:cNvSpPr/>
            <p:nvPr/>
          </p:nvSpPr>
          <p:spPr bwMode="auto">
            <a:xfrm rot="900000">
              <a:off x="4726076" y="4298338"/>
              <a:ext cx="3653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 name="Oval 86"/>
            <p:cNvSpPr/>
            <p:nvPr/>
          </p:nvSpPr>
          <p:spPr bwMode="auto">
            <a:xfrm rot="900000">
              <a:off x="4648244" y="4587215"/>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 name="Oval 87"/>
            <p:cNvSpPr/>
            <p:nvPr/>
          </p:nvSpPr>
          <p:spPr bwMode="auto">
            <a:xfrm rot="370726">
              <a:off x="4716546" y="2941252"/>
              <a:ext cx="3653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 name="Oval 88"/>
            <p:cNvSpPr/>
            <p:nvPr/>
          </p:nvSpPr>
          <p:spPr bwMode="auto">
            <a:xfrm rot="370726">
              <a:off x="4700662" y="3092040"/>
              <a:ext cx="34945"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0" name="Oval 89"/>
            <p:cNvSpPr/>
            <p:nvPr/>
          </p:nvSpPr>
          <p:spPr bwMode="auto">
            <a:xfrm rot="370726">
              <a:off x="4684778" y="3239652"/>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 name="Oval 90"/>
            <p:cNvSpPr/>
            <p:nvPr/>
          </p:nvSpPr>
          <p:spPr bwMode="auto">
            <a:xfrm rot="370726">
              <a:off x="4692719" y="3165053"/>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 name="Oval 91"/>
            <p:cNvSpPr/>
            <p:nvPr/>
          </p:nvSpPr>
          <p:spPr bwMode="auto">
            <a:xfrm rot="370726">
              <a:off x="4708603" y="3015853"/>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 name="Oval 92"/>
            <p:cNvSpPr/>
            <p:nvPr/>
          </p:nvSpPr>
          <p:spPr bwMode="auto">
            <a:xfrm rot="370726">
              <a:off x="4754668" y="2944427"/>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 name="Oval 93"/>
            <p:cNvSpPr/>
            <p:nvPr/>
          </p:nvSpPr>
          <p:spPr bwMode="auto">
            <a:xfrm rot="370726">
              <a:off x="4738784" y="3095214"/>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 name="Oval 94"/>
            <p:cNvSpPr/>
            <p:nvPr/>
          </p:nvSpPr>
          <p:spPr bwMode="auto">
            <a:xfrm rot="370726">
              <a:off x="4721311" y="3244415"/>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 name="Oval 95"/>
            <p:cNvSpPr/>
            <p:nvPr/>
          </p:nvSpPr>
          <p:spPr bwMode="auto">
            <a:xfrm rot="370726">
              <a:off x="4729253" y="3169814"/>
              <a:ext cx="3653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 name="Oval 96"/>
            <p:cNvSpPr/>
            <p:nvPr/>
          </p:nvSpPr>
          <p:spPr bwMode="auto">
            <a:xfrm rot="370726">
              <a:off x="4746725" y="3019027"/>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8" name="Oval 97"/>
            <p:cNvSpPr/>
            <p:nvPr/>
          </p:nvSpPr>
          <p:spPr bwMode="auto">
            <a:xfrm rot="370726">
              <a:off x="4675247" y="3317427"/>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9" name="Oval 98"/>
            <p:cNvSpPr/>
            <p:nvPr/>
          </p:nvSpPr>
          <p:spPr bwMode="auto">
            <a:xfrm rot="370726">
              <a:off x="4713369" y="3320602"/>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Oval 99"/>
            <p:cNvSpPr/>
            <p:nvPr/>
          </p:nvSpPr>
          <p:spPr bwMode="auto">
            <a:xfrm rot="370726">
              <a:off x="4668894" y="3384091"/>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1" name="Oval 100"/>
            <p:cNvSpPr/>
            <p:nvPr/>
          </p:nvSpPr>
          <p:spPr bwMode="auto">
            <a:xfrm rot="370726">
              <a:off x="4707016" y="3388852"/>
              <a:ext cx="34945"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 name="Oval 101"/>
            <p:cNvSpPr/>
            <p:nvPr/>
          </p:nvSpPr>
          <p:spPr bwMode="auto">
            <a:xfrm rot="370726">
              <a:off x="4660951" y="3457104"/>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 name="Oval 102"/>
            <p:cNvSpPr/>
            <p:nvPr/>
          </p:nvSpPr>
          <p:spPr bwMode="auto">
            <a:xfrm rot="370726">
              <a:off x="4697485" y="3461865"/>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 name="Oval 103"/>
            <p:cNvSpPr/>
            <p:nvPr/>
          </p:nvSpPr>
          <p:spPr bwMode="auto">
            <a:xfrm rot="9600000">
              <a:off x="4783259" y="2877763"/>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 name="Oval 104"/>
            <p:cNvSpPr/>
            <p:nvPr/>
          </p:nvSpPr>
          <p:spPr bwMode="auto">
            <a:xfrm rot="9600000">
              <a:off x="4730841" y="2734912"/>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6" name="Oval 105"/>
            <p:cNvSpPr/>
            <p:nvPr/>
          </p:nvSpPr>
          <p:spPr bwMode="auto">
            <a:xfrm rot="9600000">
              <a:off x="4680012" y="2596823"/>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7" name="Oval 106"/>
            <p:cNvSpPr/>
            <p:nvPr/>
          </p:nvSpPr>
          <p:spPr bwMode="auto">
            <a:xfrm rot="9600000">
              <a:off x="4705427" y="2665073"/>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8" name="Oval 107"/>
            <p:cNvSpPr/>
            <p:nvPr/>
          </p:nvSpPr>
          <p:spPr bwMode="auto">
            <a:xfrm rot="9600000">
              <a:off x="4757845" y="2807924"/>
              <a:ext cx="34945"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Oval 108"/>
            <p:cNvSpPr/>
            <p:nvPr/>
          </p:nvSpPr>
          <p:spPr bwMode="auto">
            <a:xfrm rot="9600000">
              <a:off x="4649833" y="2517461"/>
              <a:ext cx="3653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 name="Oval 109"/>
            <p:cNvSpPr/>
            <p:nvPr/>
          </p:nvSpPr>
          <p:spPr bwMode="auto">
            <a:xfrm rot="222158">
              <a:off x="4900802" y="3717410"/>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 name="Oval 110"/>
            <p:cNvSpPr/>
            <p:nvPr/>
          </p:nvSpPr>
          <p:spPr bwMode="auto">
            <a:xfrm rot="222158">
              <a:off x="4891271" y="3869785"/>
              <a:ext cx="3653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 name="Oval 111"/>
            <p:cNvSpPr/>
            <p:nvPr/>
          </p:nvSpPr>
          <p:spPr bwMode="auto">
            <a:xfrm rot="222158">
              <a:off x="4881741" y="4020572"/>
              <a:ext cx="3653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 name="Oval 112"/>
            <p:cNvSpPr/>
            <p:nvPr/>
          </p:nvSpPr>
          <p:spPr bwMode="auto">
            <a:xfrm rot="222158">
              <a:off x="4886506" y="3944385"/>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 name="Oval 113"/>
            <p:cNvSpPr/>
            <p:nvPr/>
          </p:nvSpPr>
          <p:spPr bwMode="auto">
            <a:xfrm rot="222158">
              <a:off x="4896036" y="3793598"/>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 name="Oval 114"/>
            <p:cNvSpPr/>
            <p:nvPr/>
          </p:nvSpPr>
          <p:spPr bwMode="auto">
            <a:xfrm rot="222158">
              <a:off x="4938924" y="3720585"/>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6" name="Oval 115"/>
            <p:cNvSpPr/>
            <p:nvPr/>
          </p:nvSpPr>
          <p:spPr bwMode="auto">
            <a:xfrm rot="222158">
              <a:off x="4929393" y="3871372"/>
              <a:ext cx="3653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 name="Oval 116"/>
            <p:cNvSpPr/>
            <p:nvPr/>
          </p:nvSpPr>
          <p:spPr bwMode="auto">
            <a:xfrm rot="222158">
              <a:off x="4919863" y="4022160"/>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8" name="Oval 117"/>
            <p:cNvSpPr/>
            <p:nvPr/>
          </p:nvSpPr>
          <p:spPr bwMode="auto">
            <a:xfrm rot="222158">
              <a:off x="4924627" y="3945972"/>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9" name="Oval 118"/>
            <p:cNvSpPr/>
            <p:nvPr/>
          </p:nvSpPr>
          <p:spPr bwMode="auto">
            <a:xfrm rot="222158">
              <a:off x="4934158" y="3795184"/>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0" name="Oval 119"/>
            <p:cNvSpPr/>
            <p:nvPr/>
          </p:nvSpPr>
          <p:spPr bwMode="auto">
            <a:xfrm rot="222158">
              <a:off x="4872210" y="4163423"/>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1" name="Oval 120"/>
            <p:cNvSpPr/>
            <p:nvPr/>
          </p:nvSpPr>
          <p:spPr bwMode="auto">
            <a:xfrm rot="222158">
              <a:off x="4876975" y="4088823"/>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 name="Oval 121"/>
            <p:cNvSpPr/>
            <p:nvPr/>
          </p:nvSpPr>
          <p:spPr bwMode="auto">
            <a:xfrm rot="222158">
              <a:off x="4910332" y="4166597"/>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 name="Oval 122"/>
            <p:cNvSpPr/>
            <p:nvPr/>
          </p:nvSpPr>
          <p:spPr bwMode="auto">
            <a:xfrm rot="222158">
              <a:off x="4915097" y="4090410"/>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4" name="Oval 123"/>
            <p:cNvSpPr/>
            <p:nvPr/>
          </p:nvSpPr>
          <p:spPr bwMode="auto">
            <a:xfrm rot="7200000">
              <a:off x="4928612" y="3530896"/>
              <a:ext cx="34919" cy="36534"/>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5" name="Oval 124"/>
            <p:cNvSpPr/>
            <p:nvPr/>
          </p:nvSpPr>
          <p:spPr bwMode="auto">
            <a:xfrm rot="7200000">
              <a:off x="4880165" y="3503120"/>
              <a:ext cx="36507" cy="36534"/>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6" name="Oval 125"/>
            <p:cNvSpPr/>
            <p:nvPr/>
          </p:nvSpPr>
          <p:spPr bwMode="auto">
            <a:xfrm rot="7200000">
              <a:off x="4831719" y="3475344"/>
              <a:ext cx="36507" cy="34945"/>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7" name="Oval 126"/>
            <p:cNvSpPr/>
            <p:nvPr/>
          </p:nvSpPr>
          <p:spPr bwMode="auto">
            <a:xfrm rot="7200000">
              <a:off x="4856340" y="3488835"/>
              <a:ext cx="36506" cy="36533"/>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8" name="Oval 127"/>
            <p:cNvSpPr/>
            <p:nvPr/>
          </p:nvSpPr>
          <p:spPr bwMode="auto">
            <a:xfrm rot="7200000">
              <a:off x="4904785" y="3516613"/>
              <a:ext cx="34919" cy="36533"/>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9" name="Oval 128"/>
            <p:cNvSpPr/>
            <p:nvPr/>
          </p:nvSpPr>
          <p:spPr bwMode="auto">
            <a:xfrm rot="7200000">
              <a:off x="4809480" y="3461059"/>
              <a:ext cx="34919" cy="36533"/>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0" name="Oval 129"/>
            <p:cNvSpPr/>
            <p:nvPr/>
          </p:nvSpPr>
          <p:spPr bwMode="auto">
            <a:xfrm rot="20461855">
              <a:off x="4668894" y="3574559"/>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1" name="Oval 130"/>
            <p:cNvSpPr/>
            <p:nvPr/>
          </p:nvSpPr>
          <p:spPr bwMode="auto">
            <a:xfrm rot="20461855">
              <a:off x="4718134" y="3717410"/>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2" name="Oval 131"/>
            <p:cNvSpPr/>
            <p:nvPr/>
          </p:nvSpPr>
          <p:spPr bwMode="auto">
            <a:xfrm rot="20461855">
              <a:off x="4767375" y="3858674"/>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 name="Oval 132"/>
            <p:cNvSpPr/>
            <p:nvPr/>
          </p:nvSpPr>
          <p:spPr bwMode="auto">
            <a:xfrm rot="20461855">
              <a:off x="4743548" y="3788836"/>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4" name="Oval 133"/>
            <p:cNvSpPr/>
            <p:nvPr/>
          </p:nvSpPr>
          <p:spPr bwMode="auto">
            <a:xfrm rot="20461855">
              <a:off x="4694308" y="3644398"/>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5" name="Oval 134"/>
            <p:cNvSpPr/>
            <p:nvPr/>
          </p:nvSpPr>
          <p:spPr bwMode="auto">
            <a:xfrm rot="20461855">
              <a:off x="4705427" y="3561861"/>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6" name="Oval 135"/>
            <p:cNvSpPr/>
            <p:nvPr/>
          </p:nvSpPr>
          <p:spPr bwMode="auto">
            <a:xfrm rot="20461855">
              <a:off x="4753079" y="3704713"/>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7" name="Oval 136"/>
            <p:cNvSpPr/>
            <p:nvPr/>
          </p:nvSpPr>
          <p:spPr bwMode="auto">
            <a:xfrm rot="20461855">
              <a:off x="4802320" y="3845976"/>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8" name="Oval 137"/>
            <p:cNvSpPr/>
            <p:nvPr/>
          </p:nvSpPr>
          <p:spPr bwMode="auto">
            <a:xfrm rot="20461855">
              <a:off x="4778494" y="3776138"/>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9" name="Oval 138"/>
            <p:cNvSpPr/>
            <p:nvPr/>
          </p:nvSpPr>
          <p:spPr bwMode="auto">
            <a:xfrm rot="20461855">
              <a:off x="4729253" y="3633287"/>
              <a:ext cx="34945"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0" name="Oval 139"/>
            <p:cNvSpPr/>
            <p:nvPr/>
          </p:nvSpPr>
          <p:spPr bwMode="auto">
            <a:xfrm rot="20461855">
              <a:off x="4815028" y="3996764"/>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1" name="Oval 140"/>
            <p:cNvSpPr/>
            <p:nvPr/>
          </p:nvSpPr>
          <p:spPr bwMode="auto">
            <a:xfrm rot="20461855">
              <a:off x="4789613" y="3923751"/>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2" name="Oval 141"/>
            <p:cNvSpPr/>
            <p:nvPr/>
          </p:nvSpPr>
          <p:spPr bwMode="auto">
            <a:xfrm rot="20461855">
              <a:off x="4849973" y="3984066"/>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 name="Oval 142"/>
            <p:cNvSpPr/>
            <p:nvPr/>
          </p:nvSpPr>
          <p:spPr bwMode="auto">
            <a:xfrm rot="20461855">
              <a:off x="4824558" y="3911053"/>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4" name="Oval 143"/>
            <p:cNvSpPr/>
            <p:nvPr/>
          </p:nvSpPr>
          <p:spPr bwMode="auto">
            <a:xfrm rot="2077580">
              <a:off x="4757845" y="3972955"/>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5" name="Oval 144"/>
            <p:cNvSpPr/>
            <p:nvPr/>
          </p:nvSpPr>
          <p:spPr bwMode="auto">
            <a:xfrm rot="2077580">
              <a:off x="4673658" y="4096759"/>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6" name="Oval 145"/>
            <p:cNvSpPr/>
            <p:nvPr/>
          </p:nvSpPr>
          <p:spPr bwMode="auto">
            <a:xfrm rot="2077580">
              <a:off x="4587884" y="4220563"/>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7" name="Oval 146"/>
            <p:cNvSpPr/>
            <p:nvPr/>
          </p:nvSpPr>
          <p:spPr bwMode="auto">
            <a:xfrm rot="2077580">
              <a:off x="4630772" y="4158662"/>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8" name="Oval 147"/>
            <p:cNvSpPr/>
            <p:nvPr/>
          </p:nvSpPr>
          <p:spPr bwMode="auto">
            <a:xfrm rot="2077580">
              <a:off x="4714957" y="4034857"/>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 name="Oval 148"/>
            <p:cNvSpPr/>
            <p:nvPr/>
          </p:nvSpPr>
          <p:spPr bwMode="auto">
            <a:xfrm rot="2077580">
              <a:off x="4789613" y="3995176"/>
              <a:ext cx="34945"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0" name="Oval 149"/>
            <p:cNvSpPr/>
            <p:nvPr/>
          </p:nvSpPr>
          <p:spPr bwMode="auto">
            <a:xfrm rot="2077580">
              <a:off x="4705427" y="4117394"/>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1" name="Oval 150"/>
            <p:cNvSpPr/>
            <p:nvPr/>
          </p:nvSpPr>
          <p:spPr bwMode="auto">
            <a:xfrm rot="2077580">
              <a:off x="4618064" y="4242785"/>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2" name="Oval 151"/>
            <p:cNvSpPr/>
            <p:nvPr/>
          </p:nvSpPr>
          <p:spPr bwMode="auto">
            <a:xfrm rot="2077580">
              <a:off x="4660951" y="4180883"/>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 name="Oval 152"/>
            <p:cNvSpPr/>
            <p:nvPr/>
          </p:nvSpPr>
          <p:spPr bwMode="auto">
            <a:xfrm rot="2077580">
              <a:off x="4746725" y="4055491"/>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4" name="Oval 153"/>
            <p:cNvSpPr/>
            <p:nvPr/>
          </p:nvSpPr>
          <p:spPr bwMode="auto">
            <a:xfrm rot="19866312">
              <a:off x="4619652" y="1860346"/>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5" name="Oval 154"/>
            <p:cNvSpPr/>
            <p:nvPr/>
          </p:nvSpPr>
          <p:spPr bwMode="auto">
            <a:xfrm rot="19866312">
              <a:off x="4692719" y="1990499"/>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6" name="Oval 155"/>
            <p:cNvSpPr/>
            <p:nvPr/>
          </p:nvSpPr>
          <p:spPr bwMode="auto">
            <a:xfrm rot="19866312">
              <a:off x="4656186" y="1925422"/>
              <a:ext cx="3653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7" name="Oval 156"/>
            <p:cNvSpPr/>
            <p:nvPr/>
          </p:nvSpPr>
          <p:spPr bwMode="auto">
            <a:xfrm rot="19866312">
              <a:off x="4653010" y="1841299"/>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8" name="Oval 157"/>
            <p:cNvSpPr/>
            <p:nvPr/>
          </p:nvSpPr>
          <p:spPr bwMode="auto">
            <a:xfrm rot="19866312">
              <a:off x="4726076" y="1973039"/>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9" name="Oval 158"/>
            <p:cNvSpPr/>
            <p:nvPr/>
          </p:nvSpPr>
          <p:spPr bwMode="auto">
            <a:xfrm rot="19866312">
              <a:off x="4689542" y="1906375"/>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0" name="Oval 159"/>
            <p:cNvSpPr/>
            <p:nvPr/>
          </p:nvSpPr>
          <p:spPr bwMode="auto">
            <a:xfrm rot="19866312">
              <a:off x="4727664" y="2055575"/>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1" name="Oval 160"/>
            <p:cNvSpPr/>
            <p:nvPr/>
          </p:nvSpPr>
          <p:spPr bwMode="auto">
            <a:xfrm rot="19866312">
              <a:off x="4761022" y="2036528"/>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2" name="Oval 161"/>
            <p:cNvSpPr/>
            <p:nvPr/>
          </p:nvSpPr>
          <p:spPr>
            <a:xfrm rot="900000">
              <a:off x="4822969" y="4225326"/>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 name="Oval 162"/>
            <p:cNvSpPr/>
            <p:nvPr/>
          </p:nvSpPr>
          <p:spPr>
            <a:xfrm rot="900000">
              <a:off x="4618064" y="4434841"/>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4" name="Oval 163"/>
            <p:cNvSpPr/>
            <p:nvPr/>
          </p:nvSpPr>
          <p:spPr>
            <a:xfrm rot="900000">
              <a:off x="4926216" y="4782445"/>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5" name="Oval 164"/>
            <p:cNvSpPr/>
            <p:nvPr/>
          </p:nvSpPr>
          <p:spPr>
            <a:xfrm rot="900000">
              <a:off x="4776906" y="4169772"/>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6" name="Oval 165"/>
            <p:cNvSpPr/>
            <p:nvPr/>
          </p:nvSpPr>
          <p:spPr>
            <a:xfrm rot="900000">
              <a:off x="4905566" y="3277746"/>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7" name="Oval 166"/>
            <p:cNvSpPr/>
            <p:nvPr/>
          </p:nvSpPr>
          <p:spPr>
            <a:xfrm rot="900000">
              <a:off x="4740372" y="3333300"/>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8" name="Oval 167"/>
            <p:cNvSpPr/>
            <p:nvPr/>
          </p:nvSpPr>
          <p:spPr>
            <a:xfrm rot="900000">
              <a:off x="4638713" y="2942840"/>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9" name="Oval 168"/>
            <p:cNvSpPr/>
            <p:nvPr/>
          </p:nvSpPr>
          <p:spPr>
            <a:xfrm rot="900000">
              <a:off x="4802320" y="2385720"/>
              <a:ext cx="3653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0" name="Oval 169"/>
            <p:cNvSpPr/>
            <p:nvPr/>
          </p:nvSpPr>
          <p:spPr>
            <a:xfrm rot="900000">
              <a:off x="4905566" y="2441274"/>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1" name="Oval 170"/>
            <p:cNvSpPr/>
            <p:nvPr/>
          </p:nvSpPr>
          <p:spPr>
            <a:xfrm rot="900000">
              <a:off x="4638713" y="3779312"/>
              <a:ext cx="34945"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2" name="Oval 171"/>
            <p:cNvSpPr/>
            <p:nvPr/>
          </p:nvSpPr>
          <p:spPr>
            <a:xfrm rot="900000">
              <a:off x="4638713" y="2330167"/>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3" name="Oval 172"/>
            <p:cNvSpPr/>
            <p:nvPr/>
          </p:nvSpPr>
          <p:spPr>
            <a:xfrm rot="900000">
              <a:off x="4633949" y="4603087"/>
              <a:ext cx="34945"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 name="Oval 173"/>
            <p:cNvSpPr/>
            <p:nvPr/>
          </p:nvSpPr>
          <p:spPr>
            <a:xfrm rot="900000">
              <a:off x="4838853" y="3599955"/>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5" name="Oval 174"/>
            <p:cNvSpPr/>
            <p:nvPr/>
          </p:nvSpPr>
          <p:spPr>
            <a:xfrm rot="900000">
              <a:off x="4946865" y="3053946"/>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6" name="Oval 175"/>
            <p:cNvSpPr/>
            <p:nvPr/>
          </p:nvSpPr>
          <p:spPr>
            <a:xfrm rot="900000">
              <a:off x="4784847" y="3053946"/>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7" name="Oval 176"/>
            <p:cNvSpPr/>
            <p:nvPr/>
          </p:nvSpPr>
          <p:spPr>
            <a:xfrm rot="900000">
              <a:off x="4822969" y="4323734"/>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8" name="Oval 177"/>
            <p:cNvSpPr/>
            <p:nvPr/>
          </p:nvSpPr>
          <p:spPr>
            <a:xfrm rot="900000">
              <a:off x="4618064" y="3277746"/>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9" name="Oval 178"/>
            <p:cNvSpPr/>
            <p:nvPr/>
          </p:nvSpPr>
          <p:spPr>
            <a:xfrm rot="900000">
              <a:off x="4740372" y="1871456"/>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0" name="Oval 179"/>
            <p:cNvSpPr/>
            <p:nvPr/>
          </p:nvSpPr>
          <p:spPr>
            <a:xfrm rot="900000">
              <a:off x="4781670" y="2552380"/>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1" name="Oval 180"/>
            <p:cNvSpPr/>
            <p:nvPr/>
          </p:nvSpPr>
          <p:spPr>
            <a:xfrm rot="900000">
              <a:off x="4921451" y="1939708"/>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2" name="Oval 181"/>
            <p:cNvSpPr/>
            <p:nvPr/>
          </p:nvSpPr>
          <p:spPr>
            <a:xfrm rot="900000">
              <a:off x="4781670" y="3450755"/>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3" name="Oval 182"/>
            <p:cNvSpPr/>
            <p:nvPr/>
          </p:nvSpPr>
          <p:spPr>
            <a:xfrm rot="900000">
              <a:off x="4108184" y="3769789"/>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4" name="Oval 183"/>
            <p:cNvSpPr/>
            <p:nvPr/>
          </p:nvSpPr>
          <p:spPr>
            <a:xfrm rot="900000">
              <a:off x="4103419" y="4593564"/>
              <a:ext cx="3653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 name="Oval 184"/>
            <p:cNvSpPr/>
            <p:nvPr/>
          </p:nvSpPr>
          <p:spPr>
            <a:xfrm rot="900000">
              <a:off x="4417925" y="2857129"/>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6" name="Oval 185"/>
            <p:cNvSpPr/>
            <p:nvPr/>
          </p:nvSpPr>
          <p:spPr>
            <a:xfrm rot="900000">
              <a:off x="4295616" y="3044423"/>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7" name="Oval 186"/>
            <p:cNvSpPr/>
            <p:nvPr/>
          </p:nvSpPr>
          <p:spPr>
            <a:xfrm rot="900000">
              <a:off x="4387744" y="3649159"/>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8" name="Oval 187"/>
            <p:cNvSpPr/>
            <p:nvPr/>
          </p:nvSpPr>
          <p:spPr>
            <a:xfrm rot="900000">
              <a:off x="4397275" y="4369763"/>
              <a:ext cx="34945"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9" name="Oval 188"/>
            <p:cNvSpPr/>
            <p:nvPr/>
          </p:nvSpPr>
          <p:spPr>
            <a:xfrm rot="900000">
              <a:off x="4397275" y="2236520"/>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0" name="Oval 189"/>
            <p:cNvSpPr/>
            <p:nvPr/>
          </p:nvSpPr>
          <p:spPr>
            <a:xfrm rot="900000">
              <a:off x="4387744" y="4801491"/>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1" name="Oval 190"/>
            <p:cNvSpPr/>
            <p:nvPr/>
          </p:nvSpPr>
          <p:spPr>
            <a:xfrm rot="900000">
              <a:off x="4071651" y="2096843"/>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2" name="Oval 191"/>
            <p:cNvSpPr/>
            <p:nvPr/>
          </p:nvSpPr>
          <p:spPr>
            <a:xfrm rot="900000">
              <a:off x="4333738" y="1874630"/>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3" name="Oval 192"/>
            <p:cNvSpPr/>
            <p:nvPr/>
          </p:nvSpPr>
          <p:spPr>
            <a:xfrm rot="900000">
              <a:off x="4165367" y="4147551"/>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 name="Oval 193"/>
            <p:cNvSpPr/>
            <p:nvPr/>
          </p:nvSpPr>
          <p:spPr>
            <a:xfrm rot="900000">
              <a:off x="4252730" y="2655550"/>
              <a:ext cx="34945"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5" name="Oval 194"/>
            <p:cNvSpPr/>
            <p:nvPr/>
          </p:nvSpPr>
          <p:spPr>
            <a:xfrm rot="900000">
              <a:off x="5180362" y="3769789"/>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6" name="Oval 195"/>
            <p:cNvSpPr/>
            <p:nvPr/>
          </p:nvSpPr>
          <p:spPr>
            <a:xfrm rot="900000">
              <a:off x="5139064" y="3268223"/>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7" name="Oval 196"/>
            <p:cNvSpPr/>
            <p:nvPr/>
          </p:nvSpPr>
          <p:spPr>
            <a:xfrm rot="900000">
              <a:off x="5396386" y="3360282"/>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8" name="Oval 197"/>
            <p:cNvSpPr/>
            <p:nvPr/>
          </p:nvSpPr>
          <p:spPr>
            <a:xfrm rot="900000">
              <a:off x="5347145" y="3044423"/>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9" name="Oval 198"/>
            <p:cNvSpPr/>
            <p:nvPr/>
          </p:nvSpPr>
          <p:spPr>
            <a:xfrm rot="900000">
              <a:off x="5467864" y="4252308"/>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0" name="Oval 199"/>
            <p:cNvSpPr/>
            <p:nvPr/>
          </p:nvSpPr>
          <p:spPr>
            <a:xfrm rot="900000">
              <a:off x="5447215" y="4685624"/>
              <a:ext cx="3653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1" name="Oval 200"/>
            <p:cNvSpPr/>
            <p:nvPr/>
          </p:nvSpPr>
          <p:spPr>
            <a:xfrm rot="900000">
              <a:off x="5123179" y="1817490"/>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2" name="Oval 201"/>
            <p:cNvSpPr/>
            <p:nvPr/>
          </p:nvSpPr>
          <p:spPr>
            <a:xfrm rot="900000">
              <a:off x="5447215" y="2096843"/>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3" name="Oval 202"/>
            <p:cNvSpPr/>
            <p:nvPr/>
          </p:nvSpPr>
          <p:spPr>
            <a:xfrm rot="900000">
              <a:off x="5242310" y="4828475"/>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4" name="Oval 203"/>
            <p:cNvSpPr/>
            <p:nvPr/>
          </p:nvSpPr>
          <p:spPr>
            <a:xfrm rot="900000">
              <a:off x="5180362" y="2438099"/>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 name="Oval 204"/>
            <p:cNvSpPr/>
            <p:nvPr/>
          </p:nvSpPr>
          <p:spPr>
            <a:xfrm rot="900000">
              <a:off x="5216895" y="4147551"/>
              <a:ext cx="34945"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 name="Oval 205"/>
            <p:cNvSpPr/>
            <p:nvPr/>
          </p:nvSpPr>
          <p:spPr>
            <a:xfrm rot="900000">
              <a:off x="5440862" y="2596823"/>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7" name="Trapezoid 206"/>
            <p:cNvSpPr/>
            <p:nvPr/>
          </p:nvSpPr>
          <p:spPr>
            <a:xfrm rot="10800000">
              <a:off x="4543409" y="1773047"/>
              <a:ext cx="503527" cy="3168121"/>
            </a:xfrm>
            <a:prstGeom prst="trapezoid">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8" name="Group 662"/>
          <p:cNvGrpSpPr>
            <a:grpSpLocks/>
          </p:cNvGrpSpPr>
          <p:nvPr/>
        </p:nvGrpSpPr>
        <p:grpSpPr bwMode="auto">
          <a:xfrm>
            <a:off x="684213" y="1384572"/>
            <a:ext cx="1727200" cy="3178175"/>
            <a:chOff x="683568" y="1763524"/>
            <a:chExt cx="1728192" cy="3177644"/>
          </a:xfrm>
        </p:grpSpPr>
        <p:sp>
          <p:nvSpPr>
            <p:cNvPr id="209" name="Rectangle 208"/>
            <p:cNvSpPr/>
            <p:nvPr/>
          </p:nvSpPr>
          <p:spPr>
            <a:xfrm>
              <a:off x="683568" y="1763524"/>
              <a:ext cx="1728192" cy="3177644"/>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0" name="Oval 209"/>
            <p:cNvSpPr/>
            <p:nvPr/>
          </p:nvSpPr>
          <p:spPr>
            <a:xfrm rot="900000">
              <a:off x="1336405" y="3577734"/>
              <a:ext cx="34945"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1" name="Oval 210"/>
            <p:cNvSpPr/>
            <p:nvPr/>
          </p:nvSpPr>
          <p:spPr>
            <a:xfrm rot="900000">
              <a:off x="1393588" y="4603087"/>
              <a:ext cx="34945"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2" name="Oval 211"/>
            <p:cNvSpPr/>
            <p:nvPr/>
          </p:nvSpPr>
          <p:spPr>
            <a:xfrm rot="900000">
              <a:off x="1706505" y="3053946"/>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3" name="Oval 212"/>
            <p:cNvSpPr/>
            <p:nvPr/>
          </p:nvSpPr>
          <p:spPr>
            <a:xfrm rot="900000">
              <a:off x="1263338" y="3360282"/>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4" name="Oval 213"/>
            <p:cNvSpPr/>
            <p:nvPr/>
          </p:nvSpPr>
          <p:spPr>
            <a:xfrm rot="900000">
              <a:off x="1541310" y="3450755"/>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 name="Oval 214"/>
            <p:cNvSpPr/>
            <p:nvPr/>
          </p:nvSpPr>
          <p:spPr>
            <a:xfrm rot="900000">
              <a:off x="1552429" y="2857129"/>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6" name="Oval 215"/>
            <p:cNvSpPr/>
            <p:nvPr/>
          </p:nvSpPr>
          <p:spPr>
            <a:xfrm rot="900000">
              <a:off x="1768453" y="3577734"/>
              <a:ext cx="34945"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7" name="Oval 216"/>
            <p:cNvSpPr/>
            <p:nvPr/>
          </p:nvSpPr>
          <p:spPr>
            <a:xfrm rot="900000">
              <a:off x="1573079" y="3793598"/>
              <a:ext cx="3653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8" name="Oval 217"/>
            <p:cNvSpPr/>
            <p:nvPr/>
          </p:nvSpPr>
          <p:spPr>
            <a:xfrm rot="900000">
              <a:off x="1685855" y="4560232"/>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9" name="Oval 218"/>
            <p:cNvSpPr/>
            <p:nvPr/>
          </p:nvSpPr>
          <p:spPr>
            <a:xfrm rot="900000">
              <a:off x="1361819" y="1949231"/>
              <a:ext cx="34945"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0" name="Oval 219"/>
            <p:cNvSpPr/>
            <p:nvPr/>
          </p:nvSpPr>
          <p:spPr>
            <a:xfrm rot="900000">
              <a:off x="1685855" y="2165095"/>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1" name="Oval 220"/>
            <p:cNvSpPr/>
            <p:nvPr/>
          </p:nvSpPr>
          <p:spPr>
            <a:xfrm rot="900000">
              <a:off x="1579432" y="4369763"/>
              <a:ext cx="3653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2" name="Oval 221"/>
            <p:cNvSpPr/>
            <p:nvPr/>
          </p:nvSpPr>
          <p:spPr>
            <a:xfrm rot="900000">
              <a:off x="1579432" y="4728479"/>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3" name="Oval 222"/>
            <p:cNvSpPr/>
            <p:nvPr/>
          </p:nvSpPr>
          <p:spPr>
            <a:xfrm rot="900000">
              <a:off x="1407884" y="2106367"/>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4" name="Oval 223"/>
            <p:cNvSpPr/>
            <p:nvPr/>
          </p:nvSpPr>
          <p:spPr>
            <a:xfrm rot="900000">
              <a:off x="1336405" y="2352389"/>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 name="Oval 224"/>
            <p:cNvSpPr/>
            <p:nvPr/>
          </p:nvSpPr>
          <p:spPr>
            <a:xfrm rot="900000">
              <a:off x="1623908" y="1884154"/>
              <a:ext cx="3653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6" name="Oval 225"/>
            <p:cNvSpPr/>
            <p:nvPr/>
          </p:nvSpPr>
          <p:spPr>
            <a:xfrm rot="900000">
              <a:off x="1455536" y="4157074"/>
              <a:ext cx="34945"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7" name="Oval 226"/>
            <p:cNvSpPr/>
            <p:nvPr/>
          </p:nvSpPr>
          <p:spPr>
            <a:xfrm rot="900000">
              <a:off x="1623908" y="2568253"/>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8" name="Oval 227"/>
            <p:cNvSpPr/>
            <p:nvPr/>
          </p:nvSpPr>
          <p:spPr>
            <a:xfrm rot="900000">
              <a:off x="1839932" y="3893593"/>
              <a:ext cx="3653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9" name="Oval 228"/>
            <p:cNvSpPr/>
            <p:nvPr/>
          </p:nvSpPr>
          <p:spPr>
            <a:xfrm rot="900000">
              <a:off x="2156025" y="4369763"/>
              <a:ext cx="34945"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0" name="Oval 229"/>
            <p:cNvSpPr/>
            <p:nvPr/>
          </p:nvSpPr>
          <p:spPr>
            <a:xfrm rot="900000">
              <a:off x="2227504" y="3044423"/>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1" name="Oval 230"/>
            <p:cNvSpPr/>
            <p:nvPr/>
          </p:nvSpPr>
          <p:spPr>
            <a:xfrm rot="900000">
              <a:off x="1911410" y="3217431"/>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2" name="Oval 231"/>
            <p:cNvSpPr/>
            <p:nvPr/>
          </p:nvSpPr>
          <p:spPr>
            <a:xfrm rot="900000">
              <a:off x="2062309" y="3441232"/>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3" name="Oval 232"/>
            <p:cNvSpPr/>
            <p:nvPr/>
          </p:nvSpPr>
          <p:spPr>
            <a:xfrm rot="900000">
              <a:off x="1911410" y="2785703"/>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4" name="Oval 233"/>
            <p:cNvSpPr/>
            <p:nvPr/>
          </p:nvSpPr>
          <p:spPr>
            <a:xfrm rot="900000">
              <a:off x="2181440" y="3757091"/>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 name="Oval 234"/>
            <p:cNvSpPr/>
            <p:nvPr/>
          </p:nvSpPr>
          <p:spPr>
            <a:xfrm rot="900000">
              <a:off x="831290" y="2641265"/>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6" name="Oval 235"/>
            <p:cNvSpPr/>
            <p:nvPr/>
          </p:nvSpPr>
          <p:spPr>
            <a:xfrm rot="900000">
              <a:off x="2206854" y="4550708"/>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7" name="Oval 236"/>
            <p:cNvSpPr/>
            <p:nvPr/>
          </p:nvSpPr>
          <p:spPr>
            <a:xfrm rot="900000">
              <a:off x="1882818" y="1876218"/>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8" name="Oval 237"/>
            <p:cNvSpPr/>
            <p:nvPr/>
          </p:nvSpPr>
          <p:spPr>
            <a:xfrm rot="900000">
              <a:off x="2206854" y="2096843"/>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9" name="Oval 238"/>
            <p:cNvSpPr/>
            <p:nvPr/>
          </p:nvSpPr>
          <p:spPr>
            <a:xfrm rot="900000">
              <a:off x="1984477" y="4550708"/>
              <a:ext cx="34945"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0" name="Oval 239"/>
            <p:cNvSpPr/>
            <p:nvPr/>
          </p:nvSpPr>
          <p:spPr>
            <a:xfrm rot="900000">
              <a:off x="2011480" y="4728479"/>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1" name="Oval 240"/>
            <p:cNvSpPr/>
            <p:nvPr/>
          </p:nvSpPr>
          <p:spPr>
            <a:xfrm rot="900000">
              <a:off x="1984477" y="2096843"/>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2" name="Oval 241"/>
            <p:cNvSpPr/>
            <p:nvPr/>
          </p:nvSpPr>
          <p:spPr>
            <a:xfrm rot="900000">
              <a:off x="1940001" y="2438099"/>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3" name="Oval 242"/>
            <p:cNvSpPr/>
            <p:nvPr/>
          </p:nvSpPr>
          <p:spPr>
            <a:xfrm rot="900000">
              <a:off x="2144907" y="1874630"/>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4" name="Oval 243"/>
            <p:cNvSpPr/>
            <p:nvPr/>
          </p:nvSpPr>
          <p:spPr>
            <a:xfrm rot="900000">
              <a:off x="1976535" y="4147551"/>
              <a:ext cx="34945"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 name="Oval 244"/>
            <p:cNvSpPr/>
            <p:nvPr/>
          </p:nvSpPr>
          <p:spPr>
            <a:xfrm rot="900000">
              <a:off x="2227504" y="2568253"/>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6" name="Oval 245"/>
            <p:cNvSpPr/>
            <p:nvPr/>
          </p:nvSpPr>
          <p:spPr>
            <a:xfrm rot="900000">
              <a:off x="867824" y="3769789"/>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7" name="Oval 246"/>
            <p:cNvSpPr/>
            <p:nvPr/>
          </p:nvSpPr>
          <p:spPr>
            <a:xfrm rot="900000">
              <a:off x="863058" y="4593564"/>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8" name="Oval 247"/>
            <p:cNvSpPr/>
            <p:nvPr/>
          </p:nvSpPr>
          <p:spPr>
            <a:xfrm rot="900000">
              <a:off x="1336405" y="3072993"/>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9" name="Oval 248"/>
            <p:cNvSpPr/>
            <p:nvPr/>
          </p:nvSpPr>
          <p:spPr>
            <a:xfrm rot="900000">
              <a:off x="847174" y="3268223"/>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0" name="Oval 249"/>
            <p:cNvSpPr/>
            <p:nvPr/>
          </p:nvSpPr>
          <p:spPr>
            <a:xfrm rot="900000">
              <a:off x="1012369" y="3441232"/>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1" name="Oval 250"/>
            <p:cNvSpPr/>
            <p:nvPr/>
          </p:nvSpPr>
          <p:spPr>
            <a:xfrm rot="900000">
              <a:off x="1055256" y="3044423"/>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2" name="Oval 251"/>
            <p:cNvSpPr/>
            <p:nvPr/>
          </p:nvSpPr>
          <p:spPr>
            <a:xfrm rot="900000">
              <a:off x="1218862" y="3820580"/>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3" name="Oval 252"/>
            <p:cNvSpPr/>
            <p:nvPr/>
          </p:nvSpPr>
          <p:spPr>
            <a:xfrm rot="900000">
              <a:off x="1044137" y="4036444"/>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4" name="Oval 253"/>
            <p:cNvSpPr/>
            <p:nvPr/>
          </p:nvSpPr>
          <p:spPr>
            <a:xfrm rot="900000">
              <a:off x="1156915" y="4296751"/>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5" name="Oval 254"/>
            <p:cNvSpPr/>
            <p:nvPr/>
          </p:nvSpPr>
          <p:spPr>
            <a:xfrm rot="900000">
              <a:off x="831290" y="1817490"/>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 name="Oval 255"/>
            <p:cNvSpPr/>
            <p:nvPr/>
          </p:nvSpPr>
          <p:spPr>
            <a:xfrm rot="900000">
              <a:off x="1156915" y="2236520"/>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7" name="Oval 256"/>
            <p:cNvSpPr/>
            <p:nvPr/>
          </p:nvSpPr>
          <p:spPr>
            <a:xfrm rot="900000">
              <a:off x="1037783" y="4550708"/>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8" name="Oval 257"/>
            <p:cNvSpPr/>
            <p:nvPr/>
          </p:nvSpPr>
          <p:spPr>
            <a:xfrm rot="900000">
              <a:off x="1218862" y="4801491"/>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9" name="Oval 258"/>
            <p:cNvSpPr/>
            <p:nvPr/>
          </p:nvSpPr>
          <p:spPr>
            <a:xfrm rot="900000">
              <a:off x="971070" y="2096843"/>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0" name="Oval 259"/>
            <p:cNvSpPr/>
            <p:nvPr/>
          </p:nvSpPr>
          <p:spPr>
            <a:xfrm rot="900000">
              <a:off x="888473" y="2438099"/>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1" name="Oval 260"/>
            <p:cNvSpPr/>
            <p:nvPr/>
          </p:nvSpPr>
          <p:spPr>
            <a:xfrm rot="900000">
              <a:off x="1093378" y="1874630"/>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2" name="Oval 261"/>
            <p:cNvSpPr/>
            <p:nvPr/>
          </p:nvSpPr>
          <p:spPr>
            <a:xfrm rot="900000">
              <a:off x="925007" y="4147551"/>
              <a:ext cx="3653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3" name="Oval 262"/>
            <p:cNvSpPr/>
            <p:nvPr/>
          </p:nvSpPr>
          <p:spPr>
            <a:xfrm rot="900000">
              <a:off x="1191860" y="2712690"/>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4" name="Oval 263"/>
            <p:cNvSpPr/>
            <p:nvPr/>
          </p:nvSpPr>
          <p:spPr>
            <a:xfrm rot="900000">
              <a:off x="1693798" y="3603130"/>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5" name="Oval 264"/>
            <p:cNvSpPr/>
            <p:nvPr/>
          </p:nvSpPr>
          <p:spPr>
            <a:xfrm rot="900000">
              <a:off x="1846285" y="3755504"/>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6" name="Oval 265"/>
            <p:cNvSpPr/>
            <p:nvPr/>
          </p:nvSpPr>
          <p:spPr>
            <a:xfrm rot="900000">
              <a:off x="1998773" y="3907879"/>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7" name="Oval 266"/>
            <p:cNvSpPr/>
            <p:nvPr/>
          </p:nvSpPr>
          <p:spPr>
            <a:xfrm rot="900000">
              <a:off x="2151260" y="4060253"/>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8" name="Oval 267"/>
            <p:cNvSpPr/>
            <p:nvPr/>
          </p:nvSpPr>
          <p:spPr>
            <a:xfrm rot="900000">
              <a:off x="2303748" y="4212628"/>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9" name="Oval 268"/>
            <p:cNvSpPr/>
            <p:nvPr/>
          </p:nvSpPr>
          <p:spPr>
            <a:xfrm rot="900000">
              <a:off x="1984477" y="3649159"/>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0" name="Oval 269"/>
            <p:cNvSpPr/>
            <p:nvPr/>
          </p:nvSpPr>
          <p:spPr>
            <a:xfrm rot="900000">
              <a:off x="2127434" y="2712690"/>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1" name="Oval 270"/>
            <p:cNvSpPr/>
            <p:nvPr/>
          </p:nvSpPr>
          <p:spPr>
            <a:xfrm rot="900000">
              <a:off x="1768453" y="2352389"/>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2" name="Oval 271"/>
            <p:cNvSpPr/>
            <p:nvPr/>
          </p:nvSpPr>
          <p:spPr>
            <a:xfrm rot="900000">
              <a:off x="1407884" y="2568253"/>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3" name="Oval 272"/>
            <p:cNvSpPr/>
            <p:nvPr/>
          </p:nvSpPr>
          <p:spPr>
            <a:xfrm rot="900000">
              <a:off x="904357" y="2928554"/>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4" name="Oval 273"/>
            <p:cNvSpPr/>
            <p:nvPr/>
          </p:nvSpPr>
          <p:spPr>
            <a:xfrm rot="900000">
              <a:off x="2271980" y="3360282"/>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5" name="Oval 274"/>
            <p:cNvSpPr/>
            <p:nvPr/>
          </p:nvSpPr>
          <p:spPr>
            <a:xfrm rot="900000">
              <a:off x="1911410" y="3001567"/>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6" name="Oval 275"/>
            <p:cNvSpPr/>
            <p:nvPr/>
          </p:nvSpPr>
          <p:spPr>
            <a:xfrm rot="900000">
              <a:off x="1552429" y="3217431"/>
              <a:ext cx="34945"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7" name="Oval 276"/>
            <p:cNvSpPr/>
            <p:nvPr/>
          </p:nvSpPr>
          <p:spPr>
            <a:xfrm rot="900000">
              <a:off x="1795456" y="4369763"/>
              <a:ext cx="3653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8" name="Oval 277"/>
            <p:cNvSpPr/>
            <p:nvPr/>
          </p:nvSpPr>
          <p:spPr>
            <a:xfrm rot="900000">
              <a:off x="1695386" y="4080887"/>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9" name="Oval 278"/>
            <p:cNvSpPr/>
            <p:nvPr/>
          </p:nvSpPr>
          <p:spPr>
            <a:xfrm rot="900000">
              <a:off x="1407884" y="4009462"/>
              <a:ext cx="3653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0" name="Oval 279"/>
            <p:cNvSpPr/>
            <p:nvPr/>
          </p:nvSpPr>
          <p:spPr>
            <a:xfrm rot="900000">
              <a:off x="904357" y="4441190"/>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1" name="Oval 280"/>
            <p:cNvSpPr/>
            <p:nvPr/>
          </p:nvSpPr>
          <p:spPr>
            <a:xfrm rot="900000">
              <a:off x="2055956" y="2857129"/>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2" name="Oval 281"/>
            <p:cNvSpPr/>
            <p:nvPr/>
          </p:nvSpPr>
          <p:spPr>
            <a:xfrm rot="900000">
              <a:off x="1120381" y="2425401"/>
              <a:ext cx="34945"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3" name="Oval 282"/>
            <p:cNvSpPr/>
            <p:nvPr/>
          </p:nvSpPr>
          <p:spPr>
            <a:xfrm rot="900000">
              <a:off x="1336405" y="2857129"/>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4" name="Oval 283"/>
            <p:cNvSpPr/>
            <p:nvPr/>
          </p:nvSpPr>
          <p:spPr>
            <a:xfrm rot="900000">
              <a:off x="1120381" y="3144418"/>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5" name="Oval 284"/>
            <p:cNvSpPr/>
            <p:nvPr/>
          </p:nvSpPr>
          <p:spPr>
            <a:xfrm rot="900000">
              <a:off x="2127434" y="2352389"/>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6" name="Oval 285"/>
            <p:cNvSpPr/>
            <p:nvPr/>
          </p:nvSpPr>
          <p:spPr>
            <a:xfrm rot="900000">
              <a:off x="1552429" y="2352389"/>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7" name="Oval 286"/>
            <p:cNvSpPr/>
            <p:nvPr/>
          </p:nvSpPr>
          <p:spPr>
            <a:xfrm rot="900000">
              <a:off x="2271980" y="3936449"/>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8" name="Oval 287"/>
            <p:cNvSpPr/>
            <p:nvPr/>
          </p:nvSpPr>
          <p:spPr>
            <a:xfrm rot="900000">
              <a:off x="831290" y="2209537"/>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9" name="Oval 288"/>
            <p:cNvSpPr/>
            <p:nvPr/>
          </p:nvSpPr>
          <p:spPr>
            <a:xfrm rot="900000">
              <a:off x="2200501" y="2280963"/>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0" name="Oval 289"/>
            <p:cNvSpPr/>
            <p:nvPr/>
          </p:nvSpPr>
          <p:spPr>
            <a:xfrm rot="900000">
              <a:off x="2127434" y="3144418"/>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1" name="Oval 290"/>
            <p:cNvSpPr/>
            <p:nvPr/>
          </p:nvSpPr>
          <p:spPr>
            <a:xfrm rot="900000">
              <a:off x="904357" y="4728479"/>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2" name="Oval 291"/>
            <p:cNvSpPr/>
            <p:nvPr/>
          </p:nvSpPr>
          <p:spPr>
            <a:xfrm rot="900000">
              <a:off x="1336405" y="4369763"/>
              <a:ext cx="34945"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3" name="Oval 292"/>
            <p:cNvSpPr/>
            <p:nvPr/>
          </p:nvSpPr>
          <p:spPr>
            <a:xfrm rot="900000">
              <a:off x="1263338" y="4153900"/>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4" name="Oval 293"/>
            <p:cNvSpPr/>
            <p:nvPr/>
          </p:nvSpPr>
          <p:spPr>
            <a:xfrm rot="900000">
              <a:off x="1120381" y="3649159"/>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5" name="Oval 294"/>
            <p:cNvSpPr/>
            <p:nvPr/>
          </p:nvSpPr>
          <p:spPr>
            <a:xfrm rot="900000">
              <a:off x="1984477" y="4441190"/>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6" name="Oval 295"/>
            <p:cNvSpPr/>
            <p:nvPr/>
          </p:nvSpPr>
          <p:spPr>
            <a:xfrm rot="900000">
              <a:off x="2200501" y="4872917"/>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 name="Oval 296"/>
            <p:cNvSpPr/>
            <p:nvPr/>
          </p:nvSpPr>
          <p:spPr>
            <a:xfrm rot="900000">
              <a:off x="1768453" y="4728479"/>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8" name="Oval 297"/>
            <p:cNvSpPr/>
            <p:nvPr/>
          </p:nvSpPr>
          <p:spPr>
            <a:xfrm rot="900000">
              <a:off x="759812" y="2496826"/>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9" name="Oval 298"/>
            <p:cNvSpPr/>
            <p:nvPr/>
          </p:nvSpPr>
          <p:spPr>
            <a:xfrm rot="900000">
              <a:off x="2271980" y="3504721"/>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0" name="Oval 299"/>
            <p:cNvSpPr/>
            <p:nvPr/>
          </p:nvSpPr>
          <p:spPr>
            <a:xfrm rot="900000">
              <a:off x="2127434" y="1993674"/>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1" name="Oval 300"/>
            <p:cNvSpPr/>
            <p:nvPr/>
          </p:nvSpPr>
          <p:spPr>
            <a:xfrm rot="900000">
              <a:off x="1120381" y="2928554"/>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2" name="Oval 301"/>
            <p:cNvSpPr/>
            <p:nvPr/>
          </p:nvSpPr>
          <p:spPr>
            <a:xfrm rot="900000">
              <a:off x="1839932" y="2065099"/>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3" name="Oval 302"/>
            <p:cNvSpPr/>
            <p:nvPr/>
          </p:nvSpPr>
          <p:spPr>
            <a:xfrm rot="900000">
              <a:off x="1263338" y="4657053"/>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4" name="Oval 303"/>
            <p:cNvSpPr/>
            <p:nvPr/>
          </p:nvSpPr>
          <p:spPr>
            <a:xfrm rot="900000">
              <a:off x="831290" y="4369763"/>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5" name="Oval 304"/>
            <p:cNvSpPr/>
            <p:nvPr/>
          </p:nvSpPr>
          <p:spPr>
            <a:xfrm rot="900000">
              <a:off x="831290" y="4009462"/>
              <a:ext cx="36534"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6" name="Oval 305"/>
            <p:cNvSpPr/>
            <p:nvPr/>
          </p:nvSpPr>
          <p:spPr>
            <a:xfrm rot="900000">
              <a:off x="759812" y="3504721"/>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 name="Oval 306"/>
            <p:cNvSpPr/>
            <p:nvPr/>
          </p:nvSpPr>
          <p:spPr>
            <a:xfrm rot="900000">
              <a:off x="1191860" y="2065099"/>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8" name="Oval 307"/>
            <p:cNvSpPr/>
            <p:nvPr/>
          </p:nvSpPr>
          <p:spPr>
            <a:xfrm rot="900000">
              <a:off x="1407884" y="3865023"/>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9" name="Oval 308"/>
            <p:cNvSpPr/>
            <p:nvPr/>
          </p:nvSpPr>
          <p:spPr>
            <a:xfrm rot="900000">
              <a:off x="1768453" y="3360282"/>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0" name="Oval 309"/>
            <p:cNvSpPr/>
            <p:nvPr/>
          </p:nvSpPr>
          <p:spPr>
            <a:xfrm rot="900000">
              <a:off x="1839932" y="2568253"/>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1" name="Oval 310"/>
            <p:cNvSpPr/>
            <p:nvPr/>
          </p:nvSpPr>
          <p:spPr>
            <a:xfrm rot="900000">
              <a:off x="831290" y="3072993"/>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2" name="Oval 311"/>
            <p:cNvSpPr/>
            <p:nvPr/>
          </p:nvSpPr>
          <p:spPr>
            <a:xfrm rot="900000">
              <a:off x="759812" y="1920661"/>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3" name="Oval 312"/>
            <p:cNvSpPr/>
            <p:nvPr/>
          </p:nvSpPr>
          <p:spPr>
            <a:xfrm rot="900000">
              <a:off x="2200501" y="4657053"/>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4" name="Oval 313"/>
            <p:cNvSpPr/>
            <p:nvPr/>
          </p:nvSpPr>
          <p:spPr>
            <a:xfrm rot="900000">
              <a:off x="904357" y="3504721"/>
              <a:ext cx="34945"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5" name="Oval 314"/>
            <p:cNvSpPr/>
            <p:nvPr/>
          </p:nvSpPr>
          <p:spPr>
            <a:xfrm rot="900000">
              <a:off x="1047314" y="2568253"/>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6" name="Oval 315"/>
            <p:cNvSpPr/>
            <p:nvPr/>
          </p:nvSpPr>
          <p:spPr>
            <a:xfrm rot="900000">
              <a:off x="975836" y="3793598"/>
              <a:ext cx="3653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 name="Oval 316"/>
            <p:cNvSpPr/>
            <p:nvPr/>
          </p:nvSpPr>
          <p:spPr>
            <a:xfrm rot="900000">
              <a:off x="1695386" y="2857129"/>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8" name="Oval 317"/>
            <p:cNvSpPr/>
            <p:nvPr/>
          </p:nvSpPr>
          <p:spPr>
            <a:xfrm rot="900000">
              <a:off x="1695386" y="4296751"/>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9" name="Oval 318"/>
            <p:cNvSpPr/>
            <p:nvPr/>
          </p:nvSpPr>
          <p:spPr>
            <a:xfrm rot="900000">
              <a:off x="1407884" y="3217431"/>
              <a:ext cx="3653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0" name="Oval 319"/>
            <p:cNvSpPr/>
            <p:nvPr/>
          </p:nvSpPr>
          <p:spPr>
            <a:xfrm rot="900000">
              <a:off x="831290" y="2857129"/>
              <a:ext cx="36534"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1" name="Oval 320"/>
            <p:cNvSpPr/>
            <p:nvPr/>
          </p:nvSpPr>
          <p:spPr>
            <a:xfrm rot="900000">
              <a:off x="2271980" y="2857129"/>
              <a:ext cx="3653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2" name="Oval 321"/>
            <p:cNvSpPr/>
            <p:nvPr/>
          </p:nvSpPr>
          <p:spPr>
            <a:xfrm rot="900000">
              <a:off x="1984477" y="2280963"/>
              <a:ext cx="34945"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3" name="Oval 322"/>
            <p:cNvSpPr/>
            <p:nvPr/>
          </p:nvSpPr>
          <p:spPr>
            <a:xfrm rot="900000">
              <a:off x="1191860" y="4512615"/>
              <a:ext cx="3653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4" name="Oval 323"/>
            <p:cNvSpPr/>
            <p:nvPr/>
          </p:nvSpPr>
          <p:spPr>
            <a:xfrm rot="900000">
              <a:off x="1047314" y="4728479"/>
              <a:ext cx="36534"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5" name="Oval 324"/>
            <p:cNvSpPr/>
            <p:nvPr/>
          </p:nvSpPr>
          <p:spPr>
            <a:xfrm rot="900000">
              <a:off x="1839932" y="4153900"/>
              <a:ext cx="3653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6" name="Oval 325"/>
            <p:cNvSpPr/>
            <p:nvPr/>
          </p:nvSpPr>
          <p:spPr>
            <a:xfrm rot="900000">
              <a:off x="1768453" y="3217431"/>
              <a:ext cx="34945"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27" name="Group 664"/>
          <p:cNvGrpSpPr>
            <a:grpSpLocks/>
          </p:cNvGrpSpPr>
          <p:nvPr/>
        </p:nvGrpSpPr>
        <p:grpSpPr bwMode="auto">
          <a:xfrm>
            <a:off x="6659563" y="1384572"/>
            <a:ext cx="1728787" cy="3178175"/>
            <a:chOff x="6660232" y="1763524"/>
            <a:chExt cx="1728192" cy="3177644"/>
          </a:xfrm>
        </p:grpSpPr>
        <p:sp>
          <p:nvSpPr>
            <p:cNvPr id="328" name="Rectangle 327"/>
            <p:cNvSpPr/>
            <p:nvPr/>
          </p:nvSpPr>
          <p:spPr>
            <a:xfrm>
              <a:off x="6660232" y="1763524"/>
              <a:ext cx="1728192" cy="3177644"/>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9" name="Oval 328"/>
            <p:cNvSpPr/>
            <p:nvPr/>
          </p:nvSpPr>
          <p:spPr bwMode="auto">
            <a:xfrm>
              <a:off x="7369600" y="2544444"/>
              <a:ext cx="36500"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0" name="Oval 329"/>
            <p:cNvSpPr/>
            <p:nvPr/>
          </p:nvSpPr>
          <p:spPr bwMode="auto">
            <a:xfrm>
              <a:off x="7369600" y="2695231"/>
              <a:ext cx="36500"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1" name="Oval 330"/>
            <p:cNvSpPr/>
            <p:nvPr/>
          </p:nvSpPr>
          <p:spPr bwMode="auto">
            <a:xfrm>
              <a:off x="7369600" y="2619044"/>
              <a:ext cx="36500"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2" name="Oval 331"/>
            <p:cNvSpPr/>
            <p:nvPr/>
          </p:nvSpPr>
          <p:spPr bwMode="auto">
            <a:xfrm rot="1740000">
              <a:off x="7663187" y="4114219"/>
              <a:ext cx="3491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3" name="Oval 332"/>
            <p:cNvSpPr/>
            <p:nvPr/>
          </p:nvSpPr>
          <p:spPr bwMode="auto">
            <a:xfrm rot="1740000">
              <a:off x="7590187" y="4245959"/>
              <a:ext cx="36499"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4" name="Oval 333"/>
            <p:cNvSpPr/>
            <p:nvPr/>
          </p:nvSpPr>
          <p:spPr bwMode="auto">
            <a:xfrm rot="1740000">
              <a:off x="7517187" y="4377700"/>
              <a:ext cx="3491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5" name="Oval 334"/>
            <p:cNvSpPr/>
            <p:nvPr/>
          </p:nvSpPr>
          <p:spPr bwMode="auto">
            <a:xfrm rot="1740000">
              <a:off x="7913925" y="4312623"/>
              <a:ext cx="36499"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6" name="Oval 335"/>
            <p:cNvSpPr/>
            <p:nvPr/>
          </p:nvSpPr>
          <p:spPr bwMode="auto">
            <a:xfrm rot="1740000">
              <a:off x="7626686" y="4180883"/>
              <a:ext cx="3491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7" name="Oval 336"/>
            <p:cNvSpPr/>
            <p:nvPr/>
          </p:nvSpPr>
          <p:spPr bwMode="auto">
            <a:xfrm rot="569869">
              <a:off x="7485448" y="3557099"/>
              <a:ext cx="3491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8" name="Oval 337"/>
            <p:cNvSpPr/>
            <p:nvPr/>
          </p:nvSpPr>
          <p:spPr bwMode="auto">
            <a:xfrm rot="569869">
              <a:off x="7460057" y="3707887"/>
              <a:ext cx="36499"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9" name="Oval 338"/>
            <p:cNvSpPr/>
            <p:nvPr/>
          </p:nvSpPr>
          <p:spPr bwMode="auto">
            <a:xfrm rot="569869">
              <a:off x="7434665" y="3855499"/>
              <a:ext cx="36499"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0" name="Oval 339"/>
            <p:cNvSpPr/>
            <p:nvPr/>
          </p:nvSpPr>
          <p:spPr bwMode="auto">
            <a:xfrm rot="569869">
              <a:off x="7447361" y="3780900"/>
              <a:ext cx="36499"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1" name="Oval 340"/>
            <p:cNvSpPr/>
            <p:nvPr/>
          </p:nvSpPr>
          <p:spPr bwMode="auto">
            <a:xfrm rot="569869">
              <a:off x="7472752" y="3631700"/>
              <a:ext cx="36499"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2" name="Oval 341"/>
            <p:cNvSpPr/>
            <p:nvPr/>
          </p:nvSpPr>
          <p:spPr bwMode="auto">
            <a:xfrm rot="569869">
              <a:off x="7521947" y="3563448"/>
              <a:ext cx="36500"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3" name="Oval 342"/>
            <p:cNvSpPr/>
            <p:nvPr/>
          </p:nvSpPr>
          <p:spPr bwMode="auto">
            <a:xfrm rot="569869">
              <a:off x="7496556" y="3712648"/>
              <a:ext cx="36500"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4" name="Oval 343"/>
            <p:cNvSpPr/>
            <p:nvPr/>
          </p:nvSpPr>
          <p:spPr bwMode="auto">
            <a:xfrm rot="569869">
              <a:off x="7471165" y="3861848"/>
              <a:ext cx="36500"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5" name="Oval 344"/>
            <p:cNvSpPr/>
            <p:nvPr/>
          </p:nvSpPr>
          <p:spPr bwMode="auto">
            <a:xfrm rot="569869">
              <a:off x="7485448" y="3785661"/>
              <a:ext cx="3491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6" name="Oval 345"/>
            <p:cNvSpPr/>
            <p:nvPr/>
          </p:nvSpPr>
          <p:spPr bwMode="auto">
            <a:xfrm rot="569869">
              <a:off x="7509252" y="3638049"/>
              <a:ext cx="36500"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7" name="Oval 346"/>
            <p:cNvSpPr/>
            <p:nvPr/>
          </p:nvSpPr>
          <p:spPr bwMode="auto">
            <a:xfrm rot="569869">
              <a:off x="7410861" y="3998351"/>
              <a:ext cx="36500"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8" name="Oval 347"/>
            <p:cNvSpPr/>
            <p:nvPr/>
          </p:nvSpPr>
          <p:spPr bwMode="auto">
            <a:xfrm rot="569869">
              <a:off x="7423556" y="3923751"/>
              <a:ext cx="36500"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9" name="Oval 348"/>
            <p:cNvSpPr/>
            <p:nvPr/>
          </p:nvSpPr>
          <p:spPr bwMode="auto">
            <a:xfrm rot="569869">
              <a:off x="7448947" y="4004699"/>
              <a:ext cx="3491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0" name="Oval 349"/>
            <p:cNvSpPr/>
            <p:nvPr/>
          </p:nvSpPr>
          <p:spPr bwMode="auto">
            <a:xfrm rot="569869">
              <a:off x="7460057" y="3930100"/>
              <a:ext cx="36499"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1" name="Oval 350"/>
            <p:cNvSpPr/>
            <p:nvPr/>
          </p:nvSpPr>
          <p:spPr>
            <a:xfrm rot="900000">
              <a:off x="7621926" y="2050814"/>
              <a:ext cx="3491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2" name="Oval 351"/>
            <p:cNvSpPr/>
            <p:nvPr/>
          </p:nvSpPr>
          <p:spPr>
            <a:xfrm rot="900000">
              <a:off x="7374361" y="4336432"/>
              <a:ext cx="36499"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3" name="Oval 352"/>
            <p:cNvSpPr/>
            <p:nvPr/>
          </p:nvSpPr>
          <p:spPr>
            <a:xfrm rot="900000">
              <a:off x="7456883" y="4323734"/>
              <a:ext cx="36499"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4" name="Oval 353"/>
            <p:cNvSpPr/>
            <p:nvPr/>
          </p:nvSpPr>
          <p:spPr>
            <a:xfrm rot="900000">
              <a:off x="7477513" y="3333300"/>
              <a:ext cx="36500"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5" name="Oval 354"/>
            <p:cNvSpPr/>
            <p:nvPr/>
          </p:nvSpPr>
          <p:spPr>
            <a:xfrm rot="900000">
              <a:off x="7374361" y="2776180"/>
              <a:ext cx="36499"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6" name="Oval 355"/>
            <p:cNvSpPr/>
            <p:nvPr/>
          </p:nvSpPr>
          <p:spPr>
            <a:xfrm rot="900000">
              <a:off x="7374361" y="3779312"/>
              <a:ext cx="36499"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7" name="Oval 356"/>
            <p:cNvSpPr/>
            <p:nvPr/>
          </p:nvSpPr>
          <p:spPr>
            <a:xfrm rot="900000">
              <a:off x="7374361" y="2330167"/>
              <a:ext cx="36499"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8" name="Oval 357"/>
            <p:cNvSpPr/>
            <p:nvPr/>
          </p:nvSpPr>
          <p:spPr>
            <a:xfrm rot="900000">
              <a:off x="7369600" y="4603087"/>
              <a:ext cx="36500"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9" name="Oval 358"/>
            <p:cNvSpPr/>
            <p:nvPr/>
          </p:nvSpPr>
          <p:spPr>
            <a:xfrm rot="900000">
              <a:off x="7575904" y="3599955"/>
              <a:ext cx="36500"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0" name="Oval 359"/>
            <p:cNvSpPr/>
            <p:nvPr/>
          </p:nvSpPr>
          <p:spPr>
            <a:xfrm rot="900000">
              <a:off x="7683817" y="3053946"/>
              <a:ext cx="3491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1" name="Oval 360"/>
            <p:cNvSpPr/>
            <p:nvPr/>
          </p:nvSpPr>
          <p:spPr>
            <a:xfrm rot="900000">
              <a:off x="7520361" y="3053946"/>
              <a:ext cx="36499"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2" name="Oval 361"/>
            <p:cNvSpPr/>
            <p:nvPr/>
          </p:nvSpPr>
          <p:spPr>
            <a:xfrm rot="900000">
              <a:off x="7621926" y="4323734"/>
              <a:ext cx="36499"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3" name="Oval 362"/>
            <p:cNvSpPr/>
            <p:nvPr/>
          </p:nvSpPr>
          <p:spPr>
            <a:xfrm rot="900000">
              <a:off x="7353730" y="3277746"/>
              <a:ext cx="36500"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4" name="Oval 363"/>
            <p:cNvSpPr/>
            <p:nvPr/>
          </p:nvSpPr>
          <p:spPr>
            <a:xfrm rot="900000">
              <a:off x="7477513" y="1871456"/>
              <a:ext cx="36500"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5" name="Oval 364"/>
            <p:cNvSpPr/>
            <p:nvPr/>
          </p:nvSpPr>
          <p:spPr>
            <a:xfrm rot="900000">
              <a:off x="7431491" y="2539682"/>
              <a:ext cx="36499"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6" name="Oval 365"/>
            <p:cNvSpPr/>
            <p:nvPr/>
          </p:nvSpPr>
          <p:spPr>
            <a:xfrm rot="900000">
              <a:off x="7658425" y="1939708"/>
              <a:ext cx="3491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7" name="Oval 366"/>
            <p:cNvSpPr/>
            <p:nvPr/>
          </p:nvSpPr>
          <p:spPr>
            <a:xfrm rot="900000">
              <a:off x="7518773" y="3450755"/>
              <a:ext cx="36500"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8" name="Oval 367"/>
            <p:cNvSpPr/>
            <p:nvPr/>
          </p:nvSpPr>
          <p:spPr>
            <a:xfrm rot="900000">
              <a:off x="8204337" y="2857129"/>
              <a:ext cx="36500"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9" name="Oval 368"/>
            <p:cNvSpPr/>
            <p:nvPr/>
          </p:nvSpPr>
          <p:spPr>
            <a:xfrm rot="900000">
              <a:off x="7418796" y="2898397"/>
              <a:ext cx="3491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0" name="Oval 369"/>
            <p:cNvSpPr/>
            <p:nvPr/>
          </p:nvSpPr>
          <p:spPr>
            <a:xfrm rot="900000">
              <a:off x="7456883" y="2887286"/>
              <a:ext cx="36499"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1" name="Oval 370"/>
            <p:cNvSpPr/>
            <p:nvPr/>
          </p:nvSpPr>
          <p:spPr>
            <a:xfrm rot="900000">
              <a:off x="7414034" y="3165053"/>
              <a:ext cx="3491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2" name="Oval 371"/>
            <p:cNvSpPr/>
            <p:nvPr/>
          </p:nvSpPr>
          <p:spPr>
            <a:xfrm rot="900000">
              <a:off x="7699686" y="3933274"/>
              <a:ext cx="3491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3" name="Oval 372"/>
            <p:cNvSpPr/>
            <p:nvPr/>
          </p:nvSpPr>
          <p:spPr>
            <a:xfrm rot="900000">
              <a:off x="7555274" y="3779312"/>
              <a:ext cx="36499"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4" name="Oval 373"/>
            <p:cNvSpPr/>
            <p:nvPr/>
          </p:nvSpPr>
          <p:spPr>
            <a:xfrm rot="900000">
              <a:off x="7637795" y="3766614"/>
              <a:ext cx="3491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5" name="Oval 374"/>
            <p:cNvSpPr/>
            <p:nvPr/>
          </p:nvSpPr>
          <p:spPr>
            <a:xfrm rot="900000">
              <a:off x="7550512" y="4045968"/>
              <a:ext cx="36500"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6" name="Oval 375"/>
            <p:cNvSpPr/>
            <p:nvPr/>
          </p:nvSpPr>
          <p:spPr>
            <a:xfrm rot="900000">
              <a:off x="7663187" y="3220606"/>
              <a:ext cx="36499"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7" name="Oval 376"/>
            <p:cNvSpPr/>
            <p:nvPr/>
          </p:nvSpPr>
          <p:spPr>
            <a:xfrm rot="900000">
              <a:off x="7353730" y="4001525"/>
              <a:ext cx="36500"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8" name="Oval 377"/>
            <p:cNvSpPr/>
            <p:nvPr/>
          </p:nvSpPr>
          <p:spPr>
            <a:xfrm rot="900000">
              <a:off x="7663187" y="4560232"/>
              <a:ext cx="3491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9" name="Oval 378"/>
            <p:cNvSpPr/>
            <p:nvPr/>
          </p:nvSpPr>
          <p:spPr>
            <a:xfrm rot="900000">
              <a:off x="7523535" y="3220606"/>
              <a:ext cx="3491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0" name="Oval 379"/>
            <p:cNvSpPr/>
            <p:nvPr/>
          </p:nvSpPr>
          <p:spPr>
            <a:xfrm rot="900000">
              <a:off x="7379121" y="3066644"/>
              <a:ext cx="36500"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1" name="Oval 380"/>
            <p:cNvSpPr/>
            <p:nvPr/>
          </p:nvSpPr>
          <p:spPr>
            <a:xfrm rot="900000">
              <a:off x="6807818" y="2928554"/>
              <a:ext cx="36500"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2" name="Oval 381"/>
            <p:cNvSpPr/>
            <p:nvPr/>
          </p:nvSpPr>
          <p:spPr>
            <a:xfrm rot="900000">
              <a:off x="7415622" y="1982562"/>
              <a:ext cx="36499"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3" name="Oval 382"/>
            <p:cNvSpPr/>
            <p:nvPr/>
          </p:nvSpPr>
          <p:spPr>
            <a:xfrm rot="900000">
              <a:off x="7337861" y="1827013"/>
              <a:ext cx="36500"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4" name="Oval 383"/>
            <p:cNvSpPr/>
            <p:nvPr/>
          </p:nvSpPr>
          <p:spPr>
            <a:xfrm rot="900000">
              <a:off x="7420382" y="1814316"/>
              <a:ext cx="36500"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5" name="Oval 384"/>
            <p:cNvSpPr/>
            <p:nvPr/>
          </p:nvSpPr>
          <p:spPr>
            <a:xfrm rot="900000">
              <a:off x="7333100" y="2093669"/>
              <a:ext cx="36499"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6" name="Oval 385"/>
            <p:cNvSpPr/>
            <p:nvPr/>
          </p:nvSpPr>
          <p:spPr>
            <a:xfrm rot="900000">
              <a:off x="7418796" y="4455474"/>
              <a:ext cx="3491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7" name="Oval 386"/>
            <p:cNvSpPr/>
            <p:nvPr/>
          </p:nvSpPr>
          <p:spPr>
            <a:xfrm rot="900000">
              <a:off x="7601295" y="2484129"/>
              <a:ext cx="36500"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8" name="Oval 387"/>
            <p:cNvSpPr/>
            <p:nvPr/>
          </p:nvSpPr>
          <p:spPr>
            <a:xfrm rot="900000">
              <a:off x="7414034" y="4720543"/>
              <a:ext cx="3491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9" name="Oval 388"/>
            <p:cNvSpPr/>
            <p:nvPr/>
          </p:nvSpPr>
          <p:spPr>
            <a:xfrm rot="900000">
              <a:off x="7394991" y="3444406"/>
              <a:ext cx="36500"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0" name="Oval 389"/>
            <p:cNvSpPr/>
            <p:nvPr/>
          </p:nvSpPr>
          <p:spPr>
            <a:xfrm rot="900000">
              <a:off x="7544165" y="4560232"/>
              <a:ext cx="36500"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1" name="Oval 390"/>
            <p:cNvSpPr/>
            <p:nvPr/>
          </p:nvSpPr>
          <p:spPr>
            <a:xfrm rot="900000">
              <a:off x="7456883" y="4837998"/>
              <a:ext cx="36499"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2" name="Oval 391"/>
            <p:cNvSpPr/>
            <p:nvPr/>
          </p:nvSpPr>
          <p:spPr>
            <a:xfrm rot="900000">
              <a:off x="7648904" y="4845934"/>
              <a:ext cx="36500"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3" name="Oval 392"/>
            <p:cNvSpPr/>
            <p:nvPr/>
          </p:nvSpPr>
          <p:spPr>
            <a:xfrm rot="900000">
              <a:off x="7601295" y="3333300"/>
              <a:ext cx="36500"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4" name="Oval 393"/>
            <p:cNvSpPr/>
            <p:nvPr/>
          </p:nvSpPr>
          <p:spPr>
            <a:xfrm rot="900000">
              <a:off x="7587013" y="4677687"/>
              <a:ext cx="36499"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5" name="Oval 394"/>
            <p:cNvSpPr/>
            <p:nvPr/>
          </p:nvSpPr>
          <p:spPr>
            <a:xfrm rot="900000">
              <a:off x="7642556" y="3499959"/>
              <a:ext cx="3491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6" name="Oval 395"/>
            <p:cNvSpPr/>
            <p:nvPr/>
          </p:nvSpPr>
          <p:spPr>
            <a:xfrm rot="900000">
              <a:off x="7663187" y="2719039"/>
              <a:ext cx="36499"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7" name="Oval 396"/>
            <p:cNvSpPr/>
            <p:nvPr/>
          </p:nvSpPr>
          <p:spPr>
            <a:xfrm rot="900000">
              <a:off x="7663187" y="2831733"/>
              <a:ext cx="3491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8" name="Oval 397"/>
            <p:cNvSpPr/>
            <p:nvPr/>
          </p:nvSpPr>
          <p:spPr>
            <a:xfrm rot="900000">
              <a:off x="7617165" y="2665073"/>
              <a:ext cx="36500"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9" name="Oval 398"/>
            <p:cNvSpPr/>
            <p:nvPr/>
          </p:nvSpPr>
          <p:spPr>
            <a:xfrm rot="900000">
              <a:off x="7539404" y="2163507"/>
              <a:ext cx="3491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0" name="Oval 399"/>
            <p:cNvSpPr/>
            <p:nvPr/>
          </p:nvSpPr>
          <p:spPr>
            <a:xfrm rot="900000">
              <a:off x="7663187" y="4336432"/>
              <a:ext cx="3491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1" name="Oval 400"/>
            <p:cNvSpPr/>
            <p:nvPr/>
          </p:nvSpPr>
          <p:spPr>
            <a:xfrm rot="900000">
              <a:off x="7621926" y="3988827"/>
              <a:ext cx="36499"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2" name="Oval 401"/>
            <p:cNvSpPr/>
            <p:nvPr/>
          </p:nvSpPr>
          <p:spPr>
            <a:xfrm rot="900000">
              <a:off x="7680643" y="3884070"/>
              <a:ext cx="36500"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3" name="Oval 402"/>
            <p:cNvSpPr/>
            <p:nvPr/>
          </p:nvSpPr>
          <p:spPr>
            <a:xfrm rot="900000">
              <a:off x="7488622" y="4560232"/>
              <a:ext cx="36499"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4" name="Oval 403"/>
            <p:cNvSpPr/>
            <p:nvPr/>
          </p:nvSpPr>
          <p:spPr>
            <a:xfrm rot="900000">
              <a:off x="7498144" y="4447538"/>
              <a:ext cx="36499"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5" name="Oval 404"/>
            <p:cNvSpPr/>
            <p:nvPr/>
          </p:nvSpPr>
          <p:spPr>
            <a:xfrm rot="900000">
              <a:off x="7518773" y="4726892"/>
              <a:ext cx="36500"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6" name="Oval 405"/>
            <p:cNvSpPr/>
            <p:nvPr/>
          </p:nvSpPr>
          <p:spPr>
            <a:xfrm rot="900000">
              <a:off x="7436252" y="2217473"/>
              <a:ext cx="36500"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7" name="Oval 406"/>
            <p:cNvSpPr/>
            <p:nvPr/>
          </p:nvSpPr>
          <p:spPr>
            <a:xfrm rot="900000">
              <a:off x="7637795" y="2998393"/>
              <a:ext cx="3491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8" name="Oval 407"/>
            <p:cNvSpPr/>
            <p:nvPr/>
          </p:nvSpPr>
          <p:spPr>
            <a:xfrm rot="900000">
              <a:off x="7477513" y="2106367"/>
              <a:ext cx="36500"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9" name="Oval 408"/>
            <p:cNvSpPr/>
            <p:nvPr/>
          </p:nvSpPr>
          <p:spPr>
            <a:xfrm rot="900000">
              <a:off x="7685404" y="2273027"/>
              <a:ext cx="36499"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0" name="Oval 409"/>
            <p:cNvSpPr/>
            <p:nvPr/>
          </p:nvSpPr>
          <p:spPr>
            <a:xfrm rot="900000">
              <a:off x="7917099" y="2273027"/>
              <a:ext cx="3491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1" name="Oval 410"/>
            <p:cNvSpPr/>
            <p:nvPr/>
          </p:nvSpPr>
          <p:spPr>
            <a:xfrm rot="900000">
              <a:off x="7663187" y="2552380"/>
              <a:ext cx="3491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2" name="Oval 411"/>
            <p:cNvSpPr/>
            <p:nvPr/>
          </p:nvSpPr>
          <p:spPr>
            <a:xfrm rot="900000">
              <a:off x="7410861" y="2428576"/>
              <a:ext cx="36500"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3" name="Oval 412"/>
            <p:cNvSpPr/>
            <p:nvPr/>
          </p:nvSpPr>
          <p:spPr>
            <a:xfrm rot="900000">
              <a:off x="7390231" y="2163507"/>
              <a:ext cx="36499"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4" name="Oval 413"/>
            <p:cNvSpPr/>
            <p:nvPr/>
          </p:nvSpPr>
          <p:spPr>
            <a:xfrm rot="900000">
              <a:off x="7333100" y="2447623"/>
              <a:ext cx="36499"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5" name="Oval 414"/>
            <p:cNvSpPr/>
            <p:nvPr/>
          </p:nvSpPr>
          <p:spPr>
            <a:xfrm rot="900000">
              <a:off x="7418796" y="3599955"/>
              <a:ext cx="3491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6" name="Oval 415"/>
            <p:cNvSpPr/>
            <p:nvPr/>
          </p:nvSpPr>
          <p:spPr>
            <a:xfrm rot="900000">
              <a:off x="7601295" y="1884154"/>
              <a:ext cx="36500"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7" name="Oval 416"/>
            <p:cNvSpPr/>
            <p:nvPr/>
          </p:nvSpPr>
          <p:spPr>
            <a:xfrm rot="900000">
              <a:off x="7333100" y="2930142"/>
              <a:ext cx="36499"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8" name="Oval 417"/>
            <p:cNvSpPr/>
            <p:nvPr/>
          </p:nvSpPr>
          <p:spPr>
            <a:xfrm rot="900000">
              <a:off x="7353730" y="3557099"/>
              <a:ext cx="36500"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9" name="Oval 418"/>
            <p:cNvSpPr/>
            <p:nvPr/>
          </p:nvSpPr>
          <p:spPr>
            <a:xfrm rot="900000">
              <a:off x="7436252" y="3265048"/>
              <a:ext cx="36500"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0" name="Oval 419"/>
            <p:cNvSpPr/>
            <p:nvPr/>
          </p:nvSpPr>
          <p:spPr>
            <a:xfrm rot="900000">
              <a:off x="7333100" y="4157074"/>
              <a:ext cx="36499"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1" name="Oval 420"/>
            <p:cNvSpPr/>
            <p:nvPr/>
          </p:nvSpPr>
          <p:spPr>
            <a:xfrm rot="900000">
              <a:off x="7431491" y="2707929"/>
              <a:ext cx="36499"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22" name="Oval 421"/>
            <p:cNvSpPr/>
            <p:nvPr/>
          </p:nvSpPr>
          <p:spPr bwMode="auto">
            <a:xfrm rot="20941688">
              <a:off x="7466404" y="2338103"/>
              <a:ext cx="36499"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3" name="Oval 422"/>
            <p:cNvSpPr/>
            <p:nvPr/>
          </p:nvSpPr>
          <p:spPr bwMode="auto">
            <a:xfrm rot="20941688">
              <a:off x="7494970" y="2484129"/>
              <a:ext cx="3491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4" name="Oval 423"/>
            <p:cNvSpPr/>
            <p:nvPr/>
          </p:nvSpPr>
          <p:spPr bwMode="auto">
            <a:xfrm rot="20941688">
              <a:off x="7523535" y="2631742"/>
              <a:ext cx="3491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5" name="Oval 424"/>
            <p:cNvSpPr/>
            <p:nvPr/>
          </p:nvSpPr>
          <p:spPr bwMode="auto">
            <a:xfrm rot="20941688">
              <a:off x="7509252" y="2558729"/>
              <a:ext cx="36500"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6" name="Oval 425"/>
            <p:cNvSpPr/>
            <p:nvPr/>
          </p:nvSpPr>
          <p:spPr bwMode="auto">
            <a:xfrm rot="20941688">
              <a:off x="7480687" y="2409529"/>
              <a:ext cx="3491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7" name="Oval 426"/>
            <p:cNvSpPr/>
            <p:nvPr/>
          </p:nvSpPr>
          <p:spPr bwMode="auto">
            <a:xfrm rot="20941688">
              <a:off x="7502904" y="2330167"/>
              <a:ext cx="36500"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8" name="Oval 427"/>
            <p:cNvSpPr/>
            <p:nvPr/>
          </p:nvSpPr>
          <p:spPr bwMode="auto">
            <a:xfrm rot="20941688">
              <a:off x="7531469" y="2479367"/>
              <a:ext cx="36500"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9" name="Oval 428"/>
            <p:cNvSpPr/>
            <p:nvPr/>
          </p:nvSpPr>
          <p:spPr bwMode="auto">
            <a:xfrm rot="20941688">
              <a:off x="7560034" y="2625393"/>
              <a:ext cx="36500"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0" name="Oval 429"/>
            <p:cNvSpPr/>
            <p:nvPr/>
          </p:nvSpPr>
          <p:spPr bwMode="auto">
            <a:xfrm rot="20941688">
              <a:off x="7545752" y="2550792"/>
              <a:ext cx="36499"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1" name="Oval 430"/>
            <p:cNvSpPr/>
            <p:nvPr/>
          </p:nvSpPr>
          <p:spPr bwMode="auto">
            <a:xfrm rot="20941688">
              <a:off x="7517187" y="2403180"/>
              <a:ext cx="36499"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2" name="Oval 431"/>
            <p:cNvSpPr/>
            <p:nvPr/>
          </p:nvSpPr>
          <p:spPr bwMode="auto">
            <a:xfrm rot="20941688">
              <a:off x="7550512" y="2774593"/>
              <a:ext cx="36500"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3" name="Oval 432"/>
            <p:cNvSpPr/>
            <p:nvPr/>
          </p:nvSpPr>
          <p:spPr bwMode="auto">
            <a:xfrm rot="20941688">
              <a:off x="7536230" y="2699993"/>
              <a:ext cx="36499"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4" name="Oval 433"/>
            <p:cNvSpPr/>
            <p:nvPr/>
          </p:nvSpPr>
          <p:spPr bwMode="auto">
            <a:xfrm rot="20941688">
              <a:off x="7587013" y="2766656"/>
              <a:ext cx="36499"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5" name="Oval 434"/>
            <p:cNvSpPr/>
            <p:nvPr/>
          </p:nvSpPr>
          <p:spPr bwMode="auto">
            <a:xfrm rot="20941688">
              <a:off x="7572730" y="2692057"/>
              <a:ext cx="36500"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6" name="Oval 435"/>
            <p:cNvSpPr/>
            <p:nvPr/>
          </p:nvSpPr>
          <p:spPr>
            <a:xfrm rot="900000">
              <a:off x="7410861" y="4157074"/>
              <a:ext cx="36500"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7" name="Oval 436"/>
            <p:cNvSpPr/>
            <p:nvPr/>
          </p:nvSpPr>
          <p:spPr>
            <a:xfrm rot="900000">
              <a:off x="7539404" y="4157074"/>
              <a:ext cx="36499"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8" name="Oval 437"/>
            <p:cNvSpPr/>
            <p:nvPr/>
          </p:nvSpPr>
          <p:spPr>
            <a:xfrm rot="900000">
              <a:off x="6844319" y="3799947"/>
              <a:ext cx="36499"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9" name="Oval 438"/>
            <p:cNvSpPr/>
            <p:nvPr/>
          </p:nvSpPr>
          <p:spPr>
            <a:xfrm rot="900000">
              <a:off x="6839557" y="4623721"/>
              <a:ext cx="36500"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0" name="Oval 439"/>
            <p:cNvSpPr/>
            <p:nvPr/>
          </p:nvSpPr>
          <p:spPr>
            <a:xfrm rot="900000">
              <a:off x="6823688" y="3298381"/>
              <a:ext cx="36500"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1" name="Oval 440"/>
            <p:cNvSpPr/>
            <p:nvPr/>
          </p:nvSpPr>
          <p:spPr>
            <a:xfrm rot="900000">
              <a:off x="6988731" y="3472976"/>
              <a:ext cx="36500"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2" name="Oval 441"/>
            <p:cNvSpPr/>
            <p:nvPr/>
          </p:nvSpPr>
          <p:spPr>
            <a:xfrm rot="900000">
              <a:off x="7031579" y="3076168"/>
              <a:ext cx="36499"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3" name="Oval 442"/>
            <p:cNvSpPr/>
            <p:nvPr/>
          </p:nvSpPr>
          <p:spPr>
            <a:xfrm rot="900000">
              <a:off x="7107753" y="3677729"/>
              <a:ext cx="36499"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4" name="Oval 443"/>
            <p:cNvSpPr/>
            <p:nvPr/>
          </p:nvSpPr>
          <p:spPr>
            <a:xfrm rot="900000">
              <a:off x="7020470" y="4066602"/>
              <a:ext cx="36500"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5" name="Oval 444"/>
            <p:cNvSpPr/>
            <p:nvPr/>
          </p:nvSpPr>
          <p:spPr>
            <a:xfrm rot="900000">
              <a:off x="7133144" y="4685624"/>
              <a:ext cx="36499"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6" name="Oval 445"/>
            <p:cNvSpPr/>
            <p:nvPr/>
          </p:nvSpPr>
          <p:spPr>
            <a:xfrm rot="900000">
              <a:off x="6807818" y="1849235"/>
              <a:ext cx="36500"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7" name="Oval 446"/>
            <p:cNvSpPr/>
            <p:nvPr/>
          </p:nvSpPr>
          <p:spPr>
            <a:xfrm rot="900000">
              <a:off x="7133144" y="2128588"/>
              <a:ext cx="36499"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8" name="Oval 447"/>
            <p:cNvSpPr/>
            <p:nvPr/>
          </p:nvSpPr>
          <p:spPr>
            <a:xfrm rot="900000">
              <a:off x="7014122" y="4441190"/>
              <a:ext cx="36500"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9" name="Oval 448"/>
            <p:cNvSpPr/>
            <p:nvPr/>
          </p:nvSpPr>
          <p:spPr>
            <a:xfrm rot="900000">
              <a:off x="6926840" y="4860220"/>
              <a:ext cx="36499"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0" name="Oval 449"/>
            <p:cNvSpPr/>
            <p:nvPr/>
          </p:nvSpPr>
          <p:spPr>
            <a:xfrm rot="900000">
              <a:off x="6947470" y="2128588"/>
              <a:ext cx="36500"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1" name="Oval 450"/>
            <p:cNvSpPr/>
            <p:nvPr/>
          </p:nvSpPr>
          <p:spPr>
            <a:xfrm rot="900000">
              <a:off x="6864949" y="2469844"/>
              <a:ext cx="36500"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2" name="Oval 451"/>
            <p:cNvSpPr/>
            <p:nvPr/>
          </p:nvSpPr>
          <p:spPr>
            <a:xfrm rot="900000">
              <a:off x="7071252" y="1904788"/>
              <a:ext cx="3491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3" name="Oval 452"/>
            <p:cNvSpPr/>
            <p:nvPr/>
          </p:nvSpPr>
          <p:spPr>
            <a:xfrm rot="900000">
              <a:off x="6988731" y="2685708"/>
              <a:ext cx="36500"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54" name="Oval 453"/>
            <p:cNvSpPr/>
            <p:nvPr/>
          </p:nvSpPr>
          <p:spPr>
            <a:xfrm rot="900000">
              <a:off x="7988512" y="3769789"/>
              <a:ext cx="36500"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5" name="Oval 454"/>
            <p:cNvSpPr/>
            <p:nvPr/>
          </p:nvSpPr>
          <p:spPr>
            <a:xfrm rot="900000">
              <a:off x="7920273" y="4593564"/>
              <a:ext cx="36499"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6" name="Oval 455"/>
            <p:cNvSpPr/>
            <p:nvPr/>
          </p:nvSpPr>
          <p:spPr>
            <a:xfrm rot="900000">
              <a:off x="8232903" y="3101563"/>
              <a:ext cx="36500"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7" name="Oval 456"/>
            <p:cNvSpPr/>
            <p:nvPr/>
          </p:nvSpPr>
          <p:spPr>
            <a:xfrm rot="900000">
              <a:off x="7904404" y="3268223"/>
              <a:ext cx="36499"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8" name="Oval 457"/>
            <p:cNvSpPr/>
            <p:nvPr/>
          </p:nvSpPr>
          <p:spPr>
            <a:xfrm rot="900000">
              <a:off x="8069447" y="3460278"/>
              <a:ext cx="3491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9" name="Oval 458"/>
            <p:cNvSpPr/>
            <p:nvPr/>
          </p:nvSpPr>
          <p:spPr>
            <a:xfrm rot="900000">
              <a:off x="7917099" y="3044423"/>
              <a:ext cx="3491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0" name="Oval 459"/>
            <p:cNvSpPr/>
            <p:nvPr/>
          </p:nvSpPr>
          <p:spPr>
            <a:xfrm rot="900000">
              <a:off x="8186881" y="3893593"/>
              <a:ext cx="36499"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1" name="Oval 460"/>
            <p:cNvSpPr/>
            <p:nvPr/>
          </p:nvSpPr>
          <p:spPr>
            <a:xfrm rot="900000">
              <a:off x="8212273" y="4550708"/>
              <a:ext cx="36499"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2" name="Oval 461"/>
            <p:cNvSpPr/>
            <p:nvPr/>
          </p:nvSpPr>
          <p:spPr>
            <a:xfrm rot="900000">
              <a:off x="7917099" y="2020656"/>
              <a:ext cx="34913"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3" name="Oval 462"/>
            <p:cNvSpPr/>
            <p:nvPr/>
          </p:nvSpPr>
          <p:spPr>
            <a:xfrm rot="900000">
              <a:off x="8213859" y="2165095"/>
              <a:ext cx="34913"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4" name="Oval 463"/>
            <p:cNvSpPr/>
            <p:nvPr/>
          </p:nvSpPr>
          <p:spPr>
            <a:xfrm rot="900000">
              <a:off x="8132925" y="4801491"/>
              <a:ext cx="3491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5" name="Oval 464"/>
            <p:cNvSpPr/>
            <p:nvPr/>
          </p:nvSpPr>
          <p:spPr>
            <a:xfrm rot="900000">
              <a:off x="8059925" y="2438099"/>
              <a:ext cx="36499" cy="36506"/>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6" name="Oval 465"/>
            <p:cNvSpPr/>
            <p:nvPr/>
          </p:nvSpPr>
          <p:spPr>
            <a:xfrm rot="900000">
              <a:off x="8150381" y="1874630"/>
              <a:ext cx="36500" cy="3650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7" name="Oval 466"/>
            <p:cNvSpPr/>
            <p:nvPr/>
          </p:nvSpPr>
          <p:spPr>
            <a:xfrm rot="900000">
              <a:off x="7982164" y="4147551"/>
              <a:ext cx="3491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8" name="Oval 467"/>
            <p:cNvSpPr/>
            <p:nvPr/>
          </p:nvSpPr>
          <p:spPr>
            <a:xfrm rot="900000">
              <a:off x="8132925" y="2655550"/>
              <a:ext cx="34913" cy="349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69" name="Trapezoid 468"/>
            <p:cNvSpPr/>
            <p:nvPr/>
          </p:nvSpPr>
          <p:spPr>
            <a:xfrm rot="10800000">
              <a:off x="7236296" y="1773047"/>
              <a:ext cx="504651" cy="3168121"/>
            </a:xfrm>
            <a:prstGeom prst="trapezoid">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70" name="Group 665"/>
          <p:cNvGrpSpPr>
            <a:grpSpLocks/>
          </p:cNvGrpSpPr>
          <p:nvPr/>
        </p:nvGrpSpPr>
        <p:grpSpPr bwMode="auto">
          <a:xfrm>
            <a:off x="823913" y="1754460"/>
            <a:ext cx="579437" cy="411162"/>
            <a:chOff x="-579437" y="2378149"/>
            <a:chExt cx="579437" cy="411163"/>
          </a:xfrm>
        </p:grpSpPr>
        <p:sp>
          <p:nvSpPr>
            <p:cNvPr id="471" name="TextBox 15"/>
            <p:cNvSpPr txBox="1">
              <a:spLocks noChangeArrowheads="1"/>
            </p:cNvSpPr>
            <p:nvPr/>
          </p:nvSpPr>
          <p:spPr bwMode="auto">
            <a:xfrm>
              <a:off x="-579437" y="2378149"/>
              <a:ext cx="457200" cy="307975"/>
            </a:xfrm>
            <a:prstGeom prst="rect">
              <a:avLst/>
            </a:prstGeom>
            <a:noFill/>
            <a:ln w="28575">
              <a:noFill/>
              <a:miter lim="800000"/>
              <a:headEnd/>
              <a:tailEnd/>
            </a:ln>
          </p:spPr>
          <p:txBody>
            <a:bodyPr>
              <a:spAutoFit/>
            </a:bodyPr>
            <a:lstStyle/>
            <a:p>
              <a:pPr algn="ctr"/>
              <a:r>
                <a:rPr lang="en-US" sz="1400" b="1">
                  <a:solidFill>
                    <a:srgbClr val="FFFF00"/>
                  </a:solidFill>
                </a:rPr>
                <a:t>V</a:t>
              </a:r>
              <a:r>
                <a:rPr lang="en-US" sz="1400" b="1" baseline="-25000">
                  <a:solidFill>
                    <a:srgbClr val="FFFF00"/>
                  </a:solidFill>
                </a:rPr>
                <a:t>o</a:t>
              </a:r>
            </a:p>
          </p:txBody>
        </p:sp>
        <p:cxnSp>
          <p:nvCxnSpPr>
            <p:cNvPr id="472" name="Straight Arrow Connector 471"/>
            <p:cNvCxnSpPr/>
            <p:nvPr/>
          </p:nvCxnSpPr>
          <p:spPr>
            <a:xfrm>
              <a:off x="-228600" y="2636912"/>
              <a:ext cx="228600" cy="1524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473" name="Text Box 4"/>
          <p:cNvSpPr txBox="1">
            <a:spLocks noChangeArrowheads="1"/>
          </p:cNvSpPr>
          <p:nvPr/>
        </p:nvSpPr>
        <p:spPr bwMode="auto">
          <a:xfrm>
            <a:off x="381000" y="214313"/>
            <a:ext cx="8382000" cy="707886"/>
          </a:xfrm>
          <a:prstGeom prst="rect">
            <a:avLst/>
          </a:prstGeom>
          <a:noFill/>
          <a:ln w="9525">
            <a:noFill/>
            <a:miter lim="800000"/>
            <a:headEnd/>
            <a:tailEnd/>
          </a:ln>
        </p:spPr>
        <p:txBody>
          <a:bodyPr>
            <a:spAutoFit/>
          </a:bodyPr>
          <a:lstStyle/>
          <a:p>
            <a:pPr algn="ctr">
              <a:spcBef>
                <a:spcPct val="50000"/>
              </a:spcBef>
            </a:pPr>
            <a:r>
              <a:rPr lang="en-US" sz="4000" b="1" i="1" dirty="0" smtClean="0"/>
              <a:t>Switching Modeling</a:t>
            </a:r>
            <a:endParaRPr lang="en-US" sz="4000" b="1" i="1" baseline="-25000" dirty="0"/>
          </a:p>
        </p:txBody>
      </p:sp>
      <p:sp>
        <p:nvSpPr>
          <p:cNvPr id="476" name="Slide Number Placeholder 475"/>
          <p:cNvSpPr>
            <a:spLocks noGrp="1"/>
          </p:cNvSpPr>
          <p:nvPr>
            <p:ph type="sldNum" sz="quarter" idx="12"/>
          </p:nvPr>
        </p:nvSpPr>
        <p:spPr>
          <a:xfrm>
            <a:off x="8431088" y="6356350"/>
            <a:ext cx="533400" cy="365125"/>
          </a:xfrm>
        </p:spPr>
        <p:txBody>
          <a:bodyPr/>
          <a:lstStyle/>
          <a:p>
            <a:fld id="{F67476CD-A129-4C0A-B37E-82E4D9BEEA53}" type="slidenum">
              <a:rPr lang="en-US" smtClean="0">
                <a:solidFill>
                  <a:schemeClr val="tx1"/>
                </a:solidFill>
              </a:rPr>
              <a:pPr/>
              <a:t>14</a:t>
            </a:fld>
            <a:endParaRPr lang="en-US" dirty="0">
              <a:solidFill>
                <a:schemeClr val="tx1"/>
              </a:solidFill>
            </a:endParaRPr>
          </a:p>
        </p:txBody>
      </p:sp>
    </p:spTree>
    <p:extLst>
      <p:ext uri="{BB962C8B-B14F-4D97-AF65-F5344CB8AC3E}">
        <p14:creationId xmlns:p14="http://schemas.microsoft.com/office/powerpoint/2010/main" val="8265199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453444"/>
            <a:ext cx="7637463" cy="2786062"/>
          </a:xfrm>
        </p:spPr>
        <p:txBody>
          <a:bodyPr>
            <a:normAutofit fontScale="90000"/>
          </a:bodyPr>
          <a:lstStyle/>
          <a:p>
            <a:r>
              <a:rPr lang="en-US" sz="5300" b="1" i="1" dirty="0" smtClean="0"/>
              <a:t>Challenges</a:t>
            </a:r>
            <a:r>
              <a:rPr lang="en-US" sz="5300" dirty="0" smtClean="0"/>
              <a:t/>
            </a:r>
            <a:br>
              <a:rPr lang="en-US" sz="5300" dirty="0" smtClean="0"/>
            </a:br>
            <a:r>
              <a:rPr lang="en-US" dirty="0"/>
              <a:t/>
            </a:r>
            <a:br>
              <a:rPr lang="en-US" dirty="0"/>
            </a:br>
            <a:r>
              <a:rPr lang="en-US" b="1" i="1" dirty="0" smtClean="0"/>
              <a:t>Scalability</a:t>
            </a:r>
            <a:r>
              <a:rPr lang="en-US" dirty="0" smtClean="0"/>
              <a:t/>
            </a:r>
            <a:br>
              <a:rPr lang="en-US" dirty="0" smtClean="0"/>
            </a:br>
            <a:r>
              <a:rPr lang="en-US" dirty="0" smtClean="0"/>
              <a:t>Uniformity / Reliability</a:t>
            </a:r>
            <a:br>
              <a:rPr lang="en-US" dirty="0" smtClean="0"/>
            </a:br>
            <a:r>
              <a:rPr lang="en-US" dirty="0" smtClean="0"/>
              <a:t>Array Architecture</a:t>
            </a:r>
            <a:endParaRPr lang="en-US" dirty="0"/>
          </a:p>
        </p:txBody>
      </p:sp>
    </p:spTree>
    <p:extLst>
      <p:ext uri="{BB962C8B-B14F-4D97-AF65-F5344CB8AC3E}">
        <p14:creationId xmlns:p14="http://schemas.microsoft.com/office/powerpoint/2010/main" val="42903513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ph type="title"/>
          </p:nvPr>
        </p:nvSpPr>
        <p:spPr>
          <a:xfrm>
            <a:off x="542926" y="217238"/>
            <a:ext cx="8120985" cy="650699"/>
          </a:xfrm>
        </p:spPr>
        <p:txBody>
          <a:bodyPr>
            <a:normAutofit fontScale="90000"/>
          </a:bodyPr>
          <a:lstStyle/>
          <a:p>
            <a:r>
              <a:rPr lang="en-US" altLang="zh-CN" b="1" i="1" dirty="0" smtClean="0"/>
              <a:t>Recent Advances in RRAM Scaling</a:t>
            </a:r>
            <a:endParaRPr lang="zh-CN" altLang="en-US" b="1" i="1" dirty="0"/>
          </a:p>
        </p:txBody>
      </p:sp>
      <p:sp>
        <p:nvSpPr>
          <p:cNvPr id="4" name="内容占位符 2"/>
          <p:cNvSpPr txBox="1">
            <a:spLocks/>
          </p:cNvSpPr>
          <p:nvPr/>
        </p:nvSpPr>
        <p:spPr>
          <a:xfrm>
            <a:off x="705686" y="1398969"/>
            <a:ext cx="4246788" cy="264035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2800" smtClean="0">
                <a:solidFill>
                  <a:srgbClr val="0000FF"/>
                </a:solidFill>
              </a:rPr>
              <a:t>Potential Device Size</a:t>
            </a:r>
          </a:p>
          <a:p>
            <a:pPr algn="ctr"/>
            <a:r>
              <a:rPr lang="en-US" altLang="zh-CN" sz="2800" b="1" smtClean="0">
                <a:solidFill>
                  <a:srgbClr val="FF0000"/>
                </a:solidFill>
              </a:rPr>
              <a:t>RRAM &lt;&lt; NAND Flash</a:t>
            </a:r>
          </a:p>
          <a:p>
            <a:pPr algn="ctr"/>
            <a:endParaRPr lang="en-US" altLang="zh-CN" sz="1400" smtClean="0">
              <a:solidFill>
                <a:srgbClr val="FF0000"/>
              </a:solidFill>
            </a:endParaRPr>
          </a:p>
          <a:p>
            <a:pPr algn="ctr"/>
            <a:r>
              <a:rPr lang="en-US" altLang="zh-CN" sz="3600" b="1" smtClean="0">
                <a:solidFill>
                  <a:srgbClr val="0000FF"/>
                </a:solidFill>
              </a:rPr>
              <a:t>2D =&gt; 3D?</a:t>
            </a:r>
          </a:p>
          <a:p>
            <a:pPr algn="ctr"/>
            <a:endParaRPr lang="zh-CN" altLang="en-US" dirty="0"/>
          </a:p>
        </p:txBody>
      </p:sp>
      <p:sp>
        <p:nvSpPr>
          <p:cNvPr id="5" name="Rectangle 4"/>
          <p:cNvSpPr/>
          <p:nvPr/>
        </p:nvSpPr>
        <p:spPr>
          <a:xfrm>
            <a:off x="1122453" y="5913038"/>
            <a:ext cx="3830021" cy="369332"/>
          </a:xfrm>
          <a:prstGeom prst="rect">
            <a:avLst/>
          </a:prstGeom>
        </p:spPr>
        <p:txBody>
          <a:bodyPr wrap="square">
            <a:spAutoFit/>
          </a:bodyPr>
          <a:lstStyle/>
          <a:p>
            <a:pPr defTabSz="914400" fontAlgn="auto">
              <a:spcBef>
                <a:spcPts val="0"/>
              </a:spcBef>
              <a:spcAft>
                <a:spcPts val="0"/>
              </a:spcAft>
            </a:pPr>
            <a:r>
              <a:rPr lang="en-US" sz="1800" b="1" dirty="0" smtClean="0">
                <a:solidFill>
                  <a:srgbClr val="000000"/>
                </a:solidFill>
                <a:latin typeface="Arial"/>
                <a:ea typeface="+mn-ea"/>
              </a:rPr>
              <a:t>Z. Zhang</a:t>
            </a:r>
            <a:r>
              <a:rPr lang="en-US" sz="1800" b="1" i="1" dirty="0" smtClean="0">
                <a:solidFill>
                  <a:srgbClr val="000000"/>
                </a:solidFill>
                <a:latin typeface="Arial"/>
                <a:ea typeface="+mn-ea"/>
              </a:rPr>
              <a:t> </a:t>
            </a:r>
            <a:r>
              <a:rPr lang="en-US" sz="1800" b="1" i="1" dirty="0">
                <a:solidFill>
                  <a:srgbClr val="000000"/>
                </a:solidFill>
                <a:latin typeface="Arial"/>
                <a:ea typeface="+mn-ea"/>
              </a:rPr>
              <a:t>e</a:t>
            </a:r>
            <a:r>
              <a:rPr lang="en-US" sz="1800" b="1" i="1" dirty="0" smtClean="0">
                <a:solidFill>
                  <a:srgbClr val="000000"/>
                </a:solidFill>
                <a:latin typeface="Arial"/>
                <a:ea typeface="+mn-ea"/>
              </a:rPr>
              <a:t>t al.</a:t>
            </a:r>
            <a:r>
              <a:rPr lang="en-US" sz="1800" b="1" dirty="0" smtClean="0">
                <a:solidFill>
                  <a:srgbClr val="000000"/>
                </a:solidFill>
                <a:latin typeface="Arial"/>
                <a:ea typeface="+mn-ea"/>
              </a:rPr>
              <a:t>,</a:t>
            </a:r>
            <a:r>
              <a:rPr lang="en-US" sz="1800" b="1" i="1" dirty="0" smtClean="0">
                <a:solidFill>
                  <a:srgbClr val="000000"/>
                </a:solidFill>
                <a:latin typeface="Arial"/>
                <a:ea typeface="+mn-ea"/>
              </a:rPr>
              <a:t> </a:t>
            </a:r>
            <a:r>
              <a:rPr lang="en-US" sz="1800" b="1" dirty="0" smtClean="0">
                <a:solidFill>
                  <a:srgbClr val="000000"/>
                </a:solidFill>
                <a:latin typeface="Arial"/>
                <a:ea typeface="+mn-ea"/>
              </a:rPr>
              <a:t>EDL 34, 2013.</a:t>
            </a:r>
            <a:endParaRPr lang="en-US" sz="1800" b="1" dirty="0">
              <a:solidFill>
                <a:srgbClr val="000000"/>
              </a:solidFill>
              <a:latin typeface="Arial"/>
              <a:ea typeface="+mn-ea"/>
            </a:endParaRPr>
          </a:p>
        </p:txBody>
      </p:sp>
      <p:pic>
        <p:nvPicPr>
          <p:cNvPr id="6" name="Picture 5"/>
          <p:cNvPicPr>
            <a:picLocks noChangeAspect="1"/>
          </p:cNvPicPr>
          <p:nvPr/>
        </p:nvPicPr>
        <p:blipFill>
          <a:blip r:embed="rId2"/>
          <a:stretch>
            <a:fillRect/>
          </a:stretch>
        </p:blipFill>
        <p:spPr>
          <a:xfrm>
            <a:off x="5282901" y="1130140"/>
            <a:ext cx="2011514" cy="1982778"/>
          </a:xfrm>
          <a:prstGeom prst="rect">
            <a:avLst/>
          </a:prstGeom>
        </p:spPr>
      </p:pic>
      <p:sp>
        <p:nvSpPr>
          <p:cNvPr id="7" name="Rectangle 6"/>
          <p:cNvSpPr/>
          <p:nvPr/>
        </p:nvSpPr>
        <p:spPr>
          <a:xfrm>
            <a:off x="5282901" y="3187220"/>
            <a:ext cx="3797275" cy="369332"/>
          </a:xfrm>
          <a:prstGeom prst="rect">
            <a:avLst/>
          </a:prstGeom>
        </p:spPr>
        <p:txBody>
          <a:bodyPr wrap="square">
            <a:spAutoFit/>
          </a:bodyPr>
          <a:lstStyle/>
          <a:p>
            <a:pPr defTabSz="914400" fontAlgn="auto">
              <a:spcBef>
                <a:spcPts val="0"/>
              </a:spcBef>
              <a:spcAft>
                <a:spcPts val="0"/>
              </a:spcAft>
            </a:pPr>
            <a:r>
              <a:rPr lang="en-US" sz="1800" b="1" dirty="0" err="1" smtClean="0">
                <a:solidFill>
                  <a:srgbClr val="000000"/>
                </a:solidFill>
                <a:latin typeface="Arial"/>
                <a:ea typeface="+mn-ea"/>
              </a:rPr>
              <a:t>B.Govoreanu</a:t>
            </a:r>
            <a:r>
              <a:rPr lang="en-US" sz="1800" b="1" dirty="0" smtClean="0">
                <a:solidFill>
                  <a:srgbClr val="000000"/>
                </a:solidFill>
                <a:latin typeface="Arial"/>
                <a:ea typeface="+mn-ea"/>
              </a:rPr>
              <a:t> </a:t>
            </a:r>
            <a:r>
              <a:rPr lang="en-US" sz="1800" b="1" i="1" dirty="0" smtClean="0">
                <a:solidFill>
                  <a:srgbClr val="000000"/>
                </a:solidFill>
                <a:latin typeface="Arial"/>
                <a:ea typeface="+mn-ea"/>
              </a:rPr>
              <a:t>et al.</a:t>
            </a:r>
            <a:r>
              <a:rPr lang="en-US" sz="1800" b="1" dirty="0" smtClean="0">
                <a:solidFill>
                  <a:srgbClr val="000000"/>
                </a:solidFill>
                <a:latin typeface="Arial"/>
                <a:ea typeface="+mn-ea"/>
              </a:rPr>
              <a:t>,</a:t>
            </a:r>
            <a:r>
              <a:rPr lang="en-US" sz="1800" b="1" i="1" dirty="0" smtClean="0">
                <a:solidFill>
                  <a:srgbClr val="000000"/>
                </a:solidFill>
                <a:latin typeface="Arial"/>
                <a:ea typeface="+mn-ea"/>
              </a:rPr>
              <a:t> </a:t>
            </a:r>
            <a:r>
              <a:rPr lang="en-US" sz="1800" b="1" dirty="0" smtClean="0">
                <a:solidFill>
                  <a:srgbClr val="000000"/>
                </a:solidFill>
                <a:latin typeface="Arial"/>
                <a:ea typeface="+mn-ea"/>
              </a:rPr>
              <a:t>IEDM 2011.</a:t>
            </a:r>
            <a:endParaRPr lang="en-US" sz="1800" b="1" dirty="0">
              <a:solidFill>
                <a:srgbClr val="000000"/>
              </a:solidFill>
              <a:latin typeface="Arial"/>
              <a:ea typeface="+mn-ea"/>
            </a:endParaRPr>
          </a:p>
        </p:txBody>
      </p:sp>
      <p:sp>
        <p:nvSpPr>
          <p:cNvPr id="8" name="Rectangle 7"/>
          <p:cNvSpPr/>
          <p:nvPr/>
        </p:nvSpPr>
        <p:spPr>
          <a:xfrm>
            <a:off x="5286169" y="5907250"/>
            <a:ext cx="3794007" cy="369332"/>
          </a:xfrm>
          <a:prstGeom prst="rect">
            <a:avLst/>
          </a:prstGeom>
        </p:spPr>
        <p:txBody>
          <a:bodyPr wrap="square">
            <a:spAutoFit/>
          </a:bodyPr>
          <a:lstStyle/>
          <a:p>
            <a:pPr defTabSz="914400" fontAlgn="auto">
              <a:spcBef>
                <a:spcPts val="0"/>
              </a:spcBef>
              <a:spcAft>
                <a:spcPts val="0"/>
              </a:spcAft>
            </a:pPr>
            <a:r>
              <a:rPr lang="en-US" sz="1800" b="1" dirty="0" smtClean="0">
                <a:solidFill>
                  <a:srgbClr val="000000"/>
                </a:solidFill>
                <a:latin typeface="Arial"/>
                <a:ea typeface="+mn-ea"/>
              </a:rPr>
              <a:t>K.-S. Li </a:t>
            </a:r>
            <a:r>
              <a:rPr lang="en-US" sz="1800" b="1" i="1" dirty="0" smtClean="0">
                <a:solidFill>
                  <a:srgbClr val="000000"/>
                </a:solidFill>
                <a:latin typeface="Arial"/>
                <a:ea typeface="+mn-ea"/>
              </a:rPr>
              <a:t>et al.</a:t>
            </a:r>
            <a:r>
              <a:rPr lang="en-US" sz="1800" b="1" dirty="0" smtClean="0">
                <a:solidFill>
                  <a:srgbClr val="000000"/>
                </a:solidFill>
                <a:latin typeface="Arial"/>
                <a:ea typeface="+mn-ea"/>
              </a:rPr>
              <a:t>,</a:t>
            </a:r>
            <a:r>
              <a:rPr lang="en-US" sz="1800" b="1" i="1" dirty="0" smtClean="0">
                <a:solidFill>
                  <a:srgbClr val="000000"/>
                </a:solidFill>
                <a:latin typeface="Arial"/>
                <a:ea typeface="+mn-ea"/>
              </a:rPr>
              <a:t> </a:t>
            </a:r>
            <a:r>
              <a:rPr lang="en-US" sz="1800" b="1" dirty="0" smtClean="0">
                <a:solidFill>
                  <a:srgbClr val="000000"/>
                </a:solidFill>
                <a:latin typeface="Arial"/>
                <a:ea typeface="+mn-ea"/>
              </a:rPr>
              <a:t>VLSI 2014.</a:t>
            </a:r>
            <a:endParaRPr lang="en-US" sz="1800" b="1" dirty="0">
              <a:solidFill>
                <a:srgbClr val="000000"/>
              </a:solidFill>
              <a:latin typeface="Arial"/>
              <a:ea typeface="+mn-ea"/>
            </a:endParaRPr>
          </a:p>
        </p:txBody>
      </p:sp>
      <p:sp>
        <p:nvSpPr>
          <p:cNvPr id="9" name="TextBox 8"/>
          <p:cNvSpPr txBox="1"/>
          <p:nvPr/>
        </p:nvSpPr>
        <p:spPr>
          <a:xfrm>
            <a:off x="7512351" y="1677074"/>
            <a:ext cx="851515" cy="923330"/>
          </a:xfrm>
          <a:prstGeom prst="rect">
            <a:avLst/>
          </a:prstGeom>
          <a:noFill/>
        </p:spPr>
        <p:txBody>
          <a:bodyPr wrap="none" rtlCol="0">
            <a:spAutoFit/>
          </a:bodyPr>
          <a:lstStyle/>
          <a:p>
            <a:pPr algn="ctr" defTabSz="914400" fontAlgn="auto">
              <a:spcBef>
                <a:spcPts val="0"/>
              </a:spcBef>
              <a:spcAft>
                <a:spcPts val="0"/>
              </a:spcAft>
            </a:pPr>
            <a:r>
              <a:rPr lang="en-US" altLang="zh-CN" sz="1800" b="1" dirty="0" smtClean="0">
                <a:solidFill>
                  <a:srgbClr val="7889FB">
                    <a:lumMod val="75000"/>
                  </a:srgbClr>
                </a:solidFill>
                <a:latin typeface="Arial"/>
                <a:ea typeface="+mn-ea"/>
              </a:rPr>
              <a:t>10 nm</a:t>
            </a:r>
          </a:p>
          <a:p>
            <a:pPr algn="ctr" defTabSz="914400" fontAlgn="auto">
              <a:spcBef>
                <a:spcPts val="0"/>
              </a:spcBef>
              <a:spcAft>
                <a:spcPts val="0"/>
              </a:spcAft>
            </a:pPr>
            <a:r>
              <a:rPr lang="en-US" altLang="zh-CN" sz="1800" b="1" dirty="0" smtClean="0">
                <a:solidFill>
                  <a:srgbClr val="7889FB">
                    <a:lumMod val="75000"/>
                  </a:srgbClr>
                </a:solidFill>
                <a:latin typeface="Arial"/>
                <a:ea typeface="+mn-ea"/>
              </a:rPr>
              <a:t>X</a:t>
            </a:r>
          </a:p>
          <a:p>
            <a:pPr algn="ctr" defTabSz="914400" fontAlgn="auto">
              <a:spcBef>
                <a:spcPts val="0"/>
              </a:spcBef>
              <a:spcAft>
                <a:spcPts val="0"/>
              </a:spcAft>
            </a:pPr>
            <a:r>
              <a:rPr lang="en-US" altLang="zh-CN" sz="1800" b="1" dirty="0" smtClean="0">
                <a:solidFill>
                  <a:srgbClr val="7889FB">
                    <a:lumMod val="75000"/>
                  </a:srgbClr>
                </a:solidFill>
                <a:latin typeface="Arial"/>
                <a:ea typeface="+mn-ea"/>
              </a:rPr>
              <a:t>10 nm</a:t>
            </a:r>
            <a:endParaRPr lang="zh-CN" altLang="en-US" sz="1800" b="1" dirty="0">
              <a:solidFill>
                <a:srgbClr val="7889FB">
                  <a:lumMod val="75000"/>
                </a:srgbClr>
              </a:solidFill>
              <a:latin typeface="Arial"/>
              <a:ea typeface="+mn-ea"/>
            </a:endParaRPr>
          </a:p>
        </p:txBody>
      </p:sp>
      <p:sp>
        <p:nvSpPr>
          <p:cNvPr id="10" name="TextBox 9"/>
          <p:cNvSpPr txBox="1"/>
          <p:nvPr/>
        </p:nvSpPr>
        <p:spPr>
          <a:xfrm>
            <a:off x="6730698" y="4093973"/>
            <a:ext cx="1997247" cy="369332"/>
          </a:xfrm>
          <a:prstGeom prst="rect">
            <a:avLst/>
          </a:prstGeom>
          <a:noFill/>
        </p:spPr>
        <p:txBody>
          <a:bodyPr wrap="square" rtlCol="0">
            <a:spAutoFit/>
          </a:bodyPr>
          <a:lstStyle/>
          <a:p>
            <a:pPr algn="ctr" defTabSz="914400" fontAlgn="auto">
              <a:spcBef>
                <a:spcPts val="0"/>
              </a:spcBef>
              <a:spcAft>
                <a:spcPts val="0"/>
              </a:spcAft>
            </a:pPr>
            <a:r>
              <a:rPr lang="en-US" altLang="zh-CN" sz="1800" b="1" dirty="0" smtClean="0">
                <a:solidFill>
                  <a:srgbClr val="7889FB">
                    <a:lumMod val="75000"/>
                  </a:srgbClr>
                </a:solidFill>
                <a:latin typeface="Arial"/>
                <a:ea typeface="+mn-ea"/>
              </a:rPr>
              <a:t>1 nm X 3 nm</a:t>
            </a:r>
            <a:endParaRPr lang="zh-CN" altLang="en-US" sz="1800" b="1" dirty="0">
              <a:solidFill>
                <a:srgbClr val="7889FB">
                  <a:lumMod val="75000"/>
                </a:srgbClr>
              </a:solidFill>
              <a:latin typeface="Arial"/>
              <a:ea typeface="+mn-ea"/>
            </a:endParaRPr>
          </a:p>
        </p:txBody>
      </p:sp>
      <p:cxnSp>
        <p:nvCxnSpPr>
          <p:cNvPr id="11" name="Straight Arrow Connector 10"/>
          <p:cNvCxnSpPr/>
          <p:nvPr/>
        </p:nvCxnSpPr>
        <p:spPr bwMode="auto">
          <a:xfrm>
            <a:off x="2269833" y="5187162"/>
            <a:ext cx="576064" cy="106812"/>
          </a:xfrm>
          <a:prstGeom prst="straightConnector1">
            <a:avLst/>
          </a:prstGeom>
          <a:solidFill>
            <a:schemeClr val="accent1"/>
          </a:solidFill>
          <a:ln w="38100" cap="flat" cmpd="sng" algn="ctr">
            <a:solidFill>
              <a:schemeClr val="tx2">
                <a:lumMod val="75000"/>
              </a:schemeClr>
            </a:solidFill>
            <a:prstDash val="solid"/>
            <a:round/>
            <a:headEnd type="none" w="med" len="med"/>
            <a:tailEnd type="triangle"/>
          </a:ln>
          <a:effectLst/>
        </p:spPr>
      </p:cxnSp>
      <p:pic>
        <p:nvPicPr>
          <p:cNvPr id="12" name="Picture 11"/>
          <p:cNvPicPr>
            <a:picLocks noChangeAspect="1"/>
          </p:cNvPicPr>
          <p:nvPr/>
        </p:nvPicPr>
        <p:blipFill>
          <a:blip r:embed="rId3"/>
          <a:stretch>
            <a:fillRect/>
          </a:stretch>
        </p:blipFill>
        <p:spPr>
          <a:xfrm>
            <a:off x="1122453" y="3871637"/>
            <a:ext cx="3178331" cy="1946202"/>
          </a:xfrm>
          <a:prstGeom prst="rect">
            <a:avLst/>
          </a:prstGeom>
        </p:spPr>
      </p:pic>
      <p:sp>
        <p:nvSpPr>
          <p:cNvPr id="13" name="TextBox 12"/>
          <p:cNvSpPr txBox="1"/>
          <p:nvPr/>
        </p:nvSpPr>
        <p:spPr>
          <a:xfrm>
            <a:off x="1603538" y="4975944"/>
            <a:ext cx="526747" cy="369332"/>
          </a:xfrm>
          <a:prstGeom prst="rect">
            <a:avLst/>
          </a:prstGeom>
          <a:noFill/>
        </p:spPr>
        <p:txBody>
          <a:bodyPr wrap="none" rtlCol="0">
            <a:spAutoFit/>
          </a:bodyPr>
          <a:lstStyle/>
          <a:p>
            <a:pPr algn="ctr" defTabSz="914400" fontAlgn="auto">
              <a:spcBef>
                <a:spcPts val="0"/>
              </a:spcBef>
              <a:spcAft>
                <a:spcPts val="0"/>
              </a:spcAft>
            </a:pPr>
            <a:r>
              <a:rPr lang="en-US" altLang="zh-CN" sz="1800" b="1" dirty="0">
                <a:solidFill>
                  <a:srgbClr val="7889FB">
                    <a:lumMod val="75000"/>
                  </a:srgbClr>
                </a:solidFill>
                <a:latin typeface="Arial"/>
                <a:ea typeface="+mn-ea"/>
              </a:rPr>
              <a:t>T</a:t>
            </a:r>
            <a:r>
              <a:rPr lang="en-US" altLang="zh-CN" sz="1800" b="1" dirty="0" smtClean="0">
                <a:solidFill>
                  <a:srgbClr val="7889FB">
                    <a:lumMod val="75000"/>
                  </a:srgbClr>
                </a:solidFill>
                <a:latin typeface="Arial"/>
                <a:ea typeface="+mn-ea"/>
              </a:rPr>
              <a:t>ip</a:t>
            </a:r>
            <a:endParaRPr lang="zh-CN" altLang="en-US" sz="1800" b="1" dirty="0">
              <a:solidFill>
                <a:srgbClr val="7889FB">
                  <a:lumMod val="75000"/>
                </a:srgbClr>
              </a:solidFill>
              <a:latin typeface="Arial"/>
              <a:ea typeface="+mn-ea"/>
            </a:endParaRPr>
          </a:p>
        </p:txBody>
      </p:sp>
      <p:cxnSp>
        <p:nvCxnSpPr>
          <p:cNvPr id="14" name="Straight Arrow Connector 13"/>
          <p:cNvCxnSpPr/>
          <p:nvPr/>
        </p:nvCxnSpPr>
        <p:spPr bwMode="auto">
          <a:xfrm>
            <a:off x="2145273" y="5220221"/>
            <a:ext cx="667576" cy="146620"/>
          </a:xfrm>
          <a:prstGeom prst="straightConnector1">
            <a:avLst/>
          </a:prstGeom>
          <a:solidFill>
            <a:schemeClr val="accent1"/>
          </a:solidFill>
          <a:ln w="38100" cap="flat" cmpd="sng" algn="ctr">
            <a:solidFill>
              <a:srgbClr val="0000FF"/>
            </a:solidFill>
            <a:prstDash val="solid"/>
            <a:round/>
            <a:headEnd type="none" w="med" len="med"/>
            <a:tailEnd type="triangle"/>
          </a:ln>
          <a:effectLst/>
        </p:spPr>
      </p:cxnSp>
      <p:pic>
        <p:nvPicPr>
          <p:cNvPr id="15" name="Picture 14"/>
          <p:cNvPicPr>
            <a:picLocks noChangeAspect="1"/>
          </p:cNvPicPr>
          <p:nvPr/>
        </p:nvPicPr>
        <p:blipFill>
          <a:blip r:embed="rId4"/>
          <a:stretch>
            <a:fillRect/>
          </a:stretch>
        </p:blipFill>
        <p:spPr>
          <a:xfrm>
            <a:off x="5369241" y="3772358"/>
            <a:ext cx="1457143" cy="2047619"/>
          </a:xfrm>
          <a:prstGeom prst="rect">
            <a:avLst/>
          </a:prstGeom>
        </p:spPr>
      </p:pic>
      <p:pic>
        <p:nvPicPr>
          <p:cNvPr id="16" name="Picture 15"/>
          <p:cNvPicPr>
            <a:picLocks noChangeAspect="1"/>
          </p:cNvPicPr>
          <p:nvPr/>
        </p:nvPicPr>
        <p:blipFill>
          <a:blip r:embed="rId5"/>
          <a:stretch>
            <a:fillRect/>
          </a:stretch>
        </p:blipFill>
        <p:spPr>
          <a:xfrm>
            <a:off x="7000751" y="4703397"/>
            <a:ext cx="1457143" cy="1066667"/>
          </a:xfrm>
          <a:prstGeom prst="rect">
            <a:avLst/>
          </a:prstGeom>
        </p:spPr>
      </p:pic>
      <p:sp>
        <p:nvSpPr>
          <p:cNvPr id="17" name="TextBox 16"/>
          <p:cNvSpPr txBox="1"/>
          <p:nvPr/>
        </p:nvSpPr>
        <p:spPr>
          <a:xfrm>
            <a:off x="104935" y="6418107"/>
            <a:ext cx="635294" cy="400110"/>
          </a:xfrm>
          <a:prstGeom prst="rect">
            <a:avLst/>
          </a:prstGeom>
          <a:noFill/>
        </p:spPr>
        <p:txBody>
          <a:bodyPr wrap="square" rtlCol="0">
            <a:spAutoFit/>
          </a:bodyPr>
          <a:lstStyle/>
          <a:p>
            <a:r>
              <a:rPr lang="en-US" sz="2000" dirty="0" smtClean="0">
                <a:solidFill>
                  <a:schemeClr val="bg1"/>
                </a:solidFill>
                <a:latin typeface="Arial" panose="020B0604020202020204" pitchFamily="34" charset="0"/>
                <a:cs typeface="Arial" panose="020B0604020202020204" pitchFamily="34" charset="0"/>
              </a:rPr>
              <a:t>46</a:t>
            </a: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2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wipe(left)">
                                      <p:cBhvr>
                                        <p:cTn id="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Sub-10 nm RRAM – Characteristics</a:t>
            </a:r>
            <a:endParaRPr lang="en-US" b="1" i="1" dirty="0"/>
          </a:p>
        </p:txBody>
      </p:sp>
      <p:pic>
        <p:nvPicPr>
          <p:cNvPr id="8"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5382" b="8629"/>
          <a:stretch/>
        </p:blipFill>
        <p:spPr bwMode="auto">
          <a:xfrm>
            <a:off x="4800600" y="1219201"/>
            <a:ext cx="3206059"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3701" b="8629"/>
          <a:stretch/>
        </p:blipFill>
        <p:spPr bwMode="auto">
          <a:xfrm>
            <a:off x="4894903" y="3810000"/>
            <a:ext cx="3258497" cy="258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52400" y="1411069"/>
            <a:ext cx="4267200" cy="1200329"/>
          </a:xfrm>
          <a:prstGeom prst="rect">
            <a:avLst/>
          </a:prstGeom>
          <a:noFill/>
        </p:spPr>
        <p:txBody>
          <a:bodyPr wrap="square" rtlCol="0">
            <a:spAutoFit/>
          </a:bodyPr>
          <a:lstStyle/>
          <a:p>
            <a:r>
              <a:rPr lang="en-US" b="1" dirty="0" smtClean="0">
                <a:solidFill>
                  <a:srgbClr val="0000FF"/>
                </a:solidFill>
              </a:rPr>
              <a:t>Electrical results commensurate with typical reported RRAM</a:t>
            </a:r>
            <a:endParaRPr lang="en-US" b="1" dirty="0">
              <a:solidFill>
                <a:srgbClr val="0000FF"/>
              </a:solidFill>
            </a:endParaRPr>
          </a:p>
        </p:txBody>
      </p:sp>
      <p:sp>
        <p:nvSpPr>
          <p:cNvPr id="13" name="TextBox 12"/>
          <p:cNvSpPr txBox="1"/>
          <p:nvPr/>
        </p:nvSpPr>
        <p:spPr>
          <a:xfrm>
            <a:off x="134872" y="6123801"/>
            <a:ext cx="4970528" cy="276999"/>
          </a:xfrm>
          <a:prstGeom prst="rect">
            <a:avLst/>
          </a:prstGeom>
          <a:noFill/>
        </p:spPr>
        <p:txBody>
          <a:bodyPr wrap="none" rtlCol="0">
            <a:spAutoFit/>
          </a:bodyPr>
          <a:lstStyle/>
          <a:p>
            <a:r>
              <a:rPr lang="en-US" sz="1200" b="1" dirty="0" smtClean="0"/>
              <a:t>Z. Zhang, Y. Wu, H-S. P. Wong, S.S. Wong, </a:t>
            </a:r>
            <a:r>
              <a:rPr lang="en-US" sz="1200" b="1" i="1" dirty="0" smtClean="0"/>
              <a:t>EDL</a:t>
            </a:r>
            <a:r>
              <a:rPr lang="en-US" sz="1200" b="1" dirty="0" smtClean="0"/>
              <a:t>, p. 1005, Aug 2013</a:t>
            </a:r>
            <a:endParaRPr lang="en-US" sz="1200" b="1" dirty="0"/>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2887639"/>
            <a:ext cx="4029075"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52548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70986" y="1533042"/>
            <a:ext cx="6822015" cy="5114987"/>
          </a:xfrm>
          <a:prstGeom prst="rect">
            <a:avLst/>
          </a:prstGeom>
        </p:spPr>
      </p:pic>
      <p:sp>
        <p:nvSpPr>
          <p:cNvPr id="60" name="TextBox 59"/>
          <p:cNvSpPr txBox="1"/>
          <p:nvPr/>
        </p:nvSpPr>
        <p:spPr>
          <a:xfrm>
            <a:off x="104935" y="6418107"/>
            <a:ext cx="635294" cy="400110"/>
          </a:xfrm>
          <a:prstGeom prst="rect">
            <a:avLst/>
          </a:prstGeom>
          <a:noFill/>
        </p:spPr>
        <p:txBody>
          <a:bodyPr wrap="square" rtlCol="0">
            <a:spAutoFit/>
          </a:bodyPr>
          <a:lstStyle/>
          <a:p>
            <a:r>
              <a:rPr lang="en-US" sz="2000" dirty="0" smtClean="0">
                <a:solidFill>
                  <a:schemeClr val="bg1"/>
                </a:solidFill>
                <a:latin typeface="Arial" panose="020B0604020202020204" pitchFamily="34" charset="0"/>
                <a:cs typeface="Arial" panose="020B0604020202020204" pitchFamily="34" charset="0"/>
              </a:rPr>
              <a:t>54</a:t>
            </a:r>
            <a:endParaRPr lang="en-US" sz="20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254000" y="14111"/>
            <a:ext cx="8565444" cy="1384995"/>
          </a:xfrm>
          <a:prstGeom prst="rect">
            <a:avLst/>
          </a:prstGeom>
          <a:noFill/>
        </p:spPr>
        <p:txBody>
          <a:bodyPr wrap="square" rtlCol="0">
            <a:spAutoFit/>
          </a:bodyPr>
          <a:lstStyle/>
          <a:p>
            <a:pPr algn="ctr"/>
            <a:r>
              <a:rPr lang="en-US" sz="2800" b="1" i="1" dirty="0" smtClean="0"/>
              <a:t>DFT </a:t>
            </a:r>
            <a:r>
              <a:rPr lang="en-US" sz="2800" b="1" i="1" dirty="0" err="1" smtClean="0"/>
              <a:t>ab</a:t>
            </a:r>
            <a:r>
              <a:rPr lang="en-US" sz="2800" b="1" i="1" dirty="0" smtClean="0"/>
              <a:t>-initio modeling indicating charge localization (Off State) and charge delocalization (On state), followed by NEGF simulation</a:t>
            </a:r>
            <a:endParaRPr lang="en-US" sz="2800" b="1" i="1" dirty="0"/>
          </a:p>
        </p:txBody>
      </p:sp>
      <p:sp>
        <p:nvSpPr>
          <p:cNvPr id="5" name="TextBox 4"/>
          <p:cNvSpPr txBox="1"/>
          <p:nvPr/>
        </p:nvSpPr>
        <p:spPr>
          <a:xfrm>
            <a:off x="3866444" y="6504475"/>
            <a:ext cx="3132667" cy="369332"/>
          </a:xfrm>
          <a:prstGeom prst="rect">
            <a:avLst/>
          </a:prstGeom>
          <a:noFill/>
        </p:spPr>
        <p:txBody>
          <a:bodyPr wrap="square" rtlCol="0">
            <a:spAutoFit/>
          </a:bodyPr>
          <a:lstStyle/>
          <a:p>
            <a:r>
              <a:rPr lang="en-US" dirty="0" smtClean="0"/>
              <a:t>L. Zhao et al, 2014 IEDM</a:t>
            </a:r>
            <a:endParaRPr lang="en-US" dirty="0"/>
          </a:p>
        </p:txBody>
      </p:sp>
    </p:spTree>
    <p:extLst>
      <p:ext uri="{BB962C8B-B14F-4D97-AF65-F5344CB8AC3E}">
        <p14:creationId xmlns:p14="http://schemas.microsoft.com/office/powerpoint/2010/main" val="3274532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36" y="884497"/>
            <a:ext cx="4725364" cy="394605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4344" y="884497"/>
            <a:ext cx="4494828" cy="3960000"/>
          </a:xfrm>
          <a:prstGeom prst="rect">
            <a:avLst/>
          </a:prstGeom>
        </p:spPr>
      </p:pic>
      <p:sp>
        <p:nvSpPr>
          <p:cNvPr id="2" name="Title 1"/>
          <p:cNvSpPr>
            <a:spLocks noGrp="1"/>
          </p:cNvSpPr>
          <p:nvPr>
            <p:ph type="title"/>
          </p:nvPr>
        </p:nvSpPr>
        <p:spPr>
          <a:xfrm>
            <a:off x="722313" y="276367"/>
            <a:ext cx="7772400" cy="1362075"/>
          </a:xfrm>
        </p:spPr>
        <p:txBody>
          <a:bodyPr>
            <a:normAutofit/>
          </a:bodyPr>
          <a:lstStyle/>
          <a:p>
            <a:pPr algn="ctr"/>
            <a:r>
              <a:rPr lang="en-US" altLang="zh-CN" sz="3200" i="1" dirty="0" smtClean="0"/>
              <a:t>Calculated I-V Characteristics</a:t>
            </a:r>
            <a:endParaRPr lang="zh-CN" altLang="en-US" sz="3200" i="1" dirty="0"/>
          </a:p>
        </p:txBody>
      </p:sp>
      <p:sp>
        <p:nvSpPr>
          <p:cNvPr id="3" name="Content Placeholder 2"/>
          <p:cNvSpPr>
            <a:spLocks noGrp="1"/>
          </p:cNvSpPr>
          <p:nvPr>
            <p:ph sz="quarter" idx="10"/>
          </p:nvPr>
        </p:nvSpPr>
        <p:spPr>
          <a:xfrm>
            <a:off x="2917003" y="4976636"/>
            <a:ext cx="3826594" cy="1260475"/>
          </a:xfrm>
        </p:spPr>
        <p:txBody>
          <a:bodyPr/>
          <a:lstStyle/>
          <a:p>
            <a:r>
              <a:rPr lang="en-US" altLang="zh-CN" sz="2200" dirty="0" smtClean="0"/>
              <a:t>ON state: </a:t>
            </a:r>
            <a:r>
              <a:rPr lang="en-US" altLang="zh-CN" sz="2200" dirty="0" smtClean="0">
                <a:solidFill>
                  <a:srgbClr val="0000FF"/>
                </a:solidFill>
              </a:rPr>
              <a:t>linear I-V, </a:t>
            </a:r>
            <a:r>
              <a:rPr lang="en-US" altLang="zh-CN" sz="2200" dirty="0" err="1" smtClean="0">
                <a:solidFill>
                  <a:srgbClr val="0000FF"/>
                </a:solidFill>
              </a:rPr>
              <a:t>Ohmic</a:t>
            </a:r>
            <a:r>
              <a:rPr lang="en-US" altLang="zh-CN" sz="2200" dirty="0" smtClean="0">
                <a:solidFill>
                  <a:srgbClr val="0000FF"/>
                </a:solidFill>
              </a:rPr>
              <a:t> behaviors</a:t>
            </a:r>
          </a:p>
          <a:p>
            <a:r>
              <a:rPr lang="en-US" altLang="zh-CN" sz="2200" dirty="0" smtClean="0"/>
              <a:t>OFF state: </a:t>
            </a:r>
            <a:r>
              <a:rPr lang="en-US" altLang="zh-CN" sz="2200" dirty="0" smtClean="0">
                <a:solidFill>
                  <a:srgbClr val="0000FF"/>
                </a:solidFill>
              </a:rPr>
              <a:t>non-linear I-V, exponentially dependent on t</a:t>
            </a:r>
            <a:r>
              <a:rPr lang="en-US" altLang="zh-CN" sz="2200" baseline="-25000" dirty="0" smtClean="0">
                <a:solidFill>
                  <a:srgbClr val="0000FF"/>
                </a:solidFill>
              </a:rPr>
              <a:t>OX</a:t>
            </a:r>
          </a:p>
        </p:txBody>
      </p:sp>
      <p:sp>
        <p:nvSpPr>
          <p:cNvPr id="4" name="Rectangle 3"/>
          <p:cNvSpPr/>
          <p:nvPr/>
        </p:nvSpPr>
        <p:spPr bwMode="auto">
          <a:xfrm>
            <a:off x="210656" y="2519787"/>
            <a:ext cx="379892" cy="576707"/>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a:spcBef>
                <a:spcPct val="50000"/>
              </a:spcBef>
              <a:buClr>
                <a:srgbClr val="2DB6B3"/>
              </a:buClr>
              <a:buFont typeface="Wingdings" pitchFamily="2" charset="2"/>
              <a:buNone/>
            </a:pPr>
            <a:endParaRPr lang="zh-CN" altLang="en-US" smtClean="0">
              <a:solidFill>
                <a:srgbClr val="000000"/>
              </a:solidFill>
              <a:latin typeface="Arial" charset="0"/>
              <a:ea typeface="+mn-ea"/>
            </a:endParaRPr>
          </a:p>
        </p:txBody>
      </p:sp>
      <p:sp>
        <p:nvSpPr>
          <p:cNvPr id="6" name="Rectangle 5"/>
          <p:cNvSpPr/>
          <p:nvPr/>
        </p:nvSpPr>
        <p:spPr>
          <a:xfrm>
            <a:off x="5927943" y="2260586"/>
            <a:ext cx="1489510" cy="430887"/>
          </a:xfrm>
          <a:prstGeom prst="rect">
            <a:avLst/>
          </a:prstGeom>
        </p:spPr>
        <p:txBody>
          <a:bodyPr wrap="none">
            <a:spAutoFit/>
          </a:bodyPr>
          <a:lstStyle/>
          <a:p>
            <a:pPr defTabSz="914400" fontAlgn="auto">
              <a:spcBef>
                <a:spcPts val="0"/>
              </a:spcBef>
              <a:spcAft>
                <a:spcPts val="0"/>
              </a:spcAft>
            </a:pPr>
            <a:r>
              <a:rPr lang="en-US" altLang="zh-CN" sz="2200" b="1" dirty="0">
                <a:solidFill>
                  <a:srgbClr val="000000"/>
                </a:solidFill>
                <a:latin typeface="Arial"/>
                <a:ea typeface="+mn-ea"/>
              </a:rPr>
              <a:t>OFF state</a:t>
            </a:r>
            <a:endParaRPr lang="zh-CN" altLang="en-US" sz="2200" b="1" dirty="0">
              <a:solidFill>
                <a:srgbClr val="000000"/>
              </a:solidFill>
              <a:latin typeface="Arial"/>
              <a:ea typeface="+mn-ea"/>
            </a:endParaRPr>
          </a:p>
        </p:txBody>
      </p:sp>
      <p:sp>
        <p:nvSpPr>
          <p:cNvPr id="11" name="Rectangle 10"/>
          <p:cNvSpPr/>
          <p:nvPr/>
        </p:nvSpPr>
        <p:spPr>
          <a:xfrm>
            <a:off x="2142824" y="2295237"/>
            <a:ext cx="1346844" cy="430887"/>
          </a:xfrm>
          <a:prstGeom prst="rect">
            <a:avLst/>
          </a:prstGeom>
        </p:spPr>
        <p:txBody>
          <a:bodyPr wrap="none">
            <a:spAutoFit/>
          </a:bodyPr>
          <a:lstStyle/>
          <a:p>
            <a:pPr defTabSz="914400" fontAlgn="auto">
              <a:spcBef>
                <a:spcPts val="0"/>
              </a:spcBef>
              <a:spcAft>
                <a:spcPts val="0"/>
              </a:spcAft>
            </a:pPr>
            <a:r>
              <a:rPr lang="en-US" altLang="zh-CN" sz="2200" b="1" dirty="0" smtClean="0">
                <a:solidFill>
                  <a:srgbClr val="000000"/>
                </a:solidFill>
                <a:latin typeface="Arial"/>
                <a:ea typeface="+mn-ea"/>
              </a:rPr>
              <a:t>ON </a:t>
            </a:r>
            <a:r>
              <a:rPr lang="en-US" altLang="zh-CN" sz="2200" b="1" dirty="0">
                <a:solidFill>
                  <a:srgbClr val="000000"/>
                </a:solidFill>
                <a:latin typeface="Arial"/>
                <a:ea typeface="+mn-ea"/>
              </a:rPr>
              <a:t>state</a:t>
            </a:r>
            <a:endParaRPr lang="zh-CN" altLang="en-US" sz="2200" b="1" dirty="0">
              <a:solidFill>
                <a:srgbClr val="000000"/>
              </a:solidFill>
              <a:latin typeface="Arial"/>
              <a:ea typeface="+mn-ea"/>
            </a:endParaRPr>
          </a:p>
        </p:txBody>
      </p:sp>
      <p:cxnSp>
        <p:nvCxnSpPr>
          <p:cNvPr id="12" name="Straight Connector 11"/>
          <p:cNvCxnSpPr/>
          <p:nvPr/>
        </p:nvCxnSpPr>
        <p:spPr bwMode="auto">
          <a:xfrm flipV="1">
            <a:off x="5075399" y="2594724"/>
            <a:ext cx="3096344" cy="262800"/>
          </a:xfrm>
          <a:prstGeom prst="line">
            <a:avLst/>
          </a:prstGeom>
          <a:solidFill>
            <a:schemeClr val="accent1"/>
          </a:solidFill>
          <a:ln w="38100" cap="flat" cmpd="sng" algn="ctr">
            <a:solidFill>
              <a:schemeClr val="tx1"/>
            </a:solidFill>
            <a:prstDash val="sysDot"/>
            <a:round/>
            <a:headEnd type="none" w="med" len="med"/>
            <a:tailEnd type="none" w="med" len="med"/>
          </a:ln>
          <a:effectLst/>
        </p:spPr>
      </p:cxnSp>
      <p:cxnSp>
        <p:nvCxnSpPr>
          <p:cNvPr id="15" name="Straight Connector 14"/>
          <p:cNvCxnSpPr/>
          <p:nvPr/>
        </p:nvCxnSpPr>
        <p:spPr bwMode="auto">
          <a:xfrm flipV="1">
            <a:off x="5182758" y="3502282"/>
            <a:ext cx="3096344" cy="216000"/>
          </a:xfrm>
          <a:prstGeom prst="line">
            <a:avLst/>
          </a:prstGeom>
          <a:solidFill>
            <a:schemeClr val="accent1"/>
          </a:solidFill>
          <a:ln w="38100" cap="flat" cmpd="sng" algn="ctr">
            <a:solidFill>
              <a:srgbClr val="FF0000"/>
            </a:solidFill>
            <a:prstDash val="sysDot"/>
            <a:round/>
            <a:headEnd type="none" w="med" len="med"/>
            <a:tailEnd type="none" w="med" len="med"/>
          </a:ln>
          <a:effectLst/>
        </p:spPr>
      </p:cxnSp>
      <p:cxnSp>
        <p:nvCxnSpPr>
          <p:cNvPr id="18" name="Straight Connector 17"/>
          <p:cNvCxnSpPr/>
          <p:nvPr/>
        </p:nvCxnSpPr>
        <p:spPr bwMode="auto">
          <a:xfrm flipV="1">
            <a:off x="5182758" y="4196548"/>
            <a:ext cx="3096344" cy="216000"/>
          </a:xfrm>
          <a:prstGeom prst="line">
            <a:avLst/>
          </a:prstGeom>
          <a:solidFill>
            <a:schemeClr val="accent1"/>
          </a:solidFill>
          <a:ln w="38100" cap="flat" cmpd="sng" algn="ctr">
            <a:solidFill>
              <a:srgbClr val="3333FF"/>
            </a:solidFill>
            <a:prstDash val="sysDot"/>
            <a:round/>
            <a:headEnd type="none" w="med" len="med"/>
            <a:tailEnd type="none" w="med" len="med"/>
          </a:ln>
          <a:effectLst/>
        </p:spPr>
      </p:cxnSp>
      <p:cxnSp>
        <p:nvCxnSpPr>
          <p:cNvPr id="22" name="Straight Connector 21"/>
          <p:cNvCxnSpPr/>
          <p:nvPr/>
        </p:nvCxnSpPr>
        <p:spPr bwMode="auto">
          <a:xfrm flipV="1">
            <a:off x="1441894" y="2078186"/>
            <a:ext cx="2769507" cy="2324648"/>
          </a:xfrm>
          <a:prstGeom prst="line">
            <a:avLst/>
          </a:prstGeom>
          <a:solidFill>
            <a:schemeClr val="accent1"/>
          </a:solidFill>
          <a:ln w="38100" cap="flat" cmpd="sng" algn="ctr">
            <a:solidFill>
              <a:schemeClr val="tx1"/>
            </a:solidFill>
            <a:prstDash val="sysDot"/>
            <a:round/>
            <a:headEnd type="none" w="med" len="med"/>
            <a:tailEnd type="none" w="med" len="med"/>
          </a:ln>
          <a:effectLst/>
        </p:spPr>
      </p:cxnSp>
      <p:cxnSp>
        <p:nvCxnSpPr>
          <p:cNvPr id="25" name="Straight Connector 24"/>
          <p:cNvCxnSpPr/>
          <p:nvPr/>
        </p:nvCxnSpPr>
        <p:spPr bwMode="auto">
          <a:xfrm flipV="1">
            <a:off x="1441894" y="2908282"/>
            <a:ext cx="2736000" cy="1620000"/>
          </a:xfrm>
          <a:prstGeom prst="line">
            <a:avLst/>
          </a:prstGeom>
          <a:solidFill>
            <a:schemeClr val="accent1"/>
          </a:solidFill>
          <a:ln w="38100" cap="flat" cmpd="sng" algn="ctr">
            <a:solidFill>
              <a:srgbClr val="FF0000"/>
            </a:solidFill>
            <a:prstDash val="sysDot"/>
            <a:round/>
            <a:headEnd type="none" w="med" len="med"/>
            <a:tailEnd type="none" w="med" len="med"/>
          </a:ln>
          <a:effectLst/>
        </p:spPr>
      </p:cxnSp>
      <p:cxnSp>
        <p:nvCxnSpPr>
          <p:cNvPr id="29" name="Straight Connector 28"/>
          <p:cNvCxnSpPr/>
          <p:nvPr/>
        </p:nvCxnSpPr>
        <p:spPr bwMode="auto">
          <a:xfrm flipV="1">
            <a:off x="1514035" y="3607296"/>
            <a:ext cx="2790309" cy="920986"/>
          </a:xfrm>
          <a:prstGeom prst="line">
            <a:avLst/>
          </a:prstGeom>
          <a:solidFill>
            <a:schemeClr val="accent1"/>
          </a:solidFill>
          <a:ln w="38100" cap="flat" cmpd="sng" algn="ctr">
            <a:solidFill>
              <a:srgbClr val="3333FF"/>
            </a:solidFill>
            <a:prstDash val="sysDot"/>
            <a:round/>
            <a:headEnd type="none" w="med" len="med"/>
            <a:tailEnd type="none" w="med" len="med"/>
          </a:ln>
          <a:effectLst/>
        </p:spPr>
      </p:cxnSp>
      <p:sp>
        <p:nvSpPr>
          <p:cNvPr id="16" name="TextBox 15"/>
          <p:cNvSpPr txBox="1"/>
          <p:nvPr/>
        </p:nvSpPr>
        <p:spPr>
          <a:xfrm>
            <a:off x="104935" y="6418107"/>
            <a:ext cx="635294" cy="400110"/>
          </a:xfrm>
          <a:prstGeom prst="rect">
            <a:avLst/>
          </a:prstGeom>
          <a:noFill/>
        </p:spPr>
        <p:txBody>
          <a:bodyPr wrap="square" rtlCol="0">
            <a:spAutoFit/>
          </a:bodyPr>
          <a:lstStyle/>
          <a:p>
            <a:r>
              <a:rPr lang="en-US" sz="2000" dirty="0" smtClean="0">
                <a:solidFill>
                  <a:schemeClr val="bg1"/>
                </a:solidFill>
                <a:latin typeface="Arial" panose="020B0604020202020204" pitchFamily="34" charset="0"/>
                <a:cs typeface="Arial" panose="020B0604020202020204" pitchFamily="34" charset="0"/>
              </a:rPr>
              <a:t>55</a:t>
            </a:r>
            <a:endParaRPr lang="en-US" sz="200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5700889" y="6237111"/>
            <a:ext cx="2793824" cy="369332"/>
          </a:xfrm>
          <a:prstGeom prst="rect">
            <a:avLst/>
          </a:prstGeom>
          <a:noFill/>
        </p:spPr>
        <p:txBody>
          <a:bodyPr wrap="square" rtlCol="0">
            <a:spAutoFit/>
          </a:bodyPr>
          <a:lstStyle/>
          <a:p>
            <a:r>
              <a:rPr lang="en-US" dirty="0" smtClean="0"/>
              <a:t>L. Zhao et al, 2014 IEDM</a:t>
            </a:r>
            <a:endParaRPr lang="en-US" dirty="0"/>
          </a:p>
        </p:txBody>
      </p:sp>
    </p:spTree>
    <p:extLst>
      <p:ext uri="{BB962C8B-B14F-4D97-AF65-F5344CB8AC3E}">
        <p14:creationId xmlns:p14="http://schemas.microsoft.com/office/powerpoint/2010/main" val="2500162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a:xfrm>
            <a:off x="449263" y="192086"/>
            <a:ext cx="8245475" cy="646114"/>
          </a:xfrm>
        </p:spPr>
        <p:txBody>
          <a:bodyPr>
            <a:normAutofit fontScale="90000"/>
          </a:bodyPr>
          <a:lstStyle/>
          <a:p>
            <a:r>
              <a:rPr lang="en-US" b="1" i="1" dirty="0" smtClean="0"/>
              <a:t>Emerging Memories</a:t>
            </a:r>
            <a:endParaRPr lang="en-US" b="1" i="1" dirty="0"/>
          </a:p>
        </p:txBody>
      </p:sp>
      <p:pic>
        <p:nvPicPr>
          <p:cNvPr id="21" name="Picture 2"/>
          <p:cNvPicPr>
            <a:picLocks noChangeAspect="1" noChangeArrowheads="1"/>
          </p:cNvPicPr>
          <p:nvPr/>
        </p:nvPicPr>
        <p:blipFill>
          <a:blip r:embed="rId2" cstate="print"/>
          <a:srcRect r="25567"/>
          <a:stretch>
            <a:fillRect/>
          </a:stretch>
        </p:blipFill>
        <p:spPr bwMode="auto">
          <a:xfrm>
            <a:off x="4762459" y="1907332"/>
            <a:ext cx="1784051" cy="1819294"/>
          </a:xfrm>
          <a:prstGeom prst="rect">
            <a:avLst/>
          </a:prstGeom>
          <a:noFill/>
          <a:ln w="9525">
            <a:noFill/>
            <a:miter lim="800000"/>
            <a:headEnd/>
            <a:tailEnd/>
          </a:ln>
          <a:effectLst/>
        </p:spPr>
      </p:pic>
      <p:pic>
        <p:nvPicPr>
          <p:cNvPr id="22" name="Picture 4"/>
          <p:cNvPicPr>
            <a:picLocks noChangeAspect="1" noChangeArrowheads="1"/>
          </p:cNvPicPr>
          <p:nvPr/>
        </p:nvPicPr>
        <p:blipFill>
          <a:blip r:embed="rId3" cstate="print"/>
          <a:srcRect r="12155"/>
          <a:stretch>
            <a:fillRect/>
          </a:stretch>
        </p:blipFill>
        <p:spPr bwMode="auto">
          <a:xfrm>
            <a:off x="2536043" y="1961932"/>
            <a:ext cx="1784223" cy="1749914"/>
          </a:xfrm>
          <a:prstGeom prst="rect">
            <a:avLst/>
          </a:prstGeom>
          <a:noFill/>
          <a:ln w="9525">
            <a:noFill/>
            <a:miter lim="800000"/>
            <a:headEnd/>
            <a:tailEnd/>
          </a:ln>
          <a:effectLst/>
        </p:spPr>
      </p:pic>
      <p:pic>
        <p:nvPicPr>
          <p:cNvPr id="23" name="Picture 2"/>
          <p:cNvPicPr>
            <a:picLocks noChangeAspect="1" noChangeArrowheads="1"/>
          </p:cNvPicPr>
          <p:nvPr/>
        </p:nvPicPr>
        <p:blipFill>
          <a:blip r:embed="rId4" cstate="print"/>
          <a:srcRect/>
          <a:stretch>
            <a:fillRect/>
          </a:stretch>
        </p:blipFill>
        <p:spPr bwMode="auto">
          <a:xfrm>
            <a:off x="6988704" y="1905000"/>
            <a:ext cx="1774296" cy="1827002"/>
          </a:xfrm>
          <a:prstGeom prst="rect">
            <a:avLst/>
          </a:prstGeom>
          <a:noFill/>
          <a:ln w="9525">
            <a:noFill/>
            <a:miter lim="800000"/>
            <a:headEnd/>
            <a:tailEnd/>
          </a:ln>
          <a:effectLst/>
        </p:spPr>
      </p:pic>
      <p:sp>
        <p:nvSpPr>
          <p:cNvPr id="24" name="TextBox 23"/>
          <p:cNvSpPr txBox="1"/>
          <p:nvPr/>
        </p:nvSpPr>
        <p:spPr>
          <a:xfrm>
            <a:off x="421340" y="4114800"/>
            <a:ext cx="1594071" cy="461665"/>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cs typeface="+mn-cs"/>
              </a:rPr>
              <a:t>STT-MRAM</a:t>
            </a:r>
            <a:endParaRPr lang="en-US" dirty="0">
              <a:solidFill>
                <a:prstClr val="black"/>
              </a:solidFill>
              <a:latin typeface="Calibri"/>
              <a:cs typeface="+mn-cs"/>
            </a:endParaRPr>
          </a:p>
        </p:txBody>
      </p:sp>
      <p:sp>
        <p:nvSpPr>
          <p:cNvPr id="25" name="TextBox 24"/>
          <p:cNvSpPr txBox="1"/>
          <p:nvPr/>
        </p:nvSpPr>
        <p:spPr>
          <a:xfrm>
            <a:off x="7274859" y="4114800"/>
            <a:ext cx="1183341" cy="461665"/>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cs typeface="+mn-cs"/>
              </a:rPr>
              <a:t>CBRAM</a:t>
            </a:r>
            <a:endParaRPr lang="en-US" dirty="0">
              <a:solidFill>
                <a:prstClr val="black"/>
              </a:solidFill>
              <a:latin typeface="Calibri"/>
              <a:cs typeface="+mn-cs"/>
            </a:endParaRPr>
          </a:p>
        </p:txBody>
      </p:sp>
      <p:sp>
        <p:nvSpPr>
          <p:cNvPr id="26" name="TextBox 25"/>
          <p:cNvSpPr txBox="1"/>
          <p:nvPr/>
        </p:nvSpPr>
        <p:spPr>
          <a:xfrm>
            <a:off x="5065059" y="4114800"/>
            <a:ext cx="1183341" cy="461665"/>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cs typeface="+mn-cs"/>
              </a:rPr>
              <a:t>RRAM</a:t>
            </a:r>
            <a:endParaRPr lang="en-US" dirty="0">
              <a:solidFill>
                <a:prstClr val="black"/>
              </a:solidFill>
              <a:latin typeface="Calibri"/>
              <a:cs typeface="+mn-cs"/>
            </a:endParaRPr>
          </a:p>
        </p:txBody>
      </p:sp>
      <p:sp>
        <p:nvSpPr>
          <p:cNvPr id="27" name="TextBox 26"/>
          <p:cNvSpPr txBox="1"/>
          <p:nvPr/>
        </p:nvSpPr>
        <p:spPr>
          <a:xfrm>
            <a:off x="2815509" y="4114800"/>
            <a:ext cx="1183341" cy="461665"/>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cs typeface="+mn-cs"/>
              </a:rPr>
              <a:t>PCM</a:t>
            </a:r>
            <a:endParaRPr lang="en-US" dirty="0">
              <a:solidFill>
                <a:prstClr val="black"/>
              </a:solidFill>
              <a:latin typeface="Calibri"/>
              <a:cs typeface="+mn-cs"/>
            </a:endParaRPr>
          </a:p>
        </p:txBody>
      </p:sp>
      <p:sp>
        <p:nvSpPr>
          <p:cNvPr id="28" name="TextBox 27"/>
          <p:cNvSpPr txBox="1"/>
          <p:nvPr/>
        </p:nvSpPr>
        <p:spPr>
          <a:xfrm>
            <a:off x="0" y="4719935"/>
            <a:ext cx="2743200" cy="584775"/>
          </a:xfrm>
          <a:prstGeom prst="rect">
            <a:avLst/>
          </a:prstGeom>
          <a:noFill/>
        </p:spPr>
        <p:txBody>
          <a:bodyPr wrap="square" rtlCol="0">
            <a:spAutoFit/>
          </a:bodyPr>
          <a:lstStyle/>
          <a:p>
            <a:pPr algn="ctr" fontAlgn="auto">
              <a:spcBef>
                <a:spcPts val="0"/>
              </a:spcBef>
              <a:spcAft>
                <a:spcPts val="0"/>
              </a:spcAft>
            </a:pPr>
            <a:r>
              <a:rPr lang="en-US" sz="1600" u="sng" dirty="0" smtClean="0">
                <a:solidFill>
                  <a:srgbClr val="0070C0"/>
                </a:solidFill>
                <a:latin typeface="Calibri"/>
                <a:cs typeface="+mn-cs"/>
              </a:rPr>
              <a:t>S</a:t>
            </a:r>
            <a:r>
              <a:rPr lang="en-US" sz="1600" dirty="0" smtClean="0">
                <a:solidFill>
                  <a:srgbClr val="0070C0"/>
                </a:solidFill>
                <a:latin typeface="Calibri"/>
                <a:cs typeface="+mn-cs"/>
              </a:rPr>
              <a:t>pin </a:t>
            </a:r>
            <a:r>
              <a:rPr lang="en-US" sz="1600" u="sng" dirty="0" smtClean="0">
                <a:solidFill>
                  <a:srgbClr val="0070C0"/>
                </a:solidFill>
                <a:latin typeface="Calibri"/>
                <a:cs typeface="+mn-cs"/>
              </a:rPr>
              <a:t>t</a:t>
            </a:r>
            <a:r>
              <a:rPr lang="en-US" sz="1600" dirty="0" smtClean="0">
                <a:solidFill>
                  <a:srgbClr val="0070C0"/>
                </a:solidFill>
                <a:latin typeface="Calibri"/>
                <a:cs typeface="+mn-cs"/>
              </a:rPr>
              <a:t>orque </a:t>
            </a:r>
            <a:r>
              <a:rPr lang="en-US" sz="1600" u="sng" dirty="0" smtClean="0">
                <a:solidFill>
                  <a:srgbClr val="0070C0"/>
                </a:solidFill>
                <a:latin typeface="Calibri"/>
                <a:cs typeface="+mn-cs"/>
              </a:rPr>
              <a:t>t</a:t>
            </a:r>
            <a:r>
              <a:rPr lang="en-US" sz="1600" dirty="0" smtClean="0">
                <a:solidFill>
                  <a:srgbClr val="0070C0"/>
                </a:solidFill>
                <a:latin typeface="Calibri"/>
                <a:cs typeface="+mn-cs"/>
              </a:rPr>
              <a:t>ransfer </a:t>
            </a:r>
            <a:r>
              <a:rPr lang="en-US" sz="1600" u="sng" dirty="0" smtClean="0">
                <a:solidFill>
                  <a:srgbClr val="0070C0"/>
                </a:solidFill>
                <a:latin typeface="Calibri"/>
                <a:cs typeface="+mn-cs"/>
              </a:rPr>
              <a:t>m</a:t>
            </a:r>
            <a:r>
              <a:rPr lang="en-US" sz="1600" dirty="0" smtClean="0">
                <a:solidFill>
                  <a:srgbClr val="0070C0"/>
                </a:solidFill>
                <a:latin typeface="Calibri"/>
                <a:cs typeface="+mn-cs"/>
              </a:rPr>
              <a:t>agnetic </a:t>
            </a:r>
            <a:r>
              <a:rPr lang="en-US" sz="1600" u="sng" dirty="0" smtClean="0">
                <a:solidFill>
                  <a:srgbClr val="0070C0"/>
                </a:solidFill>
                <a:latin typeface="Calibri"/>
                <a:cs typeface="+mn-cs"/>
              </a:rPr>
              <a:t>r</a:t>
            </a:r>
            <a:r>
              <a:rPr lang="en-US" sz="1600" dirty="0" smtClean="0">
                <a:solidFill>
                  <a:srgbClr val="0070C0"/>
                </a:solidFill>
                <a:latin typeface="Calibri"/>
                <a:cs typeface="+mn-cs"/>
              </a:rPr>
              <a:t>andom </a:t>
            </a:r>
            <a:r>
              <a:rPr lang="en-US" sz="1600" u="sng" dirty="0" smtClean="0">
                <a:solidFill>
                  <a:srgbClr val="0070C0"/>
                </a:solidFill>
                <a:latin typeface="Calibri"/>
                <a:cs typeface="+mn-cs"/>
              </a:rPr>
              <a:t>a</a:t>
            </a:r>
            <a:r>
              <a:rPr lang="en-US" sz="1600" dirty="0" smtClean="0">
                <a:solidFill>
                  <a:srgbClr val="0070C0"/>
                </a:solidFill>
                <a:latin typeface="Calibri"/>
                <a:cs typeface="+mn-cs"/>
              </a:rPr>
              <a:t>ccess </a:t>
            </a:r>
            <a:r>
              <a:rPr lang="en-US" sz="1600" u="sng" dirty="0" smtClean="0">
                <a:solidFill>
                  <a:srgbClr val="0070C0"/>
                </a:solidFill>
                <a:latin typeface="Calibri"/>
                <a:cs typeface="+mn-cs"/>
              </a:rPr>
              <a:t>m</a:t>
            </a:r>
            <a:r>
              <a:rPr lang="en-US" sz="1600" dirty="0" smtClean="0">
                <a:solidFill>
                  <a:srgbClr val="0070C0"/>
                </a:solidFill>
                <a:latin typeface="Calibri"/>
                <a:cs typeface="+mn-cs"/>
              </a:rPr>
              <a:t>emory</a:t>
            </a:r>
            <a:endParaRPr lang="en-US" sz="1600" dirty="0">
              <a:solidFill>
                <a:srgbClr val="0070C0"/>
              </a:solidFill>
              <a:latin typeface="Calibri"/>
              <a:cs typeface="+mn-cs"/>
            </a:endParaRPr>
          </a:p>
        </p:txBody>
      </p:sp>
      <p:sp>
        <p:nvSpPr>
          <p:cNvPr id="29" name="TextBox 28"/>
          <p:cNvSpPr txBox="1"/>
          <p:nvPr/>
        </p:nvSpPr>
        <p:spPr>
          <a:xfrm>
            <a:off x="2514600" y="4724400"/>
            <a:ext cx="1864660" cy="584775"/>
          </a:xfrm>
          <a:prstGeom prst="rect">
            <a:avLst/>
          </a:prstGeom>
          <a:noFill/>
        </p:spPr>
        <p:txBody>
          <a:bodyPr wrap="square" rtlCol="0">
            <a:spAutoFit/>
          </a:bodyPr>
          <a:lstStyle/>
          <a:p>
            <a:pPr algn="ctr" fontAlgn="auto">
              <a:spcBef>
                <a:spcPts val="0"/>
              </a:spcBef>
              <a:spcAft>
                <a:spcPts val="0"/>
              </a:spcAft>
            </a:pPr>
            <a:r>
              <a:rPr lang="en-US" sz="1600" u="sng" dirty="0" smtClean="0">
                <a:solidFill>
                  <a:srgbClr val="0070C0"/>
                </a:solidFill>
                <a:latin typeface="Calibri"/>
                <a:cs typeface="+mn-cs"/>
              </a:rPr>
              <a:t>P</a:t>
            </a:r>
            <a:r>
              <a:rPr lang="en-US" sz="1600" dirty="0" smtClean="0">
                <a:solidFill>
                  <a:srgbClr val="0070C0"/>
                </a:solidFill>
                <a:latin typeface="Calibri"/>
                <a:cs typeface="+mn-cs"/>
              </a:rPr>
              <a:t>hase </a:t>
            </a:r>
            <a:r>
              <a:rPr lang="en-US" sz="1600" u="sng" dirty="0" smtClean="0">
                <a:solidFill>
                  <a:srgbClr val="0070C0"/>
                </a:solidFill>
                <a:latin typeface="Calibri"/>
                <a:cs typeface="+mn-cs"/>
              </a:rPr>
              <a:t>c</a:t>
            </a:r>
            <a:r>
              <a:rPr lang="en-US" sz="1600" dirty="0" smtClean="0">
                <a:solidFill>
                  <a:srgbClr val="0070C0"/>
                </a:solidFill>
                <a:latin typeface="Calibri"/>
                <a:cs typeface="+mn-cs"/>
              </a:rPr>
              <a:t>hange </a:t>
            </a:r>
            <a:r>
              <a:rPr lang="en-US" sz="1600" u="sng" dirty="0" smtClean="0">
                <a:solidFill>
                  <a:srgbClr val="0070C0"/>
                </a:solidFill>
                <a:latin typeface="Calibri"/>
                <a:cs typeface="+mn-cs"/>
              </a:rPr>
              <a:t>m</a:t>
            </a:r>
            <a:r>
              <a:rPr lang="en-US" sz="1600" dirty="0" smtClean="0">
                <a:solidFill>
                  <a:srgbClr val="0070C0"/>
                </a:solidFill>
                <a:latin typeface="Calibri"/>
                <a:cs typeface="+mn-cs"/>
              </a:rPr>
              <a:t>emory</a:t>
            </a:r>
            <a:endParaRPr lang="en-US" sz="1600" dirty="0">
              <a:solidFill>
                <a:srgbClr val="0070C0"/>
              </a:solidFill>
              <a:latin typeface="Calibri"/>
              <a:cs typeface="+mn-cs"/>
            </a:endParaRPr>
          </a:p>
        </p:txBody>
      </p:sp>
      <p:sp>
        <p:nvSpPr>
          <p:cNvPr id="30" name="TextBox 29"/>
          <p:cNvSpPr txBox="1"/>
          <p:nvPr/>
        </p:nvSpPr>
        <p:spPr>
          <a:xfrm>
            <a:off x="4572000" y="4724400"/>
            <a:ext cx="2264304" cy="584775"/>
          </a:xfrm>
          <a:prstGeom prst="rect">
            <a:avLst/>
          </a:prstGeom>
          <a:noFill/>
        </p:spPr>
        <p:txBody>
          <a:bodyPr wrap="square" rtlCol="0">
            <a:spAutoFit/>
          </a:bodyPr>
          <a:lstStyle/>
          <a:p>
            <a:pPr algn="ctr" fontAlgn="auto">
              <a:spcBef>
                <a:spcPts val="0"/>
              </a:spcBef>
              <a:spcAft>
                <a:spcPts val="0"/>
              </a:spcAft>
            </a:pPr>
            <a:r>
              <a:rPr lang="en-US" sz="1600" u="sng" dirty="0" smtClean="0">
                <a:solidFill>
                  <a:srgbClr val="0070C0"/>
                </a:solidFill>
                <a:latin typeface="Calibri"/>
                <a:cs typeface="+mn-cs"/>
              </a:rPr>
              <a:t>R</a:t>
            </a:r>
            <a:r>
              <a:rPr lang="en-US" sz="1600" dirty="0" smtClean="0">
                <a:solidFill>
                  <a:srgbClr val="0070C0"/>
                </a:solidFill>
                <a:latin typeface="Calibri"/>
                <a:cs typeface="+mn-cs"/>
              </a:rPr>
              <a:t>esistive switching </a:t>
            </a:r>
            <a:r>
              <a:rPr lang="en-US" sz="1600" u="sng" dirty="0" smtClean="0">
                <a:solidFill>
                  <a:srgbClr val="0070C0"/>
                </a:solidFill>
                <a:latin typeface="Calibri"/>
                <a:cs typeface="+mn-cs"/>
              </a:rPr>
              <a:t>r</a:t>
            </a:r>
            <a:r>
              <a:rPr lang="en-US" sz="1600" dirty="0" smtClean="0">
                <a:solidFill>
                  <a:srgbClr val="0070C0"/>
                </a:solidFill>
                <a:latin typeface="Calibri"/>
                <a:cs typeface="+mn-cs"/>
              </a:rPr>
              <a:t>andom </a:t>
            </a:r>
            <a:r>
              <a:rPr lang="en-US" sz="1600" u="sng" dirty="0" smtClean="0">
                <a:solidFill>
                  <a:srgbClr val="0070C0"/>
                </a:solidFill>
                <a:latin typeface="Calibri"/>
                <a:cs typeface="+mn-cs"/>
              </a:rPr>
              <a:t>a</a:t>
            </a:r>
            <a:r>
              <a:rPr lang="en-US" sz="1600" dirty="0" smtClean="0">
                <a:solidFill>
                  <a:srgbClr val="0070C0"/>
                </a:solidFill>
                <a:latin typeface="Calibri"/>
                <a:cs typeface="+mn-cs"/>
              </a:rPr>
              <a:t>ccess </a:t>
            </a:r>
            <a:r>
              <a:rPr lang="en-US" sz="1600" u="sng" dirty="0" smtClean="0">
                <a:solidFill>
                  <a:srgbClr val="0070C0"/>
                </a:solidFill>
                <a:latin typeface="Calibri"/>
                <a:cs typeface="+mn-cs"/>
              </a:rPr>
              <a:t>m</a:t>
            </a:r>
            <a:r>
              <a:rPr lang="en-US" sz="1600" dirty="0" smtClean="0">
                <a:solidFill>
                  <a:srgbClr val="0070C0"/>
                </a:solidFill>
                <a:latin typeface="Calibri"/>
                <a:cs typeface="+mn-cs"/>
              </a:rPr>
              <a:t>emory</a:t>
            </a:r>
            <a:endParaRPr lang="en-US" sz="1600" dirty="0">
              <a:solidFill>
                <a:srgbClr val="0070C0"/>
              </a:solidFill>
              <a:latin typeface="Calibri"/>
              <a:cs typeface="+mn-cs"/>
            </a:endParaRPr>
          </a:p>
        </p:txBody>
      </p:sp>
      <p:sp>
        <p:nvSpPr>
          <p:cNvPr id="31" name="TextBox 30"/>
          <p:cNvSpPr txBox="1"/>
          <p:nvPr/>
        </p:nvSpPr>
        <p:spPr>
          <a:xfrm>
            <a:off x="6803496" y="4724400"/>
            <a:ext cx="2264304" cy="584775"/>
          </a:xfrm>
          <a:prstGeom prst="rect">
            <a:avLst/>
          </a:prstGeom>
          <a:noFill/>
        </p:spPr>
        <p:txBody>
          <a:bodyPr wrap="square" rtlCol="0">
            <a:spAutoFit/>
          </a:bodyPr>
          <a:lstStyle/>
          <a:p>
            <a:pPr algn="ctr" fontAlgn="auto">
              <a:spcBef>
                <a:spcPts val="0"/>
              </a:spcBef>
              <a:spcAft>
                <a:spcPts val="0"/>
              </a:spcAft>
            </a:pPr>
            <a:r>
              <a:rPr lang="en-US" sz="1600" u="sng" dirty="0" smtClean="0">
                <a:solidFill>
                  <a:srgbClr val="0070C0"/>
                </a:solidFill>
                <a:latin typeface="Calibri"/>
                <a:cs typeface="+mn-cs"/>
              </a:rPr>
              <a:t>C</a:t>
            </a:r>
            <a:r>
              <a:rPr lang="en-US" sz="1600" dirty="0" smtClean="0">
                <a:solidFill>
                  <a:srgbClr val="0070C0"/>
                </a:solidFill>
                <a:latin typeface="Calibri"/>
                <a:cs typeface="+mn-cs"/>
              </a:rPr>
              <a:t>onductive </a:t>
            </a:r>
            <a:r>
              <a:rPr lang="en-US" sz="1600" u="sng" dirty="0" smtClean="0">
                <a:solidFill>
                  <a:srgbClr val="0070C0"/>
                </a:solidFill>
                <a:latin typeface="Calibri"/>
                <a:cs typeface="+mn-cs"/>
              </a:rPr>
              <a:t>b</a:t>
            </a:r>
            <a:r>
              <a:rPr lang="en-US" sz="1600" dirty="0" smtClean="0">
                <a:solidFill>
                  <a:srgbClr val="0070C0"/>
                </a:solidFill>
                <a:latin typeface="Calibri"/>
                <a:cs typeface="+mn-cs"/>
              </a:rPr>
              <a:t>ridge </a:t>
            </a:r>
            <a:r>
              <a:rPr lang="en-US" sz="1600" u="sng" dirty="0" smtClean="0">
                <a:solidFill>
                  <a:srgbClr val="0070C0"/>
                </a:solidFill>
                <a:latin typeface="Calibri"/>
                <a:cs typeface="+mn-cs"/>
              </a:rPr>
              <a:t>r</a:t>
            </a:r>
            <a:r>
              <a:rPr lang="en-US" sz="1600" dirty="0" smtClean="0">
                <a:solidFill>
                  <a:srgbClr val="0070C0"/>
                </a:solidFill>
                <a:latin typeface="Calibri"/>
                <a:cs typeface="+mn-cs"/>
              </a:rPr>
              <a:t>andom </a:t>
            </a:r>
            <a:r>
              <a:rPr lang="en-US" sz="1600" u="sng" dirty="0" smtClean="0">
                <a:solidFill>
                  <a:srgbClr val="0070C0"/>
                </a:solidFill>
                <a:latin typeface="Calibri"/>
                <a:cs typeface="+mn-cs"/>
              </a:rPr>
              <a:t>a</a:t>
            </a:r>
            <a:r>
              <a:rPr lang="en-US" sz="1600" dirty="0" smtClean="0">
                <a:solidFill>
                  <a:srgbClr val="0070C0"/>
                </a:solidFill>
                <a:latin typeface="Calibri"/>
                <a:cs typeface="+mn-cs"/>
              </a:rPr>
              <a:t>ccess </a:t>
            </a:r>
            <a:r>
              <a:rPr lang="en-US" sz="1600" u="sng" dirty="0" smtClean="0">
                <a:solidFill>
                  <a:srgbClr val="0070C0"/>
                </a:solidFill>
                <a:latin typeface="Calibri"/>
                <a:cs typeface="+mn-cs"/>
              </a:rPr>
              <a:t>m</a:t>
            </a:r>
            <a:r>
              <a:rPr lang="en-US" sz="1600" dirty="0" smtClean="0">
                <a:solidFill>
                  <a:srgbClr val="0070C0"/>
                </a:solidFill>
                <a:latin typeface="Calibri"/>
                <a:cs typeface="+mn-cs"/>
              </a:rPr>
              <a:t>emory</a:t>
            </a:r>
            <a:endParaRPr lang="en-US" sz="1600" dirty="0">
              <a:solidFill>
                <a:srgbClr val="0070C0"/>
              </a:solidFill>
              <a:latin typeface="Calibri"/>
              <a:cs typeface="+mn-cs"/>
            </a:endParaRPr>
          </a:p>
        </p:txBody>
      </p:sp>
      <p:grpSp>
        <p:nvGrpSpPr>
          <p:cNvPr id="32" name="Group 31"/>
          <p:cNvGrpSpPr/>
          <p:nvPr/>
        </p:nvGrpSpPr>
        <p:grpSpPr>
          <a:xfrm>
            <a:off x="342900" y="1905000"/>
            <a:ext cx="1866900" cy="1805204"/>
            <a:chOff x="342900" y="2133600"/>
            <a:chExt cx="1866900" cy="1805204"/>
          </a:xfrm>
        </p:grpSpPr>
        <p:pic>
          <p:nvPicPr>
            <p:cNvPr id="33" name="Picture 5"/>
            <p:cNvPicPr>
              <a:picLocks noChangeAspect="1" noChangeArrowheads="1"/>
            </p:cNvPicPr>
            <p:nvPr/>
          </p:nvPicPr>
          <p:blipFill>
            <a:blip r:embed="rId5" cstate="print"/>
            <a:srcRect/>
            <a:stretch>
              <a:fillRect/>
            </a:stretch>
          </p:blipFill>
          <p:spPr bwMode="auto">
            <a:xfrm>
              <a:off x="342900" y="2196599"/>
              <a:ext cx="1750950" cy="1742205"/>
            </a:xfrm>
            <a:prstGeom prst="rect">
              <a:avLst/>
            </a:prstGeom>
            <a:noFill/>
            <a:ln w="9525">
              <a:noFill/>
              <a:miter lim="800000"/>
              <a:headEnd/>
              <a:tailEnd/>
            </a:ln>
            <a:effectLst/>
          </p:spPr>
        </p:pic>
        <p:sp>
          <p:nvSpPr>
            <p:cNvPr id="34" name="TextBox 33"/>
            <p:cNvSpPr txBox="1"/>
            <p:nvPr/>
          </p:nvSpPr>
          <p:spPr>
            <a:xfrm>
              <a:off x="1219200" y="2133600"/>
              <a:ext cx="990600" cy="307777"/>
            </a:xfrm>
            <a:prstGeom prst="rect">
              <a:avLst/>
            </a:prstGeom>
            <a:noFill/>
          </p:spPr>
          <p:txBody>
            <a:bodyPr wrap="square" rtlCol="0">
              <a:spAutoFit/>
            </a:bodyPr>
            <a:lstStyle/>
            <a:p>
              <a:r>
                <a:rPr lang="en-US" sz="1400" dirty="0" smtClean="0"/>
                <a:t>current</a:t>
              </a:r>
            </a:p>
          </p:txBody>
        </p:sp>
      </p:grpSp>
      <p:sp>
        <p:nvSpPr>
          <p:cNvPr id="35" name="Rectangle 34"/>
          <p:cNvSpPr/>
          <p:nvPr/>
        </p:nvSpPr>
        <p:spPr>
          <a:xfrm>
            <a:off x="1291166" y="5741407"/>
            <a:ext cx="6561668" cy="461665"/>
          </a:xfrm>
          <a:prstGeom prst="rect">
            <a:avLst/>
          </a:prstGeom>
        </p:spPr>
        <p:txBody>
          <a:bodyPr wrap="none">
            <a:spAutoFit/>
          </a:bodyPr>
          <a:lstStyle/>
          <a:p>
            <a:pPr algn="ctr"/>
            <a:r>
              <a:rPr lang="en-US" dirty="0" smtClean="0">
                <a:solidFill>
                  <a:srgbClr val="0070C0"/>
                </a:solidFill>
                <a:latin typeface="Calibri" panose="020F0502020204030204" pitchFamily="34" charset="0"/>
              </a:rPr>
              <a:t>Random access, non-volatile, no erase before write</a:t>
            </a:r>
            <a:endParaRPr lang="en-US" sz="1800" dirty="0">
              <a:solidFill>
                <a:srgbClr val="0070C0"/>
              </a:solidFill>
            </a:endParaRPr>
          </a:p>
        </p:txBody>
      </p:sp>
    </p:spTree>
    <p:extLst>
      <p:ext uri="{BB962C8B-B14F-4D97-AF65-F5344CB8AC3E}">
        <p14:creationId xmlns:p14="http://schemas.microsoft.com/office/powerpoint/2010/main" val="34627237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ON/OFF Ratio Exponentially Dependent </a:t>
            </a:r>
            <a:r>
              <a:rPr lang="en-US" altLang="zh-CN" dirty="0"/>
              <a:t>on </a:t>
            </a:r>
            <a:r>
              <a:rPr lang="en-US" altLang="zh-CN" i="1" dirty="0" err="1"/>
              <a:t>t</a:t>
            </a:r>
            <a:r>
              <a:rPr lang="en-US" altLang="zh-CN" baseline="-25000" dirty="0" err="1"/>
              <a:t>OX</a:t>
            </a:r>
            <a:endParaRPr lang="zh-CN" altLang="en-US" dirty="0"/>
          </a:p>
        </p:txBody>
      </p:sp>
      <p:sp>
        <p:nvSpPr>
          <p:cNvPr id="3" name="Content Placeholder 2"/>
          <p:cNvSpPr>
            <a:spLocks noGrp="1"/>
          </p:cNvSpPr>
          <p:nvPr>
            <p:ph sz="quarter" idx="10"/>
          </p:nvPr>
        </p:nvSpPr>
        <p:spPr>
          <a:xfrm>
            <a:off x="457200" y="6356350"/>
            <a:ext cx="3479800" cy="365125"/>
          </a:xfrm>
        </p:spPr>
        <p:txBody>
          <a:bodyPr/>
          <a:lstStyle/>
          <a:p>
            <a:r>
              <a:rPr lang="en-US" sz="1800" dirty="0" smtClean="0">
                <a:solidFill>
                  <a:schemeClr val="tx1"/>
                </a:solidFill>
              </a:rPr>
              <a:t>L. Zhao et al , 2014 IEDM </a:t>
            </a:r>
            <a:endParaRPr lang="en-US" sz="1800" dirty="0">
              <a:solidFill>
                <a:schemeClr val="tx1"/>
              </a:solidFill>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8000" r="10471"/>
          <a:stretch/>
        </p:blipFill>
        <p:spPr>
          <a:xfrm>
            <a:off x="211838" y="1940632"/>
            <a:ext cx="4140000" cy="4214743"/>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6668" r="11004"/>
          <a:stretch/>
        </p:blipFill>
        <p:spPr>
          <a:xfrm>
            <a:off x="4380200" y="1910344"/>
            <a:ext cx="4480822" cy="4140000"/>
          </a:xfrm>
          <a:prstGeom prst="rect">
            <a:avLst/>
          </a:prstGeom>
        </p:spPr>
      </p:pic>
      <p:cxnSp>
        <p:nvCxnSpPr>
          <p:cNvPr id="12" name="Straight Connector 11"/>
          <p:cNvCxnSpPr/>
          <p:nvPr/>
        </p:nvCxnSpPr>
        <p:spPr bwMode="auto">
          <a:xfrm flipV="1">
            <a:off x="6124718" y="3604583"/>
            <a:ext cx="2464314" cy="1599300"/>
          </a:xfrm>
          <a:prstGeom prst="line">
            <a:avLst/>
          </a:prstGeom>
          <a:solidFill>
            <a:schemeClr val="accent1"/>
          </a:solidFill>
          <a:ln w="38100" cap="flat" cmpd="sng" algn="ctr">
            <a:solidFill>
              <a:srgbClr val="FF0000"/>
            </a:solidFill>
            <a:prstDash val="sysDot"/>
            <a:round/>
            <a:headEnd type="none" w="med" len="med"/>
            <a:tailEnd type="none" w="med" len="med"/>
          </a:ln>
          <a:effectLst/>
        </p:spPr>
      </p:cxnSp>
      <p:cxnSp>
        <p:nvCxnSpPr>
          <p:cNvPr id="13" name="Straight Connector 12"/>
          <p:cNvCxnSpPr/>
          <p:nvPr/>
        </p:nvCxnSpPr>
        <p:spPr bwMode="auto">
          <a:xfrm flipV="1">
            <a:off x="6108676" y="3152898"/>
            <a:ext cx="2448272" cy="1565759"/>
          </a:xfrm>
          <a:prstGeom prst="line">
            <a:avLst/>
          </a:prstGeom>
          <a:solidFill>
            <a:schemeClr val="accent1"/>
          </a:solidFill>
          <a:ln w="38100" cap="flat" cmpd="sng" algn="ctr">
            <a:solidFill>
              <a:srgbClr val="3333FF"/>
            </a:solidFill>
            <a:prstDash val="sysDot"/>
            <a:round/>
            <a:headEnd type="none" w="med" len="med"/>
            <a:tailEnd type="none" w="med" len="med"/>
          </a:ln>
          <a:effectLst/>
        </p:spPr>
      </p:cxnSp>
      <p:sp>
        <p:nvSpPr>
          <p:cNvPr id="14" name="Right Triangle 13"/>
          <p:cNvSpPr/>
          <p:nvPr/>
        </p:nvSpPr>
        <p:spPr bwMode="auto">
          <a:xfrm flipH="1">
            <a:off x="5676627" y="2918456"/>
            <a:ext cx="2896363" cy="1728192"/>
          </a:xfrm>
          <a:prstGeom prst="rtTriangle">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a:spcBef>
                <a:spcPct val="50000"/>
              </a:spcBef>
              <a:buClr>
                <a:srgbClr val="2DB6B3"/>
              </a:buClr>
              <a:buFont typeface="Wingdings" pitchFamily="2" charset="2"/>
              <a:buNone/>
            </a:pPr>
            <a:endParaRPr lang="zh-CN" altLang="en-US" smtClean="0">
              <a:solidFill>
                <a:srgbClr val="000000"/>
              </a:solidFill>
              <a:latin typeface="Arial" charset="0"/>
              <a:ea typeface="+mn-ea"/>
            </a:endParaRPr>
          </a:p>
        </p:txBody>
      </p:sp>
      <p:sp>
        <p:nvSpPr>
          <p:cNvPr id="15" name="Rectangle 14"/>
          <p:cNvSpPr/>
          <p:nvPr/>
        </p:nvSpPr>
        <p:spPr bwMode="auto">
          <a:xfrm>
            <a:off x="5964660" y="4582185"/>
            <a:ext cx="2387303" cy="621698"/>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a:spcBef>
                <a:spcPct val="50000"/>
              </a:spcBef>
              <a:buClr>
                <a:srgbClr val="2DB6B3"/>
              </a:buClr>
              <a:buFont typeface="Wingdings" pitchFamily="2" charset="2"/>
              <a:buNone/>
            </a:pPr>
            <a:endParaRPr lang="zh-CN" altLang="en-US" smtClean="0">
              <a:solidFill>
                <a:srgbClr val="000000"/>
              </a:solidFill>
              <a:latin typeface="Arial" charset="0"/>
              <a:ea typeface="+mn-ea"/>
            </a:endParaRPr>
          </a:p>
        </p:txBody>
      </p:sp>
      <p:sp>
        <p:nvSpPr>
          <p:cNvPr id="20" name="Rectangle 19"/>
          <p:cNvSpPr/>
          <p:nvPr/>
        </p:nvSpPr>
        <p:spPr bwMode="auto">
          <a:xfrm>
            <a:off x="5443001" y="2236513"/>
            <a:ext cx="1833845" cy="1149616"/>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a:spcBef>
                <a:spcPct val="50000"/>
              </a:spcBef>
              <a:buClr>
                <a:srgbClr val="2DB6B3"/>
              </a:buClr>
              <a:buFont typeface="Wingdings" pitchFamily="2" charset="2"/>
              <a:buNone/>
            </a:pPr>
            <a:endParaRPr lang="zh-CN" altLang="en-US" smtClean="0">
              <a:solidFill>
                <a:srgbClr val="000000"/>
              </a:solidFill>
              <a:latin typeface="Arial" charset="0"/>
              <a:ea typeface="+mn-ea"/>
            </a:endParaRPr>
          </a:p>
        </p:txBody>
      </p:sp>
      <p:cxnSp>
        <p:nvCxnSpPr>
          <p:cNvPr id="21" name="Straight Connector 20"/>
          <p:cNvCxnSpPr/>
          <p:nvPr/>
        </p:nvCxnSpPr>
        <p:spPr bwMode="auto">
          <a:xfrm flipV="1">
            <a:off x="5804602" y="2619020"/>
            <a:ext cx="2768388" cy="1783569"/>
          </a:xfrm>
          <a:prstGeom prst="line">
            <a:avLst/>
          </a:prstGeom>
          <a:solidFill>
            <a:schemeClr val="accent1"/>
          </a:solidFill>
          <a:ln w="38100" cap="flat" cmpd="sng" algn="ctr">
            <a:solidFill>
              <a:schemeClr val="tx1"/>
            </a:solidFill>
            <a:prstDash val="sysDot"/>
            <a:round/>
            <a:headEnd type="none" w="med" len="med"/>
            <a:tailEnd type="none" w="med" len="med"/>
          </a:ln>
          <a:effectLst/>
        </p:spPr>
      </p:cxnSp>
      <p:sp>
        <p:nvSpPr>
          <p:cNvPr id="4" name="TextBox 3"/>
          <p:cNvSpPr txBox="1"/>
          <p:nvPr/>
        </p:nvSpPr>
        <p:spPr>
          <a:xfrm>
            <a:off x="606778" y="663222"/>
            <a:ext cx="7887935" cy="1077218"/>
          </a:xfrm>
          <a:prstGeom prst="rect">
            <a:avLst/>
          </a:prstGeom>
          <a:noFill/>
        </p:spPr>
        <p:txBody>
          <a:bodyPr wrap="square" rtlCol="0">
            <a:spAutoFit/>
          </a:bodyPr>
          <a:lstStyle/>
          <a:p>
            <a:pPr algn="ctr"/>
            <a:r>
              <a:rPr lang="en-US" sz="3200" b="1" i="1" dirty="0" smtClean="0"/>
              <a:t>Calculated On- and Off- State Resistances and the On/Off Ratio</a:t>
            </a:r>
            <a:endParaRPr lang="en-US" sz="3200" b="1" i="1" dirty="0"/>
          </a:p>
        </p:txBody>
      </p:sp>
    </p:spTree>
    <p:extLst>
      <p:ext uri="{BB962C8B-B14F-4D97-AF65-F5344CB8AC3E}">
        <p14:creationId xmlns:p14="http://schemas.microsoft.com/office/powerpoint/2010/main" val="3095728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2120" y="1613113"/>
            <a:ext cx="3491880" cy="4652894"/>
          </a:xfrm>
          <a:prstGeom prst="rect">
            <a:avLst/>
          </a:prstGeom>
        </p:spPr>
      </p:pic>
      <p:sp>
        <p:nvSpPr>
          <p:cNvPr id="4" name="Title 1"/>
          <p:cNvSpPr txBox="1">
            <a:spLocks/>
          </p:cNvSpPr>
          <p:nvPr/>
        </p:nvSpPr>
        <p:spPr>
          <a:xfrm>
            <a:off x="542926" y="217238"/>
            <a:ext cx="8120985" cy="650699"/>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CN" b="1" i="1" dirty="0" smtClean="0"/>
              <a:t>2 nm- and 5 nm-</a:t>
            </a:r>
            <a:r>
              <a:rPr lang="en-US" altLang="zh-CN" b="1" i="1" dirty="0" err="1" smtClean="0"/>
              <a:t>HfO</a:t>
            </a:r>
            <a:r>
              <a:rPr lang="en-US" altLang="zh-CN" b="1" i="1" baseline="-25000" dirty="0" err="1" smtClean="0"/>
              <a:t>x</a:t>
            </a:r>
            <a:r>
              <a:rPr lang="en-US" altLang="zh-CN" b="1" i="1" dirty="0" smtClean="0"/>
              <a:t> Similar</a:t>
            </a:r>
            <a:endParaRPr lang="zh-CN" altLang="en-US" b="1" i="1" dirty="0"/>
          </a:p>
        </p:txBody>
      </p:sp>
      <p:sp>
        <p:nvSpPr>
          <p:cNvPr id="5" name="Rectangle 4"/>
          <p:cNvSpPr/>
          <p:nvPr/>
        </p:nvSpPr>
        <p:spPr>
          <a:xfrm>
            <a:off x="1266172" y="1301278"/>
            <a:ext cx="1023037" cy="523220"/>
          </a:xfrm>
          <a:prstGeom prst="rect">
            <a:avLst/>
          </a:prstGeom>
        </p:spPr>
        <p:txBody>
          <a:bodyPr wrap="none">
            <a:spAutoFit/>
          </a:bodyPr>
          <a:lstStyle/>
          <a:p>
            <a:pPr defTabSz="914400" fontAlgn="auto">
              <a:spcBef>
                <a:spcPts val="0"/>
              </a:spcBef>
              <a:spcAft>
                <a:spcPts val="0"/>
              </a:spcAft>
            </a:pPr>
            <a:r>
              <a:rPr lang="en-US" altLang="zh-CN" sz="2800" b="1" dirty="0" smtClean="0">
                <a:solidFill>
                  <a:srgbClr val="0000FF"/>
                </a:solidFill>
                <a:latin typeface="Arial"/>
                <a:ea typeface="+mn-ea"/>
              </a:rPr>
              <a:t>2 nm</a:t>
            </a:r>
          </a:p>
        </p:txBody>
      </p:sp>
      <p:sp>
        <p:nvSpPr>
          <p:cNvPr id="6" name="Rectangle 5"/>
          <p:cNvSpPr/>
          <p:nvPr/>
        </p:nvSpPr>
        <p:spPr>
          <a:xfrm>
            <a:off x="4079541" y="1301278"/>
            <a:ext cx="1023037" cy="523220"/>
          </a:xfrm>
          <a:prstGeom prst="rect">
            <a:avLst/>
          </a:prstGeom>
        </p:spPr>
        <p:txBody>
          <a:bodyPr wrap="none">
            <a:spAutoFit/>
          </a:bodyPr>
          <a:lstStyle/>
          <a:p>
            <a:pPr defTabSz="914400" fontAlgn="auto">
              <a:spcBef>
                <a:spcPts val="0"/>
              </a:spcBef>
              <a:spcAft>
                <a:spcPts val="0"/>
              </a:spcAft>
            </a:pPr>
            <a:r>
              <a:rPr lang="en-US" altLang="zh-CN" sz="2800" b="1" dirty="0" smtClean="0">
                <a:solidFill>
                  <a:srgbClr val="0000FF"/>
                </a:solidFill>
                <a:latin typeface="Arial"/>
                <a:ea typeface="+mn-ea"/>
              </a:rPr>
              <a:t>5 nm</a:t>
            </a:r>
          </a:p>
        </p:txBody>
      </p:sp>
      <p:sp>
        <p:nvSpPr>
          <p:cNvPr id="7" name="Rectangle 6"/>
          <p:cNvSpPr/>
          <p:nvPr/>
        </p:nvSpPr>
        <p:spPr>
          <a:xfrm>
            <a:off x="6548300" y="1174240"/>
            <a:ext cx="2081019" cy="830997"/>
          </a:xfrm>
          <a:prstGeom prst="rect">
            <a:avLst/>
          </a:prstGeom>
        </p:spPr>
        <p:txBody>
          <a:bodyPr wrap="none">
            <a:spAutoFit/>
          </a:bodyPr>
          <a:lstStyle/>
          <a:p>
            <a:pPr algn="ctr" defTabSz="914400" fontAlgn="auto">
              <a:spcBef>
                <a:spcPts val="0"/>
              </a:spcBef>
              <a:spcAft>
                <a:spcPts val="0"/>
              </a:spcAft>
            </a:pPr>
            <a:r>
              <a:rPr lang="en-US" altLang="zh-CN" b="1" dirty="0" smtClean="0">
                <a:solidFill>
                  <a:srgbClr val="0000FF"/>
                </a:solidFill>
                <a:latin typeface="Arial"/>
                <a:ea typeface="+mn-ea"/>
              </a:rPr>
              <a:t>Resistance </a:t>
            </a:r>
          </a:p>
          <a:p>
            <a:pPr algn="ctr" defTabSz="914400" fontAlgn="auto">
              <a:spcBef>
                <a:spcPts val="0"/>
              </a:spcBef>
              <a:spcAft>
                <a:spcPts val="0"/>
              </a:spcAft>
            </a:pPr>
            <a:r>
              <a:rPr lang="en-US" altLang="zh-CN" b="1" dirty="0" smtClean="0">
                <a:solidFill>
                  <a:srgbClr val="0000FF"/>
                </a:solidFill>
                <a:latin typeface="Arial"/>
                <a:ea typeface="+mn-ea"/>
              </a:rPr>
              <a:t>Distributions</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9656" r="10973"/>
          <a:stretch/>
        </p:blipFill>
        <p:spPr>
          <a:xfrm>
            <a:off x="32955" y="2076230"/>
            <a:ext cx="2805796" cy="414000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10101" r="11832"/>
          <a:stretch/>
        </p:blipFill>
        <p:spPr>
          <a:xfrm>
            <a:off x="2821983" y="2092272"/>
            <a:ext cx="2792437" cy="4140000"/>
          </a:xfrm>
          <a:prstGeom prst="rect">
            <a:avLst/>
          </a:prstGeom>
        </p:spPr>
      </p:pic>
      <p:sp>
        <p:nvSpPr>
          <p:cNvPr id="10" name="TextBox 9"/>
          <p:cNvSpPr txBox="1"/>
          <p:nvPr/>
        </p:nvSpPr>
        <p:spPr>
          <a:xfrm>
            <a:off x="104935" y="6418107"/>
            <a:ext cx="635294" cy="400110"/>
          </a:xfrm>
          <a:prstGeom prst="rect">
            <a:avLst/>
          </a:prstGeom>
          <a:noFill/>
        </p:spPr>
        <p:txBody>
          <a:bodyPr wrap="square" rtlCol="0">
            <a:spAutoFit/>
          </a:bodyPr>
          <a:lstStyle/>
          <a:p>
            <a:r>
              <a:rPr lang="en-US" sz="2000" dirty="0" smtClean="0">
                <a:solidFill>
                  <a:schemeClr val="bg1"/>
                </a:solidFill>
                <a:latin typeface="Arial" panose="020B0604020202020204" pitchFamily="34" charset="0"/>
                <a:cs typeface="Arial" panose="020B0604020202020204" pitchFamily="34" charset="0"/>
              </a:rPr>
              <a:t>60</a:t>
            </a:r>
            <a:endParaRPr lang="en-US" sz="2000"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874889" y="6266007"/>
            <a:ext cx="3204652" cy="369332"/>
          </a:xfrm>
          <a:prstGeom prst="rect">
            <a:avLst/>
          </a:prstGeom>
          <a:noFill/>
        </p:spPr>
        <p:txBody>
          <a:bodyPr wrap="square" rtlCol="0">
            <a:spAutoFit/>
          </a:bodyPr>
          <a:lstStyle/>
          <a:p>
            <a:r>
              <a:rPr lang="en-US" dirty="0" smtClean="0"/>
              <a:t>L. Zhang </a:t>
            </a:r>
            <a:r>
              <a:rPr lang="en-US" dirty="0" err="1" smtClean="0"/>
              <a:t>etal</a:t>
            </a:r>
            <a:r>
              <a:rPr lang="en-US" dirty="0" smtClean="0"/>
              <a:t>, 2014 IEDM</a:t>
            </a:r>
            <a:endParaRPr lang="en-US" dirty="0"/>
          </a:p>
        </p:txBody>
      </p:sp>
    </p:spTree>
    <p:extLst>
      <p:ext uri="{BB962C8B-B14F-4D97-AF65-F5344CB8AC3E}">
        <p14:creationId xmlns:p14="http://schemas.microsoft.com/office/powerpoint/2010/main" val="22361994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19138"/>
            <a:ext cx="8229600" cy="2786062"/>
          </a:xfrm>
        </p:spPr>
        <p:txBody>
          <a:bodyPr>
            <a:normAutofit fontScale="90000"/>
          </a:bodyPr>
          <a:lstStyle/>
          <a:p>
            <a:r>
              <a:rPr lang="en-US" b="1" i="1" dirty="0" smtClean="0"/>
              <a:t>Challenges</a:t>
            </a:r>
            <a:r>
              <a:rPr lang="en-US" i="1" dirty="0" smtClean="0"/>
              <a:t/>
            </a:r>
            <a:br>
              <a:rPr lang="en-US" i="1" dirty="0" smtClean="0"/>
            </a:br>
            <a:r>
              <a:rPr lang="en-US" dirty="0"/>
              <a:t/>
            </a:r>
            <a:br>
              <a:rPr lang="en-US" dirty="0"/>
            </a:br>
            <a:r>
              <a:rPr lang="en-US" dirty="0" smtClean="0"/>
              <a:t>Scalability</a:t>
            </a:r>
            <a:br>
              <a:rPr lang="en-US" dirty="0" smtClean="0"/>
            </a:br>
            <a:r>
              <a:rPr lang="en-US" dirty="0"/>
              <a:t>	</a:t>
            </a:r>
            <a:r>
              <a:rPr lang="en-US" b="1" i="1" dirty="0" smtClean="0"/>
              <a:t>Reduction of Forming Voltage</a:t>
            </a:r>
            <a:br>
              <a:rPr lang="en-US" b="1" i="1" dirty="0" smtClean="0"/>
            </a:br>
            <a:r>
              <a:rPr lang="en-US" b="1" i="1" dirty="0" smtClean="0"/>
              <a:t>Uniformity / Reliability</a:t>
            </a:r>
            <a:r>
              <a:rPr lang="en-US" dirty="0" smtClean="0"/>
              <a:t/>
            </a:r>
            <a:br>
              <a:rPr lang="en-US" dirty="0" smtClean="0"/>
            </a:br>
            <a:r>
              <a:rPr lang="en-US" dirty="0" smtClean="0"/>
              <a:t>Array Architecture</a:t>
            </a:r>
            <a:endParaRPr lang="en-US" dirty="0"/>
          </a:p>
        </p:txBody>
      </p:sp>
    </p:spTree>
    <p:extLst>
      <p:ext uri="{BB962C8B-B14F-4D97-AF65-F5344CB8AC3E}">
        <p14:creationId xmlns:p14="http://schemas.microsoft.com/office/powerpoint/2010/main" val="9592199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Bi-Layer RRAM</a:t>
            </a:r>
            <a:endParaRPr lang="en-US" b="1" i="1" dirty="0"/>
          </a:p>
        </p:txBody>
      </p:sp>
      <p:sp>
        <p:nvSpPr>
          <p:cNvPr id="25036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503681" name="Object 1"/>
          <p:cNvGraphicFramePr>
            <a:graphicFrameLocks noChangeAspect="1"/>
          </p:cNvGraphicFramePr>
          <p:nvPr>
            <p:extLst>
              <p:ext uri="{D42A27DB-BD31-4B8C-83A1-F6EECF244321}">
                <p14:modId xmlns:p14="http://schemas.microsoft.com/office/powerpoint/2010/main" val="530640547"/>
              </p:ext>
            </p:extLst>
          </p:nvPr>
        </p:nvGraphicFramePr>
        <p:xfrm>
          <a:off x="-1336675" y="1905000"/>
          <a:ext cx="7966075" cy="3941763"/>
        </p:xfrm>
        <a:graphic>
          <a:graphicData uri="http://schemas.openxmlformats.org/presentationml/2006/ole">
            <mc:AlternateContent xmlns:mc="http://schemas.openxmlformats.org/markup-compatibility/2006">
              <mc:Choice xmlns:v="urn:schemas-microsoft-com:vml" Requires="v">
                <p:oleObj spid="_x0000_s1060" name="Bitmap Image" r:id="rId4" imgW="6230220" imgH="3086531" progId="PBrush">
                  <p:embed/>
                </p:oleObj>
              </mc:Choice>
              <mc:Fallback>
                <p:oleObj name="Bitmap Image" r:id="rId4" imgW="6230220" imgH="3086531"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6675" y="1905000"/>
                        <a:ext cx="7966075" cy="3941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a:spLocks noChangeArrowheads="1"/>
          </p:cNvSpPr>
          <p:nvPr/>
        </p:nvSpPr>
        <p:spPr bwMode="auto">
          <a:xfrm>
            <a:off x="5791200" y="6057021"/>
            <a:ext cx="1899751" cy="276999"/>
          </a:xfrm>
          <a:prstGeom prst="rect">
            <a:avLst/>
          </a:prstGeom>
          <a:noFill/>
          <a:ln w="9525">
            <a:noFill/>
            <a:miter lim="800000"/>
            <a:headEnd/>
            <a:tailEnd/>
          </a:ln>
        </p:spPr>
        <p:txBody>
          <a:bodyPr wrap="none">
            <a:spAutoFit/>
          </a:bodyPr>
          <a:lstStyle/>
          <a:p>
            <a:r>
              <a:rPr lang="en-US" altLang="zh-TW" sz="1200" dirty="0" smtClean="0">
                <a:ea typeface="新細明體" charset="-120"/>
              </a:rPr>
              <a:t>Y. Wu, </a:t>
            </a:r>
            <a:r>
              <a:rPr lang="en-US" altLang="zh-TW" sz="1200" i="1" dirty="0" smtClean="0">
                <a:ea typeface="新細明體" charset="-120"/>
              </a:rPr>
              <a:t>et </a:t>
            </a:r>
            <a:r>
              <a:rPr lang="en-US" altLang="zh-TW" sz="1200" i="1" dirty="0">
                <a:ea typeface="新細明體" charset="-120"/>
              </a:rPr>
              <a:t>al.</a:t>
            </a:r>
            <a:r>
              <a:rPr lang="en-US" altLang="zh-TW" sz="1200" dirty="0">
                <a:ea typeface="新細明體" charset="-120"/>
              </a:rPr>
              <a:t>,</a:t>
            </a:r>
            <a:r>
              <a:rPr lang="en-US" altLang="zh-TW" sz="1200" i="1" dirty="0">
                <a:ea typeface="新細明體" charset="-120"/>
              </a:rPr>
              <a:t> </a:t>
            </a:r>
            <a:r>
              <a:rPr lang="en-US" altLang="zh-TW" sz="1200" dirty="0">
                <a:ea typeface="新細明體" charset="-120"/>
              </a:rPr>
              <a:t>IEDM, </a:t>
            </a:r>
            <a:r>
              <a:rPr lang="en-US" altLang="zh-TW" sz="1200" dirty="0" smtClean="0">
                <a:ea typeface="新細明體" charset="-120"/>
              </a:rPr>
              <a:t>2013</a:t>
            </a:r>
            <a:endParaRPr lang="en-US" altLang="zh-TW" sz="1200" dirty="0">
              <a:ea typeface="新細明體" charset="-120"/>
            </a:endParaRPr>
          </a:p>
        </p:txBody>
      </p:sp>
      <p:sp>
        <p:nvSpPr>
          <p:cNvPr id="3" name="Rectangle 2"/>
          <p:cNvSpPr/>
          <p:nvPr/>
        </p:nvSpPr>
        <p:spPr bwMode="auto">
          <a:xfrm>
            <a:off x="-1447800" y="1752600"/>
            <a:ext cx="3962400" cy="4191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chemeClr val="accent2"/>
              </a:buClr>
              <a:buSzTx/>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028629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rming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0455" y="1600200"/>
            <a:ext cx="3101545" cy="231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switching voltages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3962400"/>
            <a:ext cx="3151290" cy="241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Form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1524000"/>
            <a:ext cx="3119007" cy="2339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8" name="Picture 2" descr="set_reset voltages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3962400"/>
            <a:ext cx="2968626" cy="2377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306388" y="392289"/>
            <a:ext cx="8245475" cy="498475"/>
          </a:xfrm>
          <a:prstGeom prst="rect">
            <a:avLst/>
          </a:prstGeom>
          <a:noFill/>
          <a:ln w="9525" algn="ctr">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2800">
                <a:solidFill>
                  <a:srgbClr val="918873"/>
                </a:solidFill>
                <a:latin typeface="+mj-lt"/>
                <a:ea typeface="+mj-ea"/>
                <a:cs typeface="+mj-cs"/>
              </a:defRPr>
            </a:lvl1pPr>
            <a:lvl2pPr algn="l" rtl="0" eaLnBrk="0" fontAlgn="base" hangingPunct="0">
              <a:lnSpc>
                <a:spcPct val="90000"/>
              </a:lnSpc>
              <a:spcBef>
                <a:spcPct val="0"/>
              </a:spcBef>
              <a:spcAft>
                <a:spcPct val="0"/>
              </a:spcAft>
              <a:defRPr sz="2800">
                <a:solidFill>
                  <a:srgbClr val="918873"/>
                </a:solidFill>
                <a:latin typeface="Arial" charset="0"/>
                <a:cs typeface="Arial" charset="0"/>
              </a:defRPr>
            </a:lvl2pPr>
            <a:lvl3pPr algn="l" rtl="0" eaLnBrk="0" fontAlgn="base" hangingPunct="0">
              <a:lnSpc>
                <a:spcPct val="90000"/>
              </a:lnSpc>
              <a:spcBef>
                <a:spcPct val="0"/>
              </a:spcBef>
              <a:spcAft>
                <a:spcPct val="0"/>
              </a:spcAft>
              <a:defRPr sz="2800">
                <a:solidFill>
                  <a:srgbClr val="918873"/>
                </a:solidFill>
                <a:latin typeface="Arial" charset="0"/>
                <a:cs typeface="Arial" charset="0"/>
              </a:defRPr>
            </a:lvl3pPr>
            <a:lvl4pPr algn="l" rtl="0" eaLnBrk="0" fontAlgn="base" hangingPunct="0">
              <a:lnSpc>
                <a:spcPct val="90000"/>
              </a:lnSpc>
              <a:spcBef>
                <a:spcPct val="0"/>
              </a:spcBef>
              <a:spcAft>
                <a:spcPct val="0"/>
              </a:spcAft>
              <a:defRPr sz="2800">
                <a:solidFill>
                  <a:srgbClr val="918873"/>
                </a:solidFill>
                <a:latin typeface="Arial" charset="0"/>
                <a:cs typeface="Arial" charset="0"/>
              </a:defRPr>
            </a:lvl4pPr>
            <a:lvl5pPr algn="l" rtl="0" eaLnBrk="0" fontAlgn="base" hangingPunct="0">
              <a:lnSpc>
                <a:spcPct val="90000"/>
              </a:lnSpc>
              <a:spcBef>
                <a:spcPct val="0"/>
              </a:spcBef>
              <a:spcAft>
                <a:spcPct val="0"/>
              </a:spcAft>
              <a:defRPr sz="2800">
                <a:solidFill>
                  <a:srgbClr val="918873"/>
                </a:solidFill>
                <a:latin typeface="Arial" charset="0"/>
                <a:cs typeface="Arial" charset="0"/>
              </a:defRPr>
            </a:lvl5pPr>
            <a:lvl6pPr marL="457200" algn="l" rtl="0" fontAlgn="base">
              <a:lnSpc>
                <a:spcPct val="90000"/>
              </a:lnSpc>
              <a:spcBef>
                <a:spcPct val="0"/>
              </a:spcBef>
              <a:spcAft>
                <a:spcPct val="0"/>
              </a:spcAft>
              <a:defRPr sz="2800">
                <a:solidFill>
                  <a:srgbClr val="918873"/>
                </a:solidFill>
                <a:latin typeface="Arial" charset="0"/>
                <a:cs typeface="Arial" charset="0"/>
              </a:defRPr>
            </a:lvl6pPr>
            <a:lvl7pPr marL="914400" algn="l" rtl="0" fontAlgn="base">
              <a:lnSpc>
                <a:spcPct val="90000"/>
              </a:lnSpc>
              <a:spcBef>
                <a:spcPct val="0"/>
              </a:spcBef>
              <a:spcAft>
                <a:spcPct val="0"/>
              </a:spcAft>
              <a:defRPr sz="2800">
                <a:solidFill>
                  <a:srgbClr val="918873"/>
                </a:solidFill>
                <a:latin typeface="Arial" charset="0"/>
                <a:cs typeface="Arial" charset="0"/>
              </a:defRPr>
            </a:lvl7pPr>
            <a:lvl8pPr marL="1371600" algn="l" rtl="0" fontAlgn="base">
              <a:lnSpc>
                <a:spcPct val="90000"/>
              </a:lnSpc>
              <a:spcBef>
                <a:spcPct val="0"/>
              </a:spcBef>
              <a:spcAft>
                <a:spcPct val="0"/>
              </a:spcAft>
              <a:defRPr sz="2800">
                <a:solidFill>
                  <a:srgbClr val="918873"/>
                </a:solidFill>
                <a:latin typeface="Arial" charset="0"/>
                <a:cs typeface="Arial" charset="0"/>
              </a:defRPr>
            </a:lvl8pPr>
            <a:lvl9pPr marL="1828800" algn="l" rtl="0" fontAlgn="base">
              <a:lnSpc>
                <a:spcPct val="90000"/>
              </a:lnSpc>
              <a:spcBef>
                <a:spcPct val="0"/>
              </a:spcBef>
              <a:spcAft>
                <a:spcPct val="0"/>
              </a:spcAft>
              <a:defRPr sz="2800">
                <a:solidFill>
                  <a:srgbClr val="918873"/>
                </a:solidFill>
                <a:latin typeface="Arial" charset="0"/>
                <a:cs typeface="Arial" charset="0"/>
              </a:defRPr>
            </a:lvl9pPr>
          </a:lstStyle>
          <a:p>
            <a:pPr algn="ctr"/>
            <a:r>
              <a:rPr lang="en-US" sz="3200" b="1" i="1" kern="0" dirty="0" smtClean="0">
                <a:solidFill>
                  <a:schemeClr val="tx1"/>
                </a:solidFill>
              </a:rPr>
              <a:t>≈10 nm RRAM Characteristics</a:t>
            </a:r>
            <a:endParaRPr lang="en-US" sz="3200" b="1" i="1" kern="0" dirty="0">
              <a:solidFill>
                <a:schemeClr val="tx1"/>
              </a:solidFill>
            </a:endParaRPr>
          </a:p>
        </p:txBody>
      </p:sp>
      <p:sp>
        <p:nvSpPr>
          <p:cNvPr id="6" name="TextBox 5"/>
          <p:cNvSpPr txBox="1"/>
          <p:nvPr/>
        </p:nvSpPr>
        <p:spPr>
          <a:xfrm>
            <a:off x="1447800" y="1066800"/>
            <a:ext cx="1636987" cy="461665"/>
          </a:xfrm>
          <a:prstGeom prst="rect">
            <a:avLst/>
          </a:prstGeom>
          <a:noFill/>
        </p:spPr>
        <p:txBody>
          <a:bodyPr wrap="none" rtlCol="0">
            <a:spAutoFit/>
          </a:bodyPr>
          <a:lstStyle/>
          <a:p>
            <a:r>
              <a:rPr lang="en-US" dirty="0" smtClean="0"/>
              <a:t>4nm </a:t>
            </a:r>
            <a:r>
              <a:rPr lang="en-US" dirty="0" err="1" smtClean="0"/>
              <a:t>HfO</a:t>
            </a:r>
            <a:r>
              <a:rPr lang="en-US" baseline="-25000" dirty="0" err="1" smtClean="0"/>
              <a:t>X</a:t>
            </a:r>
            <a:r>
              <a:rPr lang="en-US" dirty="0" smtClean="0"/>
              <a:t> </a:t>
            </a:r>
            <a:endParaRPr lang="en-US" dirty="0"/>
          </a:p>
        </p:txBody>
      </p:sp>
      <p:sp>
        <p:nvSpPr>
          <p:cNvPr id="9" name="TextBox 8"/>
          <p:cNvSpPr txBox="1"/>
          <p:nvPr/>
        </p:nvSpPr>
        <p:spPr>
          <a:xfrm>
            <a:off x="4953000" y="1066800"/>
            <a:ext cx="3857787" cy="461665"/>
          </a:xfrm>
          <a:prstGeom prst="rect">
            <a:avLst/>
          </a:prstGeom>
          <a:noFill/>
        </p:spPr>
        <p:txBody>
          <a:bodyPr wrap="none" rtlCol="0">
            <a:spAutoFit/>
          </a:bodyPr>
          <a:lstStyle/>
          <a:p>
            <a:r>
              <a:rPr lang="en-US" dirty="0" smtClean="0"/>
              <a:t> 2.5nm </a:t>
            </a:r>
            <a:r>
              <a:rPr lang="en-US" dirty="0" err="1" smtClean="0"/>
              <a:t>TiO</a:t>
            </a:r>
            <a:r>
              <a:rPr lang="en-US" baseline="-25000" dirty="0" err="1" smtClean="0"/>
              <a:t>X</a:t>
            </a:r>
            <a:r>
              <a:rPr lang="en-US" dirty="0" smtClean="0"/>
              <a:t> / 1.5nm </a:t>
            </a:r>
            <a:r>
              <a:rPr lang="en-US" dirty="0" err="1" smtClean="0"/>
              <a:t>HfO</a:t>
            </a:r>
            <a:r>
              <a:rPr lang="en-US" baseline="-25000" dirty="0" err="1" smtClean="0"/>
              <a:t>X</a:t>
            </a:r>
            <a:r>
              <a:rPr lang="en-US" dirty="0" smtClean="0"/>
              <a:t> </a:t>
            </a:r>
            <a:endParaRPr lang="en-US" dirty="0"/>
          </a:p>
        </p:txBody>
      </p:sp>
    </p:spTree>
    <p:extLst>
      <p:ext uri="{BB962C8B-B14F-4D97-AF65-F5344CB8AC3E}">
        <p14:creationId xmlns:p14="http://schemas.microsoft.com/office/powerpoint/2010/main" val="20522652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descr="retention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4092355"/>
            <a:ext cx="3135440" cy="230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5" descr="Enduranc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624207"/>
            <a:ext cx="3135440" cy="233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7" descr="Reten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548" y="4038600"/>
            <a:ext cx="3064287" cy="231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306388" y="533400"/>
            <a:ext cx="8245475" cy="498475"/>
          </a:xfrm>
          <a:prstGeom prst="rect">
            <a:avLst/>
          </a:prstGeom>
          <a:noFill/>
          <a:ln w="9525" algn="ctr">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2800">
                <a:solidFill>
                  <a:srgbClr val="918873"/>
                </a:solidFill>
                <a:latin typeface="+mj-lt"/>
                <a:ea typeface="+mj-ea"/>
                <a:cs typeface="+mj-cs"/>
              </a:defRPr>
            </a:lvl1pPr>
            <a:lvl2pPr algn="l" rtl="0" eaLnBrk="0" fontAlgn="base" hangingPunct="0">
              <a:lnSpc>
                <a:spcPct val="90000"/>
              </a:lnSpc>
              <a:spcBef>
                <a:spcPct val="0"/>
              </a:spcBef>
              <a:spcAft>
                <a:spcPct val="0"/>
              </a:spcAft>
              <a:defRPr sz="2800">
                <a:solidFill>
                  <a:srgbClr val="918873"/>
                </a:solidFill>
                <a:latin typeface="Arial" charset="0"/>
                <a:cs typeface="Arial" charset="0"/>
              </a:defRPr>
            </a:lvl2pPr>
            <a:lvl3pPr algn="l" rtl="0" eaLnBrk="0" fontAlgn="base" hangingPunct="0">
              <a:lnSpc>
                <a:spcPct val="90000"/>
              </a:lnSpc>
              <a:spcBef>
                <a:spcPct val="0"/>
              </a:spcBef>
              <a:spcAft>
                <a:spcPct val="0"/>
              </a:spcAft>
              <a:defRPr sz="2800">
                <a:solidFill>
                  <a:srgbClr val="918873"/>
                </a:solidFill>
                <a:latin typeface="Arial" charset="0"/>
                <a:cs typeface="Arial" charset="0"/>
              </a:defRPr>
            </a:lvl3pPr>
            <a:lvl4pPr algn="l" rtl="0" eaLnBrk="0" fontAlgn="base" hangingPunct="0">
              <a:lnSpc>
                <a:spcPct val="90000"/>
              </a:lnSpc>
              <a:spcBef>
                <a:spcPct val="0"/>
              </a:spcBef>
              <a:spcAft>
                <a:spcPct val="0"/>
              </a:spcAft>
              <a:defRPr sz="2800">
                <a:solidFill>
                  <a:srgbClr val="918873"/>
                </a:solidFill>
                <a:latin typeface="Arial" charset="0"/>
                <a:cs typeface="Arial" charset="0"/>
              </a:defRPr>
            </a:lvl4pPr>
            <a:lvl5pPr algn="l" rtl="0" eaLnBrk="0" fontAlgn="base" hangingPunct="0">
              <a:lnSpc>
                <a:spcPct val="90000"/>
              </a:lnSpc>
              <a:spcBef>
                <a:spcPct val="0"/>
              </a:spcBef>
              <a:spcAft>
                <a:spcPct val="0"/>
              </a:spcAft>
              <a:defRPr sz="2800">
                <a:solidFill>
                  <a:srgbClr val="918873"/>
                </a:solidFill>
                <a:latin typeface="Arial" charset="0"/>
                <a:cs typeface="Arial" charset="0"/>
              </a:defRPr>
            </a:lvl5pPr>
            <a:lvl6pPr marL="457200" algn="l" rtl="0" fontAlgn="base">
              <a:lnSpc>
                <a:spcPct val="90000"/>
              </a:lnSpc>
              <a:spcBef>
                <a:spcPct val="0"/>
              </a:spcBef>
              <a:spcAft>
                <a:spcPct val="0"/>
              </a:spcAft>
              <a:defRPr sz="2800">
                <a:solidFill>
                  <a:srgbClr val="918873"/>
                </a:solidFill>
                <a:latin typeface="Arial" charset="0"/>
                <a:cs typeface="Arial" charset="0"/>
              </a:defRPr>
            </a:lvl6pPr>
            <a:lvl7pPr marL="914400" algn="l" rtl="0" fontAlgn="base">
              <a:lnSpc>
                <a:spcPct val="90000"/>
              </a:lnSpc>
              <a:spcBef>
                <a:spcPct val="0"/>
              </a:spcBef>
              <a:spcAft>
                <a:spcPct val="0"/>
              </a:spcAft>
              <a:defRPr sz="2800">
                <a:solidFill>
                  <a:srgbClr val="918873"/>
                </a:solidFill>
                <a:latin typeface="Arial" charset="0"/>
                <a:cs typeface="Arial" charset="0"/>
              </a:defRPr>
            </a:lvl7pPr>
            <a:lvl8pPr marL="1371600" algn="l" rtl="0" fontAlgn="base">
              <a:lnSpc>
                <a:spcPct val="90000"/>
              </a:lnSpc>
              <a:spcBef>
                <a:spcPct val="0"/>
              </a:spcBef>
              <a:spcAft>
                <a:spcPct val="0"/>
              </a:spcAft>
              <a:defRPr sz="2800">
                <a:solidFill>
                  <a:srgbClr val="918873"/>
                </a:solidFill>
                <a:latin typeface="Arial" charset="0"/>
                <a:cs typeface="Arial" charset="0"/>
              </a:defRPr>
            </a:lvl8pPr>
            <a:lvl9pPr marL="1828800" algn="l" rtl="0" fontAlgn="base">
              <a:lnSpc>
                <a:spcPct val="90000"/>
              </a:lnSpc>
              <a:spcBef>
                <a:spcPct val="0"/>
              </a:spcBef>
              <a:spcAft>
                <a:spcPct val="0"/>
              </a:spcAft>
              <a:defRPr sz="2800">
                <a:solidFill>
                  <a:srgbClr val="918873"/>
                </a:solidFill>
                <a:latin typeface="Arial" charset="0"/>
                <a:cs typeface="Arial" charset="0"/>
              </a:defRPr>
            </a:lvl9pPr>
          </a:lstStyle>
          <a:p>
            <a:pPr algn="ctr"/>
            <a:r>
              <a:rPr lang="en-US" sz="3200" b="1" i="1" kern="0" dirty="0" smtClean="0">
                <a:solidFill>
                  <a:schemeClr val="tx1"/>
                </a:solidFill>
              </a:rPr>
              <a:t>≈10 nm RRAM Characteristics</a:t>
            </a:r>
            <a:endParaRPr lang="en-US" sz="3200" b="1" i="1" kern="0" dirty="0">
              <a:solidFill>
                <a:schemeClr val="tx1"/>
              </a:solidFill>
            </a:endParaRPr>
          </a:p>
        </p:txBody>
      </p:sp>
      <p:sp>
        <p:nvSpPr>
          <p:cNvPr id="8" name="TextBox 7"/>
          <p:cNvSpPr txBox="1"/>
          <p:nvPr/>
        </p:nvSpPr>
        <p:spPr>
          <a:xfrm>
            <a:off x="1447800" y="1066800"/>
            <a:ext cx="1636987" cy="461665"/>
          </a:xfrm>
          <a:prstGeom prst="rect">
            <a:avLst/>
          </a:prstGeom>
          <a:noFill/>
        </p:spPr>
        <p:txBody>
          <a:bodyPr wrap="none" rtlCol="0">
            <a:spAutoFit/>
          </a:bodyPr>
          <a:lstStyle/>
          <a:p>
            <a:r>
              <a:rPr lang="en-US" dirty="0" smtClean="0"/>
              <a:t>4nm </a:t>
            </a:r>
            <a:r>
              <a:rPr lang="en-US" dirty="0" err="1" smtClean="0"/>
              <a:t>HfO</a:t>
            </a:r>
            <a:r>
              <a:rPr lang="en-US" baseline="-25000" dirty="0" err="1" smtClean="0"/>
              <a:t>X</a:t>
            </a:r>
            <a:r>
              <a:rPr lang="en-US" dirty="0" smtClean="0"/>
              <a:t> </a:t>
            </a:r>
            <a:endParaRPr lang="en-US" dirty="0"/>
          </a:p>
        </p:txBody>
      </p:sp>
      <p:sp>
        <p:nvSpPr>
          <p:cNvPr id="9" name="TextBox 8"/>
          <p:cNvSpPr txBox="1"/>
          <p:nvPr/>
        </p:nvSpPr>
        <p:spPr>
          <a:xfrm>
            <a:off x="4953000" y="1066800"/>
            <a:ext cx="3857787" cy="461665"/>
          </a:xfrm>
          <a:prstGeom prst="rect">
            <a:avLst/>
          </a:prstGeom>
          <a:noFill/>
        </p:spPr>
        <p:txBody>
          <a:bodyPr wrap="none" rtlCol="0">
            <a:spAutoFit/>
          </a:bodyPr>
          <a:lstStyle/>
          <a:p>
            <a:r>
              <a:rPr lang="en-US" dirty="0" smtClean="0"/>
              <a:t> 2.5nm </a:t>
            </a:r>
            <a:r>
              <a:rPr lang="en-US" dirty="0" err="1" smtClean="0"/>
              <a:t>TiO</a:t>
            </a:r>
            <a:r>
              <a:rPr lang="en-US" baseline="-25000" dirty="0" err="1" smtClean="0"/>
              <a:t>X</a:t>
            </a:r>
            <a:r>
              <a:rPr lang="en-US" dirty="0" smtClean="0"/>
              <a:t> / 1.5nm </a:t>
            </a:r>
            <a:r>
              <a:rPr lang="en-US" dirty="0" err="1" smtClean="0"/>
              <a:t>HfO</a:t>
            </a:r>
            <a:r>
              <a:rPr lang="en-US" baseline="-25000" dirty="0" err="1" smtClean="0"/>
              <a:t>X</a:t>
            </a:r>
            <a:r>
              <a:rPr lang="en-US" dirty="0" smtClean="0"/>
              <a:t> </a:t>
            </a:r>
            <a:endParaRPr lang="en-US" dirty="0"/>
          </a:p>
        </p:txBody>
      </p:sp>
      <p:pic>
        <p:nvPicPr>
          <p:cNvPr id="10" name="Picture 4" descr="Enduran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1634933"/>
            <a:ext cx="3011213" cy="225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4626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内容占位符 2"/>
          <p:cNvSpPr>
            <a:spLocks noGrp="1"/>
          </p:cNvSpPr>
          <p:nvPr>
            <p:ph idx="1"/>
          </p:nvPr>
        </p:nvSpPr>
        <p:spPr>
          <a:xfrm>
            <a:off x="152400" y="1052513"/>
            <a:ext cx="2846388" cy="706437"/>
          </a:xfrm>
        </p:spPr>
        <p:txBody>
          <a:bodyPr/>
          <a:lstStyle/>
          <a:p>
            <a:endParaRPr lang="en-US" altLang="zh-CN" sz="200" dirty="0">
              <a:latin typeface="Calibri" charset="0"/>
              <a:ea typeface="ＭＳ Ｐゴシック" charset="0"/>
              <a:cs typeface="ＭＳ Ｐゴシック" charset="0"/>
            </a:endParaRPr>
          </a:p>
          <a:p>
            <a:pPr>
              <a:buFont typeface="Arial" charset="0"/>
              <a:buNone/>
            </a:pPr>
            <a:r>
              <a:rPr lang="en-US" altLang="zh-CN" sz="2000" dirty="0">
                <a:latin typeface="Calibri" charset="0"/>
                <a:ea typeface="ＭＳ Ｐゴシック" charset="0"/>
                <a:cs typeface="ＭＳ Ｐゴシック" charset="0"/>
              </a:rPr>
              <a:t>    </a:t>
            </a:r>
            <a:r>
              <a:rPr lang="en-US" altLang="zh-CN" sz="2200" dirty="0" err="1">
                <a:latin typeface="Calibri" charset="0"/>
                <a:ea typeface="ＭＳ Ｐゴシック" charset="0"/>
                <a:cs typeface="ＭＳ Ｐゴシック" charset="0"/>
              </a:rPr>
              <a:t>Isosurface</a:t>
            </a:r>
            <a:r>
              <a:rPr lang="en-US" altLang="zh-CN" sz="2200" dirty="0">
                <a:latin typeface="Calibri" charset="0"/>
                <a:ea typeface="ＭＳ Ｐゴシック" charset="0"/>
                <a:cs typeface="ＭＳ Ｐゴシック" charset="0"/>
              </a:rPr>
              <a:t>: 0.1 e/</a:t>
            </a:r>
            <a:r>
              <a:rPr lang="en-US" altLang="zh-CN" sz="2200" dirty="0">
                <a:latin typeface="+mn-ea"/>
                <a:cs typeface="Times New Roman" charset="0"/>
              </a:rPr>
              <a:t>Å</a:t>
            </a:r>
            <a:r>
              <a:rPr lang="en-US" altLang="zh-CN" sz="2200" baseline="30000" dirty="0">
                <a:latin typeface="Calibri" charset="0"/>
                <a:ea typeface="ＭＳ Ｐゴシック" charset="0"/>
                <a:cs typeface="ＭＳ Ｐゴシック" charset="0"/>
              </a:rPr>
              <a:t>3</a:t>
            </a:r>
            <a:r>
              <a:rPr lang="en-US" altLang="zh-CN" sz="2200" dirty="0">
                <a:latin typeface="Calibri" charset="0"/>
                <a:ea typeface="ＭＳ Ｐゴシック" charset="0"/>
                <a:cs typeface="ＭＳ Ｐゴシック" charset="0"/>
              </a:rPr>
              <a:t>.</a:t>
            </a:r>
            <a:endParaRPr lang="zh-CN" altLang="en-US" sz="2200" dirty="0">
              <a:latin typeface="Calibri" charset="0"/>
              <a:ea typeface="ＭＳ Ｐゴシック" charset="0"/>
              <a:cs typeface="ＭＳ Ｐゴシック" charset="0"/>
            </a:endParaRPr>
          </a:p>
        </p:txBody>
      </p:sp>
      <p:grpSp>
        <p:nvGrpSpPr>
          <p:cNvPr id="2" name="组合 10"/>
          <p:cNvGrpSpPr>
            <a:grpSpLocks noChangeAspect="1"/>
          </p:cNvGrpSpPr>
          <p:nvPr/>
        </p:nvGrpSpPr>
        <p:grpSpPr bwMode="auto">
          <a:xfrm>
            <a:off x="685800" y="4532313"/>
            <a:ext cx="7620000" cy="1701800"/>
            <a:chOff x="5019664" y="4293096"/>
            <a:chExt cx="5639570" cy="1260000"/>
          </a:xfrm>
        </p:grpSpPr>
        <p:pic>
          <p:nvPicPr>
            <p:cNvPr id="512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r="8794"/>
            <a:stretch>
              <a:fillRect/>
            </a:stretch>
          </p:blipFill>
          <p:spPr bwMode="auto">
            <a:xfrm>
              <a:off x="5019664" y="4293096"/>
              <a:ext cx="1750000" cy="1260000"/>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51224"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r="8859"/>
            <a:stretch>
              <a:fillRect/>
            </a:stretch>
          </p:blipFill>
          <p:spPr bwMode="auto">
            <a:xfrm>
              <a:off x="6964351" y="4293096"/>
              <a:ext cx="1750000" cy="1260000"/>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5122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r="4518"/>
            <a:stretch>
              <a:fillRect/>
            </a:stretch>
          </p:blipFill>
          <p:spPr bwMode="auto">
            <a:xfrm>
              <a:off x="8909039" y="4293096"/>
              <a:ext cx="1750195" cy="1260000"/>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 name="组合 11"/>
          <p:cNvGrpSpPr>
            <a:grpSpLocks noChangeAspect="1"/>
          </p:cNvGrpSpPr>
          <p:nvPr/>
        </p:nvGrpSpPr>
        <p:grpSpPr bwMode="auto">
          <a:xfrm>
            <a:off x="685800" y="2589213"/>
            <a:ext cx="7616825" cy="1701800"/>
            <a:chOff x="-385532" y="4291416"/>
            <a:chExt cx="5645006" cy="1261824"/>
          </a:xfrm>
        </p:grpSpPr>
        <p:pic>
          <p:nvPicPr>
            <p:cNvPr id="5122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r="10863"/>
            <a:stretch>
              <a:fillRect/>
            </a:stretch>
          </p:blipFill>
          <p:spPr bwMode="auto">
            <a:xfrm>
              <a:off x="3509474" y="4291416"/>
              <a:ext cx="1750000" cy="1260000"/>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5122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r="10158"/>
            <a:stretch>
              <a:fillRect/>
            </a:stretch>
          </p:blipFill>
          <p:spPr bwMode="auto">
            <a:xfrm>
              <a:off x="-385532" y="4293240"/>
              <a:ext cx="1750195" cy="1260000"/>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512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r="10178"/>
            <a:stretch>
              <a:fillRect/>
            </a:stretch>
          </p:blipFill>
          <p:spPr bwMode="auto">
            <a:xfrm>
              <a:off x="1561971" y="4293096"/>
              <a:ext cx="1750000" cy="1260000"/>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grpSp>
      <p:pic>
        <p:nvPicPr>
          <p:cNvPr id="51204"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35675" y="982663"/>
            <a:ext cx="21732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13"/>
          <p:cNvSpPr txBox="1">
            <a:spLocks noChangeArrowheads="1"/>
          </p:cNvSpPr>
          <p:nvPr/>
        </p:nvSpPr>
        <p:spPr bwMode="auto">
          <a:xfrm>
            <a:off x="6916738" y="1052513"/>
            <a:ext cx="137636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sz="2200" b="1">
                <a:solidFill>
                  <a:prstClr val="white"/>
                </a:solidFill>
                <a:latin typeface="Times New Roman" charset="0"/>
                <a:cs typeface="Times New Roman" charset="0"/>
              </a:rPr>
              <a:t>Undoped</a:t>
            </a:r>
            <a:endParaRPr lang="zh-CN" altLang="en-US" sz="2200" b="1">
              <a:solidFill>
                <a:prstClr val="white"/>
              </a:solidFill>
              <a:latin typeface="Times New Roman" charset="0"/>
              <a:cs typeface="Times New Roman" charset="0"/>
            </a:endParaRPr>
          </a:p>
        </p:txBody>
      </p:sp>
      <p:sp>
        <p:nvSpPr>
          <p:cNvPr id="51206" name="TextBox 14"/>
          <p:cNvSpPr txBox="1">
            <a:spLocks noChangeArrowheads="1"/>
          </p:cNvSpPr>
          <p:nvPr/>
        </p:nvSpPr>
        <p:spPr bwMode="auto">
          <a:xfrm>
            <a:off x="2312988" y="31623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a:solidFill>
                  <a:prstClr val="white"/>
                </a:solidFill>
                <a:latin typeface="Times New Roman" charset="0"/>
                <a:cs typeface="Times New Roman" charset="0"/>
              </a:rPr>
              <a:t>Al</a:t>
            </a:r>
            <a:endParaRPr lang="zh-CN" altLang="en-US" b="1">
              <a:solidFill>
                <a:prstClr val="white"/>
              </a:solidFill>
              <a:latin typeface="Times New Roman" charset="0"/>
              <a:cs typeface="Times New Roman" charset="0"/>
            </a:endParaRPr>
          </a:p>
        </p:txBody>
      </p:sp>
      <p:sp>
        <p:nvSpPr>
          <p:cNvPr id="51207" name="TextBox 15"/>
          <p:cNvSpPr txBox="1">
            <a:spLocks noChangeArrowheads="1"/>
          </p:cNvSpPr>
          <p:nvPr/>
        </p:nvSpPr>
        <p:spPr bwMode="auto">
          <a:xfrm>
            <a:off x="5029200" y="31623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a:solidFill>
                  <a:prstClr val="white"/>
                </a:solidFill>
                <a:latin typeface="Times New Roman" charset="0"/>
                <a:cs typeface="Times New Roman" charset="0"/>
              </a:rPr>
              <a:t>Si</a:t>
            </a:r>
            <a:endParaRPr lang="zh-CN" altLang="en-US" b="1">
              <a:solidFill>
                <a:prstClr val="white"/>
              </a:solidFill>
              <a:latin typeface="Times New Roman" charset="0"/>
              <a:cs typeface="Times New Roman" charset="0"/>
            </a:endParaRPr>
          </a:p>
        </p:txBody>
      </p:sp>
      <p:sp>
        <p:nvSpPr>
          <p:cNvPr id="51208" name="TextBox 16"/>
          <p:cNvSpPr txBox="1">
            <a:spLocks noChangeArrowheads="1"/>
          </p:cNvSpPr>
          <p:nvPr/>
        </p:nvSpPr>
        <p:spPr bwMode="auto">
          <a:xfrm>
            <a:off x="7620000" y="31623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a:solidFill>
                  <a:prstClr val="white"/>
                </a:solidFill>
                <a:latin typeface="Times New Roman" charset="0"/>
                <a:cs typeface="Times New Roman" charset="0"/>
              </a:rPr>
              <a:t>Zr</a:t>
            </a:r>
            <a:endParaRPr lang="zh-CN" altLang="en-US" b="1">
              <a:solidFill>
                <a:prstClr val="white"/>
              </a:solidFill>
              <a:latin typeface="Times New Roman" charset="0"/>
              <a:cs typeface="Times New Roman" charset="0"/>
            </a:endParaRPr>
          </a:p>
        </p:txBody>
      </p:sp>
      <p:sp>
        <p:nvSpPr>
          <p:cNvPr id="51209" name="TextBox 17"/>
          <p:cNvSpPr txBox="1">
            <a:spLocks noChangeArrowheads="1"/>
          </p:cNvSpPr>
          <p:nvPr/>
        </p:nvSpPr>
        <p:spPr bwMode="auto">
          <a:xfrm>
            <a:off x="7634288" y="520065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a:solidFill>
                  <a:prstClr val="white"/>
                </a:solidFill>
                <a:latin typeface="Times New Roman" charset="0"/>
                <a:cs typeface="Times New Roman" charset="0"/>
              </a:rPr>
              <a:t>Ni</a:t>
            </a:r>
            <a:endParaRPr lang="zh-CN" altLang="en-US" b="1">
              <a:solidFill>
                <a:prstClr val="white"/>
              </a:solidFill>
              <a:latin typeface="Times New Roman" charset="0"/>
              <a:cs typeface="Times New Roman" charset="0"/>
            </a:endParaRPr>
          </a:p>
        </p:txBody>
      </p:sp>
      <p:sp>
        <p:nvSpPr>
          <p:cNvPr id="51210" name="TextBox 18"/>
          <p:cNvSpPr txBox="1">
            <a:spLocks noChangeArrowheads="1"/>
          </p:cNvSpPr>
          <p:nvPr/>
        </p:nvSpPr>
        <p:spPr bwMode="auto">
          <a:xfrm>
            <a:off x="4967288" y="51054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a:solidFill>
                  <a:prstClr val="white"/>
                </a:solidFill>
                <a:latin typeface="Times New Roman" charset="0"/>
                <a:cs typeface="Times New Roman" charset="0"/>
              </a:rPr>
              <a:t>W</a:t>
            </a:r>
            <a:endParaRPr lang="zh-CN" altLang="en-US" b="1">
              <a:solidFill>
                <a:prstClr val="white"/>
              </a:solidFill>
              <a:latin typeface="Times New Roman" charset="0"/>
              <a:cs typeface="Times New Roman" charset="0"/>
            </a:endParaRPr>
          </a:p>
        </p:txBody>
      </p:sp>
      <p:sp>
        <p:nvSpPr>
          <p:cNvPr id="51211" name="TextBox 19"/>
          <p:cNvSpPr txBox="1">
            <a:spLocks noChangeArrowheads="1"/>
          </p:cNvSpPr>
          <p:nvPr/>
        </p:nvSpPr>
        <p:spPr bwMode="auto">
          <a:xfrm>
            <a:off x="2347913" y="51054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a:solidFill>
                  <a:prstClr val="white"/>
                </a:solidFill>
                <a:latin typeface="Times New Roman" charset="0"/>
                <a:cs typeface="Times New Roman" charset="0"/>
              </a:rPr>
              <a:t>Ta</a:t>
            </a:r>
            <a:endParaRPr lang="zh-CN" altLang="en-US" b="1">
              <a:solidFill>
                <a:prstClr val="white"/>
              </a:solidFill>
              <a:latin typeface="Times New Roman" charset="0"/>
              <a:cs typeface="Times New Roman" charset="0"/>
            </a:endParaRPr>
          </a:p>
        </p:txBody>
      </p:sp>
      <p:cxnSp>
        <p:nvCxnSpPr>
          <p:cNvPr id="22" name="直接箭头连接符 21"/>
          <p:cNvCxnSpPr/>
          <p:nvPr/>
        </p:nvCxnSpPr>
        <p:spPr>
          <a:xfrm flipH="1" flipV="1">
            <a:off x="2038350" y="3181350"/>
            <a:ext cx="381000" cy="1524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H="1" flipV="1">
            <a:off x="4651375" y="3219450"/>
            <a:ext cx="381000" cy="1524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flipH="1" flipV="1">
            <a:off x="7277100" y="3200400"/>
            <a:ext cx="381000" cy="1524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flipH="1" flipV="1">
            <a:off x="7239000" y="5143500"/>
            <a:ext cx="381000" cy="1524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flipH="1" flipV="1">
            <a:off x="4629150" y="5126038"/>
            <a:ext cx="381000" cy="1524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H="1" flipV="1">
            <a:off x="2055813" y="5143500"/>
            <a:ext cx="381000" cy="1524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1219" name="Rectangle 6"/>
          <p:cNvSpPr>
            <a:spLocks noChangeArrowheads="1"/>
          </p:cNvSpPr>
          <p:nvPr/>
        </p:nvSpPr>
        <p:spPr bwMode="auto">
          <a:xfrm>
            <a:off x="457200" y="1641475"/>
            <a:ext cx="4486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fontAlgn="auto">
              <a:spcBef>
                <a:spcPts val="0"/>
              </a:spcBef>
              <a:spcAft>
                <a:spcPts val="0"/>
              </a:spcAft>
            </a:pPr>
            <a:r>
              <a:rPr lang="en-US" sz="1800" b="1">
                <a:solidFill>
                  <a:prstClr val="black"/>
                </a:solidFill>
                <a:latin typeface="Calibri" charset="0"/>
                <a:cs typeface="+mn-cs"/>
              </a:rPr>
              <a:t>L. Zhao, S. Ryu, A. Hazeghi, D. Duncan, B. Magyari-Köpe, and Y. Nishi, VLSI 2013.</a:t>
            </a:r>
          </a:p>
        </p:txBody>
      </p:sp>
      <p:sp>
        <p:nvSpPr>
          <p:cNvPr id="31" name="Title 30"/>
          <p:cNvSpPr>
            <a:spLocks noGrp="1"/>
          </p:cNvSpPr>
          <p:nvPr>
            <p:ph type="title"/>
          </p:nvPr>
        </p:nvSpPr>
        <p:spPr>
          <a:xfrm>
            <a:off x="153988" y="457200"/>
            <a:ext cx="8245475" cy="498475"/>
          </a:xfrm>
        </p:spPr>
        <p:txBody>
          <a:bodyPr>
            <a:normAutofit fontScale="90000"/>
          </a:bodyPr>
          <a:lstStyle/>
          <a:p>
            <a:r>
              <a:rPr lang="en-US" dirty="0" smtClean="0"/>
              <a:t>HfO</a:t>
            </a:r>
            <a:r>
              <a:rPr lang="en-US" baseline="-25000" dirty="0" smtClean="0"/>
              <a:t>2</a:t>
            </a:r>
            <a:r>
              <a:rPr lang="en-US" dirty="0" smtClean="0"/>
              <a:t> Partial Charge Density: Dopant + Filament</a:t>
            </a:r>
            <a:endParaRPr lang="en-US" dirty="0"/>
          </a:p>
        </p:txBody>
      </p:sp>
    </p:spTree>
    <p:extLst>
      <p:ext uri="{BB962C8B-B14F-4D97-AF65-F5344CB8AC3E}">
        <p14:creationId xmlns:p14="http://schemas.microsoft.com/office/powerpoint/2010/main" val="6040356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3988" y="871538"/>
            <a:ext cx="8990012" cy="498475"/>
          </a:xfrm>
        </p:spPr>
        <p:txBody>
          <a:bodyPr>
            <a:normAutofit fontScale="90000"/>
          </a:bodyPr>
          <a:lstStyle/>
          <a:p>
            <a:r>
              <a:rPr lang="en-US" altLang="zh-CN" dirty="0" smtClean="0"/>
              <a:t>HfO</a:t>
            </a:r>
            <a:r>
              <a:rPr lang="en-US" altLang="zh-CN" baseline="-25000" dirty="0" smtClean="0"/>
              <a:t>2</a:t>
            </a:r>
            <a:r>
              <a:rPr lang="en-US" altLang="zh-CN" dirty="0" smtClean="0"/>
              <a:t> Vacancy Formation Energy: Dopant + Filament</a:t>
            </a:r>
            <a:endParaRPr lang="zh-CN" altLang="en-US" dirty="0"/>
          </a:p>
        </p:txBody>
      </p:sp>
      <p:pic>
        <p:nvPicPr>
          <p:cNvPr id="49155" name="Picture 2" descr="C:\Users\Liang\Dropbox\Papers\VLSI2013\Figures\Fig8.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950" y="2312987"/>
            <a:ext cx="5402263"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1"/>
          <p:cNvGrpSpPr>
            <a:grpSpLocks/>
          </p:cNvGrpSpPr>
          <p:nvPr/>
        </p:nvGrpSpPr>
        <p:grpSpPr bwMode="auto">
          <a:xfrm>
            <a:off x="6494463" y="2312987"/>
            <a:ext cx="2260600" cy="2671763"/>
            <a:chOff x="381000" y="2482735"/>
            <a:chExt cx="3200400" cy="3719491"/>
          </a:xfrm>
        </p:grpSpPr>
        <p:pic>
          <p:nvPicPr>
            <p:cNvPr id="49158" name="Picture 12" descr="C:\Users\Liang\Dropbox\Papers\VLSI2013\Figures\Fig4.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2482735"/>
              <a:ext cx="3200400" cy="333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椭圆 8"/>
            <p:cNvSpPr/>
            <p:nvPr/>
          </p:nvSpPr>
          <p:spPr>
            <a:xfrm>
              <a:off x="1531706" y="4308225"/>
              <a:ext cx="215757" cy="21658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fontAlgn="auto">
                <a:spcBef>
                  <a:spcPts val="0"/>
                </a:spcBef>
                <a:spcAft>
                  <a:spcPts val="0"/>
                </a:spcAft>
                <a:defRPr/>
              </a:pPr>
              <a:endParaRPr lang="zh-CN" altLang="en-US" sz="1800">
                <a:solidFill>
                  <a:prstClr val="white"/>
                </a:solidFill>
              </a:endParaRPr>
            </a:p>
          </p:txBody>
        </p:sp>
        <p:sp>
          <p:nvSpPr>
            <p:cNvPr id="15" name="椭圆 9"/>
            <p:cNvSpPr/>
            <p:nvPr/>
          </p:nvSpPr>
          <p:spPr>
            <a:xfrm>
              <a:off x="1219306" y="5903870"/>
              <a:ext cx="215757" cy="21658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fontAlgn="auto">
                <a:spcBef>
                  <a:spcPts val="0"/>
                </a:spcBef>
                <a:spcAft>
                  <a:spcPts val="0"/>
                </a:spcAft>
                <a:defRPr/>
              </a:pPr>
              <a:endParaRPr lang="zh-CN" altLang="en-US" sz="1800">
                <a:solidFill>
                  <a:prstClr val="white"/>
                </a:solidFill>
              </a:endParaRPr>
            </a:p>
          </p:txBody>
        </p:sp>
        <p:sp>
          <p:nvSpPr>
            <p:cNvPr id="49161" name="矩形 10"/>
            <p:cNvSpPr>
              <a:spLocks noChangeArrowheads="1"/>
            </p:cNvSpPr>
            <p:nvPr/>
          </p:nvSpPr>
          <p:spPr bwMode="auto">
            <a:xfrm>
              <a:off x="1472241" y="5832894"/>
              <a:ext cx="9797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fontAlgn="auto">
                <a:spcBef>
                  <a:spcPts val="0"/>
                </a:spcBef>
                <a:spcAft>
                  <a:spcPts val="0"/>
                </a:spcAft>
              </a:pPr>
              <a:r>
                <a:rPr lang="en-US" altLang="zh-CN" sz="1800" b="1">
                  <a:solidFill>
                    <a:prstClr val="black"/>
                  </a:solidFill>
                  <a:latin typeface="Calibri"/>
                  <a:cs typeface="Arial" charset="0"/>
                </a:rPr>
                <a:t>Dopant</a:t>
              </a:r>
              <a:endParaRPr lang="zh-CN" altLang="en-US" sz="1800" b="1">
                <a:solidFill>
                  <a:prstClr val="black"/>
                </a:solidFill>
                <a:latin typeface="Calibri"/>
                <a:cs typeface="Arial" charset="0"/>
              </a:endParaRPr>
            </a:p>
          </p:txBody>
        </p:sp>
      </p:grpSp>
      <p:sp>
        <p:nvSpPr>
          <p:cNvPr id="49157" name="Rectangle 6"/>
          <p:cNvSpPr>
            <a:spLocks noChangeArrowheads="1"/>
          </p:cNvSpPr>
          <p:nvPr/>
        </p:nvSpPr>
        <p:spPr bwMode="auto">
          <a:xfrm>
            <a:off x="177800" y="1714500"/>
            <a:ext cx="8059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fontAlgn="auto">
              <a:spcBef>
                <a:spcPts val="0"/>
              </a:spcBef>
              <a:spcAft>
                <a:spcPts val="0"/>
              </a:spcAft>
            </a:pPr>
            <a:r>
              <a:rPr lang="en-US" sz="1800" b="1">
                <a:solidFill>
                  <a:prstClr val="black"/>
                </a:solidFill>
                <a:latin typeface="Calibri" charset="0"/>
                <a:cs typeface="+mn-cs"/>
              </a:rPr>
              <a:t>L. Zhao, S. Ryu, A. Hazeghi, D. Duncan, B. Magyari-Köpe, and Y. Nishi, VLSI 2013.</a:t>
            </a:r>
          </a:p>
        </p:txBody>
      </p:sp>
    </p:spTree>
    <p:extLst>
      <p:ext uri="{BB962C8B-B14F-4D97-AF65-F5344CB8AC3E}">
        <p14:creationId xmlns:p14="http://schemas.microsoft.com/office/powerpoint/2010/main" val="5249883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475" y="3992563"/>
            <a:ext cx="8577263"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8888" y="1196975"/>
            <a:ext cx="39528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000" y="1704975"/>
            <a:ext cx="313690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Rectangle 6"/>
          <p:cNvSpPr>
            <a:spLocks noChangeArrowheads="1"/>
          </p:cNvSpPr>
          <p:nvPr/>
        </p:nvSpPr>
        <p:spPr bwMode="auto">
          <a:xfrm>
            <a:off x="100013" y="1030287"/>
            <a:ext cx="4486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fontAlgn="auto">
              <a:spcBef>
                <a:spcPts val="0"/>
              </a:spcBef>
              <a:spcAft>
                <a:spcPts val="0"/>
              </a:spcAft>
            </a:pPr>
            <a:r>
              <a:rPr lang="en-US" sz="1800" b="1" dirty="0">
                <a:solidFill>
                  <a:prstClr val="black"/>
                </a:solidFill>
                <a:latin typeface="Calibri" charset="0"/>
                <a:cs typeface="+mn-cs"/>
              </a:rPr>
              <a:t>L. Zhao, S. </a:t>
            </a:r>
            <a:r>
              <a:rPr lang="en-US" sz="1800" b="1" dirty="0" err="1">
                <a:solidFill>
                  <a:prstClr val="black"/>
                </a:solidFill>
                <a:latin typeface="Calibri" charset="0"/>
                <a:cs typeface="+mn-cs"/>
              </a:rPr>
              <a:t>Ryu</a:t>
            </a:r>
            <a:r>
              <a:rPr lang="en-US" sz="1800" b="1" dirty="0">
                <a:solidFill>
                  <a:prstClr val="black"/>
                </a:solidFill>
                <a:latin typeface="Calibri" charset="0"/>
                <a:cs typeface="+mn-cs"/>
              </a:rPr>
              <a:t>, A. </a:t>
            </a:r>
            <a:r>
              <a:rPr lang="en-US" sz="1800" b="1" dirty="0" err="1">
                <a:solidFill>
                  <a:prstClr val="black"/>
                </a:solidFill>
                <a:latin typeface="Calibri" charset="0"/>
                <a:cs typeface="+mn-cs"/>
              </a:rPr>
              <a:t>Hazeghi</a:t>
            </a:r>
            <a:r>
              <a:rPr lang="en-US" sz="1800" b="1" dirty="0">
                <a:solidFill>
                  <a:prstClr val="black"/>
                </a:solidFill>
                <a:latin typeface="Calibri" charset="0"/>
                <a:cs typeface="+mn-cs"/>
              </a:rPr>
              <a:t>, D. Duncan, B. </a:t>
            </a:r>
            <a:r>
              <a:rPr lang="en-US" sz="1800" b="1" dirty="0" err="1">
                <a:solidFill>
                  <a:prstClr val="black"/>
                </a:solidFill>
                <a:latin typeface="Calibri" charset="0"/>
                <a:cs typeface="+mn-cs"/>
              </a:rPr>
              <a:t>Magyari-Köpe</a:t>
            </a:r>
            <a:r>
              <a:rPr lang="en-US" sz="1800" b="1" dirty="0">
                <a:solidFill>
                  <a:prstClr val="black"/>
                </a:solidFill>
                <a:latin typeface="Calibri" charset="0"/>
                <a:cs typeface="+mn-cs"/>
              </a:rPr>
              <a:t>, and Y. Nishi, VLSI 2013.</a:t>
            </a:r>
          </a:p>
        </p:txBody>
      </p:sp>
      <p:sp>
        <p:nvSpPr>
          <p:cNvPr id="53254" name="Rectangle 1"/>
          <p:cNvSpPr>
            <a:spLocks noChangeArrowheads="1"/>
          </p:cNvSpPr>
          <p:nvPr/>
        </p:nvSpPr>
        <p:spPr bwMode="auto">
          <a:xfrm>
            <a:off x="100013" y="6024563"/>
            <a:ext cx="12334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fontAlgn="auto">
              <a:spcBef>
                <a:spcPts val="0"/>
              </a:spcBef>
              <a:spcAft>
                <a:spcPts val="0"/>
              </a:spcAft>
            </a:pPr>
            <a:r>
              <a:rPr lang="en-US" altLang="zh-CN" sz="1400" b="1">
                <a:solidFill>
                  <a:srgbClr val="0000FF"/>
                </a:solidFill>
                <a:latin typeface="Calibri"/>
                <a:cs typeface="+mn-cs"/>
              </a:rPr>
              <a:t>8.06 e</a:t>
            </a:r>
            <a:r>
              <a:rPr lang="en-US" altLang="zh-CN" sz="1400" b="1" baseline="30000">
                <a:solidFill>
                  <a:srgbClr val="0000FF"/>
                </a:solidFill>
                <a:latin typeface="Calibri"/>
                <a:cs typeface="+mn-cs"/>
              </a:rPr>
              <a:t>20</a:t>
            </a:r>
            <a:r>
              <a:rPr lang="en-US" altLang="zh-CN" sz="1400" b="1">
                <a:solidFill>
                  <a:srgbClr val="0000FF"/>
                </a:solidFill>
                <a:latin typeface="Calibri"/>
                <a:cs typeface="+mn-cs"/>
              </a:rPr>
              <a:t> cm</a:t>
            </a:r>
            <a:r>
              <a:rPr lang="en-US" altLang="zh-CN" sz="1400" b="1" baseline="30000">
                <a:solidFill>
                  <a:srgbClr val="0000FF"/>
                </a:solidFill>
                <a:latin typeface="Calibri"/>
                <a:cs typeface="+mn-cs"/>
              </a:rPr>
              <a:t>-3</a:t>
            </a:r>
            <a:r>
              <a:rPr lang="en-US" altLang="zh-CN" sz="1400" b="1">
                <a:solidFill>
                  <a:srgbClr val="0000FF"/>
                </a:solidFill>
                <a:latin typeface="Calibri"/>
                <a:cs typeface="+mn-cs"/>
              </a:rPr>
              <a:t> </a:t>
            </a:r>
            <a:endParaRPr lang="en-US" sz="1400">
              <a:solidFill>
                <a:prstClr val="black"/>
              </a:solidFill>
              <a:latin typeface="Calibri"/>
              <a:cs typeface="+mn-cs"/>
            </a:endParaRPr>
          </a:p>
        </p:txBody>
      </p:sp>
      <p:sp>
        <p:nvSpPr>
          <p:cNvPr id="53255" name="Rectangle 2"/>
          <p:cNvSpPr>
            <a:spLocks noChangeArrowheads="1"/>
          </p:cNvSpPr>
          <p:nvPr/>
        </p:nvSpPr>
        <p:spPr bwMode="auto">
          <a:xfrm>
            <a:off x="100013" y="5149850"/>
            <a:ext cx="1231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457200" fontAlgn="auto">
              <a:spcBef>
                <a:spcPts val="0"/>
              </a:spcBef>
              <a:spcAft>
                <a:spcPts val="0"/>
              </a:spcAft>
            </a:pPr>
            <a:r>
              <a:rPr lang="en-US" altLang="zh-CN" sz="1400" b="1">
                <a:solidFill>
                  <a:srgbClr val="0000FF"/>
                </a:solidFill>
                <a:latin typeface="Calibri"/>
                <a:cs typeface="+mn-cs"/>
              </a:rPr>
              <a:t>4.03 e</a:t>
            </a:r>
            <a:r>
              <a:rPr lang="en-US" altLang="zh-CN" sz="1400" b="1" baseline="30000">
                <a:solidFill>
                  <a:srgbClr val="0000FF"/>
                </a:solidFill>
                <a:latin typeface="Calibri"/>
                <a:cs typeface="+mn-cs"/>
              </a:rPr>
              <a:t>20</a:t>
            </a:r>
            <a:r>
              <a:rPr lang="en-US" altLang="zh-CN" sz="1400" b="1">
                <a:solidFill>
                  <a:srgbClr val="0000FF"/>
                </a:solidFill>
                <a:latin typeface="Calibri"/>
                <a:cs typeface="+mn-cs"/>
              </a:rPr>
              <a:t> cm</a:t>
            </a:r>
            <a:r>
              <a:rPr lang="en-US" altLang="zh-CN" sz="1400" b="1" baseline="30000">
                <a:solidFill>
                  <a:srgbClr val="0000FF"/>
                </a:solidFill>
                <a:latin typeface="Calibri"/>
                <a:cs typeface="+mn-cs"/>
              </a:rPr>
              <a:t>-3</a:t>
            </a:r>
            <a:r>
              <a:rPr lang="en-US" altLang="zh-CN" sz="1400" b="1">
                <a:solidFill>
                  <a:srgbClr val="0000FF"/>
                </a:solidFill>
                <a:latin typeface="Calibri"/>
                <a:cs typeface="+mn-cs"/>
              </a:rPr>
              <a:t> </a:t>
            </a:r>
          </a:p>
        </p:txBody>
      </p:sp>
      <p:sp>
        <p:nvSpPr>
          <p:cNvPr id="53256" name="TextBox 8"/>
          <p:cNvSpPr txBox="1">
            <a:spLocks noChangeArrowheads="1"/>
          </p:cNvSpPr>
          <p:nvPr/>
        </p:nvSpPr>
        <p:spPr bwMode="auto">
          <a:xfrm>
            <a:off x="771525" y="2182813"/>
            <a:ext cx="1149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sz="1800" b="1">
                <a:solidFill>
                  <a:prstClr val="black"/>
                </a:solidFill>
                <a:latin typeface="Times New Roman" charset="0"/>
                <a:cs typeface="Times New Roman" charset="0"/>
              </a:rPr>
              <a:t>Undoped</a:t>
            </a:r>
            <a:endParaRPr lang="zh-CN" altLang="en-US" sz="1800" b="1">
              <a:solidFill>
                <a:prstClr val="black"/>
              </a:solidFill>
              <a:latin typeface="Times New Roman" charset="0"/>
              <a:cs typeface="Times New Roman" charset="0"/>
            </a:endParaRPr>
          </a:p>
        </p:txBody>
      </p:sp>
      <p:grpSp>
        <p:nvGrpSpPr>
          <p:cNvPr id="2" name="组合 23"/>
          <p:cNvGrpSpPr>
            <a:grpSpLocks/>
          </p:cNvGrpSpPr>
          <p:nvPr/>
        </p:nvGrpSpPr>
        <p:grpSpPr bwMode="auto">
          <a:xfrm>
            <a:off x="717550" y="2619375"/>
            <a:ext cx="1147763" cy="873125"/>
            <a:chOff x="685801" y="4554416"/>
            <a:chExt cx="2971799" cy="1617784"/>
          </a:xfrm>
        </p:grpSpPr>
        <p:pic>
          <p:nvPicPr>
            <p:cNvPr id="5325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1" y="4554416"/>
              <a:ext cx="2971799" cy="1617784"/>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 name="任意多边形 19"/>
            <p:cNvSpPr>
              <a:spLocks noChangeAspect="1"/>
            </p:cNvSpPr>
            <p:nvPr/>
          </p:nvSpPr>
          <p:spPr>
            <a:xfrm>
              <a:off x="1495545" y="4566182"/>
              <a:ext cx="258952" cy="1585429"/>
            </a:xfrm>
            <a:custGeom>
              <a:avLst/>
              <a:gdLst>
                <a:gd name="connsiteX0" fmla="*/ 192171 w 206239"/>
                <a:gd name="connsiteY0" fmla="*/ 0 h 1280160"/>
                <a:gd name="connsiteX1" fmla="*/ 206239 w 206239"/>
                <a:gd name="connsiteY1" fmla="*/ 84406 h 1280160"/>
                <a:gd name="connsiteX2" fmla="*/ 164036 w 206239"/>
                <a:gd name="connsiteY2" fmla="*/ 182880 h 1280160"/>
                <a:gd name="connsiteX3" fmla="*/ 107765 w 206239"/>
                <a:gd name="connsiteY3" fmla="*/ 281354 h 1280160"/>
                <a:gd name="connsiteX4" fmla="*/ 121832 w 206239"/>
                <a:gd name="connsiteY4" fmla="*/ 422031 h 1280160"/>
                <a:gd name="connsiteX5" fmla="*/ 135900 w 206239"/>
                <a:gd name="connsiteY5" fmla="*/ 703384 h 1280160"/>
                <a:gd name="connsiteX6" fmla="*/ 164036 w 206239"/>
                <a:gd name="connsiteY6" fmla="*/ 731520 h 1280160"/>
                <a:gd name="connsiteX7" fmla="*/ 192171 w 206239"/>
                <a:gd name="connsiteY7" fmla="*/ 773723 h 1280160"/>
                <a:gd name="connsiteX8" fmla="*/ 149968 w 206239"/>
                <a:gd name="connsiteY8" fmla="*/ 787791 h 1280160"/>
                <a:gd name="connsiteX9" fmla="*/ 79629 w 206239"/>
                <a:gd name="connsiteY9" fmla="*/ 829994 h 1280160"/>
                <a:gd name="connsiteX10" fmla="*/ 51494 w 206239"/>
                <a:gd name="connsiteY10" fmla="*/ 886264 h 1280160"/>
                <a:gd name="connsiteX11" fmla="*/ 9291 w 206239"/>
                <a:gd name="connsiteY11" fmla="*/ 956603 h 1280160"/>
                <a:gd name="connsiteX12" fmla="*/ 23359 w 206239"/>
                <a:gd name="connsiteY12" fmla="*/ 1153551 h 1280160"/>
                <a:gd name="connsiteX13" fmla="*/ 51494 w 206239"/>
                <a:gd name="connsiteY13" fmla="*/ 1237957 h 1280160"/>
                <a:gd name="connsiteX14" fmla="*/ 65562 w 206239"/>
                <a:gd name="connsiteY14" fmla="*/ 128016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6239" h="1280160">
                  <a:moveTo>
                    <a:pt x="192171" y="0"/>
                  </a:moveTo>
                  <a:cubicBezTo>
                    <a:pt x="196860" y="28135"/>
                    <a:pt x="206239" y="55883"/>
                    <a:pt x="206239" y="84406"/>
                  </a:cubicBezTo>
                  <a:cubicBezTo>
                    <a:pt x="206239" y="167210"/>
                    <a:pt x="199831" y="138136"/>
                    <a:pt x="164036" y="182880"/>
                  </a:cubicBezTo>
                  <a:cubicBezTo>
                    <a:pt x="137521" y="216024"/>
                    <a:pt x="127022" y="242839"/>
                    <a:pt x="107765" y="281354"/>
                  </a:cubicBezTo>
                  <a:cubicBezTo>
                    <a:pt x="112454" y="328246"/>
                    <a:pt x="118697" y="375009"/>
                    <a:pt x="121832" y="422031"/>
                  </a:cubicBezTo>
                  <a:cubicBezTo>
                    <a:pt x="128078" y="515725"/>
                    <a:pt x="123212" y="610344"/>
                    <a:pt x="135900" y="703384"/>
                  </a:cubicBezTo>
                  <a:cubicBezTo>
                    <a:pt x="137692" y="716526"/>
                    <a:pt x="155750" y="721163"/>
                    <a:pt x="164036" y="731520"/>
                  </a:cubicBezTo>
                  <a:cubicBezTo>
                    <a:pt x="174598" y="744722"/>
                    <a:pt x="182793" y="759655"/>
                    <a:pt x="192171" y="773723"/>
                  </a:cubicBezTo>
                  <a:cubicBezTo>
                    <a:pt x="178103" y="778412"/>
                    <a:pt x="162684" y="780162"/>
                    <a:pt x="149968" y="787791"/>
                  </a:cubicBezTo>
                  <a:cubicBezTo>
                    <a:pt x="53415" y="845722"/>
                    <a:pt x="199183" y="790142"/>
                    <a:pt x="79629" y="829994"/>
                  </a:cubicBezTo>
                  <a:cubicBezTo>
                    <a:pt x="70251" y="848751"/>
                    <a:pt x="63126" y="868815"/>
                    <a:pt x="51494" y="886264"/>
                  </a:cubicBezTo>
                  <a:cubicBezTo>
                    <a:pt x="0" y="963506"/>
                    <a:pt x="41946" y="858639"/>
                    <a:pt x="9291" y="956603"/>
                  </a:cubicBezTo>
                  <a:cubicBezTo>
                    <a:pt x="13980" y="1022252"/>
                    <a:pt x="13596" y="1088463"/>
                    <a:pt x="23359" y="1153551"/>
                  </a:cubicBezTo>
                  <a:cubicBezTo>
                    <a:pt x="27758" y="1182880"/>
                    <a:pt x="42116" y="1209822"/>
                    <a:pt x="51494" y="1237957"/>
                  </a:cubicBezTo>
                  <a:lnTo>
                    <a:pt x="65562" y="128016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defTabSz="457200" fontAlgn="auto">
                <a:spcBef>
                  <a:spcPts val="0"/>
                </a:spcBef>
                <a:spcAft>
                  <a:spcPts val="0"/>
                </a:spcAft>
                <a:defRPr/>
              </a:pPr>
              <a:endParaRPr lang="zh-CN" altLang="en-US" sz="1800">
                <a:solidFill>
                  <a:prstClr val="black"/>
                </a:solidFill>
              </a:endParaRPr>
            </a:p>
          </p:txBody>
        </p:sp>
        <p:sp>
          <p:nvSpPr>
            <p:cNvPr id="13" name="任意多边形 20"/>
            <p:cNvSpPr>
              <a:spLocks noChangeAspect="1"/>
            </p:cNvSpPr>
            <p:nvPr/>
          </p:nvSpPr>
          <p:spPr>
            <a:xfrm>
              <a:off x="1758609" y="4586773"/>
              <a:ext cx="365822" cy="1585427"/>
            </a:xfrm>
            <a:custGeom>
              <a:avLst/>
              <a:gdLst>
                <a:gd name="connsiteX0" fmla="*/ 94894 w 291842"/>
                <a:gd name="connsiteY0" fmla="*/ 1266092 h 1266092"/>
                <a:gd name="connsiteX1" fmla="*/ 52691 w 291842"/>
                <a:gd name="connsiteY1" fmla="*/ 1252024 h 1266092"/>
                <a:gd name="connsiteX2" fmla="*/ 10488 w 291842"/>
                <a:gd name="connsiteY2" fmla="*/ 1153551 h 1266092"/>
                <a:gd name="connsiteX3" fmla="*/ 24556 w 291842"/>
                <a:gd name="connsiteY3" fmla="*/ 998806 h 1266092"/>
                <a:gd name="connsiteX4" fmla="*/ 108962 w 291842"/>
                <a:gd name="connsiteY4" fmla="*/ 970671 h 1266092"/>
                <a:gd name="connsiteX5" fmla="*/ 151165 w 291842"/>
                <a:gd name="connsiteY5" fmla="*/ 956603 h 1266092"/>
                <a:gd name="connsiteX6" fmla="*/ 193368 w 291842"/>
                <a:gd name="connsiteY6" fmla="*/ 900332 h 1266092"/>
                <a:gd name="connsiteX7" fmla="*/ 193368 w 291842"/>
                <a:gd name="connsiteY7" fmla="*/ 689317 h 1266092"/>
                <a:gd name="connsiteX8" fmla="*/ 137097 w 291842"/>
                <a:gd name="connsiteY8" fmla="*/ 633046 h 1266092"/>
                <a:gd name="connsiteX9" fmla="*/ 108962 w 291842"/>
                <a:gd name="connsiteY9" fmla="*/ 548640 h 1266092"/>
                <a:gd name="connsiteX10" fmla="*/ 94894 w 291842"/>
                <a:gd name="connsiteY10" fmla="*/ 506437 h 1266092"/>
                <a:gd name="connsiteX11" fmla="*/ 108962 w 291842"/>
                <a:gd name="connsiteY11" fmla="*/ 351692 h 1266092"/>
                <a:gd name="connsiteX12" fmla="*/ 151165 w 291842"/>
                <a:gd name="connsiteY12" fmla="*/ 323557 h 1266092"/>
                <a:gd name="connsiteX13" fmla="*/ 235571 w 291842"/>
                <a:gd name="connsiteY13" fmla="*/ 281354 h 1266092"/>
                <a:gd name="connsiteX14" fmla="*/ 291842 w 291842"/>
                <a:gd name="connsiteY14" fmla="*/ 225083 h 1266092"/>
                <a:gd name="connsiteX15" fmla="*/ 277774 w 291842"/>
                <a:gd name="connsiteY15" fmla="*/ 126609 h 1266092"/>
                <a:gd name="connsiteX16" fmla="*/ 263706 w 291842"/>
                <a:gd name="connsiteY16" fmla="*/ 84406 h 1266092"/>
                <a:gd name="connsiteX17" fmla="*/ 221503 w 291842"/>
                <a:gd name="connsiteY17" fmla="*/ 0 h 126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842" h="1266092">
                  <a:moveTo>
                    <a:pt x="94894" y="1266092"/>
                  </a:moveTo>
                  <a:cubicBezTo>
                    <a:pt x="80826" y="1261403"/>
                    <a:pt x="64270" y="1261287"/>
                    <a:pt x="52691" y="1252024"/>
                  </a:cubicBezTo>
                  <a:cubicBezTo>
                    <a:pt x="22333" y="1227737"/>
                    <a:pt x="18935" y="1187340"/>
                    <a:pt x="10488" y="1153551"/>
                  </a:cubicBezTo>
                  <a:cubicBezTo>
                    <a:pt x="15177" y="1101969"/>
                    <a:pt x="0" y="1044409"/>
                    <a:pt x="24556" y="998806"/>
                  </a:cubicBezTo>
                  <a:cubicBezTo>
                    <a:pt x="38616" y="972694"/>
                    <a:pt x="80827" y="980049"/>
                    <a:pt x="108962" y="970671"/>
                  </a:cubicBezTo>
                  <a:lnTo>
                    <a:pt x="151165" y="956603"/>
                  </a:lnTo>
                  <a:cubicBezTo>
                    <a:pt x="165233" y="937846"/>
                    <a:pt x="181735" y="920689"/>
                    <a:pt x="193368" y="900332"/>
                  </a:cubicBezTo>
                  <a:cubicBezTo>
                    <a:pt x="226211" y="842857"/>
                    <a:pt x="205169" y="727081"/>
                    <a:pt x="193368" y="689317"/>
                  </a:cubicBezTo>
                  <a:cubicBezTo>
                    <a:pt x="185456" y="663998"/>
                    <a:pt x="137097" y="633046"/>
                    <a:pt x="137097" y="633046"/>
                  </a:cubicBezTo>
                  <a:lnTo>
                    <a:pt x="108962" y="548640"/>
                  </a:lnTo>
                  <a:lnTo>
                    <a:pt x="94894" y="506437"/>
                  </a:lnTo>
                  <a:cubicBezTo>
                    <a:pt x="99583" y="454855"/>
                    <a:pt x="93730" y="401196"/>
                    <a:pt x="108962" y="351692"/>
                  </a:cubicBezTo>
                  <a:cubicBezTo>
                    <a:pt x="113934" y="335532"/>
                    <a:pt x="136043" y="331118"/>
                    <a:pt x="151165" y="323557"/>
                  </a:cubicBezTo>
                  <a:cubicBezTo>
                    <a:pt x="211073" y="293603"/>
                    <a:pt x="179131" y="329731"/>
                    <a:pt x="235571" y="281354"/>
                  </a:cubicBezTo>
                  <a:cubicBezTo>
                    <a:pt x="255711" y="264091"/>
                    <a:pt x="291842" y="225083"/>
                    <a:pt x="291842" y="225083"/>
                  </a:cubicBezTo>
                  <a:cubicBezTo>
                    <a:pt x="287153" y="192258"/>
                    <a:pt x="284277" y="159123"/>
                    <a:pt x="277774" y="126609"/>
                  </a:cubicBezTo>
                  <a:cubicBezTo>
                    <a:pt x="274866" y="112068"/>
                    <a:pt x="274191" y="94891"/>
                    <a:pt x="263706" y="84406"/>
                  </a:cubicBezTo>
                  <a:cubicBezTo>
                    <a:pt x="199260" y="19960"/>
                    <a:pt x="221503" y="153097"/>
                    <a:pt x="221503" y="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defTabSz="457200" fontAlgn="auto">
                <a:spcBef>
                  <a:spcPts val="0"/>
                </a:spcBef>
                <a:spcAft>
                  <a:spcPts val="0"/>
                </a:spcAft>
                <a:defRPr/>
              </a:pPr>
              <a:endParaRPr lang="zh-CN" altLang="en-US" sz="1800">
                <a:solidFill>
                  <a:prstClr val="black"/>
                </a:solidFill>
              </a:endParaRPr>
            </a:p>
          </p:txBody>
        </p:sp>
      </p:grpSp>
      <p:pic>
        <p:nvPicPr>
          <p:cNvPr id="53258" name="Object 4"/>
          <p:cNvPicPr>
            <a:picLocks noChangeArrowheads="1"/>
          </p:cNvPicPr>
          <p:nvPr/>
        </p:nvPicPr>
        <p:blipFill>
          <a:blip r:embed="rId7" cstate="print">
            <a:extLst>
              <a:ext uri="{28A0092B-C50C-407E-A947-70E740481C1C}">
                <a14:useLocalDpi xmlns:a14="http://schemas.microsoft.com/office/drawing/2010/main" val="0"/>
              </a:ext>
            </a:extLst>
          </a:blip>
          <a:srcRect l="8881" t="5884" r="14153" b="7625"/>
          <a:stretch>
            <a:fillRect/>
          </a:stretch>
        </p:blipFill>
        <p:spPr bwMode="auto">
          <a:xfrm>
            <a:off x="100013" y="2619375"/>
            <a:ext cx="4794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4"/>
          <p:cNvSpPr>
            <a:spLocks noGrp="1"/>
          </p:cNvSpPr>
          <p:nvPr>
            <p:ph type="title"/>
          </p:nvPr>
        </p:nvSpPr>
        <p:spPr>
          <a:xfrm>
            <a:off x="153988" y="533400"/>
            <a:ext cx="8245475" cy="498475"/>
          </a:xfrm>
        </p:spPr>
        <p:txBody>
          <a:bodyPr>
            <a:normAutofit fontScale="90000"/>
          </a:bodyPr>
          <a:lstStyle/>
          <a:p>
            <a:r>
              <a:rPr lang="en-US" dirty="0" smtClean="0"/>
              <a:t>HfO</a:t>
            </a:r>
            <a:r>
              <a:rPr lang="en-US" baseline="-25000" dirty="0" smtClean="0"/>
              <a:t>2</a:t>
            </a:r>
            <a:r>
              <a:rPr lang="en-US" dirty="0" smtClean="0"/>
              <a:t> Doping: Experiments and Theory</a:t>
            </a:r>
            <a:endParaRPr lang="en-US" dirty="0"/>
          </a:p>
        </p:txBody>
      </p:sp>
    </p:spTree>
    <p:extLst>
      <p:ext uri="{BB962C8B-B14F-4D97-AF65-F5344CB8AC3E}">
        <p14:creationId xmlns:p14="http://schemas.microsoft.com/office/powerpoint/2010/main" val="10975832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457200" y="0"/>
            <a:ext cx="8229600" cy="1143000"/>
          </a:xfrm>
        </p:spPr>
        <p:txBody>
          <a:bodyPr>
            <a:normAutofit/>
          </a:bodyPr>
          <a:lstStyle/>
          <a:p>
            <a:r>
              <a:rPr lang="en-US" sz="3200" b="1" i="1" dirty="0" smtClean="0"/>
              <a:t>Al/N:AlOx/Al RRAM</a:t>
            </a:r>
          </a:p>
        </p:txBody>
      </p:sp>
      <p:sp>
        <p:nvSpPr>
          <p:cNvPr id="89092" name="TextBox 37"/>
          <p:cNvSpPr txBox="1">
            <a:spLocks noChangeArrowheads="1"/>
          </p:cNvSpPr>
          <p:nvPr/>
        </p:nvSpPr>
        <p:spPr bwMode="auto">
          <a:xfrm>
            <a:off x="5486400" y="838200"/>
            <a:ext cx="2819400" cy="400110"/>
          </a:xfrm>
          <a:prstGeom prst="rect">
            <a:avLst/>
          </a:prstGeom>
          <a:noFill/>
          <a:ln w="9525">
            <a:noFill/>
            <a:miter lim="800000"/>
            <a:headEnd/>
            <a:tailEnd/>
          </a:ln>
        </p:spPr>
        <p:txBody>
          <a:bodyPr wrap="square">
            <a:spAutoFit/>
          </a:bodyPr>
          <a:lstStyle/>
          <a:p>
            <a:pPr algn="ctr" defTabSz="457200"/>
            <a:r>
              <a:rPr lang="en-US" sz="2000" dirty="0">
                <a:solidFill>
                  <a:srgbClr val="000000"/>
                </a:solidFill>
                <a:latin typeface="Arial" pitchFamily="34" charset="0"/>
                <a:cs typeface="Arial" pitchFamily="34" charset="0"/>
              </a:rPr>
              <a:t>Cross-section</a:t>
            </a:r>
            <a:r>
              <a:rPr lang="en-US" sz="2000" dirty="0">
                <a:solidFill>
                  <a:srgbClr val="000000"/>
                </a:solidFill>
                <a:latin typeface="Calibri" pitchFamily="34" charset="0"/>
              </a:rPr>
              <a:t> View</a:t>
            </a:r>
          </a:p>
        </p:txBody>
      </p:sp>
      <p:grpSp>
        <p:nvGrpSpPr>
          <p:cNvPr id="2" name="Group 4"/>
          <p:cNvGrpSpPr>
            <a:grpSpLocks noChangeAspect="1"/>
          </p:cNvGrpSpPr>
          <p:nvPr/>
        </p:nvGrpSpPr>
        <p:grpSpPr bwMode="auto">
          <a:xfrm>
            <a:off x="5029200" y="1219200"/>
            <a:ext cx="3393871" cy="1908794"/>
            <a:chOff x="6456925" y="5202156"/>
            <a:chExt cx="2609794" cy="1467683"/>
          </a:xfrm>
        </p:grpSpPr>
        <p:pic>
          <p:nvPicPr>
            <p:cNvPr id="89112" name="Picture 5"/>
            <p:cNvPicPr>
              <a:picLocks noChangeAspect="1"/>
            </p:cNvPicPr>
            <p:nvPr/>
          </p:nvPicPr>
          <p:blipFill>
            <a:blip r:embed="rId3" cstate="print">
              <a:lum bright="20000"/>
            </a:blip>
            <a:srcRect/>
            <a:stretch>
              <a:fillRect/>
            </a:stretch>
          </p:blipFill>
          <p:spPr bwMode="auto">
            <a:xfrm>
              <a:off x="6456925" y="5202156"/>
              <a:ext cx="2582037" cy="1457960"/>
            </a:xfrm>
            <a:prstGeom prst="rect">
              <a:avLst/>
            </a:prstGeom>
            <a:noFill/>
            <a:ln w="9525">
              <a:solidFill>
                <a:srgbClr val="000000"/>
              </a:solidFill>
              <a:miter lim="800000"/>
              <a:headEnd/>
              <a:tailEnd/>
            </a:ln>
          </p:spPr>
        </p:pic>
        <p:cxnSp>
          <p:nvCxnSpPr>
            <p:cNvPr id="7" name="Straight Arrow Connector 6"/>
            <p:cNvCxnSpPr>
              <a:cxnSpLocks noChangeShapeType="1"/>
            </p:cNvCxnSpPr>
            <p:nvPr/>
          </p:nvCxnSpPr>
          <p:spPr bwMode="auto">
            <a:xfrm>
              <a:off x="6963377" y="5837364"/>
              <a:ext cx="0" cy="235584"/>
            </a:xfrm>
            <a:prstGeom prst="straightConnector1">
              <a:avLst/>
            </a:prstGeom>
            <a:noFill/>
            <a:ln w="25400">
              <a:solidFill>
                <a:schemeClr val="bg1"/>
              </a:solidFill>
              <a:round/>
              <a:headEnd/>
              <a:tailEnd type="arrow" w="med" len="med"/>
            </a:ln>
            <a:effectLst>
              <a:outerShdw blurRad="63500" dist="20000" dir="5400000" rotWithShape="0">
                <a:srgbClr val="000000">
                  <a:alpha val="37999"/>
                </a:srgbClr>
              </a:outerShdw>
            </a:effectLst>
            <a:extLst/>
          </p:spPr>
        </p:cxnSp>
        <p:cxnSp>
          <p:nvCxnSpPr>
            <p:cNvPr id="8" name="Straight Arrow Connector 7"/>
            <p:cNvCxnSpPr>
              <a:cxnSpLocks noChangeShapeType="1"/>
            </p:cNvCxnSpPr>
            <p:nvPr/>
          </p:nvCxnSpPr>
          <p:spPr bwMode="auto">
            <a:xfrm flipV="1">
              <a:off x="6963377" y="6204776"/>
              <a:ext cx="0" cy="249010"/>
            </a:xfrm>
            <a:prstGeom prst="straightConnector1">
              <a:avLst/>
            </a:prstGeom>
            <a:noFill/>
            <a:ln w="25400">
              <a:solidFill>
                <a:schemeClr val="bg1"/>
              </a:solidFill>
              <a:round/>
              <a:headEnd/>
              <a:tailEnd type="arrow" w="med" len="med"/>
            </a:ln>
            <a:effectLst>
              <a:outerShdw blurRad="63500" dist="20000" dir="5400000" rotWithShape="0">
                <a:srgbClr val="000000">
                  <a:alpha val="37999"/>
                </a:srgbClr>
              </a:outerShdw>
            </a:effectLst>
            <a:extLst/>
          </p:spPr>
        </p:cxnSp>
        <p:cxnSp>
          <p:nvCxnSpPr>
            <p:cNvPr id="9" name="Straight Connector 8"/>
            <p:cNvCxnSpPr>
              <a:cxnSpLocks noChangeShapeType="1"/>
            </p:cNvCxnSpPr>
            <p:nvPr/>
          </p:nvCxnSpPr>
          <p:spPr bwMode="auto">
            <a:xfrm flipH="1">
              <a:off x="6790032" y="6201114"/>
              <a:ext cx="346691" cy="0"/>
            </a:xfrm>
            <a:prstGeom prst="line">
              <a:avLst/>
            </a:prstGeom>
            <a:noFill/>
            <a:ln w="25400">
              <a:solidFill>
                <a:schemeClr val="bg1"/>
              </a:solidFill>
              <a:round/>
              <a:headEnd/>
              <a:tailEnd/>
            </a:ln>
            <a:effectLst>
              <a:outerShdw blurRad="63500" dist="20000" dir="5400000" rotWithShape="0">
                <a:srgbClr val="000000">
                  <a:alpha val="37999"/>
                </a:srgbClr>
              </a:outerShdw>
            </a:effectLst>
            <a:extLst/>
          </p:spPr>
        </p:cxnSp>
        <p:cxnSp>
          <p:nvCxnSpPr>
            <p:cNvPr id="10" name="Straight Connector 9"/>
            <p:cNvCxnSpPr>
              <a:cxnSpLocks noChangeShapeType="1"/>
            </p:cNvCxnSpPr>
            <p:nvPr/>
          </p:nvCxnSpPr>
          <p:spPr bwMode="auto">
            <a:xfrm flipH="1">
              <a:off x="6790032" y="6065624"/>
              <a:ext cx="346691" cy="0"/>
            </a:xfrm>
            <a:prstGeom prst="line">
              <a:avLst/>
            </a:prstGeom>
            <a:noFill/>
            <a:ln w="25400">
              <a:solidFill>
                <a:schemeClr val="bg1"/>
              </a:solidFill>
              <a:round/>
              <a:headEnd/>
              <a:tailEnd/>
            </a:ln>
            <a:effectLst>
              <a:outerShdw blurRad="63500" dist="20000" dir="5400000" rotWithShape="0">
                <a:srgbClr val="000000">
                  <a:alpha val="37999"/>
                </a:srgbClr>
              </a:outerShdw>
            </a:effectLst>
            <a:extLst/>
          </p:spPr>
        </p:cxnSp>
        <p:cxnSp>
          <p:nvCxnSpPr>
            <p:cNvPr id="11" name="Straight Connector 10"/>
            <p:cNvCxnSpPr>
              <a:cxnSpLocks noChangeShapeType="1"/>
            </p:cNvCxnSpPr>
            <p:nvPr/>
          </p:nvCxnSpPr>
          <p:spPr bwMode="auto">
            <a:xfrm flipH="1">
              <a:off x="7920441" y="5784877"/>
              <a:ext cx="346691" cy="0"/>
            </a:xfrm>
            <a:prstGeom prst="line">
              <a:avLst/>
            </a:prstGeom>
            <a:noFill/>
            <a:ln w="25400">
              <a:solidFill>
                <a:schemeClr val="bg1"/>
              </a:solidFill>
              <a:round/>
              <a:headEnd/>
              <a:tailEnd/>
            </a:ln>
            <a:effectLst>
              <a:outerShdw blurRad="63500" dist="20000" dir="5400000" rotWithShape="0">
                <a:srgbClr val="000000">
                  <a:alpha val="37999"/>
                </a:srgbClr>
              </a:outerShdw>
            </a:effectLst>
            <a:extLst/>
          </p:spPr>
        </p:cxnSp>
        <p:cxnSp>
          <p:nvCxnSpPr>
            <p:cNvPr id="12" name="Straight Connector 11"/>
            <p:cNvCxnSpPr>
              <a:cxnSpLocks noChangeShapeType="1"/>
            </p:cNvCxnSpPr>
            <p:nvPr/>
          </p:nvCxnSpPr>
          <p:spPr bwMode="auto">
            <a:xfrm flipH="1">
              <a:off x="7920441" y="5959428"/>
              <a:ext cx="346691" cy="0"/>
            </a:xfrm>
            <a:prstGeom prst="line">
              <a:avLst/>
            </a:prstGeom>
            <a:noFill/>
            <a:ln w="25400">
              <a:solidFill>
                <a:schemeClr val="bg1"/>
              </a:solidFill>
              <a:round/>
              <a:headEnd/>
              <a:tailEnd/>
            </a:ln>
            <a:effectLst>
              <a:outerShdw blurRad="63500" dist="20000" dir="5400000" rotWithShape="0">
                <a:srgbClr val="000000">
                  <a:alpha val="37999"/>
                </a:srgbClr>
              </a:outerShdw>
            </a:effectLst>
            <a:extLst/>
          </p:spPr>
        </p:cxnSp>
        <p:sp>
          <p:nvSpPr>
            <p:cNvPr id="89119" name="TextBox 12"/>
            <p:cNvSpPr txBox="1">
              <a:spLocks noChangeArrowheads="1"/>
            </p:cNvSpPr>
            <p:nvPr/>
          </p:nvSpPr>
          <p:spPr bwMode="auto">
            <a:xfrm>
              <a:off x="7977122" y="5268157"/>
              <a:ext cx="274639" cy="269748"/>
            </a:xfrm>
            <a:prstGeom prst="rect">
              <a:avLst/>
            </a:prstGeom>
            <a:noFill/>
            <a:ln w="9525">
              <a:noFill/>
              <a:miter lim="800000"/>
              <a:headEnd/>
              <a:tailEnd/>
            </a:ln>
          </p:spPr>
          <p:txBody>
            <a:bodyPr wrap="none">
              <a:spAutoFit/>
            </a:bodyPr>
            <a:lstStyle/>
            <a:p>
              <a:pPr defTabSz="457200"/>
              <a:r>
                <a:rPr lang="en-US" sz="1400">
                  <a:solidFill>
                    <a:srgbClr val="FFFFFF"/>
                  </a:solidFill>
                  <a:latin typeface="Calibri" pitchFamily="34" charset="0"/>
                </a:rPr>
                <a:t>Ti</a:t>
              </a:r>
            </a:p>
          </p:txBody>
        </p:sp>
        <p:sp>
          <p:nvSpPr>
            <p:cNvPr id="89120" name="TextBox 13"/>
            <p:cNvSpPr txBox="1">
              <a:spLocks noChangeArrowheads="1"/>
            </p:cNvSpPr>
            <p:nvPr/>
          </p:nvSpPr>
          <p:spPr bwMode="auto">
            <a:xfrm>
              <a:off x="6604953" y="6387900"/>
              <a:ext cx="1718254" cy="236674"/>
            </a:xfrm>
            <a:prstGeom prst="rect">
              <a:avLst/>
            </a:prstGeom>
            <a:noFill/>
            <a:ln w="9525">
              <a:noFill/>
              <a:miter lim="800000"/>
              <a:headEnd/>
              <a:tailEnd/>
            </a:ln>
          </p:spPr>
          <p:txBody>
            <a:bodyPr wrap="none">
              <a:spAutoFit/>
            </a:bodyPr>
            <a:lstStyle/>
            <a:p>
              <a:pPr defTabSz="457200"/>
              <a:r>
                <a:rPr lang="en-US" sz="1400">
                  <a:solidFill>
                    <a:srgbClr val="FFFFFF"/>
                  </a:solidFill>
                  <a:latin typeface="Calibri" pitchFamily="34" charset="0"/>
                </a:rPr>
                <a:t>N-doped AlO</a:t>
              </a:r>
              <a:r>
                <a:rPr lang="en-US" sz="1400" baseline="-25000">
                  <a:solidFill>
                    <a:srgbClr val="FFFFFF"/>
                  </a:solidFill>
                  <a:latin typeface="Calibri" pitchFamily="34" charset="0"/>
                </a:rPr>
                <a:t>x</a:t>
              </a:r>
              <a:r>
                <a:rPr lang="en-US" sz="1400">
                  <a:solidFill>
                    <a:srgbClr val="FFFFFF"/>
                  </a:solidFill>
                  <a:latin typeface="Calibri" pitchFamily="34" charset="0"/>
                </a:rPr>
                <a:t> (RCF) / Al (BE)</a:t>
              </a:r>
            </a:p>
          </p:txBody>
        </p:sp>
        <p:cxnSp>
          <p:nvCxnSpPr>
            <p:cNvPr id="15" name="Straight Arrow Connector 14"/>
            <p:cNvCxnSpPr>
              <a:cxnSpLocks noChangeShapeType="1"/>
            </p:cNvCxnSpPr>
            <p:nvPr/>
          </p:nvCxnSpPr>
          <p:spPr bwMode="auto">
            <a:xfrm>
              <a:off x="7557879" y="5721404"/>
              <a:ext cx="0" cy="235583"/>
            </a:xfrm>
            <a:prstGeom prst="straightConnector1">
              <a:avLst/>
            </a:prstGeom>
            <a:noFill/>
            <a:ln w="25400">
              <a:solidFill>
                <a:schemeClr val="bg1"/>
              </a:solidFill>
              <a:round/>
              <a:headEnd/>
              <a:tailEnd type="arrow" w="med" len="med"/>
            </a:ln>
            <a:effectLst>
              <a:outerShdw blurRad="63500" dist="20000" dir="5400000" rotWithShape="0">
                <a:srgbClr val="000000">
                  <a:alpha val="37999"/>
                </a:srgbClr>
              </a:outerShdw>
            </a:effectLst>
            <a:extLst/>
          </p:spPr>
        </p:cxnSp>
        <p:cxnSp>
          <p:nvCxnSpPr>
            <p:cNvPr id="16" name="Straight Arrow Connector 15"/>
            <p:cNvCxnSpPr>
              <a:cxnSpLocks noChangeShapeType="1"/>
            </p:cNvCxnSpPr>
            <p:nvPr/>
          </p:nvCxnSpPr>
          <p:spPr bwMode="auto">
            <a:xfrm flipV="1">
              <a:off x="7557879" y="6047314"/>
              <a:ext cx="0" cy="250231"/>
            </a:xfrm>
            <a:prstGeom prst="straightConnector1">
              <a:avLst/>
            </a:prstGeom>
            <a:noFill/>
            <a:ln w="25400">
              <a:solidFill>
                <a:schemeClr val="bg1"/>
              </a:solidFill>
              <a:round/>
              <a:headEnd/>
              <a:tailEnd type="arrow" w="med" len="med"/>
            </a:ln>
            <a:effectLst>
              <a:outerShdw blurRad="63500" dist="20000" dir="5400000" rotWithShape="0">
                <a:srgbClr val="000000">
                  <a:alpha val="37999"/>
                </a:srgbClr>
              </a:outerShdw>
            </a:effectLst>
            <a:extLst/>
          </p:spPr>
        </p:cxnSp>
        <p:cxnSp>
          <p:nvCxnSpPr>
            <p:cNvPr id="17" name="Straight Connector 16"/>
            <p:cNvCxnSpPr>
              <a:cxnSpLocks noChangeShapeType="1"/>
            </p:cNvCxnSpPr>
            <p:nvPr/>
          </p:nvCxnSpPr>
          <p:spPr bwMode="auto">
            <a:xfrm flipH="1">
              <a:off x="7384534" y="6043652"/>
              <a:ext cx="346691" cy="0"/>
            </a:xfrm>
            <a:prstGeom prst="line">
              <a:avLst/>
            </a:prstGeom>
            <a:noFill/>
            <a:ln w="25400">
              <a:solidFill>
                <a:schemeClr val="bg1"/>
              </a:solidFill>
              <a:round/>
              <a:headEnd/>
              <a:tailEnd/>
            </a:ln>
            <a:effectLst>
              <a:outerShdw blurRad="63500" dist="20000" dir="5400000" rotWithShape="0">
                <a:srgbClr val="000000">
                  <a:alpha val="37999"/>
                </a:srgbClr>
              </a:outerShdw>
            </a:effectLst>
            <a:extLst/>
          </p:spPr>
        </p:cxnSp>
        <p:cxnSp>
          <p:nvCxnSpPr>
            <p:cNvPr id="18" name="Straight Connector 17"/>
            <p:cNvCxnSpPr>
              <a:cxnSpLocks noChangeShapeType="1"/>
            </p:cNvCxnSpPr>
            <p:nvPr/>
          </p:nvCxnSpPr>
          <p:spPr bwMode="auto">
            <a:xfrm flipH="1">
              <a:off x="7384534" y="5956986"/>
              <a:ext cx="346691" cy="0"/>
            </a:xfrm>
            <a:prstGeom prst="line">
              <a:avLst/>
            </a:prstGeom>
            <a:noFill/>
            <a:ln w="25400">
              <a:solidFill>
                <a:schemeClr val="bg1"/>
              </a:solidFill>
              <a:round/>
              <a:headEnd/>
              <a:tailEnd/>
            </a:ln>
            <a:effectLst>
              <a:outerShdw blurRad="63500" dist="20000" dir="5400000" rotWithShape="0">
                <a:srgbClr val="000000">
                  <a:alpha val="37999"/>
                </a:srgbClr>
              </a:outerShdw>
            </a:effectLst>
            <a:extLst/>
          </p:spPr>
        </p:cxnSp>
        <p:sp>
          <p:nvSpPr>
            <p:cNvPr id="89125" name="TextBox 18"/>
            <p:cNvSpPr txBox="1">
              <a:spLocks noChangeArrowheads="1"/>
            </p:cNvSpPr>
            <p:nvPr/>
          </p:nvSpPr>
          <p:spPr bwMode="auto">
            <a:xfrm>
              <a:off x="7425997" y="5485702"/>
              <a:ext cx="503198" cy="236674"/>
            </a:xfrm>
            <a:prstGeom prst="rect">
              <a:avLst/>
            </a:prstGeom>
            <a:noFill/>
            <a:ln w="9525">
              <a:noFill/>
              <a:miter lim="800000"/>
              <a:headEnd/>
              <a:tailEnd/>
            </a:ln>
          </p:spPr>
          <p:txBody>
            <a:bodyPr wrap="none">
              <a:spAutoFit/>
            </a:bodyPr>
            <a:lstStyle/>
            <a:p>
              <a:pPr defTabSz="457200"/>
              <a:r>
                <a:rPr lang="en-US" sz="1400">
                  <a:solidFill>
                    <a:srgbClr val="FFFFFF"/>
                  </a:solidFill>
                  <a:latin typeface="Calibri" pitchFamily="34" charset="0"/>
                </a:rPr>
                <a:t>Al (TE)</a:t>
              </a:r>
            </a:p>
          </p:txBody>
        </p:sp>
        <p:cxnSp>
          <p:nvCxnSpPr>
            <p:cNvPr id="20" name="Straight Arrow Connector 19"/>
            <p:cNvCxnSpPr>
              <a:cxnSpLocks noChangeShapeType="1"/>
            </p:cNvCxnSpPr>
            <p:nvPr/>
          </p:nvCxnSpPr>
          <p:spPr bwMode="auto">
            <a:xfrm>
              <a:off x="8108435" y="5527322"/>
              <a:ext cx="0" cy="236804"/>
            </a:xfrm>
            <a:prstGeom prst="straightConnector1">
              <a:avLst/>
            </a:prstGeom>
            <a:noFill/>
            <a:ln w="25400">
              <a:solidFill>
                <a:schemeClr val="bg1"/>
              </a:solidFill>
              <a:round/>
              <a:headEnd/>
              <a:tailEnd type="arrow" w="med" len="med"/>
            </a:ln>
            <a:effectLst>
              <a:outerShdw blurRad="63500" dist="20000" dir="5400000" rotWithShape="0">
                <a:srgbClr val="000000">
                  <a:alpha val="37999"/>
                </a:srgbClr>
              </a:outerShdw>
            </a:effectLst>
            <a:extLst/>
          </p:spPr>
        </p:cxnSp>
        <p:cxnSp>
          <p:nvCxnSpPr>
            <p:cNvPr id="21" name="Straight Arrow Connector 20"/>
            <p:cNvCxnSpPr>
              <a:cxnSpLocks noChangeShapeType="1"/>
            </p:cNvCxnSpPr>
            <p:nvPr/>
          </p:nvCxnSpPr>
          <p:spPr bwMode="auto">
            <a:xfrm flipV="1">
              <a:off x="8108435" y="5965531"/>
              <a:ext cx="0" cy="249010"/>
            </a:xfrm>
            <a:prstGeom prst="straightConnector1">
              <a:avLst/>
            </a:prstGeom>
            <a:noFill/>
            <a:ln w="25400">
              <a:solidFill>
                <a:schemeClr val="bg1"/>
              </a:solidFill>
              <a:round/>
              <a:headEnd/>
              <a:tailEnd type="arrow" w="med" len="med"/>
            </a:ln>
            <a:effectLst>
              <a:outerShdw blurRad="63500" dist="20000" dir="5400000" rotWithShape="0">
                <a:srgbClr val="000000">
                  <a:alpha val="37999"/>
                </a:srgbClr>
              </a:outerShdw>
            </a:effectLst>
            <a:extLst/>
          </p:spPr>
        </p:cxnSp>
        <p:cxnSp>
          <p:nvCxnSpPr>
            <p:cNvPr id="22" name="Straight Connector 21"/>
            <p:cNvCxnSpPr>
              <a:cxnSpLocks noChangeShapeType="1"/>
            </p:cNvCxnSpPr>
            <p:nvPr/>
          </p:nvCxnSpPr>
          <p:spPr bwMode="auto">
            <a:xfrm flipH="1">
              <a:off x="8532033" y="5790980"/>
              <a:ext cx="346691" cy="0"/>
            </a:xfrm>
            <a:prstGeom prst="line">
              <a:avLst/>
            </a:prstGeom>
            <a:noFill/>
            <a:ln w="25400">
              <a:solidFill>
                <a:schemeClr val="bg1"/>
              </a:solidFill>
              <a:round/>
              <a:headEnd/>
              <a:tailEnd/>
            </a:ln>
            <a:effectLst>
              <a:outerShdw blurRad="63500" dist="20000" dir="5400000" rotWithShape="0">
                <a:srgbClr val="000000">
                  <a:alpha val="37999"/>
                </a:srgbClr>
              </a:outerShdw>
            </a:effectLst>
            <a:extLst/>
          </p:spPr>
        </p:cxnSp>
        <p:cxnSp>
          <p:nvCxnSpPr>
            <p:cNvPr id="23" name="Straight Arrow Connector 22"/>
            <p:cNvCxnSpPr>
              <a:cxnSpLocks noChangeShapeType="1"/>
            </p:cNvCxnSpPr>
            <p:nvPr/>
          </p:nvCxnSpPr>
          <p:spPr bwMode="auto">
            <a:xfrm flipV="1">
              <a:off x="8721249" y="5535867"/>
              <a:ext cx="0" cy="249010"/>
            </a:xfrm>
            <a:prstGeom prst="straightConnector1">
              <a:avLst/>
            </a:prstGeom>
            <a:noFill/>
            <a:ln w="25400">
              <a:solidFill>
                <a:schemeClr val="bg1"/>
              </a:solidFill>
              <a:round/>
              <a:headEnd/>
              <a:tailEnd type="arrow" w="med" len="med"/>
            </a:ln>
            <a:effectLst>
              <a:outerShdw blurRad="63500" dist="20000" dir="5400000" rotWithShape="0">
                <a:srgbClr val="000000">
                  <a:alpha val="37999"/>
                </a:srgbClr>
              </a:outerShdw>
            </a:effectLst>
            <a:extLst/>
          </p:spPr>
        </p:cxnSp>
        <p:cxnSp>
          <p:nvCxnSpPr>
            <p:cNvPr id="24" name="Straight Connector 23"/>
            <p:cNvCxnSpPr>
              <a:cxnSpLocks noChangeShapeType="1"/>
            </p:cNvCxnSpPr>
            <p:nvPr/>
          </p:nvCxnSpPr>
          <p:spPr bwMode="auto">
            <a:xfrm flipH="1" flipV="1">
              <a:off x="8532033" y="6245057"/>
              <a:ext cx="346691" cy="0"/>
            </a:xfrm>
            <a:prstGeom prst="line">
              <a:avLst/>
            </a:prstGeom>
            <a:noFill/>
            <a:ln w="25400">
              <a:solidFill>
                <a:schemeClr val="bg1"/>
              </a:solidFill>
              <a:round/>
              <a:headEnd/>
              <a:tailEnd/>
            </a:ln>
            <a:effectLst>
              <a:outerShdw blurRad="63500" dist="20000" dir="5400000" rotWithShape="0">
                <a:srgbClr val="000000">
                  <a:alpha val="37999"/>
                </a:srgbClr>
              </a:outerShdw>
            </a:effectLst>
            <a:extLst/>
          </p:spPr>
        </p:cxnSp>
        <p:cxnSp>
          <p:nvCxnSpPr>
            <p:cNvPr id="25" name="Straight Arrow Connector 24"/>
            <p:cNvCxnSpPr>
              <a:cxnSpLocks noChangeShapeType="1"/>
            </p:cNvCxnSpPr>
            <p:nvPr/>
          </p:nvCxnSpPr>
          <p:spPr bwMode="auto">
            <a:xfrm>
              <a:off x="8713924" y="6245057"/>
              <a:ext cx="7324" cy="208730"/>
            </a:xfrm>
            <a:prstGeom prst="straightConnector1">
              <a:avLst/>
            </a:prstGeom>
            <a:noFill/>
            <a:ln w="25400">
              <a:solidFill>
                <a:schemeClr val="bg1"/>
              </a:solidFill>
              <a:round/>
              <a:headEnd/>
              <a:tailEnd type="arrow" w="med" len="med"/>
            </a:ln>
            <a:effectLst>
              <a:outerShdw blurRad="63500" dist="20000" dir="5400000" rotWithShape="0">
                <a:srgbClr val="000000">
                  <a:alpha val="37999"/>
                </a:srgbClr>
              </a:outerShdw>
            </a:effectLst>
            <a:extLst/>
          </p:spPr>
        </p:cxnSp>
        <p:sp>
          <p:nvSpPr>
            <p:cNvPr id="89132" name="TextBox 25"/>
            <p:cNvSpPr txBox="1">
              <a:spLocks noChangeArrowheads="1"/>
            </p:cNvSpPr>
            <p:nvPr/>
          </p:nvSpPr>
          <p:spPr bwMode="auto">
            <a:xfrm>
              <a:off x="8510199" y="5268157"/>
              <a:ext cx="556520" cy="236674"/>
            </a:xfrm>
            <a:prstGeom prst="rect">
              <a:avLst/>
            </a:prstGeom>
            <a:noFill/>
            <a:ln w="9525">
              <a:noFill/>
              <a:miter lim="800000"/>
              <a:headEnd/>
              <a:tailEnd/>
            </a:ln>
          </p:spPr>
          <p:txBody>
            <a:bodyPr wrap="none">
              <a:spAutoFit/>
            </a:bodyPr>
            <a:lstStyle/>
            <a:p>
              <a:pPr defTabSz="457200"/>
              <a:r>
                <a:rPr lang="en-US" sz="1400">
                  <a:solidFill>
                    <a:srgbClr val="FFFFFF"/>
                  </a:solidFill>
                  <a:latin typeface="Calibri" pitchFamily="34" charset="0"/>
                </a:rPr>
                <a:t>Al (M6)</a:t>
              </a:r>
            </a:p>
          </p:txBody>
        </p:sp>
        <p:sp>
          <p:nvSpPr>
            <p:cNvPr id="89133" name="TextBox 26"/>
            <p:cNvSpPr txBox="1">
              <a:spLocks noChangeArrowheads="1"/>
            </p:cNvSpPr>
            <p:nvPr/>
          </p:nvSpPr>
          <p:spPr bwMode="auto">
            <a:xfrm>
              <a:off x="8532638" y="6400091"/>
              <a:ext cx="454196" cy="269748"/>
            </a:xfrm>
            <a:prstGeom prst="rect">
              <a:avLst/>
            </a:prstGeom>
            <a:noFill/>
            <a:ln w="9525">
              <a:noFill/>
              <a:miter lim="800000"/>
              <a:headEnd/>
              <a:tailEnd/>
            </a:ln>
          </p:spPr>
          <p:txBody>
            <a:bodyPr wrap="none">
              <a:spAutoFit/>
            </a:bodyPr>
            <a:lstStyle/>
            <a:p>
              <a:pPr defTabSz="457200"/>
              <a:r>
                <a:rPr lang="en-US" sz="1400">
                  <a:solidFill>
                    <a:srgbClr val="FFFFFF"/>
                  </a:solidFill>
                  <a:latin typeface="Calibri" pitchFamily="34" charset="0"/>
                </a:rPr>
                <a:t>SiO2</a:t>
              </a:r>
            </a:p>
          </p:txBody>
        </p:sp>
      </p:grpSp>
      <p:grpSp>
        <p:nvGrpSpPr>
          <p:cNvPr id="3" name="Group 54"/>
          <p:cNvGrpSpPr>
            <a:grpSpLocks/>
          </p:cNvGrpSpPr>
          <p:nvPr/>
        </p:nvGrpSpPr>
        <p:grpSpPr bwMode="auto">
          <a:xfrm>
            <a:off x="1011238" y="1757363"/>
            <a:ext cx="1930400" cy="1671637"/>
            <a:chOff x="2109548" y="5246028"/>
            <a:chExt cx="1745269" cy="1671219"/>
          </a:xfrm>
        </p:grpSpPr>
        <p:grpSp>
          <p:nvGrpSpPr>
            <p:cNvPr id="4" name="Group 19"/>
            <p:cNvGrpSpPr>
              <a:grpSpLocks/>
            </p:cNvGrpSpPr>
            <p:nvPr/>
          </p:nvGrpSpPr>
          <p:grpSpPr bwMode="auto">
            <a:xfrm>
              <a:off x="2109548" y="5387932"/>
              <a:ext cx="1745269" cy="1308705"/>
              <a:chOff x="2109549" y="5857032"/>
              <a:chExt cx="881602" cy="839598"/>
            </a:xfrm>
          </p:grpSpPr>
          <p:sp>
            <p:nvSpPr>
              <p:cNvPr id="62" name="Cube 61"/>
              <p:cNvSpPr/>
              <p:nvPr/>
            </p:nvSpPr>
            <p:spPr>
              <a:xfrm>
                <a:off x="2109549" y="6231313"/>
                <a:ext cx="881602" cy="465320"/>
              </a:xfrm>
              <a:prstGeom prst="cube">
                <a:avLst>
                  <a:gd name="adj" fmla="val 58587"/>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r>
                  <a:rPr lang="en-US" sz="1600" b="1" dirty="0">
                    <a:solidFill>
                      <a:prstClr val="white"/>
                    </a:solidFill>
                    <a:latin typeface="Arial"/>
                    <a:cs typeface="Arial"/>
                  </a:rPr>
                  <a:t>Al</a:t>
                </a:r>
              </a:p>
            </p:txBody>
          </p:sp>
          <p:sp>
            <p:nvSpPr>
              <p:cNvPr id="63" name="Cube 62"/>
              <p:cNvSpPr/>
              <p:nvPr/>
            </p:nvSpPr>
            <p:spPr>
              <a:xfrm>
                <a:off x="2109549" y="6039891"/>
                <a:ext cx="881602" cy="464301"/>
              </a:xfrm>
              <a:prstGeom prst="cube">
                <a:avLst>
                  <a:gd name="adj" fmla="val 58587"/>
                </a:avLst>
              </a:prstGeom>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r>
                  <a:rPr lang="en-US" sz="1600" b="1" dirty="0">
                    <a:solidFill>
                      <a:prstClr val="white"/>
                    </a:solidFill>
                    <a:latin typeface="Arial"/>
                    <a:cs typeface="Arial"/>
                  </a:rPr>
                  <a:t>N-doped </a:t>
                </a:r>
                <a:r>
                  <a:rPr lang="en-US" sz="1600" b="1" dirty="0" err="1">
                    <a:solidFill>
                      <a:prstClr val="white"/>
                    </a:solidFill>
                    <a:latin typeface="Arial"/>
                    <a:cs typeface="Arial"/>
                  </a:rPr>
                  <a:t>AlO</a:t>
                </a:r>
                <a:r>
                  <a:rPr lang="en-US" sz="1600" b="1" baseline="-25000" dirty="0" err="1">
                    <a:solidFill>
                      <a:prstClr val="white"/>
                    </a:solidFill>
                    <a:latin typeface="Arial"/>
                    <a:cs typeface="Arial"/>
                  </a:rPr>
                  <a:t>x</a:t>
                </a:r>
                <a:endParaRPr lang="en-US" sz="1600" b="1" baseline="-25000" dirty="0">
                  <a:solidFill>
                    <a:prstClr val="white"/>
                  </a:solidFill>
                  <a:latin typeface="Arial"/>
                  <a:cs typeface="Arial"/>
                </a:endParaRPr>
              </a:p>
            </p:txBody>
          </p:sp>
          <p:sp>
            <p:nvSpPr>
              <p:cNvPr id="64" name="Cube 63"/>
              <p:cNvSpPr/>
              <p:nvPr/>
            </p:nvSpPr>
            <p:spPr>
              <a:xfrm>
                <a:off x="2109549" y="5856614"/>
                <a:ext cx="881602" cy="469392"/>
              </a:xfrm>
              <a:prstGeom prst="cube">
                <a:avLst>
                  <a:gd name="adj" fmla="val 58587"/>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r>
                  <a:rPr lang="en-US" sz="1600" b="1" dirty="0">
                    <a:solidFill>
                      <a:prstClr val="white"/>
                    </a:solidFill>
                    <a:latin typeface="Arial"/>
                    <a:cs typeface="Arial"/>
                  </a:rPr>
                  <a:t>Al</a:t>
                </a:r>
              </a:p>
            </p:txBody>
          </p:sp>
        </p:grpSp>
        <p:cxnSp>
          <p:nvCxnSpPr>
            <p:cNvPr id="58" name="Straight Connector 57"/>
            <p:cNvCxnSpPr/>
            <p:nvPr/>
          </p:nvCxnSpPr>
          <p:spPr>
            <a:xfrm flipV="1">
              <a:off x="2972135" y="5246028"/>
              <a:ext cx="0" cy="292027"/>
            </a:xfrm>
            <a:prstGeom prst="line">
              <a:avLst/>
            </a:prstGeom>
            <a:ln>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2934819" y="5246028"/>
              <a:ext cx="73198" cy="73007"/>
            </a:xfrm>
            <a:prstGeom prst="rect">
              <a:avLst/>
            </a:prstGeom>
            <a:solidFill>
              <a:schemeClr val="tx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2000" b="1">
                <a:solidFill>
                  <a:srgbClr val="FFFFFF"/>
                </a:solidFill>
                <a:latin typeface="Arial" charset="0"/>
                <a:ea typeface="ＭＳ Ｐゴシック" pitchFamily="34" charset="-128"/>
                <a:cs typeface="Arial" charset="0"/>
              </a:endParaRPr>
            </a:p>
          </p:txBody>
        </p:sp>
        <p:cxnSp>
          <p:nvCxnSpPr>
            <p:cNvPr id="60" name="Straight Connector 59"/>
            <p:cNvCxnSpPr/>
            <p:nvPr/>
          </p:nvCxnSpPr>
          <p:spPr>
            <a:xfrm flipV="1">
              <a:off x="2972135" y="6696640"/>
              <a:ext cx="0" cy="220607"/>
            </a:xfrm>
            <a:prstGeom prst="line">
              <a:avLst/>
            </a:prstGeom>
            <a:ln>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2934819" y="6844240"/>
              <a:ext cx="73198" cy="73007"/>
            </a:xfrm>
            <a:prstGeom prst="rect">
              <a:avLst/>
            </a:prstGeom>
            <a:solidFill>
              <a:schemeClr val="tx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2000" b="1">
                <a:solidFill>
                  <a:srgbClr val="FFFFFF"/>
                </a:solidFill>
                <a:latin typeface="Arial" charset="0"/>
                <a:ea typeface="ＭＳ Ｐゴシック" pitchFamily="34" charset="-128"/>
                <a:cs typeface="Arial" charset="0"/>
              </a:endParaRPr>
            </a:p>
          </p:txBody>
        </p:sp>
      </p:grpSp>
      <p:sp>
        <p:nvSpPr>
          <p:cNvPr id="65" name="Oval 64"/>
          <p:cNvSpPr>
            <a:spLocks noChangeArrowheads="1"/>
          </p:cNvSpPr>
          <p:nvPr/>
        </p:nvSpPr>
        <p:spPr bwMode="auto">
          <a:xfrm>
            <a:off x="5867400" y="2209800"/>
            <a:ext cx="306388" cy="519113"/>
          </a:xfrm>
          <a:prstGeom prst="ellipse">
            <a:avLst/>
          </a:prstGeom>
          <a:noFill/>
          <a:ln w="28575">
            <a:solidFill>
              <a:srgbClr val="FF0000"/>
            </a:solidFill>
            <a:prstDash val="dash"/>
            <a:round/>
            <a:headEnd/>
            <a:tailEnd/>
          </a:ln>
          <a:effectLst>
            <a:outerShdw blurRad="63500" dist="23000" dir="5400000" rotWithShape="0">
              <a:srgbClr val="000000">
                <a:alpha val="34999"/>
              </a:srgbClr>
            </a:outerShdw>
          </a:effectLst>
          <a:extLst/>
        </p:spPr>
        <p:txBody>
          <a:bodyPr anchor="ctr"/>
          <a:lstStyle/>
          <a:p>
            <a:pPr algn="ctr" defTabSz="457200">
              <a:defRPr/>
            </a:pPr>
            <a:endParaRPr lang="en-US">
              <a:solidFill>
                <a:srgbClr val="FFFFFF"/>
              </a:solidFill>
              <a:latin typeface="Calibri" pitchFamily="34" charset="0"/>
            </a:endParaRPr>
          </a:p>
        </p:txBody>
      </p:sp>
      <p:sp>
        <p:nvSpPr>
          <p:cNvPr id="66" name="Freeform 65"/>
          <p:cNvSpPr>
            <a:spLocks/>
          </p:cNvSpPr>
          <p:nvPr/>
        </p:nvSpPr>
        <p:spPr bwMode="auto">
          <a:xfrm>
            <a:off x="3124200" y="2514600"/>
            <a:ext cx="2743200" cy="619125"/>
          </a:xfrm>
          <a:custGeom>
            <a:avLst/>
            <a:gdLst>
              <a:gd name="T0" fmla="*/ 2933262 w 2934138"/>
              <a:gd name="T1" fmla="*/ 0 h 543356"/>
              <a:gd name="T2" fmla="*/ 1803738 w 2934138"/>
              <a:gd name="T3" fmla="*/ 533429 h 543356"/>
              <a:gd name="T4" fmla="*/ 0 w 2934138"/>
              <a:gd name="T5" fmla="*/ 349789 h 543356"/>
              <a:gd name="T6" fmla="*/ 0 60000 65536"/>
              <a:gd name="T7" fmla="*/ 0 60000 65536"/>
              <a:gd name="T8" fmla="*/ 0 60000 65536"/>
            </a:gdLst>
            <a:ahLst/>
            <a:cxnLst>
              <a:cxn ang="T6">
                <a:pos x="T0" y="T1"/>
              </a:cxn>
              <a:cxn ang="T7">
                <a:pos x="T2" y="T3"/>
              </a:cxn>
              <a:cxn ang="T8">
                <a:pos x="T4" y="T5"/>
              </a:cxn>
            </a:cxnLst>
            <a:rect l="0" t="0" r="r" b="b"/>
            <a:pathLst>
              <a:path w="2934138" h="543356">
                <a:moveTo>
                  <a:pt x="2934138" y="0"/>
                </a:moveTo>
                <a:cubicBezTo>
                  <a:pt x="2613718" y="237942"/>
                  <a:pt x="2293299" y="475885"/>
                  <a:pt x="1804276" y="534276"/>
                </a:cubicBezTo>
                <a:cubicBezTo>
                  <a:pt x="1315253" y="592667"/>
                  <a:pt x="0" y="350345"/>
                  <a:pt x="0" y="350345"/>
                </a:cubicBezTo>
              </a:path>
            </a:pathLst>
          </a:custGeom>
          <a:noFill/>
          <a:ln w="25400" cap="flat" cmpd="sng">
            <a:solidFill>
              <a:srgbClr val="FF0000"/>
            </a:solidFill>
            <a:prstDash val="solid"/>
            <a:round/>
            <a:headEnd type="none" w="med" len="med"/>
            <a:tailEnd type="arrow" w="med" len="med"/>
          </a:ln>
          <a:effectLst>
            <a:outerShdw dist="20000" dir="5400000" rotWithShape="0">
              <a:srgbClr val="000000">
                <a:alpha val="37999"/>
              </a:srgbClr>
            </a:outerShdw>
          </a:effectLst>
        </p:spPr>
        <p:txBody>
          <a:bodyPr anchor="ctr"/>
          <a:lstStyle/>
          <a:p>
            <a:pPr>
              <a:defRPr/>
            </a:pPr>
            <a:endParaRPr lang="en-US">
              <a:solidFill>
                <a:prstClr val="black"/>
              </a:solidFill>
              <a:latin typeface="Arial" pitchFamily="34" charset="0"/>
            </a:endParaRPr>
          </a:p>
        </p:txBody>
      </p:sp>
      <p:pic>
        <p:nvPicPr>
          <p:cNvPr id="68" name="Object 16"/>
          <p:cNvPicPr>
            <a:picLocks noChangeArrowheads="1"/>
          </p:cNvPicPr>
          <p:nvPr/>
        </p:nvPicPr>
        <p:blipFill>
          <a:blip r:embed="rId4" cstate="print"/>
          <a:srcRect l="-1982" t="-2477" r="-10274" b="-1566"/>
          <a:stretch>
            <a:fillRect/>
          </a:stretch>
        </p:blipFill>
        <p:spPr bwMode="auto">
          <a:xfrm>
            <a:off x="457200" y="3505200"/>
            <a:ext cx="3986212" cy="2887663"/>
          </a:xfrm>
          <a:prstGeom prst="rect">
            <a:avLst/>
          </a:prstGeom>
          <a:noFill/>
          <a:ln w="9525">
            <a:noFill/>
            <a:miter lim="800000"/>
            <a:headEnd/>
            <a:tailEnd/>
          </a:ln>
        </p:spPr>
      </p:pic>
      <p:sp>
        <p:nvSpPr>
          <p:cNvPr id="42" name="TextBox 41"/>
          <p:cNvSpPr txBox="1"/>
          <p:nvPr/>
        </p:nvSpPr>
        <p:spPr>
          <a:xfrm>
            <a:off x="4904930" y="119390"/>
            <a:ext cx="3741730" cy="261610"/>
          </a:xfrm>
          <a:prstGeom prst="rect">
            <a:avLst/>
          </a:prstGeom>
          <a:noFill/>
        </p:spPr>
        <p:txBody>
          <a:bodyPr wrap="none" rtlCol="0">
            <a:spAutoFit/>
          </a:bodyPr>
          <a:lstStyle/>
          <a:p>
            <a:pPr fontAlgn="base">
              <a:spcBef>
                <a:spcPct val="0"/>
              </a:spcBef>
              <a:spcAft>
                <a:spcPct val="0"/>
              </a:spcAft>
            </a:pPr>
            <a:r>
              <a:rPr lang="en-US" sz="1100" dirty="0" smtClean="0">
                <a:solidFill>
                  <a:prstClr val="black"/>
                </a:solidFill>
                <a:latin typeface="Arial" charset="0"/>
                <a:ea typeface="ＭＳ Ｐゴシック" pitchFamily="34" charset="-128"/>
              </a:rPr>
              <a:t>W. Kim, </a:t>
            </a:r>
            <a:r>
              <a:rPr lang="en-US" sz="1100" dirty="0">
                <a:solidFill>
                  <a:prstClr val="black"/>
                </a:solidFill>
                <a:latin typeface="Arial" charset="0"/>
                <a:ea typeface="ＭＳ Ｐゴシック" pitchFamily="34" charset="-128"/>
              </a:rPr>
              <a:t>et. al., </a:t>
            </a:r>
            <a:r>
              <a:rPr lang="en-US" sz="1100" i="1" dirty="0" err="1" smtClean="0">
                <a:solidFill>
                  <a:prstClr val="black"/>
                </a:solidFill>
              </a:rPr>
              <a:t>Symp</a:t>
            </a:r>
            <a:r>
              <a:rPr lang="en-US" sz="1100" i="1" dirty="0" smtClean="0">
                <a:solidFill>
                  <a:prstClr val="black"/>
                </a:solidFill>
              </a:rPr>
              <a:t>. VLSI Technology,</a:t>
            </a:r>
            <a:r>
              <a:rPr lang="en-US" sz="1100" dirty="0" smtClean="0">
                <a:solidFill>
                  <a:prstClr val="black"/>
                </a:solidFill>
                <a:latin typeface="Arial" charset="0"/>
                <a:ea typeface="ＭＳ Ｐゴシック" pitchFamily="34" charset="-128"/>
              </a:rPr>
              <a:t> p. 22 – 23, 2011</a:t>
            </a:r>
            <a:endParaRPr lang="en-US" sz="1100" dirty="0">
              <a:solidFill>
                <a:prstClr val="black"/>
              </a:solidFill>
              <a:latin typeface="Arial" charset="0"/>
              <a:ea typeface="ＭＳ Ｐゴシック" pitchFamily="34" charset="-128"/>
            </a:endParaRPr>
          </a:p>
        </p:txBody>
      </p:sp>
      <p:pic>
        <p:nvPicPr>
          <p:cNvPr id="44"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4930" y="3407755"/>
            <a:ext cx="3858070" cy="2985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604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1126651"/>
            <a:ext cx="2209800" cy="1719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39734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06156" y="1989666"/>
            <a:ext cx="7840566" cy="3283656"/>
          </a:xfrm>
          <a:prstGeom prst="rect">
            <a:avLst/>
          </a:prstGeom>
        </p:spPr>
      </p:pic>
      <p:sp>
        <p:nvSpPr>
          <p:cNvPr id="7" name="TextBox 6"/>
          <p:cNvSpPr txBox="1"/>
          <p:nvPr/>
        </p:nvSpPr>
        <p:spPr>
          <a:xfrm>
            <a:off x="1058334" y="606778"/>
            <a:ext cx="7083778" cy="584776"/>
          </a:xfrm>
          <a:prstGeom prst="rect">
            <a:avLst/>
          </a:prstGeom>
          <a:noFill/>
        </p:spPr>
        <p:txBody>
          <a:bodyPr wrap="square" rtlCol="0">
            <a:spAutoFit/>
          </a:bodyPr>
          <a:lstStyle/>
          <a:p>
            <a:pPr algn="ctr"/>
            <a:r>
              <a:rPr lang="en-US" sz="3200" b="1" i="1" dirty="0" smtClean="0"/>
              <a:t>On-Off Switching of RRAM</a:t>
            </a:r>
            <a:endParaRPr lang="en-US" sz="3200" b="1" i="1" dirty="0"/>
          </a:p>
        </p:txBody>
      </p:sp>
      <p:sp>
        <p:nvSpPr>
          <p:cNvPr id="8" name="TextBox 7"/>
          <p:cNvSpPr txBox="1"/>
          <p:nvPr/>
        </p:nvSpPr>
        <p:spPr>
          <a:xfrm>
            <a:off x="5531556" y="5612837"/>
            <a:ext cx="2257777" cy="954107"/>
          </a:xfrm>
          <a:prstGeom prst="rect">
            <a:avLst/>
          </a:prstGeom>
          <a:noFill/>
        </p:spPr>
        <p:txBody>
          <a:bodyPr wrap="square" rtlCol="0">
            <a:spAutoFit/>
          </a:bodyPr>
          <a:lstStyle/>
          <a:p>
            <a:pPr algn="ctr"/>
            <a:r>
              <a:rPr lang="en-US" sz="2800" b="1" dirty="0" smtClean="0"/>
              <a:t>Bipolar Switching</a:t>
            </a:r>
            <a:endParaRPr lang="en-US" sz="2800" b="1" dirty="0"/>
          </a:p>
        </p:txBody>
      </p:sp>
      <p:sp>
        <p:nvSpPr>
          <p:cNvPr id="9" name="TextBox 8"/>
          <p:cNvSpPr txBox="1"/>
          <p:nvPr/>
        </p:nvSpPr>
        <p:spPr>
          <a:xfrm>
            <a:off x="1665111" y="5612837"/>
            <a:ext cx="2215445" cy="954107"/>
          </a:xfrm>
          <a:prstGeom prst="rect">
            <a:avLst/>
          </a:prstGeom>
          <a:noFill/>
        </p:spPr>
        <p:txBody>
          <a:bodyPr wrap="square" rtlCol="0">
            <a:spAutoFit/>
          </a:bodyPr>
          <a:lstStyle/>
          <a:p>
            <a:pPr algn="ctr"/>
            <a:r>
              <a:rPr lang="en-US" sz="2800" b="1" dirty="0" smtClean="0"/>
              <a:t>Unipolar switching</a:t>
            </a:r>
            <a:endParaRPr lang="en-US" sz="2800" b="1" dirty="0"/>
          </a:p>
        </p:txBody>
      </p:sp>
    </p:spTree>
    <p:extLst>
      <p:ext uri="{BB962C8B-B14F-4D97-AF65-F5344CB8AC3E}">
        <p14:creationId xmlns:p14="http://schemas.microsoft.com/office/powerpoint/2010/main" val="2053128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7277" y="3527778"/>
            <a:ext cx="4129523" cy="310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643" y="2044533"/>
            <a:ext cx="3669957" cy="2756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6" name="Object 1"/>
          <p:cNvPicPr>
            <a:picLocks noChangeArrowheads="1"/>
          </p:cNvPicPr>
          <p:nvPr/>
        </p:nvPicPr>
        <p:blipFill>
          <a:blip r:embed="rId4" cstate="print"/>
          <a:srcRect l="-4100" t="-5101" r="-3996" b="-1711"/>
          <a:stretch>
            <a:fillRect/>
          </a:stretch>
        </p:blipFill>
        <p:spPr bwMode="auto">
          <a:xfrm>
            <a:off x="4572000" y="860778"/>
            <a:ext cx="3992906" cy="2667000"/>
          </a:xfrm>
          <a:prstGeom prst="rect">
            <a:avLst/>
          </a:prstGeom>
          <a:noFill/>
          <a:ln w="9525">
            <a:noFill/>
            <a:miter lim="800000"/>
            <a:headEnd/>
            <a:tailEnd/>
          </a:ln>
        </p:spPr>
      </p:pic>
      <p:sp>
        <p:nvSpPr>
          <p:cNvPr id="7" name="Title 1"/>
          <p:cNvSpPr>
            <a:spLocks noGrp="1"/>
          </p:cNvSpPr>
          <p:nvPr>
            <p:ph type="title"/>
          </p:nvPr>
        </p:nvSpPr>
        <p:spPr>
          <a:xfrm>
            <a:off x="457200" y="0"/>
            <a:ext cx="8229600" cy="860778"/>
          </a:xfrm>
        </p:spPr>
        <p:txBody>
          <a:bodyPr>
            <a:normAutofit/>
          </a:bodyPr>
          <a:lstStyle/>
          <a:p>
            <a:r>
              <a:rPr lang="en-US" sz="3200" b="1" i="1" dirty="0" smtClean="0"/>
              <a:t>Al/N:AlOx/Al RRAM</a:t>
            </a:r>
          </a:p>
        </p:txBody>
      </p:sp>
      <p:sp>
        <p:nvSpPr>
          <p:cNvPr id="2" name="TextBox 1"/>
          <p:cNvSpPr txBox="1"/>
          <p:nvPr/>
        </p:nvSpPr>
        <p:spPr>
          <a:xfrm>
            <a:off x="7543800" y="3837801"/>
            <a:ext cx="630301" cy="276999"/>
          </a:xfrm>
          <a:prstGeom prst="rect">
            <a:avLst/>
          </a:prstGeom>
          <a:noFill/>
        </p:spPr>
        <p:txBody>
          <a:bodyPr wrap="none" rtlCol="0">
            <a:spAutoFit/>
          </a:bodyPr>
          <a:lstStyle/>
          <a:p>
            <a:r>
              <a:rPr lang="en-US" sz="1200" b="1" dirty="0" smtClean="0"/>
              <a:t>125</a:t>
            </a:r>
            <a:r>
              <a:rPr lang="en-US" sz="1200" b="1" baseline="30000" dirty="0" smtClean="0"/>
              <a:t>O</a:t>
            </a:r>
            <a:r>
              <a:rPr lang="en-US" sz="1200" b="1" dirty="0" smtClean="0"/>
              <a:t>C</a:t>
            </a:r>
            <a:endParaRPr lang="en-US" sz="1200" b="1" dirty="0"/>
          </a:p>
        </p:txBody>
      </p:sp>
    </p:spTree>
    <p:extLst>
      <p:ext uri="{BB962C8B-B14F-4D97-AF65-F5344CB8AC3E}">
        <p14:creationId xmlns:p14="http://schemas.microsoft.com/office/powerpoint/2010/main" val="21635731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9" y="1079500"/>
            <a:ext cx="8048113" cy="406481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541679" y="5750754"/>
            <a:ext cx="8255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dirty="0" err="1" smtClean="0"/>
              <a:t>Seonghyun</a:t>
            </a:r>
            <a:r>
              <a:rPr lang="en-US" sz="1600" b="1" dirty="0" smtClean="0"/>
              <a:t> </a:t>
            </a:r>
            <a:r>
              <a:rPr lang="en-US" sz="1600" b="1" dirty="0"/>
              <a:t>Kim et al 2012 Nanotechnology 23 325702 doi:10.1088/0957-4484/23/32/325702</a:t>
            </a:r>
          </a:p>
        </p:txBody>
      </p:sp>
      <p:sp>
        <p:nvSpPr>
          <p:cNvPr id="5" name="TextBox 4"/>
          <p:cNvSpPr txBox="1"/>
          <p:nvPr/>
        </p:nvSpPr>
        <p:spPr>
          <a:xfrm>
            <a:off x="1438418" y="142538"/>
            <a:ext cx="5559293" cy="584776"/>
          </a:xfrm>
          <a:prstGeom prst="rect">
            <a:avLst/>
          </a:prstGeom>
          <a:noFill/>
        </p:spPr>
        <p:txBody>
          <a:bodyPr wrap="square" rtlCol="0">
            <a:spAutoFit/>
          </a:bodyPr>
          <a:lstStyle/>
          <a:p>
            <a:pPr algn="ctr"/>
            <a:r>
              <a:rPr lang="en-US" sz="3200" b="1" i="1" dirty="0" smtClean="0"/>
              <a:t>Hydrogen Doping in HfO</a:t>
            </a:r>
            <a:r>
              <a:rPr lang="en-US" sz="3200" b="1" i="1" baseline="-25000" dirty="0" smtClean="0"/>
              <a:t>2</a:t>
            </a:r>
            <a:endParaRPr lang="en-US" sz="3200" b="1" i="1" baseline="-25000" dirty="0"/>
          </a:p>
        </p:txBody>
      </p:sp>
    </p:spTree>
    <p:extLst>
      <p:ext uri="{BB962C8B-B14F-4D97-AF65-F5344CB8AC3E}">
        <p14:creationId xmlns:p14="http://schemas.microsoft.com/office/powerpoint/2010/main" val="34770417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71538"/>
            <a:ext cx="7637463" cy="2786062"/>
          </a:xfrm>
        </p:spPr>
        <p:txBody>
          <a:bodyPr>
            <a:normAutofit fontScale="90000"/>
          </a:bodyPr>
          <a:lstStyle/>
          <a:p>
            <a:r>
              <a:rPr lang="en-US" sz="4900" b="1" i="1" dirty="0" smtClean="0"/>
              <a:t>Challenges</a:t>
            </a:r>
            <a:r>
              <a:rPr lang="en-US" i="1" dirty="0" smtClean="0"/>
              <a:t/>
            </a:r>
            <a:br>
              <a:rPr lang="en-US" i="1" dirty="0" smtClean="0"/>
            </a:br>
            <a:r>
              <a:rPr lang="en-US" i="1" dirty="0"/>
              <a:t/>
            </a:r>
            <a:br>
              <a:rPr lang="en-US" i="1" dirty="0"/>
            </a:br>
            <a:r>
              <a:rPr lang="en-US" dirty="0" smtClean="0"/>
              <a:t>Scalability</a:t>
            </a:r>
            <a:br>
              <a:rPr lang="en-US" dirty="0" smtClean="0"/>
            </a:br>
            <a:r>
              <a:rPr lang="en-US" dirty="0" smtClean="0"/>
              <a:t>Uniformity / Reliability</a:t>
            </a:r>
            <a:br>
              <a:rPr lang="en-US" dirty="0" smtClean="0"/>
            </a:br>
            <a:r>
              <a:rPr lang="en-US" b="1" i="1" dirty="0" smtClean="0"/>
              <a:t>Array Architecture</a:t>
            </a:r>
            <a:endParaRPr lang="en-US" b="1" i="1" dirty="0"/>
          </a:p>
        </p:txBody>
      </p:sp>
    </p:spTree>
    <p:extLst>
      <p:ext uri="{BB962C8B-B14F-4D97-AF65-F5344CB8AC3E}">
        <p14:creationId xmlns:p14="http://schemas.microsoft.com/office/powerpoint/2010/main" val="17576186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b="1" i="1" dirty="0" smtClean="0"/>
              <a:t>Recent Progress – Prototype Chips</a:t>
            </a:r>
            <a:endParaRPr lang="en-US" b="1" i="1" dirty="0"/>
          </a:p>
        </p:txBody>
      </p:sp>
      <p:graphicFrame>
        <p:nvGraphicFramePr>
          <p:cNvPr id="4" name="内容占位符 3"/>
          <p:cNvGraphicFramePr>
            <a:graphicFrameLocks noGrp="1" noChangeAspect="1"/>
          </p:cNvGraphicFramePr>
          <p:nvPr>
            <p:ph idx="1"/>
            <p:extLst>
              <p:ext uri="{D42A27DB-BD31-4B8C-83A1-F6EECF244321}">
                <p14:modId xmlns:p14="http://schemas.microsoft.com/office/powerpoint/2010/main" val="410591527"/>
              </p:ext>
            </p:extLst>
          </p:nvPr>
        </p:nvGraphicFramePr>
        <p:xfrm>
          <a:off x="762000" y="1495425"/>
          <a:ext cx="6477000" cy="4937125"/>
        </p:xfrm>
        <a:graphic>
          <a:graphicData uri="http://schemas.openxmlformats.org/presentationml/2006/ole">
            <mc:AlternateContent xmlns:mc="http://schemas.openxmlformats.org/markup-compatibility/2006">
              <mc:Choice xmlns:v="urn:schemas-microsoft-com:vml" Requires="v">
                <p:oleObj spid="_x0000_s2085" name="Graph" r:id="rId4" imgW="3486240" imgH="2657160" progId="">
                  <p:embed/>
                </p:oleObj>
              </mc:Choice>
              <mc:Fallback>
                <p:oleObj name="Graph" r:id="rId4" imgW="3486240" imgH="2657160"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495425"/>
                        <a:ext cx="6477000" cy="4937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组合 4"/>
          <p:cNvGrpSpPr/>
          <p:nvPr/>
        </p:nvGrpSpPr>
        <p:grpSpPr>
          <a:xfrm>
            <a:off x="2157331" y="1981200"/>
            <a:ext cx="7103666" cy="2992781"/>
            <a:chOff x="2354483" y="1923329"/>
            <a:chExt cx="7103666" cy="2992781"/>
          </a:xfrm>
        </p:grpSpPr>
        <p:grpSp>
          <p:nvGrpSpPr>
            <p:cNvPr id="5" name="组合 5"/>
            <p:cNvGrpSpPr/>
            <p:nvPr/>
          </p:nvGrpSpPr>
          <p:grpSpPr>
            <a:xfrm>
              <a:off x="2409113" y="1923329"/>
              <a:ext cx="7049036" cy="2992781"/>
              <a:chOff x="2409113" y="1923329"/>
              <a:chExt cx="7049036" cy="2992781"/>
            </a:xfrm>
          </p:grpSpPr>
          <p:grpSp>
            <p:nvGrpSpPr>
              <p:cNvPr id="6" name="组合 7"/>
              <p:cNvGrpSpPr/>
              <p:nvPr/>
            </p:nvGrpSpPr>
            <p:grpSpPr>
              <a:xfrm>
                <a:off x="2409113" y="1923329"/>
                <a:ext cx="7049036" cy="2992781"/>
                <a:chOff x="1326283" y="1895405"/>
                <a:chExt cx="7049036" cy="2992781"/>
              </a:xfrm>
            </p:grpSpPr>
            <p:sp>
              <p:nvSpPr>
                <p:cNvPr id="10" name="矩形 9"/>
                <p:cNvSpPr/>
                <p:nvPr/>
              </p:nvSpPr>
              <p:spPr>
                <a:xfrm>
                  <a:off x="1326283" y="2925211"/>
                  <a:ext cx="1337069" cy="461665"/>
                </a:xfrm>
                <a:prstGeom prst="rect">
                  <a:avLst/>
                </a:prstGeom>
              </p:spPr>
              <p:txBody>
                <a:bodyPr wrap="square">
                  <a:spAutoFit/>
                </a:bodyPr>
                <a:lstStyle/>
                <a:p>
                  <a:r>
                    <a:rPr lang="en-US" sz="1200" b="1" dirty="0">
                      <a:solidFill>
                        <a:srgbClr val="CC6600"/>
                      </a:solidFill>
                    </a:rPr>
                    <a:t>64M, Unity (ISSCC)</a:t>
                  </a:r>
                </a:p>
              </p:txBody>
            </p:sp>
            <p:sp>
              <p:nvSpPr>
                <p:cNvPr id="11" name="矩形 10"/>
                <p:cNvSpPr/>
                <p:nvPr/>
              </p:nvSpPr>
              <p:spPr>
                <a:xfrm>
                  <a:off x="1366250" y="4349580"/>
                  <a:ext cx="1911228" cy="461665"/>
                </a:xfrm>
                <a:prstGeom prst="rect">
                  <a:avLst/>
                </a:prstGeom>
              </p:spPr>
              <p:txBody>
                <a:bodyPr wrap="square">
                  <a:spAutoFit/>
                </a:bodyPr>
                <a:lstStyle/>
                <a:p>
                  <a:r>
                    <a:rPr lang="en-US" sz="1200" b="1" dirty="0">
                      <a:solidFill>
                        <a:srgbClr val="CC6600"/>
                      </a:solidFill>
                    </a:rPr>
                    <a:t>1M, </a:t>
                  </a:r>
                  <a:r>
                    <a:rPr lang="en-US" sz="1200" b="1" dirty="0" err="1">
                      <a:solidFill>
                        <a:srgbClr val="CC6600"/>
                      </a:solidFill>
                    </a:rPr>
                    <a:t>Fudan</a:t>
                  </a:r>
                  <a:endParaRPr lang="en-US" sz="1200" b="1" dirty="0">
                    <a:solidFill>
                      <a:srgbClr val="CC6600"/>
                    </a:solidFill>
                  </a:endParaRPr>
                </a:p>
                <a:p>
                  <a:r>
                    <a:rPr lang="en-US" sz="1200" b="1" dirty="0" err="1">
                      <a:solidFill>
                        <a:srgbClr val="CC6600"/>
                      </a:solidFill>
                    </a:rPr>
                    <a:t>Univ</a:t>
                  </a:r>
                  <a:r>
                    <a:rPr lang="en-US" sz="1200" b="1" dirty="0">
                      <a:solidFill>
                        <a:srgbClr val="CC6600"/>
                      </a:solidFill>
                    </a:rPr>
                    <a:t> (VLSI)</a:t>
                  </a:r>
                </a:p>
              </p:txBody>
            </p:sp>
            <p:sp>
              <p:nvSpPr>
                <p:cNvPr id="12" name="矩形 11"/>
                <p:cNvSpPr/>
                <p:nvPr/>
              </p:nvSpPr>
              <p:spPr>
                <a:xfrm>
                  <a:off x="2144110" y="3566576"/>
                  <a:ext cx="1964703" cy="276999"/>
                </a:xfrm>
                <a:prstGeom prst="rect">
                  <a:avLst/>
                </a:prstGeom>
              </p:spPr>
              <p:txBody>
                <a:bodyPr wrap="square">
                  <a:spAutoFit/>
                </a:bodyPr>
                <a:lstStyle/>
                <a:p>
                  <a:r>
                    <a:rPr lang="en-US" sz="1200" b="1" dirty="0" smtClean="0">
                      <a:solidFill>
                        <a:srgbClr val="CC6600"/>
                      </a:solidFill>
                    </a:rPr>
                    <a:t>4M</a:t>
                  </a:r>
                  <a:r>
                    <a:rPr lang="en-US" sz="1200" b="1" dirty="0">
                      <a:solidFill>
                        <a:srgbClr val="CC6600"/>
                      </a:solidFill>
                    </a:rPr>
                    <a:t>, Sony (ISSCC)</a:t>
                  </a:r>
                </a:p>
              </p:txBody>
            </p:sp>
            <p:sp>
              <p:nvSpPr>
                <p:cNvPr id="13" name="矩形 12"/>
                <p:cNvSpPr/>
                <p:nvPr/>
              </p:nvSpPr>
              <p:spPr>
                <a:xfrm>
                  <a:off x="2451001" y="4611187"/>
                  <a:ext cx="2580290" cy="276999"/>
                </a:xfrm>
                <a:prstGeom prst="rect">
                  <a:avLst/>
                </a:prstGeom>
              </p:spPr>
              <p:txBody>
                <a:bodyPr wrap="square">
                  <a:spAutoFit/>
                </a:bodyPr>
                <a:lstStyle/>
                <a:p>
                  <a:r>
                    <a:rPr lang="en-US" sz="1200" b="1" dirty="0">
                      <a:solidFill>
                        <a:srgbClr val="CC6600"/>
                      </a:solidFill>
                    </a:rPr>
                    <a:t>256k, </a:t>
                  </a:r>
                  <a:r>
                    <a:rPr lang="en-US" sz="1200" b="1" dirty="0" smtClean="0">
                      <a:solidFill>
                        <a:srgbClr val="CC6600"/>
                      </a:solidFill>
                    </a:rPr>
                    <a:t>Panasonic (IEDM</a:t>
                  </a:r>
                  <a:r>
                    <a:rPr lang="en-US" sz="1200" b="1" dirty="0">
                      <a:solidFill>
                        <a:srgbClr val="CC6600"/>
                      </a:solidFill>
                    </a:rPr>
                    <a:t>)</a:t>
                  </a:r>
                </a:p>
              </p:txBody>
            </p:sp>
            <p:sp>
              <p:nvSpPr>
                <p:cNvPr id="14" name="矩形 13"/>
                <p:cNvSpPr/>
                <p:nvPr/>
              </p:nvSpPr>
              <p:spPr>
                <a:xfrm>
                  <a:off x="4078263" y="4033333"/>
                  <a:ext cx="1894696" cy="276999"/>
                </a:xfrm>
                <a:prstGeom prst="rect">
                  <a:avLst/>
                </a:prstGeom>
              </p:spPr>
              <p:txBody>
                <a:bodyPr wrap="square">
                  <a:spAutoFit/>
                </a:bodyPr>
                <a:lstStyle/>
                <a:p>
                  <a:r>
                    <a:rPr lang="en-US" sz="1200" b="1" dirty="0">
                      <a:solidFill>
                        <a:srgbClr val="CC6600"/>
                      </a:solidFill>
                    </a:rPr>
                    <a:t>2M, </a:t>
                  </a:r>
                  <a:r>
                    <a:rPr lang="en-US" sz="1200" b="1" dirty="0" smtClean="0">
                      <a:solidFill>
                        <a:srgbClr val="CC6600"/>
                      </a:solidFill>
                    </a:rPr>
                    <a:t>Hynix (VLSI</a:t>
                  </a:r>
                  <a:r>
                    <a:rPr lang="en-US" sz="1200" b="1" dirty="0">
                      <a:solidFill>
                        <a:srgbClr val="CC6600"/>
                      </a:solidFill>
                    </a:rPr>
                    <a:t>)</a:t>
                  </a:r>
                </a:p>
              </p:txBody>
            </p:sp>
            <p:sp>
              <p:nvSpPr>
                <p:cNvPr id="15" name="矩形 14"/>
                <p:cNvSpPr/>
                <p:nvPr/>
              </p:nvSpPr>
              <p:spPr>
                <a:xfrm>
                  <a:off x="3781429" y="3781599"/>
                  <a:ext cx="2046182" cy="276999"/>
                </a:xfrm>
                <a:prstGeom prst="rect">
                  <a:avLst/>
                </a:prstGeom>
              </p:spPr>
              <p:txBody>
                <a:bodyPr wrap="square">
                  <a:spAutoFit/>
                </a:bodyPr>
                <a:lstStyle/>
                <a:p>
                  <a:r>
                    <a:rPr lang="en-US" sz="1200" b="1" dirty="0">
                      <a:solidFill>
                        <a:srgbClr val="CC6600"/>
                      </a:solidFill>
                    </a:rPr>
                    <a:t>4M, TSMC (ISSCC)</a:t>
                  </a:r>
                </a:p>
              </p:txBody>
            </p:sp>
            <p:sp>
              <p:nvSpPr>
                <p:cNvPr id="16" name="矩形 15"/>
                <p:cNvSpPr/>
                <p:nvPr/>
              </p:nvSpPr>
              <p:spPr>
                <a:xfrm>
                  <a:off x="3781429" y="3556233"/>
                  <a:ext cx="2488365" cy="276999"/>
                </a:xfrm>
                <a:prstGeom prst="rect">
                  <a:avLst/>
                </a:prstGeom>
              </p:spPr>
              <p:txBody>
                <a:bodyPr wrap="square">
                  <a:spAutoFit/>
                </a:bodyPr>
                <a:lstStyle/>
                <a:p>
                  <a:r>
                    <a:rPr lang="en-US" sz="1200" b="1" dirty="0">
                      <a:solidFill>
                        <a:srgbClr val="CC6600"/>
                      </a:solidFill>
                    </a:rPr>
                    <a:t>8M, Panasonic (ISSCC)</a:t>
                  </a:r>
                </a:p>
              </p:txBody>
            </p:sp>
            <p:sp>
              <p:nvSpPr>
                <p:cNvPr id="17" name="矩形 16"/>
                <p:cNvSpPr/>
                <p:nvPr/>
              </p:nvSpPr>
              <p:spPr>
                <a:xfrm>
                  <a:off x="3026750" y="3055634"/>
                  <a:ext cx="1653753" cy="276999"/>
                </a:xfrm>
                <a:prstGeom prst="rect">
                  <a:avLst/>
                </a:prstGeom>
              </p:spPr>
              <p:txBody>
                <a:bodyPr wrap="square">
                  <a:spAutoFit/>
                </a:bodyPr>
                <a:lstStyle/>
                <a:p>
                  <a:r>
                    <a:rPr lang="en-US" sz="1200" b="1" dirty="0">
                      <a:solidFill>
                        <a:srgbClr val="CC6600"/>
                      </a:solidFill>
                    </a:rPr>
                    <a:t>64M, </a:t>
                  </a:r>
                  <a:r>
                    <a:rPr lang="en-US" sz="1200" b="1" dirty="0" err="1">
                      <a:solidFill>
                        <a:srgbClr val="CC6600"/>
                      </a:solidFill>
                    </a:rPr>
                    <a:t>Elpida</a:t>
                  </a:r>
                  <a:endParaRPr lang="en-US" sz="1200" b="1" dirty="0">
                    <a:solidFill>
                      <a:srgbClr val="CC6600"/>
                    </a:solidFill>
                  </a:endParaRPr>
                </a:p>
              </p:txBody>
            </p:sp>
            <p:sp>
              <p:nvSpPr>
                <p:cNvPr id="18" name="矩形 17"/>
                <p:cNvSpPr/>
                <p:nvPr/>
              </p:nvSpPr>
              <p:spPr>
                <a:xfrm>
                  <a:off x="3403171" y="1895405"/>
                  <a:ext cx="3913462" cy="276999"/>
                </a:xfrm>
                <a:prstGeom prst="rect">
                  <a:avLst/>
                </a:prstGeom>
              </p:spPr>
              <p:txBody>
                <a:bodyPr wrap="square">
                  <a:spAutoFit/>
                </a:bodyPr>
                <a:lstStyle/>
                <a:p>
                  <a:r>
                    <a:rPr lang="en-US" sz="1200" b="1" dirty="0">
                      <a:solidFill>
                        <a:srgbClr val="CC6600"/>
                      </a:solidFill>
                    </a:rPr>
                    <a:t>32G, </a:t>
                  </a:r>
                  <a:r>
                    <a:rPr lang="en-US" sz="1200" b="1" dirty="0" err="1" smtClean="0">
                      <a:solidFill>
                        <a:srgbClr val="CC6600"/>
                      </a:solidFill>
                    </a:rPr>
                    <a:t>Sandisk</a:t>
                  </a:r>
                  <a:r>
                    <a:rPr lang="en-US" sz="1200" b="1" dirty="0" smtClean="0">
                      <a:solidFill>
                        <a:srgbClr val="CC6600"/>
                      </a:solidFill>
                    </a:rPr>
                    <a:t>/Toshiba (ISSCC</a:t>
                  </a:r>
                  <a:r>
                    <a:rPr lang="en-US" sz="1200" b="1" dirty="0">
                      <a:solidFill>
                        <a:srgbClr val="CC6600"/>
                      </a:solidFill>
                    </a:rPr>
                    <a:t>)</a:t>
                  </a:r>
                </a:p>
              </p:txBody>
            </p:sp>
            <p:sp>
              <p:nvSpPr>
                <p:cNvPr id="19" name="矩形 18"/>
                <p:cNvSpPr/>
                <p:nvPr/>
              </p:nvSpPr>
              <p:spPr>
                <a:xfrm>
                  <a:off x="4128145" y="2464215"/>
                  <a:ext cx="4247174" cy="276999"/>
                </a:xfrm>
                <a:prstGeom prst="rect">
                  <a:avLst/>
                </a:prstGeom>
              </p:spPr>
              <p:txBody>
                <a:bodyPr wrap="square">
                  <a:spAutoFit/>
                </a:bodyPr>
                <a:lstStyle/>
                <a:p>
                  <a:r>
                    <a:rPr lang="en-US" sz="1200" b="1" dirty="0">
                      <a:solidFill>
                        <a:srgbClr val="CC6600"/>
                      </a:solidFill>
                    </a:rPr>
                    <a:t>16G, </a:t>
                  </a:r>
                  <a:r>
                    <a:rPr lang="en-US" sz="1200" b="1" dirty="0" smtClean="0">
                      <a:solidFill>
                        <a:srgbClr val="CC6600"/>
                      </a:solidFill>
                    </a:rPr>
                    <a:t>Micron/Sony (ISSCC</a:t>
                  </a:r>
                  <a:r>
                    <a:rPr lang="en-US" sz="1200" b="1" dirty="0">
                      <a:solidFill>
                        <a:srgbClr val="CC6600"/>
                      </a:solidFill>
                    </a:rPr>
                    <a:t>)</a:t>
                  </a:r>
                </a:p>
              </p:txBody>
            </p:sp>
          </p:grpSp>
          <p:sp>
            <p:nvSpPr>
              <p:cNvPr id="9" name="矩形 8"/>
              <p:cNvSpPr/>
              <p:nvPr/>
            </p:nvSpPr>
            <p:spPr>
              <a:xfrm>
                <a:off x="3388968" y="4162011"/>
                <a:ext cx="1435008" cy="276999"/>
              </a:xfrm>
              <a:prstGeom prst="rect">
                <a:avLst/>
              </a:prstGeom>
            </p:spPr>
            <p:txBody>
              <a:bodyPr wrap="none">
                <a:spAutoFit/>
              </a:bodyPr>
              <a:lstStyle/>
              <a:p>
                <a:r>
                  <a:rPr lang="en-US" sz="1200" b="1" dirty="0">
                    <a:solidFill>
                      <a:srgbClr val="CC6600"/>
                    </a:solidFill>
                  </a:rPr>
                  <a:t>4M, ITRI (ISSCC</a:t>
                </a:r>
                <a:r>
                  <a:rPr lang="en-US" sz="1200" b="1" dirty="0" smtClean="0">
                    <a:solidFill>
                      <a:srgbClr val="CC6600"/>
                    </a:solidFill>
                  </a:rPr>
                  <a:t>)</a:t>
                </a:r>
                <a:endParaRPr lang="en-US" sz="1200" b="1" dirty="0">
                  <a:solidFill>
                    <a:srgbClr val="CC6600"/>
                  </a:solidFill>
                </a:endParaRPr>
              </a:p>
            </p:txBody>
          </p:sp>
        </p:grpSp>
        <p:sp>
          <p:nvSpPr>
            <p:cNvPr id="7" name="右箭头 6"/>
            <p:cNvSpPr/>
            <p:nvPr/>
          </p:nvSpPr>
          <p:spPr bwMode="auto">
            <a:xfrm rot="19215397">
              <a:off x="2354483" y="3395388"/>
              <a:ext cx="4525555" cy="529537"/>
            </a:xfrm>
            <a:prstGeom prst="rightArrow">
              <a:avLst/>
            </a:prstGeom>
            <a:solidFill>
              <a:schemeClr val="tx2">
                <a:lumMod val="20000"/>
                <a:lumOff val="80000"/>
                <a:alpha val="32000"/>
              </a:schemeClr>
            </a:solidFill>
            <a:ln w="38100" cap="flat" cmpd="sng" algn="ctr">
              <a:solidFill>
                <a:schemeClr val="accent5">
                  <a:lumMod val="75000"/>
                  <a:alpha val="48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chemeClr val="accent2"/>
                </a:buClr>
                <a:buSzTx/>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grpSp>
      <p:grpSp>
        <p:nvGrpSpPr>
          <p:cNvPr id="8" name="组合 19"/>
          <p:cNvGrpSpPr/>
          <p:nvPr/>
        </p:nvGrpSpPr>
        <p:grpSpPr>
          <a:xfrm>
            <a:off x="2211961" y="1858379"/>
            <a:ext cx="1600200" cy="707886"/>
            <a:chOff x="2032394" y="1640786"/>
            <a:chExt cx="1600200" cy="707886"/>
          </a:xfrm>
        </p:grpSpPr>
        <p:sp>
          <p:nvSpPr>
            <p:cNvPr id="21" name="椭圆 20"/>
            <p:cNvSpPr/>
            <p:nvPr/>
          </p:nvSpPr>
          <p:spPr bwMode="auto">
            <a:xfrm>
              <a:off x="2045547" y="1793186"/>
              <a:ext cx="139247" cy="139247"/>
            </a:xfrm>
            <a:prstGeom prst="ellipse">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chemeClr val="accent2"/>
                </a:buClr>
                <a:buSzTx/>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grpSp>
          <p:nvGrpSpPr>
            <p:cNvPr id="20" name="组合 21"/>
            <p:cNvGrpSpPr/>
            <p:nvPr/>
          </p:nvGrpSpPr>
          <p:grpSpPr>
            <a:xfrm>
              <a:off x="2032394" y="1640786"/>
              <a:ext cx="1600200" cy="707886"/>
              <a:chOff x="2032394" y="1640786"/>
              <a:chExt cx="1600200" cy="707886"/>
            </a:xfrm>
          </p:grpSpPr>
          <p:sp>
            <p:nvSpPr>
              <p:cNvPr id="23" name="文本框 22"/>
              <p:cNvSpPr txBox="1"/>
              <p:nvPr/>
            </p:nvSpPr>
            <p:spPr>
              <a:xfrm>
                <a:off x="2184794" y="1640786"/>
                <a:ext cx="1447800" cy="707886"/>
              </a:xfrm>
              <a:prstGeom prst="rect">
                <a:avLst/>
              </a:prstGeom>
              <a:noFill/>
            </p:spPr>
            <p:txBody>
              <a:bodyPr wrap="square" rtlCol="0">
                <a:spAutoFit/>
              </a:bodyPr>
              <a:lstStyle/>
              <a:p>
                <a:r>
                  <a:rPr lang="en-US" sz="2000" b="1" i="1" dirty="0" smtClean="0"/>
                  <a:t>RRAM</a:t>
                </a:r>
              </a:p>
              <a:p>
                <a:r>
                  <a:rPr lang="en-US" sz="2000" b="1" i="1" dirty="0" smtClean="0"/>
                  <a:t>CBRAM</a:t>
                </a:r>
                <a:endParaRPr lang="en-US" sz="2000" b="1" i="1" dirty="0"/>
              </a:p>
            </p:txBody>
          </p:sp>
          <p:sp>
            <p:nvSpPr>
              <p:cNvPr id="24" name="等腰三角形 23"/>
              <p:cNvSpPr/>
              <p:nvPr/>
            </p:nvSpPr>
            <p:spPr bwMode="auto">
              <a:xfrm>
                <a:off x="2032394" y="2021786"/>
                <a:ext cx="172588" cy="148783"/>
              </a:xfrm>
              <a:prstGeom prst="triangle">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chemeClr val="accent2"/>
                  </a:buClr>
                  <a:buSzTx/>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grpSp>
      </p:grpSp>
    </p:spTree>
    <p:extLst>
      <p:ext uri="{BB962C8B-B14F-4D97-AF65-F5344CB8AC3E}">
        <p14:creationId xmlns:p14="http://schemas.microsoft.com/office/powerpoint/2010/main" val="40615351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3200" b="1" i="1" dirty="0" smtClean="0"/>
              <a:t>Experimental Calibration</a:t>
            </a:r>
            <a:endParaRPr lang="en-US" sz="3200" b="1" i="1" dirty="0"/>
          </a:p>
        </p:txBody>
      </p:sp>
      <p:sp>
        <p:nvSpPr>
          <p:cNvPr id="10" name="文本框 9"/>
          <p:cNvSpPr txBox="1"/>
          <p:nvPr/>
        </p:nvSpPr>
        <p:spPr>
          <a:xfrm>
            <a:off x="6781800" y="6096000"/>
            <a:ext cx="2249334" cy="338554"/>
          </a:xfrm>
          <a:prstGeom prst="rect">
            <a:avLst/>
          </a:prstGeom>
          <a:noFill/>
        </p:spPr>
        <p:txBody>
          <a:bodyPr wrap="none" rtlCol="0">
            <a:spAutoFit/>
          </a:bodyPr>
          <a:lstStyle/>
          <a:p>
            <a:r>
              <a:rPr lang="en-US" sz="1600" i="1" dirty="0">
                <a:latin typeface="Arial" panose="020B0604020202020204" pitchFamily="34" charset="0"/>
                <a:cs typeface="Arial" panose="020B0604020202020204" pitchFamily="34" charset="0"/>
              </a:rPr>
              <a:t>[</a:t>
            </a:r>
            <a:r>
              <a:rPr lang="en-US" sz="1600" i="1" dirty="0" smtClean="0">
                <a:latin typeface="Arial" panose="020B0604020202020204" pitchFamily="34" charset="0"/>
                <a:cs typeface="Arial" panose="020B0604020202020204" pitchFamily="34" charset="0"/>
              </a:rPr>
              <a:t>Jiang 2014 submitted]</a:t>
            </a:r>
            <a:endParaRPr lang="en-US" sz="1600" i="1" dirty="0">
              <a:latin typeface="Arial" panose="020B0604020202020204" pitchFamily="34" charset="0"/>
              <a:cs typeface="Arial" panose="020B0604020202020204" pitchFamily="34" charset="0"/>
            </a:endParaRPr>
          </a:p>
        </p:txBody>
      </p:sp>
      <p:sp>
        <p:nvSpPr>
          <p:cNvPr id="11" name="TextBox 10"/>
          <p:cNvSpPr txBox="1"/>
          <p:nvPr/>
        </p:nvSpPr>
        <p:spPr>
          <a:xfrm>
            <a:off x="304800" y="2035314"/>
            <a:ext cx="2743200" cy="400110"/>
          </a:xfrm>
          <a:prstGeom prst="rect">
            <a:avLst/>
          </a:prstGeom>
          <a:noFill/>
        </p:spPr>
        <p:txBody>
          <a:bodyPr wrap="square" rtlCol="0">
            <a:spAutoFit/>
          </a:bodyPr>
          <a:lstStyle/>
          <a:p>
            <a:r>
              <a:rPr lang="en-US" sz="2000" dirty="0" smtClean="0"/>
              <a:t>Experiment &amp; model</a:t>
            </a:r>
            <a:endParaRPr lang="en-US" sz="2000" dirty="0"/>
          </a:p>
        </p:txBody>
      </p:sp>
      <p:sp>
        <p:nvSpPr>
          <p:cNvPr id="12" name="TextBox 11"/>
          <p:cNvSpPr txBox="1"/>
          <p:nvPr/>
        </p:nvSpPr>
        <p:spPr>
          <a:xfrm>
            <a:off x="3429000" y="2035314"/>
            <a:ext cx="2743200" cy="400110"/>
          </a:xfrm>
          <a:prstGeom prst="rect">
            <a:avLst/>
          </a:prstGeom>
          <a:noFill/>
        </p:spPr>
        <p:txBody>
          <a:bodyPr wrap="square" rtlCol="0">
            <a:spAutoFit/>
          </a:bodyPr>
          <a:lstStyle/>
          <a:p>
            <a:r>
              <a:rPr lang="en-US" sz="2000" dirty="0" smtClean="0"/>
              <a:t>5 DC switching cycles</a:t>
            </a:r>
            <a:endParaRPr lang="en-US" sz="2000" dirty="0"/>
          </a:p>
        </p:txBody>
      </p:sp>
      <p:sp>
        <p:nvSpPr>
          <p:cNvPr id="13" name="TextBox 12"/>
          <p:cNvSpPr txBox="1"/>
          <p:nvPr/>
        </p:nvSpPr>
        <p:spPr>
          <a:xfrm>
            <a:off x="6172200" y="2035314"/>
            <a:ext cx="2743200" cy="707886"/>
          </a:xfrm>
          <a:prstGeom prst="rect">
            <a:avLst/>
          </a:prstGeom>
          <a:noFill/>
        </p:spPr>
        <p:txBody>
          <a:bodyPr wrap="square" rtlCol="0">
            <a:spAutoFit/>
          </a:bodyPr>
          <a:lstStyle/>
          <a:p>
            <a:r>
              <a:rPr lang="en-US" sz="2000" dirty="0" smtClean="0"/>
              <a:t>Pulse measurement &amp; model</a:t>
            </a:r>
            <a:endParaRPr lang="en-US" sz="2000" dirty="0"/>
          </a:p>
        </p:txBody>
      </p:sp>
      <p:grpSp>
        <p:nvGrpSpPr>
          <p:cNvPr id="3" name="Group 16"/>
          <p:cNvGrpSpPr/>
          <p:nvPr/>
        </p:nvGrpSpPr>
        <p:grpSpPr>
          <a:xfrm>
            <a:off x="0" y="3048000"/>
            <a:ext cx="9051389" cy="2863320"/>
            <a:chOff x="0" y="3048000"/>
            <a:chExt cx="9051389" cy="2863320"/>
          </a:xfrm>
        </p:grpSpPr>
        <p:pic>
          <p:nvPicPr>
            <p:cNvPr id="4" name="图片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065595"/>
              <a:ext cx="3017520" cy="2773269"/>
            </a:xfrm>
            <a:prstGeom prst="rect">
              <a:avLst/>
            </a:prstGeom>
            <a:noFill/>
            <a:ln>
              <a:noFill/>
            </a:ln>
          </p:spPr>
        </p:pic>
        <p:pic>
          <p:nvPicPr>
            <p:cNvPr id="5" name="图片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349" y="3124200"/>
              <a:ext cx="3017520" cy="2728515"/>
            </a:xfrm>
            <a:prstGeom prst="rect">
              <a:avLst/>
            </a:prstGeom>
            <a:noFill/>
            <a:ln>
              <a:noFill/>
            </a:ln>
          </p:spPr>
        </p:pic>
        <p:pic>
          <p:nvPicPr>
            <p:cNvPr id="7" name="图片 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3869" y="3124200"/>
              <a:ext cx="3017520" cy="2787120"/>
            </a:xfrm>
            <a:prstGeom prst="rect">
              <a:avLst/>
            </a:prstGeom>
            <a:noFill/>
            <a:ln>
              <a:noFill/>
            </a:ln>
          </p:spPr>
        </p:pic>
        <p:sp>
          <p:nvSpPr>
            <p:cNvPr id="14" name="Rectangle 13"/>
            <p:cNvSpPr/>
            <p:nvPr/>
          </p:nvSpPr>
          <p:spPr bwMode="auto">
            <a:xfrm>
              <a:off x="0" y="3048000"/>
              <a:ext cx="304800" cy="228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chemeClr val="accent2"/>
                </a:buClr>
                <a:buSzTx/>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5" name="Rectangle 14"/>
            <p:cNvSpPr/>
            <p:nvPr/>
          </p:nvSpPr>
          <p:spPr bwMode="auto">
            <a:xfrm>
              <a:off x="3048000" y="3124200"/>
              <a:ext cx="30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chemeClr val="accent2"/>
                </a:buClr>
                <a:buSzTx/>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6" name="Rectangle 15"/>
            <p:cNvSpPr/>
            <p:nvPr/>
          </p:nvSpPr>
          <p:spPr bwMode="auto">
            <a:xfrm>
              <a:off x="6019800" y="3124200"/>
              <a:ext cx="304800" cy="228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chemeClr val="accent2"/>
                </a:buClr>
                <a:buSzTx/>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grpSp>
      <p:sp>
        <p:nvSpPr>
          <p:cNvPr id="19" name="Rectangle 18"/>
          <p:cNvSpPr/>
          <p:nvPr/>
        </p:nvSpPr>
        <p:spPr>
          <a:xfrm>
            <a:off x="4746978" y="74583"/>
            <a:ext cx="4267200" cy="40011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2000" dirty="0" smtClean="0"/>
              <a:t>https://nano.stanford.edu/model.php</a:t>
            </a:r>
            <a:endParaRPr lang="en-US" sz="2000" dirty="0"/>
          </a:p>
        </p:txBody>
      </p:sp>
    </p:spTree>
    <p:extLst>
      <p:ext uri="{BB962C8B-B14F-4D97-AF65-F5344CB8AC3E}">
        <p14:creationId xmlns:p14="http://schemas.microsoft.com/office/powerpoint/2010/main" val="20398783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Group 118"/>
          <p:cNvGrpSpPr/>
          <p:nvPr/>
        </p:nvGrpSpPr>
        <p:grpSpPr>
          <a:xfrm>
            <a:off x="457200" y="3810000"/>
            <a:ext cx="5214940" cy="2560516"/>
            <a:chOff x="1295400" y="3708103"/>
            <a:chExt cx="6725777" cy="2917391"/>
          </a:xfrm>
        </p:grpSpPr>
        <p:sp>
          <p:nvSpPr>
            <p:cNvPr id="58" name="TextBox 52"/>
            <p:cNvSpPr txBox="1">
              <a:spLocks noChangeArrowheads="1"/>
            </p:cNvSpPr>
            <p:nvPr/>
          </p:nvSpPr>
          <p:spPr bwMode="auto">
            <a:xfrm>
              <a:off x="3235131" y="3708103"/>
              <a:ext cx="905223" cy="298072"/>
            </a:xfrm>
            <a:prstGeom prst="rect">
              <a:avLst/>
            </a:prstGeom>
            <a:noFill/>
            <a:ln w="9525">
              <a:noFill/>
              <a:miter lim="800000"/>
              <a:headEnd/>
              <a:tailEnd/>
            </a:ln>
          </p:spPr>
          <p:txBody>
            <a:bodyPr wrap="none">
              <a:spAutoFit/>
            </a:bodyPr>
            <a:lstStyle/>
            <a:p>
              <a:r>
                <a:rPr lang="en-US" sz="1100" b="1" dirty="0">
                  <a:solidFill>
                    <a:srgbClr val="B83BEC"/>
                  </a:solidFill>
                </a:rPr>
                <a:t>Bit Line</a:t>
              </a:r>
            </a:p>
          </p:txBody>
        </p:sp>
        <p:cxnSp>
          <p:nvCxnSpPr>
            <p:cNvPr id="9" name="Straight Connector 8"/>
            <p:cNvCxnSpPr/>
            <p:nvPr/>
          </p:nvCxnSpPr>
          <p:spPr>
            <a:xfrm>
              <a:off x="2809382" y="5112376"/>
              <a:ext cx="1793161" cy="0"/>
            </a:xfrm>
            <a:prstGeom prst="line">
              <a:avLst/>
            </a:prstGeom>
            <a:ln w="28575" cap="flat" cmpd="sng" algn="ctr">
              <a:solidFill>
                <a:schemeClr val="bg1">
                  <a:lumMod val="75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717568" y="5106291"/>
              <a:ext cx="921803" cy="0"/>
            </a:xfrm>
            <a:prstGeom prst="line">
              <a:avLst/>
            </a:prstGeom>
            <a:ln w="285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Cube 10"/>
            <p:cNvSpPr/>
            <p:nvPr/>
          </p:nvSpPr>
          <p:spPr>
            <a:xfrm rot="10800000" flipV="1">
              <a:off x="3397231" y="6399954"/>
              <a:ext cx="3882982" cy="175247"/>
            </a:xfrm>
            <a:prstGeom prst="cube">
              <a:avLst>
                <a:gd name="adj" fmla="val 55028"/>
              </a:avLst>
            </a:prstGeom>
            <a:solidFill>
              <a:srgbClr val="3366FF"/>
            </a:solidFill>
            <a:ln/>
            <a:effectLst/>
          </p:spPr>
          <p:style>
            <a:lnRef idx="1">
              <a:schemeClr val="accent1"/>
            </a:lnRef>
            <a:fillRef idx="3">
              <a:schemeClr val="accent1"/>
            </a:fillRef>
            <a:effectRef idx="2">
              <a:schemeClr val="accent1"/>
            </a:effectRef>
            <a:fontRef idx="minor">
              <a:schemeClr val="lt1"/>
            </a:fontRef>
          </p:style>
        </p:sp>
        <p:sp>
          <p:nvSpPr>
            <p:cNvPr id="12" name="Cube 11"/>
            <p:cNvSpPr/>
            <p:nvPr/>
          </p:nvSpPr>
          <p:spPr>
            <a:xfrm rot="10800000" flipV="1">
              <a:off x="2794306" y="5806062"/>
              <a:ext cx="3884183" cy="175247"/>
            </a:xfrm>
            <a:prstGeom prst="cube">
              <a:avLst>
                <a:gd name="adj" fmla="val 55028"/>
              </a:avLst>
            </a:prstGeom>
            <a:solidFill>
              <a:srgbClr val="3366FF"/>
            </a:solidFill>
            <a:ln/>
            <a:effectLst/>
          </p:spPr>
          <p:style>
            <a:lnRef idx="1">
              <a:schemeClr val="accent1"/>
            </a:lnRef>
            <a:fillRef idx="3">
              <a:schemeClr val="accent1"/>
            </a:fillRef>
            <a:effectRef idx="2">
              <a:schemeClr val="accent1"/>
            </a:effectRef>
            <a:fontRef idx="minor">
              <a:schemeClr val="lt1"/>
            </a:fontRef>
          </p:style>
        </p:sp>
        <p:sp>
          <p:nvSpPr>
            <p:cNvPr id="13" name="Cube 12"/>
            <p:cNvSpPr/>
            <p:nvPr/>
          </p:nvSpPr>
          <p:spPr>
            <a:xfrm rot="10800000" flipV="1">
              <a:off x="2377542" y="5331435"/>
              <a:ext cx="3882983" cy="175247"/>
            </a:xfrm>
            <a:prstGeom prst="cube">
              <a:avLst>
                <a:gd name="adj" fmla="val 55028"/>
              </a:avLst>
            </a:prstGeom>
            <a:solidFill>
              <a:srgbClr val="3366FF"/>
            </a:solidFill>
            <a:ln/>
            <a:effectLst/>
          </p:spPr>
          <p:style>
            <a:lnRef idx="1">
              <a:schemeClr val="accent1"/>
            </a:lnRef>
            <a:fillRef idx="3">
              <a:schemeClr val="accent1"/>
            </a:fillRef>
            <a:effectRef idx="2">
              <a:schemeClr val="accent1"/>
            </a:effectRef>
            <a:fontRef idx="minor">
              <a:schemeClr val="lt1"/>
            </a:fontRef>
          </p:style>
        </p:sp>
        <p:grpSp>
          <p:nvGrpSpPr>
            <p:cNvPr id="14" name="Group 474"/>
            <p:cNvGrpSpPr>
              <a:grpSpLocks/>
            </p:cNvGrpSpPr>
            <p:nvPr/>
          </p:nvGrpSpPr>
          <p:grpSpPr bwMode="auto">
            <a:xfrm>
              <a:off x="2653591" y="4945927"/>
              <a:ext cx="267356" cy="323876"/>
              <a:chOff x="3312" y="1344"/>
              <a:chExt cx="240" cy="384"/>
            </a:xfrm>
            <a:scene3d>
              <a:camera prst="orthographicFront">
                <a:rot lat="0" lon="10799999" rev="0"/>
              </a:camera>
              <a:lightRig rig="threePt" dir="t"/>
            </a:scene3d>
          </p:grpSpPr>
          <p:sp>
            <p:nvSpPr>
              <p:cNvPr id="15" name="Freeform 3"/>
              <p:cNvSpPr>
                <a:spLocks noChangeAspect="1"/>
              </p:cNvSpPr>
              <p:nvPr/>
            </p:nvSpPr>
            <p:spPr bwMode="auto">
              <a:xfrm>
                <a:off x="3312" y="1344"/>
                <a:ext cx="96" cy="384"/>
              </a:xfrm>
              <a:custGeom>
                <a:avLst/>
                <a:gdLst/>
                <a:ahLst/>
                <a:cxnLst>
                  <a:cxn ang="0">
                    <a:pos x="0" y="0"/>
                  </a:cxn>
                  <a:cxn ang="0">
                    <a:pos x="0" y="192"/>
                  </a:cxn>
                  <a:cxn ang="0">
                    <a:pos x="192" y="192"/>
                  </a:cxn>
                  <a:cxn ang="0">
                    <a:pos x="192" y="576"/>
                  </a:cxn>
                  <a:cxn ang="0">
                    <a:pos x="0" y="576"/>
                  </a:cxn>
                  <a:cxn ang="0">
                    <a:pos x="0" y="768"/>
                  </a:cxn>
                </a:cxnLst>
                <a:rect l="0" t="0" r="r" b="b"/>
                <a:pathLst>
                  <a:path w="192" h="768">
                    <a:moveTo>
                      <a:pt x="0" y="0"/>
                    </a:moveTo>
                    <a:lnTo>
                      <a:pt x="0" y="192"/>
                    </a:lnTo>
                    <a:lnTo>
                      <a:pt x="192" y="192"/>
                    </a:lnTo>
                    <a:lnTo>
                      <a:pt x="192" y="576"/>
                    </a:lnTo>
                    <a:lnTo>
                      <a:pt x="0" y="576"/>
                    </a:lnTo>
                    <a:lnTo>
                      <a:pt x="0" y="768"/>
                    </a:lnTo>
                  </a:path>
                </a:pathLst>
              </a:custGeom>
              <a:noFill/>
              <a:ln w="28575" cap="flat" cmpd="sng" algn="ctr">
                <a:solidFill>
                  <a:schemeClr val="tx1"/>
                </a:solidFill>
                <a:prstDash val="solid"/>
                <a:round/>
                <a:headEnd type="none" w="med" len="med"/>
                <a:tailEnd type="none" w="med" len="med"/>
              </a:ln>
              <a:effectLst/>
            </p:spPr>
            <p:txBody>
              <a:bodyPr/>
              <a:lstStyle/>
              <a:p>
                <a:pPr>
                  <a:defRPr/>
                </a:pPr>
                <a:endParaRPr lang="en-US" sz="1100" b="1">
                  <a:solidFill>
                    <a:srgbClr val="008000"/>
                  </a:solidFill>
                  <a:cs typeface="ＭＳ Ｐゴシック" charset="-128"/>
                </a:endParaRPr>
              </a:p>
            </p:txBody>
          </p:sp>
          <p:sp>
            <p:nvSpPr>
              <p:cNvPr id="16" name="Line 4"/>
              <p:cNvSpPr>
                <a:spLocks noChangeAspect="1" noChangeShapeType="1"/>
              </p:cNvSpPr>
              <p:nvPr/>
            </p:nvSpPr>
            <p:spPr bwMode="auto">
              <a:xfrm>
                <a:off x="3432" y="1536"/>
                <a:ext cx="120" cy="0"/>
              </a:xfrm>
              <a:prstGeom prst="line">
                <a:avLst/>
              </a:prstGeom>
              <a:noFill/>
              <a:ln w="28575" cap="flat" cmpd="sng" algn="ctr">
                <a:solidFill>
                  <a:schemeClr val="tx1"/>
                </a:solidFill>
                <a:prstDash val="solid"/>
                <a:round/>
                <a:headEnd type="none" w="med" len="med"/>
                <a:tailEnd type="none" w="med" len="med"/>
              </a:ln>
              <a:effectLst/>
            </p:spPr>
            <p:txBody>
              <a:bodyPr/>
              <a:lstStyle/>
              <a:p>
                <a:pPr>
                  <a:defRPr/>
                </a:pPr>
                <a:endParaRPr lang="en-US" sz="1100" b="1">
                  <a:solidFill>
                    <a:srgbClr val="008000"/>
                  </a:solidFill>
                  <a:cs typeface="ＭＳ Ｐゴシック" charset="-128"/>
                </a:endParaRPr>
              </a:p>
            </p:txBody>
          </p:sp>
          <p:sp>
            <p:nvSpPr>
              <p:cNvPr id="17" name="Freeform 5"/>
              <p:cNvSpPr>
                <a:spLocks noChangeAspect="1"/>
              </p:cNvSpPr>
              <p:nvPr/>
            </p:nvSpPr>
            <p:spPr bwMode="auto">
              <a:xfrm>
                <a:off x="3312" y="1608"/>
                <a:ext cx="48" cy="48"/>
              </a:xfrm>
              <a:custGeom>
                <a:avLst/>
                <a:gdLst/>
                <a:ahLst/>
                <a:cxnLst>
                  <a:cxn ang="0">
                    <a:pos x="0" y="48"/>
                  </a:cxn>
                  <a:cxn ang="0">
                    <a:pos x="96" y="0"/>
                  </a:cxn>
                  <a:cxn ang="0">
                    <a:pos x="96" y="96"/>
                  </a:cxn>
                  <a:cxn ang="0">
                    <a:pos x="0" y="48"/>
                  </a:cxn>
                </a:cxnLst>
                <a:rect l="0" t="0" r="r" b="b"/>
                <a:pathLst>
                  <a:path w="96" h="96">
                    <a:moveTo>
                      <a:pt x="0" y="48"/>
                    </a:moveTo>
                    <a:lnTo>
                      <a:pt x="96" y="0"/>
                    </a:lnTo>
                    <a:lnTo>
                      <a:pt x="96" y="96"/>
                    </a:lnTo>
                    <a:lnTo>
                      <a:pt x="0" y="48"/>
                    </a:lnTo>
                    <a:close/>
                  </a:path>
                </a:pathLst>
              </a:custGeom>
              <a:solidFill>
                <a:schemeClr val="tx1"/>
              </a:solidFill>
              <a:ln w="28575" cap="flat" cmpd="sng" algn="ctr">
                <a:solidFill>
                  <a:schemeClr val="tx1"/>
                </a:solidFill>
                <a:prstDash val="solid"/>
                <a:round/>
                <a:headEnd type="none" w="med" len="med"/>
                <a:tailEnd type="none" w="med" len="med"/>
              </a:ln>
              <a:effectLst/>
            </p:spPr>
            <p:txBody>
              <a:bodyPr/>
              <a:lstStyle/>
              <a:p>
                <a:pPr>
                  <a:defRPr/>
                </a:pPr>
                <a:endParaRPr lang="en-US" sz="1100" b="1">
                  <a:solidFill>
                    <a:srgbClr val="008000"/>
                  </a:solidFill>
                  <a:cs typeface="ＭＳ Ｐゴシック" charset="-128"/>
                </a:endParaRPr>
              </a:p>
            </p:txBody>
          </p:sp>
          <p:sp>
            <p:nvSpPr>
              <p:cNvPr id="18" name="Line 6"/>
              <p:cNvSpPr>
                <a:spLocks noChangeAspect="1" noChangeShapeType="1"/>
              </p:cNvSpPr>
              <p:nvPr/>
            </p:nvSpPr>
            <p:spPr bwMode="auto">
              <a:xfrm>
                <a:off x="3432" y="1440"/>
                <a:ext cx="0" cy="192"/>
              </a:xfrm>
              <a:prstGeom prst="line">
                <a:avLst/>
              </a:prstGeom>
              <a:noFill/>
              <a:ln w="28575" cap="flat" cmpd="sng" algn="ctr">
                <a:solidFill>
                  <a:schemeClr val="tx1"/>
                </a:solidFill>
                <a:prstDash val="solid"/>
                <a:round/>
                <a:headEnd type="none" w="med" len="med"/>
                <a:tailEnd type="none" w="med" len="med"/>
              </a:ln>
              <a:effectLst/>
            </p:spPr>
            <p:txBody>
              <a:bodyPr/>
              <a:lstStyle/>
              <a:p>
                <a:pPr>
                  <a:defRPr/>
                </a:pPr>
                <a:endParaRPr lang="en-US" sz="1100" b="1">
                  <a:solidFill>
                    <a:srgbClr val="008000"/>
                  </a:solidFill>
                  <a:cs typeface="ＭＳ Ｐゴシック" charset="-128"/>
                </a:endParaRPr>
              </a:p>
            </p:txBody>
          </p:sp>
        </p:grpSp>
        <p:sp>
          <p:nvSpPr>
            <p:cNvPr id="19" name="Freeform 12"/>
            <p:cNvSpPr>
              <a:spLocks noChangeAspect="1"/>
            </p:cNvSpPr>
            <p:nvPr/>
          </p:nvSpPr>
          <p:spPr bwMode="auto">
            <a:xfrm>
              <a:off x="2835141" y="4446681"/>
              <a:ext cx="148930" cy="523307"/>
            </a:xfrm>
            <a:custGeom>
              <a:avLst/>
              <a:gdLst>
                <a:gd name="T0" fmla="*/ 2147483647 w 192"/>
                <a:gd name="T1" fmla="*/ 0 h 960"/>
                <a:gd name="T2" fmla="*/ 2147483647 w 192"/>
                <a:gd name="T3" fmla="*/ 2147483647 h 960"/>
                <a:gd name="T4" fmla="*/ 2147483647 w 192"/>
                <a:gd name="T5" fmla="*/ 2147483647 h 960"/>
                <a:gd name="T6" fmla="*/ 0 w 192"/>
                <a:gd name="T7" fmla="*/ 2147483647 h 960"/>
                <a:gd name="T8" fmla="*/ 2147483647 w 192"/>
                <a:gd name="T9" fmla="*/ 2147483647 h 960"/>
                <a:gd name="T10" fmla="*/ 0 w 192"/>
                <a:gd name="T11" fmla="*/ 2147483647 h 960"/>
                <a:gd name="T12" fmla="*/ 2147483647 w 192"/>
                <a:gd name="T13" fmla="*/ 2147483647 h 960"/>
                <a:gd name="T14" fmla="*/ 0 w 192"/>
                <a:gd name="T15" fmla="*/ 2147483647 h 960"/>
                <a:gd name="T16" fmla="*/ 2147483647 w 192"/>
                <a:gd name="T17" fmla="*/ 2147483647 h 960"/>
                <a:gd name="T18" fmla="*/ 2147483647 w 192"/>
                <a:gd name="T19" fmla="*/ 2147483647 h 9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960"/>
                <a:gd name="T32" fmla="*/ 192 w 192"/>
                <a:gd name="T33" fmla="*/ 960 h 9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960">
                  <a:moveTo>
                    <a:pt x="96" y="0"/>
                  </a:moveTo>
                  <a:lnTo>
                    <a:pt x="96" y="192"/>
                  </a:lnTo>
                  <a:lnTo>
                    <a:pt x="192" y="240"/>
                  </a:lnTo>
                  <a:lnTo>
                    <a:pt x="0" y="336"/>
                  </a:lnTo>
                  <a:lnTo>
                    <a:pt x="192" y="432"/>
                  </a:lnTo>
                  <a:lnTo>
                    <a:pt x="0" y="528"/>
                  </a:lnTo>
                  <a:lnTo>
                    <a:pt x="192" y="624"/>
                  </a:lnTo>
                  <a:lnTo>
                    <a:pt x="0" y="720"/>
                  </a:lnTo>
                  <a:lnTo>
                    <a:pt x="96" y="768"/>
                  </a:lnTo>
                  <a:lnTo>
                    <a:pt x="96" y="960"/>
                  </a:lnTo>
                </a:path>
              </a:pathLst>
            </a:custGeom>
            <a:noFill/>
            <a:ln w="44450">
              <a:solidFill>
                <a:schemeClr val="tx1"/>
              </a:solidFill>
              <a:round/>
              <a:headEnd/>
              <a:tailEnd/>
            </a:ln>
          </p:spPr>
          <p:txBody>
            <a:bodyPr/>
            <a:lstStyle/>
            <a:p>
              <a:endParaRPr lang="en-US" sz="1100" b="1"/>
            </a:p>
          </p:txBody>
        </p:sp>
        <p:cxnSp>
          <p:nvCxnSpPr>
            <p:cNvPr id="20" name="Straight Connector 19"/>
            <p:cNvCxnSpPr/>
            <p:nvPr/>
          </p:nvCxnSpPr>
          <p:spPr>
            <a:xfrm rot="5400000">
              <a:off x="2854240" y="5312580"/>
              <a:ext cx="109529" cy="1201"/>
            </a:xfrm>
            <a:prstGeom prst="line">
              <a:avLst/>
            </a:prstGeom>
            <a:ln w="285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23" name="Group 474"/>
            <p:cNvGrpSpPr>
              <a:grpSpLocks/>
            </p:cNvGrpSpPr>
            <p:nvPr/>
          </p:nvGrpSpPr>
          <p:grpSpPr bwMode="auto">
            <a:xfrm>
              <a:off x="4574265" y="4959874"/>
              <a:ext cx="267355" cy="323876"/>
              <a:chOff x="3312" y="1344"/>
              <a:chExt cx="240" cy="384"/>
            </a:xfrm>
            <a:scene3d>
              <a:camera prst="orthographicFront">
                <a:rot lat="0" lon="10799999" rev="0"/>
              </a:camera>
              <a:lightRig rig="threePt" dir="t"/>
            </a:scene3d>
          </p:grpSpPr>
          <p:sp>
            <p:nvSpPr>
              <p:cNvPr id="24" name="Freeform 3"/>
              <p:cNvSpPr>
                <a:spLocks noChangeAspect="1"/>
              </p:cNvSpPr>
              <p:nvPr/>
            </p:nvSpPr>
            <p:spPr bwMode="auto">
              <a:xfrm>
                <a:off x="3312" y="1344"/>
                <a:ext cx="96" cy="384"/>
              </a:xfrm>
              <a:custGeom>
                <a:avLst/>
                <a:gdLst/>
                <a:ahLst/>
                <a:cxnLst>
                  <a:cxn ang="0">
                    <a:pos x="0" y="0"/>
                  </a:cxn>
                  <a:cxn ang="0">
                    <a:pos x="0" y="192"/>
                  </a:cxn>
                  <a:cxn ang="0">
                    <a:pos x="192" y="192"/>
                  </a:cxn>
                  <a:cxn ang="0">
                    <a:pos x="192" y="576"/>
                  </a:cxn>
                  <a:cxn ang="0">
                    <a:pos x="0" y="576"/>
                  </a:cxn>
                  <a:cxn ang="0">
                    <a:pos x="0" y="768"/>
                  </a:cxn>
                </a:cxnLst>
                <a:rect l="0" t="0" r="r" b="b"/>
                <a:pathLst>
                  <a:path w="192" h="768">
                    <a:moveTo>
                      <a:pt x="0" y="0"/>
                    </a:moveTo>
                    <a:lnTo>
                      <a:pt x="0" y="192"/>
                    </a:lnTo>
                    <a:lnTo>
                      <a:pt x="192" y="192"/>
                    </a:lnTo>
                    <a:lnTo>
                      <a:pt x="192" y="576"/>
                    </a:lnTo>
                    <a:lnTo>
                      <a:pt x="0" y="576"/>
                    </a:lnTo>
                    <a:lnTo>
                      <a:pt x="0" y="768"/>
                    </a:lnTo>
                  </a:path>
                </a:pathLst>
              </a:custGeom>
              <a:noFill/>
              <a:ln w="28575" cap="flat" cmpd="sng" algn="ctr">
                <a:solidFill>
                  <a:schemeClr val="tx1"/>
                </a:solidFill>
                <a:prstDash val="solid"/>
                <a:round/>
                <a:headEnd type="none" w="med" len="med"/>
                <a:tailEnd type="none" w="med" len="med"/>
              </a:ln>
              <a:effectLst/>
            </p:spPr>
            <p:txBody>
              <a:bodyPr/>
              <a:lstStyle/>
              <a:p>
                <a:pPr>
                  <a:defRPr/>
                </a:pPr>
                <a:endParaRPr lang="en-US" sz="1100">
                  <a:solidFill>
                    <a:srgbClr val="008000"/>
                  </a:solidFill>
                  <a:cs typeface="ＭＳ Ｐゴシック" charset="-128"/>
                </a:endParaRPr>
              </a:p>
            </p:txBody>
          </p:sp>
          <p:sp>
            <p:nvSpPr>
              <p:cNvPr id="25" name="Line 4"/>
              <p:cNvSpPr>
                <a:spLocks noChangeAspect="1" noChangeShapeType="1"/>
              </p:cNvSpPr>
              <p:nvPr/>
            </p:nvSpPr>
            <p:spPr bwMode="auto">
              <a:xfrm>
                <a:off x="3432" y="1536"/>
                <a:ext cx="120" cy="0"/>
              </a:xfrm>
              <a:prstGeom prst="line">
                <a:avLst/>
              </a:prstGeom>
              <a:noFill/>
              <a:ln w="28575" cap="flat" cmpd="sng" algn="ctr">
                <a:solidFill>
                  <a:schemeClr val="tx1"/>
                </a:solidFill>
                <a:prstDash val="solid"/>
                <a:round/>
                <a:headEnd type="none" w="med" len="med"/>
                <a:tailEnd type="none" w="med" len="med"/>
              </a:ln>
              <a:effectLst/>
            </p:spPr>
            <p:txBody>
              <a:bodyPr/>
              <a:lstStyle/>
              <a:p>
                <a:pPr>
                  <a:defRPr/>
                </a:pPr>
                <a:endParaRPr lang="en-US" sz="1100">
                  <a:solidFill>
                    <a:srgbClr val="008000"/>
                  </a:solidFill>
                  <a:cs typeface="ＭＳ Ｐゴシック" charset="-128"/>
                </a:endParaRPr>
              </a:p>
            </p:txBody>
          </p:sp>
          <p:sp>
            <p:nvSpPr>
              <p:cNvPr id="26" name="Freeform 5"/>
              <p:cNvSpPr>
                <a:spLocks noChangeAspect="1"/>
              </p:cNvSpPr>
              <p:nvPr/>
            </p:nvSpPr>
            <p:spPr bwMode="auto">
              <a:xfrm>
                <a:off x="3312" y="1608"/>
                <a:ext cx="48" cy="48"/>
              </a:xfrm>
              <a:custGeom>
                <a:avLst/>
                <a:gdLst/>
                <a:ahLst/>
                <a:cxnLst>
                  <a:cxn ang="0">
                    <a:pos x="0" y="48"/>
                  </a:cxn>
                  <a:cxn ang="0">
                    <a:pos x="96" y="0"/>
                  </a:cxn>
                  <a:cxn ang="0">
                    <a:pos x="96" y="96"/>
                  </a:cxn>
                  <a:cxn ang="0">
                    <a:pos x="0" y="48"/>
                  </a:cxn>
                </a:cxnLst>
                <a:rect l="0" t="0" r="r" b="b"/>
                <a:pathLst>
                  <a:path w="96" h="96">
                    <a:moveTo>
                      <a:pt x="0" y="48"/>
                    </a:moveTo>
                    <a:lnTo>
                      <a:pt x="96" y="0"/>
                    </a:lnTo>
                    <a:lnTo>
                      <a:pt x="96" y="96"/>
                    </a:lnTo>
                    <a:lnTo>
                      <a:pt x="0" y="48"/>
                    </a:lnTo>
                    <a:close/>
                  </a:path>
                </a:pathLst>
              </a:custGeom>
              <a:solidFill>
                <a:schemeClr val="tx1"/>
              </a:solidFill>
              <a:ln w="28575" cap="flat" cmpd="sng" algn="ctr">
                <a:solidFill>
                  <a:schemeClr val="tx1"/>
                </a:solidFill>
                <a:prstDash val="solid"/>
                <a:round/>
                <a:headEnd type="none" w="med" len="med"/>
                <a:tailEnd type="none" w="med" len="med"/>
              </a:ln>
              <a:effectLst/>
            </p:spPr>
            <p:txBody>
              <a:bodyPr/>
              <a:lstStyle/>
              <a:p>
                <a:pPr>
                  <a:defRPr/>
                </a:pPr>
                <a:endParaRPr lang="en-US" sz="1100">
                  <a:solidFill>
                    <a:srgbClr val="008000"/>
                  </a:solidFill>
                  <a:cs typeface="ＭＳ Ｐゴシック" charset="-128"/>
                </a:endParaRPr>
              </a:p>
            </p:txBody>
          </p:sp>
          <p:sp>
            <p:nvSpPr>
              <p:cNvPr id="27" name="Line 6"/>
              <p:cNvSpPr>
                <a:spLocks noChangeAspect="1" noChangeShapeType="1"/>
              </p:cNvSpPr>
              <p:nvPr/>
            </p:nvSpPr>
            <p:spPr bwMode="auto">
              <a:xfrm>
                <a:off x="3432" y="1440"/>
                <a:ext cx="0" cy="192"/>
              </a:xfrm>
              <a:prstGeom prst="line">
                <a:avLst/>
              </a:prstGeom>
              <a:noFill/>
              <a:ln w="28575" cap="flat" cmpd="sng" algn="ctr">
                <a:solidFill>
                  <a:schemeClr val="tx1"/>
                </a:solidFill>
                <a:prstDash val="solid"/>
                <a:round/>
                <a:headEnd type="none" w="med" len="med"/>
                <a:tailEnd type="none" w="med" len="med"/>
              </a:ln>
              <a:effectLst/>
            </p:spPr>
            <p:txBody>
              <a:bodyPr/>
              <a:lstStyle/>
              <a:p>
                <a:pPr>
                  <a:defRPr/>
                </a:pPr>
                <a:endParaRPr lang="en-US" sz="1100">
                  <a:solidFill>
                    <a:srgbClr val="008000"/>
                  </a:solidFill>
                  <a:cs typeface="ＭＳ Ｐゴシック" charset="-128"/>
                </a:endParaRPr>
              </a:p>
            </p:txBody>
          </p:sp>
        </p:grpSp>
        <p:sp>
          <p:nvSpPr>
            <p:cNvPr id="28" name="Freeform 12"/>
            <p:cNvSpPr>
              <a:spLocks noChangeAspect="1"/>
            </p:cNvSpPr>
            <p:nvPr/>
          </p:nvSpPr>
          <p:spPr bwMode="auto">
            <a:xfrm>
              <a:off x="4755613" y="4460069"/>
              <a:ext cx="148930" cy="523307"/>
            </a:xfrm>
            <a:custGeom>
              <a:avLst/>
              <a:gdLst>
                <a:gd name="T0" fmla="*/ 2147483647 w 192"/>
                <a:gd name="T1" fmla="*/ 0 h 960"/>
                <a:gd name="T2" fmla="*/ 2147483647 w 192"/>
                <a:gd name="T3" fmla="*/ 2147483647 h 960"/>
                <a:gd name="T4" fmla="*/ 2147483647 w 192"/>
                <a:gd name="T5" fmla="*/ 2147483647 h 960"/>
                <a:gd name="T6" fmla="*/ 0 w 192"/>
                <a:gd name="T7" fmla="*/ 2147483647 h 960"/>
                <a:gd name="T8" fmla="*/ 2147483647 w 192"/>
                <a:gd name="T9" fmla="*/ 2147483647 h 960"/>
                <a:gd name="T10" fmla="*/ 0 w 192"/>
                <a:gd name="T11" fmla="*/ 2147483647 h 960"/>
                <a:gd name="T12" fmla="*/ 2147483647 w 192"/>
                <a:gd name="T13" fmla="*/ 2147483647 h 960"/>
                <a:gd name="T14" fmla="*/ 0 w 192"/>
                <a:gd name="T15" fmla="*/ 2147483647 h 960"/>
                <a:gd name="T16" fmla="*/ 2147483647 w 192"/>
                <a:gd name="T17" fmla="*/ 2147483647 h 960"/>
                <a:gd name="T18" fmla="*/ 2147483647 w 192"/>
                <a:gd name="T19" fmla="*/ 2147483647 h 9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960"/>
                <a:gd name="T32" fmla="*/ 192 w 192"/>
                <a:gd name="T33" fmla="*/ 960 h 9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960">
                  <a:moveTo>
                    <a:pt x="96" y="0"/>
                  </a:moveTo>
                  <a:lnTo>
                    <a:pt x="96" y="192"/>
                  </a:lnTo>
                  <a:lnTo>
                    <a:pt x="192" y="240"/>
                  </a:lnTo>
                  <a:lnTo>
                    <a:pt x="0" y="336"/>
                  </a:lnTo>
                  <a:lnTo>
                    <a:pt x="192" y="432"/>
                  </a:lnTo>
                  <a:lnTo>
                    <a:pt x="0" y="528"/>
                  </a:lnTo>
                  <a:lnTo>
                    <a:pt x="192" y="624"/>
                  </a:lnTo>
                  <a:lnTo>
                    <a:pt x="0" y="720"/>
                  </a:lnTo>
                  <a:lnTo>
                    <a:pt x="96" y="768"/>
                  </a:lnTo>
                  <a:lnTo>
                    <a:pt x="96" y="960"/>
                  </a:lnTo>
                </a:path>
              </a:pathLst>
            </a:custGeom>
            <a:noFill/>
            <a:ln w="44450">
              <a:solidFill>
                <a:schemeClr val="tx1"/>
              </a:solidFill>
              <a:round/>
              <a:headEnd/>
              <a:tailEnd/>
            </a:ln>
          </p:spPr>
          <p:txBody>
            <a:bodyPr/>
            <a:lstStyle/>
            <a:p>
              <a:endParaRPr lang="en-US" sz="1100"/>
            </a:p>
          </p:txBody>
        </p:sp>
        <p:cxnSp>
          <p:nvCxnSpPr>
            <p:cNvPr id="29" name="Straight Connector 28"/>
            <p:cNvCxnSpPr/>
            <p:nvPr/>
          </p:nvCxnSpPr>
          <p:spPr>
            <a:xfrm rot="5400000">
              <a:off x="4774713" y="5325967"/>
              <a:ext cx="109529" cy="1200"/>
            </a:xfrm>
            <a:prstGeom prst="line">
              <a:avLst/>
            </a:prstGeom>
            <a:ln w="285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30" name="Group 474"/>
            <p:cNvGrpSpPr>
              <a:grpSpLocks/>
            </p:cNvGrpSpPr>
            <p:nvPr/>
          </p:nvGrpSpPr>
          <p:grpSpPr bwMode="auto">
            <a:xfrm>
              <a:off x="3116930" y="5450470"/>
              <a:ext cx="267355" cy="323876"/>
              <a:chOff x="3312" y="1344"/>
              <a:chExt cx="240" cy="384"/>
            </a:xfrm>
            <a:scene3d>
              <a:camera prst="orthographicFront">
                <a:rot lat="0" lon="10799999" rev="0"/>
              </a:camera>
              <a:lightRig rig="threePt" dir="t"/>
            </a:scene3d>
          </p:grpSpPr>
          <p:sp>
            <p:nvSpPr>
              <p:cNvPr id="31" name="Freeform 3"/>
              <p:cNvSpPr>
                <a:spLocks noChangeAspect="1"/>
              </p:cNvSpPr>
              <p:nvPr/>
            </p:nvSpPr>
            <p:spPr bwMode="auto">
              <a:xfrm>
                <a:off x="3312" y="1344"/>
                <a:ext cx="96" cy="384"/>
              </a:xfrm>
              <a:custGeom>
                <a:avLst/>
                <a:gdLst/>
                <a:ahLst/>
                <a:cxnLst>
                  <a:cxn ang="0">
                    <a:pos x="0" y="0"/>
                  </a:cxn>
                  <a:cxn ang="0">
                    <a:pos x="0" y="192"/>
                  </a:cxn>
                  <a:cxn ang="0">
                    <a:pos x="192" y="192"/>
                  </a:cxn>
                  <a:cxn ang="0">
                    <a:pos x="192" y="576"/>
                  </a:cxn>
                  <a:cxn ang="0">
                    <a:pos x="0" y="576"/>
                  </a:cxn>
                  <a:cxn ang="0">
                    <a:pos x="0" y="768"/>
                  </a:cxn>
                </a:cxnLst>
                <a:rect l="0" t="0" r="r" b="b"/>
                <a:pathLst>
                  <a:path w="192" h="768">
                    <a:moveTo>
                      <a:pt x="0" y="0"/>
                    </a:moveTo>
                    <a:lnTo>
                      <a:pt x="0" y="192"/>
                    </a:lnTo>
                    <a:lnTo>
                      <a:pt x="192" y="192"/>
                    </a:lnTo>
                    <a:lnTo>
                      <a:pt x="192" y="576"/>
                    </a:lnTo>
                    <a:lnTo>
                      <a:pt x="0" y="576"/>
                    </a:lnTo>
                    <a:lnTo>
                      <a:pt x="0" y="768"/>
                    </a:lnTo>
                  </a:path>
                </a:pathLst>
              </a:custGeom>
              <a:noFill/>
              <a:ln w="28575" cap="flat" cmpd="sng" algn="ctr">
                <a:solidFill>
                  <a:schemeClr val="tx1"/>
                </a:solidFill>
                <a:prstDash val="solid"/>
                <a:round/>
                <a:headEnd type="none" w="med" len="med"/>
                <a:tailEnd type="none" w="med" len="med"/>
              </a:ln>
              <a:effectLst/>
            </p:spPr>
            <p:txBody>
              <a:bodyPr/>
              <a:lstStyle/>
              <a:p>
                <a:pPr>
                  <a:defRPr/>
                </a:pPr>
                <a:endParaRPr lang="en-US" sz="1100">
                  <a:solidFill>
                    <a:srgbClr val="008000"/>
                  </a:solidFill>
                  <a:cs typeface="ＭＳ Ｐゴシック" charset="-128"/>
                </a:endParaRPr>
              </a:p>
            </p:txBody>
          </p:sp>
          <p:sp>
            <p:nvSpPr>
              <p:cNvPr id="32" name="Line 4"/>
              <p:cNvSpPr>
                <a:spLocks noChangeAspect="1" noChangeShapeType="1"/>
              </p:cNvSpPr>
              <p:nvPr/>
            </p:nvSpPr>
            <p:spPr bwMode="auto">
              <a:xfrm>
                <a:off x="3432" y="1536"/>
                <a:ext cx="120" cy="0"/>
              </a:xfrm>
              <a:prstGeom prst="line">
                <a:avLst/>
              </a:prstGeom>
              <a:noFill/>
              <a:ln w="28575" cap="flat" cmpd="sng" algn="ctr">
                <a:solidFill>
                  <a:schemeClr val="tx1"/>
                </a:solidFill>
                <a:prstDash val="solid"/>
                <a:round/>
                <a:headEnd type="none" w="med" len="med"/>
                <a:tailEnd type="none" w="med" len="med"/>
              </a:ln>
              <a:effectLst/>
            </p:spPr>
            <p:txBody>
              <a:bodyPr/>
              <a:lstStyle/>
              <a:p>
                <a:pPr>
                  <a:defRPr/>
                </a:pPr>
                <a:endParaRPr lang="en-US" sz="1100">
                  <a:solidFill>
                    <a:srgbClr val="008000"/>
                  </a:solidFill>
                  <a:cs typeface="ＭＳ Ｐゴシック" charset="-128"/>
                </a:endParaRPr>
              </a:p>
            </p:txBody>
          </p:sp>
          <p:sp>
            <p:nvSpPr>
              <p:cNvPr id="33" name="Freeform 5"/>
              <p:cNvSpPr>
                <a:spLocks noChangeAspect="1"/>
              </p:cNvSpPr>
              <p:nvPr/>
            </p:nvSpPr>
            <p:spPr bwMode="auto">
              <a:xfrm>
                <a:off x="3312" y="1608"/>
                <a:ext cx="48" cy="48"/>
              </a:xfrm>
              <a:custGeom>
                <a:avLst/>
                <a:gdLst/>
                <a:ahLst/>
                <a:cxnLst>
                  <a:cxn ang="0">
                    <a:pos x="0" y="48"/>
                  </a:cxn>
                  <a:cxn ang="0">
                    <a:pos x="96" y="0"/>
                  </a:cxn>
                  <a:cxn ang="0">
                    <a:pos x="96" y="96"/>
                  </a:cxn>
                  <a:cxn ang="0">
                    <a:pos x="0" y="48"/>
                  </a:cxn>
                </a:cxnLst>
                <a:rect l="0" t="0" r="r" b="b"/>
                <a:pathLst>
                  <a:path w="96" h="96">
                    <a:moveTo>
                      <a:pt x="0" y="48"/>
                    </a:moveTo>
                    <a:lnTo>
                      <a:pt x="96" y="0"/>
                    </a:lnTo>
                    <a:lnTo>
                      <a:pt x="96" y="96"/>
                    </a:lnTo>
                    <a:lnTo>
                      <a:pt x="0" y="48"/>
                    </a:lnTo>
                    <a:close/>
                  </a:path>
                </a:pathLst>
              </a:custGeom>
              <a:solidFill>
                <a:schemeClr val="tx1"/>
              </a:solidFill>
              <a:ln w="28575" cap="flat" cmpd="sng" algn="ctr">
                <a:solidFill>
                  <a:schemeClr val="tx1"/>
                </a:solidFill>
                <a:prstDash val="solid"/>
                <a:round/>
                <a:headEnd type="none" w="med" len="med"/>
                <a:tailEnd type="none" w="med" len="med"/>
              </a:ln>
              <a:effectLst/>
            </p:spPr>
            <p:txBody>
              <a:bodyPr/>
              <a:lstStyle/>
              <a:p>
                <a:pPr>
                  <a:defRPr/>
                </a:pPr>
                <a:endParaRPr lang="en-US" sz="1100">
                  <a:solidFill>
                    <a:srgbClr val="008000"/>
                  </a:solidFill>
                  <a:cs typeface="ＭＳ Ｐゴシック" charset="-128"/>
                </a:endParaRPr>
              </a:p>
            </p:txBody>
          </p:sp>
          <p:sp>
            <p:nvSpPr>
              <p:cNvPr id="34" name="Line 6"/>
              <p:cNvSpPr>
                <a:spLocks noChangeAspect="1" noChangeShapeType="1"/>
              </p:cNvSpPr>
              <p:nvPr/>
            </p:nvSpPr>
            <p:spPr bwMode="auto">
              <a:xfrm>
                <a:off x="3432" y="1440"/>
                <a:ext cx="0" cy="192"/>
              </a:xfrm>
              <a:prstGeom prst="line">
                <a:avLst/>
              </a:prstGeom>
              <a:noFill/>
              <a:ln w="28575" cap="flat" cmpd="sng" algn="ctr">
                <a:solidFill>
                  <a:schemeClr val="tx1"/>
                </a:solidFill>
                <a:prstDash val="solid"/>
                <a:round/>
                <a:headEnd type="none" w="med" len="med"/>
                <a:tailEnd type="none" w="med" len="med"/>
              </a:ln>
              <a:effectLst/>
            </p:spPr>
            <p:txBody>
              <a:bodyPr/>
              <a:lstStyle/>
              <a:p>
                <a:pPr>
                  <a:defRPr/>
                </a:pPr>
                <a:endParaRPr lang="en-US" sz="1100">
                  <a:solidFill>
                    <a:srgbClr val="008000"/>
                  </a:solidFill>
                  <a:cs typeface="ＭＳ Ｐゴシック" charset="-128"/>
                </a:endParaRPr>
              </a:p>
            </p:txBody>
          </p:sp>
        </p:grpSp>
        <p:sp>
          <p:nvSpPr>
            <p:cNvPr id="35" name="Freeform 12"/>
            <p:cNvSpPr>
              <a:spLocks noChangeAspect="1"/>
            </p:cNvSpPr>
            <p:nvPr/>
          </p:nvSpPr>
          <p:spPr bwMode="auto">
            <a:xfrm>
              <a:off x="3298745" y="4950516"/>
              <a:ext cx="147728" cy="523307"/>
            </a:xfrm>
            <a:custGeom>
              <a:avLst/>
              <a:gdLst>
                <a:gd name="T0" fmla="*/ 2147483647 w 192"/>
                <a:gd name="T1" fmla="*/ 0 h 960"/>
                <a:gd name="T2" fmla="*/ 2147483647 w 192"/>
                <a:gd name="T3" fmla="*/ 2147483647 h 960"/>
                <a:gd name="T4" fmla="*/ 2147483647 w 192"/>
                <a:gd name="T5" fmla="*/ 2147483647 h 960"/>
                <a:gd name="T6" fmla="*/ 0 w 192"/>
                <a:gd name="T7" fmla="*/ 2147483647 h 960"/>
                <a:gd name="T8" fmla="*/ 2147483647 w 192"/>
                <a:gd name="T9" fmla="*/ 2147483647 h 960"/>
                <a:gd name="T10" fmla="*/ 0 w 192"/>
                <a:gd name="T11" fmla="*/ 2147483647 h 960"/>
                <a:gd name="T12" fmla="*/ 2147483647 w 192"/>
                <a:gd name="T13" fmla="*/ 2147483647 h 960"/>
                <a:gd name="T14" fmla="*/ 0 w 192"/>
                <a:gd name="T15" fmla="*/ 2147483647 h 960"/>
                <a:gd name="T16" fmla="*/ 2147483647 w 192"/>
                <a:gd name="T17" fmla="*/ 2147483647 h 960"/>
                <a:gd name="T18" fmla="*/ 2147483647 w 192"/>
                <a:gd name="T19" fmla="*/ 2147483647 h 9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960"/>
                <a:gd name="T32" fmla="*/ 192 w 192"/>
                <a:gd name="T33" fmla="*/ 960 h 9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960">
                  <a:moveTo>
                    <a:pt x="96" y="0"/>
                  </a:moveTo>
                  <a:lnTo>
                    <a:pt x="96" y="192"/>
                  </a:lnTo>
                  <a:lnTo>
                    <a:pt x="192" y="240"/>
                  </a:lnTo>
                  <a:lnTo>
                    <a:pt x="0" y="336"/>
                  </a:lnTo>
                  <a:lnTo>
                    <a:pt x="192" y="432"/>
                  </a:lnTo>
                  <a:lnTo>
                    <a:pt x="0" y="528"/>
                  </a:lnTo>
                  <a:lnTo>
                    <a:pt x="192" y="624"/>
                  </a:lnTo>
                  <a:lnTo>
                    <a:pt x="0" y="720"/>
                  </a:lnTo>
                  <a:lnTo>
                    <a:pt x="96" y="768"/>
                  </a:lnTo>
                  <a:lnTo>
                    <a:pt x="96" y="960"/>
                  </a:lnTo>
                </a:path>
              </a:pathLst>
            </a:custGeom>
            <a:noFill/>
            <a:ln w="44450">
              <a:solidFill>
                <a:schemeClr val="tx1"/>
              </a:solidFill>
              <a:round/>
              <a:headEnd/>
              <a:tailEnd/>
            </a:ln>
          </p:spPr>
          <p:txBody>
            <a:bodyPr/>
            <a:lstStyle/>
            <a:p>
              <a:endParaRPr lang="en-US" sz="1100"/>
            </a:p>
          </p:txBody>
        </p:sp>
        <p:cxnSp>
          <p:nvCxnSpPr>
            <p:cNvPr id="36" name="Straight Connector 35"/>
            <p:cNvCxnSpPr/>
            <p:nvPr/>
          </p:nvCxnSpPr>
          <p:spPr>
            <a:xfrm rot="5400000">
              <a:off x="3317844" y="5816415"/>
              <a:ext cx="109529" cy="1201"/>
            </a:xfrm>
            <a:prstGeom prst="line">
              <a:avLst/>
            </a:prstGeom>
            <a:ln w="285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37" name="Group 474"/>
            <p:cNvGrpSpPr>
              <a:grpSpLocks/>
            </p:cNvGrpSpPr>
            <p:nvPr/>
          </p:nvGrpSpPr>
          <p:grpSpPr bwMode="auto">
            <a:xfrm>
              <a:off x="5659256" y="6053390"/>
              <a:ext cx="267355" cy="323876"/>
              <a:chOff x="3312" y="1344"/>
              <a:chExt cx="240" cy="384"/>
            </a:xfrm>
            <a:scene3d>
              <a:camera prst="orthographicFront">
                <a:rot lat="0" lon="10799999" rev="0"/>
              </a:camera>
              <a:lightRig rig="threePt" dir="t"/>
            </a:scene3d>
          </p:grpSpPr>
          <p:sp>
            <p:nvSpPr>
              <p:cNvPr id="38" name="Freeform 3"/>
              <p:cNvSpPr>
                <a:spLocks noChangeAspect="1"/>
              </p:cNvSpPr>
              <p:nvPr/>
            </p:nvSpPr>
            <p:spPr bwMode="auto">
              <a:xfrm>
                <a:off x="3312" y="1344"/>
                <a:ext cx="96" cy="384"/>
              </a:xfrm>
              <a:custGeom>
                <a:avLst/>
                <a:gdLst/>
                <a:ahLst/>
                <a:cxnLst>
                  <a:cxn ang="0">
                    <a:pos x="0" y="0"/>
                  </a:cxn>
                  <a:cxn ang="0">
                    <a:pos x="0" y="192"/>
                  </a:cxn>
                  <a:cxn ang="0">
                    <a:pos x="192" y="192"/>
                  </a:cxn>
                  <a:cxn ang="0">
                    <a:pos x="192" y="576"/>
                  </a:cxn>
                  <a:cxn ang="0">
                    <a:pos x="0" y="576"/>
                  </a:cxn>
                  <a:cxn ang="0">
                    <a:pos x="0" y="768"/>
                  </a:cxn>
                </a:cxnLst>
                <a:rect l="0" t="0" r="r" b="b"/>
                <a:pathLst>
                  <a:path w="192" h="768">
                    <a:moveTo>
                      <a:pt x="0" y="0"/>
                    </a:moveTo>
                    <a:lnTo>
                      <a:pt x="0" y="192"/>
                    </a:lnTo>
                    <a:lnTo>
                      <a:pt x="192" y="192"/>
                    </a:lnTo>
                    <a:lnTo>
                      <a:pt x="192" y="576"/>
                    </a:lnTo>
                    <a:lnTo>
                      <a:pt x="0" y="576"/>
                    </a:lnTo>
                    <a:lnTo>
                      <a:pt x="0" y="768"/>
                    </a:lnTo>
                  </a:path>
                </a:pathLst>
              </a:custGeom>
              <a:noFill/>
              <a:ln w="28575" cap="flat" cmpd="sng" algn="ctr">
                <a:solidFill>
                  <a:schemeClr val="tx1"/>
                </a:solidFill>
                <a:prstDash val="solid"/>
                <a:round/>
                <a:headEnd type="none" w="med" len="med"/>
                <a:tailEnd type="none" w="med" len="med"/>
              </a:ln>
              <a:effectLst/>
            </p:spPr>
            <p:txBody>
              <a:bodyPr/>
              <a:lstStyle/>
              <a:p>
                <a:pPr>
                  <a:defRPr/>
                </a:pPr>
                <a:endParaRPr lang="en-US" sz="1100">
                  <a:solidFill>
                    <a:srgbClr val="008000"/>
                  </a:solidFill>
                  <a:cs typeface="ＭＳ Ｐゴシック" charset="-128"/>
                </a:endParaRPr>
              </a:p>
            </p:txBody>
          </p:sp>
          <p:sp>
            <p:nvSpPr>
              <p:cNvPr id="39" name="Line 4"/>
              <p:cNvSpPr>
                <a:spLocks noChangeAspect="1" noChangeShapeType="1"/>
              </p:cNvSpPr>
              <p:nvPr/>
            </p:nvSpPr>
            <p:spPr bwMode="auto">
              <a:xfrm>
                <a:off x="3432" y="1536"/>
                <a:ext cx="120" cy="0"/>
              </a:xfrm>
              <a:prstGeom prst="line">
                <a:avLst/>
              </a:prstGeom>
              <a:noFill/>
              <a:ln w="28575" cap="flat" cmpd="sng" algn="ctr">
                <a:solidFill>
                  <a:schemeClr val="tx1"/>
                </a:solidFill>
                <a:prstDash val="solid"/>
                <a:round/>
                <a:headEnd type="none" w="med" len="med"/>
                <a:tailEnd type="none" w="med" len="med"/>
              </a:ln>
              <a:effectLst/>
            </p:spPr>
            <p:txBody>
              <a:bodyPr/>
              <a:lstStyle/>
              <a:p>
                <a:pPr>
                  <a:defRPr/>
                </a:pPr>
                <a:endParaRPr lang="en-US" sz="1100">
                  <a:solidFill>
                    <a:srgbClr val="008000"/>
                  </a:solidFill>
                  <a:cs typeface="ＭＳ Ｐゴシック" charset="-128"/>
                </a:endParaRPr>
              </a:p>
            </p:txBody>
          </p:sp>
          <p:sp>
            <p:nvSpPr>
              <p:cNvPr id="40" name="Freeform 5"/>
              <p:cNvSpPr>
                <a:spLocks noChangeAspect="1"/>
              </p:cNvSpPr>
              <p:nvPr/>
            </p:nvSpPr>
            <p:spPr bwMode="auto">
              <a:xfrm>
                <a:off x="3312" y="1608"/>
                <a:ext cx="48" cy="48"/>
              </a:xfrm>
              <a:custGeom>
                <a:avLst/>
                <a:gdLst/>
                <a:ahLst/>
                <a:cxnLst>
                  <a:cxn ang="0">
                    <a:pos x="0" y="48"/>
                  </a:cxn>
                  <a:cxn ang="0">
                    <a:pos x="96" y="0"/>
                  </a:cxn>
                  <a:cxn ang="0">
                    <a:pos x="96" y="96"/>
                  </a:cxn>
                  <a:cxn ang="0">
                    <a:pos x="0" y="48"/>
                  </a:cxn>
                </a:cxnLst>
                <a:rect l="0" t="0" r="r" b="b"/>
                <a:pathLst>
                  <a:path w="96" h="96">
                    <a:moveTo>
                      <a:pt x="0" y="48"/>
                    </a:moveTo>
                    <a:lnTo>
                      <a:pt x="96" y="0"/>
                    </a:lnTo>
                    <a:lnTo>
                      <a:pt x="96" y="96"/>
                    </a:lnTo>
                    <a:lnTo>
                      <a:pt x="0" y="48"/>
                    </a:lnTo>
                    <a:close/>
                  </a:path>
                </a:pathLst>
              </a:custGeom>
              <a:solidFill>
                <a:schemeClr val="tx1"/>
              </a:solidFill>
              <a:ln w="28575" cap="flat" cmpd="sng" algn="ctr">
                <a:solidFill>
                  <a:schemeClr val="tx1"/>
                </a:solidFill>
                <a:prstDash val="solid"/>
                <a:round/>
                <a:headEnd type="none" w="med" len="med"/>
                <a:tailEnd type="none" w="med" len="med"/>
              </a:ln>
              <a:effectLst/>
            </p:spPr>
            <p:txBody>
              <a:bodyPr/>
              <a:lstStyle/>
              <a:p>
                <a:pPr>
                  <a:defRPr/>
                </a:pPr>
                <a:endParaRPr lang="en-US" sz="1100">
                  <a:solidFill>
                    <a:srgbClr val="008000"/>
                  </a:solidFill>
                  <a:cs typeface="ＭＳ Ｐゴシック" charset="-128"/>
                </a:endParaRPr>
              </a:p>
            </p:txBody>
          </p:sp>
          <p:sp>
            <p:nvSpPr>
              <p:cNvPr id="41" name="Line 6"/>
              <p:cNvSpPr>
                <a:spLocks noChangeAspect="1" noChangeShapeType="1"/>
              </p:cNvSpPr>
              <p:nvPr/>
            </p:nvSpPr>
            <p:spPr bwMode="auto">
              <a:xfrm>
                <a:off x="3432" y="1440"/>
                <a:ext cx="0" cy="192"/>
              </a:xfrm>
              <a:prstGeom prst="line">
                <a:avLst/>
              </a:prstGeom>
              <a:noFill/>
              <a:ln w="28575" cap="flat" cmpd="sng" algn="ctr">
                <a:solidFill>
                  <a:schemeClr val="tx1"/>
                </a:solidFill>
                <a:prstDash val="solid"/>
                <a:round/>
                <a:headEnd type="none" w="med" len="med"/>
                <a:tailEnd type="none" w="med" len="med"/>
              </a:ln>
              <a:effectLst/>
            </p:spPr>
            <p:txBody>
              <a:bodyPr/>
              <a:lstStyle/>
              <a:p>
                <a:pPr>
                  <a:defRPr/>
                </a:pPr>
                <a:endParaRPr lang="en-US" sz="1100">
                  <a:solidFill>
                    <a:srgbClr val="008000"/>
                  </a:solidFill>
                  <a:cs typeface="ＭＳ Ｐゴシック" charset="-128"/>
                </a:endParaRPr>
              </a:p>
            </p:txBody>
          </p:sp>
        </p:grpSp>
        <p:sp>
          <p:nvSpPr>
            <p:cNvPr id="42" name="Freeform 12"/>
            <p:cNvSpPr>
              <a:spLocks noChangeAspect="1"/>
            </p:cNvSpPr>
            <p:nvPr/>
          </p:nvSpPr>
          <p:spPr bwMode="auto">
            <a:xfrm>
              <a:off x="5841360" y="5554144"/>
              <a:ext cx="147729" cy="523307"/>
            </a:xfrm>
            <a:custGeom>
              <a:avLst/>
              <a:gdLst>
                <a:gd name="T0" fmla="*/ 2147483647 w 192"/>
                <a:gd name="T1" fmla="*/ 0 h 960"/>
                <a:gd name="T2" fmla="*/ 2147483647 w 192"/>
                <a:gd name="T3" fmla="*/ 2147483647 h 960"/>
                <a:gd name="T4" fmla="*/ 2147483647 w 192"/>
                <a:gd name="T5" fmla="*/ 2147483647 h 960"/>
                <a:gd name="T6" fmla="*/ 0 w 192"/>
                <a:gd name="T7" fmla="*/ 2147483647 h 960"/>
                <a:gd name="T8" fmla="*/ 2147483647 w 192"/>
                <a:gd name="T9" fmla="*/ 2147483647 h 960"/>
                <a:gd name="T10" fmla="*/ 0 w 192"/>
                <a:gd name="T11" fmla="*/ 2147483647 h 960"/>
                <a:gd name="T12" fmla="*/ 2147483647 w 192"/>
                <a:gd name="T13" fmla="*/ 2147483647 h 960"/>
                <a:gd name="T14" fmla="*/ 0 w 192"/>
                <a:gd name="T15" fmla="*/ 2147483647 h 960"/>
                <a:gd name="T16" fmla="*/ 2147483647 w 192"/>
                <a:gd name="T17" fmla="*/ 2147483647 h 960"/>
                <a:gd name="T18" fmla="*/ 2147483647 w 192"/>
                <a:gd name="T19" fmla="*/ 2147483647 h 9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960"/>
                <a:gd name="T32" fmla="*/ 192 w 192"/>
                <a:gd name="T33" fmla="*/ 960 h 9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960">
                  <a:moveTo>
                    <a:pt x="96" y="0"/>
                  </a:moveTo>
                  <a:lnTo>
                    <a:pt x="96" y="192"/>
                  </a:lnTo>
                  <a:lnTo>
                    <a:pt x="192" y="240"/>
                  </a:lnTo>
                  <a:lnTo>
                    <a:pt x="0" y="336"/>
                  </a:lnTo>
                  <a:lnTo>
                    <a:pt x="192" y="432"/>
                  </a:lnTo>
                  <a:lnTo>
                    <a:pt x="0" y="528"/>
                  </a:lnTo>
                  <a:lnTo>
                    <a:pt x="192" y="624"/>
                  </a:lnTo>
                  <a:lnTo>
                    <a:pt x="0" y="720"/>
                  </a:lnTo>
                  <a:lnTo>
                    <a:pt x="96" y="768"/>
                  </a:lnTo>
                  <a:lnTo>
                    <a:pt x="96" y="960"/>
                  </a:lnTo>
                </a:path>
              </a:pathLst>
            </a:custGeom>
            <a:noFill/>
            <a:ln w="44450">
              <a:solidFill>
                <a:schemeClr val="tx1"/>
              </a:solidFill>
              <a:round/>
              <a:headEnd/>
              <a:tailEnd/>
            </a:ln>
          </p:spPr>
          <p:txBody>
            <a:bodyPr/>
            <a:lstStyle/>
            <a:p>
              <a:endParaRPr lang="en-US" sz="1100"/>
            </a:p>
          </p:txBody>
        </p:sp>
        <p:cxnSp>
          <p:nvCxnSpPr>
            <p:cNvPr id="43" name="Straight Connector 42"/>
            <p:cNvCxnSpPr/>
            <p:nvPr/>
          </p:nvCxnSpPr>
          <p:spPr>
            <a:xfrm rot="5400000">
              <a:off x="5860459" y="6420043"/>
              <a:ext cx="109529" cy="1200"/>
            </a:xfrm>
            <a:prstGeom prst="line">
              <a:avLst/>
            </a:prstGeom>
            <a:ln w="285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44" name="Group 474"/>
            <p:cNvGrpSpPr>
              <a:grpSpLocks/>
            </p:cNvGrpSpPr>
            <p:nvPr/>
          </p:nvGrpSpPr>
          <p:grpSpPr bwMode="auto">
            <a:xfrm>
              <a:off x="3738806" y="6052277"/>
              <a:ext cx="267355" cy="323876"/>
              <a:chOff x="3312" y="1344"/>
              <a:chExt cx="240" cy="384"/>
            </a:xfrm>
            <a:scene3d>
              <a:camera prst="orthographicFront">
                <a:rot lat="0" lon="10799999" rev="0"/>
              </a:camera>
              <a:lightRig rig="threePt" dir="t"/>
            </a:scene3d>
          </p:grpSpPr>
          <p:sp>
            <p:nvSpPr>
              <p:cNvPr id="45" name="Freeform 3"/>
              <p:cNvSpPr>
                <a:spLocks noChangeAspect="1"/>
              </p:cNvSpPr>
              <p:nvPr/>
            </p:nvSpPr>
            <p:spPr bwMode="auto">
              <a:xfrm>
                <a:off x="3312" y="1344"/>
                <a:ext cx="96" cy="384"/>
              </a:xfrm>
              <a:custGeom>
                <a:avLst/>
                <a:gdLst/>
                <a:ahLst/>
                <a:cxnLst>
                  <a:cxn ang="0">
                    <a:pos x="0" y="0"/>
                  </a:cxn>
                  <a:cxn ang="0">
                    <a:pos x="0" y="192"/>
                  </a:cxn>
                  <a:cxn ang="0">
                    <a:pos x="192" y="192"/>
                  </a:cxn>
                  <a:cxn ang="0">
                    <a:pos x="192" y="576"/>
                  </a:cxn>
                  <a:cxn ang="0">
                    <a:pos x="0" y="576"/>
                  </a:cxn>
                  <a:cxn ang="0">
                    <a:pos x="0" y="768"/>
                  </a:cxn>
                </a:cxnLst>
                <a:rect l="0" t="0" r="r" b="b"/>
                <a:pathLst>
                  <a:path w="192" h="768">
                    <a:moveTo>
                      <a:pt x="0" y="0"/>
                    </a:moveTo>
                    <a:lnTo>
                      <a:pt x="0" y="192"/>
                    </a:lnTo>
                    <a:lnTo>
                      <a:pt x="192" y="192"/>
                    </a:lnTo>
                    <a:lnTo>
                      <a:pt x="192" y="576"/>
                    </a:lnTo>
                    <a:lnTo>
                      <a:pt x="0" y="576"/>
                    </a:lnTo>
                    <a:lnTo>
                      <a:pt x="0" y="768"/>
                    </a:lnTo>
                  </a:path>
                </a:pathLst>
              </a:custGeom>
              <a:noFill/>
              <a:ln w="28575" cap="flat" cmpd="sng" algn="ctr">
                <a:solidFill>
                  <a:schemeClr val="tx1"/>
                </a:solidFill>
                <a:prstDash val="solid"/>
                <a:round/>
                <a:headEnd type="none" w="med" len="med"/>
                <a:tailEnd type="none" w="med" len="med"/>
              </a:ln>
              <a:effectLst/>
            </p:spPr>
            <p:txBody>
              <a:bodyPr/>
              <a:lstStyle/>
              <a:p>
                <a:pPr>
                  <a:defRPr/>
                </a:pPr>
                <a:endParaRPr lang="en-US" sz="1100">
                  <a:solidFill>
                    <a:srgbClr val="008000"/>
                  </a:solidFill>
                  <a:cs typeface="ＭＳ Ｐゴシック" charset="-128"/>
                </a:endParaRPr>
              </a:p>
            </p:txBody>
          </p:sp>
          <p:sp>
            <p:nvSpPr>
              <p:cNvPr id="46" name="Line 4"/>
              <p:cNvSpPr>
                <a:spLocks noChangeAspect="1" noChangeShapeType="1"/>
              </p:cNvSpPr>
              <p:nvPr/>
            </p:nvSpPr>
            <p:spPr bwMode="auto">
              <a:xfrm>
                <a:off x="3432" y="1536"/>
                <a:ext cx="120" cy="0"/>
              </a:xfrm>
              <a:prstGeom prst="line">
                <a:avLst/>
              </a:prstGeom>
              <a:noFill/>
              <a:ln w="28575" cap="flat" cmpd="sng" algn="ctr">
                <a:solidFill>
                  <a:schemeClr val="tx1"/>
                </a:solidFill>
                <a:prstDash val="solid"/>
                <a:round/>
                <a:headEnd type="none" w="med" len="med"/>
                <a:tailEnd type="none" w="med" len="med"/>
              </a:ln>
              <a:effectLst/>
            </p:spPr>
            <p:txBody>
              <a:bodyPr/>
              <a:lstStyle/>
              <a:p>
                <a:pPr>
                  <a:defRPr/>
                </a:pPr>
                <a:endParaRPr lang="en-US" sz="1100">
                  <a:solidFill>
                    <a:srgbClr val="008000"/>
                  </a:solidFill>
                  <a:cs typeface="ＭＳ Ｐゴシック" charset="-128"/>
                </a:endParaRPr>
              </a:p>
            </p:txBody>
          </p:sp>
          <p:sp>
            <p:nvSpPr>
              <p:cNvPr id="47" name="Freeform 5"/>
              <p:cNvSpPr>
                <a:spLocks noChangeAspect="1"/>
              </p:cNvSpPr>
              <p:nvPr/>
            </p:nvSpPr>
            <p:spPr bwMode="auto">
              <a:xfrm>
                <a:off x="3312" y="1608"/>
                <a:ext cx="48" cy="48"/>
              </a:xfrm>
              <a:custGeom>
                <a:avLst/>
                <a:gdLst/>
                <a:ahLst/>
                <a:cxnLst>
                  <a:cxn ang="0">
                    <a:pos x="0" y="48"/>
                  </a:cxn>
                  <a:cxn ang="0">
                    <a:pos x="96" y="0"/>
                  </a:cxn>
                  <a:cxn ang="0">
                    <a:pos x="96" y="96"/>
                  </a:cxn>
                  <a:cxn ang="0">
                    <a:pos x="0" y="48"/>
                  </a:cxn>
                </a:cxnLst>
                <a:rect l="0" t="0" r="r" b="b"/>
                <a:pathLst>
                  <a:path w="96" h="96">
                    <a:moveTo>
                      <a:pt x="0" y="48"/>
                    </a:moveTo>
                    <a:lnTo>
                      <a:pt x="96" y="0"/>
                    </a:lnTo>
                    <a:lnTo>
                      <a:pt x="96" y="96"/>
                    </a:lnTo>
                    <a:lnTo>
                      <a:pt x="0" y="48"/>
                    </a:lnTo>
                    <a:close/>
                  </a:path>
                </a:pathLst>
              </a:custGeom>
              <a:solidFill>
                <a:schemeClr val="tx1"/>
              </a:solidFill>
              <a:ln w="28575" cap="flat" cmpd="sng" algn="ctr">
                <a:solidFill>
                  <a:schemeClr val="tx1"/>
                </a:solidFill>
                <a:prstDash val="solid"/>
                <a:round/>
                <a:headEnd type="none" w="med" len="med"/>
                <a:tailEnd type="none" w="med" len="med"/>
              </a:ln>
              <a:effectLst/>
            </p:spPr>
            <p:txBody>
              <a:bodyPr/>
              <a:lstStyle/>
              <a:p>
                <a:pPr>
                  <a:defRPr/>
                </a:pPr>
                <a:endParaRPr lang="en-US" sz="1100">
                  <a:solidFill>
                    <a:srgbClr val="008000"/>
                  </a:solidFill>
                  <a:cs typeface="ＭＳ Ｐゴシック" charset="-128"/>
                </a:endParaRPr>
              </a:p>
            </p:txBody>
          </p:sp>
          <p:sp>
            <p:nvSpPr>
              <p:cNvPr id="48" name="Line 6"/>
              <p:cNvSpPr>
                <a:spLocks noChangeAspect="1" noChangeShapeType="1"/>
              </p:cNvSpPr>
              <p:nvPr/>
            </p:nvSpPr>
            <p:spPr bwMode="auto">
              <a:xfrm>
                <a:off x="3432" y="1440"/>
                <a:ext cx="0" cy="192"/>
              </a:xfrm>
              <a:prstGeom prst="line">
                <a:avLst/>
              </a:prstGeom>
              <a:noFill/>
              <a:ln w="28575" cap="flat" cmpd="sng" algn="ctr">
                <a:solidFill>
                  <a:schemeClr val="tx1"/>
                </a:solidFill>
                <a:prstDash val="solid"/>
                <a:round/>
                <a:headEnd type="none" w="med" len="med"/>
                <a:tailEnd type="none" w="med" len="med"/>
              </a:ln>
              <a:effectLst/>
            </p:spPr>
            <p:txBody>
              <a:bodyPr/>
              <a:lstStyle/>
              <a:p>
                <a:pPr>
                  <a:defRPr/>
                </a:pPr>
                <a:endParaRPr lang="en-US" sz="1100">
                  <a:solidFill>
                    <a:srgbClr val="008000"/>
                  </a:solidFill>
                  <a:cs typeface="ＭＳ Ｐゴシック" charset="-128"/>
                </a:endParaRPr>
              </a:p>
            </p:txBody>
          </p:sp>
        </p:grpSp>
        <p:sp>
          <p:nvSpPr>
            <p:cNvPr id="49" name="Freeform 12"/>
            <p:cNvSpPr>
              <a:spLocks noChangeAspect="1"/>
            </p:cNvSpPr>
            <p:nvPr/>
          </p:nvSpPr>
          <p:spPr bwMode="auto">
            <a:xfrm>
              <a:off x="3920887" y="5552928"/>
              <a:ext cx="147728" cy="523307"/>
            </a:xfrm>
            <a:custGeom>
              <a:avLst/>
              <a:gdLst>
                <a:gd name="T0" fmla="*/ 2147483647 w 192"/>
                <a:gd name="T1" fmla="*/ 0 h 960"/>
                <a:gd name="T2" fmla="*/ 2147483647 w 192"/>
                <a:gd name="T3" fmla="*/ 2147483647 h 960"/>
                <a:gd name="T4" fmla="*/ 2147483647 w 192"/>
                <a:gd name="T5" fmla="*/ 2147483647 h 960"/>
                <a:gd name="T6" fmla="*/ 0 w 192"/>
                <a:gd name="T7" fmla="*/ 2147483647 h 960"/>
                <a:gd name="T8" fmla="*/ 2147483647 w 192"/>
                <a:gd name="T9" fmla="*/ 2147483647 h 960"/>
                <a:gd name="T10" fmla="*/ 0 w 192"/>
                <a:gd name="T11" fmla="*/ 2147483647 h 960"/>
                <a:gd name="T12" fmla="*/ 2147483647 w 192"/>
                <a:gd name="T13" fmla="*/ 2147483647 h 960"/>
                <a:gd name="T14" fmla="*/ 0 w 192"/>
                <a:gd name="T15" fmla="*/ 2147483647 h 960"/>
                <a:gd name="T16" fmla="*/ 2147483647 w 192"/>
                <a:gd name="T17" fmla="*/ 2147483647 h 960"/>
                <a:gd name="T18" fmla="*/ 2147483647 w 192"/>
                <a:gd name="T19" fmla="*/ 2147483647 h 9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960"/>
                <a:gd name="T32" fmla="*/ 192 w 192"/>
                <a:gd name="T33" fmla="*/ 960 h 9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960">
                  <a:moveTo>
                    <a:pt x="96" y="0"/>
                  </a:moveTo>
                  <a:lnTo>
                    <a:pt x="96" y="192"/>
                  </a:lnTo>
                  <a:lnTo>
                    <a:pt x="192" y="240"/>
                  </a:lnTo>
                  <a:lnTo>
                    <a:pt x="0" y="336"/>
                  </a:lnTo>
                  <a:lnTo>
                    <a:pt x="192" y="432"/>
                  </a:lnTo>
                  <a:lnTo>
                    <a:pt x="0" y="528"/>
                  </a:lnTo>
                  <a:lnTo>
                    <a:pt x="192" y="624"/>
                  </a:lnTo>
                  <a:lnTo>
                    <a:pt x="0" y="720"/>
                  </a:lnTo>
                  <a:lnTo>
                    <a:pt x="96" y="768"/>
                  </a:lnTo>
                  <a:lnTo>
                    <a:pt x="96" y="960"/>
                  </a:lnTo>
                </a:path>
              </a:pathLst>
            </a:custGeom>
            <a:noFill/>
            <a:ln w="44450">
              <a:solidFill>
                <a:schemeClr val="tx1"/>
              </a:solidFill>
              <a:round/>
              <a:headEnd/>
              <a:tailEnd/>
            </a:ln>
          </p:spPr>
          <p:txBody>
            <a:bodyPr/>
            <a:lstStyle/>
            <a:p>
              <a:endParaRPr lang="en-US" sz="1100"/>
            </a:p>
          </p:txBody>
        </p:sp>
        <p:cxnSp>
          <p:nvCxnSpPr>
            <p:cNvPr id="50" name="Straight Connector 49"/>
            <p:cNvCxnSpPr/>
            <p:nvPr/>
          </p:nvCxnSpPr>
          <p:spPr>
            <a:xfrm rot="5400000">
              <a:off x="3939986" y="6418825"/>
              <a:ext cx="109529" cy="1201"/>
            </a:xfrm>
            <a:prstGeom prst="line">
              <a:avLst/>
            </a:prstGeom>
            <a:ln w="285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51" name="Group 474"/>
            <p:cNvGrpSpPr>
              <a:grpSpLocks/>
            </p:cNvGrpSpPr>
            <p:nvPr/>
          </p:nvGrpSpPr>
          <p:grpSpPr bwMode="auto">
            <a:xfrm>
              <a:off x="5061044" y="5450575"/>
              <a:ext cx="267355" cy="323876"/>
              <a:chOff x="3312" y="1344"/>
              <a:chExt cx="240" cy="384"/>
            </a:xfrm>
            <a:scene3d>
              <a:camera prst="orthographicFront">
                <a:rot lat="0" lon="10799999" rev="0"/>
              </a:camera>
              <a:lightRig rig="threePt" dir="t"/>
            </a:scene3d>
          </p:grpSpPr>
          <p:sp>
            <p:nvSpPr>
              <p:cNvPr id="52" name="Freeform 3"/>
              <p:cNvSpPr>
                <a:spLocks noChangeAspect="1"/>
              </p:cNvSpPr>
              <p:nvPr/>
            </p:nvSpPr>
            <p:spPr bwMode="auto">
              <a:xfrm>
                <a:off x="3312" y="1344"/>
                <a:ext cx="96" cy="384"/>
              </a:xfrm>
              <a:custGeom>
                <a:avLst/>
                <a:gdLst/>
                <a:ahLst/>
                <a:cxnLst>
                  <a:cxn ang="0">
                    <a:pos x="0" y="0"/>
                  </a:cxn>
                  <a:cxn ang="0">
                    <a:pos x="0" y="192"/>
                  </a:cxn>
                  <a:cxn ang="0">
                    <a:pos x="192" y="192"/>
                  </a:cxn>
                  <a:cxn ang="0">
                    <a:pos x="192" y="576"/>
                  </a:cxn>
                  <a:cxn ang="0">
                    <a:pos x="0" y="576"/>
                  </a:cxn>
                  <a:cxn ang="0">
                    <a:pos x="0" y="768"/>
                  </a:cxn>
                </a:cxnLst>
                <a:rect l="0" t="0" r="r" b="b"/>
                <a:pathLst>
                  <a:path w="192" h="768">
                    <a:moveTo>
                      <a:pt x="0" y="0"/>
                    </a:moveTo>
                    <a:lnTo>
                      <a:pt x="0" y="192"/>
                    </a:lnTo>
                    <a:lnTo>
                      <a:pt x="192" y="192"/>
                    </a:lnTo>
                    <a:lnTo>
                      <a:pt x="192" y="576"/>
                    </a:lnTo>
                    <a:lnTo>
                      <a:pt x="0" y="576"/>
                    </a:lnTo>
                    <a:lnTo>
                      <a:pt x="0" y="768"/>
                    </a:lnTo>
                  </a:path>
                </a:pathLst>
              </a:custGeom>
              <a:noFill/>
              <a:ln w="28575" cap="flat" cmpd="sng" algn="ctr">
                <a:solidFill>
                  <a:schemeClr val="tx1"/>
                </a:solidFill>
                <a:prstDash val="solid"/>
                <a:round/>
                <a:headEnd type="none" w="med" len="med"/>
                <a:tailEnd type="none" w="med" len="med"/>
              </a:ln>
              <a:effectLst/>
            </p:spPr>
            <p:txBody>
              <a:bodyPr/>
              <a:lstStyle/>
              <a:p>
                <a:pPr>
                  <a:defRPr/>
                </a:pPr>
                <a:endParaRPr lang="en-US" sz="1100">
                  <a:solidFill>
                    <a:srgbClr val="008000"/>
                  </a:solidFill>
                  <a:cs typeface="ＭＳ Ｐゴシック" charset="-128"/>
                </a:endParaRPr>
              </a:p>
            </p:txBody>
          </p:sp>
          <p:sp>
            <p:nvSpPr>
              <p:cNvPr id="53" name="Line 4"/>
              <p:cNvSpPr>
                <a:spLocks noChangeAspect="1" noChangeShapeType="1"/>
              </p:cNvSpPr>
              <p:nvPr/>
            </p:nvSpPr>
            <p:spPr bwMode="auto">
              <a:xfrm>
                <a:off x="3432" y="1536"/>
                <a:ext cx="120" cy="0"/>
              </a:xfrm>
              <a:prstGeom prst="line">
                <a:avLst/>
              </a:prstGeom>
              <a:noFill/>
              <a:ln w="28575" cap="flat" cmpd="sng" algn="ctr">
                <a:solidFill>
                  <a:schemeClr val="tx1"/>
                </a:solidFill>
                <a:prstDash val="solid"/>
                <a:round/>
                <a:headEnd type="none" w="med" len="med"/>
                <a:tailEnd type="none" w="med" len="med"/>
              </a:ln>
              <a:effectLst/>
            </p:spPr>
            <p:txBody>
              <a:bodyPr/>
              <a:lstStyle/>
              <a:p>
                <a:pPr>
                  <a:defRPr/>
                </a:pPr>
                <a:endParaRPr lang="en-US" sz="1100">
                  <a:solidFill>
                    <a:srgbClr val="008000"/>
                  </a:solidFill>
                  <a:cs typeface="ＭＳ Ｐゴシック" charset="-128"/>
                </a:endParaRPr>
              </a:p>
            </p:txBody>
          </p:sp>
          <p:sp>
            <p:nvSpPr>
              <p:cNvPr id="54" name="Freeform 5"/>
              <p:cNvSpPr>
                <a:spLocks noChangeAspect="1"/>
              </p:cNvSpPr>
              <p:nvPr/>
            </p:nvSpPr>
            <p:spPr bwMode="auto">
              <a:xfrm>
                <a:off x="3312" y="1608"/>
                <a:ext cx="48" cy="48"/>
              </a:xfrm>
              <a:custGeom>
                <a:avLst/>
                <a:gdLst/>
                <a:ahLst/>
                <a:cxnLst>
                  <a:cxn ang="0">
                    <a:pos x="0" y="48"/>
                  </a:cxn>
                  <a:cxn ang="0">
                    <a:pos x="96" y="0"/>
                  </a:cxn>
                  <a:cxn ang="0">
                    <a:pos x="96" y="96"/>
                  </a:cxn>
                  <a:cxn ang="0">
                    <a:pos x="0" y="48"/>
                  </a:cxn>
                </a:cxnLst>
                <a:rect l="0" t="0" r="r" b="b"/>
                <a:pathLst>
                  <a:path w="96" h="96">
                    <a:moveTo>
                      <a:pt x="0" y="48"/>
                    </a:moveTo>
                    <a:lnTo>
                      <a:pt x="96" y="0"/>
                    </a:lnTo>
                    <a:lnTo>
                      <a:pt x="96" y="96"/>
                    </a:lnTo>
                    <a:lnTo>
                      <a:pt x="0" y="48"/>
                    </a:lnTo>
                    <a:close/>
                  </a:path>
                </a:pathLst>
              </a:custGeom>
              <a:solidFill>
                <a:schemeClr val="tx1"/>
              </a:solidFill>
              <a:ln w="28575" cap="flat" cmpd="sng" algn="ctr">
                <a:solidFill>
                  <a:schemeClr val="tx1"/>
                </a:solidFill>
                <a:prstDash val="solid"/>
                <a:round/>
                <a:headEnd type="none" w="med" len="med"/>
                <a:tailEnd type="none" w="med" len="med"/>
              </a:ln>
              <a:effectLst/>
            </p:spPr>
            <p:txBody>
              <a:bodyPr/>
              <a:lstStyle/>
              <a:p>
                <a:pPr>
                  <a:defRPr/>
                </a:pPr>
                <a:endParaRPr lang="en-US" sz="1100">
                  <a:solidFill>
                    <a:srgbClr val="008000"/>
                  </a:solidFill>
                  <a:cs typeface="ＭＳ Ｐゴシック" charset="-128"/>
                </a:endParaRPr>
              </a:p>
            </p:txBody>
          </p:sp>
          <p:sp>
            <p:nvSpPr>
              <p:cNvPr id="55" name="Line 6"/>
              <p:cNvSpPr>
                <a:spLocks noChangeAspect="1" noChangeShapeType="1"/>
              </p:cNvSpPr>
              <p:nvPr/>
            </p:nvSpPr>
            <p:spPr bwMode="auto">
              <a:xfrm>
                <a:off x="3432" y="1440"/>
                <a:ext cx="0" cy="192"/>
              </a:xfrm>
              <a:prstGeom prst="line">
                <a:avLst/>
              </a:prstGeom>
              <a:noFill/>
              <a:ln w="28575" cap="flat" cmpd="sng" algn="ctr">
                <a:solidFill>
                  <a:schemeClr val="tx1"/>
                </a:solidFill>
                <a:prstDash val="solid"/>
                <a:round/>
                <a:headEnd type="none" w="med" len="med"/>
                <a:tailEnd type="none" w="med" len="med"/>
              </a:ln>
              <a:effectLst/>
            </p:spPr>
            <p:txBody>
              <a:bodyPr/>
              <a:lstStyle/>
              <a:p>
                <a:pPr>
                  <a:defRPr/>
                </a:pPr>
                <a:endParaRPr lang="en-US" sz="1100">
                  <a:solidFill>
                    <a:srgbClr val="008000"/>
                  </a:solidFill>
                  <a:cs typeface="ＭＳ Ｐゴシック" charset="-128"/>
                </a:endParaRPr>
              </a:p>
            </p:txBody>
          </p:sp>
        </p:grpSp>
        <p:sp>
          <p:nvSpPr>
            <p:cNvPr id="56" name="Freeform 12"/>
            <p:cNvSpPr>
              <a:spLocks noChangeAspect="1"/>
            </p:cNvSpPr>
            <p:nvPr/>
          </p:nvSpPr>
          <p:spPr bwMode="auto">
            <a:xfrm>
              <a:off x="5243238" y="4950516"/>
              <a:ext cx="147729" cy="523307"/>
            </a:xfrm>
            <a:custGeom>
              <a:avLst/>
              <a:gdLst>
                <a:gd name="T0" fmla="*/ 2147483647 w 192"/>
                <a:gd name="T1" fmla="*/ 0 h 960"/>
                <a:gd name="T2" fmla="*/ 2147483647 w 192"/>
                <a:gd name="T3" fmla="*/ 2147483647 h 960"/>
                <a:gd name="T4" fmla="*/ 2147483647 w 192"/>
                <a:gd name="T5" fmla="*/ 2147483647 h 960"/>
                <a:gd name="T6" fmla="*/ 0 w 192"/>
                <a:gd name="T7" fmla="*/ 2147483647 h 960"/>
                <a:gd name="T8" fmla="*/ 2147483647 w 192"/>
                <a:gd name="T9" fmla="*/ 2147483647 h 960"/>
                <a:gd name="T10" fmla="*/ 0 w 192"/>
                <a:gd name="T11" fmla="*/ 2147483647 h 960"/>
                <a:gd name="T12" fmla="*/ 2147483647 w 192"/>
                <a:gd name="T13" fmla="*/ 2147483647 h 960"/>
                <a:gd name="T14" fmla="*/ 0 w 192"/>
                <a:gd name="T15" fmla="*/ 2147483647 h 960"/>
                <a:gd name="T16" fmla="*/ 2147483647 w 192"/>
                <a:gd name="T17" fmla="*/ 2147483647 h 960"/>
                <a:gd name="T18" fmla="*/ 2147483647 w 192"/>
                <a:gd name="T19" fmla="*/ 2147483647 h 9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960"/>
                <a:gd name="T32" fmla="*/ 192 w 192"/>
                <a:gd name="T33" fmla="*/ 960 h 9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960">
                  <a:moveTo>
                    <a:pt x="96" y="0"/>
                  </a:moveTo>
                  <a:lnTo>
                    <a:pt x="96" y="192"/>
                  </a:lnTo>
                  <a:lnTo>
                    <a:pt x="192" y="240"/>
                  </a:lnTo>
                  <a:lnTo>
                    <a:pt x="0" y="336"/>
                  </a:lnTo>
                  <a:lnTo>
                    <a:pt x="192" y="432"/>
                  </a:lnTo>
                  <a:lnTo>
                    <a:pt x="0" y="528"/>
                  </a:lnTo>
                  <a:lnTo>
                    <a:pt x="192" y="624"/>
                  </a:lnTo>
                  <a:lnTo>
                    <a:pt x="0" y="720"/>
                  </a:lnTo>
                  <a:lnTo>
                    <a:pt x="96" y="768"/>
                  </a:lnTo>
                  <a:lnTo>
                    <a:pt x="96" y="960"/>
                  </a:lnTo>
                </a:path>
              </a:pathLst>
            </a:custGeom>
            <a:noFill/>
            <a:ln w="44450">
              <a:solidFill>
                <a:schemeClr val="tx1"/>
              </a:solidFill>
              <a:round/>
              <a:headEnd/>
              <a:tailEnd/>
            </a:ln>
          </p:spPr>
          <p:txBody>
            <a:bodyPr/>
            <a:lstStyle/>
            <a:p>
              <a:endParaRPr lang="en-US" sz="1100"/>
            </a:p>
          </p:txBody>
        </p:sp>
        <p:cxnSp>
          <p:nvCxnSpPr>
            <p:cNvPr id="57" name="Straight Connector 56"/>
            <p:cNvCxnSpPr/>
            <p:nvPr/>
          </p:nvCxnSpPr>
          <p:spPr>
            <a:xfrm rot="5400000">
              <a:off x="5262947" y="5817023"/>
              <a:ext cx="108313" cy="1200"/>
            </a:xfrm>
            <a:prstGeom prst="line">
              <a:avLst/>
            </a:prstGeom>
            <a:ln w="285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9" name="TextBox 53"/>
            <p:cNvSpPr txBox="1">
              <a:spLocks noChangeArrowheads="1"/>
            </p:cNvSpPr>
            <p:nvPr/>
          </p:nvSpPr>
          <p:spPr bwMode="auto">
            <a:xfrm>
              <a:off x="2179885" y="3872911"/>
              <a:ext cx="548138" cy="298072"/>
            </a:xfrm>
            <a:prstGeom prst="rect">
              <a:avLst/>
            </a:prstGeom>
            <a:noFill/>
            <a:ln w="9525">
              <a:noFill/>
              <a:miter lim="800000"/>
              <a:headEnd/>
              <a:tailEnd/>
            </a:ln>
          </p:spPr>
          <p:txBody>
            <a:bodyPr wrap="none">
              <a:spAutoFit/>
            </a:bodyPr>
            <a:lstStyle/>
            <a:p>
              <a:r>
                <a:rPr lang="en-US" sz="1100" b="1" dirty="0">
                  <a:solidFill>
                    <a:srgbClr val="B83BEC"/>
                  </a:solidFill>
                </a:rPr>
                <a:t>BL</a:t>
              </a:r>
              <a:r>
                <a:rPr lang="en-US" sz="1100" b="1" baseline="-25000" dirty="0">
                  <a:solidFill>
                    <a:srgbClr val="B83BEC"/>
                  </a:solidFill>
                </a:rPr>
                <a:t>1</a:t>
              </a:r>
            </a:p>
          </p:txBody>
        </p:sp>
        <p:sp>
          <p:nvSpPr>
            <p:cNvPr id="60" name="TextBox 54"/>
            <p:cNvSpPr txBox="1">
              <a:spLocks noChangeArrowheads="1"/>
            </p:cNvSpPr>
            <p:nvPr/>
          </p:nvSpPr>
          <p:spPr bwMode="auto">
            <a:xfrm>
              <a:off x="2799626" y="3872911"/>
              <a:ext cx="552413" cy="298072"/>
            </a:xfrm>
            <a:prstGeom prst="rect">
              <a:avLst/>
            </a:prstGeom>
            <a:noFill/>
            <a:ln w="9525">
              <a:noFill/>
              <a:miter lim="800000"/>
              <a:headEnd/>
              <a:tailEnd/>
            </a:ln>
          </p:spPr>
          <p:txBody>
            <a:bodyPr wrap="none">
              <a:spAutoFit/>
            </a:bodyPr>
            <a:lstStyle/>
            <a:p>
              <a:r>
                <a:rPr lang="en-US" sz="1100" b="1" dirty="0">
                  <a:solidFill>
                    <a:srgbClr val="B83BEC"/>
                  </a:solidFill>
                </a:rPr>
                <a:t>BL</a:t>
              </a:r>
              <a:r>
                <a:rPr lang="en-US" sz="1100" b="1" baseline="-25000" dirty="0">
                  <a:solidFill>
                    <a:srgbClr val="B83BEC"/>
                  </a:solidFill>
                </a:rPr>
                <a:t>2</a:t>
              </a:r>
            </a:p>
          </p:txBody>
        </p:sp>
        <p:sp>
          <p:nvSpPr>
            <p:cNvPr id="61" name="TextBox 55"/>
            <p:cNvSpPr txBox="1">
              <a:spLocks noChangeArrowheads="1"/>
            </p:cNvSpPr>
            <p:nvPr/>
          </p:nvSpPr>
          <p:spPr bwMode="auto">
            <a:xfrm>
              <a:off x="4119574" y="3872908"/>
              <a:ext cx="568952" cy="298072"/>
            </a:xfrm>
            <a:prstGeom prst="rect">
              <a:avLst/>
            </a:prstGeom>
            <a:noFill/>
            <a:ln w="9525">
              <a:noFill/>
              <a:miter lim="800000"/>
              <a:headEnd/>
              <a:tailEnd/>
            </a:ln>
          </p:spPr>
          <p:txBody>
            <a:bodyPr wrap="none">
              <a:spAutoFit/>
            </a:bodyPr>
            <a:lstStyle/>
            <a:p>
              <a:r>
                <a:rPr lang="en-US" sz="1100" b="1" dirty="0">
                  <a:solidFill>
                    <a:srgbClr val="B83BEC"/>
                  </a:solidFill>
                </a:rPr>
                <a:t>BL</a:t>
              </a:r>
              <a:r>
                <a:rPr lang="en-US" sz="1100" b="1" baseline="-25000" dirty="0">
                  <a:solidFill>
                    <a:srgbClr val="B83BEC"/>
                  </a:solidFill>
                </a:rPr>
                <a:t>N</a:t>
              </a:r>
            </a:p>
          </p:txBody>
        </p:sp>
        <p:sp>
          <p:nvSpPr>
            <p:cNvPr id="62" name="TextBox 56"/>
            <p:cNvSpPr txBox="1">
              <a:spLocks noChangeArrowheads="1"/>
            </p:cNvSpPr>
            <p:nvPr/>
          </p:nvSpPr>
          <p:spPr bwMode="auto">
            <a:xfrm>
              <a:off x="6686903" y="5739652"/>
              <a:ext cx="538099" cy="298072"/>
            </a:xfrm>
            <a:prstGeom prst="rect">
              <a:avLst/>
            </a:prstGeom>
            <a:noFill/>
            <a:ln w="9525">
              <a:noFill/>
              <a:miter lim="800000"/>
              <a:headEnd/>
              <a:tailEnd/>
            </a:ln>
          </p:spPr>
          <p:txBody>
            <a:bodyPr wrap="none">
              <a:spAutoFit/>
            </a:bodyPr>
            <a:lstStyle/>
            <a:p>
              <a:r>
                <a:rPr lang="en-US" sz="1100" b="1" dirty="0">
                  <a:solidFill>
                    <a:srgbClr val="0000FF"/>
                  </a:solidFill>
                </a:rPr>
                <a:t>SL</a:t>
              </a:r>
              <a:r>
                <a:rPr lang="en-US" sz="1100" b="1" baseline="-25000" dirty="0">
                  <a:solidFill>
                    <a:srgbClr val="0000FF"/>
                  </a:solidFill>
                </a:rPr>
                <a:t>2</a:t>
              </a:r>
            </a:p>
          </p:txBody>
        </p:sp>
        <p:sp>
          <p:nvSpPr>
            <p:cNvPr id="63" name="TextBox 57"/>
            <p:cNvSpPr txBox="1">
              <a:spLocks noChangeArrowheads="1"/>
            </p:cNvSpPr>
            <p:nvPr/>
          </p:nvSpPr>
          <p:spPr bwMode="auto">
            <a:xfrm>
              <a:off x="7292406" y="6327422"/>
              <a:ext cx="571680" cy="298072"/>
            </a:xfrm>
            <a:prstGeom prst="rect">
              <a:avLst/>
            </a:prstGeom>
            <a:noFill/>
            <a:ln w="9525">
              <a:noFill/>
              <a:miter lim="800000"/>
              <a:headEnd/>
              <a:tailEnd/>
            </a:ln>
          </p:spPr>
          <p:txBody>
            <a:bodyPr wrap="none">
              <a:spAutoFit/>
            </a:bodyPr>
            <a:lstStyle/>
            <a:p>
              <a:r>
                <a:rPr lang="en-US" sz="1100" b="1">
                  <a:solidFill>
                    <a:srgbClr val="0000FF"/>
                  </a:solidFill>
                </a:rPr>
                <a:t>SL</a:t>
              </a:r>
              <a:r>
                <a:rPr lang="en-US" sz="1100" b="1" baseline="-25000">
                  <a:solidFill>
                    <a:srgbClr val="0000FF"/>
                  </a:solidFill>
                </a:rPr>
                <a:t>M</a:t>
              </a:r>
            </a:p>
          </p:txBody>
        </p:sp>
        <p:sp>
          <p:nvSpPr>
            <p:cNvPr id="64" name="TextBox 58"/>
            <p:cNvSpPr txBox="1">
              <a:spLocks noChangeArrowheads="1"/>
            </p:cNvSpPr>
            <p:nvPr/>
          </p:nvSpPr>
          <p:spPr bwMode="auto">
            <a:xfrm>
              <a:off x="6265192" y="5268190"/>
              <a:ext cx="538099" cy="298072"/>
            </a:xfrm>
            <a:prstGeom prst="rect">
              <a:avLst/>
            </a:prstGeom>
            <a:noFill/>
            <a:ln w="9525">
              <a:noFill/>
              <a:miter lim="800000"/>
              <a:headEnd/>
              <a:tailEnd/>
            </a:ln>
          </p:spPr>
          <p:txBody>
            <a:bodyPr wrap="none">
              <a:spAutoFit/>
            </a:bodyPr>
            <a:lstStyle/>
            <a:p>
              <a:r>
                <a:rPr lang="en-US" sz="1100" b="1" dirty="0">
                  <a:solidFill>
                    <a:srgbClr val="0000FF"/>
                  </a:solidFill>
                </a:rPr>
                <a:t>SL</a:t>
              </a:r>
              <a:r>
                <a:rPr lang="en-US" sz="1100" b="1" baseline="-25000" dirty="0">
                  <a:solidFill>
                    <a:srgbClr val="0000FF"/>
                  </a:solidFill>
                </a:rPr>
                <a:t>1</a:t>
              </a:r>
            </a:p>
          </p:txBody>
        </p:sp>
        <p:cxnSp>
          <p:nvCxnSpPr>
            <p:cNvPr id="65" name="Straight Connector 64"/>
            <p:cNvCxnSpPr/>
            <p:nvPr/>
          </p:nvCxnSpPr>
          <p:spPr>
            <a:xfrm flipV="1">
              <a:off x="2086889" y="5611951"/>
              <a:ext cx="1016085" cy="1"/>
            </a:xfrm>
            <a:prstGeom prst="line">
              <a:avLst/>
            </a:prstGeom>
            <a:ln w="285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3896866" y="6205236"/>
              <a:ext cx="1740316" cy="12170"/>
            </a:xfrm>
            <a:prstGeom prst="line">
              <a:avLst/>
            </a:prstGeom>
            <a:ln w="28575" cap="flat" cmpd="sng" algn="ctr">
              <a:solidFill>
                <a:schemeClr val="tx1">
                  <a:alpha val="40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7" name="TextBox 96"/>
            <p:cNvSpPr txBox="1">
              <a:spLocks noChangeArrowheads="1"/>
            </p:cNvSpPr>
            <p:nvPr/>
          </p:nvSpPr>
          <p:spPr bwMode="auto">
            <a:xfrm>
              <a:off x="1868298" y="5308312"/>
              <a:ext cx="605008" cy="298072"/>
            </a:xfrm>
            <a:prstGeom prst="rect">
              <a:avLst/>
            </a:prstGeom>
            <a:noFill/>
            <a:ln w="9525">
              <a:noFill/>
              <a:miter lim="800000"/>
              <a:headEnd/>
              <a:tailEnd/>
            </a:ln>
          </p:spPr>
          <p:txBody>
            <a:bodyPr wrap="none">
              <a:spAutoFit/>
            </a:bodyPr>
            <a:lstStyle/>
            <a:p>
              <a:r>
                <a:rPr lang="en-US" sz="1100" b="1">
                  <a:solidFill>
                    <a:srgbClr val="161645"/>
                  </a:solidFill>
                </a:rPr>
                <a:t>WL</a:t>
              </a:r>
              <a:r>
                <a:rPr lang="en-US" sz="1100" b="1" baseline="-25000">
                  <a:solidFill>
                    <a:srgbClr val="161645"/>
                  </a:solidFill>
                </a:rPr>
                <a:t>2</a:t>
              </a:r>
            </a:p>
          </p:txBody>
        </p:sp>
        <p:sp>
          <p:nvSpPr>
            <p:cNvPr id="68" name="TextBox 97"/>
            <p:cNvSpPr txBox="1">
              <a:spLocks noChangeArrowheads="1"/>
            </p:cNvSpPr>
            <p:nvPr/>
          </p:nvSpPr>
          <p:spPr bwMode="auto">
            <a:xfrm>
              <a:off x="2426786" y="5903421"/>
              <a:ext cx="638587" cy="298072"/>
            </a:xfrm>
            <a:prstGeom prst="rect">
              <a:avLst/>
            </a:prstGeom>
            <a:noFill/>
            <a:ln w="9525">
              <a:noFill/>
              <a:miter lim="800000"/>
              <a:headEnd/>
              <a:tailEnd/>
            </a:ln>
          </p:spPr>
          <p:txBody>
            <a:bodyPr wrap="none">
              <a:spAutoFit/>
            </a:bodyPr>
            <a:lstStyle/>
            <a:p>
              <a:r>
                <a:rPr lang="en-US" sz="1100" b="1">
                  <a:solidFill>
                    <a:srgbClr val="161645"/>
                  </a:solidFill>
                </a:rPr>
                <a:t>WL</a:t>
              </a:r>
              <a:r>
                <a:rPr lang="en-US" sz="1100" b="1" baseline="-25000">
                  <a:solidFill>
                    <a:srgbClr val="161645"/>
                  </a:solidFill>
                </a:rPr>
                <a:t>M</a:t>
              </a:r>
            </a:p>
          </p:txBody>
        </p:sp>
        <p:sp>
          <p:nvSpPr>
            <p:cNvPr id="69" name="TextBox 98"/>
            <p:cNvSpPr txBox="1">
              <a:spLocks noChangeArrowheads="1"/>
            </p:cNvSpPr>
            <p:nvPr/>
          </p:nvSpPr>
          <p:spPr bwMode="auto">
            <a:xfrm>
              <a:off x="1574043" y="4817865"/>
              <a:ext cx="605008" cy="298072"/>
            </a:xfrm>
            <a:prstGeom prst="rect">
              <a:avLst/>
            </a:prstGeom>
            <a:noFill/>
            <a:ln w="9525">
              <a:noFill/>
              <a:miter lim="800000"/>
              <a:headEnd/>
              <a:tailEnd/>
            </a:ln>
          </p:spPr>
          <p:txBody>
            <a:bodyPr wrap="none">
              <a:spAutoFit/>
            </a:bodyPr>
            <a:lstStyle/>
            <a:p>
              <a:r>
                <a:rPr lang="en-US" sz="1100" b="1" dirty="0"/>
                <a:t>WL</a:t>
              </a:r>
              <a:r>
                <a:rPr lang="en-US" sz="1100" b="1" baseline="-25000" dirty="0"/>
                <a:t>1</a:t>
              </a:r>
            </a:p>
          </p:txBody>
        </p:sp>
        <p:sp>
          <p:nvSpPr>
            <p:cNvPr id="70" name="TextBox 99"/>
            <p:cNvSpPr txBox="1">
              <a:spLocks noChangeArrowheads="1"/>
            </p:cNvSpPr>
            <p:nvPr/>
          </p:nvSpPr>
          <p:spPr bwMode="auto">
            <a:xfrm>
              <a:off x="1295400" y="4609758"/>
              <a:ext cx="1140737" cy="298072"/>
            </a:xfrm>
            <a:prstGeom prst="rect">
              <a:avLst/>
            </a:prstGeom>
            <a:noFill/>
            <a:ln w="9525">
              <a:noFill/>
              <a:miter lim="800000"/>
              <a:headEnd/>
              <a:tailEnd/>
            </a:ln>
          </p:spPr>
          <p:txBody>
            <a:bodyPr wrap="none">
              <a:spAutoFit/>
            </a:bodyPr>
            <a:lstStyle/>
            <a:p>
              <a:r>
                <a:rPr lang="en-US" sz="1100" b="1">
                  <a:solidFill>
                    <a:srgbClr val="161645"/>
                  </a:solidFill>
                </a:rPr>
                <a:t>Word Line</a:t>
              </a:r>
            </a:p>
          </p:txBody>
        </p:sp>
        <p:sp>
          <p:nvSpPr>
            <p:cNvPr id="71" name="TextBox 100"/>
            <p:cNvSpPr txBox="1">
              <a:spLocks noChangeArrowheads="1"/>
            </p:cNvSpPr>
            <p:nvPr/>
          </p:nvSpPr>
          <p:spPr bwMode="auto">
            <a:xfrm>
              <a:off x="6741035" y="5367757"/>
              <a:ext cx="1280142" cy="298072"/>
            </a:xfrm>
            <a:prstGeom prst="rect">
              <a:avLst/>
            </a:prstGeom>
            <a:noFill/>
            <a:ln w="9525">
              <a:noFill/>
              <a:miter lim="800000"/>
              <a:headEnd/>
              <a:tailEnd/>
            </a:ln>
          </p:spPr>
          <p:txBody>
            <a:bodyPr wrap="none">
              <a:spAutoFit/>
            </a:bodyPr>
            <a:lstStyle/>
            <a:p>
              <a:r>
                <a:rPr lang="en-US" sz="1100" b="1" dirty="0">
                  <a:solidFill>
                    <a:srgbClr val="0000FF"/>
                  </a:solidFill>
                </a:rPr>
                <a:t>Source Line</a:t>
              </a:r>
            </a:p>
          </p:txBody>
        </p:sp>
        <p:cxnSp>
          <p:nvCxnSpPr>
            <p:cNvPr id="72" name="Straight Connector 71"/>
            <p:cNvCxnSpPr/>
            <p:nvPr/>
          </p:nvCxnSpPr>
          <p:spPr>
            <a:xfrm>
              <a:off x="3269920" y="5606476"/>
              <a:ext cx="1793161" cy="0"/>
            </a:xfrm>
            <a:prstGeom prst="line">
              <a:avLst/>
            </a:prstGeom>
            <a:ln w="28575" cap="flat" cmpd="sng" algn="ctr">
              <a:solidFill>
                <a:srgbClr val="000000">
                  <a:alpha val="31000"/>
                </a:srgb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2692216" y="6212537"/>
              <a:ext cx="1057522" cy="0"/>
            </a:xfrm>
            <a:prstGeom prst="line">
              <a:avLst/>
            </a:prstGeom>
            <a:ln w="285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4" name="Rectangle 1248"/>
            <p:cNvSpPr>
              <a:spLocks noChangeArrowheads="1"/>
            </p:cNvSpPr>
            <p:nvPr/>
          </p:nvSpPr>
          <p:spPr bwMode="auto">
            <a:xfrm>
              <a:off x="4730139" y="6238094"/>
              <a:ext cx="230601" cy="58416"/>
            </a:xfrm>
            <a:prstGeom prst="rect">
              <a:avLst/>
            </a:prstGeom>
            <a:solidFill>
              <a:srgbClr val="FF79FB"/>
            </a:solidFill>
            <a:ln w="9525">
              <a:noFill/>
              <a:miter lim="800000"/>
              <a:headEnd/>
              <a:tailEnd/>
            </a:ln>
            <a:effectLst/>
            <a:scene3d>
              <a:camera prst="legacyObliqueTopLeft"/>
              <a:lightRig rig="legacyFlat3" dir="b"/>
            </a:scene3d>
            <a:sp3d extrusionH="5080000" prstMaterial="legacyMatte">
              <a:bevelT w="13500" h="13500" prst="angle"/>
              <a:bevelB w="13500" h="13500" prst="angle"/>
              <a:extrusionClr>
                <a:srgbClr val="FF79FB"/>
              </a:extrusionClr>
            </a:sp3d>
          </p:spPr>
          <p:txBody>
            <a:bodyPr wrap="none" anchor="ctr">
              <a:flatTx/>
            </a:bodyPr>
            <a:lstStyle/>
            <a:p>
              <a:endParaRPr lang="en-US" sz="1100"/>
            </a:p>
          </p:txBody>
        </p:sp>
        <p:sp>
          <p:nvSpPr>
            <p:cNvPr id="75" name="Rectangle 1248"/>
            <p:cNvSpPr>
              <a:spLocks noChangeArrowheads="1"/>
            </p:cNvSpPr>
            <p:nvPr/>
          </p:nvSpPr>
          <p:spPr bwMode="auto">
            <a:xfrm>
              <a:off x="5258378" y="6245564"/>
              <a:ext cx="230601" cy="58416"/>
            </a:xfrm>
            <a:prstGeom prst="rect">
              <a:avLst/>
            </a:prstGeom>
            <a:solidFill>
              <a:srgbClr val="FF79FB"/>
            </a:solidFill>
            <a:ln w="9525">
              <a:noFill/>
              <a:miter lim="800000"/>
              <a:headEnd/>
              <a:tailEnd/>
            </a:ln>
            <a:effectLst/>
            <a:scene3d>
              <a:camera prst="legacyObliqueTopLeft"/>
              <a:lightRig rig="legacyFlat3" dir="b"/>
            </a:scene3d>
            <a:sp3d extrusionH="5080000" prstMaterial="legacyMatte">
              <a:bevelT w="13500" h="13500" prst="angle"/>
              <a:bevelB w="13500" h="13500" prst="angle"/>
              <a:extrusionClr>
                <a:srgbClr val="FF79FB"/>
              </a:extrusionClr>
            </a:sp3d>
          </p:spPr>
          <p:txBody>
            <a:bodyPr wrap="none" anchor="ctr">
              <a:flatTx/>
            </a:bodyPr>
            <a:lstStyle/>
            <a:p>
              <a:endParaRPr lang="en-US" sz="1100"/>
            </a:p>
          </p:txBody>
        </p:sp>
        <p:sp>
          <p:nvSpPr>
            <p:cNvPr id="76" name="Rectangle 1248"/>
            <p:cNvSpPr>
              <a:spLocks noChangeArrowheads="1"/>
            </p:cNvSpPr>
            <p:nvPr/>
          </p:nvSpPr>
          <p:spPr bwMode="auto">
            <a:xfrm>
              <a:off x="6666115" y="6256886"/>
              <a:ext cx="230601" cy="58416"/>
            </a:xfrm>
            <a:prstGeom prst="rect">
              <a:avLst/>
            </a:prstGeom>
            <a:solidFill>
              <a:srgbClr val="FF79FB"/>
            </a:solidFill>
            <a:ln w="9525">
              <a:noFill/>
              <a:miter lim="800000"/>
              <a:headEnd/>
              <a:tailEnd/>
            </a:ln>
            <a:effectLst/>
            <a:scene3d>
              <a:camera prst="legacyObliqueTopLeft"/>
              <a:lightRig rig="legacyFlat3" dir="b"/>
            </a:scene3d>
            <a:sp3d extrusionH="5080000" prstMaterial="legacyMatte">
              <a:bevelT w="13500" h="13500" prst="angle"/>
              <a:bevelB w="13500" h="13500" prst="angle"/>
              <a:extrusionClr>
                <a:srgbClr val="FF79FB"/>
              </a:extrusionClr>
            </a:sp3d>
          </p:spPr>
          <p:txBody>
            <a:bodyPr wrap="none" anchor="ctr">
              <a:flatTx/>
            </a:bodyPr>
            <a:lstStyle/>
            <a:p>
              <a:endParaRPr lang="en-US" sz="1100" b="1">
                <a:solidFill>
                  <a:srgbClr val="0000FF"/>
                </a:solidFill>
              </a:endParaRPr>
            </a:p>
          </p:txBody>
        </p:sp>
      </p:grpSp>
      <p:grpSp>
        <p:nvGrpSpPr>
          <p:cNvPr id="117" name="Group 116"/>
          <p:cNvGrpSpPr/>
          <p:nvPr/>
        </p:nvGrpSpPr>
        <p:grpSpPr>
          <a:xfrm>
            <a:off x="1066800" y="1524000"/>
            <a:ext cx="2590800" cy="1600200"/>
            <a:chOff x="838200" y="1066800"/>
            <a:chExt cx="2590800" cy="1600200"/>
          </a:xfrm>
        </p:grpSpPr>
        <p:grpSp>
          <p:nvGrpSpPr>
            <p:cNvPr id="112" name="Group 111"/>
            <p:cNvGrpSpPr/>
            <p:nvPr/>
          </p:nvGrpSpPr>
          <p:grpSpPr>
            <a:xfrm>
              <a:off x="1158206" y="1181443"/>
              <a:ext cx="392655" cy="1265972"/>
              <a:chOff x="1082006" y="1714843"/>
              <a:chExt cx="392655" cy="1265972"/>
            </a:xfrm>
          </p:grpSpPr>
          <p:grpSp>
            <p:nvGrpSpPr>
              <p:cNvPr id="104" name="Group 474"/>
              <p:cNvGrpSpPr>
                <a:grpSpLocks/>
              </p:cNvGrpSpPr>
              <p:nvPr/>
            </p:nvGrpSpPr>
            <p:grpSpPr bwMode="auto">
              <a:xfrm>
                <a:off x="1082006" y="2479996"/>
                <a:ext cx="314250" cy="373018"/>
                <a:chOff x="3312" y="1344"/>
                <a:chExt cx="240" cy="384"/>
              </a:xfrm>
              <a:scene3d>
                <a:camera prst="orthographicFront">
                  <a:rot lat="0" lon="10799999" rev="0"/>
                </a:camera>
                <a:lightRig rig="threePt" dir="t"/>
              </a:scene3d>
            </p:grpSpPr>
            <p:sp>
              <p:nvSpPr>
                <p:cNvPr id="105" name="Freeform 3"/>
                <p:cNvSpPr>
                  <a:spLocks noChangeAspect="1"/>
                </p:cNvSpPr>
                <p:nvPr/>
              </p:nvSpPr>
              <p:spPr bwMode="auto">
                <a:xfrm>
                  <a:off x="3312" y="1344"/>
                  <a:ext cx="96" cy="384"/>
                </a:xfrm>
                <a:custGeom>
                  <a:avLst/>
                  <a:gdLst/>
                  <a:ahLst/>
                  <a:cxnLst>
                    <a:cxn ang="0">
                      <a:pos x="0" y="0"/>
                    </a:cxn>
                    <a:cxn ang="0">
                      <a:pos x="0" y="192"/>
                    </a:cxn>
                    <a:cxn ang="0">
                      <a:pos x="192" y="192"/>
                    </a:cxn>
                    <a:cxn ang="0">
                      <a:pos x="192" y="576"/>
                    </a:cxn>
                    <a:cxn ang="0">
                      <a:pos x="0" y="576"/>
                    </a:cxn>
                    <a:cxn ang="0">
                      <a:pos x="0" y="768"/>
                    </a:cxn>
                  </a:cxnLst>
                  <a:rect l="0" t="0" r="r" b="b"/>
                  <a:pathLst>
                    <a:path w="192" h="768">
                      <a:moveTo>
                        <a:pt x="0" y="0"/>
                      </a:moveTo>
                      <a:lnTo>
                        <a:pt x="0" y="192"/>
                      </a:lnTo>
                      <a:lnTo>
                        <a:pt x="192" y="192"/>
                      </a:lnTo>
                      <a:lnTo>
                        <a:pt x="192" y="576"/>
                      </a:lnTo>
                      <a:lnTo>
                        <a:pt x="0" y="576"/>
                      </a:lnTo>
                      <a:lnTo>
                        <a:pt x="0" y="768"/>
                      </a:lnTo>
                    </a:path>
                  </a:pathLst>
                </a:custGeom>
                <a:noFill/>
                <a:ln w="28575" cap="flat" cmpd="sng" algn="ctr">
                  <a:solidFill>
                    <a:schemeClr val="tx1"/>
                  </a:solidFill>
                  <a:prstDash val="solid"/>
                  <a:round/>
                  <a:headEnd type="none" w="med" len="med"/>
                  <a:tailEnd type="none" w="med" len="med"/>
                </a:ln>
                <a:effectLst/>
              </p:spPr>
              <p:txBody>
                <a:bodyPr/>
                <a:lstStyle/>
                <a:p>
                  <a:pPr>
                    <a:defRPr/>
                  </a:pPr>
                  <a:endParaRPr lang="en-US" b="1">
                    <a:solidFill>
                      <a:srgbClr val="008000"/>
                    </a:solidFill>
                    <a:cs typeface="ＭＳ Ｐゴシック" charset="-128"/>
                  </a:endParaRPr>
                </a:p>
              </p:txBody>
            </p:sp>
            <p:sp>
              <p:nvSpPr>
                <p:cNvPr id="106" name="Line 4"/>
                <p:cNvSpPr>
                  <a:spLocks noChangeAspect="1" noChangeShapeType="1"/>
                </p:cNvSpPr>
                <p:nvPr/>
              </p:nvSpPr>
              <p:spPr bwMode="auto">
                <a:xfrm>
                  <a:off x="3432" y="1536"/>
                  <a:ext cx="120" cy="0"/>
                </a:xfrm>
                <a:prstGeom prst="line">
                  <a:avLst/>
                </a:prstGeom>
                <a:noFill/>
                <a:ln w="28575" cap="flat" cmpd="sng" algn="ctr">
                  <a:solidFill>
                    <a:schemeClr val="tx1"/>
                  </a:solidFill>
                  <a:prstDash val="solid"/>
                  <a:round/>
                  <a:headEnd type="none" w="med" len="med"/>
                  <a:tailEnd type="none" w="med" len="med"/>
                </a:ln>
                <a:effectLst/>
              </p:spPr>
              <p:txBody>
                <a:bodyPr/>
                <a:lstStyle/>
                <a:p>
                  <a:pPr>
                    <a:defRPr/>
                  </a:pPr>
                  <a:endParaRPr lang="en-US" b="1">
                    <a:solidFill>
                      <a:srgbClr val="008000"/>
                    </a:solidFill>
                    <a:cs typeface="ＭＳ Ｐゴシック" charset="-128"/>
                  </a:endParaRPr>
                </a:p>
              </p:txBody>
            </p:sp>
            <p:sp>
              <p:nvSpPr>
                <p:cNvPr id="107" name="Freeform 5"/>
                <p:cNvSpPr>
                  <a:spLocks noChangeAspect="1"/>
                </p:cNvSpPr>
                <p:nvPr/>
              </p:nvSpPr>
              <p:spPr bwMode="auto">
                <a:xfrm>
                  <a:off x="3312" y="1608"/>
                  <a:ext cx="48" cy="48"/>
                </a:xfrm>
                <a:custGeom>
                  <a:avLst/>
                  <a:gdLst/>
                  <a:ahLst/>
                  <a:cxnLst>
                    <a:cxn ang="0">
                      <a:pos x="0" y="48"/>
                    </a:cxn>
                    <a:cxn ang="0">
                      <a:pos x="96" y="0"/>
                    </a:cxn>
                    <a:cxn ang="0">
                      <a:pos x="96" y="96"/>
                    </a:cxn>
                    <a:cxn ang="0">
                      <a:pos x="0" y="48"/>
                    </a:cxn>
                  </a:cxnLst>
                  <a:rect l="0" t="0" r="r" b="b"/>
                  <a:pathLst>
                    <a:path w="96" h="96">
                      <a:moveTo>
                        <a:pt x="0" y="48"/>
                      </a:moveTo>
                      <a:lnTo>
                        <a:pt x="96" y="0"/>
                      </a:lnTo>
                      <a:lnTo>
                        <a:pt x="96" y="96"/>
                      </a:lnTo>
                      <a:lnTo>
                        <a:pt x="0" y="48"/>
                      </a:lnTo>
                      <a:close/>
                    </a:path>
                  </a:pathLst>
                </a:custGeom>
                <a:solidFill>
                  <a:schemeClr val="tx1"/>
                </a:solidFill>
                <a:ln w="28575" cap="flat" cmpd="sng" algn="ctr">
                  <a:solidFill>
                    <a:schemeClr val="tx1"/>
                  </a:solidFill>
                  <a:prstDash val="solid"/>
                  <a:round/>
                  <a:headEnd type="none" w="med" len="med"/>
                  <a:tailEnd type="none" w="med" len="med"/>
                </a:ln>
                <a:effectLst/>
              </p:spPr>
              <p:txBody>
                <a:bodyPr/>
                <a:lstStyle/>
                <a:p>
                  <a:pPr>
                    <a:defRPr/>
                  </a:pPr>
                  <a:endParaRPr lang="en-US" b="1">
                    <a:solidFill>
                      <a:srgbClr val="008000"/>
                    </a:solidFill>
                    <a:cs typeface="ＭＳ Ｐゴシック" charset="-128"/>
                  </a:endParaRPr>
                </a:p>
              </p:txBody>
            </p:sp>
            <p:sp>
              <p:nvSpPr>
                <p:cNvPr id="108" name="Line 6"/>
                <p:cNvSpPr>
                  <a:spLocks noChangeAspect="1" noChangeShapeType="1"/>
                </p:cNvSpPr>
                <p:nvPr/>
              </p:nvSpPr>
              <p:spPr bwMode="auto">
                <a:xfrm>
                  <a:off x="3432" y="1440"/>
                  <a:ext cx="0" cy="192"/>
                </a:xfrm>
                <a:prstGeom prst="line">
                  <a:avLst/>
                </a:prstGeom>
                <a:noFill/>
                <a:ln w="28575" cap="flat" cmpd="sng" algn="ctr">
                  <a:solidFill>
                    <a:schemeClr val="tx1"/>
                  </a:solidFill>
                  <a:prstDash val="solid"/>
                  <a:round/>
                  <a:headEnd type="none" w="med" len="med"/>
                  <a:tailEnd type="none" w="med" len="med"/>
                </a:ln>
                <a:effectLst/>
              </p:spPr>
              <p:txBody>
                <a:bodyPr/>
                <a:lstStyle/>
                <a:p>
                  <a:pPr>
                    <a:defRPr/>
                  </a:pPr>
                  <a:endParaRPr lang="en-US" b="1">
                    <a:solidFill>
                      <a:srgbClr val="008000"/>
                    </a:solidFill>
                    <a:cs typeface="ＭＳ Ｐゴシック" charset="-128"/>
                  </a:endParaRPr>
                </a:p>
              </p:txBody>
            </p:sp>
          </p:grpSp>
          <p:sp>
            <p:nvSpPr>
              <p:cNvPr id="109" name="Freeform 12"/>
              <p:cNvSpPr>
                <a:spLocks noChangeAspect="1"/>
              </p:cNvSpPr>
              <p:nvPr/>
            </p:nvSpPr>
            <p:spPr bwMode="auto">
              <a:xfrm>
                <a:off x="1299609" y="1874430"/>
                <a:ext cx="175052" cy="602708"/>
              </a:xfrm>
              <a:custGeom>
                <a:avLst/>
                <a:gdLst>
                  <a:gd name="T0" fmla="*/ 2147483647 w 192"/>
                  <a:gd name="T1" fmla="*/ 0 h 960"/>
                  <a:gd name="T2" fmla="*/ 2147483647 w 192"/>
                  <a:gd name="T3" fmla="*/ 2147483647 h 960"/>
                  <a:gd name="T4" fmla="*/ 2147483647 w 192"/>
                  <a:gd name="T5" fmla="*/ 2147483647 h 960"/>
                  <a:gd name="T6" fmla="*/ 0 w 192"/>
                  <a:gd name="T7" fmla="*/ 2147483647 h 960"/>
                  <a:gd name="T8" fmla="*/ 2147483647 w 192"/>
                  <a:gd name="T9" fmla="*/ 2147483647 h 960"/>
                  <a:gd name="T10" fmla="*/ 0 w 192"/>
                  <a:gd name="T11" fmla="*/ 2147483647 h 960"/>
                  <a:gd name="T12" fmla="*/ 2147483647 w 192"/>
                  <a:gd name="T13" fmla="*/ 2147483647 h 960"/>
                  <a:gd name="T14" fmla="*/ 0 w 192"/>
                  <a:gd name="T15" fmla="*/ 2147483647 h 960"/>
                  <a:gd name="T16" fmla="*/ 2147483647 w 192"/>
                  <a:gd name="T17" fmla="*/ 2147483647 h 960"/>
                  <a:gd name="T18" fmla="*/ 2147483647 w 192"/>
                  <a:gd name="T19" fmla="*/ 2147483647 h 9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960"/>
                  <a:gd name="T32" fmla="*/ 192 w 192"/>
                  <a:gd name="T33" fmla="*/ 960 h 9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960">
                    <a:moveTo>
                      <a:pt x="96" y="0"/>
                    </a:moveTo>
                    <a:lnTo>
                      <a:pt x="96" y="192"/>
                    </a:lnTo>
                    <a:lnTo>
                      <a:pt x="192" y="240"/>
                    </a:lnTo>
                    <a:lnTo>
                      <a:pt x="0" y="336"/>
                    </a:lnTo>
                    <a:lnTo>
                      <a:pt x="192" y="432"/>
                    </a:lnTo>
                    <a:lnTo>
                      <a:pt x="0" y="528"/>
                    </a:lnTo>
                    <a:lnTo>
                      <a:pt x="192" y="624"/>
                    </a:lnTo>
                    <a:lnTo>
                      <a:pt x="0" y="720"/>
                    </a:lnTo>
                    <a:lnTo>
                      <a:pt x="96" y="768"/>
                    </a:lnTo>
                    <a:lnTo>
                      <a:pt x="96" y="960"/>
                    </a:lnTo>
                  </a:path>
                </a:pathLst>
              </a:custGeom>
              <a:noFill/>
              <a:ln w="44450">
                <a:solidFill>
                  <a:schemeClr val="tx1"/>
                </a:solidFill>
                <a:round/>
                <a:headEnd/>
                <a:tailEnd/>
              </a:ln>
            </p:spPr>
            <p:txBody>
              <a:bodyPr/>
              <a:lstStyle/>
              <a:p>
                <a:endParaRPr lang="en-US" b="1"/>
              </a:p>
            </p:txBody>
          </p:sp>
          <p:cxnSp>
            <p:nvCxnSpPr>
              <p:cNvPr id="110" name="Straight Connector 109"/>
              <p:cNvCxnSpPr/>
              <p:nvPr/>
            </p:nvCxnSpPr>
            <p:spPr>
              <a:xfrm rot="5400000">
                <a:off x="1320179" y="2917035"/>
                <a:ext cx="126148" cy="1412"/>
              </a:xfrm>
              <a:prstGeom prst="line">
                <a:avLst/>
              </a:prstGeom>
              <a:ln w="285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5400000">
                <a:off x="1314964" y="1790223"/>
                <a:ext cx="152639" cy="1879"/>
              </a:xfrm>
              <a:prstGeom prst="line">
                <a:avLst/>
              </a:prstGeom>
              <a:ln w="285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13" name="TextBox 112"/>
            <p:cNvSpPr txBox="1"/>
            <p:nvPr/>
          </p:nvSpPr>
          <p:spPr>
            <a:xfrm>
              <a:off x="1600200" y="1905000"/>
              <a:ext cx="1826141" cy="738664"/>
            </a:xfrm>
            <a:prstGeom prst="rect">
              <a:avLst/>
            </a:prstGeom>
            <a:noFill/>
          </p:spPr>
          <p:txBody>
            <a:bodyPr wrap="none" rtlCol="0">
              <a:spAutoFit/>
            </a:bodyPr>
            <a:lstStyle/>
            <a:p>
              <a:r>
                <a:rPr lang="en-US" sz="1400" dirty="0" smtClean="0"/>
                <a:t>NMOS</a:t>
              </a:r>
            </a:p>
            <a:p>
              <a:pPr marL="285750" indent="-285750">
                <a:buFont typeface="Wingdings" charset="0"/>
                <a:buChar char="è"/>
              </a:pPr>
              <a:r>
                <a:rPr lang="en-US" sz="1400" dirty="0" smtClean="0"/>
                <a:t>Selection device</a:t>
              </a:r>
            </a:p>
            <a:p>
              <a:pPr marL="285750" indent="-285750">
                <a:buFont typeface="Wingdings" charset="0"/>
                <a:buChar char="è"/>
              </a:pPr>
              <a:r>
                <a:rPr lang="en-US" sz="1400" dirty="0" smtClean="0"/>
                <a:t>Control I</a:t>
              </a:r>
              <a:r>
                <a:rPr lang="en-US" sz="1400" baseline="-25000" dirty="0" smtClean="0"/>
                <a:t>c</a:t>
              </a:r>
              <a:endParaRPr lang="en-US" sz="1400" baseline="-25000" dirty="0"/>
            </a:p>
          </p:txBody>
        </p:sp>
        <p:sp>
          <p:nvSpPr>
            <p:cNvPr id="114" name="TextBox 113"/>
            <p:cNvSpPr txBox="1"/>
            <p:nvPr/>
          </p:nvSpPr>
          <p:spPr>
            <a:xfrm>
              <a:off x="1595176" y="1477336"/>
              <a:ext cx="713281" cy="307777"/>
            </a:xfrm>
            <a:prstGeom prst="rect">
              <a:avLst/>
            </a:prstGeom>
            <a:noFill/>
          </p:spPr>
          <p:txBody>
            <a:bodyPr wrap="none" rtlCol="0">
              <a:spAutoFit/>
            </a:bodyPr>
            <a:lstStyle/>
            <a:p>
              <a:r>
                <a:rPr lang="en-US" sz="1400" dirty="0" smtClean="0"/>
                <a:t>RRAM</a:t>
              </a:r>
              <a:endParaRPr lang="en-US" sz="1400" baseline="-25000" dirty="0"/>
            </a:p>
          </p:txBody>
        </p:sp>
        <p:sp>
          <p:nvSpPr>
            <p:cNvPr id="116" name="Rounded Rectangle 115"/>
            <p:cNvSpPr/>
            <p:nvPr/>
          </p:nvSpPr>
          <p:spPr bwMode="auto">
            <a:xfrm>
              <a:off x="838200" y="1066800"/>
              <a:ext cx="2590800" cy="1600200"/>
            </a:xfrm>
            <a:prstGeom prst="roundRect">
              <a:avLst/>
            </a:prstGeom>
            <a:noFill/>
            <a:ln w="12700" cap="flat" cmpd="sng" algn="ctr">
              <a:solidFill>
                <a:srgbClr val="3366FF"/>
              </a:solidFill>
              <a:prstDash val="sysDash"/>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grpSp>
      <p:sp>
        <p:nvSpPr>
          <p:cNvPr id="118" name="TextBox 117"/>
          <p:cNvSpPr txBox="1"/>
          <p:nvPr/>
        </p:nvSpPr>
        <p:spPr>
          <a:xfrm>
            <a:off x="4648200" y="1143000"/>
            <a:ext cx="3896983" cy="307777"/>
          </a:xfrm>
          <a:prstGeom prst="rect">
            <a:avLst/>
          </a:prstGeom>
          <a:noFill/>
        </p:spPr>
        <p:txBody>
          <a:bodyPr wrap="none" rtlCol="0">
            <a:spAutoFit/>
          </a:bodyPr>
          <a:lstStyle/>
          <a:p>
            <a:r>
              <a:rPr lang="en-US" sz="1400" dirty="0" smtClean="0"/>
              <a:t>Based on MOSIS deep-submicron lambda rule</a:t>
            </a:r>
            <a:endParaRPr lang="en-US" sz="1400" dirty="0"/>
          </a:p>
        </p:txBody>
      </p:sp>
      <p:sp>
        <p:nvSpPr>
          <p:cNvPr id="2" name="TextBox 1"/>
          <p:cNvSpPr txBox="1"/>
          <p:nvPr/>
        </p:nvSpPr>
        <p:spPr>
          <a:xfrm>
            <a:off x="873090" y="1198266"/>
            <a:ext cx="2971248" cy="307777"/>
          </a:xfrm>
          <a:prstGeom prst="rect">
            <a:avLst/>
          </a:prstGeom>
          <a:noFill/>
        </p:spPr>
        <p:txBody>
          <a:bodyPr wrap="none" rtlCol="0">
            <a:spAutoFit/>
          </a:bodyPr>
          <a:lstStyle/>
          <a:p>
            <a:r>
              <a:rPr lang="en-US" sz="1400" dirty="0" smtClean="0"/>
              <a:t>One-Transistor-One-RRAM (</a:t>
            </a:r>
            <a:r>
              <a:rPr lang="en-US" sz="1400" b="1" dirty="0" smtClean="0"/>
              <a:t>1T1R</a:t>
            </a:r>
            <a:r>
              <a:rPr lang="en-US" sz="1400" dirty="0" smtClean="0"/>
              <a:t>)</a:t>
            </a:r>
            <a:endParaRPr lang="en-US" sz="1400" dirty="0"/>
          </a:p>
        </p:txBody>
      </p:sp>
      <p:sp>
        <p:nvSpPr>
          <p:cNvPr id="4" name="Rectangle 3"/>
          <p:cNvSpPr/>
          <p:nvPr/>
        </p:nvSpPr>
        <p:spPr>
          <a:xfrm>
            <a:off x="6705600" y="3733800"/>
            <a:ext cx="1653071" cy="307777"/>
          </a:xfrm>
          <a:prstGeom prst="rect">
            <a:avLst/>
          </a:prstGeom>
          <a:ln>
            <a:solidFill>
              <a:srgbClr val="0000FF"/>
            </a:solidFill>
            <a:prstDash val="sysDash"/>
          </a:ln>
        </p:spPr>
        <p:txBody>
          <a:bodyPr wrap="none">
            <a:spAutoFit/>
          </a:bodyPr>
          <a:lstStyle/>
          <a:p>
            <a:r>
              <a:rPr lang="en-US" sz="1400" dirty="0" smtClean="0">
                <a:solidFill>
                  <a:srgbClr val="000000"/>
                </a:solidFill>
              </a:rPr>
              <a:t>NMOS size &gt; 48λ</a:t>
            </a:r>
            <a:r>
              <a:rPr lang="en-US" sz="1400" baseline="30000" dirty="0" smtClean="0">
                <a:solidFill>
                  <a:srgbClr val="000000"/>
                </a:solidFill>
              </a:rPr>
              <a:t>2</a:t>
            </a:r>
            <a:endParaRPr lang="en-US" sz="1400" dirty="0">
              <a:solidFill>
                <a:srgbClr val="000000"/>
              </a:solidFill>
            </a:endParaRPr>
          </a:p>
        </p:txBody>
      </p:sp>
      <p:sp>
        <p:nvSpPr>
          <p:cNvPr id="115" name="Rectangle 114"/>
          <p:cNvSpPr/>
          <p:nvPr/>
        </p:nvSpPr>
        <p:spPr>
          <a:xfrm>
            <a:off x="5029200" y="3581400"/>
            <a:ext cx="1401708" cy="738664"/>
          </a:xfrm>
          <a:prstGeom prst="rect">
            <a:avLst/>
          </a:prstGeom>
          <a:ln>
            <a:solidFill>
              <a:srgbClr val="0000FF"/>
            </a:solidFill>
            <a:prstDash val="sysDash"/>
          </a:ln>
        </p:spPr>
        <p:txBody>
          <a:bodyPr wrap="none">
            <a:spAutoFit/>
          </a:bodyPr>
          <a:lstStyle/>
          <a:p>
            <a:pPr algn="ctr"/>
            <a:r>
              <a:rPr lang="en-US" sz="1400" dirty="0" smtClean="0"/>
              <a:t>RRAM cell size </a:t>
            </a:r>
          </a:p>
          <a:p>
            <a:pPr algn="ctr"/>
            <a:r>
              <a:rPr lang="en-US" sz="1400" dirty="0" smtClean="0"/>
              <a:t>= 36λ</a:t>
            </a:r>
            <a:r>
              <a:rPr lang="en-US" sz="1400" baseline="30000" dirty="0" smtClean="0"/>
              <a:t>2</a:t>
            </a:r>
          </a:p>
          <a:p>
            <a:pPr algn="ctr"/>
            <a:r>
              <a:rPr lang="en-US" sz="1400" dirty="0" smtClean="0">
                <a:solidFill>
                  <a:srgbClr val="FF0000"/>
                </a:solidFill>
              </a:rPr>
              <a:t>= 4F</a:t>
            </a:r>
            <a:r>
              <a:rPr lang="en-US" sz="1400" baseline="30000" dirty="0" smtClean="0">
                <a:solidFill>
                  <a:srgbClr val="FF0000"/>
                </a:solidFill>
              </a:rPr>
              <a:t>2</a:t>
            </a:r>
            <a:endParaRPr lang="en-US" sz="1400" baseline="30000" dirty="0">
              <a:solidFill>
                <a:srgbClr val="FF0000"/>
              </a:solidFill>
            </a:endParaRPr>
          </a:p>
        </p:txBody>
      </p:sp>
      <p:grpSp>
        <p:nvGrpSpPr>
          <p:cNvPr id="3" name="Group 2"/>
          <p:cNvGrpSpPr/>
          <p:nvPr/>
        </p:nvGrpSpPr>
        <p:grpSpPr>
          <a:xfrm>
            <a:off x="4572000" y="1752600"/>
            <a:ext cx="4069862" cy="1782631"/>
            <a:chOff x="4572000" y="1600200"/>
            <a:chExt cx="4069862" cy="1782631"/>
          </a:xfrm>
        </p:grpSpPr>
        <p:grpSp>
          <p:nvGrpSpPr>
            <p:cNvPr id="121" name="Group 120"/>
            <p:cNvGrpSpPr/>
            <p:nvPr/>
          </p:nvGrpSpPr>
          <p:grpSpPr>
            <a:xfrm>
              <a:off x="4572000" y="1600200"/>
              <a:ext cx="4069862" cy="1782631"/>
              <a:chOff x="4038600" y="1143000"/>
              <a:chExt cx="4069862" cy="1782631"/>
            </a:xfrm>
          </p:grpSpPr>
          <p:cxnSp>
            <p:nvCxnSpPr>
              <p:cNvPr id="77" name="Straight Connector 76"/>
              <p:cNvCxnSpPr/>
              <p:nvPr/>
            </p:nvCxnSpPr>
            <p:spPr bwMode="auto">
              <a:xfrm rot="5400000" flipH="1">
                <a:off x="4261430" y="1685383"/>
                <a:ext cx="598" cy="446258"/>
              </a:xfrm>
              <a:prstGeom prst="line">
                <a:avLst/>
              </a:prstGeom>
              <a:solidFill>
                <a:schemeClr val="accent1"/>
              </a:solidFill>
              <a:ln w="28575" cap="flat" cmpd="sng" algn="ctr">
                <a:solidFill>
                  <a:schemeClr val="tx1"/>
                </a:solidFill>
                <a:prstDash val="sysDash"/>
                <a:miter lim="800000"/>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8" name="Straight Connector 77"/>
              <p:cNvCxnSpPr/>
              <p:nvPr/>
            </p:nvCxnSpPr>
            <p:spPr bwMode="auto">
              <a:xfrm rot="5400000" flipH="1">
                <a:off x="4263711" y="2004184"/>
                <a:ext cx="1060" cy="446258"/>
              </a:xfrm>
              <a:prstGeom prst="line">
                <a:avLst/>
              </a:prstGeom>
              <a:solidFill>
                <a:schemeClr val="accent1"/>
              </a:solidFill>
              <a:ln w="28575" cap="flat" cmpd="sng" algn="ctr">
                <a:solidFill>
                  <a:schemeClr val="tx1"/>
                </a:solidFill>
                <a:prstDash val="sysDash"/>
                <a:miter lim="800000"/>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9" name="Straight Arrow Connector 78"/>
              <p:cNvCxnSpPr/>
              <p:nvPr/>
            </p:nvCxnSpPr>
            <p:spPr bwMode="auto">
              <a:xfrm rot="5400000">
                <a:off x="4104236" y="1724891"/>
                <a:ext cx="304800" cy="0"/>
              </a:xfrm>
              <a:prstGeom prst="straightConnector1">
                <a:avLst/>
              </a:prstGeom>
              <a:solidFill>
                <a:schemeClr val="accent1"/>
              </a:solidFill>
              <a:ln w="9525" cap="flat" cmpd="sng" algn="ctr">
                <a:solidFill>
                  <a:schemeClr val="tx1"/>
                </a:solidFill>
                <a:prstDash val="solid"/>
                <a:miter lim="800000"/>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0" name="Straight Arrow Connector 79"/>
              <p:cNvCxnSpPr/>
              <p:nvPr/>
            </p:nvCxnSpPr>
            <p:spPr bwMode="auto">
              <a:xfrm rot="5400000" flipH="1">
                <a:off x="4097412" y="2365091"/>
                <a:ext cx="304801" cy="0"/>
              </a:xfrm>
              <a:prstGeom prst="straightConnector1">
                <a:avLst/>
              </a:prstGeom>
              <a:solidFill>
                <a:schemeClr val="accent1"/>
              </a:solidFill>
              <a:ln w="9525" cap="flat" cmpd="sng" algn="ctr">
                <a:solidFill>
                  <a:schemeClr val="tx1"/>
                </a:solidFill>
                <a:prstDash val="solid"/>
                <a:miter lim="800000"/>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2" name="Straight Connector 81"/>
              <p:cNvCxnSpPr/>
              <p:nvPr/>
            </p:nvCxnSpPr>
            <p:spPr bwMode="auto">
              <a:xfrm flipH="1">
                <a:off x="4970280" y="1158240"/>
                <a:ext cx="1060" cy="304800"/>
              </a:xfrm>
              <a:prstGeom prst="line">
                <a:avLst/>
              </a:prstGeom>
              <a:solidFill>
                <a:schemeClr val="accent1"/>
              </a:solidFill>
              <a:ln w="28575" cap="flat" cmpd="sng" algn="ctr">
                <a:solidFill>
                  <a:schemeClr val="tx1"/>
                </a:solidFill>
                <a:prstDash val="sysDash"/>
                <a:miter lim="800000"/>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Straight Connector 82"/>
              <p:cNvCxnSpPr/>
              <p:nvPr/>
            </p:nvCxnSpPr>
            <p:spPr bwMode="auto">
              <a:xfrm flipH="1">
                <a:off x="5327620" y="1143000"/>
                <a:ext cx="1060" cy="335280"/>
              </a:xfrm>
              <a:prstGeom prst="line">
                <a:avLst/>
              </a:prstGeom>
              <a:solidFill>
                <a:schemeClr val="accent1"/>
              </a:solidFill>
              <a:ln w="28575" cap="flat" cmpd="sng" algn="ctr">
                <a:solidFill>
                  <a:schemeClr val="tx1"/>
                </a:solidFill>
                <a:prstDash val="sysDash"/>
                <a:miter lim="800000"/>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Straight Arrow Connector 84"/>
              <p:cNvCxnSpPr/>
              <p:nvPr/>
            </p:nvCxnSpPr>
            <p:spPr bwMode="auto">
              <a:xfrm>
                <a:off x="4665480" y="1307899"/>
                <a:ext cx="304800" cy="0"/>
              </a:xfrm>
              <a:prstGeom prst="straightConnector1">
                <a:avLst/>
              </a:prstGeom>
              <a:solidFill>
                <a:schemeClr val="accent1"/>
              </a:solidFill>
              <a:ln w="9525" cap="flat" cmpd="sng" algn="ctr">
                <a:solidFill>
                  <a:schemeClr val="tx1"/>
                </a:solidFill>
                <a:prstDash val="solid"/>
                <a:miter lim="800000"/>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86" name="TextBox 85"/>
              <p:cNvSpPr txBox="1"/>
              <p:nvPr/>
            </p:nvSpPr>
            <p:spPr>
              <a:xfrm>
                <a:off x="4970280" y="1159983"/>
                <a:ext cx="347195" cy="276999"/>
              </a:xfrm>
              <a:prstGeom prst="rect">
                <a:avLst/>
              </a:prstGeom>
              <a:noFill/>
            </p:spPr>
            <p:txBody>
              <a:bodyPr wrap="none" rtlCol="0">
                <a:spAutoFit/>
              </a:bodyPr>
              <a:lstStyle/>
              <a:p>
                <a:r>
                  <a:rPr lang="en-US" sz="1200" dirty="0" smtClean="0">
                    <a:solidFill>
                      <a:srgbClr val="000000"/>
                    </a:solidFill>
                  </a:rPr>
                  <a:t>3λ</a:t>
                </a:r>
                <a:endParaRPr lang="en-US" sz="1200" dirty="0">
                  <a:solidFill>
                    <a:srgbClr val="000000"/>
                  </a:solidFill>
                </a:endParaRPr>
              </a:p>
            </p:txBody>
          </p:sp>
          <p:cxnSp>
            <p:nvCxnSpPr>
              <p:cNvPr id="87" name="Straight Arrow Connector 86"/>
              <p:cNvCxnSpPr/>
              <p:nvPr/>
            </p:nvCxnSpPr>
            <p:spPr bwMode="auto">
              <a:xfrm flipH="1">
                <a:off x="5326464" y="1312383"/>
                <a:ext cx="304801" cy="0"/>
              </a:xfrm>
              <a:prstGeom prst="straightConnector1">
                <a:avLst/>
              </a:prstGeom>
              <a:solidFill>
                <a:schemeClr val="accent1"/>
              </a:solidFill>
              <a:ln w="9525" cap="flat" cmpd="sng" algn="ctr">
                <a:solidFill>
                  <a:schemeClr val="tx1"/>
                </a:solidFill>
                <a:prstDash val="solid"/>
                <a:miter lim="800000"/>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88" name="TextBox 87"/>
              <p:cNvSpPr txBox="1"/>
              <p:nvPr/>
            </p:nvSpPr>
            <p:spPr>
              <a:xfrm>
                <a:off x="4087776" y="1907215"/>
                <a:ext cx="347195" cy="276999"/>
              </a:xfrm>
              <a:prstGeom prst="rect">
                <a:avLst/>
              </a:prstGeom>
              <a:noFill/>
            </p:spPr>
            <p:txBody>
              <a:bodyPr wrap="none" rtlCol="0">
                <a:spAutoFit/>
              </a:bodyPr>
              <a:lstStyle/>
              <a:p>
                <a:r>
                  <a:rPr lang="en-US" sz="1200" dirty="0" smtClean="0">
                    <a:solidFill>
                      <a:srgbClr val="000000"/>
                    </a:solidFill>
                  </a:rPr>
                  <a:t>3λ</a:t>
                </a:r>
                <a:endParaRPr lang="en-US" sz="1200" dirty="0">
                  <a:solidFill>
                    <a:srgbClr val="000000"/>
                  </a:solidFill>
                </a:endParaRPr>
              </a:p>
            </p:txBody>
          </p:sp>
          <p:cxnSp>
            <p:nvCxnSpPr>
              <p:cNvPr id="89" name="Straight Connector 88"/>
              <p:cNvCxnSpPr/>
              <p:nvPr/>
            </p:nvCxnSpPr>
            <p:spPr bwMode="auto">
              <a:xfrm flipH="1">
                <a:off x="6706056" y="1173008"/>
                <a:ext cx="1060" cy="304800"/>
              </a:xfrm>
              <a:prstGeom prst="line">
                <a:avLst/>
              </a:prstGeom>
              <a:solidFill>
                <a:schemeClr val="accent1"/>
              </a:solidFill>
              <a:ln w="28575" cap="flat" cmpd="sng" algn="ctr">
                <a:solidFill>
                  <a:schemeClr val="tx1"/>
                </a:solidFill>
                <a:prstDash val="sysDash"/>
                <a:miter lim="800000"/>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Straight Connector 89"/>
              <p:cNvCxnSpPr/>
              <p:nvPr/>
            </p:nvCxnSpPr>
            <p:spPr bwMode="auto">
              <a:xfrm flipH="1">
                <a:off x="6952636" y="1157768"/>
                <a:ext cx="1060" cy="335280"/>
              </a:xfrm>
              <a:prstGeom prst="line">
                <a:avLst/>
              </a:prstGeom>
              <a:solidFill>
                <a:schemeClr val="accent1"/>
              </a:solidFill>
              <a:ln w="28575" cap="flat" cmpd="sng" algn="ctr">
                <a:solidFill>
                  <a:schemeClr val="tx1"/>
                </a:solidFill>
                <a:prstDash val="sysDash"/>
                <a:miter lim="800000"/>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Straight Arrow Connector 90"/>
              <p:cNvCxnSpPr/>
              <p:nvPr/>
            </p:nvCxnSpPr>
            <p:spPr bwMode="auto">
              <a:xfrm>
                <a:off x="6401256" y="1322667"/>
                <a:ext cx="304800" cy="0"/>
              </a:xfrm>
              <a:prstGeom prst="straightConnector1">
                <a:avLst/>
              </a:prstGeom>
              <a:solidFill>
                <a:schemeClr val="accent1"/>
              </a:solidFill>
              <a:ln w="9525" cap="flat" cmpd="sng" algn="ctr">
                <a:solidFill>
                  <a:schemeClr val="tx1"/>
                </a:solidFill>
                <a:prstDash val="solid"/>
                <a:miter lim="800000"/>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92" name="TextBox 91"/>
              <p:cNvSpPr txBox="1"/>
              <p:nvPr/>
            </p:nvSpPr>
            <p:spPr>
              <a:xfrm>
                <a:off x="6669136" y="1174751"/>
                <a:ext cx="347195" cy="276999"/>
              </a:xfrm>
              <a:prstGeom prst="rect">
                <a:avLst/>
              </a:prstGeom>
              <a:noFill/>
            </p:spPr>
            <p:txBody>
              <a:bodyPr wrap="none" rtlCol="0">
                <a:spAutoFit/>
              </a:bodyPr>
              <a:lstStyle/>
              <a:p>
                <a:r>
                  <a:rPr lang="en-US" sz="1200" dirty="0">
                    <a:solidFill>
                      <a:srgbClr val="000000"/>
                    </a:solidFill>
                  </a:rPr>
                  <a:t>2</a:t>
                </a:r>
                <a:r>
                  <a:rPr lang="en-US" sz="1200" dirty="0" smtClean="0">
                    <a:solidFill>
                      <a:srgbClr val="000000"/>
                    </a:solidFill>
                  </a:rPr>
                  <a:t>λ</a:t>
                </a:r>
                <a:endParaRPr lang="en-US" sz="1200" dirty="0">
                  <a:solidFill>
                    <a:srgbClr val="000000"/>
                  </a:solidFill>
                </a:endParaRPr>
              </a:p>
            </p:txBody>
          </p:sp>
          <p:cxnSp>
            <p:nvCxnSpPr>
              <p:cNvPr id="93" name="Straight Arrow Connector 92"/>
              <p:cNvCxnSpPr/>
              <p:nvPr/>
            </p:nvCxnSpPr>
            <p:spPr bwMode="auto">
              <a:xfrm flipH="1">
                <a:off x="6951480" y="1327151"/>
                <a:ext cx="304801" cy="0"/>
              </a:xfrm>
              <a:prstGeom prst="straightConnector1">
                <a:avLst/>
              </a:prstGeom>
              <a:solidFill>
                <a:schemeClr val="accent1"/>
              </a:solidFill>
              <a:ln w="9525" cap="flat" cmpd="sng" algn="ctr">
                <a:solidFill>
                  <a:schemeClr val="tx1"/>
                </a:solidFill>
                <a:prstDash val="solid"/>
                <a:miter lim="800000"/>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Straight Connector 93"/>
              <p:cNvCxnSpPr/>
              <p:nvPr/>
            </p:nvCxnSpPr>
            <p:spPr bwMode="auto">
              <a:xfrm rot="5400000" flipH="1">
                <a:off x="7882522" y="1623275"/>
                <a:ext cx="598" cy="446258"/>
              </a:xfrm>
              <a:prstGeom prst="line">
                <a:avLst/>
              </a:prstGeom>
              <a:solidFill>
                <a:schemeClr val="accent1"/>
              </a:solidFill>
              <a:ln w="28575" cap="flat" cmpd="sng" algn="ctr">
                <a:solidFill>
                  <a:schemeClr val="tx1"/>
                </a:solidFill>
                <a:prstDash val="sysDash"/>
                <a:miter lim="800000"/>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Straight Connector 94"/>
              <p:cNvCxnSpPr/>
              <p:nvPr/>
            </p:nvCxnSpPr>
            <p:spPr bwMode="auto">
              <a:xfrm rot="5400000" flipH="1">
                <a:off x="7884803" y="2104524"/>
                <a:ext cx="1060" cy="446258"/>
              </a:xfrm>
              <a:prstGeom prst="line">
                <a:avLst/>
              </a:prstGeom>
              <a:solidFill>
                <a:schemeClr val="accent1"/>
              </a:solidFill>
              <a:ln w="28575" cap="flat" cmpd="sng" algn="ctr">
                <a:solidFill>
                  <a:schemeClr val="tx1"/>
                </a:solidFill>
                <a:prstDash val="sysDash"/>
                <a:miter lim="800000"/>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Straight Arrow Connector 95"/>
              <p:cNvCxnSpPr/>
              <p:nvPr/>
            </p:nvCxnSpPr>
            <p:spPr bwMode="auto">
              <a:xfrm rot="5400000">
                <a:off x="7725328" y="1662783"/>
                <a:ext cx="304800" cy="0"/>
              </a:xfrm>
              <a:prstGeom prst="straightConnector1">
                <a:avLst/>
              </a:prstGeom>
              <a:solidFill>
                <a:schemeClr val="accent1"/>
              </a:solidFill>
              <a:ln w="9525" cap="flat" cmpd="sng" algn="ctr">
                <a:solidFill>
                  <a:schemeClr val="tx1"/>
                </a:solidFill>
                <a:prstDash val="solid"/>
                <a:miter lim="800000"/>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Straight Arrow Connector 96"/>
              <p:cNvCxnSpPr/>
              <p:nvPr/>
            </p:nvCxnSpPr>
            <p:spPr bwMode="auto">
              <a:xfrm rot="5400000" flipH="1">
                <a:off x="7718504" y="2465431"/>
                <a:ext cx="304801" cy="0"/>
              </a:xfrm>
              <a:prstGeom prst="straightConnector1">
                <a:avLst/>
              </a:prstGeom>
              <a:solidFill>
                <a:schemeClr val="accent1"/>
              </a:solidFill>
              <a:ln w="9525" cap="flat" cmpd="sng" algn="ctr">
                <a:solidFill>
                  <a:schemeClr val="tx1"/>
                </a:solidFill>
                <a:prstDash val="solid"/>
                <a:miter lim="800000"/>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98" name="TextBox 97"/>
              <p:cNvSpPr txBox="1"/>
              <p:nvPr/>
            </p:nvSpPr>
            <p:spPr>
              <a:xfrm>
                <a:off x="7708868" y="1926331"/>
                <a:ext cx="347195" cy="276999"/>
              </a:xfrm>
              <a:prstGeom prst="rect">
                <a:avLst/>
              </a:prstGeom>
              <a:noFill/>
            </p:spPr>
            <p:txBody>
              <a:bodyPr wrap="none" rtlCol="0">
                <a:spAutoFit/>
              </a:bodyPr>
              <a:lstStyle/>
              <a:p>
                <a:r>
                  <a:rPr lang="en-US" sz="1200" dirty="0">
                    <a:solidFill>
                      <a:srgbClr val="000000"/>
                    </a:solidFill>
                  </a:rPr>
                  <a:t>4</a:t>
                </a:r>
                <a:r>
                  <a:rPr lang="en-US" sz="1200" dirty="0" smtClean="0">
                    <a:solidFill>
                      <a:srgbClr val="000000"/>
                    </a:solidFill>
                  </a:rPr>
                  <a:t>λ</a:t>
                </a:r>
                <a:endParaRPr lang="en-US" sz="1200" dirty="0">
                  <a:solidFill>
                    <a:srgbClr val="000000"/>
                  </a:solidFill>
                </a:endParaRPr>
              </a:p>
            </p:txBody>
          </p:sp>
          <p:cxnSp>
            <p:nvCxnSpPr>
              <p:cNvPr id="99" name="Straight Connector 98"/>
              <p:cNvCxnSpPr/>
              <p:nvPr/>
            </p:nvCxnSpPr>
            <p:spPr bwMode="auto">
              <a:xfrm flipH="1">
                <a:off x="6071317" y="2590351"/>
                <a:ext cx="1707" cy="304800"/>
              </a:xfrm>
              <a:prstGeom prst="line">
                <a:avLst/>
              </a:prstGeom>
              <a:solidFill>
                <a:schemeClr val="accent1"/>
              </a:solidFill>
              <a:ln w="28575" cap="flat" cmpd="sng" algn="ctr">
                <a:solidFill>
                  <a:schemeClr val="tx1"/>
                </a:solidFill>
                <a:prstDash val="sysDash"/>
                <a:miter lim="800000"/>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Straight Connector 99"/>
              <p:cNvCxnSpPr/>
              <p:nvPr/>
            </p:nvCxnSpPr>
            <p:spPr bwMode="auto">
              <a:xfrm flipH="1">
                <a:off x="7622816" y="2590351"/>
                <a:ext cx="1060" cy="335280"/>
              </a:xfrm>
              <a:prstGeom prst="line">
                <a:avLst/>
              </a:prstGeom>
              <a:solidFill>
                <a:schemeClr val="accent1"/>
              </a:solidFill>
              <a:ln w="28575" cap="flat" cmpd="sng" algn="ctr">
                <a:solidFill>
                  <a:schemeClr val="tx1"/>
                </a:solidFill>
                <a:prstDash val="sysDash"/>
                <a:miter lim="800000"/>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Straight Arrow Connector 100"/>
              <p:cNvCxnSpPr/>
              <p:nvPr/>
            </p:nvCxnSpPr>
            <p:spPr bwMode="auto">
              <a:xfrm>
                <a:off x="7090310" y="2742751"/>
                <a:ext cx="446258" cy="0"/>
              </a:xfrm>
              <a:prstGeom prst="straightConnector1">
                <a:avLst/>
              </a:prstGeom>
              <a:solidFill>
                <a:schemeClr val="accent1"/>
              </a:solidFill>
              <a:ln w="9525" cap="flat" cmpd="sng" algn="ctr">
                <a:solidFill>
                  <a:schemeClr val="tx1"/>
                </a:solidFill>
                <a:prstDash val="solid"/>
                <a:miter lim="800000"/>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02" name="TextBox 101"/>
              <p:cNvSpPr txBox="1"/>
              <p:nvPr/>
            </p:nvSpPr>
            <p:spPr>
              <a:xfrm>
                <a:off x="6636936" y="2590351"/>
                <a:ext cx="432781" cy="276999"/>
              </a:xfrm>
              <a:prstGeom prst="rect">
                <a:avLst/>
              </a:prstGeom>
              <a:noFill/>
            </p:spPr>
            <p:txBody>
              <a:bodyPr wrap="none" rtlCol="0">
                <a:spAutoFit/>
              </a:bodyPr>
              <a:lstStyle/>
              <a:p>
                <a:r>
                  <a:rPr lang="en-US" sz="1200" dirty="0" smtClean="0">
                    <a:solidFill>
                      <a:srgbClr val="000000"/>
                    </a:solidFill>
                  </a:rPr>
                  <a:t>12λ</a:t>
                </a:r>
                <a:endParaRPr lang="en-US" sz="1200" dirty="0">
                  <a:solidFill>
                    <a:srgbClr val="000000"/>
                  </a:solidFill>
                </a:endParaRPr>
              </a:p>
            </p:txBody>
          </p:sp>
          <p:cxnSp>
            <p:nvCxnSpPr>
              <p:cNvPr id="103" name="Straight Arrow Connector 102"/>
              <p:cNvCxnSpPr/>
              <p:nvPr/>
            </p:nvCxnSpPr>
            <p:spPr bwMode="auto">
              <a:xfrm flipH="1">
                <a:off x="6103536" y="2742751"/>
                <a:ext cx="490885" cy="0"/>
              </a:xfrm>
              <a:prstGeom prst="straightConnector1">
                <a:avLst/>
              </a:prstGeom>
              <a:solidFill>
                <a:schemeClr val="accent1"/>
              </a:solidFill>
              <a:ln w="9525" cap="flat" cmpd="sng" algn="ctr">
                <a:solidFill>
                  <a:schemeClr val="tx1"/>
                </a:solidFill>
                <a:prstDash val="solid"/>
                <a:miter lim="800000"/>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pic>
            <p:nvPicPr>
              <p:cNvPr id="120" name="Picture 119"/>
              <p:cNvPicPr>
                <a:picLocks noChangeAspect="1"/>
              </p:cNvPicPr>
              <p:nvPr/>
            </p:nvPicPr>
            <p:blipFill>
              <a:blip r:embed="rId3"/>
              <a:stretch>
                <a:fillRect/>
              </a:stretch>
            </p:blipFill>
            <p:spPr>
              <a:xfrm>
                <a:off x="4409856" y="1328758"/>
                <a:ext cx="3315880" cy="1436405"/>
              </a:xfrm>
              <a:prstGeom prst="rect">
                <a:avLst/>
              </a:prstGeom>
            </p:spPr>
          </p:pic>
        </p:grpSp>
        <p:sp>
          <p:nvSpPr>
            <p:cNvPr id="122" name="Rectangle 121"/>
            <p:cNvSpPr/>
            <p:nvPr/>
          </p:nvSpPr>
          <p:spPr bwMode="auto">
            <a:xfrm>
              <a:off x="5471850" y="2298329"/>
              <a:ext cx="712680" cy="737342"/>
            </a:xfrm>
            <a:prstGeom prst="rect">
              <a:avLst/>
            </a:prstGeom>
            <a:noFill/>
            <a:ln w="19050" cap="flat" cmpd="sng" algn="ctr">
              <a:solidFill>
                <a:schemeClr val="tx1"/>
              </a:solidFill>
              <a:prstDash val="sysDash"/>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grpSp>
      <p:sp>
        <p:nvSpPr>
          <p:cNvPr id="5" name="TextBox 4"/>
          <p:cNvSpPr txBox="1"/>
          <p:nvPr/>
        </p:nvSpPr>
        <p:spPr>
          <a:xfrm>
            <a:off x="5479535" y="1517135"/>
            <a:ext cx="413908" cy="307777"/>
          </a:xfrm>
          <a:prstGeom prst="rect">
            <a:avLst/>
          </a:prstGeom>
          <a:noFill/>
        </p:spPr>
        <p:txBody>
          <a:bodyPr wrap="none" rtlCol="0">
            <a:spAutoFit/>
          </a:bodyPr>
          <a:lstStyle/>
          <a:p>
            <a:r>
              <a:rPr lang="en-US" sz="1400" dirty="0" smtClean="0">
                <a:solidFill>
                  <a:srgbClr val="FF0000"/>
                </a:solidFill>
              </a:rPr>
              <a:t>(F)</a:t>
            </a:r>
            <a:endParaRPr lang="en-US" sz="1400" dirty="0">
              <a:solidFill>
                <a:srgbClr val="FF0000"/>
              </a:solidFill>
            </a:endParaRPr>
          </a:p>
        </p:txBody>
      </p:sp>
      <p:sp>
        <p:nvSpPr>
          <p:cNvPr id="123" name="TextBox 122"/>
          <p:cNvSpPr txBox="1"/>
          <p:nvPr/>
        </p:nvSpPr>
        <p:spPr>
          <a:xfrm>
            <a:off x="4274065" y="2487140"/>
            <a:ext cx="413908" cy="307777"/>
          </a:xfrm>
          <a:prstGeom prst="rect">
            <a:avLst/>
          </a:prstGeom>
          <a:noFill/>
        </p:spPr>
        <p:txBody>
          <a:bodyPr wrap="none" rtlCol="0">
            <a:spAutoFit/>
          </a:bodyPr>
          <a:lstStyle/>
          <a:p>
            <a:r>
              <a:rPr lang="en-US" sz="1400" dirty="0" smtClean="0">
                <a:solidFill>
                  <a:srgbClr val="FF0000"/>
                </a:solidFill>
              </a:rPr>
              <a:t>(F)</a:t>
            </a:r>
            <a:endParaRPr lang="en-US" sz="1400" dirty="0">
              <a:solidFill>
                <a:srgbClr val="FF0000"/>
              </a:solidFill>
            </a:endParaRPr>
          </a:p>
        </p:txBody>
      </p:sp>
      <p:sp>
        <p:nvSpPr>
          <p:cNvPr id="124" name="TextBox 123"/>
          <p:cNvSpPr txBox="1"/>
          <p:nvPr/>
        </p:nvSpPr>
        <p:spPr>
          <a:xfrm>
            <a:off x="5452075" y="2590800"/>
            <a:ext cx="492392" cy="215444"/>
          </a:xfrm>
          <a:prstGeom prst="rect">
            <a:avLst/>
          </a:prstGeom>
          <a:noFill/>
        </p:spPr>
        <p:txBody>
          <a:bodyPr wrap="none" rtlCol="0">
            <a:spAutoFit/>
          </a:bodyPr>
          <a:lstStyle/>
          <a:p>
            <a:r>
              <a:rPr lang="en-US" sz="800" b="1" dirty="0" smtClean="0"/>
              <a:t>RRAM</a:t>
            </a:r>
            <a:endParaRPr lang="en-US" sz="800" b="1" dirty="0"/>
          </a:p>
        </p:txBody>
      </p:sp>
      <p:sp>
        <p:nvSpPr>
          <p:cNvPr id="125" name="Title 1"/>
          <p:cNvSpPr>
            <a:spLocks noGrp="1"/>
          </p:cNvSpPr>
          <p:nvPr>
            <p:ph type="title"/>
          </p:nvPr>
        </p:nvSpPr>
        <p:spPr>
          <a:xfrm>
            <a:off x="152400" y="304800"/>
            <a:ext cx="9144000" cy="762000"/>
          </a:xfrm>
        </p:spPr>
        <p:txBody>
          <a:bodyPr>
            <a:normAutofit/>
          </a:bodyPr>
          <a:lstStyle/>
          <a:p>
            <a:r>
              <a:rPr lang="en-US" sz="3200" b="1" i="1" dirty="0" smtClean="0"/>
              <a:t>1T1R RRAM Array</a:t>
            </a:r>
            <a:endParaRPr lang="en-US" sz="3200" b="1" i="1" dirty="0"/>
          </a:p>
        </p:txBody>
      </p:sp>
    </p:spTree>
    <p:extLst>
      <p:ext uri="{BB962C8B-B14F-4D97-AF65-F5344CB8AC3E}">
        <p14:creationId xmlns:p14="http://schemas.microsoft.com/office/powerpoint/2010/main" val="34765483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9144000" cy="762000"/>
          </a:xfrm>
        </p:spPr>
        <p:txBody>
          <a:bodyPr>
            <a:normAutofit/>
          </a:bodyPr>
          <a:lstStyle/>
          <a:p>
            <a:r>
              <a:rPr lang="en-US" sz="3200" b="1" i="1" dirty="0" smtClean="0"/>
              <a:t>Challenges for Cross-Point RRAM Array</a:t>
            </a:r>
            <a:endParaRPr lang="en-US" sz="3200" b="1" i="1" dirty="0"/>
          </a:p>
        </p:txBody>
      </p:sp>
      <p:sp>
        <p:nvSpPr>
          <p:cNvPr id="215" name="Rectangle 214"/>
          <p:cNvSpPr/>
          <p:nvPr/>
        </p:nvSpPr>
        <p:spPr>
          <a:xfrm>
            <a:off x="1371600" y="1143000"/>
            <a:ext cx="914400" cy="430887"/>
          </a:xfrm>
          <a:prstGeom prst="rect">
            <a:avLst/>
          </a:prstGeom>
          <a:ln>
            <a:solidFill>
              <a:srgbClr val="0000FF"/>
            </a:solidFill>
            <a:prstDash val="sysDash"/>
          </a:ln>
        </p:spPr>
        <p:txBody>
          <a:bodyPr wrap="square">
            <a:spAutoFit/>
          </a:bodyPr>
          <a:lstStyle/>
          <a:p>
            <a:r>
              <a:rPr lang="en-US" sz="2200" b="1" dirty="0" smtClean="0"/>
              <a:t>Read</a:t>
            </a:r>
            <a:endParaRPr lang="en-US" sz="2200" dirty="0"/>
          </a:p>
        </p:txBody>
      </p:sp>
      <p:sp>
        <p:nvSpPr>
          <p:cNvPr id="290" name="Freeform 289"/>
          <p:cNvSpPr/>
          <p:nvPr/>
        </p:nvSpPr>
        <p:spPr>
          <a:xfrm>
            <a:off x="2241789" y="3935720"/>
            <a:ext cx="170819" cy="779510"/>
          </a:xfrm>
          <a:custGeom>
            <a:avLst/>
            <a:gdLst>
              <a:gd name="connsiteX0" fmla="*/ 194985 w 194985"/>
              <a:gd name="connsiteY0" fmla="*/ 0 h 947835"/>
              <a:gd name="connsiteX1" fmla="*/ 10932 w 194985"/>
              <a:gd name="connsiteY1" fmla="*/ 395698 h 947835"/>
              <a:gd name="connsiteX2" fmla="*/ 20135 w 194985"/>
              <a:gd name="connsiteY2" fmla="*/ 947835 h 947835"/>
            </a:gdLst>
            <a:ahLst/>
            <a:cxnLst>
              <a:cxn ang="0">
                <a:pos x="connsiteX0" y="connsiteY0"/>
              </a:cxn>
              <a:cxn ang="0">
                <a:pos x="connsiteX1" y="connsiteY1"/>
              </a:cxn>
              <a:cxn ang="0">
                <a:pos x="connsiteX2" y="connsiteY2"/>
              </a:cxn>
            </a:cxnLst>
            <a:rect l="l" t="t" r="r" b="b"/>
            <a:pathLst>
              <a:path w="194985" h="947835">
                <a:moveTo>
                  <a:pt x="194985" y="0"/>
                </a:moveTo>
                <a:cubicBezTo>
                  <a:pt x="117529" y="118863"/>
                  <a:pt x="40074" y="237726"/>
                  <a:pt x="10932" y="395698"/>
                </a:cubicBezTo>
                <a:cubicBezTo>
                  <a:pt x="-18210" y="553671"/>
                  <a:pt x="20135" y="947835"/>
                  <a:pt x="20135" y="947835"/>
                </a:cubicBezTo>
              </a:path>
            </a:pathLst>
          </a:custGeom>
          <a:ln w="28575" cmpd="sng">
            <a:solidFill>
              <a:srgbClr val="FF0000"/>
            </a:solidFill>
            <a:headEnd type="oval"/>
            <a:tailEnd type="triangle"/>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grpSp>
        <p:nvGrpSpPr>
          <p:cNvPr id="289" name="Group 288"/>
          <p:cNvGrpSpPr/>
          <p:nvPr/>
        </p:nvGrpSpPr>
        <p:grpSpPr>
          <a:xfrm>
            <a:off x="6818943" y="2472906"/>
            <a:ext cx="314771" cy="725581"/>
            <a:chOff x="4419600" y="2590800"/>
            <a:chExt cx="381000" cy="873995"/>
          </a:xfrm>
        </p:grpSpPr>
        <p:cxnSp>
          <p:nvCxnSpPr>
            <p:cNvPr id="301" name="Straight Connector 300"/>
            <p:cNvCxnSpPr/>
            <p:nvPr/>
          </p:nvCxnSpPr>
          <p:spPr>
            <a:xfrm>
              <a:off x="4602185" y="3226329"/>
              <a:ext cx="0" cy="238466"/>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2" name="Group 309"/>
            <p:cNvGrpSpPr>
              <a:grpSpLocks/>
            </p:cNvGrpSpPr>
            <p:nvPr/>
          </p:nvGrpSpPr>
          <p:grpSpPr bwMode="auto">
            <a:xfrm>
              <a:off x="4419600" y="2840388"/>
              <a:ext cx="381000" cy="381401"/>
              <a:chOff x="2033587" y="3043238"/>
              <a:chExt cx="228600" cy="304800"/>
            </a:xfrm>
          </p:grpSpPr>
          <p:cxnSp>
            <p:nvCxnSpPr>
              <p:cNvPr id="304" name="Straight Arrow Connector 303"/>
              <p:cNvCxnSpPr/>
              <p:nvPr/>
            </p:nvCxnSpPr>
            <p:spPr>
              <a:xfrm rot="5400000">
                <a:off x="2034381" y="3190081"/>
                <a:ext cx="228600" cy="1587"/>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5" name="Oval 304"/>
              <p:cNvSpPr/>
              <p:nvPr/>
            </p:nvSpPr>
            <p:spPr>
              <a:xfrm>
                <a:off x="2033587" y="3043238"/>
                <a:ext cx="228600" cy="304800"/>
              </a:xfrm>
              <a:prstGeom prst="ellipse">
                <a:avLst/>
              </a:prstGeom>
              <a:no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grpSp>
        <p:cxnSp>
          <p:nvCxnSpPr>
            <p:cNvPr id="303" name="Straight Connector 302"/>
            <p:cNvCxnSpPr/>
            <p:nvPr/>
          </p:nvCxnSpPr>
          <p:spPr>
            <a:xfrm>
              <a:off x="4608812" y="2590800"/>
              <a:ext cx="0" cy="238466"/>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2" name="Rectangle 291"/>
          <p:cNvSpPr/>
          <p:nvPr/>
        </p:nvSpPr>
        <p:spPr>
          <a:xfrm>
            <a:off x="7142490" y="2632129"/>
            <a:ext cx="419969" cy="369332"/>
          </a:xfrm>
          <a:prstGeom prst="rect">
            <a:avLst/>
          </a:prstGeom>
        </p:spPr>
        <p:txBody>
          <a:bodyPr wrap="none">
            <a:spAutoFit/>
          </a:bodyPr>
          <a:lstStyle/>
          <a:p>
            <a:pPr algn="ctr"/>
            <a:r>
              <a:rPr lang="en-US" b="1" dirty="0" smtClean="0"/>
              <a:t>I</a:t>
            </a:r>
            <a:r>
              <a:rPr lang="en-US" b="1" baseline="-25000" dirty="0" smtClean="0"/>
              <a:t>c1</a:t>
            </a:r>
            <a:endParaRPr lang="en-US" b="1" baseline="-25000" dirty="0"/>
          </a:p>
        </p:txBody>
      </p:sp>
      <p:sp>
        <p:nvSpPr>
          <p:cNvPr id="402" name="Rectangle 401"/>
          <p:cNvSpPr/>
          <p:nvPr/>
        </p:nvSpPr>
        <p:spPr>
          <a:xfrm>
            <a:off x="6248400" y="1143000"/>
            <a:ext cx="685800" cy="430887"/>
          </a:xfrm>
          <a:prstGeom prst="rect">
            <a:avLst/>
          </a:prstGeom>
          <a:ln>
            <a:solidFill>
              <a:srgbClr val="0000FF"/>
            </a:solidFill>
            <a:prstDash val="sysDash"/>
          </a:ln>
        </p:spPr>
        <p:txBody>
          <a:bodyPr wrap="square">
            <a:spAutoFit/>
          </a:bodyPr>
          <a:lstStyle/>
          <a:p>
            <a:r>
              <a:rPr lang="en-US" sz="2200" b="1" dirty="0" smtClean="0"/>
              <a:t>Set</a:t>
            </a:r>
            <a:endParaRPr lang="en-US" sz="2200" b="1" baseline="-25000" dirty="0"/>
          </a:p>
        </p:txBody>
      </p:sp>
      <p:grpSp>
        <p:nvGrpSpPr>
          <p:cNvPr id="7" name="Group 6"/>
          <p:cNvGrpSpPr/>
          <p:nvPr/>
        </p:nvGrpSpPr>
        <p:grpSpPr>
          <a:xfrm>
            <a:off x="501504" y="2429530"/>
            <a:ext cx="4130645" cy="3685742"/>
            <a:chOff x="501504" y="2658130"/>
            <a:chExt cx="4130645" cy="3685742"/>
          </a:xfrm>
        </p:grpSpPr>
        <p:sp>
          <p:nvSpPr>
            <p:cNvPr id="404" name="Rectangle 3"/>
            <p:cNvSpPr>
              <a:spLocks noChangeArrowheads="1"/>
            </p:cNvSpPr>
            <p:nvPr/>
          </p:nvSpPr>
          <p:spPr bwMode="auto">
            <a:xfrm>
              <a:off x="501504" y="3468280"/>
              <a:ext cx="2730045" cy="77029"/>
            </a:xfrm>
            <a:prstGeom prst="rect">
              <a:avLst/>
            </a:prstGeom>
            <a:solidFill>
              <a:srgbClr val="5787FF"/>
            </a:solidFill>
            <a:ln w="9525">
              <a:miter lim="800000"/>
              <a:headEnd/>
              <a:tailEnd/>
            </a:ln>
            <a:scene3d>
              <a:camera prst="legacyObliqueTopRight">
                <a:rot lat="21299983" lon="0" rev="0"/>
              </a:camera>
              <a:lightRig rig="legacyFlat3" dir="b"/>
            </a:scene3d>
            <a:sp3d extrusionH="152400" prstMaterial="legacyMatte">
              <a:bevelT w="13500" h="13500" prst="angle"/>
              <a:bevelB w="13500" h="13500" prst="angle"/>
              <a:extrusionClr>
                <a:srgbClr val="5787FF"/>
              </a:extrusionClr>
            </a:sp3d>
          </p:spPr>
          <p:txBody>
            <a:bodyPr wrap="none" anchor="ctr">
              <a:flatTx/>
            </a:bodyPr>
            <a:lstStyle/>
            <a:p>
              <a:endParaRPr lang="en-US" sz="1200">
                <a:solidFill>
                  <a:srgbClr val="00B050"/>
                </a:solidFill>
                <a:latin typeface="Times New Roman" charset="0"/>
                <a:cs typeface="Times New Roman" charset="0"/>
              </a:endParaRPr>
            </a:p>
          </p:txBody>
        </p:sp>
        <p:sp>
          <p:nvSpPr>
            <p:cNvPr id="405" name="Rectangle 3"/>
            <p:cNvSpPr>
              <a:spLocks noChangeArrowheads="1"/>
            </p:cNvSpPr>
            <p:nvPr/>
          </p:nvSpPr>
          <p:spPr bwMode="auto">
            <a:xfrm>
              <a:off x="503864" y="4001680"/>
              <a:ext cx="2730045" cy="77029"/>
            </a:xfrm>
            <a:prstGeom prst="rect">
              <a:avLst/>
            </a:prstGeom>
            <a:solidFill>
              <a:srgbClr val="5787FF"/>
            </a:solidFill>
            <a:ln w="9525">
              <a:miter lim="800000"/>
              <a:headEnd/>
              <a:tailEnd/>
            </a:ln>
            <a:scene3d>
              <a:camera prst="legacyObliqueTopRight">
                <a:rot lat="21299983" lon="0" rev="0"/>
              </a:camera>
              <a:lightRig rig="legacyFlat3" dir="b"/>
            </a:scene3d>
            <a:sp3d extrusionH="152400" prstMaterial="legacyMatte">
              <a:bevelT w="13500" h="13500" prst="angle"/>
              <a:bevelB w="13500" h="13500" prst="angle"/>
              <a:extrusionClr>
                <a:srgbClr val="5787FF"/>
              </a:extrusionClr>
            </a:sp3d>
          </p:spPr>
          <p:txBody>
            <a:bodyPr wrap="none" anchor="ctr">
              <a:flatTx/>
            </a:bodyPr>
            <a:lstStyle/>
            <a:p>
              <a:endParaRPr lang="en-US" sz="1200">
                <a:solidFill>
                  <a:srgbClr val="00B050"/>
                </a:solidFill>
                <a:latin typeface="Times New Roman" charset="0"/>
                <a:cs typeface="Times New Roman" charset="0"/>
              </a:endParaRPr>
            </a:p>
          </p:txBody>
        </p:sp>
        <p:sp>
          <p:nvSpPr>
            <p:cNvPr id="4" name="TextBox 27"/>
            <p:cNvSpPr txBox="1">
              <a:spLocks noChangeArrowheads="1"/>
            </p:cNvSpPr>
            <p:nvPr/>
          </p:nvSpPr>
          <p:spPr bwMode="auto">
            <a:xfrm>
              <a:off x="3276600" y="2667000"/>
              <a:ext cx="762000" cy="369332"/>
            </a:xfrm>
            <a:prstGeom prst="rect">
              <a:avLst/>
            </a:prstGeom>
            <a:noFill/>
            <a:ln w="9525">
              <a:noFill/>
              <a:miter lim="800000"/>
              <a:headEnd/>
              <a:tailEnd/>
            </a:ln>
          </p:spPr>
          <p:txBody>
            <a:bodyPr wrap="square">
              <a:spAutoFit/>
            </a:bodyPr>
            <a:lstStyle/>
            <a:p>
              <a:pPr algn="ctr"/>
              <a:r>
                <a:rPr lang="en-US" b="1" dirty="0" smtClean="0">
                  <a:solidFill>
                    <a:srgbClr val="000099"/>
                  </a:solidFill>
                  <a:latin typeface="+mn-lt"/>
                  <a:cs typeface="Times New Roman" charset="0"/>
                </a:rPr>
                <a:t>V</a:t>
              </a:r>
              <a:r>
                <a:rPr lang="en-US" b="1" baseline="-25000" dirty="0" smtClean="0">
                  <a:solidFill>
                    <a:srgbClr val="000099"/>
                  </a:solidFill>
                  <a:latin typeface="+mn-lt"/>
                  <a:cs typeface="Times New Roman" charset="0"/>
                </a:rPr>
                <a:t>READ</a:t>
              </a:r>
              <a:endParaRPr lang="en-US" b="1" baseline="-25000" dirty="0">
                <a:solidFill>
                  <a:srgbClr val="000099"/>
                </a:solidFill>
                <a:latin typeface="+mn-lt"/>
                <a:cs typeface="Times New Roman" charset="0"/>
              </a:endParaRPr>
            </a:p>
          </p:txBody>
        </p:sp>
        <p:sp>
          <p:nvSpPr>
            <p:cNvPr id="5" name="Rectangle 3"/>
            <p:cNvSpPr>
              <a:spLocks noChangeArrowheads="1"/>
            </p:cNvSpPr>
            <p:nvPr/>
          </p:nvSpPr>
          <p:spPr bwMode="auto">
            <a:xfrm>
              <a:off x="509876" y="2861800"/>
              <a:ext cx="2730045" cy="77029"/>
            </a:xfrm>
            <a:prstGeom prst="rect">
              <a:avLst/>
            </a:prstGeom>
            <a:solidFill>
              <a:srgbClr val="5787FF"/>
            </a:solidFill>
            <a:ln w="9525">
              <a:miter lim="800000"/>
              <a:headEnd/>
              <a:tailEnd/>
            </a:ln>
            <a:scene3d>
              <a:camera prst="legacyObliqueTopRight">
                <a:rot lat="21299983" lon="0" rev="0"/>
              </a:camera>
              <a:lightRig rig="legacyFlat3" dir="b"/>
            </a:scene3d>
            <a:sp3d extrusionH="152400" prstMaterial="legacyMatte">
              <a:bevelT w="13500" h="13500" prst="angle"/>
              <a:bevelB w="13500" h="13500" prst="angle"/>
              <a:extrusionClr>
                <a:srgbClr val="5787FF"/>
              </a:extrusionClr>
            </a:sp3d>
          </p:spPr>
          <p:txBody>
            <a:bodyPr wrap="none" anchor="ctr">
              <a:flatTx/>
            </a:bodyPr>
            <a:lstStyle/>
            <a:p>
              <a:endParaRPr lang="en-US" sz="1200">
                <a:solidFill>
                  <a:srgbClr val="00B050"/>
                </a:solidFill>
                <a:latin typeface="Times New Roman" charset="0"/>
                <a:cs typeface="Times New Roman" charset="0"/>
              </a:endParaRPr>
            </a:p>
          </p:txBody>
        </p:sp>
        <p:grpSp>
          <p:nvGrpSpPr>
            <p:cNvPr id="9" name="Group 374"/>
            <p:cNvGrpSpPr>
              <a:grpSpLocks/>
            </p:cNvGrpSpPr>
            <p:nvPr/>
          </p:nvGrpSpPr>
          <p:grpSpPr bwMode="auto">
            <a:xfrm rot="1813984">
              <a:off x="2791470" y="3993741"/>
              <a:ext cx="123776" cy="391673"/>
              <a:chOff x="6934200" y="423333"/>
              <a:chExt cx="152400" cy="948267"/>
            </a:xfrm>
          </p:grpSpPr>
          <p:sp>
            <p:nvSpPr>
              <p:cNvPr id="10" name="Line 104"/>
              <p:cNvSpPr>
                <a:spLocks noChangeShapeType="1"/>
              </p:cNvSpPr>
              <p:nvPr/>
            </p:nvSpPr>
            <p:spPr bwMode="auto">
              <a:xfrm rot="10800000">
                <a:off x="7035800" y="1134533"/>
                <a:ext cx="0" cy="237067"/>
              </a:xfrm>
              <a:prstGeom prst="line">
                <a:avLst/>
              </a:prstGeom>
              <a:noFill/>
              <a:ln w="12700">
                <a:solidFill>
                  <a:schemeClr val="tx1"/>
                </a:solidFill>
                <a:miter lim="800000"/>
                <a:headEnd/>
                <a:tailEnd/>
              </a:ln>
            </p:spPr>
            <p:txBody>
              <a:bodyPr wrap="none"/>
              <a:lstStyle/>
              <a:p>
                <a:endParaRPr lang="en-US"/>
              </a:p>
            </p:txBody>
          </p:sp>
          <p:sp>
            <p:nvSpPr>
              <p:cNvPr id="11" name="Line 105"/>
              <p:cNvSpPr>
                <a:spLocks noChangeShapeType="1"/>
              </p:cNvSpPr>
              <p:nvPr/>
            </p:nvSpPr>
            <p:spPr bwMode="auto">
              <a:xfrm rot="10800000" flipH="1">
                <a:off x="7035800" y="1075267"/>
                <a:ext cx="50800" cy="59267"/>
              </a:xfrm>
              <a:prstGeom prst="line">
                <a:avLst/>
              </a:prstGeom>
              <a:noFill/>
              <a:ln w="12700">
                <a:solidFill>
                  <a:schemeClr val="tx1"/>
                </a:solidFill>
                <a:miter lim="800000"/>
                <a:headEnd/>
                <a:tailEnd/>
              </a:ln>
            </p:spPr>
            <p:txBody>
              <a:bodyPr wrap="none"/>
              <a:lstStyle/>
              <a:p>
                <a:endParaRPr lang="en-US"/>
              </a:p>
            </p:txBody>
          </p:sp>
          <p:sp>
            <p:nvSpPr>
              <p:cNvPr id="12" name="Line 106"/>
              <p:cNvSpPr>
                <a:spLocks noChangeShapeType="1"/>
              </p:cNvSpPr>
              <p:nvPr/>
            </p:nvSpPr>
            <p:spPr bwMode="auto">
              <a:xfrm rot="10800000">
                <a:off x="6934200" y="1016000"/>
                <a:ext cx="152400" cy="59267"/>
              </a:xfrm>
              <a:prstGeom prst="line">
                <a:avLst/>
              </a:prstGeom>
              <a:noFill/>
              <a:ln w="12700">
                <a:solidFill>
                  <a:schemeClr val="tx1"/>
                </a:solidFill>
                <a:miter lim="800000"/>
                <a:headEnd/>
                <a:tailEnd/>
              </a:ln>
            </p:spPr>
            <p:txBody>
              <a:bodyPr wrap="none"/>
              <a:lstStyle/>
              <a:p>
                <a:endParaRPr lang="en-US"/>
              </a:p>
            </p:txBody>
          </p:sp>
          <p:sp>
            <p:nvSpPr>
              <p:cNvPr id="13" name="Line 107"/>
              <p:cNvSpPr>
                <a:spLocks noChangeShapeType="1"/>
              </p:cNvSpPr>
              <p:nvPr/>
            </p:nvSpPr>
            <p:spPr bwMode="auto">
              <a:xfrm rot="10800000" flipH="1">
                <a:off x="6934200" y="897467"/>
                <a:ext cx="152400" cy="118533"/>
              </a:xfrm>
              <a:prstGeom prst="line">
                <a:avLst/>
              </a:prstGeom>
              <a:noFill/>
              <a:ln w="12700">
                <a:solidFill>
                  <a:schemeClr val="tx1"/>
                </a:solidFill>
                <a:miter lim="800000"/>
                <a:headEnd/>
                <a:tailEnd/>
              </a:ln>
            </p:spPr>
            <p:txBody>
              <a:bodyPr wrap="none"/>
              <a:lstStyle/>
              <a:p>
                <a:endParaRPr lang="en-US"/>
              </a:p>
            </p:txBody>
          </p:sp>
          <p:sp>
            <p:nvSpPr>
              <p:cNvPr id="14" name="Line 108"/>
              <p:cNvSpPr>
                <a:spLocks noChangeShapeType="1"/>
              </p:cNvSpPr>
              <p:nvPr/>
            </p:nvSpPr>
            <p:spPr bwMode="auto">
              <a:xfrm rot="10800000">
                <a:off x="6934200" y="838200"/>
                <a:ext cx="152400" cy="59267"/>
              </a:xfrm>
              <a:prstGeom prst="line">
                <a:avLst/>
              </a:prstGeom>
              <a:noFill/>
              <a:ln w="12700">
                <a:solidFill>
                  <a:schemeClr val="tx1"/>
                </a:solidFill>
                <a:miter lim="800000"/>
                <a:headEnd/>
                <a:tailEnd/>
              </a:ln>
            </p:spPr>
            <p:txBody>
              <a:bodyPr wrap="none"/>
              <a:lstStyle/>
              <a:p>
                <a:endParaRPr lang="en-US"/>
              </a:p>
            </p:txBody>
          </p:sp>
          <p:sp>
            <p:nvSpPr>
              <p:cNvPr id="15" name="Line 109"/>
              <p:cNvSpPr>
                <a:spLocks noChangeShapeType="1"/>
              </p:cNvSpPr>
              <p:nvPr/>
            </p:nvSpPr>
            <p:spPr bwMode="auto">
              <a:xfrm rot="10800000" flipH="1">
                <a:off x="6934200" y="719667"/>
                <a:ext cx="152400" cy="118533"/>
              </a:xfrm>
              <a:prstGeom prst="line">
                <a:avLst/>
              </a:prstGeom>
              <a:noFill/>
              <a:ln w="12700">
                <a:solidFill>
                  <a:schemeClr val="tx1"/>
                </a:solidFill>
                <a:miter lim="800000"/>
                <a:headEnd/>
                <a:tailEnd/>
              </a:ln>
            </p:spPr>
            <p:txBody>
              <a:bodyPr wrap="none"/>
              <a:lstStyle/>
              <a:p>
                <a:endParaRPr lang="en-US"/>
              </a:p>
            </p:txBody>
          </p:sp>
          <p:sp>
            <p:nvSpPr>
              <p:cNvPr id="16" name="Line 110"/>
              <p:cNvSpPr>
                <a:spLocks noChangeShapeType="1"/>
              </p:cNvSpPr>
              <p:nvPr/>
            </p:nvSpPr>
            <p:spPr bwMode="auto">
              <a:xfrm rot="10800000">
                <a:off x="7035800" y="660400"/>
                <a:ext cx="50800" cy="59267"/>
              </a:xfrm>
              <a:prstGeom prst="line">
                <a:avLst/>
              </a:prstGeom>
              <a:noFill/>
              <a:ln w="12700">
                <a:solidFill>
                  <a:schemeClr val="tx1"/>
                </a:solidFill>
                <a:miter lim="800000"/>
                <a:headEnd/>
                <a:tailEnd/>
              </a:ln>
            </p:spPr>
            <p:txBody>
              <a:bodyPr wrap="none"/>
              <a:lstStyle/>
              <a:p>
                <a:endParaRPr lang="en-US"/>
              </a:p>
            </p:txBody>
          </p:sp>
          <p:sp>
            <p:nvSpPr>
              <p:cNvPr id="17" name="Line 111"/>
              <p:cNvSpPr>
                <a:spLocks noChangeShapeType="1"/>
              </p:cNvSpPr>
              <p:nvPr/>
            </p:nvSpPr>
            <p:spPr bwMode="auto">
              <a:xfrm rot="10800000">
                <a:off x="7035800" y="423333"/>
                <a:ext cx="0" cy="237067"/>
              </a:xfrm>
              <a:prstGeom prst="line">
                <a:avLst/>
              </a:prstGeom>
              <a:noFill/>
              <a:ln w="12700">
                <a:solidFill>
                  <a:schemeClr val="tx1"/>
                </a:solidFill>
                <a:miter lim="800000"/>
                <a:headEnd/>
                <a:tailEnd/>
              </a:ln>
            </p:spPr>
            <p:txBody>
              <a:bodyPr wrap="none"/>
              <a:lstStyle/>
              <a:p>
                <a:endParaRPr lang="en-US"/>
              </a:p>
            </p:txBody>
          </p:sp>
        </p:grpSp>
        <p:grpSp>
          <p:nvGrpSpPr>
            <p:cNvPr id="27" name="Group 374"/>
            <p:cNvGrpSpPr>
              <a:grpSpLocks/>
            </p:cNvGrpSpPr>
            <p:nvPr/>
          </p:nvGrpSpPr>
          <p:grpSpPr bwMode="auto">
            <a:xfrm rot="1813984">
              <a:off x="2797432" y="3484561"/>
              <a:ext cx="123777" cy="391673"/>
              <a:chOff x="6934200" y="423333"/>
              <a:chExt cx="152400" cy="948267"/>
            </a:xfrm>
          </p:grpSpPr>
          <p:sp>
            <p:nvSpPr>
              <p:cNvPr id="28" name="Line 104"/>
              <p:cNvSpPr>
                <a:spLocks noChangeShapeType="1"/>
              </p:cNvSpPr>
              <p:nvPr/>
            </p:nvSpPr>
            <p:spPr bwMode="auto">
              <a:xfrm rot="10800000">
                <a:off x="7035800" y="1134533"/>
                <a:ext cx="0" cy="237067"/>
              </a:xfrm>
              <a:prstGeom prst="line">
                <a:avLst/>
              </a:prstGeom>
              <a:noFill/>
              <a:ln w="12700">
                <a:solidFill>
                  <a:schemeClr val="tx1"/>
                </a:solidFill>
                <a:miter lim="800000"/>
                <a:headEnd/>
                <a:tailEnd/>
              </a:ln>
            </p:spPr>
            <p:txBody>
              <a:bodyPr wrap="none"/>
              <a:lstStyle/>
              <a:p>
                <a:endParaRPr lang="en-US"/>
              </a:p>
            </p:txBody>
          </p:sp>
          <p:sp>
            <p:nvSpPr>
              <p:cNvPr id="29" name="Line 105"/>
              <p:cNvSpPr>
                <a:spLocks noChangeShapeType="1"/>
              </p:cNvSpPr>
              <p:nvPr/>
            </p:nvSpPr>
            <p:spPr bwMode="auto">
              <a:xfrm rot="10800000" flipH="1">
                <a:off x="7035800" y="1075267"/>
                <a:ext cx="50800" cy="59267"/>
              </a:xfrm>
              <a:prstGeom prst="line">
                <a:avLst/>
              </a:prstGeom>
              <a:noFill/>
              <a:ln w="12700">
                <a:solidFill>
                  <a:schemeClr val="tx1"/>
                </a:solidFill>
                <a:miter lim="800000"/>
                <a:headEnd/>
                <a:tailEnd/>
              </a:ln>
            </p:spPr>
            <p:txBody>
              <a:bodyPr wrap="none"/>
              <a:lstStyle/>
              <a:p>
                <a:endParaRPr lang="en-US"/>
              </a:p>
            </p:txBody>
          </p:sp>
          <p:sp>
            <p:nvSpPr>
              <p:cNvPr id="30" name="Line 106"/>
              <p:cNvSpPr>
                <a:spLocks noChangeShapeType="1"/>
              </p:cNvSpPr>
              <p:nvPr/>
            </p:nvSpPr>
            <p:spPr bwMode="auto">
              <a:xfrm rot="10800000">
                <a:off x="6934200" y="1016000"/>
                <a:ext cx="152400" cy="59267"/>
              </a:xfrm>
              <a:prstGeom prst="line">
                <a:avLst/>
              </a:prstGeom>
              <a:noFill/>
              <a:ln w="12700">
                <a:solidFill>
                  <a:schemeClr val="tx1"/>
                </a:solidFill>
                <a:miter lim="800000"/>
                <a:headEnd/>
                <a:tailEnd/>
              </a:ln>
            </p:spPr>
            <p:txBody>
              <a:bodyPr wrap="none"/>
              <a:lstStyle/>
              <a:p>
                <a:endParaRPr lang="en-US"/>
              </a:p>
            </p:txBody>
          </p:sp>
          <p:sp>
            <p:nvSpPr>
              <p:cNvPr id="31" name="Line 107"/>
              <p:cNvSpPr>
                <a:spLocks noChangeShapeType="1"/>
              </p:cNvSpPr>
              <p:nvPr/>
            </p:nvSpPr>
            <p:spPr bwMode="auto">
              <a:xfrm rot="10800000" flipH="1">
                <a:off x="6934200" y="897467"/>
                <a:ext cx="152400" cy="118533"/>
              </a:xfrm>
              <a:prstGeom prst="line">
                <a:avLst/>
              </a:prstGeom>
              <a:noFill/>
              <a:ln w="12700">
                <a:solidFill>
                  <a:schemeClr val="tx1"/>
                </a:solidFill>
                <a:miter lim="800000"/>
                <a:headEnd/>
                <a:tailEnd/>
              </a:ln>
            </p:spPr>
            <p:txBody>
              <a:bodyPr wrap="none"/>
              <a:lstStyle/>
              <a:p>
                <a:endParaRPr lang="en-US"/>
              </a:p>
            </p:txBody>
          </p:sp>
          <p:sp>
            <p:nvSpPr>
              <p:cNvPr id="32" name="Line 108"/>
              <p:cNvSpPr>
                <a:spLocks noChangeShapeType="1"/>
              </p:cNvSpPr>
              <p:nvPr/>
            </p:nvSpPr>
            <p:spPr bwMode="auto">
              <a:xfrm rot="10800000">
                <a:off x="6934200" y="838200"/>
                <a:ext cx="152400" cy="59267"/>
              </a:xfrm>
              <a:prstGeom prst="line">
                <a:avLst/>
              </a:prstGeom>
              <a:noFill/>
              <a:ln w="12700">
                <a:solidFill>
                  <a:schemeClr val="tx1"/>
                </a:solidFill>
                <a:miter lim="800000"/>
                <a:headEnd/>
                <a:tailEnd/>
              </a:ln>
            </p:spPr>
            <p:txBody>
              <a:bodyPr wrap="none"/>
              <a:lstStyle/>
              <a:p>
                <a:endParaRPr lang="en-US"/>
              </a:p>
            </p:txBody>
          </p:sp>
          <p:sp>
            <p:nvSpPr>
              <p:cNvPr id="33" name="Line 109"/>
              <p:cNvSpPr>
                <a:spLocks noChangeShapeType="1"/>
              </p:cNvSpPr>
              <p:nvPr/>
            </p:nvSpPr>
            <p:spPr bwMode="auto">
              <a:xfrm rot="10800000" flipH="1">
                <a:off x="6934200" y="719667"/>
                <a:ext cx="152400" cy="118533"/>
              </a:xfrm>
              <a:prstGeom prst="line">
                <a:avLst/>
              </a:prstGeom>
              <a:noFill/>
              <a:ln w="12700">
                <a:solidFill>
                  <a:schemeClr val="tx1"/>
                </a:solidFill>
                <a:miter lim="800000"/>
                <a:headEnd/>
                <a:tailEnd/>
              </a:ln>
            </p:spPr>
            <p:txBody>
              <a:bodyPr wrap="none"/>
              <a:lstStyle/>
              <a:p>
                <a:endParaRPr lang="en-US"/>
              </a:p>
            </p:txBody>
          </p:sp>
          <p:sp>
            <p:nvSpPr>
              <p:cNvPr id="34" name="Line 110"/>
              <p:cNvSpPr>
                <a:spLocks noChangeShapeType="1"/>
              </p:cNvSpPr>
              <p:nvPr/>
            </p:nvSpPr>
            <p:spPr bwMode="auto">
              <a:xfrm rot="10800000">
                <a:off x="7035800" y="660400"/>
                <a:ext cx="50800" cy="59267"/>
              </a:xfrm>
              <a:prstGeom prst="line">
                <a:avLst/>
              </a:prstGeom>
              <a:noFill/>
              <a:ln w="12700">
                <a:solidFill>
                  <a:schemeClr val="tx1"/>
                </a:solidFill>
                <a:miter lim="800000"/>
                <a:headEnd/>
                <a:tailEnd/>
              </a:ln>
            </p:spPr>
            <p:txBody>
              <a:bodyPr wrap="none"/>
              <a:lstStyle/>
              <a:p>
                <a:endParaRPr lang="en-US"/>
              </a:p>
            </p:txBody>
          </p:sp>
          <p:sp>
            <p:nvSpPr>
              <p:cNvPr id="35" name="Line 111"/>
              <p:cNvSpPr>
                <a:spLocks noChangeShapeType="1"/>
              </p:cNvSpPr>
              <p:nvPr/>
            </p:nvSpPr>
            <p:spPr bwMode="auto">
              <a:xfrm rot="10800000">
                <a:off x="7035800" y="423333"/>
                <a:ext cx="0" cy="237067"/>
              </a:xfrm>
              <a:prstGeom prst="line">
                <a:avLst/>
              </a:prstGeom>
              <a:noFill/>
              <a:ln w="12700">
                <a:solidFill>
                  <a:schemeClr val="tx1"/>
                </a:solidFill>
                <a:miter lim="800000"/>
                <a:headEnd/>
                <a:tailEnd/>
              </a:ln>
            </p:spPr>
            <p:txBody>
              <a:bodyPr wrap="none"/>
              <a:lstStyle/>
              <a:p>
                <a:endParaRPr lang="en-US"/>
              </a:p>
            </p:txBody>
          </p:sp>
        </p:grpSp>
        <p:grpSp>
          <p:nvGrpSpPr>
            <p:cNvPr id="37" name="Group 365"/>
            <p:cNvGrpSpPr>
              <a:grpSpLocks/>
            </p:cNvGrpSpPr>
            <p:nvPr/>
          </p:nvGrpSpPr>
          <p:grpSpPr bwMode="auto">
            <a:xfrm rot="1813984">
              <a:off x="2179969" y="3993741"/>
              <a:ext cx="123777" cy="391673"/>
              <a:chOff x="6934200" y="423333"/>
              <a:chExt cx="152400" cy="948267"/>
            </a:xfrm>
          </p:grpSpPr>
          <p:sp>
            <p:nvSpPr>
              <p:cNvPr id="38" name="Line 104"/>
              <p:cNvSpPr>
                <a:spLocks noChangeShapeType="1"/>
              </p:cNvSpPr>
              <p:nvPr/>
            </p:nvSpPr>
            <p:spPr bwMode="auto">
              <a:xfrm rot="10800000">
                <a:off x="7035800" y="1134533"/>
                <a:ext cx="0" cy="237067"/>
              </a:xfrm>
              <a:prstGeom prst="line">
                <a:avLst/>
              </a:prstGeom>
              <a:noFill/>
              <a:ln w="12700">
                <a:solidFill>
                  <a:schemeClr val="tx1"/>
                </a:solidFill>
                <a:miter lim="800000"/>
                <a:headEnd/>
                <a:tailEnd/>
              </a:ln>
            </p:spPr>
            <p:txBody>
              <a:bodyPr wrap="none"/>
              <a:lstStyle/>
              <a:p>
                <a:endParaRPr lang="en-US"/>
              </a:p>
            </p:txBody>
          </p:sp>
          <p:sp>
            <p:nvSpPr>
              <p:cNvPr id="39" name="Line 105"/>
              <p:cNvSpPr>
                <a:spLocks noChangeShapeType="1"/>
              </p:cNvSpPr>
              <p:nvPr/>
            </p:nvSpPr>
            <p:spPr bwMode="auto">
              <a:xfrm rot="10800000" flipH="1">
                <a:off x="7035800" y="1075267"/>
                <a:ext cx="50800" cy="59267"/>
              </a:xfrm>
              <a:prstGeom prst="line">
                <a:avLst/>
              </a:prstGeom>
              <a:noFill/>
              <a:ln w="12700">
                <a:solidFill>
                  <a:schemeClr val="tx1"/>
                </a:solidFill>
                <a:miter lim="800000"/>
                <a:headEnd/>
                <a:tailEnd/>
              </a:ln>
            </p:spPr>
            <p:txBody>
              <a:bodyPr wrap="none"/>
              <a:lstStyle/>
              <a:p>
                <a:endParaRPr lang="en-US"/>
              </a:p>
            </p:txBody>
          </p:sp>
          <p:sp>
            <p:nvSpPr>
              <p:cNvPr id="40" name="Line 106"/>
              <p:cNvSpPr>
                <a:spLocks noChangeShapeType="1"/>
              </p:cNvSpPr>
              <p:nvPr/>
            </p:nvSpPr>
            <p:spPr bwMode="auto">
              <a:xfrm rot="10800000">
                <a:off x="6934200" y="1016000"/>
                <a:ext cx="152400" cy="59267"/>
              </a:xfrm>
              <a:prstGeom prst="line">
                <a:avLst/>
              </a:prstGeom>
              <a:noFill/>
              <a:ln w="12700">
                <a:solidFill>
                  <a:schemeClr val="tx1"/>
                </a:solidFill>
                <a:miter lim="800000"/>
                <a:headEnd/>
                <a:tailEnd/>
              </a:ln>
            </p:spPr>
            <p:txBody>
              <a:bodyPr wrap="none"/>
              <a:lstStyle/>
              <a:p>
                <a:endParaRPr lang="en-US"/>
              </a:p>
            </p:txBody>
          </p:sp>
          <p:sp>
            <p:nvSpPr>
              <p:cNvPr id="41" name="Line 107"/>
              <p:cNvSpPr>
                <a:spLocks noChangeShapeType="1"/>
              </p:cNvSpPr>
              <p:nvPr/>
            </p:nvSpPr>
            <p:spPr bwMode="auto">
              <a:xfrm rot="10800000" flipH="1">
                <a:off x="6934200" y="897467"/>
                <a:ext cx="152400" cy="118533"/>
              </a:xfrm>
              <a:prstGeom prst="line">
                <a:avLst/>
              </a:prstGeom>
              <a:noFill/>
              <a:ln w="12700">
                <a:solidFill>
                  <a:schemeClr val="tx1"/>
                </a:solidFill>
                <a:miter lim="800000"/>
                <a:headEnd/>
                <a:tailEnd/>
              </a:ln>
            </p:spPr>
            <p:txBody>
              <a:bodyPr wrap="none"/>
              <a:lstStyle/>
              <a:p>
                <a:endParaRPr lang="en-US"/>
              </a:p>
            </p:txBody>
          </p:sp>
          <p:sp>
            <p:nvSpPr>
              <p:cNvPr id="42" name="Line 108"/>
              <p:cNvSpPr>
                <a:spLocks noChangeShapeType="1"/>
              </p:cNvSpPr>
              <p:nvPr/>
            </p:nvSpPr>
            <p:spPr bwMode="auto">
              <a:xfrm rot="10800000">
                <a:off x="6934200" y="838200"/>
                <a:ext cx="152400" cy="59267"/>
              </a:xfrm>
              <a:prstGeom prst="line">
                <a:avLst/>
              </a:prstGeom>
              <a:noFill/>
              <a:ln w="12700">
                <a:solidFill>
                  <a:schemeClr val="tx1"/>
                </a:solidFill>
                <a:miter lim="800000"/>
                <a:headEnd/>
                <a:tailEnd/>
              </a:ln>
            </p:spPr>
            <p:txBody>
              <a:bodyPr wrap="none"/>
              <a:lstStyle/>
              <a:p>
                <a:endParaRPr lang="en-US"/>
              </a:p>
            </p:txBody>
          </p:sp>
          <p:sp>
            <p:nvSpPr>
              <p:cNvPr id="43" name="Line 109"/>
              <p:cNvSpPr>
                <a:spLocks noChangeShapeType="1"/>
              </p:cNvSpPr>
              <p:nvPr/>
            </p:nvSpPr>
            <p:spPr bwMode="auto">
              <a:xfrm rot="10800000" flipH="1">
                <a:off x="6934200" y="719667"/>
                <a:ext cx="152400" cy="118533"/>
              </a:xfrm>
              <a:prstGeom prst="line">
                <a:avLst/>
              </a:prstGeom>
              <a:noFill/>
              <a:ln w="12700">
                <a:solidFill>
                  <a:schemeClr val="tx1"/>
                </a:solidFill>
                <a:miter lim="800000"/>
                <a:headEnd/>
                <a:tailEnd/>
              </a:ln>
            </p:spPr>
            <p:txBody>
              <a:bodyPr wrap="none"/>
              <a:lstStyle/>
              <a:p>
                <a:endParaRPr lang="en-US"/>
              </a:p>
            </p:txBody>
          </p:sp>
          <p:sp>
            <p:nvSpPr>
              <p:cNvPr id="44" name="Line 110"/>
              <p:cNvSpPr>
                <a:spLocks noChangeShapeType="1"/>
              </p:cNvSpPr>
              <p:nvPr/>
            </p:nvSpPr>
            <p:spPr bwMode="auto">
              <a:xfrm rot="10800000">
                <a:off x="7035800" y="660400"/>
                <a:ext cx="50800" cy="59267"/>
              </a:xfrm>
              <a:prstGeom prst="line">
                <a:avLst/>
              </a:prstGeom>
              <a:noFill/>
              <a:ln w="12700">
                <a:solidFill>
                  <a:schemeClr val="tx1"/>
                </a:solidFill>
                <a:miter lim="800000"/>
                <a:headEnd/>
                <a:tailEnd/>
              </a:ln>
            </p:spPr>
            <p:txBody>
              <a:bodyPr wrap="none"/>
              <a:lstStyle/>
              <a:p>
                <a:endParaRPr lang="en-US"/>
              </a:p>
            </p:txBody>
          </p:sp>
          <p:sp>
            <p:nvSpPr>
              <p:cNvPr id="45" name="Line 111"/>
              <p:cNvSpPr>
                <a:spLocks noChangeShapeType="1"/>
              </p:cNvSpPr>
              <p:nvPr/>
            </p:nvSpPr>
            <p:spPr bwMode="auto">
              <a:xfrm rot="10800000">
                <a:off x="7035800" y="423333"/>
                <a:ext cx="0" cy="237067"/>
              </a:xfrm>
              <a:prstGeom prst="line">
                <a:avLst/>
              </a:prstGeom>
              <a:noFill/>
              <a:ln w="12700">
                <a:solidFill>
                  <a:schemeClr val="tx1"/>
                </a:solidFill>
                <a:miter lim="800000"/>
                <a:headEnd/>
                <a:tailEnd/>
              </a:ln>
            </p:spPr>
            <p:txBody>
              <a:bodyPr wrap="none"/>
              <a:lstStyle/>
              <a:p>
                <a:endParaRPr lang="en-US"/>
              </a:p>
            </p:txBody>
          </p:sp>
        </p:grpSp>
        <p:grpSp>
          <p:nvGrpSpPr>
            <p:cNvPr id="46" name="Group 365"/>
            <p:cNvGrpSpPr>
              <a:grpSpLocks/>
            </p:cNvGrpSpPr>
            <p:nvPr/>
          </p:nvGrpSpPr>
          <p:grpSpPr bwMode="auto">
            <a:xfrm rot="1813984">
              <a:off x="2181229" y="3484561"/>
              <a:ext cx="123776" cy="391673"/>
              <a:chOff x="6934200" y="423333"/>
              <a:chExt cx="152400" cy="948267"/>
            </a:xfrm>
          </p:grpSpPr>
          <p:sp>
            <p:nvSpPr>
              <p:cNvPr id="47" name="Line 104"/>
              <p:cNvSpPr>
                <a:spLocks noChangeShapeType="1"/>
              </p:cNvSpPr>
              <p:nvPr/>
            </p:nvSpPr>
            <p:spPr bwMode="auto">
              <a:xfrm rot="10800000">
                <a:off x="7035800" y="1134533"/>
                <a:ext cx="0" cy="237067"/>
              </a:xfrm>
              <a:prstGeom prst="line">
                <a:avLst/>
              </a:prstGeom>
              <a:noFill/>
              <a:ln w="12700">
                <a:solidFill>
                  <a:schemeClr val="tx1"/>
                </a:solidFill>
                <a:miter lim="800000"/>
                <a:headEnd/>
                <a:tailEnd/>
              </a:ln>
            </p:spPr>
            <p:txBody>
              <a:bodyPr wrap="none"/>
              <a:lstStyle/>
              <a:p>
                <a:endParaRPr lang="en-US"/>
              </a:p>
            </p:txBody>
          </p:sp>
          <p:sp>
            <p:nvSpPr>
              <p:cNvPr id="48" name="Line 105"/>
              <p:cNvSpPr>
                <a:spLocks noChangeShapeType="1"/>
              </p:cNvSpPr>
              <p:nvPr/>
            </p:nvSpPr>
            <p:spPr bwMode="auto">
              <a:xfrm rot="10800000" flipH="1">
                <a:off x="7035800" y="1075267"/>
                <a:ext cx="50800" cy="59267"/>
              </a:xfrm>
              <a:prstGeom prst="line">
                <a:avLst/>
              </a:prstGeom>
              <a:noFill/>
              <a:ln w="12700">
                <a:solidFill>
                  <a:schemeClr val="tx1"/>
                </a:solidFill>
                <a:miter lim="800000"/>
                <a:headEnd/>
                <a:tailEnd/>
              </a:ln>
            </p:spPr>
            <p:txBody>
              <a:bodyPr wrap="none"/>
              <a:lstStyle/>
              <a:p>
                <a:endParaRPr lang="en-US"/>
              </a:p>
            </p:txBody>
          </p:sp>
          <p:sp>
            <p:nvSpPr>
              <p:cNvPr id="49" name="Line 106"/>
              <p:cNvSpPr>
                <a:spLocks noChangeShapeType="1"/>
              </p:cNvSpPr>
              <p:nvPr/>
            </p:nvSpPr>
            <p:spPr bwMode="auto">
              <a:xfrm rot="10800000">
                <a:off x="6934200" y="1016000"/>
                <a:ext cx="152400" cy="59267"/>
              </a:xfrm>
              <a:prstGeom prst="line">
                <a:avLst/>
              </a:prstGeom>
              <a:noFill/>
              <a:ln w="12700">
                <a:solidFill>
                  <a:schemeClr val="tx1"/>
                </a:solidFill>
                <a:miter lim="800000"/>
                <a:headEnd/>
                <a:tailEnd/>
              </a:ln>
            </p:spPr>
            <p:txBody>
              <a:bodyPr wrap="none"/>
              <a:lstStyle/>
              <a:p>
                <a:endParaRPr lang="en-US"/>
              </a:p>
            </p:txBody>
          </p:sp>
          <p:sp>
            <p:nvSpPr>
              <p:cNvPr id="50" name="Line 107"/>
              <p:cNvSpPr>
                <a:spLocks noChangeShapeType="1"/>
              </p:cNvSpPr>
              <p:nvPr/>
            </p:nvSpPr>
            <p:spPr bwMode="auto">
              <a:xfrm rot="10800000" flipH="1">
                <a:off x="6934200" y="897467"/>
                <a:ext cx="152400" cy="118533"/>
              </a:xfrm>
              <a:prstGeom prst="line">
                <a:avLst/>
              </a:prstGeom>
              <a:noFill/>
              <a:ln w="12700">
                <a:solidFill>
                  <a:schemeClr val="tx1"/>
                </a:solidFill>
                <a:miter lim="800000"/>
                <a:headEnd/>
                <a:tailEnd/>
              </a:ln>
            </p:spPr>
            <p:txBody>
              <a:bodyPr wrap="none"/>
              <a:lstStyle/>
              <a:p>
                <a:endParaRPr lang="en-US"/>
              </a:p>
            </p:txBody>
          </p:sp>
          <p:sp>
            <p:nvSpPr>
              <p:cNvPr id="51" name="Line 108"/>
              <p:cNvSpPr>
                <a:spLocks noChangeShapeType="1"/>
              </p:cNvSpPr>
              <p:nvPr/>
            </p:nvSpPr>
            <p:spPr bwMode="auto">
              <a:xfrm rot="10800000">
                <a:off x="6934200" y="838200"/>
                <a:ext cx="152400" cy="59267"/>
              </a:xfrm>
              <a:prstGeom prst="line">
                <a:avLst/>
              </a:prstGeom>
              <a:noFill/>
              <a:ln w="12700">
                <a:solidFill>
                  <a:schemeClr val="tx1"/>
                </a:solidFill>
                <a:miter lim="800000"/>
                <a:headEnd/>
                <a:tailEnd/>
              </a:ln>
            </p:spPr>
            <p:txBody>
              <a:bodyPr wrap="none"/>
              <a:lstStyle/>
              <a:p>
                <a:endParaRPr lang="en-US"/>
              </a:p>
            </p:txBody>
          </p:sp>
          <p:sp>
            <p:nvSpPr>
              <p:cNvPr id="52" name="Line 109"/>
              <p:cNvSpPr>
                <a:spLocks noChangeShapeType="1"/>
              </p:cNvSpPr>
              <p:nvPr/>
            </p:nvSpPr>
            <p:spPr bwMode="auto">
              <a:xfrm rot="10800000" flipH="1">
                <a:off x="6934200" y="719667"/>
                <a:ext cx="152400" cy="118533"/>
              </a:xfrm>
              <a:prstGeom prst="line">
                <a:avLst/>
              </a:prstGeom>
              <a:noFill/>
              <a:ln w="12700">
                <a:solidFill>
                  <a:schemeClr val="tx1"/>
                </a:solidFill>
                <a:miter lim="800000"/>
                <a:headEnd/>
                <a:tailEnd/>
              </a:ln>
            </p:spPr>
            <p:txBody>
              <a:bodyPr wrap="none"/>
              <a:lstStyle/>
              <a:p>
                <a:endParaRPr lang="en-US"/>
              </a:p>
            </p:txBody>
          </p:sp>
          <p:sp>
            <p:nvSpPr>
              <p:cNvPr id="53" name="Line 110"/>
              <p:cNvSpPr>
                <a:spLocks noChangeShapeType="1"/>
              </p:cNvSpPr>
              <p:nvPr/>
            </p:nvSpPr>
            <p:spPr bwMode="auto">
              <a:xfrm rot="10800000">
                <a:off x="7035800" y="660400"/>
                <a:ext cx="50800" cy="59267"/>
              </a:xfrm>
              <a:prstGeom prst="line">
                <a:avLst/>
              </a:prstGeom>
              <a:noFill/>
              <a:ln w="12700">
                <a:solidFill>
                  <a:schemeClr val="tx1"/>
                </a:solidFill>
                <a:miter lim="800000"/>
                <a:headEnd/>
                <a:tailEnd/>
              </a:ln>
            </p:spPr>
            <p:txBody>
              <a:bodyPr wrap="none"/>
              <a:lstStyle/>
              <a:p>
                <a:endParaRPr lang="en-US"/>
              </a:p>
            </p:txBody>
          </p:sp>
          <p:sp>
            <p:nvSpPr>
              <p:cNvPr id="54" name="Line 111"/>
              <p:cNvSpPr>
                <a:spLocks noChangeShapeType="1"/>
              </p:cNvSpPr>
              <p:nvPr/>
            </p:nvSpPr>
            <p:spPr bwMode="auto">
              <a:xfrm rot="10800000">
                <a:off x="7035800" y="423333"/>
                <a:ext cx="0" cy="237067"/>
              </a:xfrm>
              <a:prstGeom prst="line">
                <a:avLst/>
              </a:prstGeom>
              <a:noFill/>
              <a:ln w="12700">
                <a:solidFill>
                  <a:schemeClr val="tx1"/>
                </a:solidFill>
                <a:miter lim="800000"/>
                <a:headEnd/>
                <a:tailEnd/>
              </a:ln>
            </p:spPr>
            <p:txBody>
              <a:bodyPr wrap="none"/>
              <a:lstStyle/>
              <a:p>
                <a:endParaRPr lang="en-US"/>
              </a:p>
            </p:txBody>
          </p:sp>
        </p:grpSp>
        <p:grpSp>
          <p:nvGrpSpPr>
            <p:cNvPr id="55" name="Group 336"/>
            <p:cNvGrpSpPr>
              <a:grpSpLocks/>
            </p:cNvGrpSpPr>
            <p:nvPr/>
          </p:nvGrpSpPr>
          <p:grpSpPr bwMode="auto">
            <a:xfrm rot="1813984">
              <a:off x="2168951" y="2877144"/>
              <a:ext cx="122386" cy="390368"/>
              <a:chOff x="6934200" y="423333"/>
              <a:chExt cx="152400" cy="948267"/>
            </a:xfrm>
          </p:grpSpPr>
          <p:sp>
            <p:nvSpPr>
              <p:cNvPr id="56" name="Line 104"/>
              <p:cNvSpPr>
                <a:spLocks noChangeShapeType="1"/>
              </p:cNvSpPr>
              <p:nvPr/>
            </p:nvSpPr>
            <p:spPr bwMode="auto">
              <a:xfrm rot="10800000">
                <a:off x="7035800" y="1134533"/>
                <a:ext cx="0" cy="237067"/>
              </a:xfrm>
              <a:prstGeom prst="line">
                <a:avLst/>
              </a:prstGeom>
              <a:noFill/>
              <a:ln w="38100">
                <a:solidFill>
                  <a:srgbClr val="000000"/>
                </a:solidFill>
                <a:miter lim="800000"/>
                <a:headEnd/>
                <a:tailEnd/>
              </a:ln>
            </p:spPr>
            <p:txBody>
              <a:bodyPr wrap="none"/>
              <a:lstStyle/>
              <a:p>
                <a:endParaRPr lang="en-US"/>
              </a:p>
            </p:txBody>
          </p:sp>
          <p:sp>
            <p:nvSpPr>
              <p:cNvPr id="57" name="Line 105"/>
              <p:cNvSpPr>
                <a:spLocks noChangeShapeType="1"/>
              </p:cNvSpPr>
              <p:nvPr/>
            </p:nvSpPr>
            <p:spPr bwMode="auto">
              <a:xfrm rot="10800000" flipH="1">
                <a:off x="7035800" y="1075267"/>
                <a:ext cx="50800" cy="59267"/>
              </a:xfrm>
              <a:prstGeom prst="line">
                <a:avLst/>
              </a:prstGeom>
              <a:noFill/>
              <a:ln w="38100">
                <a:solidFill>
                  <a:srgbClr val="000000"/>
                </a:solidFill>
                <a:miter lim="800000"/>
                <a:headEnd/>
                <a:tailEnd/>
              </a:ln>
            </p:spPr>
            <p:txBody>
              <a:bodyPr wrap="none"/>
              <a:lstStyle/>
              <a:p>
                <a:endParaRPr lang="en-US"/>
              </a:p>
            </p:txBody>
          </p:sp>
          <p:sp>
            <p:nvSpPr>
              <p:cNvPr id="58" name="Line 106"/>
              <p:cNvSpPr>
                <a:spLocks noChangeShapeType="1"/>
              </p:cNvSpPr>
              <p:nvPr/>
            </p:nvSpPr>
            <p:spPr bwMode="auto">
              <a:xfrm rot="10800000">
                <a:off x="6934200" y="1016000"/>
                <a:ext cx="152400" cy="59267"/>
              </a:xfrm>
              <a:prstGeom prst="line">
                <a:avLst/>
              </a:prstGeom>
              <a:noFill/>
              <a:ln w="38100">
                <a:solidFill>
                  <a:srgbClr val="000000"/>
                </a:solidFill>
                <a:miter lim="800000"/>
                <a:headEnd/>
                <a:tailEnd/>
              </a:ln>
            </p:spPr>
            <p:txBody>
              <a:bodyPr wrap="none"/>
              <a:lstStyle/>
              <a:p>
                <a:endParaRPr lang="en-US"/>
              </a:p>
            </p:txBody>
          </p:sp>
          <p:sp>
            <p:nvSpPr>
              <p:cNvPr id="59" name="Line 107"/>
              <p:cNvSpPr>
                <a:spLocks noChangeShapeType="1"/>
              </p:cNvSpPr>
              <p:nvPr/>
            </p:nvSpPr>
            <p:spPr bwMode="auto">
              <a:xfrm rot="10800000" flipH="1">
                <a:off x="6934200" y="897467"/>
                <a:ext cx="152400" cy="118533"/>
              </a:xfrm>
              <a:prstGeom prst="line">
                <a:avLst/>
              </a:prstGeom>
              <a:noFill/>
              <a:ln w="38100">
                <a:solidFill>
                  <a:srgbClr val="000000"/>
                </a:solidFill>
                <a:miter lim="800000"/>
                <a:headEnd/>
                <a:tailEnd/>
              </a:ln>
            </p:spPr>
            <p:txBody>
              <a:bodyPr wrap="none"/>
              <a:lstStyle/>
              <a:p>
                <a:endParaRPr lang="en-US"/>
              </a:p>
            </p:txBody>
          </p:sp>
          <p:sp>
            <p:nvSpPr>
              <p:cNvPr id="60" name="Line 108"/>
              <p:cNvSpPr>
                <a:spLocks noChangeShapeType="1"/>
              </p:cNvSpPr>
              <p:nvPr/>
            </p:nvSpPr>
            <p:spPr bwMode="auto">
              <a:xfrm rot="10800000">
                <a:off x="6934200" y="838200"/>
                <a:ext cx="152400" cy="59267"/>
              </a:xfrm>
              <a:prstGeom prst="line">
                <a:avLst/>
              </a:prstGeom>
              <a:noFill/>
              <a:ln w="38100">
                <a:solidFill>
                  <a:srgbClr val="000000"/>
                </a:solidFill>
                <a:miter lim="800000"/>
                <a:headEnd/>
                <a:tailEnd/>
              </a:ln>
            </p:spPr>
            <p:txBody>
              <a:bodyPr wrap="none"/>
              <a:lstStyle/>
              <a:p>
                <a:endParaRPr lang="en-US"/>
              </a:p>
            </p:txBody>
          </p:sp>
          <p:sp>
            <p:nvSpPr>
              <p:cNvPr id="61" name="Line 109"/>
              <p:cNvSpPr>
                <a:spLocks noChangeShapeType="1"/>
              </p:cNvSpPr>
              <p:nvPr/>
            </p:nvSpPr>
            <p:spPr bwMode="auto">
              <a:xfrm rot="10800000" flipH="1">
                <a:off x="6934200" y="719667"/>
                <a:ext cx="152400" cy="118533"/>
              </a:xfrm>
              <a:prstGeom prst="line">
                <a:avLst/>
              </a:prstGeom>
              <a:noFill/>
              <a:ln w="38100">
                <a:solidFill>
                  <a:srgbClr val="000000"/>
                </a:solidFill>
                <a:miter lim="800000"/>
                <a:headEnd/>
                <a:tailEnd/>
              </a:ln>
            </p:spPr>
            <p:txBody>
              <a:bodyPr wrap="none"/>
              <a:lstStyle/>
              <a:p>
                <a:endParaRPr lang="en-US"/>
              </a:p>
            </p:txBody>
          </p:sp>
          <p:sp>
            <p:nvSpPr>
              <p:cNvPr id="62" name="Line 110"/>
              <p:cNvSpPr>
                <a:spLocks noChangeShapeType="1"/>
              </p:cNvSpPr>
              <p:nvPr/>
            </p:nvSpPr>
            <p:spPr bwMode="auto">
              <a:xfrm rot="10800000">
                <a:off x="7035800" y="660400"/>
                <a:ext cx="50800" cy="59267"/>
              </a:xfrm>
              <a:prstGeom prst="line">
                <a:avLst/>
              </a:prstGeom>
              <a:noFill/>
              <a:ln w="38100">
                <a:solidFill>
                  <a:srgbClr val="000000"/>
                </a:solidFill>
                <a:miter lim="800000"/>
                <a:headEnd/>
                <a:tailEnd/>
              </a:ln>
            </p:spPr>
            <p:txBody>
              <a:bodyPr wrap="none"/>
              <a:lstStyle/>
              <a:p>
                <a:endParaRPr lang="en-US"/>
              </a:p>
            </p:txBody>
          </p:sp>
          <p:sp>
            <p:nvSpPr>
              <p:cNvPr id="63" name="Line 111"/>
              <p:cNvSpPr>
                <a:spLocks noChangeShapeType="1"/>
              </p:cNvSpPr>
              <p:nvPr/>
            </p:nvSpPr>
            <p:spPr bwMode="auto">
              <a:xfrm rot="10800000">
                <a:off x="7035800" y="423333"/>
                <a:ext cx="0" cy="237067"/>
              </a:xfrm>
              <a:prstGeom prst="line">
                <a:avLst/>
              </a:prstGeom>
              <a:noFill/>
              <a:ln w="38100">
                <a:solidFill>
                  <a:srgbClr val="000000"/>
                </a:solidFill>
                <a:miter lim="800000"/>
                <a:headEnd/>
                <a:tailEnd/>
              </a:ln>
            </p:spPr>
            <p:txBody>
              <a:bodyPr wrap="none"/>
              <a:lstStyle/>
              <a:p>
                <a:endParaRPr lang="en-US"/>
              </a:p>
            </p:txBody>
          </p:sp>
        </p:grpSp>
        <p:sp>
          <p:nvSpPr>
            <p:cNvPr id="123" name="Rectangle 25"/>
            <p:cNvSpPr>
              <a:spLocks noChangeArrowheads="1"/>
            </p:cNvSpPr>
            <p:nvPr/>
          </p:nvSpPr>
          <p:spPr bwMode="auto">
            <a:xfrm>
              <a:off x="803325" y="2658130"/>
              <a:ext cx="93180" cy="1981866"/>
            </a:xfrm>
            <a:prstGeom prst="rect">
              <a:avLst/>
            </a:prstGeom>
            <a:solidFill>
              <a:srgbClr val="D065EC"/>
            </a:solidFill>
            <a:ln w="9525">
              <a:miter lim="800000"/>
              <a:headEnd/>
              <a:tailEnd/>
            </a:ln>
            <a:scene3d>
              <a:camera prst="legacyObliqueTopRight">
                <a:rot lat="0" lon="21299983" rev="0"/>
              </a:camera>
              <a:lightRig rig="legacyFlat3" dir="b"/>
            </a:scene3d>
            <a:sp3d extrusionH="152400" prstMaterial="legacyMatte">
              <a:bevelT w="13500" h="13500" prst="angle"/>
              <a:bevelB w="13500" h="13500" prst="angle"/>
              <a:extrusionClr>
                <a:srgbClr val="D065EC"/>
              </a:extrusionClr>
            </a:sp3d>
          </p:spPr>
          <p:txBody>
            <a:bodyPr wrap="none" anchor="ctr">
              <a:flatTx/>
            </a:bodyPr>
            <a:lstStyle/>
            <a:p>
              <a:endParaRPr lang="en-US" sz="1200">
                <a:latin typeface="Times New Roman" charset="0"/>
                <a:cs typeface="Times New Roman" charset="0"/>
              </a:endParaRPr>
            </a:p>
          </p:txBody>
        </p:sp>
        <p:grpSp>
          <p:nvGrpSpPr>
            <p:cNvPr id="124" name="Group 356"/>
            <p:cNvGrpSpPr>
              <a:grpSpLocks/>
            </p:cNvGrpSpPr>
            <p:nvPr/>
          </p:nvGrpSpPr>
          <p:grpSpPr bwMode="auto">
            <a:xfrm rot="1813984">
              <a:off x="1571680" y="3993741"/>
              <a:ext cx="122386" cy="391673"/>
              <a:chOff x="6934200" y="423333"/>
              <a:chExt cx="152400" cy="948267"/>
            </a:xfrm>
          </p:grpSpPr>
          <p:sp>
            <p:nvSpPr>
              <p:cNvPr id="125" name="Line 104"/>
              <p:cNvSpPr>
                <a:spLocks noChangeShapeType="1"/>
              </p:cNvSpPr>
              <p:nvPr/>
            </p:nvSpPr>
            <p:spPr bwMode="auto">
              <a:xfrm rot="10800000">
                <a:off x="7035800" y="1134533"/>
                <a:ext cx="0" cy="237067"/>
              </a:xfrm>
              <a:prstGeom prst="line">
                <a:avLst/>
              </a:prstGeom>
              <a:noFill/>
              <a:ln w="12700">
                <a:solidFill>
                  <a:schemeClr val="tx1"/>
                </a:solidFill>
                <a:miter lim="800000"/>
                <a:headEnd/>
                <a:tailEnd/>
              </a:ln>
            </p:spPr>
            <p:txBody>
              <a:bodyPr wrap="none"/>
              <a:lstStyle/>
              <a:p>
                <a:endParaRPr lang="en-US"/>
              </a:p>
            </p:txBody>
          </p:sp>
          <p:sp>
            <p:nvSpPr>
              <p:cNvPr id="126" name="Line 105"/>
              <p:cNvSpPr>
                <a:spLocks noChangeShapeType="1"/>
              </p:cNvSpPr>
              <p:nvPr/>
            </p:nvSpPr>
            <p:spPr bwMode="auto">
              <a:xfrm rot="10800000" flipH="1">
                <a:off x="7035800" y="1075267"/>
                <a:ext cx="50800" cy="59267"/>
              </a:xfrm>
              <a:prstGeom prst="line">
                <a:avLst/>
              </a:prstGeom>
              <a:noFill/>
              <a:ln w="12700">
                <a:solidFill>
                  <a:schemeClr val="tx1"/>
                </a:solidFill>
                <a:miter lim="800000"/>
                <a:headEnd/>
                <a:tailEnd/>
              </a:ln>
            </p:spPr>
            <p:txBody>
              <a:bodyPr wrap="none"/>
              <a:lstStyle/>
              <a:p>
                <a:endParaRPr lang="en-US"/>
              </a:p>
            </p:txBody>
          </p:sp>
          <p:sp>
            <p:nvSpPr>
              <p:cNvPr id="127" name="Line 107"/>
              <p:cNvSpPr>
                <a:spLocks noChangeShapeType="1"/>
              </p:cNvSpPr>
              <p:nvPr/>
            </p:nvSpPr>
            <p:spPr bwMode="auto">
              <a:xfrm rot="10800000" flipH="1">
                <a:off x="6934200" y="897467"/>
                <a:ext cx="152400" cy="118533"/>
              </a:xfrm>
              <a:prstGeom prst="line">
                <a:avLst/>
              </a:prstGeom>
              <a:noFill/>
              <a:ln w="12700">
                <a:solidFill>
                  <a:schemeClr val="tx1"/>
                </a:solidFill>
                <a:miter lim="800000"/>
                <a:headEnd/>
                <a:tailEnd/>
              </a:ln>
            </p:spPr>
            <p:txBody>
              <a:bodyPr wrap="none"/>
              <a:lstStyle/>
              <a:p>
                <a:endParaRPr lang="en-US"/>
              </a:p>
            </p:txBody>
          </p:sp>
          <p:sp>
            <p:nvSpPr>
              <p:cNvPr id="128" name="Line 108"/>
              <p:cNvSpPr>
                <a:spLocks noChangeShapeType="1"/>
              </p:cNvSpPr>
              <p:nvPr/>
            </p:nvSpPr>
            <p:spPr bwMode="auto">
              <a:xfrm rot="10800000">
                <a:off x="6934200" y="838200"/>
                <a:ext cx="152400" cy="59267"/>
              </a:xfrm>
              <a:prstGeom prst="line">
                <a:avLst/>
              </a:prstGeom>
              <a:noFill/>
              <a:ln w="12700">
                <a:solidFill>
                  <a:schemeClr val="tx1"/>
                </a:solidFill>
                <a:miter lim="800000"/>
                <a:headEnd/>
                <a:tailEnd/>
              </a:ln>
            </p:spPr>
            <p:txBody>
              <a:bodyPr wrap="none"/>
              <a:lstStyle/>
              <a:p>
                <a:endParaRPr lang="en-US"/>
              </a:p>
            </p:txBody>
          </p:sp>
          <p:sp>
            <p:nvSpPr>
              <p:cNvPr id="129" name="Line 109"/>
              <p:cNvSpPr>
                <a:spLocks noChangeShapeType="1"/>
              </p:cNvSpPr>
              <p:nvPr/>
            </p:nvSpPr>
            <p:spPr bwMode="auto">
              <a:xfrm rot="10800000" flipH="1">
                <a:off x="6934200" y="719667"/>
                <a:ext cx="152400" cy="118533"/>
              </a:xfrm>
              <a:prstGeom prst="line">
                <a:avLst/>
              </a:prstGeom>
              <a:noFill/>
              <a:ln w="12700">
                <a:solidFill>
                  <a:schemeClr val="tx1"/>
                </a:solidFill>
                <a:miter lim="800000"/>
                <a:headEnd/>
                <a:tailEnd/>
              </a:ln>
            </p:spPr>
            <p:txBody>
              <a:bodyPr wrap="none"/>
              <a:lstStyle/>
              <a:p>
                <a:endParaRPr lang="en-US"/>
              </a:p>
            </p:txBody>
          </p:sp>
          <p:sp>
            <p:nvSpPr>
              <p:cNvPr id="130" name="Line 110"/>
              <p:cNvSpPr>
                <a:spLocks noChangeShapeType="1"/>
              </p:cNvSpPr>
              <p:nvPr/>
            </p:nvSpPr>
            <p:spPr bwMode="auto">
              <a:xfrm rot="10800000">
                <a:off x="7035800" y="660400"/>
                <a:ext cx="50800" cy="59267"/>
              </a:xfrm>
              <a:prstGeom prst="line">
                <a:avLst/>
              </a:prstGeom>
              <a:noFill/>
              <a:ln w="12700">
                <a:solidFill>
                  <a:schemeClr val="tx1"/>
                </a:solidFill>
                <a:miter lim="800000"/>
                <a:headEnd/>
                <a:tailEnd/>
              </a:ln>
            </p:spPr>
            <p:txBody>
              <a:bodyPr wrap="none"/>
              <a:lstStyle/>
              <a:p>
                <a:endParaRPr lang="en-US"/>
              </a:p>
            </p:txBody>
          </p:sp>
          <p:sp>
            <p:nvSpPr>
              <p:cNvPr id="131" name="Line 111"/>
              <p:cNvSpPr>
                <a:spLocks noChangeShapeType="1"/>
              </p:cNvSpPr>
              <p:nvPr/>
            </p:nvSpPr>
            <p:spPr bwMode="auto">
              <a:xfrm rot="10800000">
                <a:off x="7035800" y="423333"/>
                <a:ext cx="0" cy="237067"/>
              </a:xfrm>
              <a:prstGeom prst="line">
                <a:avLst/>
              </a:prstGeom>
              <a:noFill/>
              <a:ln w="12700">
                <a:solidFill>
                  <a:schemeClr val="tx1"/>
                </a:solidFill>
                <a:miter lim="800000"/>
                <a:headEnd/>
                <a:tailEnd/>
              </a:ln>
            </p:spPr>
            <p:txBody>
              <a:bodyPr wrap="none"/>
              <a:lstStyle/>
              <a:p>
                <a:endParaRPr lang="en-US"/>
              </a:p>
            </p:txBody>
          </p:sp>
          <p:sp>
            <p:nvSpPr>
              <p:cNvPr id="132" name="Line 106"/>
              <p:cNvSpPr>
                <a:spLocks noChangeShapeType="1"/>
              </p:cNvSpPr>
              <p:nvPr/>
            </p:nvSpPr>
            <p:spPr bwMode="auto">
              <a:xfrm rot="10800000">
                <a:off x="6934200" y="1016000"/>
                <a:ext cx="152400" cy="59267"/>
              </a:xfrm>
              <a:prstGeom prst="line">
                <a:avLst/>
              </a:prstGeom>
              <a:noFill/>
              <a:ln w="12700">
                <a:solidFill>
                  <a:schemeClr val="tx1"/>
                </a:solidFill>
                <a:miter lim="800000"/>
                <a:headEnd/>
                <a:tailEnd/>
              </a:ln>
            </p:spPr>
            <p:txBody>
              <a:bodyPr wrap="none"/>
              <a:lstStyle/>
              <a:p>
                <a:endParaRPr lang="en-US"/>
              </a:p>
            </p:txBody>
          </p:sp>
        </p:grpSp>
        <p:grpSp>
          <p:nvGrpSpPr>
            <p:cNvPr id="133" name="Group 356"/>
            <p:cNvGrpSpPr>
              <a:grpSpLocks/>
            </p:cNvGrpSpPr>
            <p:nvPr/>
          </p:nvGrpSpPr>
          <p:grpSpPr bwMode="auto">
            <a:xfrm rot="1813984">
              <a:off x="1592411" y="3484561"/>
              <a:ext cx="122386" cy="391673"/>
              <a:chOff x="6934200" y="423333"/>
              <a:chExt cx="152400" cy="948267"/>
            </a:xfrm>
          </p:grpSpPr>
          <p:sp>
            <p:nvSpPr>
              <p:cNvPr id="134" name="Line 104"/>
              <p:cNvSpPr>
                <a:spLocks noChangeShapeType="1"/>
              </p:cNvSpPr>
              <p:nvPr/>
            </p:nvSpPr>
            <p:spPr bwMode="auto">
              <a:xfrm rot="10800000">
                <a:off x="7035800" y="1134533"/>
                <a:ext cx="0" cy="237067"/>
              </a:xfrm>
              <a:prstGeom prst="line">
                <a:avLst/>
              </a:prstGeom>
              <a:noFill/>
              <a:ln w="12700">
                <a:solidFill>
                  <a:schemeClr val="tx1"/>
                </a:solidFill>
                <a:miter lim="800000"/>
                <a:headEnd/>
                <a:tailEnd/>
              </a:ln>
            </p:spPr>
            <p:txBody>
              <a:bodyPr wrap="none"/>
              <a:lstStyle/>
              <a:p>
                <a:endParaRPr lang="en-US"/>
              </a:p>
            </p:txBody>
          </p:sp>
          <p:sp>
            <p:nvSpPr>
              <p:cNvPr id="135" name="Line 105"/>
              <p:cNvSpPr>
                <a:spLocks noChangeShapeType="1"/>
              </p:cNvSpPr>
              <p:nvPr/>
            </p:nvSpPr>
            <p:spPr bwMode="auto">
              <a:xfrm rot="10800000" flipH="1">
                <a:off x="7035800" y="1075267"/>
                <a:ext cx="50800" cy="59267"/>
              </a:xfrm>
              <a:prstGeom prst="line">
                <a:avLst/>
              </a:prstGeom>
              <a:noFill/>
              <a:ln w="12700">
                <a:solidFill>
                  <a:schemeClr val="tx1"/>
                </a:solidFill>
                <a:miter lim="800000"/>
                <a:headEnd/>
                <a:tailEnd/>
              </a:ln>
            </p:spPr>
            <p:txBody>
              <a:bodyPr wrap="none"/>
              <a:lstStyle/>
              <a:p>
                <a:endParaRPr lang="en-US"/>
              </a:p>
            </p:txBody>
          </p:sp>
          <p:sp>
            <p:nvSpPr>
              <p:cNvPr id="136" name="Line 106"/>
              <p:cNvSpPr>
                <a:spLocks noChangeShapeType="1"/>
              </p:cNvSpPr>
              <p:nvPr/>
            </p:nvSpPr>
            <p:spPr bwMode="auto">
              <a:xfrm rot="10800000">
                <a:off x="6934200" y="1016000"/>
                <a:ext cx="152400" cy="59267"/>
              </a:xfrm>
              <a:prstGeom prst="line">
                <a:avLst/>
              </a:prstGeom>
              <a:noFill/>
              <a:ln w="12700">
                <a:solidFill>
                  <a:schemeClr val="tx1"/>
                </a:solidFill>
                <a:miter lim="800000"/>
                <a:headEnd/>
                <a:tailEnd/>
              </a:ln>
            </p:spPr>
            <p:txBody>
              <a:bodyPr wrap="none"/>
              <a:lstStyle/>
              <a:p>
                <a:endParaRPr lang="en-US"/>
              </a:p>
            </p:txBody>
          </p:sp>
          <p:sp>
            <p:nvSpPr>
              <p:cNvPr id="137" name="Line 107"/>
              <p:cNvSpPr>
                <a:spLocks noChangeShapeType="1"/>
              </p:cNvSpPr>
              <p:nvPr/>
            </p:nvSpPr>
            <p:spPr bwMode="auto">
              <a:xfrm rot="10800000" flipH="1">
                <a:off x="6934200" y="897467"/>
                <a:ext cx="152400" cy="118533"/>
              </a:xfrm>
              <a:prstGeom prst="line">
                <a:avLst/>
              </a:prstGeom>
              <a:noFill/>
              <a:ln w="12700">
                <a:solidFill>
                  <a:schemeClr val="tx1"/>
                </a:solidFill>
                <a:miter lim="800000"/>
                <a:headEnd/>
                <a:tailEnd/>
              </a:ln>
            </p:spPr>
            <p:txBody>
              <a:bodyPr wrap="none"/>
              <a:lstStyle/>
              <a:p>
                <a:endParaRPr lang="en-US"/>
              </a:p>
            </p:txBody>
          </p:sp>
          <p:sp>
            <p:nvSpPr>
              <p:cNvPr id="138" name="Line 108"/>
              <p:cNvSpPr>
                <a:spLocks noChangeShapeType="1"/>
              </p:cNvSpPr>
              <p:nvPr/>
            </p:nvSpPr>
            <p:spPr bwMode="auto">
              <a:xfrm rot="10800000">
                <a:off x="6934200" y="838200"/>
                <a:ext cx="152400" cy="59267"/>
              </a:xfrm>
              <a:prstGeom prst="line">
                <a:avLst/>
              </a:prstGeom>
              <a:noFill/>
              <a:ln w="12700">
                <a:solidFill>
                  <a:schemeClr val="tx1"/>
                </a:solidFill>
                <a:miter lim="800000"/>
                <a:headEnd/>
                <a:tailEnd/>
              </a:ln>
            </p:spPr>
            <p:txBody>
              <a:bodyPr wrap="none"/>
              <a:lstStyle/>
              <a:p>
                <a:endParaRPr lang="en-US"/>
              </a:p>
            </p:txBody>
          </p:sp>
          <p:sp>
            <p:nvSpPr>
              <p:cNvPr id="139" name="Line 109"/>
              <p:cNvSpPr>
                <a:spLocks noChangeShapeType="1"/>
              </p:cNvSpPr>
              <p:nvPr/>
            </p:nvSpPr>
            <p:spPr bwMode="auto">
              <a:xfrm rot="10800000" flipH="1">
                <a:off x="6934200" y="719667"/>
                <a:ext cx="152400" cy="118533"/>
              </a:xfrm>
              <a:prstGeom prst="line">
                <a:avLst/>
              </a:prstGeom>
              <a:noFill/>
              <a:ln w="12700">
                <a:solidFill>
                  <a:schemeClr val="tx1"/>
                </a:solidFill>
                <a:miter lim="800000"/>
                <a:headEnd/>
                <a:tailEnd/>
              </a:ln>
            </p:spPr>
            <p:txBody>
              <a:bodyPr wrap="none"/>
              <a:lstStyle/>
              <a:p>
                <a:endParaRPr lang="en-US"/>
              </a:p>
            </p:txBody>
          </p:sp>
          <p:sp>
            <p:nvSpPr>
              <p:cNvPr id="140" name="Line 110"/>
              <p:cNvSpPr>
                <a:spLocks noChangeShapeType="1"/>
              </p:cNvSpPr>
              <p:nvPr/>
            </p:nvSpPr>
            <p:spPr bwMode="auto">
              <a:xfrm rot="10800000">
                <a:off x="7035800" y="660400"/>
                <a:ext cx="50800" cy="59267"/>
              </a:xfrm>
              <a:prstGeom prst="line">
                <a:avLst/>
              </a:prstGeom>
              <a:noFill/>
              <a:ln w="12700">
                <a:solidFill>
                  <a:schemeClr val="tx1"/>
                </a:solidFill>
                <a:miter lim="800000"/>
                <a:headEnd/>
                <a:tailEnd/>
              </a:ln>
            </p:spPr>
            <p:txBody>
              <a:bodyPr wrap="none"/>
              <a:lstStyle/>
              <a:p>
                <a:endParaRPr lang="en-US"/>
              </a:p>
            </p:txBody>
          </p:sp>
          <p:sp>
            <p:nvSpPr>
              <p:cNvPr id="141" name="Line 111"/>
              <p:cNvSpPr>
                <a:spLocks noChangeShapeType="1"/>
              </p:cNvSpPr>
              <p:nvPr/>
            </p:nvSpPr>
            <p:spPr bwMode="auto">
              <a:xfrm rot="10800000">
                <a:off x="7035800" y="423333"/>
                <a:ext cx="0" cy="237067"/>
              </a:xfrm>
              <a:prstGeom prst="line">
                <a:avLst/>
              </a:prstGeom>
              <a:noFill/>
              <a:ln w="12700">
                <a:solidFill>
                  <a:schemeClr val="tx1"/>
                </a:solidFill>
                <a:miter lim="800000"/>
                <a:headEnd/>
                <a:tailEnd/>
              </a:ln>
            </p:spPr>
            <p:txBody>
              <a:bodyPr wrap="none"/>
              <a:lstStyle/>
              <a:p>
                <a:endParaRPr lang="en-US"/>
              </a:p>
            </p:txBody>
          </p:sp>
        </p:grpSp>
        <p:grpSp>
          <p:nvGrpSpPr>
            <p:cNvPr id="151" name="Group 338"/>
            <p:cNvGrpSpPr>
              <a:grpSpLocks/>
            </p:cNvGrpSpPr>
            <p:nvPr/>
          </p:nvGrpSpPr>
          <p:grpSpPr bwMode="auto">
            <a:xfrm rot="1813984">
              <a:off x="940279" y="3992436"/>
              <a:ext cx="123777" cy="391673"/>
              <a:chOff x="6934200" y="423333"/>
              <a:chExt cx="152400" cy="948267"/>
            </a:xfrm>
          </p:grpSpPr>
          <p:sp>
            <p:nvSpPr>
              <p:cNvPr id="152" name="Line 104"/>
              <p:cNvSpPr>
                <a:spLocks noChangeShapeType="1"/>
              </p:cNvSpPr>
              <p:nvPr/>
            </p:nvSpPr>
            <p:spPr bwMode="auto">
              <a:xfrm rot="10800000">
                <a:off x="7035800" y="1134533"/>
                <a:ext cx="0" cy="237067"/>
              </a:xfrm>
              <a:prstGeom prst="line">
                <a:avLst/>
              </a:prstGeom>
              <a:noFill/>
              <a:ln w="12700">
                <a:solidFill>
                  <a:schemeClr val="tx1"/>
                </a:solidFill>
                <a:miter lim="800000"/>
                <a:headEnd/>
                <a:tailEnd/>
              </a:ln>
            </p:spPr>
            <p:txBody>
              <a:bodyPr wrap="none"/>
              <a:lstStyle/>
              <a:p>
                <a:endParaRPr lang="en-US"/>
              </a:p>
            </p:txBody>
          </p:sp>
          <p:sp>
            <p:nvSpPr>
              <p:cNvPr id="153" name="Line 105"/>
              <p:cNvSpPr>
                <a:spLocks noChangeShapeType="1"/>
              </p:cNvSpPr>
              <p:nvPr/>
            </p:nvSpPr>
            <p:spPr bwMode="auto">
              <a:xfrm rot="10800000" flipH="1">
                <a:off x="7035800" y="1075267"/>
                <a:ext cx="50800" cy="59267"/>
              </a:xfrm>
              <a:prstGeom prst="line">
                <a:avLst/>
              </a:prstGeom>
              <a:noFill/>
              <a:ln w="12700">
                <a:solidFill>
                  <a:schemeClr val="tx1"/>
                </a:solidFill>
                <a:miter lim="800000"/>
                <a:headEnd/>
                <a:tailEnd/>
              </a:ln>
            </p:spPr>
            <p:txBody>
              <a:bodyPr wrap="none"/>
              <a:lstStyle/>
              <a:p>
                <a:endParaRPr lang="en-US"/>
              </a:p>
            </p:txBody>
          </p:sp>
          <p:sp>
            <p:nvSpPr>
              <p:cNvPr id="154" name="Line 106"/>
              <p:cNvSpPr>
                <a:spLocks noChangeShapeType="1"/>
              </p:cNvSpPr>
              <p:nvPr/>
            </p:nvSpPr>
            <p:spPr bwMode="auto">
              <a:xfrm rot="10800000">
                <a:off x="6934200" y="1016000"/>
                <a:ext cx="152400" cy="59267"/>
              </a:xfrm>
              <a:prstGeom prst="line">
                <a:avLst/>
              </a:prstGeom>
              <a:noFill/>
              <a:ln w="12700">
                <a:solidFill>
                  <a:schemeClr val="tx1"/>
                </a:solidFill>
                <a:miter lim="800000"/>
                <a:headEnd/>
                <a:tailEnd/>
              </a:ln>
            </p:spPr>
            <p:txBody>
              <a:bodyPr wrap="none"/>
              <a:lstStyle/>
              <a:p>
                <a:endParaRPr lang="en-US"/>
              </a:p>
            </p:txBody>
          </p:sp>
          <p:sp>
            <p:nvSpPr>
              <p:cNvPr id="155" name="Line 107"/>
              <p:cNvSpPr>
                <a:spLocks noChangeShapeType="1"/>
              </p:cNvSpPr>
              <p:nvPr/>
            </p:nvSpPr>
            <p:spPr bwMode="auto">
              <a:xfrm rot="10800000" flipH="1">
                <a:off x="6934200" y="897467"/>
                <a:ext cx="152400" cy="118533"/>
              </a:xfrm>
              <a:prstGeom prst="line">
                <a:avLst/>
              </a:prstGeom>
              <a:noFill/>
              <a:ln w="12700">
                <a:solidFill>
                  <a:schemeClr val="tx1"/>
                </a:solidFill>
                <a:miter lim="800000"/>
                <a:headEnd/>
                <a:tailEnd/>
              </a:ln>
            </p:spPr>
            <p:txBody>
              <a:bodyPr wrap="none"/>
              <a:lstStyle/>
              <a:p>
                <a:endParaRPr lang="en-US"/>
              </a:p>
            </p:txBody>
          </p:sp>
          <p:sp>
            <p:nvSpPr>
              <p:cNvPr id="156" name="Line 108"/>
              <p:cNvSpPr>
                <a:spLocks noChangeShapeType="1"/>
              </p:cNvSpPr>
              <p:nvPr/>
            </p:nvSpPr>
            <p:spPr bwMode="auto">
              <a:xfrm rot="10800000">
                <a:off x="6934200" y="838200"/>
                <a:ext cx="152400" cy="59267"/>
              </a:xfrm>
              <a:prstGeom prst="line">
                <a:avLst/>
              </a:prstGeom>
              <a:noFill/>
              <a:ln w="12700">
                <a:solidFill>
                  <a:schemeClr val="tx1"/>
                </a:solidFill>
                <a:miter lim="800000"/>
                <a:headEnd/>
                <a:tailEnd/>
              </a:ln>
            </p:spPr>
            <p:txBody>
              <a:bodyPr wrap="none"/>
              <a:lstStyle/>
              <a:p>
                <a:endParaRPr lang="en-US"/>
              </a:p>
            </p:txBody>
          </p:sp>
          <p:sp>
            <p:nvSpPr>
              <p:cNvPr id="157" name="Line 109"/>
              <p:cNvSpPr>
                <a:spLocks noChangeShapeType="1"/>
              </p:cNvSpPr>
              <p:nvPr/>
            </p:nvSpPr>
            <p:spPr bwMode="auto">
              <a:xfrm rot="10800000" flipH="1">
                <a:off x="6934200" y="719667"/>
                <a:ext cx="152400" cy="118533"/>
              </a:xfrm>
              <a:prstGeom prst="line">
                <a:avLst/>
              </a:prstGeom>
              <a:noFill/>
              <a:ln w="12700">
                <a:solidFill>
                  <a:schemeClr val="tx1"/>
                </a:solidFill>
                <a:miter lim="800000"/>
                <a:headEnd/>
                <a:tailEnd/>
              </a:ln>
            </p:spPr>
            <p:txBody>
              <a:bodyPr wrap="none"/>
              <a:lstStyle/>
              <a:p>
                <a:endParaRPr lang="en-US"/>
              </a:p>
            </p:txBody>
          </p:sp>
          <p:sp>
            <p:nvSpPr>
              <p:cNvPr id="158" name="Line 110"/>
              <p:cNvSpPr>
                <a:spLocks noChangeShapeType="1"/>
              </p:cNvSpPr>
              <p:nvPr/>
            </p:nvSpPr>
            <p:spPr bwMode="auto">
              <a:xfrm rot="10800000">
                <a:off x="7035800" y="660400"/>
                <a:ext cx="50800" cy="59267"/>
              </a:xfrm>
              <a:prstGeom prst="line">
                <a:avLst/>
              </a:prstGeom>
              <a:noFill/>
              <a:ln w="12700">
                <a:solidFill>
                  <a:schemeClr val="tx1"/>
                </a:solidFill>
                <a:miter lim="800000"/>
                <a:headEnd/>
                <a:tailEnd/>
              </a:ln>
            </p:spPr>
            <p:txBody>
              <a:bodyPr wrap="none"/>
              <a:lstStyle/>
              <a:p>
                <a:endParaRPr lang="en-US"/>
              </a:p>
            </p:txBody>
          </p:sp>
          <p:sp>
            <p:nvSpPr>
              <p:cNvPr id="159" name="Line 111"/>
              <p:cNvSpPr>
                <a:spLocks noChangeShapeType="1"/>
              </p:cNvSpPr>
              <p:nvPr/>
            </p:nvSpPr>
            <p:spPr bwMode="auto">
              <a:xfrm rot="10800000">
                <a:off x="7035800" y="423333"/>
                <a:ext cx="0" cy="237067"/>
              </a:xfrm>
              <a:prstGeom prst="line">
                <a:avLst/>
              </a:prstGeom>
              <a:noFill/>
              <a:ln w="12700">
                <a:solidFill>
                  <a:schemeClr val="tx1"/>
                </a:solidFill>
                <a:miter lim="800000"/>
                <a:headEnd/>
                <a:tailEnd/>
              </a:ln>
            </p:spPr>
            <p:txBody>
              <a:bodyPr wrap="none"/>
              <a:lstStyle/>
              <a:p>
                <a:endParaRPr lang="en-US"/>
              </a:p>
            </p:txBody>
          </p:sp>
        </p:grpSp>
        <p:grpSp>
          <p:nvGrpSpPr>
            <p:cNvPr id="160" name="Group 338"/>
            <p:cNvGrpSpPr>
              <a:grpSpLocks/>
            </p:cNvGrpSpPr>
            <p:nvPr/>
          </p:nvGrpSpPr>
          <p:grpSpPr bwMode="auto">
            <a:xfrm rot="1813984">
              <a:off x="975778" y="3483255"/>
              <a:ext cx="123776" cy="390368"/>
              <a:chOff x="6934200" y="423333"/>
              <a:chExt cx="152400" cy="948267"/>
            </a:xfrm>
          </p:grpSpPr>
          <p:sp>
            <p:nvSpPr>
              <p:cNvPr id="161" name="Line 104"/>
              <p:cNvSpPr>
                <a:spLocks noChangeShapeType="1"/>
              </p:cNvSpPr>
              <p:nvPr/>
            </p:nvSpPr>
            <p:spPr bwMode="auto">
              <a:xfrm rot="10800000">
                <a:off x="7035800" y="1134533"/>
                <a:ext cx="0" cy="237067"/>
              </a:xfrm>
              <a:prstGeom prst="line">
                <a:avLst/>
              </a:prstGeom>
              <a:noFill/>
              <a:ln w="12700">
                <a:solidFill>
                  <a:schemeClr val="tx1"/>
                </a:solidFill>
                <a:miter lim="800000"/>
                <a:headEnd/>
                <a:tailEnd/>
              </a:ln>
            </p:spPr>
            <p:txBody>
              <a:bodyPr wrap="none"/>
              <a:lstStyle/>
              <a:p>
                <a:endParaRPr lang="en-US"/>
              </a:p>
            </p:txBody>
          </p:sp>
          <p:sp>
            <p:nvSpPr>
              <p:cNvPr id="162" name="Line 105"/>
              <p:cNvSpPr>
                <a:spLocks noChangeShapeType="1"/>
              </p:cNvSpPr>
              <p:nvPr/>
            </p:nvSpPr>
            <p:spPr bwMode="auto">
              <a:xfrm rot="10800000" flipH="1">
                <a:off x="7035800" y="1075267"/>
                <a:ext cx="50800" cy="59267"/>
              </a:xfrm>
              <a:prstGeom prst="line">
                <a:avLst/>
              </a:prstGeom>
              <a:noFill/>
              <a:ln w="12700">
                <a:solidFill>
                  <a:schemeClr val="tx1"/>
                </a:solidFill>
                <a:miter lim="800000"/>
                <a:headEnd/>
                <a:tailEnd/>
              </a:ln>
            </p:spPr>
            <p:txBody>
              <a:bodyPr wrap="none"/>
              <a:lstStyle/>
              <a:p>
                <a:endParaRPr lang="en-US"/>
              </a:p>
            </p:txBody>
          </p:sp>
          <p:sp>
            <p:nvSpPr>
              <p:cNvPr id="163" name="Line 106"/>
              <p:cNvSpPr>
                <a:spLocks noChangeShapeType="1"/>
              </p:cNvSpPr>
              <p:nvPr/>
            </p:nvSpPr>
            <p:spPr bwMode="auto">
              <a:xfrm rot="10800000">
                <a:off x="6934200" y="1016000"/>
                <a:ext cx="152400" cy="59267"/>
              </a:xfrm>
              <a:prstGeom prst="line">
                <a:avLst/>
              </a:prstGeom>
              <a:noFill/>
              <a:ln w="12700">
                <a:solidFill>
                  <a:schemeClr val="tx1"/>
                </a:solidFill>
                <a:miter lim="800000"/>
                <a:headEnd/>
                <a:tailEnd/>
              </a:ln>
            </p:spPr>
            <p:txBody>
              <a:bodyPr wrap="none"/>
              <a:lstStyle/>
              <a:p>
                <a:endParaRPr lang="en-US"/>
              </a:p>
            </p:txBody>
          </p:sp>
          <p:sp>
            <p:nvSpPr>
              <p:cNvPr id="164" name="Line 107"/>
              <p:cNvSpPr>
                <a:spLocks noChangeShapeType="1"/>
              </p:cNvSpPr>
              <p:nvPr/>
            </p:nvSpPr>
            <p:spPr bwMode="auto">
              <a:xfrm rot="10800000" flipH="1">
                <a:off x="6934200" y="897467"/>
                <a:ext cx="152400" cy="118533"/>
              </a:xfrm>
              <a:prstGeom prst="line">
                <a:avLst/>
              </a:prstGeom>
              <a:noFill/>
              <a:ln w="12700">
                <a:solidFill>
                  <a:schemeClr val="tx1"/>
                </a:solidFill>
                <a:miter lim="800000"/>
                <a:headEnd/>
                <a:tailEnd/>
              </a:ln>
            </p:spPr>
            <p:txBody>
              <a:bodyPr wrap="none"/>
              <a:lstStyle/>
              <a:p>
                <a:endParaRPr lang="en-US"/>
              </a:p>
            </p:txBody>
          </p:sp>
          <p:sp>
            <p:nvSpPr>
              <p:cNvPr id="165" name="Line 108"/>
              <p:cNvSpPr>
                <a:spLocks noChangeShapeType="1"/>
              </p:cNvSpPr>
              <p:nvPr/>
            </p:nvSpPr>
            <p:spPr bwMode="auto">
              <a:xfrm rot="10800000">
                <a:off x="6934200" y="838200"/>
                <a:ext cx="152400" cy="59267"/>
              </a:xfrm>
              <a:prstGeom prst="line">
                <a:avLst/>
              </a:prstGeom>
              <a:noFill/>
              <a:ln w="12700">
                <a:solidFill>
                  <a:schemeClr val="tx1"/>
                </a:solidFill>
                <a:miter lim="800000"/>
                <a:headEnd/>
                <a:tailEnd/>
              </a:ln>
            </p:spPr>
            <p:txBody>
              <a:bodyPr wrap="none"/>
              <a:lstStyle/>
              <a:p>
                <a:endParaRPr lang="en-US"/>
              </a:p>
            </p:txBody>
          </p:sp>
          <p:sp>
            <p:nvSpPr>
              <p:cNvPr id="166" name="Line 109"/>
              <p:cNvSpPr>
                <a:spLocks noChangeShapeType="1"/>
              </p:cNvSpPr>
              <p:nvPr/>
            </p:nvSpPr>
            <p:spPr bwMode="auto">
              <a:xfrm rot="10800000" flipH="1">
                <a:off x="6934200" y="719667"/>
                <a:ext cx="152400" cy="118533"/>
              </a:xfrm>
              <a:prstGeom prst="line">
                <a:avLst/>
              </a:prstGeom>
              <a:noFill/>
              <a:ln w="12700">
                <a:solidFill>
                  <a:schemeClr val="tx1"/>
                </a:solidFill>
                <a:miter lim="800000"/>
                <a:headEnd/>
                <a:tailEnd/>
              </a:ln>
            </p:spPr>
            <p:txBody>
              <a:bodyPr wrap="none"/>
              <a:lstStyle/>
              <a:p>
                <a:endParaRPr lang="en-US"/>
              </a:p>
            </p:txBody>
          </p:sp>
          <p:sp>
            <p:nvSpPr>
              <p:cNvPr id="167" name="Line 110"/>
              <p:cNvSpPr>
                <a:spLocks noChangeShapeType="1"/>
              </p:cNvSpPr>
              <p:nvPr/>
            </p:nvSpPr>
            <p:spPr bwMode="auto">
              <a:xfrm rot="10800000">
                <a:off x="7035800" y="660400"/>
                <a:ext cx="50800" cy="59267"/>
              </a:xfrm>
              <a:prstGeom prst="line">
                <a:avLst/>
              </a:prstGeom>
              <a:noFill/>
              <a:ln w="12700">
                <a:solidFill>
                  <a:schemeClr val="tx1"/>
                </a:solidFill>
                <a:miter lim="800000"/>
                <a:headEnd/>
                <a:tailEnd/>
              </a:ln>
            </p:spPr>
            <p:txBody>
              <a:bodyPr wrap="none"/>
              <a:lstStyle/>
              <a:p>
                <a:endParaRPr lang="en-US"/>
              </a:p>
            </p:txBody>
          </p:sp>
          <p:sp>
            <p:nvSpPr>
              <p:cNvPr id="168" name="Line 111"/>
              <p:cNvSpPr>
                <a:spLocks noChangeShapeType="1"/>
              </p:cNvSpPr>
              <p:nvPr/>
            </p:nvSpPr>
            <p:spPr bwMode="auto">
              <a:xfrm rot="10800000">
                <a:off x="7035800" y="423333"/>
                <a:ext cx="0" cy="237067"/>
              </a:xfrm>
              <a:prstGeom prst="line">
                <a:avLst/>
              </a:prstGeom>
              <a:noFill/>
              <a:ln w="12700">
                <a:solidFill>
                  <a:schemeClr val="tx1"/>
                </a:solidFill>
                <a:miter lim="800000"/>
                <a:headEnd/>
                <a:tailEnd/>
              </a:ln>
            </p:spPr>
            <p:txBody>
              <a:bodyPr wrap="none"/>
              <a:lstStyle/>
              <a:p>
                <a:endParaRPr lang="en-US"/>
              </a:p>
            </p:txBody>
          </p:sp>
        </p:grpSp>
        <p:grpSp>
          <p:nvGrpSpPr>
            <p:cNvPr id="3" name="Group 2"/>
            <p:cNvGrpSpPr/>
            <p:nvPr/>
          </p:nvGrpSpPr>
          <p:grpSpPr>
            <a:xfrm>
              <a:off x="867844" y="4694299"/>
              <a:ext cx="1893494" cy="554012"/>
              <a:chOff x="3288467" y="2669984"/>
              <a:chExt cx="2161365" cy="673644"/>
            </a:xfrm>
          </p:grpSpPr>
          <p:grpSp>
            <p:nvGrpSpPr>
              <p:cNvPr id="178" name="Group 204"/>
              <p:cNvGrpSpPr/>
              <p:nvPr/>
            </p:nvGrpSpPr>
            <p:grpSpPr>
              <a:xfrm>
                <a:off x="5404113" y="2669984"/>
                <a:ext cx="45719" cy="662781"/>
                <a:chOff x="3413125" y="2693193"/>
                <a:chExt cx="45719" cy="662781"/>
              </a:xfrm>
              <a:solidFill>
                <a:srgbClr val="FF00FF"/>
              </a:solidFill>
            </p:grpSpPr>
            <p:cxnSp>
              <p:nvCxnSpPr>
                <p:cNvPr id="179" name="Straight Connector 178"/>
                <p:cNvCxnSpPr>
                  <a:cxnSpLocks noChangeShapeType="1"/>
                </p:cNvCxnSpPr>
                <p:nvPr/>
              </p:nvCxnSpPr>
              <p:spPr bwMode="auto">
                <a:xfrm rot="5400000">
                  <a:off x="3211778" y="2914649"/>
                  <a:ext cx="447939" cy="5028"/>
                </a:xfrm>
                <a:prstGeom prst="line">
                  <a:avLst/>
                </a:prstGeom>
                <a:grpFill/>
                <a:ln w="25400">
                  <a:solidFill>
                    <a:srgbClr val="800000"/>
                  </a:solidFill>
                  <a:round/>
                  <a:headEnd/>
                  <a:tailEnd/>
                </a:ln>
                <a:effectLst>
                  <a:outerShdw dist="20000" dir="5400000" rotWithShape="0">
                    <a:srgbClr val="808080">
                      <a:alpha val="37999"/>
                    </a:srgbClr>
                  </a:outerShdw>
                </a:effectLst>
              </p:spPr>
            </p:cxnSp>
            <p:cxnSp>
              <p:nvCxnSpPr>
                <p:cNvPr id="180" name="Straight Connector 179"/>
                <p:cNvCxnSpPr>
                  <a:cxnSpLocks noChangeShapeType="1"/>
                </p:cNvCxnSpPr>
                <p:nvPr/>
              </p:nvCxnSpPr>
              <p:spPr bwMode="auto">
                <a:xfrm rot="5400000">
                  <a:off x="3355184" y="3273691"/>
                  <a:ext cx="164039" cy="528"/>
                </a:xfrm>
                <a:prstGeom prst="line">
                  <a:avLst/>
                </a:prstGeom>
                <a:grpFill/>
                <a:ln w="25400">
                  <a:solidFill>
                    <a:srgbClr val="800000"/>
                  </a:solidFill>
                  <a:round/>
                  <a:headEnd/>
                  <a:tailEnd/>
                </a:ln>
                <a:effectLst>
                  <a:outerShdw dist="20000" dir="5400000" rotWithShape="0">
                    <a:srgbClr val="808080">
                      <a:alpha val="37999"/>
                    </a:srgbClr>
                  </a:outerShdw>
                </a:effectLst>
              </p:spPr>
            </p:cxnSp>
            <p:sp>
              <p:nvSpPr>
                <p:cNvPr id="181" name="Oval 180"/>
                <p:cNvSpPr/>
                <p:nvPr/>
              </p:nvSpPr>
              <p:spPr bwMode="auto">
                <a:xfrm>
                  <a:off x="3413125" y="3181350"/>
                  <a:ext cx="45719" cy="45719"/>
                </a:xfrm>
                <a:prstGeom prst="ellipse">
                  <a:avLst/>
                </a:prstGeom>
                <a:grpFill/>
                <a:ln w="9525" cap="flat" cmpd="sng" algn="ctr">
                  <a:solidFill>
                    <a:srgbClr val="800000"/>
                  </a:solidFill>
                  <a:prstDash val="solid"/>
                  <a:miter lim="800000"/>
                  <a:headEnd type="none" w="med" len="med"/>
                  <a:tailEnd type="none" w="med" len="med"/>
                </a:ln>
                <a:effectLst/>
              </p:spPr>
              <p:txBody>
                <a:bodyPr wrap="none"/>
                <a:lstStyle/>
                <a:p>
                  <a:pPr>
                    <a:defRPr/>
                  </a:pPr>
                  <a:endParaRPr lang="en-US">
                    <a:cs typeface="ＭＳ Ｐゴシック" charset="-128"/>
                  </a:endParaRPr>
                </a:p>
              </p:txBody>
            </p:sp>
            <p:sp>
              <p:nvSpPr>
                <p:cNvPr id="182" name="Oval 181"/>
                <p:cNvSpPr/>
                <p:nvPr/>
              </p:nvSpPr>
              <p:spPr bwMode="auto">
                <a:xfrm>
                  <a:off x="3413125" y="2882900"/>
                  <a:ext cx="45719" cy="45719"/>
                </a:xfrm>
                <a:prstGeom prst="ellipse">
                  <a:avLst/>
                </a:prstGeom>
                <a:grpFill/>
                <a:ln w="9525" cap="flat" cmpd="sng" algn="ctr">
                  <a:solidFill>
                    <a:srgbClr val="800000"/>
                  </a:solidFill>
                  <a:prstDash val="solid"/>
                  <a:miter lim="800000"/>
                  <a:headEnd type="none" w="med" len="med"/>
                  <a:tailEnd type="none" w="med" len="med"/>
                </a:ln>
                <a:effectLst/>
              </p:spPr>
              <p:txBody>
                <a:bodyPr wrap="none"/>
                <a:lstStyle/>
                <a:p>
                  <a:pPr>
                    <a:defRPr/>
                  </a:pPr>
                  <a:endParaRPr lang="en-US">
                    <a:cs typeface="ＭＳ Ｐゴシック" charset="-128"/>
                  </a:endParaRPr>
                </a:p>
              </p:txBody>
            </p:sp>
          </p:grpSp>
          <p:grpSp>
            <p:nvGrpSpPr>
              <p:cNvPr id="183" name="Group 209"/>
              <p:cNvGrpSpPr/>
              <p:nvPr/>
            </p:nvGrpSpPr>
            <p:grpSpPr>
              <a:xfrm>
                <a:off x="4700521" y="2675684"/>
                <a:ext cx="45719" cy="662781"/>
                <a:chOff x="3413125" y="2693193"/>
                <a:chExt cx="45719" cy="662781"/>
              </a:xfrm>
              <a:solidFill>
                <a:srgbClr val="FF00FF"/>
              </a:solidFill>
            </p:grpSpPr>
            <p:cxnSp>
              <p:nvCxnSpPr>
                <p:cNvPr id="184" name="Straight Connector 183"/>
                <p:cNvCxnSpPr>
                  <a:cxnSpLocks noChangeShapeType="1"/>
                </p:cNvCxnSpPr>
                <p:nvPr/>
              </p:nvCxnSpPr>
              <p:spPr bwMode="auto">
                <a:xfrm rot="5400000">
                  <a:off x="3211778" y="2914649"/>
                  <a:ext cx="447939" cy="5028"/>
                </a:xfrm>
                <a:prstGeom prst="line">
                  <a:avLst/>
                </a:prstGeom>
                <a:grpFill/>
                <a:ln w="25400">
                  <a:solidFill>
                    <a:srgbClr val="800000"/>
                  </a:solidFill>
                  <a:round/>
                  <a:headEnd/>
                  <a:tailEnd/>
                </a:ln>
                <a:effectLst>
                  <a:outerShdw dist="20000" dir="5400000" rotWithShape="0">
                    <a:srgbClr val="808080">
                      <a:alpha val="37999"/>
                    </a:srgbClr>
                  </a:outerShdw>
                </a:effectLst>
              </p:spPr>
            </p:cxnSp>
            <p:cxnSp>
              <p:nvCxnSpPr>
                <p:cNvPr id="185" name="Straight Connector 184"/>
                <p:cNvCxnSpPr>
                  <a:cxnSpLocks noChangeShapeType="1"/>
                </p:cNvCxnSpPr>
                <p:nvPr/>
              </p:nvCxnSpPr>
              <p:spPr bwMode="auto">
                <a:xfrm rot="5400000">
                  <a:off x="3355184" y="3273691"/>
                  <a:ext cx="164039" cy="528"/>
                </a:xfrm>
                <a:prstGeom prst="line">
                  <a:avLst/>
                </a:prstGeom>
                <a:grpFill/>
                <a:ln w="25400">
                  <a:solidFill>
                    <a:srgbClr val="800000"/>
                  </a:solidFill>
                  <a:round/>
                  <a:headEnd/>
                  <a:tailEnd/>
                </a:ln>
                <a:effectLst>
                  <a:outerShdw dist="20000" dir="5400000" rotWithShape="0">
                    <a:srgbClr val="808080">
                      <a:alpha val="37999"/>
                    </a:srgbClr>
                  </a:outerShdw>
                </a:effectLst>
              </p:spPr>
            </p:cxnSp>
            <p:sp>
              <p:nvSpPr>
                <p:cNvPr id="186" name="Oval 185"/>
                <p:cNvSpPr/>
                <p:nvPr/>
              </p:nvSpPr>
              <p:spPr bwMode="auto">
                <a:xfrm>
                  <a:off x="3413125" y="3181350"/>
                  <a:ext cx="45719" cy="45719"/>
                </a:xfrm>
                <a:prstGeom prst="ellipse">
                  <a:avLst/>
                </a:prstGeom>
                <a:grpFill/>
                <a:ln w="9525" cap="flat" cmpd="sng" algn="ctr">
                  <a:solidFill>
                    <a:srgbClr val="800000"/>
                  </a:solidFill>
                  <a:prstDash val="solid"/>
                  <a:miter lim="800000"/>
                  <a:headEnd type="none" w="med" len="med"/>
                  <a:tailEnd type="none" w="med" len="med"/>
                </a:ln>
                <a:effectLst/>
              </p:spPr>
              <p:txBody>
                <a:bodyPr wrap="none"/>
                <a:lstStyle/>
                <a:p>
                  <a:pPr>
                    <a:defRPr/>
                  </a:pPr>
                  <a:endParaRPr lang="en-US">
                    <a:cs typeface="ＭＳ Ｐゴシック" charset="-128"/>
                  </a:endParaRPr>
                </a:p>
              </p:txBody>
            </p:sp>
            <p:sp>
              <p:nvSpPr>
                <p:cNvPr id="187" name="Oval 186"/>
                <p:cNvSpPr/>
                <p:nvPr/>
              </p:nvSpPr>
              <p:spPr bwMode="auto">
                <a:xfrm>
                  <a:off x="3413125" y="2882900"/>
                  <a:ext cx="45719" cy="45719"/>
                </a:xfrm>
                <a:prstGeom prst="ellipse">
                  <a:avLst/>
                </a:prstGeom>
                <a:grpFill/>
                <a:ln w="9525" cap="flat" cmpd="sng" algn="ctr">
                  <a:solidFill>
                    <a:srgbClr val="800000"/>
                  </a:solidFill>
                  <a:prstDash val="solid"/>
                  <a:miter lim="800000"/>
                  <a:headEnd type="none" w="med" len="med"/>
                  <a:tailEnd type="none" w="med" len="med"/>
                </a:ln>
                <a:effectLst/>
              </p:spPr>
              <p:txBody>
                <a:bodyPr wrap="none"/>
                <a:lstStyle/>
                <a:p>
                  <a:pPr>
                    <a:defRPr/>
                  </a:pPr>
                  <a:endParaRPr lang="en-US">
                    <a:cs typeface="ＭＳ Ｐゴシック" charset="-128"/>
                  </a:endParaRPr>
                </a:p>
              </p:txBody>
            </p:sp>
          </p:grpSp>
          <p:grpSp>
            <p:nvGrpSpPr>
              <p:cNvPr id="188" name="Group 223"/>
              <p:cNvGrpSpPr/>
              <p:nvPr/>
            </p:nvGrpSpPr>
            <p:grpSpPr>
              <a:xfrm>
                <a:off x="3992059" y="2675147"/>
                <a:ext cx="45719" cy="662781"/>
                <a:chOff x="3413125" y="2693193"/>
                <a:chExt cx="45719" cy="662781"/>
              </a:xfrm>
              <a:solidFill>
                <a:srgbClr val="FF00FF"/>
              </a:solidFill>
            </p:grpSpPr>
            <p:cxnSp>
              <p:nvCxnSpPr>
                <p:cNvPr id="189" name="Straight Connector 188"/>
                <p:cNvCxnSpPr>
                  <a:cxnSpLocks noChangeShapeType="1"/>
                </p:cNvCxnSpPr>
                <p:nvPr/>
              </p:nvCxnSpPr>
              <p:spPr bwMode="auto">
                <a:xfrm rot="5400000">
                  <a:off x="3211778" y="2914649"/>
                  <a:ext cx="447939" cy="5028"/>
                </a:xfrm>
                <a:prstGeom prst="line">
                  <a:avLst/>
                </a:prstGeom>
                <a:grpFill/>
                <a:ln w="25400">
                  <a:solidFill>
                    <a:srgbClr val="800000"/>
                  </a:solidFill>
                  <a:round/>
                  <a:headEnd/>
                  <a:tailEnd/>
                </a:ln>
                <a:effectLst>
                  <a:outerShdw dist="20000" dir="5400000" rotWithShape="0">
                    <a:srgbClr val="808080">
                      <a:alpha val="37999"/>
                    </a:srgbClr>
                  </a:outerShdw>
                </a:effectLst>
              </p:spPr>
            </p:cxnSp>
            <p:cxnSp>
              <p:nvCxnSpPr>
                <p:cNvPr id="190" name="Straight Connector 189"/>
                <p:cNvCxnSpPr>
                  <a:cxnSpLocks noChangeShapeType="1"/>
                </p:cNvCxnSpPr>
                <p:nvPr/>
              </p:nvCxnSpPr>
              <p:spPr bwMode="auto">
                <a:xfrm rot="5400000">
                  <a:off x="3355184" y="3273691"/>
                  <a:ext cx="164039" cy="528"/>
                </a:xfrm>
                <a:prstGeom prst="line">
                  <a:avLst/>
                </a:prstGeom>
                <a:grpFill/>
                <a:ln w="25400">
                  <a:solidFill>
                    <a:srgbClr val="800000"/>
                  </a:solidFill>
                  <a:round/>
                  <a:headEnd/>
                  <a:tailEnd/>
                </a:ln>
                <a:effectLst>
                  <a:outerShdw dist="20000" dir="5400000" rotWithShape="0">
                    <a:srgbClr val="808080">
                      <a:alpha val="37999"/>
                    </a:srgbClr>
                  </a:outerShdw>
                </a:effectLst>
              </p:spPr>
            </p:cxnSp>
            <p:sp>
              <p:nvSpPr>
                <p:cNvPr id="191" name="Oval 190"/>
                <p:cNvSpPr/>
                <p:nvPr/>
              </p:nvSpPr>
              <p:spPr bwMode="auto">
                <a:xfrm>
                  <a:off x="3413125" y="3181350"/>
                  <a:ext cx="45719" cy="45719"/>
                </a:xfrm>
                <a:prstGeom prst="ellipse">
                  <a:avLst/>
                </a:prstGeom>
                <a:grpFill/>
                <a:ln w="9525" cap="flat" cmpd="sng" algn="ctr">
                  <a:solidFill>
                    <a:srgbClr val="800000"/>
                  </a:solidFill>
                  <a:prstDash val="solid"/>
                  <a:miter lim="800000"/>
                  <a:headEnd type="none" w="med" len="med"/>
                  <a:tailEnd type="none" w="med" len="med"/>
                </a:ln>
                <a:effectLst/>
              </p:spPr>
              <p:txBody>
                <a:bodyPr wrap="none"/>
                <a:lstStyle/>
                <a:p>
                  <a:pPr>
                    <a:defRPr/>
                  </a:pPr>
                  <a:endParaRPr lang="en-US">
                    <a:cs typeface="ＭＳ Ｐゴシック" charset="-128"/>
                  </a:endParaRPr>
                </a:p>
              </p:txBody>
            </p:sp>
            <p:sp>
              <p:nvSpPr>
                <p:cNvPr id="192" name="Oval 191"/>
                <p:cNvSpPr/>
                <p:nvPr/>
              </p:nvSpPr>
              <p:spPr bwMode="auto">
                <a:xfrm>
                  <a:off x="3413125" y="2882900"/>
                  <a:ext cx="45719" cy="45719"/>
                </a:xfrm>
                <a:prstGeom prst="ellipse">
                  <a:avLst/>
                </a:prstGeom>
                <a:grpFill/>
                <a:ln w="9525" cap="flat" cmpd="sng" algn="ctr">
                  <a:solidFill>
                    <a:srgbClr val="800000"/>
                  </a:solidFill>
                  <a:prstDash val="solid"/>
                  <a:miter lim="800000"/>
                  <a:headEnd type="none" w="med" len="med"/>
                  <a:tailEnd type="none" w="med" len="med"/>
                </a:ln>
                <a:effectLst/>
              </p:spPr>
              <p:txBody>
                <a:bodyPr wrap="none"/>
                <a:lstStyle/>
                <a:p>
                  <a:pPr>
                    <a:defRPr/>
                  </a:pPr>
                  <a:endParaRPr lang="en-US">
                    <a:cs typeface="ＭＳ Ｐゴシック" charset="-128"/>
                  </a:endParaRPr>
                </a:p>
              </p:txBody>
            </p:sp>
          </p:grpSp>
          <p:grpSp>
            <p:nvGrpSpPr>
              <p:cNvPr id="193" name="Group 240"/>
              <p:cNvGrpSpPr/>
              <p:nvPr/>
            </p:nvGrpSpPr>
            <p:grpSpPr>
              <a:xfrm>
                <a:off x="3288467" y="2680847"/>
                <a:ext cx="45719" cy="662781"/>
                <a:chOff x="3413125" y="2693193"/>
                <a:chExt cx="45719" cy="662781"/>
              </a:xfrm>
              <a:solidFill>
                <a:srgbClr val="FF00FF"/>
              </a:solidFill>
            </p:grpSpPr>
            <p:cxnSp>
              <p:nvCxnSpPr>
                <p:cNvPr id="194" name="Straight Connector 193"/>
                <p:cNvCxnSpPr>
                  <a:cxnSpLocks noChangeShapeType="1"/>
                </p:cNvCxnSpPr>
                <p:nvPr/>
              </p:nvCxnSpPr>
              <p:spPr bwMode="auto">
                <a:xfrm rot="5400000">
                  <a:off x="3211778" y="2914649"/>
                  <a:ext cx="447939" cy="5028"/>
                </a:xfrm>
                <a:prstGeom prst="line">
                  <a:avLst/>
                </a:prstGeom>
                <a:grpFill/>
                <a:ln w="25400">
                  <a:solidFill>
                    <a:srgbClr val="800000"/>
                  </a:solidFill>
                  <a:round/>
                  <a:headEnd/>
                  <a:tailEnd/>
                </a:ln>
                <a:effectLst>
                  <a:outerShdw dist="20000" dir="5400000" rotWithShape="0">
                    <a:srgbClr val="808080">
                      <a:alpha val="37999"/>
                    </a:srgbClr>
                  </a:outerShdw>
                </a:effectLst>
              </p:spPr>
            </p:cxnSp>
            <p:cxnSp>
              <p:nvCxnSpPr>
                <p:cNvPr id="195" name="Straight Connector 194"/>
                <p:cNvCxnSpPr>
                  <a:cxnSpLocks noChangeShapeType="1"/>
                </p:cNvCxnSpPr>
                <p:nvPr/>
              </p:nvCxnSpPr>
              <p:spPr bwMode="auto">
                <a:xfrm rot="5400000">
                  <a:off x="3355184" y="3273691"/>
                  <a:ext cx="164039" cy="528"/>
                </a:xfrm>
                <a:prstGeom prst="line">
                  <a:avLst/>
                </a:prstGeom>
                <a:grpFill/>
                <a:ln w="25400">
                  <a:solidFill>
                    <a:srgbClr val="800000"/>
                  </a:solidFill>
                  <a:round/>
                  <a:headEnd/>
                  <a:tailEnd/>
                </a:ln>
                <a:effectLst>
                  <a:outerShdw dist="20000" dir="5400000" rotWithShape="0">
                    <a:srgbClr val="808080">
                      <a:alpha val="37999"/>
                    </a:srgbClr>
                  </a:outerShdw>
                </a:effectLst>
              </p:spPr>
            </p:cxnSp>
            <p:sp>
              <p:nvSpPr>
                <p:cNvPr id="196" name="Oval 195"/>
                <p:cNvSpPr/>
                <p:nvPr/>
              </p:nvSpPr>
              <p:spPr bwMode="auto">
                <a:xfrm>
                  <a:off x="3413125" y="3181350"/>
                  <a:ext cx="45719" cy="45719"/>
                </a:xfrm>
                <a:prstGeom prst="ellipse">
                  <a:avLst/>
                </a:prstGeom>
                <a:grpFill/>
                <a:ln w="9525" cap="flat" cmpd="sng" algn="ctr">
                  <a:solidFill>
                    <a:srgbClr val="800000"/>
                  </a:solidFill>
                  <a:prstDash val="solid"/>
                  <a:miter lim="800000"/>
                  <a:headEnd type="none" w="med" len="med"/>
                  <a:tailEnd type="none" w="med" len="med"/>
                </a:ln>
                <a:effectLst/>
              </p:spPr>
              <p:txBody>
                <a:bodyPr wrap="none"/>
                <a:lstStyle/>
                <a:p>
                  <a:pPr>
                    <a:defRPr/>
                  </a:pPr>
                  <a:endParaRPr lang="en-US">
                    <a:cs typeface="ＭＳ Ｐゴシック" charset="-128"/>
                  </a:endParaRPr>
                </a:p>
              </p:txBody>
            </p:sp>
            <p:sp>
              <p:nvSpPr>
                <p:cNvPr id="197" name="Oval 196"/>
                <p:cNvSpPr/>
                <p:nvPr/>
              </p:nvSpPr>
              <p:spPr bwMode="auto">
                <a:xfrm>
                  <a:off x="3413125" y="2882900"/>
                  <a:ext cx="45719" cy="45719"/>
                </a:xfrm>
                <a:prstGeom prst="ellipse">
                  <a:avLst/>
                </a:prstGeom>
                <a:grpFill/>
                <a:ln w="9525" cap="flat" cmpd="sng" algn="ctr">
                  <a:solidFill>
                    <a:srgbClr val="800000"/>
                  </a:solidFill>
                  <a:prstDash val="solid"/>
                  <a:miter lim="800000"/>
                  <a:headEnd type="none" w="med" len="med"/>
                  <a:tailEnd type="none" w="med" len="med"/>
                </a:ln>
                <a:effectLst/>
              </p:spPr>
              <p:txBody>
                <a:bodyPr wrap="none"/>
                <a:lstStyle/>
                <a:p>
                  <a:pPr>
                    <a:defRPr/>
                  </a:pPr>
                  <a:endParaRPr lang="en-US">
                    <a:cs typeface="ＭＳ Ｐゴシック" charset="-128"/>
                  </a:endParaRPr>
                </a:p>
              </p:txBody>
            </p:sp>
          </p:grpSp>
        </p:grpSp>
        <p:sp>
          <p:nvSpPr>
            <p:cNvPr id="217" name="TextBox 27"/>
            <p:cNvSpPr txBox="1">
              <a:spLocks noChangeArrowheads="1"/>
            </p:cNvSpPr>
            <p:nvPr/>
          </p:nvSpPr>
          <p:spPr bwMode="auto">
            <a:xfrm>
              <a:off x="3429000" y="3429000"/>
              <a:ext cx="1203149" cy="584776"/>
            </a:xfrm>
            <a:prstGeom prst="rect">
              <a:avLst/>
            </a:prstGeom>
            <a:noFill/>
            <a:ln w="9525">
              <a:noFill/>
              <a:miter lim="800000"/>
              <a:headEnd/>
              <a:tailEnd/>
            </a:ln>
          </p:spPr>
          <p:txBody>
            <a:bodyPr wrap="square">
              <a:spAutoFit/>
            </a:bodyPr>
            <a:lstStyle/>
            <a:p>
              <a:pPr algn="ctr"/>
              <a:r>
                <a:rPr lang="en-US" sz="1600" b="1" dirty="0" smtClean="0">
                  <a:solidFill>
                    <a:srgbClr val="000099"/>
                  </a:solidFill>
                  <a:latin typeface="+mn-lt"/>
                  <a:cs typeface="Times New Roman" charset="0"/>
                </a:rPr>
                <a:t>V</a:t>
              </a:r>
              <a:r>
                <a:rPr lang="en-US" sz="1600" b="1" baseline="-25000" dirty="0" smtClean="0">
                  <a:solidFill>
                    <a:srgbClr val="000099"/>
                  </a:solidFill>
                  <a:latin typeface="+mn-lt"/>
                  <a:cs typeface="Times New Roman" charset="0"/>
                </a:rPr>
                <a:t>UNSEL</a:t>
              </a:r>
              <a:r>
                <a:rPr lang="en-US" sz="1600" dirty="0" smtClean="0">
                  <a:solidFill>
                    <a:srgbClr val="000099"/>
                  </a:solidFill>
                  <a:latin typeface="+mn-lt"/>
                  <a:cs typeface="Times New Roman" charset="0"/>
                </a:rPr>
                <a:t> </a:t>
              </a:r>
            </a:p>
            <a:p>
              <a:pPr algn="ctr"/>
              <a:r>
                <a:rPr lang="en-US" sz="1600" dirty="0" smtClean="0">
                  <a:solidFill>
                    <a:srgbClr val="000099"/>
                  </a:solidFill>
                  <a:latin typeface="+mn-lt"/>
                  <a:cs typeface="Times New Roman" charset="0"/>
                </a:rPr>
                <a:t>or floating</a:t>
              </a:r>
              <a:endParaRPr lang="en-US" sz="1600" baseline="-25000" dirty="0">
                <a:solidFill>
                  <a:srgbClr val="000099"/>
                </a:solidFill>
                <a:latin typeface="+mn-lt"/>
                <a:cs typeface="Times New Roman" charset="0"/>
              </a:endParaRPr>
            </a:p>
          </p:txBody>
        </p:sp>
        <p:grpSp>
          <p:nvGrpSpPr>
            <p:cNvPr id="226" name="Group 1301"/>
            <p:cNvGrpSpPr>
              <a:grpSpLocks/>
            </p:cNvGrpSpPr>
            <p:nvPr/>
          </p:nvGrpSpPr>
          <p:grpSpPr bwMode="auto">
            <a:xfrm rot="5400000">
              <a:off x="859178" y="5657520"/>
              <a:ext cx="87474" cy="261461"/>
              <a:chOff x="4752" y="2082"/>
              <a:chExt cx="60" cy="144"/>
            </a:xfrm>
          </p:grpSpPr>
          <p:sp>
            <p:nvSpPr>
              <p:cNvPr id="227" name="Line 1302"/>
              <p:cNvSpPr>
                <a:spLocks noChangeShapeType="1"/>
              </p:cNvSpPr>
              <p:nvPr/>
            </p:nvSpPr>
            <p:spPr bwMode="auto">
              <a:xfrm>
                <a:off x="4752" y="2082"/>
                <a:ext cx="0" cy="144"/>
              </a:xfrm>
              <a:prstGeom prst="line">
                <a:avLst/>
              </a:prstGeom>
              <a:noFill/>
              <a:ln w="22225">
                <a:solidFill>
                  <a:schemeClr val="tx1"/>
                </a:solidFill>
                <a:miter lim="800000"/>
                <a:headEnd/>
                <a:tailEnd/>
              </a:ln>
            </p:spPr>
            <p:txBody>
              <a:bodyPr wrap="none"/>
              <a:lstStyle/>
              <a:p>
                <a:endParaRPr lang="en-US"/>
              </a:p>
            </p:txBody>
          </p:sp>
          <p:sp>
            <p:nvSpPr>
              <p:cNvPr id="228" name="Line 1303"/>
              <p:cNvSpPr>
                <a:spLocks noChangeShapeType="1"/>
              </p:cNvSpPr>
              <p:nvPr/>
            </p:nvSpPr>
            <p:spPr bwMode="auto">
              <a:xfrm>
                <a:off x="4782" y="2112"/>
                <a:ext cx="0" cy="96"/>
              </a:xfrm>
              <a:prstGeom prst="line">
                <a:avLst/>
              </a:prstGeom>
              <a:noFill/>
              <a:ln w="22225">
                <a:solidFill>
                  <a:schemeClr val="tx1"/>
                </a:solidFill>
                <a:miter lim="800000"/>
                <a:headEnd/>
                <a:tailEnd/>
              </a:ln>
            </p:spPr>
            <p:txBody>
              <a:bodyPr wrap="none"/>
              <a:lstStyle/>
              <a:p>
                <a:endParaRPr lang="en-US"/>
              </a:p>
            </p:txBody>
          </p:sp>
          <p:sp>
            <p:nvSpPr>
              <p:cNvPr id="229" name="Line 1304"/>
              <p:cNvSpPr>
                <a:spLocks noChangeShapeType="1"/>
              </p:cNvSpPr>
              <p:nvPr/>
            </p:nvSpPr>
            <p:spPr bwMode="auto">
              <a:xfrm>
                <a:off x="4812" y="2136"/>
                <a:ext cx="0" cy="48"/>
              </a:xfrm>
              <a:prstGeom prst="line">
                <a:avLst/>
              </a:prstGeom>
              <a:noFill/>
              <a:ln w="22225">
                <a:solidFill>
                  <a:schemeClr val="tx1"/>
                </a:solidFill>
                <a:miter lim="800000"/>
                <a:headEnd/>
                <a:tailEnd/>
              </a:ln>
            </p:spPr>
            <p:txBody>
              <a:bodyPr wrap="none"/>
              <a:lstStyle/>
              <a:p>
                <a:endParaRPr lang="en-US"/>
              </a:p>
            </p:txBody>
          </p:sp>
        </p:grpSp>
        <p:grpSp>
          <p:nvGrpSpPr>
            <p:cNvPr id="230" name="Group 1357"/>
            <p:cNvGrpSpPr>
              <a:grpSpLocks/>
            </p:cNvGrpSpPr>
            <p:nvPr/>
          </p:nvGrpSpPr>
          <p:grpSpPr bwMode="auto">
            <a:xfrm rot="5400000">
              <a:off x="819531" y="5324569"/>
              <a:ext cx="492202" cy="347688"/>
              <a:chOff x="3984" y="2592"/>
              <a:chExt cx="336" cy="192"/>
            </a:xfrm>
          </p:grpSpPr>
          <p:sp>
            <p:nvSpPr>
              <p:cNvPr id="231" name="Line 1358"/>
              <p:cNvSpPr>
                <a:spLocks noChangeShapeType="1"/>
              </p:cNvSpPr>
              <p:nvPr/>
            </p:nvSpPr>
            <p:spPr bwMode="auto">
              <a:xfrm>
                <a:off x="3984" y="2784"/>
                <a:ext cx="144" cy="0"/>
              </a:xfrm>
              <a:prstGeom prst="line">
                <a:avLst/>
              </a:prstGeom>
              <a:noFill/>
              <a:ln w="22225">
                <a:solidFill>
                  <a:schemeClr val="tx1"/>
                </a:solidFill>
                <a:miter lim="800000"/>
                <a:headEnd/>
                <a:tailEnd/>
              </a:ln>
            </p:spPr>
            <p:txBody>
              <a:bodyPr wrap="none"/>
              <a:lstStyle/>
              <a:p>
                <a:endParaRPr lang="en-US"/>
              </a:p>
            </p:txBody>
          </p:sp>
          <p:sp>
            <p:nvSpPr>
              <p:cNvPr id="232" name="Line 1359"/>
              <p:cNvSpPr>
                <a:spLocks noChangeShapeType="1"/>
              </p:cNvSpPr>
              <p:nvPr/>
            </p:nvSpPr>
            <p:spPr bwMode="auto">
              <a:xfrm flipV="1">
                <a:off x="4128" y="2736"/>
                <a:ext cx="0" cy="48"/>
              </a:xfrm>
              <a:prstGeom prst="line">
                <a:avLst/>
              </a:prstGeom>
              <a:noFill/>
              <a:ln w="22225">
                <a:solidFill>
                  <a:schemeClr val="tx1"/>
                </a:solidFill>
                <a:miter lim="800000"/>
                <a:headEnd/>
                <a:tailEnd/>
              </a:ln>
            </p:spPr>
            <p:txBody>
              <a:bodyPr wrap="none"/>
              <a:lstStyle/>
              <a:p>
                <a:endParaRPr lang="en-US"/>
              </a:p>
            </p:txBody>
          </p:sp>
          <p:sp>
            <p:nvSpPr>
              <p:cNvPr id="233" name="Line 1360"/>
              <p:cNvSpPr>
                <a:spLocks noChangeShapeType="1"/>
              </p:cNvSpPr>
              <p:nvPr/>
            </p:nvSpPr>
            <p:spPr bwMode="auto">
              <a:xfrm>
                <a:off x="4128" y="2736"/>
                <a:ext cx="96" cy="0"/>
              </a:xfrm>
              <a:prstGeom prst="line">
                <a:avLst/>
              </a:prstGeom>
              <a:noFill/>
              <a:ln w="22225">
                <a:solidFill>
                  <a:schemeClr val="tx1"/>
                </a:solidFill>
                <a:miter lim="800000"/>
                <a:headEnd/>
                <a:tailEnd/>
              </a:ln>
            </p:spPr>
            <p:txBody>
              <a:bodyPr wrap="none"/>
              <a:lstStyle/>
              <a:p>
                <a:endParaRPr lang="en-US"/>
              </a:p>
            </p:txBody>
          </p:sp>
          <p:sp>
            <p:nvSpPr>
              <p:cNvPr id="234" name="Line 1361"/>
              <p:cNvSpPr>
                <a:spLocks noChangeShapeType="1"/>
              </p:cNvSpPr>
              <p:nvPr/>
            </p:nvSpPr>
            <p:spPr bwMode="auto">
              <a:xfrm flipV="1">
                <a:off x="4224" y="2736"/>
                <a:ext cx="0" cy="48"/>
              </a:xfrm>
              <a:prstGeom prst="line">
                <a:avLst/>
              </a:prstGeom>
              <a:noFill/>
              <a:ln w="22225">
                <a:solidFill>
                  <a:schemeClr val="tx1"/>
                </a:solidFill>
                <a:miter lim="800000"/>
                <a:headEnd/>
                <a:tailEnd/>
              </a:ln>
            </p:spPr>
            <p:txBody>
              <a:bodyPr wrap="none"/>
              <a:lstStyle/>
              <a:p>
                <a:endParaRPr lang="en-US"/>
              </a:p>
            </p:txBody>
          </p:sp>
          <p:sp>
            <p:nvSpPr>
              <p:cNvPr id="235" name="Line 1362"/>
              <p:cNvSpPr>
                <a:spLocks noChangeShapeType="1"/>
              </p:cNvSpPr>
              <p:nvPr/>
            </p:nvSpPr>
            <p:spPr bwMode="auto">
              <a:xfrm>
                <a:off x="4224" y="2784"/>
                <a:ext cx="96" cy="0"/>
              </a:xfrm>
              <a:prstGeom prst="line">
                <a:avLst/>
              </a:prstGeom>
              <a:noFill/>
              <a:ln w="22225">
                <a:solidFill>
                  <a:schemeClr val="tx1"/>
                </a:solidFill>
                <a:miter lim="800000"/>
                <a:headEnd/>
                <a:tailEnd/>
              </a:ln>
            </p:spPr>
            <p:txBody>
              <a:bodyPr wrap="none"/>
              <a:lstStyle/>
              <a:p>
                <a:endParaRPr lang="en-US"/>
              </a:p>
            </p:txBody>
          </p:sp>
          <p:sp>
            <p:nvSpPr>
              <p:cNvPr id="236" name="Line 1363"/>
              <p:cNvSpPr>
                <a:spLocks noChangeShapeType="1"/>
              </p:cNvSpPr>
              <p:nvPr/>
            </p:nvSpPr>
            <p:spPr bwMode="auto">
              <a:xfrm>
                <a:off x="4128" y="2694"/>
                <a:ext cx="96" cy="0"/>
              </a:xfrm>
              <a:prstGeom prst="line">
                <a:avLst/>
              </a:prstGeom>
              <a:noFill/>
              <a:ln w="22225">
                <a:solidFill>
                  <a:schemeClr val="tx1"/>
                </a:solidFill>
                <a:miter lim="800000"/>
                <a:headEnd/>
                <a:tailEnd/>
              </a:ln>
            </p:spPr>
            <p:txBody>
              <a:bodyPr wrap="none"/>
              <a:lstStyle/>
              <a:p>
                <a:endParaRPr lang="en-US"/>
              </a:p>
            </p:txBody>
          </p:sp>
          <p:sp>
            <p:nvSpPr>
              <p:cNvPr id="237" name="Line 1364"/>
              <p:cNvSpPr>
                <a:spLocks noChangeShapeType="1"/>
              </p:cNvSpPr>
              <p:nvPr/>
            </p:nvSpPr>
            <p:spPr bwMode="auto">
              <a:xfrm flipV="1">
                <a:off x="4032" y="2592"/>
                <a:ext cx="0" cy="192"/>
              </a:xfrm>
              <a:prstGeom prst="line">
                <a:avLst/>
              </a:prstGeom>
              <a:noFill/>
              <a:ln w="22225">
                <a:solidFill>
                  <a:schemeClr val="tx1"/>
                </a:solidFill>
                <a:miter lim="800000"/>
                <a:headEnd/>
                <a:tailEnd/>
              </a:ln>
            </p:spPr>
            <p:txBody>
              <a:bodyPr wrap="none"/>
              <a:lstStyle/>
              <a:p>
                <a:endParaRPr lang="en-US"/>
              </a:p>
            </p:txBody>
          </p:sp>
          <p:sp>
            <p:nvSpPr>
              <p:cNvPr id="238" name="Line 1365"/>
              <p:cNvSpPr>
                <a:spLocks noChangeShapeType="1"/>
              </p:cNvSpPr>
              <p:nvPr/>
            </p:nvSpPr>
            <p:spPr bwMode="auto">
              <a:xfrm flipV="1">
                <a:off x="4176" y="2592"/>
                <a:ext cx="0" cy="96"/>
              </a:xfrm>
              <a:prstGeom prst="line">
                <a:avLst/>
              </a:prstGeom>
              <a:noFill/>
              <a:ln w="22225">
                <a:solidFill>
                  <a:schemeClr val="tx1"/>
                </a:solidFill>
                <a:miter lim="800000"/>
                <a:headEnd/>
                <a:tailEnd/>
              </a:ln>
            </p:spPr>
            <p:txBody>
              <a:bodyPr wrap="none"/>
              <a:lstStyle/>
              <a:p>
                <a:endParaRPr lang="en-US"/>
              </a:p>
            </p:txBody>
          </p:sp>
          <p:sp>
            <p:nvSpPr>
              <p:cNvPr id="239" name="Line 1366"/>
              <p:cNvSpPr>
                <a:spLocks noChangeShapeType="1"/>
              </p:cNvSpPr>
              <p:nvPr/>
            </p:nvSpPr>
            <p:spPr bwMode="auto">
              <a:xfrm flipH="1">
                <a:off x="4032" y="2592"/>
                <a:ext cx="144" cy="0"/>
              </a:xfrm>
              <a:prstGeom prst="line">
                <a:avLst/>
              </a:prstGeom>
              <a:noFill/>
              <a:ln w="22225">
                <a:solidFill>
                  <a:schemeClr val="tx1"/>
                </a:solidFill>
                <a:miter lim="800000"/>
                <a:headEnd/>
                <a:tailEnd/>
              </a:ln>
            </p:spPr>
            <p:txBody>
              <a:bodyPr wrap="none"/>
              <a:lstStyle/>
              <a:p>
                <a:endParaRPr lang="en-US"/>
              </a:p>
            </p:txBody>
          </p:sp>
        </p:grpSp>
        <p:grpSp>
          <p:nvGrpSpPr>
            <p:cNvPr id="240" name="Group 1301"/>
            <p:cNvGrpSpPr>
              <a:grpSpLocks/>
            </p:cNvGrpSpPr>
            <p:nvPr/>
          </p:nvGrpSpPr>
          <p:grpSpPr bwMode="auto">
            <a:xfrm rot="5400000">
              <a:off x="1474474" y="5664049"/>
              <a:ext cx="87473" cy="261461"/>
              <a:chOff x="4752" y="2082"/>
              <a:chExt cx="60" cy="144"/>
            </a:xfrm>
          </p:grpSpPr>
          <p:sp>
            <p:nvSpPr>
              <p:cNvPr id="241" name="Line 1302"/>
              <p:cNvSpPr>
                <a:spLocks noChangeShapeType="1"/>
              </p:cNvSpPr>
              <p:nvPr/>
            </p:nvSpPr>
            <p:spPr bwMode="auto">
              <a:xfrm>
                <a:off x="4752" y="2082"/>
                <a:ext cx="0" cy="144"/>
              </a:xfrm>
              <a:prstGeom prst="line">
                <a:avLst/>
              </a:prstGeom>
              <a:noFill/>
              <a:ln w="22225">
                <a:solidFill>
                  <a:schemeClr val="tx1"/>
                </a:solidFill>
                <a:miter lim="800000"/>
                <a:headEnd/>
                <a:tailEnd/>
              </a:ln>
            </p:spPr>
            <p:txBody>
              <a:bodyPr wrap="none"/>
              <a:lstStyle/>
              <a:p>
                <a:endParaRPr lang="en-US"/>
              </a:p>
            </p:txBody>
          </p:sp>
          <p:sp>
            <p:nvSpPr>
              <p:cNvPr id="242" name="Line 1303"/>
              <p:cNvSpPr>
                <a:spLocks noChangeShapeType="1"/>
              </p:cNvSpPr>
              <p:nvPr/>
            </p:nvSpPr>
            <p:spPr bwMode="auto">
              <a:xfrm>
                <a:off x="4782" y="2112"/>
                <a:ext cx="0" cy="96"/>
              </a:xfrm>
              <a:prstGeom prst="line">
                <a:avLst/>
              </a:prstGeom>
              <a:noFill/>
              <a:ln w="22225">
                <a:solidFill>
                  <a:schemeClr val="tx1"/>
                </a:solidFill>
                <a:miter lim="800000"/>
                <a:headEnd/>
                <a:tailEnd/>
              </a:ln>
            </p:spPr>
            <p:txBody>
              <a:bodyPr wrap="none"/>
              <a:lstStyle/>
              <a:p>
                <a:endParaRPr lang="en-US"/>
              </a:p>
            </p:txBody>
          </p:sp>
          <p:sp>
            <p:nvSpPr>
              <p:cNvPr id="243" name="Line 1304"/>
              <p:cNvSpPr>
                <a:spLocks noChangeShapeType="1"/>
              </p:cNvSpPr>
              <p:nvPr/>
            </p:nvSpPr>
            <p:spPr bwMode="auto">
              <a:xfrm>
                <a:off x="4812" y="2136"/>
                <a:ext cx="0" cy="48"/>
              </a:xfrm>
              <a:prstGeom prst="line">
                <a:avLst/>
              </a:prstGeom>
              <a:noFill/>
              <a:ln w="22225">
                <a:solidFill>
                  <a:schemeClr val="tx1"/>
                </a:solidFill>
                <a:miter lim="800000"/>
                <a:headEnd/>
                <a:tailEnd/>
              </a:ln>
            </p:spPr>
            <p:txBody>
              <a:bodyPr wrap="none"/>
              <a:lstStyle/>
              <a:p>
                <a:endParaRPr lang="en-US"/>
              </a:p>
            </p:txBody>
          </p:sp>
        </p:grpSp>
        <p:grpSp>
          <p:nvGrpSpPr>
            <p:cNvPr id="244" name="Group 1357"/>
            <p:cNvGrpSpPr>
              <a:grpSpLocks/>
            </p:cNvGrpSpPr>
            <p:nvPr/>
          </p:nvGrpSpPr>
          <p:grpSpPr bwMode="auto">
            <a:xfrm rot="5400000">
              <a:off x="1434827" y="5331098"/>
              <a:ext cx="492203" cy="347688"/>
              <a:chOff x="3984" y="2592"/>
              <a:chExt cx="336" cy="192"/>
            </a:xfrm>
          </p:grpSpPr>
          <p:sp>
            <p:nvSpPr>
              <p:cNvPr id="245" name="Line 1358"/>
              <p:cNvSpPr>
                <a:spLocks noChangeShapeType="1"/>
              </p:cNvSpPr>
              <p:nvPr/>
            </p:nvSpPr>
            <p:spPr bwMode="auto">
              <a:xfrm>
                <a:off x="3984" y="2784"/>
                <a:ext cx="144" cy="0"/>
              </a:xfrm>
              <a:prstGeom prst="line">
                <a:avLst/>
              </a:prstGeom>
              <a:noFill/>
              <a:ln w="22225">
                <a:solidFill>
                  <a:schemeClr val="tx1"/>
                </a:solidFill>
                <a:miter lim="800000"/>
                <a:headEnd/>
                <a:tailEnd/>
              </a:ln>
            </p:spPr>
            <p:txBody>
              <a:bodyPr wrap="none"/>
              <a:lstStyle/>
              <a:p>
                <a:endParaRPr lang="en-US"/>
              </a:p>
            </p:txBody>
          </p:sp>
          <p:sp>
            <p:nvSpPr>
              <p:cNvPr id="246" name="Line 1359"/>
              <p:cNvSpPr>
                <a:spLocks noChangeShapeType="1"/>
              </p:cNvSpPr>
              <p:nvPr/>
            </p:nvSpPr>
            <p:spPr bwMode="auto">
              <a:xfrm flipV="1">
                <a:off x="4128" y="2736"/>
                <a:ext cx="0" cy="48"/>
              </a:xfrm>
              <a:prstGeom prst="line">
                <a:avLst/>
              </a:prstGeom>
              <a:noFill/>
              <a:ln w="22225">
                <a:solidFill>
                  <a:schemeClr val="tx1"/>
                </a:solidFill>
                <a:miter lim="800000"/>
                <a:headEnd/>
                <a:tailEnd/>
              </a:ln>
            </p:spPr>
            <p:txBody>
              <a:bodyPr wrap="none"/>
              <a:lstStyle/>
              <a:p>
                <a:endParaRPr lang="en-US"/>
              </a:p>
            </p:txBody>
          </p:sp>
          <p:sp>
            <p:nvSpPr>
              <p:cNvPr id="247" name="Line 1360"/>
              <p:cNvSpPr>
                <a:spLocks noChangeShapeType="1"/>
              </p:cNvSpPr>
              <p:nvPr/>
            </p:nvSpPr>
            <p:spPr bwMode="auto">
              <a:xfrm>
                <a:off x="4128" y="2736"/>
                <a:ext cx="96" cy="0"/>
              </a:xfrm>
              <a:prstGeom prst="line">
                <a:avLst/>
              </a:prstGeom>
              <a:noFill/>
              <a:ln w="22225">
                <a:solidFill>
                  <a:schemeClr val="tx1"/>
                </a:solidFill>
                <a:miter lim="800000"/>
                <a:headEnd/>
                <a:tailEnd/>
              </a:ln>
            </p:spPr>
            <p:txBody>
              <a:bodyPr wrap="none"/>
              <a:lstStyle/>
              <a:p>
                <a:endParaRPr lang="en-US"/>
              </a:p>
            </p:txBody>
          </p:sp>
          <p:sp>
            <p:nvSpPr>
              <p:cNvPr id="248" name="Line 1361"/>
              <p:cNvSpPr>
                <a:spLocks noChangeShapeType="1"/>
              </p:cNvSpPr>
              <p:nvPr/>
            </p:nvSpPr>
            <p:spPr bwMode="auto">
              <a:xfrm flipV="1">
                <a:off x="4224" y="2736"/>
                <a:ext cx="0" cy="48"/>
              </a:xfrm>
              <a:prstGeom prst="line">
                <a:avLst/>
              </a:prstGeom>
              <a:noFill/>
              <a:ln w="22225">
                <a:solidFill>
                  <a:schemeClr val="tx1"/>
                </a:solidFill>
                <a:miter lim="800000"/>
                <a:headEnd/>
                <a:tailEnd/>
              </a:ln>
            </p:spPr>
            <p:txBody>
              <a:bodyPr wrap="none"/>
              <a:lstStyle/>
              <a:p>
                <a:endParaRPr lang="en-US"/>
              </a:p>
            </p:txBody>
          </p:sp>
          <p:sp>
            <p:nvSpPr>
              <p:cNvPr id="249" name="Line 1362"/>
              <p:cNvSpPr>
                <a:spLocks noChangeShapeType="1"/>
              </p:cNvSpPr>
              <p:nvPr/>
            </p:nvSpPr>
            <p:spPr bwMode="auto">
              <a:xfrm>
                <a:off x="4224" y="2784"/>
                <a:ext cx="96" cy="0"/>
              </a:xfrm>
              <a:prstGeom prst="line">
                <a:avLst/>
              </a:prstGeom>
              <a:noFill/>
              <a:ln w="22225">
                <a:solidFill>
                  <a:schemeClr val="tx1"/>
                </a:solidFill>
                <a:miter lim="800000"/>
                <a:headEnd/>
                <a:tailEnd/>
              </a:ln>
            </p:spPr>
            <p:txBody>
              <a:bodyPr wrap="none"/>
              <a:lstStyle/>
              <a:p>
                <a:endParaRPr lang="en-US"/>
              </a:p>
            </p:txBody>
          </p:sp>
          <p:sp>
            <p:nvSpPr>
              <p:cNvPr id="250" name="Line 1363"/>
              <p:cNvSpPr>
                <a:spLocks noChangeShapeType="1"/>
              </p:cNvSpPr>
              <p:nvPr/>
            </p:nvSpPr>
            <p:spPr bwMode="auto">
              <a:xfrm>
                <a:off x="4128" y="2694"/>
                <a:ext cx="96" cy="0"/>
              </a:xfrm>
              <a:prstGeom prst="line">
                <a:avLst/>
              </a:prstGeom>
              <a:noFill/>
              <a:ln w="22225">
                <a:solidFill>
                  <a:schemeClr val="tx1"/>
                </a:solidFill>
                <a:miter lim="800000"/>
                <a:headEnd/>
                <a:tailEnd/>
              </a:ln>
            </p:spPr>
            <p:txBody>
              <a:bodyPr wrap="none"/>
              <a:lstStyle/>
              <a:p>
                <a:endParaRPr lang="en-US"/>
              </a:p>
            </p:txBody>
          </p:sp>
          <p:sp>
            <p:nvSpPr>
              <p:cNvPr id="251" name="Line 1364"/>
              <p:cNvSpPr>
                <a:spLocks noChangeShapeType="1"/>
              </p:cNvSpPr>
              <p:nvPr/>
            </p:nvSpPr>
            <p:spPr bwMode="auto">
              <a:xfrm flipV="1">
                <a:off x="4032" y="2592"/>
                <a:ext cx="0" cy="192"/>
              </a:xfrm>
              <a:prstGeom prst="line">
                <a:avLst/>
              </a:prstGeom>
              <a:noFill/>
              <a:ln w="22225">
                <a:solidFill>
                  <a:schemeClr val="tx1"/>
                </a:solidFill>
                <a:miter lim="800000"/>
                <a:headEnd/>
                <a:tailEnd/>
              </a:ln>
            </p:spPr>
            <p:txBody>
              <a:bodyPr wrap="none"/>
              <a:lstStyle/>
              <a:p>
                <a:endParaRPr lang="en-US"/>
              </a:p>
            </p:txBody>
          </p:sp>
          <p:sp>
            <p:nvSpPr>
              <p:cNvPr id="252" name="Line 1365"/>
              <p:cNvSpPr>
                <a:spLocks noChangeShapeType="1"/>
              </p:cNvSpPr>
              <p:nvPr/>
            </p:nvSpPr>
            <p:spPr bwMode="auto">
              <a:xfrm flipV="1">
                <a:off x="4176" y="2592"/>
                <a:ext cx="0" cy="96"/>
              </a:xfrm>
              <a:prstGeom prst="line">
                <a:avLst/>
              </a:prstGeom>
              <a:noFill/>
              <a:ln w="22225">
                <a:solidFill>
                  <a:schemeClr val="tx1"/>
                </a:solidFill>
                <a:miter lim="800000"/>
                <a:headEnd/>
                <a:tailEnd/>
              </a:ln>
            </p:spPr>
            <p:txBody>
              <a:bodyPr wrap="none"/>
              <a:lstStyle/>
              <a:p>
                <a:endParaRPr lang="en-US"/>
              </a:p>
            </p:txBody>
          </p:sp>
          <p:sp>
            <p:nvSpPr>
              <p:cNvPr id="253" name="Line 1366"/>
              <p:cNvSpPr>
                <a:spLocks noChangeShapeType="1"/>
              </p:cNvSpPr>
              <p:nvPr/>
            </p:nvSpPr>
            <p:spPr bwMode="auto">
              <a:xfrm flipH="1">
                <a:off x="4032" y="2592"/>
                <a:ext cx="144" cy="0"/>
              </a:xfrm>
              <a:prstGeom prst="line">
                <a:avLst/>
              </a:prstGeom>
              <a:noFill/>
              <a:ln w="22225">
                <a:solidFill>
                  <a:schemeClr val="tx1"/>
                </a:solidFill>
                <a:miter lim="800000"/>
                <a:headEnd/>
                <a:tailEnd/>
              </a:ln>
            </p:spPr>
            <p:txBody>
              <a:bodyPr wrap="none"/>
              <a:lstStyle/>
              <a:p>
                <a:endParaRPr lang="en-US"/>
              </a:p>
            </p:txBody>
          </p:sp>
        </p:grpSp>
        <p:grpSp>
          <p:nvGrpSpPr>
            <p:cNvPr id="254" name="Group 1301"/>
            <p:cNvGrpSpPr>
              <a:grpSpLocks/>
            </p:cNvGrpSpPr>
            <p:nvPr/>
          </p:nvGrpSpPr>
          <p:grpSpPr bwMode="auto">
            <a:xfrm rot="5400000">
              <a:off x="2095989" y="5664744"/>
              <a:ext cx="87473" cy="260070"/>
              <a:chOff x="4752" y="2082"/>
              <a:chExt cx="60" cy="144"/>
            </a:xfrm>
          </p:grpSpPr>
          <p:sp>
            <p:nvSpPr>
              <p:cNvPr id="255" name="Line 1302"/>
              <p:cNvSpPr>
                <a:spLocks noChangeShapeType="1"/>
              </p:cNvSpPr>
              <p:nvPr/>
            </p:nvSpPr>
            <p:spPr bwMode="auto">
              <a:xfrm>
                <a:off x="4752" y="2082"/>
                <a:ext cx="0" cy="144"/>
              </a:xfrm>
              <a:prstGeom prst="line">
                <a:avLst/>
              </a:prstGeom>
              <a:noFill/>
              <a:ln w="22225">
                <a:solidFill>
                  <a:schemeClr val="tx1"/>
                </a:solidFill>
                <a:miter lim="800000"/>
                <a:headEnd/>
                <a:tailEnd/>
              </a:ln>
            </p:spPr>
            <p:txBody>
              <a:bodyPr wrap="none"/>
              <a:lstStyle/>
              <a:p>
                <a:endParaRPr lang="en-US"/>
              </a:p>
            </p:txBody>
          </p:sp>
          <p:sp>
            <p:nvSpPr>
              <p:cNvPr id="256" name="Line 1303"/>
              <p:cNvSpPr>
                <a:spLocks noChangeShapeType="1"/>
              </p:cNvSpPr>
              <p:nvPr/>
            </p:nvSpPr>
            <p:spPr bwMode="auto">
              <a:xfrm>
                <a:off x="4782" y="2112"/>
                <a:ext cx="0" cy="96"/>
              </a:xfrm>
              <a:prstGeom prst="line">
                <a:avLst/>
              </a:prstGeom>
              <a:noFill/>
              <a:ln w="22225">
                <a:solidFill>
                  <a:schemeClr val="tx1"/>
                </a:solidFill>
                <a:miter lim="800000"/>
                <a:headEnd/>
                <a:tailEnd/>
              </a:ln>
            </p:spPr>
            <p:txBody>
              <a:bodyPr wrap="none"/>
              <a:lstStyle/>
              <a:p>
                <a:endParaRPr lang="en-US"/>
              </a:p>
            </p:txBody>
          </p:sp>
          <p:sp>
            <p:nvSpPr>
              <p:cNvPr id="257" name="Line 1304"/>
              <p:cNvSpPr>
                <a:spLocks noChangeShapeType="1"/>
              </p:cNvSpPr>
              <p:nvPr/>
            </p:nvSpPr>
            <p:spPr bwMode="auto">
              <a:xfrm>
                <a:off x="4812" y="2136"/>
                <a:ext cx="0" cy="48"/>
              </a:xfrm>
              <a:prstGeom prst="line">
                <a:avLst/>
              </a:prstGeom>
              <a:noFill/>
              <a:ln w="22225">
                <a:solidFill>
                  <a:schemeClr val="tx1"/>
                </a:solidFill>
                <a:miter lim="800000"/>
                <a:headEnd/>
                <a:tailEnd/>
              </a:ln>
            </p:spPr>
            <p:txBody>
              <a:bodyPr wrap="none"/>
              <a:lstStyle/>
              <a:p>
                <a:endParaRPr lang="en-US"/>
              </a:p>
            </p:txBody>
          </p:sp>
        </p:grpSp>
        <p:grpSp>
          <p:nvGrpSpPr>
            <p:cNvPr id="258" name="Group 1357"/>
            <p:cNvGrpSpPr>
              <a:grpSpLocks/>
            </p:cNvGrpSpPr>
            <p:nvPr/>
          </p:nvGrpSpPr>
          <p:grpSpPr bwMode="auto">
            <a:xfrm rot="5400000">
              <a:off x="2057037" y="5331098"/>
              <a:ext cx="492203" cy="347688"/>
              <a:chOff x="3984" y="2592"/>
              <a:chExt cx="336" cy="192"/>
            </a:xfrm>
          </p:grpSpPr>
          <p:sp>
            <p:nvSpPr>
              <p:cNvPr id="259" name="Line 1358"/>
              <p:cNvSpPr>
                <a:spLocks noChangeShapeType="1"/>
              </p:cNvSpPr>
              <p:nvPr/>
            </p:nvSpPr>
            <p:spPr bwMode="auto">
              <a:xfrm>
                <a:off x="3984" y="2784"/>
                <a:ext cx="144" cy="0"/>
              </a:xfrm>
              <a:prstGeom prst="line">
                <a:avLst/>
              </a:prstGeom>
              <a:noFill/>
              <a:ln w="22225">
                <a:solidFill>
                  <a:schemeClr val="tx1"/>
                </a:solidFill>
                <a:miter lim="800000"/>
                <a:headEnd/>
                <a:tailEnd/>
              </a:ln>
            </p:spPr>
            <p:txBody>
              <a:bodyPr wrap="none"/>
              <a:lstStyle/>
              <a:p>
                <a:endParaRPr lang="en-US"/>
              </a:p>
            </p:txBody>
          </p:sp>
          <p:sp>
            <p:nvSpPr>
              <p:cNvPr id="260" name="Line 1359"/>
              <p:cNvSpPr>
                <a:spLocks noChangeShapeType="1"/>
              </p:cNvSpPr>
              <p:nvPr/>
            </p:nvSpPr>
            <p:spPr bwMode="auto">
              <a:xfrm flipV="1">
                <a:off x="4128" y="2736"/>
                <a:ext cx="0" cy="48"/>
              </a:xfrm>
              <a:prstGeom prst="line">
                <a:avLst/>
              </a:prstGeom>
              <a:noFill/>
              <a:ln w="22225">
                <a:solidFill>
                  <a:schemeClr val="tx1"/>
                </a:solidFill>
                <a:miter lim="800000"/>
                <a:headEnd/>
                <a:tailEnd/>
              </a:ln>
            </p:spPr>
            <p:txBody>
              <a:bodyPr wrap="none"/>
              <a:lstStyle/>
              <a:p>
                <a:endParaRPr lang="en-US"/>
              </a:p>
            </p:txBody>
          </p:sp>
          <p:sp>
            <p:nvSpPr>
              <p:cNvPr id="261" name="Line 1360"/>
              <p:cNvSpPr>
                <a:spLocks noChangeShapeType="1"/>
              </p:cNvSpPr>
              <p:nvPr/>
            </p:nvSpPr>
            <p:spPr bwMode="auto">
              <a:xfrm>
                <a:off x="4128" y="2736"/>
                <a:ext cx="96" cy="0"/>
              </a:xfrm>
              <a:prstGeom prst="line">
                <a:avLst/>
              </a:prstGeom>
              <a:noFill/>
              <a:ln w="22225">
                <a:solidFill>
                  <a:schemeClr val="tx1"/>
                </a:solidFill>
                <a:miter lim="800000"/>
                <a:headEnd/>
                <a:tailEnd/>
              </a:ln>
            </p:spPr>
            <p:txBody>
              <a:bodyPr wrap="none"/>
              <a:lstStyle/>
              <a:p>
                <a:endParaRPr lang="en-US"/>
              </a:p>
            </p:txBody>
          </p:sp>
          <p:sp>
            <p:nvSpPr>
              <p:cNvPr id="262" name="Line 1361"/>
              <p:cNvSpPr>
                <a:spLocks noChangeShapeType="1"/>
              </p:cNvSpPr>
              <p:nvPr/>
            </p:nvSpPr>
            <p:spPr bwMode="auto">
              <a:xfrm flipV="1">
                <a:off x="4224" y="2736"/>
                <a:ext cx="0" cy="48"/>
              </a:xfrm>
              <a:prstGeom prst="line">
                <a:avLst/>
              </a:prstGeom>
              <a:noFill/>
              <a:ln w="22225">
                <a:solidFill>
                  <a:schemeClr val="tx1"/>
                </a:solidFill>
                <a:miter lim="800000"/>
                <a:headEnd/>
                <a:tailEnd/>
              </a:ln>
            </p:spPr>
            <p:txBody>
              <a:bodyPr wrap="none"/>
              <a:lstStyle/>
              <a:p>
                <a:endParaRPr lang="en-US"/>
              </a:p>
            </p:txBody>
          </p:sp>
          <p:sp>
            <p:nvSpPr>
              <p:cNvPr id="263" name="Line 1362"/>
              <p:cNvSpPr>
                <a:spLocks noChangeShapeType="1"/>
              </p:cNvSpPr>
              <p:nvPr/>
            </p:nvSpPr>
            <p:spPr bwMode="auto">
              <a:xfrm>
                <a:off x="4224" y="2784"/>
                <a:ext cx="96" cy="0"/>
              </a:xfrm>
              <a:prstGeom prst="line">
                <a:avLst/>
              </a:prstGeom>
              <a:noFill/>
              <a:ln w="22225">
                <a:solidFill>
                  <a:schemeClr val="tx1"/>
                </a:solidFill>
                <a:miter lim="800000"/>
                <a:headEnd/>
                <a:tailEnd/>
              </a:ln>
            </p:spPr>
            <p:txBody>
              <a:bodyPr wrap="none"/>
              <a:lstStyle/>
              <a:p>
                <a:endParaRPr lang="en-US"/>
              </a:p>
            </p:txBody>
          </p:sp>
          <p:sp>
            <p:nvSpPr>
              <p:cNvPr id="264" name="Line 1363"/>
              <p:cNvSpPr>
                <a:spLocks noChangeShapeType="1"/>
              </p:cNvSpPr>
              <p:nvPr/>
            </p:nvSpPr>
            <p:spPr bwMode="auto">
              <a:xfrm>
                <a:off x="4128" y="2694"/>
                <a:ext cx="96" cy="0"/>
              </a:xfrm>
              <a:prstGeom prst="line">
                <a:avLst/>
              </a:prstGeom>
              <a:noFill/>
              <a:ln w="22225">
                <a:solidFill>
                  <a:schemeClr val="tx1"/>
                </a:solidFill>
                <a:miter lim="800000"/>
                <a:headEnd/>
                <a:tailEnd/>
              </a:ln>
            </p:spPr>
            <p:txBody>
              <a:bodyPr wrap="none"/>
              <a:lstStyle/>
              <a:p>
                <a:endParaRPr lang="en-US"/>
              </a:p>
            </p:txBody>
          </p:sp>
          <p:sp>
            <p:nvSpPr>
              <p:cNvPr id="265" name="Line 1364"/>
              <p:cNvSpPr>
                <a:spLocks noChangeShapeType="1"/>
              </p:cNvSpPr>
              <p:nvPr/>
            </p:nvSpPr>
            <p:spPr bwMode="auto">
              <a:xfrm flipV="1">
                <a:off x="4032" y="2592"/>
                <a:ext cx="0" cy="192"/>
              </a:xfrm>
              <a:prstGeom prst="line">
                <a:avLst/>
              </a:prstGeom>
              <a:noFill/>
              <a:ln w="22225">
                <a:solidFill>
                  <a:schemeClr val="tx1"/>
                </a:solidFill>
                <a:miter lim="800000"/>
                <a:headEnd/>
                <a:tailEnd/>
              </a:ln>
            </p:spPr>
            <p:txBody>
              <a:bodyPr wrap="none"/>
              <a:lstStyle/>
              <a:p>
                <a:endParaRPr lang="en-US"/>
              </a:p>
            </p:txBody>
          </p:sp>
          <p:sp>
            <p:nvSpPr>
              <p:cNvPr id="266" name="Line 1365"/>
              <p:cNvSpPr>
                <a:spLocks noChangeShapeType="1"/>
              </p:cNvSpPr>
              <p:nvPr/>
            </p:nvSpPr>
            <p:spPr bwMode="auto">
              <a:xfrm flipV="1">
                <a:off x="4176" y="2592"/>
                <a:ext cx="0" cy="96"/>
              </a:xfrm>
              <a:prstGeom prst="line">
                <a:avLst/>
              </a:prstGeom>
              <a:noFill/>
              <a:ln w="22225">
                <a:solidFill>
                  <a:schemeClr val="tx1"/>
                </a:solidFill>
                <a:miter lim="800000"/>
                <a:headEnd/>
                <a:tailEnd/>
              </a:ln>
            </p:spPr>
            <p:txBody>
              <a:bodyPr wrap="none"/>
              <a:lstStyle/>
              <a:p>
                <a:endParaRPr lang="en-US"/>
              </a:p>
            </p:txBody>
          </p:sp>
          <p:sp>
            <p:nvSpPr>
              <p:cNvPr id="267" name="Line 1366"/>
              <p:cNvSpPr>
                <a:spLocks noChangeShapeType="1"/>
              </p:cNvSpPr>
              <p:nvPr/>
            </p:nvSpPr>
            <p:spPr bwMode="auto">
              <a:xfrm flipH="1">
                <a:off x="4032" y="2592"/>
                <a:ext cx="144" cy="0"/>
              </a:xfrm>
              <a:prstGeom prst="line">
                <a:avLst/>
              </a:prstGeom>
              <a:noFill/>
              <a:ln w="22225">
                <a:solidFill>
                  <a:schemeClr val="tx1"/>
                </a:solidFill>
                <a:miter lim="800000"/>
                <a:headEnd/>
                <a:tailEnd/>
              </a:ln>
            </p:spPr>
            <p:txBody>
              <a:bodyPr wrap="none"/>
              <a:lstStyle/>
              <a:p>
                <a:endParaRPr lang="en-US"/>
              </a:p>
            </p:txBody>
          </p:sp>
        </p:grpSp>
        <p:grpSp>
          <p:nvGrpSpPr>
            <p:cNvPr id="268" name="Group 1301"/>
            <p:cNvGrpSpPr>
              <a:grpSpLocks/>
            </p:cNvGrpSpPr>
            <p:nvPr/>
          </p:nvGrpSpPr>
          <p:grpSpPr bwMode="auto">
            <a:xfrm rot="5400000">
              <a:off x="2710590" y="5663008"/>
              <a:ext cx="87474" cy="261461"/>
              <a:chOff x="4752" y="2082"/>
              <a:chExt cx="60" cy="144"/>
            </a:xfrm>
          </p:grpSpPr>
          <p:sp>
            <p:nvSpPr>
              <p:cNvPr id="269" name="Line 1302"/>
              <p:cNvSpPr>
                <a:spLocks noChangeShapeType="1"/>
              </p:cNvSpPr>
              <p:nvPr/>
            </p:nvSpPr>
            <p:spPr bwMode="auto">
              <a:xfrm>
                <a:off x="4752" y="2082"/>
                <a:ext cx="0" cy="144"/>
              </a:xfrm>
              <a:prstGeom prst="line">
                <a:avLst/>
              </a:prstGeom>
              <a:noFill/>
              <a:ln w="22225">
                <a:solidFill>
                  <a:schemeClr val="tx1"/>
                </a:solidFill>
                <a:miter lim="800000"/>
                <a:headEnd/>
                <a:tailEnd/>
              </a:ln>
            </p:spPr>
            <p:txBody>
              <a:bodyPr wrap="none"/>
              <a:lstStyle/>
              <a:p>
                <a:endParaRPr lang="en-US"/>
              </a:p>
            </p:txBody>
          </p:sp>
          <p:sp>
            <p:nvSpPr>
              <p:cNvPr id="270" name="Line 1303"/>
              <p:cNvSpPr>
                <a:spLocks noChangeShapeType="1"/>
              </p:cNvSpPr>
              <p:nvPr/>
            </p:nvSpPr>
            <p:spPr bwMode="auto">
              <a:xfrm>
                <a:off x="4782" y="2112"/>
                <a:ext cx="0" cy="96"/>
              </a:xfrm>
              <a:prstGeom prst="line">
                <a:avLst/>
              </a:prstGeom>
              <a:noFill/>
              <a:ln w="22225">
                <a:solidFill>
                  <a:schemeClr val="tx1"/>
                </a:solidFill>
                <a:miter lim="800000"/>
                <a:headEnd/>
                <a:tailEnd/>
              </a:ln>
            </p:spPr>
            <p:txBody>
              <a:bodyPr wrap="none"/>
              <a:lstStyle/>
              <a:p>
                <a:endParaRPr lang="en-US"/>
              </a:p>
            </p:txBody>
          </p:sp>
          <p:sp>
            <p:nvSpPr>
              <p:cNvPr id="271" name="Line 1304"/>
              <p:cNvSpPr>
                <a:spLocks noChangeShapeType="1"/>
              </p:cNvSpPr>
              <p:nvPr/>
            </p:nvSpPr>
            <p:spPr bwMode="auto">
              <a:xfrm>
                <a:off x="4812" y="2136"/>
                <a:ext cx="0" cy="48"/>
              </a:xfrm>
              <a:prstGeom prst="line">
                <a:avLst/>
              </a:prstGeom>
              <a:noFill/>
              <a:ln w="22225">
                <a:solidFill>
                  <a:schemeClr val="tx1"/>
                </a:solidFill>
                <a:miter lim="800000"/>
                <a:headEnd/>
                <a:tailEnd/>
              </a:ln>
            </p:spPr>
            <p:txBody>
              <a:bodyPr wrap="none"/>
              <a:lstStyle/>
              <a:p>
                <a:endParaRPr lang="en-US"/>
              </a:p>
            </p:txBody>
          </p:sp>
        </p:grpSp>
        <p:grpSp>
          <p:nvGrpSpPr>
            <p:cNvPr id="272" name="Group 1357"/>
            <p:cNvGrpSpPr>
              <a:grpSpLocks/>
            </p:cNvGrpSpPr>
            <p:nvPr/>
          </p:nvGrpSpPr>
          <p:grpSpPr bwMode="auto">
            <a:xfrm rot="5400000">
              <a:off x="2670943" y="5330057"/>
              <a:ext cx="492202" cy="347688"/>
              <a:chOff x="3984" y="2592"/>
              <a:chExt cx="336" cy="192"/>
            </a:xfrm>
          </p:grpSpPr>
          <p:sp>
            <p:nvSpPr>
              <p:cNvPr id="273" name="Line 1358"/>
              <p:cNvSpPr>
                <a:spLocks noChangeShapeType="1"/>
              </p:cNvSpPr>
              <p:nvPr/>
            </p:nvSpPr>
            <p:spPr bwMode="auto">
              <a:xfrm>
                <a:off x="3984" y="2784"/>
                <a:ext cx="144" cy="0"/>
              </a:xfrm>
              <a:prstGeom prst="line">
                <a:avLst/>
              </a:prstGeom>
              <a:noFill/>
              <a:ln w="22225">
                <a:solidFill>
                  <a:schemeClr val="tx1"/>
                </a:solidFill>
                <a:miter lim="800000"/>
                <a:headEnd/>
                <a:tailEnd/>
              </a:ln>
            </p:spPr>
            <p:txBody>
              <a:bodyPr wrap="none"/>
              <a:lstStyle/>
              <a:p>
                <a:endParaRPr lang="en-US"/>
              </a:p>
            </p:txBody>
          </p:sp>
          <p:sp>
            <p:nvSpPr>
              <p:cNvPr id="274" name="Line 1359"/>
              <p:cNvSpPr>
                <a:spLocks noChangeShapeType="1"/>
              </p:cNvSpPr>
              <p:nvPr/>
            </p:nvSpPr>
            <p:spPr bwMode="auto">
              <a:xfrm flipV="1">
                <a:off x="4128" y="2736"/>
                <a:ext cx="0" cy="48"/>
              </a:xfrm>
              <a:prstGeom prst="line">
                <a:avLst/>
              </a:prstGeom>
              <a:noFill/>
              <a:ln w="22225">
                <a:solidFill>
                  <a:schemeClr val="tx1"/>
                </a:solidFill>
                <a:miter lim="800000"/>
                <a:headEnd/>
                <a:tailEnd/>
              </a:ln>
            </p:spPr>
            <p:txBody>
              <a:bodyPr wrap="none"/>
              <a:lstStyle/>
              <a:p>
                <a:endParaRPr lang="en-US"/>
              </a:p>
            </p:txBody>
          </p:sp>
          <p:sp>
            <p:nvSpPr>
              <p:cNvPr id="275" name="Line 1360"/>
              <p:cNvSpPr>
                <a:spLocks noChangeShapeType="1"/>
              </p:cNvSpPr>
              <p:nvPr/>
            </p:nvSpPr>
            <p:spPr bwMode="auto">
              <a:xfrm>
                <a:off x="4128" y="2736"/>
                <a:ext cx="96" cy="0"/>
              </a:xfrm>
              <a:prstGeom prst="line">
                <a:avLst/>
              </a:prstGeom>
              <a:noFill/>
              <a:ln w="22225">
                <a:solidFill>
                  <a:schemeClr val="tx1"/>
                </a:solidFill>
                <a:miter lim="800000"/>
                <a:headEnd/>
                <a:tailEnd/>
              </a:ln>
            </p:spPr>
            <p:txBody>
              <a:bodyPr wrap="none"/>
              <a:lstStyle/>
              <a:p>
                <a:endParaRPr lang="en-US"/>
              </a:p>
            </p:txBody>
          </p:sp>
          <p:sp>
            <p:nvSpPr>
              <p:cNvPr id="276" name="Line 1361"/>
              <p:cNvSpPr>
                <a:spLocks noChangeShapeType="1"/>
              </p:cNvSpPr>
              <p:nvPr/>
            </p:nvSpPr>
            <p:spPr bwMode="auto">
              <a:xfrm flipV="1">
                <a:off x="4224" y="2736"/>
                <a:ext cx="0" cy="48"/>
              </a:xfrm>
              <a:prstGeom prst="line">
                <a:avLst/>
              </a:prstGeom>
              <a:noFill/>
              <a:ln w="22225">
                <a:solidFill>
                  <a:schemeClr val="tx1"/>
                </a:solidFill>
                <a:miter lim="800000"/>
                <a:headEnd/>
                <a:tailEnd/>
              </a:ln>
            </p:spPr>
            <p:txBody>
              <a:bodyPr wrap="none"/>
              <a:lstStyle/>
              <a:p>
                <a:endParaRPr lang="en-US"/>
              </a:p>
            </p:txBody>
          </p:sp>
          <p:sp>
            <p:nvSpPr>
              <p:cNvPr id="277" name="Line 1362"/>
              <p:cNvSpPr>
                <a:spLocks noChangeShapeType="1"/>
              </p:cNvSpPr>
              <p:nvPr/>
            </p:nvSpPr>
            <p:spPr bwMode="auto">
              <a:xfrm>
                <a:off x="4224" y="2784"/>
                <a:ext cx="96" cy="0"/>
              </a:xfrm>
              <a:prstGeom prst="line">
                <a:avLst/>
              </a:prstGeom>
              <a:noFill/>
              <a:ln w="22225">
                <a:solidFill>
                  <a:schemeClr val="tx1"/>
                </a:solidFill>
                <a:miter lim="800000"/>
                <a:headEnd/>
                <a:tailEnd/>
              </a:ln>
            </p:spPr>
            <p:txBody>
              <a:bodyPr wrap="none"/>
              <a:lstStyle/>
              <a:p>
                <a:endParaRPr lang="en-US"/>
              </a:p>
            </p:txBody>
          </p:sp>
          <p:sp>
            <p:nvSpPr>
              <p:cNvPr id="278" name="Line 1363"/>
              <p:cNvSpPr>
                <a:spLocks noChangeShapeType="1"/>
              </p:cNvSpPr>
              <p:nvPr/>
            </p:nvSpPr>
            <p:spPr bwMode="auto">
              <a:xfrm>
                <a:off x="4128" y="2694"/>
                <a:ext cx="96" cy="0"/>
              </a:xfrm>
              <a:prstGeom prst="line">
                <a:avLst/>
              </a:prstGeom>
              <a:noFill/>
              <a:ln w="22225">
                <a:solidFill>
                  <a:schemeClr val="tx1"/>
                </a:solidFill>
                <a:miter lim="800000"/>
                <a:headEnd/>
                <a:tailEnd/>
              </a:ln>
            </p:spPr>
            <p:txBody>
              <a:bodyPr wrap="none"/>
              <a:lstStyle/>
              <a:p>
                <a:endParaRPr lang="en-US"/>
              </a:p>
            </p:txBody>
          </p:sp>
          <p:sp>
            <p:nvSpPr>
              <p:cNvPr id="279" name="Line 1364"/>
              <p:cNvSpPr>
                <a:spLocks noChangeShapeType="1"/>
              </p:cNvSpPr>
              <p:nvPr/>
            </p:nvSpPr>
            <p:spPr bwMode="auto">
              <a:xfrm flipV="1">
                <a:off x="4032" y="2592"/>
                <a:ext cx="0" cy="192"/>
              </a:xfrm>
              <a:prstGeom prst="line">
                <a:avLst/>
              </a:prstGeom>
              <a:noFill/>
              <a:ln w="22225">
                <a:solidFill>
                  <a:schemeClr val="tx1"/>
                </a:solidFill>
                <a:miter lim="800000"/>
                <a:headEnd/>
                <a:tailEnd/>
              </a:ln>
            </p:spPr>
            <p:txBody>
              <a:bodyPr wrap="none"/>
              <a:lstStyle/>
              <a:p>
                <a:endParaRPr lang="en-US"/>
              </a:p>
            </p:txBody>
          </p:sp>
          <p:sp>
            <p:nvSpPr>
              <p:cNvPr id="280" name="Line 1365"/>
              <p:cNvSpPr>
                <a:spLocks noChangeShapeType="1"/>
              </p:cNvSpPr>
              <p:nvPr/>
            </p:nvSpPr>
            <p:spPr bwMode="auto">
              <a:xfrm flipV="1">
                <a:off x="4176" y="2592"/>
                <a:ext cx="0" cy="96"/>
              </a:xfrm>
              <a:prstGeom prst="line">
                <a:avLst/>
              </a:prstGeom>
              <a:noFill/>
              <a:ln w="22225">
                <a:solidFill>
                  <a:schemeClr val="tx1"/>
                </a:solidFill>
                <a:miter lim="800000"/>
                <a:headEnd/>
                <a:tailEnd/>
              </a:ln>
            </p:spPr>
            <p:txBody>
              <a:bodyPr wrap="none"/>
              <a:lstStyle/>
              <a:p>
                <a:endParaRPr lang="en-US"/>
              </a:p>
            </p:txBody>
          </p:sp>
          <p:sp>
            <p:nvSpPr>
              <p:cNvPr id="281" name="Line 1366"/>
              <p:cNvSpPr>
                <a:spLocks noChangeShapeType="1"/>
              </p:cNvSpPr>
              <p:nvPr/>
            </p:nvSpPr>
            <p:spPr bwMode="auto">
              <a:xfrm flipH="1">
                <a:off x="4032" y="2592"/>
                <a:ext cx="144" cy="0"/>
              </a:xfrm>
              <a:prstGeom prst="line">
                <a:avLst/>
              </a:prstGeom>
              <a:noFill/>
              <a:ln w="22225">
                <a:solidFill>
                  <a:schemeClr val="tx1"/>
                </a:solidFill>
                <a:miter lim="800000"/>
                <a:headEnd/>
                <a:tailEnd/>
              </a:ln>
            </p:spPr>
            <p:txBody>
              <a:bodyPr wrap="none"/>
              <a:lstStyle/>
              <a:p>
                <a:endParaRPr lang="en-US"/>
              </a:p>
            </p:txBody>
          </p:sp>
        </p:grpSp>
        <p:sp>
          <p:nvSpPr>
            <p:cNvPr id="284" name="TextBox 283"/>
            <p:cNvSpPr txBox="1"/>
            <p:nvPr/>
          </p:nvSpPr>
          <p:spPr>
            <a:xfrm>
              <a:off x="1021024" y="6040129"/>
              <a:ext cx="1667893" cy="303743"/>
            </a:xfrm>
            <a:prstGeom prst="rect">
              <a:avLst/>
            </a:prstGeom>
            <a:noFill/>
          </p:spPr>
          <p:txBody>
            <a:bodyPr wrap="none" rtlCol="0">
              <a:spAutoFit/>
            </a:bodyPr>
            <a:lstStyle/>
            <a:p>
              <a:r>
                <a:rPr lang="en-US" dirty="0" smtClean="0"/>
                <a:t>Sense Amplifiers</a:t>
              </a:r>
              <a:endParaRPr lang="en-US" dirty="0"/>
            </a:p>
          </p:txBody>
        </p:sp>
        <p:sp>
          <p:nvSpPr>
            <p:cNvPr id="406" name="Rectangle 25"/>
            <p:cNvSpPr>
              <a:spLocks noChangeArrowheads="1"/>
            </p:cNvSpPr>
            <p:nvPr/>
          </p:nvSpPr>
          <p:spPr bwMode="auto">
            <a:xfrm>
              <a:off x="1418264" y="2658950"/>
              <a:ext cx="93180" cy="1981866"/>
            </a:xfrm>
            <a:prstGeom prst="rect">
              <a:avLst/>
            </a:prstGeom>
            <a:solidFill>
              <a:srgbClr val="D065EC"/>
            </a:solidFill>
            <a:ln w="9525">
              <a:miter lim="800000"/>
              <a:headEnd/>
              <a:tailEnd/>
            </a:ln>
            <a:scene3d>
              <a:camera prst="legacyObliqueTopRight">
                <a:rot lat="0" lon="21299983" rev="0"/>
              </a:camera>
              <a:lightRig rig="legacyFlat3" dir="b"/>
            </a:scene3d>
            <a:sp3d extrusionH="152400" prstMaterial="legacyMatte">
              <a:bevelT w="13500" h="13500" prst="angle"/>
              <a:bevelB w="13500" h="13500" prst="angle"/>
              <a:extrusionClr>
                <a:srgbClr val="D065EC"/>
              </a:extrusionClr>
            </a:sp3d>
          </p:spPr>
          <p:txBody>
            <a:bodyPr wrap="none" anchor="ctr">
              <a:flatTx/>
            </a:bodyPr>
            <a:lstStyle/>
            <a:p>
              <a:endParaRPr lang="en-US" sz="1200">
                <a:latin typeface="Times New Roman" charset="0"/>
                <a:cs typeface="Times New Roman" charset="0"/>
              </a:endParaRPr>
            </a:p>
          </p:txBody>
        </p:sp>
        <p:sp>
          <p:nvSpPr>
            <p:cNvPr id="407" name="Rectangle 25"/>
            <p:cNvSpPr>
              <a:spLocks noChangeArrowheads="1"/>
            </p:cNvSpPr>
            <p:nvPr/>
          </p:nvSpPr>
          <p:spPr bwMode="auto">
            <a:xfrm>
              <a:off x="2013096" y="2659616"/>
              <a:ext cx="93180" cy="1981866"/>
            </a:xfrm>
            <a:prstGeom prst="rect">
              <a:avLst/>
            </a:prstGeom>
            <a:solidFill>
              <a:srgbClr val="D065EC"/>
            </a:solidFill>
            <a:ln w="9525">
              <a:miter lim="800000"/>
              <a:headEnd/>
              <a:tailEnd/>
            </a:ln>
            <a:scene3d>
              <a:camera prst="legacyObliqueTopRight">
                <a:rot lat="0" lon="21299983" rev="0"/>
              </a:camera>
              <a:lightRig rig="legacyFlat3" dir="b"/>
            </a:scene3d>
            <a:sp3d extrusionH="152400" prstMaterial="legacyMatte">
              <a:bevelT w="13500" h="13500" prst="angle"/>
              <a:bevelB w="13500" h="13500" prst="angle"/>
              <a:extrusionClr>
                <a:srgbClr val="D065EC"/>
              </a:extrusionClr>
            </a:sp3d>
          </p:spPr>
          <p:txBody>
            <a:bodyPr wrap="none" anchor="ctr">
              <a:flatTx/>
            </a:bodyPr>
            <a:lstStyle/>
            <a:p>
              <a:endParaRPr lang="en-US" sz="1200">
                <a:latin typeface="Times New Roman" charset="0"/>
                <a:cs typeface="Times New Roman" charset="0"/>
              </a:endParaRPr>
            </a:p>
          </p:txBody>
        </p:sp>
        <p:sp>
          <p:nvSpPr>
            <p:cNvPr id="408" name="Rectangle 25"/>
            <p:cNvSpPr>
              <a:spLocks noChangeArrowheads="1"/>
            </p:cNvSpPr>
            <p:nvPr/>
          </p:nvSpPr>
          <p:spPr bwMode="auto">
            <a:xfrm>
              <a:off x="2622696" y="2667000"/>
              <a:ext cx="93180" cy="1981866"/>
            </a:xfrm>
            <a:prstGeom prst="rect">
              <a:avLst/>
            </a:prstGeom>
            <a:solidFill>
              <a:srgbClr val="D065EC"/>
            </a:solidFill>
            <a:ln w="9525">
              <a:miter lim="800000"/>
              <a:headEnd/>
              <a:tailEnd/>
            </a:ln>
            <a:scene3d>
              <a:camera prst="legacyObliqueTopRight">
                <a:rot lat="0" lon="21299983" rev="0"/>
              </a:camera>
              <a:lightRig rig="legacyFlat3" dir="b"/>
            </a:scene3d>
            <a:sp3d extrusionH="152400" prstMaterial="legacyMatte">
              <a:bevelT w="13500" h="13500" prst="angle"/>
              <a:bevelB w="13500" h="13500" prst="angle"/>
              <a:extrusionClr>
                <a:srgbClr val="D065EC"/>
              </a:extrusionClr>
            </a:sp3d>
          </p:spPr>
          <p:txBody>
            <a:bodyPr wrap="none" anchor="ctr">
              <a:flatTx/>
            </a:bodyPr>
            <a:lstStyle/>
            <a:p>
              <a:endParaRPr lang="en-US" sz="1200">
                <a:latin typeface="Times New Roman" charset="0"/>
                <a:cs typeface="Times New Roman" charset="0"/>
              </a:endParaRPr>
            </a:p>
          </p:txBody>
        </p:sp>
        <p:sp>
          <p:nvSpPr>
            <p:cNvPr id="288" name="Freeform 287"/>
            <p:cNvSpPr/>
            <p:nvPr/>
          </p:nvSpPr>
          <p:spPr>
            <a:xfrm>
              <a:off x="1941282" y="2862614"/>
              <a:ext cx="318146" cy="2096352"/>
            </a:xfrm>
            <a:custGeom>
              <a:avLst/>
              <a:gdLst>
                <a:gd name="connsiteX0" fmla="*/ 363154 w 363154"/>
                <a:gd name="connsiteY0" fmla="*/ 0 h 2549032"/>
                <a:gd name="connsiteX1" fmla="*/ 22655 w 363154"/>
                <a:gd name="connsiteY1" fmla="*/ 432508 h 2549032"/>
                <a:gd name="connsiteX2" fmla="*/ 31858 w 363154"/>
                <a:gd name="connsiteY2" fmla="*/ 2549032 h 2549032"/>
              </a:gdLst>
              <a:ahLst/>
              <a:cxnLst>
                <a:cxn ang="0">
                  <a:pos x="connsiteX0" y="connsiteY0"/>
                </a:cxn>
                <a:cxn ang="0">
                  <a:pos x="connsiteX1" y="connsiteY1"/>
                </a:cxn>
                <a:cxn ang="0">
                  <a:pos x="connsiteX2" y="connsiteY2"/>
                </a:cxn>
              </a:cxnLst>
              <a:rect l="l" t="t" r="r" b="b"/>
              <a:pathLst>
                <a:path w="363154" h="2549032">
                  <a:moveTo>
                    <a:pt x="363154" y="0"/>
                  </a:moveTo>
                  <a:cubicBezTo>
                    <a:pt x="220512" y="3834"/>
                    <a:pt x="77871" y="7669"/>
                    <a:pt x="22655" y="432508"/>
                  </a:cubicBezTo>
                  <a:cubicBezTo>
                    <a:pt x="-32561" y="857347"/>
                    <a:pt x="30324" y="2197812"/>
                    <a:pt x="31858" y="2549032"/>
                  </a:cubicBezTo>
                </a:path>
              </a:pathLst>
            </a:custGeom>
            <a:ln w="28575" cmpd="sng">
              <a:solidFill>
                <a:srgbClr val="000000"/>
              </a:solidFill>
              <a:headEnd type="oval"/>
              <a:tailEnd type="triangle"/>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grpSp>
          <p:nvGrpSpPr>
            <p:cNvPr id="409" name="Group 374"/>
            <p:cNvGrpSpPr>
              <a:grpSpLocks/>
            </p:cNvGrpSpPr>
            <p:nvPr/>
          </p:nvGrpSpPr>
          <p:grpSpPr bwMode="auto">
            <a:xfrm rot="1813984">
              <a:off x="2789085" y="2863207"/>
              <a:ext cx="123777" cy="391673"/>
              <a:chOff x="6934200" y="423333"/>
              <a:chExt cx="152400" cy="948267"/>
            </a:xfrm>
          </p:grpSpPr>
          <p:sp>
            <p:nvSpPr>
              <p:cNvPr id="410" name="Line 104"/>
              <p:cNvSpPr>
                <a:spLocks noChangeShapeType="1"/>
              </p:cNvSpPr>
              <p:nvPr/>
            </p:nvSpPr>
            <p:spPr bwMode="auto">
              <a:xfrm rot="10800000">
                <a:off x="7035800" y="1134533"/>
                <a:ext cx="0" cy="237067"/>
              </a:xfrm>
              <a:prstGeom prst="line">
                <a:avLst/>
              </a:prstGeom>
              <a:noFill/>
              <a:ln w="12700">
                <a:solidFill>
                  <a:schemeClr val="tx1"/>
                </a:solidFill>
                <a:miter lim="800000"/>
                <a:headEnd/>
                <a:tailEnd/>
              </a:ln>
            </p:spPr>
            <p:txBody>
              <a:bodyPr wrap="none"/>
              <a:lstStyle/>
              <a:p>
                <a:endParaRPr lang="en-US"/>
              </a:p>
            </p:txBody>
          </p:sp>
          <p:sp>
            <p:nvSpPr>
              <p:cNvPr id="411" name="Line 105"/>
              <p:cNvSpPr>
                <a:spLocks noChangeShapeType="1"/>
              </p:cNvSpPr>
              <p:nvPr/>
            </p:nvSpPr>
            <p:spPr bwMode="auto">
              <a:xfrm rot="10800000" flipH="1">
                <a:off x="7035800" y="1075267"/>
                <a:ext cx="50800" cy="59267"/>
              </a:xfrm>
              <a:prstGeom prst="line">
                <a:avLst/>
              </a:prstGeom>
              <a:noFill/>
              <a:ln w="12700">
                <a:solidFill>
                  <a:schemeClr val="tx1"/>
                </a:solidFill>
                <a:miter lim="800000"/>
                <a:headEnd/>
                <a:tailEnd/>
              </a:ln>
            </p:spPr>
            <p:txBody>
              <a:bodyPr wrap="none"/>
              <a:lstStyle/>
              <a:p>
                <a:endParaRPr lang="en-US"/>
              </a:p>
            </p:txBody>
          </p:sp>
          <p:sp>
            <p:nvSpPr>
              <p:cNvPr id="412" name="Line 106"/>
              <p:cNvSpPr>
                <a:spLocks noChangeShapeType="1"/>
              </p:cNvSpPr>
              <p:nvPr/>
            </p:nvSpPr>
            <p:spPr bwMode="auto">
              <a:xfrm rot="10800000">
                <a:off x="6934200" y="1016000"/>
                <a:ext cx="152400" cy="59267"/>
              </a:xfrm>
              <a:prstGeom prst="line">
                <a:avLst/>
              </a:prstGeom>
              <a:noFill/>
              <a:ln w="12700">
                <a:solidFill>
                  <a:schemeClr val="tx1"/>
                </a:solidFill>
                <a:miter lim="800000"/>
                <a:headEnd/>
                <a:tailEnd/>
              </a:ln>
            </p:spPr>
            <p:txBody>
              <a:bodyPr wrap="none"/>
              <a:lstStyle/>
              <a:p>
                <a:endParaRPr lang="en-US"/>
              </a:p>
            </p:txBody>
          </p:sp>
          <p:sp>
            <p:nvSpPr>
              <p:cNvPr id="413" name="Line 107"/>
              <p:cNvSpPr>
                <a:spLocks noChangeShapeType="1"/>
              </p:cNvSpPr>
              <p:nvPr/>
            </p:nvSpPr>
            <p:spPr bwMode="auto">
              <a:xfrm rot="10800000" flipH="1">
                <a:off x="6934200" y="897467"/>
                <a:ext cx="152400" cy="118533"/>
              </a:xfrm>
              <a:prstGeom prst="line">
                <a:avLst/>
              </a:prstGeom>
              <a:noFill/>
              <a:ln w="12700">
                <a:solidFill>
                  <a:schemeClr val="tx1"/>
                </a:solidFill>
                <a:miter lim="800000"/>
                <a:headEnd/>
                <a:tailEnd/>
              </a:ln>
            </p:spPr>
            <p:txBody>
              <a:bodyPr wrap="none"/>
              <a:lstStyle/>
              <a:p>
                <a:endParaRPr lang="en-US"/>
              </a:p>
            </p:txBody>
          </p:sp>
          <p:sp>
            <p:nvSpPr>
              <p:cNvPr id="414" name="Line 108"/>
              <p:cNvSpPr>
                <a:spLocks noChangeShapeType="1"/>
              </p:cNvSpPr>
              <p:nvPr/>
            </p:nvSpPr>
            <p:spPr bwMode="auto">
              <a:xfrm rot="10800000">
                <a:off x="6934200" y="838200"/>
                <a:ext cx="152400" cy="59267"/>
              </a:xfrm>
              <a:prstGeom prst="line">
                <a:avLst/>
              </a:prstGeom>
              <a:noFill/>
              <a:ln w="12700">
                <a:solidFill>
                  <a:schemeClr val="tx1"/>
                </a:solidFill>
                <a:miter lim="800000"/>
                <a:headEnd/>
                <a:tailEnd/>
              </a:ln>
            </p:spPr>
            <p:txBody>
              <a:bodyPr wrap="none"/>
              <a:lstStyle/>
              <a:p>
                <a:endParaRPr lang="en-US"/>
              </a:p>
            </p:txBody>
          </p:sp>
          <p:sp>
            <p:nvSpPr>
              <p:cNvPr id="415" name="Line 109"/>
              <p:cNvSpPr>
                <a:spLocks noChangeShapeType="1"/>
              </p:cNvSpPr>
              <p:nvPr/>
            </p:nvSpPr>
            <p:spPr bwMode="auto">
              <a:xfrm rot="10800000" flipH="1">
                <a:off x="6934200" y="719667"/>
                <a:ext cx="152400" cy="118533"/>
              </a:xfrm>
              <a:prstGeom prst="line">
                <a:avLst/>
              </a:prstGeom>
              <a:noFill/>
              <a:ln w="12700">
                <a:solidFill>
                  <a:schemeClr val="tx1"/>
                </a:solidFill>
                <a:miter lim="800000"/>
                <a:headEnd/>
                <a:tailEnd/>
              </a:ln>
            </p:spPr>
            <p:txBody>
              <a:bodyPr wrap="none"/>
              <a:lstStyle/>
              <a:p>
                <a:endParaRPr lang="en-US"/>
              </a:p>
            </p:txBody>
          </p:sp>
          <p:sp>
            <p:nvSpPr>
              <p:cNvPr id="416" name="Line 110"/>
              <p:cNvSpPr>
                <a:spLocks noChangeShapeType="1"/>
              </p:cNvSpPr>
              <p:nvPr/>
            </p:nvSpPr>
            <p:spPr bwMode="auto">
              <a:xfrm rot="10800000">
                <a:off x="7035800" y="660400"/>
                <a:ext cx="50800" cy="59267"/>
              </a:xfrm>
              <a:prstGeom prst="line">
                <a:avLst/>
              </a:prstGeom>
              <a:noFill/>
              <a:ln w="12700">
                <a:solidFill>
                  <a:schemeClr val="tx1"/>
                </a:solidFill>
                <a:miter lim="800000"/>
                <a:headEnd/>
                <a:tailEnd/>
              </a:ln>
            </p:spPr>
            <p:txBody>
              <a:bodyPr wrap="none"/>
              <a:lstStyle/>
              <a:p>
                <a:endParaRPr lang="en-US"/>
              </a:p>
            </p:txBody>
          </p:sp>
          <p:sp>
            <p:nvSpPr>
              <p:cNvPr id="417" name="Line 111"/>
              <p:cNvSpPr>
                <a:spLocks noChangeShapeType="1"/>
              </p:cNvSpPr>
              <p:nvPr/>
            </p:nvSpPr>
            <p:spPr bwMode="auto">
              <a:xfrm rot="10800000">
                <a:off x="7035800" y="423333"/>
                <a:ext cx="0" cy="237067"/>
              </a:xfrm>
              <a:prstGeom prst="line">
                <a:avLst/>
              </a:prstGeom>
              <a:noFill/>
              <a:ln w="12700">
                <a:solidFill>
                  <a:schemeClr val="tx1"/>
                </a:solidFill>
                <a:miter lim="800000"/>
                <a:headEnd/>
                <a:tailEnd/>
              </a:ln>
            </p:spPr>
            <p:txBody>
              <a:bodyPr wrap="none"/>
              <a:lstStyle/>
              <a:p>
                <a:endParaRPr lang="en-US"/>
              </a:p>
            </p:txBody>
          </p:sp>
        </p:grpSp>
        <p:grpSp>
          <p:nvGrpSpPr>
            <p:cNvPr id="418" name="Group 356"/>
            <p:cNvGrpSpPr>
              <a:grpSpLocks/>
            </p:cNvGrpSpPr>
            <p:nvPr/>
          </p:nvGrpSpPr>
          <p:grpSpPr bwMode="auto">
            <a:xfrm rot="1813984">
              <a:off x="1584064" y="2863207"/>
              <a:ext cx="122386" cy="391673"/>
              <a:chOff x="6934200" y="423333"/>
              <a:chExt cx="152400" cy="948267"/>
            </a:xfrm>
          </p:grpSpPr>
          <p:sp>
            <p:nvSpPr>
              <p:cNvPr id="419" name="Line 104"/>
              <p:cNvSpPr>
                <a:spLocks noChangeShapeType="1"/>
              </p:cNvSpPr>
              <p:nvPr/>
            </p:nvSpPr>
            <p:spPr bwMode="auto">
              <a:xfrm rot="10800000">
                <a:off x="7035800" y="1134533"/>
                <a:ext cx="0" cy="237067"/>
              </a:xfrm>
              <a:prstGeom prst="line">
                <a:avLst/>
              </a:prstGeom>
              <a:noFill/>
              <a:ln w="12700">
                <a:solidFill>
                  <a:schemeClr val="tx1"/>
                </a:solidFill>
                <a:miter lim="800000"/>
                <a:headEnd/>
                <a:tailEnd/>
              </a:ln>
            </p:spPr>
            <p:txBody>
              <a:bodyPr wrap="none"/>
              <a:lstStyle/>
              <a:p>
                <a:endParaRPr lang="en-US"/>
              </a:p>
            </p:txBody>
          </p:sp>
          <p:sp>
            <p:nvSpPr>
              <p:cNvPr id="420" name="Line 105"/>
              <p:cNvSpPr>
                <a:spLocks noChangeShapeType="1"/>
              </p:cNvSpPr>
              <p:nvPr/>
            </p:nvSpPr>
            <p:spPr bwMode="auto">
              <a:xfrm rot="10800000" flipH="1">
                <a:off x="7035800" y="1075267"/>
                <a:ext cx="50800" cy="59267"/>
              </a:xfrm>
              <a:prstGeom prst="line">
                <a:avLst/>
              </a:prstGeom>
              <a:noFill/>
              <a:ln w="12700">
                <a:solidFill>
                  <a:schemeClr val="tx1"/>
                </a:solidFill>
                <a:miter lim="800000"/>
                <a:headEnd/>
                <a:tailEnd/>
              </a:ln>
            </p:spPr>
            <p:txBody>
              <a:bodyPr wrap="none"/>
              <a:lstStyle/>
              <a:p>
                <a:endParaRPr lang="en-US"/>
              </a:p>
            </p:txBody>
          </p:sp>
          <p:sp>
            <p:nvSpPr>
              <p:cNvPr id="421" name="Line 106"/>
              <p:cNvSpPr>
                <a:spLocks noChangeShapeType="1"/>
              </p:cNvSpPr>
              <p:nvPr/>
            </p:nvSpPr>
            <p:spPr bwMode="auto">
              <a:xfrm rot="10800000">
                <a:off x="6934200" y="1016000"/>
                <a:ext cx="152400" cy="59267"/>
              </a:xfrm>
              <a:prstGeom prst="line">
                <a:avLst/>
              </a:prstGeom>
              <a:noFill/>
              <a:ln w="12700">
                <a:solidFill>
                  <a:schemeClr val="tx1"/>
                </a:solidFill>
                <a:miter lim="800000"/>
                <a:headEnd/>
                <a:tailEnd/>
              </a:ln>
            </p:spPr>
            <p:txBody>
              <a:bodyPr wrap="none"/>
              <a:lstStyle/>
              <a:p>
                <a:endParaRPr lang="en-US"/>
              </a:p>
            </p:txBody>
          </p:sp>
          <p:sp>
            <p:nvSpPr>
              <p:cNvPr id="422" name="Line 107"/>
              <p:cNvSpPr>
                <a:spLocks noChangeShapeType="1"/>
              </p:cNvSpPr>
              <p:nvPr/>
            </p:nvSpPr>
            <p:spPr bwMode="auto">
              <a:xfrm rot="10800000" flipH="1">
                <a:off x="6934200" y="897467"/>
                <a:ext cx="152400" cy="118533"/>
              </a:xfrm>
              <a:prstGeom prst="line">
                <a:avLst/>
              </a:prstGeom>
              <a:noFill/>
              <a:ln w="12700">
                <a:solidFill>
                  <a:schemeClr val="tx1"/>
                </a:solidFill>
                <a:miter lim="800000"/>
                <a:headEnd/>
                <a:tailEnd/>
              </a:ln>
            </p:spPr>
            <p:txBody>
              <a:bodyPr wrap="none"/>
              <a:lstStyle/>
              <a:p>
                <a:endParaRPr lang="en-US"/>
              </a:p>
            </p:txBody>
          </p:sp>
          <p:sp>
            <p:nvSpPr>
              <p:cNvPr id="423" name="Line 108"/>
              <p:cNvSpPr>
                <a:spLocks noChangeShapeType="1"/>
              </p:cNvSpPr>
              <p:nvPr/>
            </p:nvSpPr>
            <p:spPr bwMode="auto">
              <a:xfrm rot="10800000">
                <a:off x="6934200" y="838200"/>
                <a:ext cx="152400" cy="59267"/>
              </a:xfrm>
              <a:prstGeom prst="line">
                <a:avLst/>
              </a:prstGeom>
              <a:noFill/>
              <a:ln w="12700">
                <a:solidFill>
                  <a:schemeClr val="tx1"/>
                </a:solidFill>
                <a:miter lim="800000"/>
                <a:headEnd/>
                <a:tailEnd/>
              </a:ln>
            </p:spPr>
            <p:txBody>
              <a:bodyPr wrap="none"/>
              <a:lstStyle/>
              <a:p>
                <a:endParaRPr lang="en-US"/>
              </a:p>
            </p:txBody>
          </p:sp>
          <p:sp>
            <p:nvSpPr>
              <p:cNvPr id="424" name="Line 109"/>
              <p:cNvSpPr>
                <a:spLocks noChangeShapeType="1"/>
              </p:cNvSpPr>
              <p:nvPr/>
            </p:nvSpPr>
            <p:spPr bwMode="auto">
              <a:xfrm rot="10800000" flipH="1">
                <a:off x="6934200" y="719667"/>
                <a:ext cx="152400" cy="118533"/>
              </a:xfrm>
              <a:prstGeom prst="line">
                <a:avLst/>
              </a:prstGeom>
              <a:noFill/>
              <a:ln w="12700">
                <a:solidFill>
                  <a:schemeClr val="tx1"/>
                </a:solidFill>
                <a:miter lim="800000"/>
                <a:headEnd/>
                <a:tailEnd/>
              </a:ln>
            </p:spPr>
            <p:txBody>
              <a:bodyPr wrap="none"/>
              <a:lstStyle/>
              <a:p>
                <a:endParaRPr lang="en-US"/>
              </a:p>
            </p:txBody>
          </p:sp>
          <p:sp>
            <p:nvSpPr>
              <p:cNvPr id="425" name="Line 110"/>
              <p:cNvSpPr>
                <a:spLocks noChangeShapeType="1"/>
              </p:cNvSpPr>
              <p:nvPr/>
            </p:nvSpPr>
            <p:spPr bwMode="auto">
              <a:xfrm rot="10800000">
                <a:off x="7035800" y="660400"/>
                <a:ext cx="50800" cy="59267"/>
              </a:xfrm>
              <a:prstGeom prst="line">
                <a:avLst/>
              </a:prstGeom>
              <a:noFill/>
              <a:ln w="12700">
                <a:solidFill>
                  <a:schemeClr val="tx1"/>
                </a:solidFill>
                <a:miter lim="800000"/>
                <a:headEnd/>
                <a:tailEnd/>
              </a:ln>
            </p:spPr>
            <p:txBody>
              <a:bodyPr wrap="none"/>
              <a:lstStyle/>
              <a:p>
                <a:endParaRPr lang="en-US"/>
              </a:p>
            </p:txBody>
          </p:sp>
          <p:sp>
            <p:nvSpPr>
              <p:cNvPr id="426" name="Line 111"/>
              <p:cNvSpPr>
                <a:spLocks noChangeShapeType="1"/>
              </p:cNvSpPr>
              <p:nvPr/>
            </p:nvSpPr>
            <p:spPr bwMode="auto">
              <a:xfrm rot="10800000">
                <a:off x="7035800" y="423333"/>
                <a:ext cx="0" cy="237067"/>
              </a:xfrm>
              <a:prstGeom prst="line">
                <a:avLst/>
              </a:prstGeom>
              <a:noFill/>
              <a:ln w="12700">
                <a:solidFill>
                  <a:schemeClr val="tx1"/>
                </a:solidFill>
                <a:miter lim="800000"/>
                <a:headEnd/>
                <a:tailEnd/>
              </a:ln>
            </p:spPr>
            <p:txBody>
              <a:bodyPr wrap="none"/>
              <a:lstStyle/>
              <a:p>
                <a:endParaRPr lang="en-US"/>
              </a:p>
            </p:txBody>
          </p:sp>
        </p:grpSp>
        <p:grpSp>
          <p:nvGrpSpPr>
            <p:cNvPr id="427" name="Group 338"/>
            <p:cNvGrpSpPr>
              <a:grpSpLocks/>
            </p:cNvGrpSpPr>
            <p:nvPr/>
          </p:nvGrpSpPr>
          <p:grpSpPr bwMode="auto">
            <a:xfrm rot="1813984">
              <a:off x="967431" y="2861901"/>
              <a:ext cx="123776" cy="390368"/>
              <a:chOff x="6934200" y="423333"/>
              <a:chExt cx="152400" cy="948267"/>
            </a:xfrm>
          </p:grpSpPr>
          <p:sp>
            <p:nvSpPr>
              <p:cNvPr id="428" name="Line 104"/>
              <p:cNvSpPr>
                <a:spLocks noChangeShapeType="1"/>
              </p:cNvSpPr>
              <p:nvPr/>
            </p:nvSpPr>
            <p:spPr bwMode="auto">
              <a:xfrm rot="10800000">
                <a:off x="7035800" y="1134533"/>
                <a:ext cx="0" cy="237067"/>
              </a:xfrm>
              <a:prstGeom prst="line">
                <a:avLst/>
              </a:prstGeom>
              <a:noFill/>
              <a:ln w="12700">
                <a:solidFill>
                  <a:schemeClr val="tx1"/>
                </a:solidFill>
                <a:miter lim="800000"/>
                <a:headEnd/>
                <a:tailEnd/>
              </a:ln>
            </p:spPr>
            <p:txBody>
              <a:bodyPr wrap="none"/>
              <a:lstStyle/>
              <a:p>
                <a:endParaRPr lang="en-US"/>
              </a:p>
            </p:txBody>
          </p:sp>
          <p:sp>
            <p:nvSpPr>
              <p:cNvPr id="429" name="Line 105"/>
              <p:cNvSpPr>
                <a:spLocks noChangeShapeType="1"/>
              </p:cNvSpPr>
              <p:nvPr/>
            </p:nvSpPr>
            <p:spPr bwMode="auto">
              <a:xfrm rot="10800000" flipH="1">
                <a:off x="7035800" y="1075267"/>
                <a:ext cx="50800" cy="59267"/>
              </a:xfrm>
              <a:prstGeom prst="line">
                <a:avLst/>
              </a:prstGeom>
              <a:noFill/>
              <a:ln w="12700">
                <a:solidFill>
                  <a:schemeClr val="tx1"/>
                </a:solidFill>
                <a:miter lim="800000"/>
                <a:headEnd/>
                <a:tailEnd/>
              </a:ln>
            </p:spPr>
            <p:txBody>
              <a:bodyPr wrap="none"/>
              <a:lstStyle/>
              <a:p>
                <a:endParaRPr lang="en-US"/>
              </a:p>
            </p:txBody>
          </p:sp>
          <p:sp>
            <p:nvSpPr>
              <p:cNvPr id="430" name="Line 106"/>
              <p:cNvSpPr>
                <a:spLocks noChangeShapeType="1"/>
              </p:cNvSpPr>
              <p:nvPr/>
            </p:nvSpPr>
            <p:spPr bwMode="auto">
              <a:xfrm rot="10800000">
                <a:off x="6934200" y="1016000"/>
                <a:ext cx="152400" cy="59267"/>
              </a:xfrm>
              <a:prstGeom prst="line">
                <a:avLst/>
              </a:prstGeom>
              <a:noFill/>
              <a:ln w="12700">
                <a:solidFill>
                  <a:schemeClr val="tx1"/>
                </a:solidFill>
                <a:miter lim="800000"/>
                <a:headEnd/>
                <a:tailEnd/>
              </a:ln>
            </p:spPr>
            <p:txBody>
              <a:bodyPr wrap="none"/>
              <a:lstStyle/>
              <a:p>
                <a:endParaRPr lang="en-US"/>
              </a:p>
            </p:txBody>
          </p:sp>
          <p:sp>
            <p:nvSpPr>
              <p:cNvPr id="431" name="Line 107"/>
              <p:cNvSpPr>
                <a:spLocks noChangeShapeType="1"/>
              </p:cNvSpPr>
              <p:nvPr/>
            </p:nvSpPr>
            <p:spPr bwMode="auto">
              <a:xfrm rot="10800000" flipH="1">
                <a:off x="6934200" y="897467"/>
                <a:ext cx="152400" cy="118533"/>
              </a:xfrm>
              <a:prstGeom prst="line">
                <a:avLst/>
              </a:prstGeom>
              <a:noFill/>
              <a:ln w="12700">
                <a:solidFill>
                  <a:schemeClr val="tx1"/>
                </a:solidFill>
                <a:miter lim="800000"/>
                <a:headEnd/>
                <a:tailEnd/>
              </a:ln>
            </p:spPr>
            <p:txBody>
              <a:bodyPr wrap="none"/>
              <a:lstStyle/>
              <a:p>
                <a:endParaRPr lang="en-US"/>
              </a:p>
            </p:txBody>
          </p:sp>
          <p:sp>
            <p:nvSpPr>
              <p:cNvPr id="432" name="Line 108"/>
              <p:cNvSpPr>
                <a:spLocks noChangeShapeType="1"/>
              </p:cNvSpPr>
              <p:nvPr/>
            </p:nvSpPr>
            <p:spPr bwMode="auto">
              <a:xfrm rot="10800000">
                <a:off x="6934200" y="838200"/>
                <a:ext cx="152400" cy="59267"/>
              </a:xfrm>
              <a:prstGeom prst="line">
                <a:avLst/>
              </a:prstGeom>
              <a:noFill/>
              <a:ln w="12700">
                <a:solidFill>
                  <a:schemeClr val="tx1"/>
                </a:solidFill>
                <a:miter lim="800000"/>
                <a:headEnd/>
                <a:tailEnd/>
              </a:ln>
            </p:spPr>
            <p:txBody>
              <a:bodyPr wrap="none"/>
              <a:lstStyle/>
              <a:p>
                <a:endParaRPr lang="en-US"/>
              </a:p>
            </p:txBody>
          </p:sp>
          <p:sp>
            <p:nvSpPr>
              <p:cNvPr id="433" name="Line 109"/>
              <p:cNvSpPr>
                <a:spLocks noChangeShapeType="1"/>
              </p:cNvSpPr>
              <p:nvPr/>
            </p:nvSpPr>
            <p:spPr bwMode="auto">
              <a:xfrm rot="10800000" flipH="1">
                <a:off x="6934200" y="719667"/>
                <a:ext cx="152400" cy="118533"/>
              </a:xfrm>
              <a:prstGeom prst="line">
                <a:avLst/>
              </a:prstGeom>
              <a:noFill/>
              <a:ln w="12700">
                <a:solidFill>
                  <a:schemeClr val="tx1"/>
                </a:solidFill>
                <a:miter lim="800000"/>
                <a:headEnd/>
                <a:tailEnd/>
              </a:ln>
            </p:spPr>
            <p:txBody>
              <a:bodyPr wrap="none"/>
              <a:lstStyle/>
              <a:p>
                <a:endParaRPr lang="en-US"/>
              </a:p>
            </p:txBody>
          </p:sp>
          <p:sp>
            <p:nvSpPr>
              <p:cNvPr id="434" name="Line 110"/>
              <p:cNvSpPr>
                <a:spLocks noChangeShapeType="1"/>
              </p:cNvSpPr>
              <p:nvPr/>
            </p:nvSpPr>
            <p:spPr bwMode="auto">
              <a:xfrm rot="10800000">
                <a:off x="7035800" y="660400"/>
                <a:ext cx="50800" cy="59267"/>
              </a:xfrm>
              <a:prstGeom prst="line">
                <a:avLst/>
              </a:prstGeom>
              <a:noFill/>
              <a:ln w="12700">
                <a:solidFill>
                  <a:schemeClr val="tx1"/>
                </a:solidFill>
                <a:miter lim="800000"/>
                <a:headEnd/>
                <a:tailEnd/>
              </a:ln>
            </p:spPr>
            <p:txBody>
              <a:bodyPr wrap="none"/>
              <a:lstStyle/>
              <a:p>
                <a:endParaRPr lang="en-US"/>
              </a:p>
            </p:txBody>
          </p:sp>
          <p:sp>
            <p:nvSpPr>
              <p:cNvPr id="435" name="Line 111"/>
              <p:cNvSpPr>
                <a:spLocks noChangeShapeType="1"/>
              </p:cNvSpPr>
              <p:nvPr/>
            </p:nvSpPr>
            <p:spPr bwMode="auto">
              <a:xfrm rot="10800000">
                <a:off x="7035800" y="423333"/>
                <a:ext cx="0" cy="237067"/>
              </a:xfrm>
              <a:prstGeom prst="line">
                <a:avLst/>
              </a:prstGeom>
              <a:noFill/>
              <a:ln w="12700">
                <a:solidFill>
                  <a:schemeClr val="tx1"/>
                </a:solidFill>
                <a:miter lim="800000"/>
                <a:headEnd/>
                <a:tailEnd/>
              </a:ln>
            </p:spPr>
            <p:txBody>
              <a:bodyPr wrap="none"/>
              <a:lstStyle/>
              <a:p>
                <a:endParaRPr lang="en-US"/>
              </a:p>
            </p:txBody>
          </p:sp>
        </p:grpSp>
      </p:grpSp>
      <p:grpSp>
        <p:nvGrpSpPr>
          <p:cNvPr id="19" name="Group 18"/>
          <p:cNvGrpSpPr/>
          <p:nvPr/>
        </p:nvGrpSpPr>
        <p:grpSpPr>
          <a:xfrm>
            <a:off x="4758649" y="2030083"/>
            <a:ext cx="3865428" cy="3326594"/>
            <a:chOff x="4758649" y="2258683"/>
            <a:chExt cx="3865428" cy="3326594"/>
          </a:xfrm>
        </p:grpSpPr>
        <p:sp>
          <p:nvSpPr>
            <p:cNvPr id="204" name="TextBox 27"/>
            <p:cNvSpPr txBox="1">
              <a:spLocks noChangeArrowheads="1"/>
            </p:cNvSpPr>
            <p:nvPr/>
          </p:nvSpPr>
          <p:spPr bwMode="auto">
            <a:xfrm>
              <a:off x="7772400" y="4724400"/>
              <a:ext cx="661633" cy="369332"/>
            </a:xfrm>
            <a:prstGeom prst="rect">
              <a:avLst/>
            </a:prstGeom>
            <a:noFill/>
            <a:ln w="9525">
              <a:noFill/>
              <a:miter lim="800000"/>
              <a:headEnd/>
              <a:tailEnd/>
            </a:ln>
          </p:spPr>
          <p:txBody>
            <a:bodyPr wrap="square">
              <a:spAutoFit/>
            </a:bodyPr>
            <a:lstStyle/>
            <a:p>
              <a:pPr algn="ctr"/>
              <a:r>
                <a:rPr lang="en-US" b="1" dirty="0">
                  <a:solidFill>
                    <a:srgbClr val="000099"/>
                  </a:solidFill>
                  <a:latin typeface="+mn-lt"/>
                  <a:cs typeface="Times New Roman" charset="0"/>
                </a:rPr>
                <a:t>GND</a:t>
              </a:r>
            </a:p>
          </p:txBody>
        </p:sp>
        <p:sp>
          <p:nvSpPr>
            <p:cNvPr id="205" name="TextBox 28"/>
            <p:cNvSpPr txBox="1">
              <a:spLocks noChangeArrowheads="1"/>
            </p:cNvSpPr>
            <p:nvPr/>
          </p:nvSpPr>
          <p:spPr bwMode="auto">
            <a:xfrm>
              <a:off x="5486400" y="2895600"/>
              <a:ext cx="761747" cy="369332"/>
            </a:xfrm>
            <a:prstGeom prst="rect">
              <a:avLst/>
            </a:prstGeom>
            <a:noFill/>
            <a:ln w="9525">
              <a:noFill/>
              <a:miter lim="800000"/>
              <a:headEnd/>
              <a:tailEnd/>
            </a:ln>
          </p:spPr>
          <p:txBody>
            <a:bodyPr wrap="none">
              <a:spAutoFit/>
            </a:bodyPr>
            <a:lstStyle/>
            <a:p>
              <a:pPr algn="ctr"/>
              <a:r>
                <a:rPr lang="en-US" b="1" dirty="0">
                  <a:solidFill>
                    <a:srgbClr val="000099"/>
                  </a:solidFill>
                  <a:latin typeface="+mn-lt"/>
                  <a:cs typeface="Times New Roman" charset="0"/>
                </a:rPr>
                <a:t>½ </a:t>
              </a:r>
              <a:r>
                <a:rPr lang="en-US" b="1" dirty="0" smtClean="0">
                  <a:solidFill>
                    <a:srgbClr val="000099"/>
                  </a:solidFill>
                  <a:latin typeface="+mn-lt"/>
                  <a:cs typeface="Times New Roman" charset="0"/>
                </a:rPr>
                <a:t>V</a:t>
              </a:r>
              <a:r>
                <a:rPr lang="en-US" b="1" baseline="-25000" dirty="0" smtClean="0">
                  <a:solidFill>
                    <a:srgbClr val="000099"/>
                  </a:solidFill>
                  <a:latin typeface="+mn-lt"/>
                  <a:cs typeface="Times New Roman" charset="0"/>
                </a:rPr>
                <a:t>SET</a:t>
              </a:r>
              <a:r>
                <a:rPr lang="en-US" b="1" dirty="0" smtClean="0">
                  <a:solidFill>
                    <a:srgbClr val="000099"/>
                  </a:solidFill>
                  <a:latin typeface="+mn-lt"/>
                  <a:cs typeface="Times New Roman" charset="0"/>
                </a:rPr>
                <a:t> </a:t>
              </a:r>
              <a:endParaRPr lang="en-US" b="1" dirty="0">
                <a:solidFill>
                  <a:srgbClr val="000099"/>
                </a:solidFill>
                <a:latin typeface="+mn-lt"/>
                <a:cs typeface="Times New Roman" charset="0"/>
              </a:endParaRPr>
            </a:p>
          </p:txBody>
        </p:sp>
        <p:sp>
          <p:nvSpPr>
            <p:cNvPr id="206" name="TextBox 31"/>
            <p:cNvSpPr txBox="1">
              <a:spLocks noChangeArrowheads="1"/>
            </p:cNvSpPr>
            <p:nvPr/>
          </p:nvSpPr>
          <p:spPr bwMode="auto">
            <a:xfrm>
              <a:off x="6725152" y="2258683"/>
              <a:ext cx="545154" cy="369332"/>
            </a:xfrm>
            <a:prstGeom prst="rect">
              <a:avLst/>
            </a:prstGeom>
            <a:noFill/>
            <a:ln w="9525">
              <a:noFill/>
              <a:miter lim="800000"/>
              <a:headEnd/>
              <a:tailEnd/>
            </a:ln>
          </p:spPr>
          <p:txBody>
            <a:bodyPr wrap="none">
              <a:spAutoFit/>
            </a:bodyPr>
            <a:lstStyle/>
            <a:p>
              <a:pPr algn="ctr"/>
              <a:r>
                <a:rPr lang="en-US" b="1" dirty="0" smtClean="0">
                  <a:solidFill>
                    <a:srgbClr val="000099"/>
                  </a:solidFill>
                  <a:latin typeface="+mn-lt"/>
                  <a:cs typeface="Times New Roman" charset="0"/>
                </a:rPr>
                <a:t>V</a:t>
              </a:r>
              <a:r>
                <a:rPr lang="en-US" b="1" baseline="-25000" dirty="0" smtClean="0">
                  <a:solidFill>
                    <a:srgbClr val="000099"/>
                  </a:solidFill>
                  <a:latin typeface="+mn-lt"/>
                  <a:cs typeface="Times New Roman" charset="0"/>
                </a:rPr>
                <a:t>SET</a:t>
              </a:r>
              <a:r>
                <a:rPr lang="en-US" b="1" dirty="0" smtClean="0">
                  <a:solidFill>
                    <a:srgbClr val="000099"/>
                  </a:solidFill>
                  <a:latin typeface="+mn-lt"/>
                  <a:cs typeface="Times New Roman" charset="0"/>
                </a:rPr>
                <a:t> </a:t>
              </a:r>
              <a:endParaRPr lang="en-US" b="1" dirty="0">
                <a:solidFill>
                  <a:srgbClr val="000099"/>
                </a:solidFill>
                <a:latin typeface="+mn-lt"/>
                <a:cs typeface="Times New Roman" charset="0"/>
              </a:endParaRPr>
            </a:p>
          </p:txBody>
        </p:sp>
        <p:sp>
          <p:nvSpPr>
            <p:cNvPr id="287" name="TextBox 28"/>
            <p:cNvSpPr txBox="1">
              <a:spLocks noChangeArrowheads="1"/>
            </p:cNvSpPr>
            <p:nvPr/>
          </p:nvSpPr>
          <p:spPr bwMode="auto">
            <a:xfrm>
              <a:off x="7862330" y="3921210"/>
              <a:ext cx="761747" cy="369332"/>
            </a:xfrm>
            <a:prstGeom prst="rect">
              <a:avLst/>
            </a:prstGeom>
            <a:noFill/>
            <a:ln w="9525">
              <a:noFill/>
              <a:miter lim="800000"/>
              <a:headEnd/>
              <a:tailEnd/>
            </a:ln>
          </p:spPr>
          <p:txBody>
            <a:bodyPr wrap="none">
              <a:spAutoFit/>
            </a:bodyPr>
            <a:lstStyle/>
            <a:p>
              <a:pPr algn="ctr"/>
              <a:r>
                <a:rPr lang="en-US" b="1" dirty="0">
                  <a:solidFill>
                    <a:srgbClr val="000099"/>
                  </a:solidFill>
                  <a:latin typeface="+mn-lt"/>
                  <a:cs typeface="Times New Roman" charset="0"/>
                </a:rPr>
                <a:t>½ </a:t>
              </a:r>
              <a:r>
                <a:rPr lang="en-US" b="1" dirty="0" smtClean="0">
                  <a:solidFill>
                    <a:srgbClr val="000099"/>
                  </a:solidFill>
                  <a:latin typeface="+mn-lt"/>
                  <a:cs typeface="Times New Roman" charset="0"/>
                </a:rPr>
                <a:t>V</a:t>
              </a:r>
              <a:r>
                <a:rPr lang="en-US" b="1" baseline="-25000" dirty="0" smtClean="0">
                  <a:solidFill>
                    <a:srgbClr val="000099"/>
                  </a:solidFill>
                  <a:latin typeface="+mn-lt"/>
                  <a:cs typeface="Times New Roman" charset="0"/>
                </a:rPr>
                <a:t>SET</a:t>
              </a:r>
              <a:r>
                <a:rPr lang="en-US" b="1" dirty="0" smtClean="0">
                  <a:solidFill>
                    <a:srgbClr val="000099"/>
                  </a:solidFill>
                  <a:latin typeface="+mn-lt"/>
                  <a:cs typeface="Times New Roman" charset="0"/>
                </a:rPr>
                <a:t> </a:t>
              </a:r>
              <a:endParaRPr lang="en-US" b="1" dirty="0">
                <a:solidFill>
                  <a:srgbClr val="000099"/>
                </a:solidFill>
                <a:latin typeface="+mn-lt"/>
                <a:cs typeface="Times New Roman" charset="0"/>
              </a:endParaRPr>
            </a:p>
          </p:txBody>
        </p:sp>
        <p:sp>
          <p:nvSpPr>
            <p:cNvPr id="436" name="Rectangle 3"/>
            <p:cNvSpPr>
              <a:spLocks noChangeArrowheads="1"/>
            </p:cNvSpPr>
            <p:nvPr/>
          </p:nvSpPr>
          <p:spPr bwMode="auto">
            <a:xfrm>
              <a:off x="4758649" y="4404691"/>
              <a:ext cx="2730045" cy="77029"/>
            </a:xfrm>
            <a:prstGeom prst="rect">
              <a:avLst/>
            </a:prstGeom>
            <a:solidFill>
              <a:srgbClr val="5787FF"/>
            </a:solidFill>
            <a:ln w="9525">
              <a:miter lim="800000"/>
              <a:headEnd/>
              <a:tailEnd/>
            </a:ln>
            <a:scene3d>
              <a:camera prst="legacyObliqueTopRight">
                <a:rot lat="21299983" lon="0" rev="0"/>
              </a:camera>
              <a:lightRig rig="legacyFlat3" dir="b"/>
            </a:scene3d>
            <a:sp3d extrusionH="152400" prstMaterial="legacyMatte">
              <a:bevelT w="13500" h="13500" prst="angle"/>
              <a:bevelB w="13500" h="13500" prst="angle"/>
              <a:extrusionClr>
                <a:srgbClr val="5787FF"/>
              </a:extrusionClr>
            </a:sp3d>
          </p:spPr>
          <p:txBody>
            <a:bodyPr wrap="none" anchor="ctr">
              <a:flatTx/>
            </a:bodyPr>
            <a:lstStyle/>
            <a:p>
              <a:endParaRPr lang="en-US" sz="1200">
                <a:solidFill>
                  <a:srgbClr val="00B050"/>
                </a:solidFill>
                <a:latin typeface="Times New Roman" charset="0"/>
                <a:cs typeface="Times New Roman" charset="0"/>
              </a:endParaRPr>
            </a:p>
          </p:txBody>
        </p:sp>
        <p:sp>
          <p:nvSpPr>
            <p:cNvPr id="437" name="Rectangle 3"/>
            <p:cNvSpPr>
              <a:spLocks noChangeArrowheads="1"/>
            </p:cNvSpPr>
            <p:nvPr/>
          </p:nvSpPr>
          <p:spPr bwMode="auto">
            <a:xfrm>
              <a:off x="4761009" y="4938091"/>
              <a:ext cx="2730045" cy="77029"/>
            </a:xfrm>
            <a:prstGeom prst="rect">
              <a:avLst/>
            </a:prstGeom>
            <a:solidFill>
              <a:srgbClr val="5787FF"/>
            </a:solidFill>
            <a:ln w="9525">
              <a:miter lim="800000"/>
              <a:headEnd/>
              <a:tailEnd/>
            </a:ln>
            <a:scene3d>
              <a:camera prst="legacyObliqueTopRight">
                <a:rot lat="21299983" lon="0" rev="0"/>
              </a:camera>
              <a:lightRig rig="legacyFlat3" dir="b"/>
            </a:scene3d>
            <a:sp3d extrusionH="152400" prstMaterial="legacyMatte">
              <a:bevelT w="13500" h="13500" prst="angle"/>
              <a:bevelB w="13500" h="13500" prst="angle"/>
              <a:extrusionClr>
                <a:srgbClr val="5787FF"/>
              </a:extrusionClr>
            </a:sp3d>
          </p:spPr>
          <p:txBody>
            <a:bodyPr wrap="none" anchor="ctr">
              <a:flatTx/>
            </a:bodyPr>
            <a:lstStyle/>
            <a:p>
              <a:endParaRPr lang="en-US" sz="1200">
                <a:solidFill>
                  <a:srgbClr val="00B050"/>
                </a:solidFill>
                <a:latin typeface="Times New Roman" charset="0"/>
                <a:cs typeface="Times New Roman" charset="0"/>
              </a:endParaRPr>
            </a:p>
          </p:txBody>
        </p:sp>
        <p:sp>
          <p:nvSpPr>
            <p:cNvPr id="438" name="Rectangle 3"/>
            <p:cNvSpPr>
              <a:spLocks noChangeArrowheads="1"/>
            </p:cNvSpPr>
            <p:nvPr/>
          </p:nvSpPr>
          <p:spPr bwMode="auto">
            <a:xfrm>
              <a:off x="4767021" y="3798211"/>
              <a:ext cx="2730045" cy="77029"/>
            </a:xfrm>
            <a:prstGeom prst="rect">
              <a:avLst/>
            </a:prstGeom>
            <a:solidFill>
              <a:srgbClr val="5787FF"/>
            </a:solidFill>
            <a:ln w="9525">
              <a:miter lim="800000"/>
              <a:headEnd/>
              <a:tailEnd/>
            </a:ln>
            <a:scene3d>
              <a:camera prst="legacyObliqueTopRight">
                <a:rot lat="21299983" lon="0" rev="0"/>
              </a:camera>
              <a:lightRig rig="legacyFlat3" dir="b"/>
            </a:scene3d>
            <a:sp3d extrusionH="152400" prstMaterial="legacyMatte">
              <a:bevelT w="13500" h="13500" prst="angle"/>
              <a:bevelB w="13500" h="13500" prst="angle"/>
              <a:extrusionClr>
                <a:srgbClr val="5787FF"/>
              </a:extrusionClr>
            </a:sp3d>
          </p:spPr>
          <p:txBody>
            <a:bodyPr wrap="none" anchor="ctr">
              <a:flatTx/>
            </a:bodyPr>
            <a:lstStyle/>
            <a:p>
              <a:endParaRPr lang="en-US" sz="1200">
                <a:solidFill>
                  <a:srgbClr val="00B050"/>
                </a:solidFill>
                <a:latin typeface="Times New Roman" charset="0"/>
                <a:cs typeface="Times New Roman" charset="0"/>
              </a:endParaRPr>
            </a:p>
          </p:txBody>
        </p:sp>
        <p:grpSp>
          <p:nvGrpSpPr>
            <p:cNvPr id="439" name="Group 374"/>
            <p:cNvGrpSpPr>
              <a:grpSpLocks/>
            </p:cNvGrpSpPr>
            <p:nvPr/>
          </p:nvGrpSpPr>
          <p:grpSpPr bwMode="auto">
            <a:xfrm rot="1813984">
              <a:off x="6429246" y="3789568"/>
              <a:ext cx="123776" cy="391673"/>
              <a:chOff x="6934200" y="423333"/>
              <a:chExt cx="152400" cy="948267"/>
            </a:xfrm>
          </p:grpSpPr>
          <p:sp>
            <p:nvSpPr>
              <p:cNvPr id="440" name="Line 104"/>
              <p:cNvSpPr>
                <a:spLocks noChangeShapeType="1"/>
              </p:cNvSpPr>
              <p:nvPr/>
            </p:nvSpPr>
            <p:spPr bwMode="auto">
              <a:xfrm rot="10800000">
                <a:off x="7035800" y="1134533"/>
                <a:ext cx="0" cy="237067"/>
              </a:xfrm>
              <a:prstGeom prst="line">
                <a:avLst/>
              </a:prstGeom>
              <a:noFill/>
              <a:ln w="12700">
                <a:solidFill>
                  <a:schemeClr val="tx1"/>
                </a:solidFill>
                <a:miter lim="800000"/>
                <a:headEnd/>
                <a:tailEnd/>
              </a:ln>
            </p:spPr>
            <p:txBody>
              <a:bodyPr wrap="none"/>
              <a:lstStyle/>
              <a:p>
                <a:endParaRPr lang="en-US"/>
              </a:p>
            </p:txBody>
          </p:sp>
          <p:sp>
            <p:nvSpPr>
              <p:cNvPr id="441" name="Line 105"/>
              <p:cNvSpPr>
                <a:spLocks noChangeShapeType="1"/>
              </p:cNvSpPr>
              <p:nvPr/>
            </p:nvSpPr>
            <p:spPr bwMode="auto">
              <a:xfrm rot="10800000" flipH="1">
                <a:off x="7035800" y="1075267"/>
                <a:ext cx="50800" cy="59267"/>
              </a:xfrm>
              <a:prstGeom prst="line">
                <a:avLst/>
              </a:prstGeom>
              <a:noFill/>
              <a:ln w="12700">
                <a:solidFill>
                  <a:schemeClr val="tx1"/>
                </a:solidFill>
                <a:miter lim="800000"/>
                <a:headEnd/>
                <a:tailEnd/>
              </a:ln>
            </p:spPr>
            <p:txBody>
              <a:bodyPr wrap="none"/>
              <a:lstStyle/>
              <a:p>
                <a:endParaRPr lang="en-US"/>
              </a:p>
            </p:txBody>
          </p:sp>
          <p:sp>
            <p:nvSpPr>
              <p:cNvPr id="442" name="Line 106"/>
              <p:cNvSpPr>
                <a:spLocks noChangeShapeType="1"/>
              </p:cNvSpPr>
              <p:nvPr/>
            </p:nvSpPr>
            <p:spPr bwMode="auto">
              <a:xfrm rot="10800000">
                <a:off x="6934200" y="1016000"/>
                <a:ext cx="152400" cy="59267"/>
              </a:xfrm>
              <a:prstGeom prst="line">
                <a:avLst/>
              </a:prstGeom>
              <a:noFill/>
              <a:ln w="12700">
                <a:solidFill>
                  <a:schemeClr val="tx1"/>
                </a:solidFill>
                <a:miter lim="800000"/>
                <a:headEnd/>
                <a:tailEnd/>
              </a:ln>
            </p:spPr>
            <p:txBody>
              <a:bodyPr wrap="none"/>
              <a:lstStyle/>
              <a:p>
                <a:endParaRPr lang="en-US"/>
              </a:p>
            </p:txBody>
          </p:sp>
          <p:sp>
            <p:nvSpPr>
              <p:cNvPr id="443" name="Line 107"/>
              <p:cNvSpPr>
                <a:spLocks noChangeShapeType="1"/>
              </p:cNvSpPr>
              <p:nvPr/>
            </p:nvSpPr>
            <p:spPr bwMode="auto">
              <a:xfrm rot="10800000" flipH="1">
                <a:off x="6934200" y="897467"/>
                <a:ext cx="152400" cy="118533"/>
              </a:xfrm>
              <a:prstGeom prst="line">
                <a:avLst/>
              </a:prstGeom>
              <a:noFill/>
              <a:ln w="12700">
                <a:solidFill>
                  <a:schemeClr val="tx1"/>
                </a:solidFill>
                <a:miter lim="800000"/>
                <a:headEnd/>
                <a:tailEnd/>
              </a:ln>
            </p:spPr>
            <p:txBody>
              <a:bodyPr wrap="none"/>
              <a:lstStyle/>
              <a:p>
                <a:endParaRPr lang="en-US"/>
              </a:p>
            </p:txBody>
          </p:sp>
          <p:sp>
            <p:nvSpPr>
              <p:cNvPr id="444" name="Line 108"/>
              <p:cNvSpPr>
                <a:spLocks noChangeShapeType="1"/>
              </p:cNvSpPr>
              <p:nvPr/>
            </p:nvSpPr>
            <p:spPr bwMode="auto">
              <a:xfrm rot="10800000">
                <a:off x="6934200" y="838200"/>
                <a:ext cx="152400" cy="59267"/>
              </a:xfrm>
              <a:prstGeom prst="line">
                <a:avLst/>
              </a:prstGeom>
              <a:noFill/>
              <a:ln w="12700">
                <a:solidFill>
                  <a:schemeClr val="tx1"/>
                </a:solidFill>
                <a:miter lim="800000"/>
                <a:headEnd/>
                <a:tailEnd/>
              </a:ln>
            </p:spPr>
            <p:txBody>
              <a:bodyPr wrap="none"/>
              <a:lstStyle/>
              <a:p>
                <a:endParaRPr lang="en-US"/>
              </a:p>
            </p:txBody>
          </p:sp>
          <p:sp>
            <p:nvSpPr>
              <p:cNvPr id="445" name="Line 109"/>
              <p:cNvSpPr>
                <a:spLocks noChangeShapeType="1"/>
              </p:cNvSpPr>
              <p:nvPr/>
            </p:nvSpPr>
            <p:spPr bwMode="auto">
              <a:xfrm rot="10800000" flipH="1">
                <a:off x="6934200" y="719667"/>
                <a:ext cx="152400" cy="118533"/>
              </a:xfrm>
              <a:prstGeom prst="line">
                <a:avLst/>
              </a:prstGeom>
              <a:noFill/>
              <a:ln w="12700">
                <a:solidFill>
                  <a:schemeClr val="tx1"/>
                </a:solidFill>
                <a:miter lim="800000"/>
                <a:headEnd/>
                <a:tailEnd/>
              </a:ln>
            </p:spPr>
            <p:txBody>
              <a:bodyPr wrap="none"/>
              <a:lstStyle/>
              <a:p>
                <a:endParaRPr lang="en-US"/>
              </a:p>
            </p:txBody>
          </p:sp>
          <p:sp>
            <p:nvSpPr>
              <p:cNvPr id="446" name="Line 110"/>
              <p:cNvSpPr>
                <a:spLocks noChangeShapeType="1"/>
              </p:cNvSpPr>
              <p:nvPr/>
            </p:nvSpPr>
            <p:spPr bwMode="auto">
              <a:xfrm rot="10800000">
                <a:off x="7035800" y="660400"/>
                <a:ext cx="50800" cy="59267"/>
              </a:xfrm>
              <a:prstGeom prst="line">
                <a:avLst/>
              </a:prstGeom>
              <a:noFill/>
              <a:ln w="12700">
                <a:solidFill>
                  <a:schemeClr val="tx1"/>
                </a:solidFill>
                <a:miter lim="800000"/>
                <a:headEnd/>
                <a:tailEnd/>
              </a:ln>
            </p:spPr>
            <p:txBody>
              <a:bodyPr wrap="none"/>
              <a:lstStyle/>
              <a:p>
                <a:endParaRPr lang="en-US"/>
              </a:p>
            </p:txBody>
          </p:sp>
          <p:sp>
            <p:nvSpPr>
              <p:cNvPr id="447" name="Line 111"/>
              <p:cNvSpPr>
                <a:spLocks noChangeShapeType="1"/>
              </p:cNvSpPr>
              <p:nvPr/>
            </p:nvSpPr>
            <p:spPr bwMode="auto">
              <a:xfrm rot="10800000">
                <a:off x="7035800" y="423333"/>
                <a:ext cx="0" cy="237067"/>
              </a:xfrm>
              <a:prstGeom prst="line">
                <a:avLst/>
              </a:prstGeom>
              <a:noFill/>
              <a:ln w="12700">
                <a:solidFill>
                  <a:schemeClr val="tx1"/>
                </a:solidFill>
                <a:miter lim="800000"/>
                <a:headEnd/>
                <a:tailEnd/>
              </a:ln>
            </p:spPr>
            <p:txBody>
              <a:bodyPr wrap="none"/>
              <a:lstStyle/>
              <a:p>
                <a:endParaRPr lang="en-US"/>
              </a:p>
            </p:txBody>
          </p:sp>
        </p:grpSp>
        <p:grpSp>
          <p:nvGrpSpPr>
            <p:cNvPr id="448" name="Group 374"/>
            <p:cNvGrpSpPr>
              <a:grpSpLocks/>
            </p:cNvGrpSpPr>
            <p:nvPr/>
          </p:nvGrpSpPr>
          <p:grpSpPr bwMode="auto">
            <a:xfrm rot="1813984">
              <a:off x="7054577" y="4420972"/>
              <a:ext cx="123777" cy="391673"/>
              <a:chOff x="6934200" y="423333"/>
              <a:chExt cx="152400" cy="948267"/>
            </a:xfrm>
          </p:grpSpPr>
          <p:sp>
            <p:nvSpPr>
              <p:cNvPr id="449" name="Line 104"/>
              <p:cNvSpPr>
                <a:spLocks noChangeShapeType="1"/>
              </p:cNvSpPr>
              <p:nvPr/>
            </p:nvSpPr>
            <p:spPr bwMode="auto">
              <a:xfrm rot="10800000">
                <a:off x="7035800" y="1134533"/>
                <a:ext cx="0" cy="237067"/>
              </a:xfrm>
              <a:prstGeom prst="line">
                <a:avLst/>
              </a:prstGeom>
              <a:noFill/>
              <a:ln w="12700">
                <a:solidFill>
                  <a:schemeClr val="tx1"/>
                </a:solidFill>
                <a:miter lim="800000"/>
                <a:headEnd/>
                <a:tailEnd/>
              </a:ln>
            </p:spPr>
            <p:txBody>
              <a:bodyPr wrap="none"/>
              <a:lstStyle/>
              <a:p>
                <a:endParaRPr lang="en-US"/>
              </a:p>
            </p:txBody>
          </p:sp>
          <p:sp>
            <p:nvSpPr>
              <p:cNvPr id="450" name="Line 105"/>
              <p:cNvSpPr>
                <a:spLocks noChangeShapeType="1"/>
              </p:cNvSpPr>
              <p:nvPr/>
            </p:nvSpPr>
            <p:spPr bwMode="auto">
              <a:xfrm rot="10800000" flipH="1">
                <a:off x="7035800" y="1075267"/>
                <a:ext cx="50800" cy="59267"/>
              </a:xfrm>
              <a:prstGeom prst="line">
                <a:avLst/>
              </a:prstGeom>
              <a:noFill/>
              <a:ln w="12700">
                <a:solidFill>
                  <a:schemeClr val="tx1"/>
                </a:solidFill>
                <a:miter lim="800000"/>
                <a:headEnd/>
                <a:tailEnd/>
              </a:ln>
            </p:spPr>
            <p:txBody>
              <a:bodyPr wrap="none"/>
              <a:lstStyle/>
              <a:p>
                <a:endParaRPr lang="en-US"/>
              </a:p>
            </p:txBody>
          </p:sp>
          <p:sp>
            <p:nvSpPr>
              <p:cNvPr id="451" name="Line 106"/>
              <p:cNvSpPr>
                <a:spLocks noChangeShapeType="1"/>
              </p:cNvSpPr>
              <p:nvPr/>
            </p:nvSpPr>
            <p:spPr bwMode="auto">
              <a:xfrm rot="10800000">
                <a:off x="6934200" y="1016000"/>
                <a:ext cx="152400" cy="59267"/>
              </a:xfrm>
              <a:prstGeom prst="line">
                <a:avLst/>
              </a:prstGeom>
              <a:noFill/>
              <a:ln w="12700">
                <a:solidFill>
                  <a:schemeClr val="tx1"/>
                </a:solidFill>
                <a:miter lim="800000"/>
                <a:headEnd/>
                <a:tailEnd/>
              </a:ln>
            </p:spPr>
            <p:txBody>
              <a:bodyPr wrap="none"/>
              <a:lstStyle/>
              <a:p>
                <a:endParaRPr lang="en-US"/>
              </a:p>
            </p:txBody>
          </p:sp>
          <p:sp>
            <p:nvSpPr>
              <p:cNvPr id="452" name="Line 107"/>
              <p:cNvSpPr>
                <a:spLocks noChangeShapeType="1"/>
              </p:cNvSpPr>
              <p:nvPr/>
            </p:nvSpPr>
            <p:spPr bwMode="auto">
              <a:xfrm rot="10800000" flipH="1">
                <a:off x="6934200" y="897467"/>
                <a:ext cx="152400" cy="118533"/>
              </a:xfrm>
              <a:prstGeom prst="line">
                <a:avLst/>
              </a:prstGeom>
              <a:noFill/>
              <a:ln w="12700">
                <a:solidFill>
                  <a:schemeClr val="tx1"/>
                </a:solidFill>
                <a:miter lim="800000"/>
                <a:headEnd/>
                <a:tailEnd/>
              </a:ln>
            </p:spPr>
            <p:txBody>
              <a:bodyPr wrap="none"/>
              <a:lstStyle/>
              <a:p>
                <a:endParaRPr lang="en-US"/>
              </a:p>
            </p:txBody>
          </p:sp>
          <p:sp>
            <p:nvSpPr>
              <p:cNvPr id="453" name="Line 108"/>
              <p:cNvSpPr>
                <a:spLocks noChangeShapeType="1"/>
              </p:cNvSpPr>
              <p:nvPr/>
            </p:nvSpPr>
            <p:spPr bwMode="auto">
              <a:xfrm rot="10800000">
                <a:off x="6934200" y="838200"/>
                <a:ext cx="152400" cy="59267"/>
              </a:xfrm>
              <a:prstGeom prst="line">
                <a:avLst/>
              </a:prstGeom>
              <a:noFill/>
              <a:ln w="12700">
                <a:solidFill>
                  <a:schemeClr val="tx1"/>
                </a:solidFill>
                <a:miter lim="800000"/>
                <a:headEnd/>
                <a:tailEnd/>
              </a:ln>
            </p:spPr>
            <p:txBody>
              <a:bodyPr wrap="none"/>
              <a:lstStyle/>
              <a:p>
                <a:endParaRPr lang="en-US"/>
              </a:p>
            </p:txBody>
          </p:sp>
          <p:sp>
            <p:nvSpPr>
              <p:cNvPr id="454" name="Line 109"/>
              <p:cNvSpPr>
                <a:spLocks noChangeShapeType="1"/>
              </p:cNvSpPr>
              <p:nvPr/>
            </p:nvSpPr>
            <p:spPr bwMode="auto">
              <a:xfrm rot="10800000" flipH="1">
                <a:off x="6934200" y="719667"/>
                <a:ext cx="152400" cy="118533"/>
              </a:xfrm>
              <a:prstGeom prst="line">
                <a:avLst/>
              </a:prstGeom>
              <a:noFill/>
              <a:ln w="12700">
                <a:solidFill>
                  <a:schemeClr val="tx1"/>
                </a:solidFill>
                <a:miter lim="800000"/>
                <a:headEnd/>
                <a:tailEnd/>
              </a:ln>
            </p:spPr>
            <p:txBody>
              <a:bodyPr wrap="none"/>
              <a:lstStyle/>
              <a:p>
                <a:endParaRPr lang="en-US"/>
              </a:p>
            </p:txBody>
          </p:sp>
          <p:sp>
            <p:nvSpPr>
              <p:cNvPr id="455" name="Line 110"/>
              <p:cNvSpPr>
                <a:spLocks noChangeShapeType="1"/>
              </p:cNvSpPr>
              <p:nvPr/>
            </p:nvSpPr>
            <p:spPr bwMode="auto">
              <a:xfrm rot="10800000">
                <a:off x="7035800" y="660400"/>
                <a:ext cx="50800" cy="59267"/>
              </a:xfrm>
              <a:prstGeom prst="line">
                <a:avLst/>
              </a:prstGeom>
              <a:noFill/>
              <a:ln w="12700">
                <a:solidFill>
                  <a:schemeClr val="tx1"/>
                </a:solidFill>
                <a:miter lim="800000"/>
                <a:headEnd/>
                <a:tailEnd/>
              </a:ln>
            </p:spPr>
            <p:txBody>
              <a:bodyPr wrap="none"/>
              <a:lstStyle/>
              <a:p>
                <a:endParaRPr lang="en-US"/>
              </a:p>
            </p:txBody>
          </p:sp>
          <p:sp>
            <p:nvSpPr>
              <p:cNvPr id="456" name="Line 111"/>
              <p:cNvSpPr>
                <a:spLocks noChangeShapeType="1"/>
              </p:cNvSpPr>
              <p:nvPr/>
            </p:nvSpPr>
            <p:spPr bwMode="auto">
              <a:xfrm rot="10800000">
                <a:off x="7035800" y="423333"/>
                <a:ext cx="0" cy="237067"/>
              </a:xfrm>
              <a:prstGeom prst="line">
                <a:avLst/>
              </a:prstGeom>
              <a:noFill/>
              <a:ln w="12700">
                <a:solidFill>
                  <a:schemeClr val="tx1"/>
                </a:solidFill>
                <a:miter lim="800000"/>
                <a:headEnd/>
                <a:tailEnd/>
              </a:ln>
            </p:spPr>
            <p:txBody>
              <a:bodyPr wrap="none"/>
              <a:lstStyle/>
              <a:p>
                <a:endParaRPr lang="en-US"/>
              </a:p>
            </p:txBody>
          </p:sp>
        </p:grpSp>
        <p:grpSp>
          <p:nvGrpSpPr>
            <p:cNvPr id="457" name="Group 365"/>
            <p:cNvGrpSpPr>
              <a:grpSpLocks/>
            </p:cNvGrpSpPr>
            <p:nvPr/>
          </p:nvGrpSpPr>
          <p:grpSpPr bwMode="auto">
            <a:xfrm rot="1813984">
              <a:off x="6437114" y="4930152"/>
              <a:ext cx="123777" cy="391673"/>
              <a:chOff x="6934200" y="423333"/>
              <a:chExt cx="152400" cy="948267"/>
            </a:xfrm>
          </p:grpSpPr>
          <p:sp>
            <p:nvSpPr>
              <p:cNvPr id="458" name="Line 104"/>
              <p:cNvSpPr>
                <a:spLocks noChangeShapeType="1"/>
              </p:cNvSpPr>
              <p:nvPr/>
            </p:nvSpPr>
            <p:spPr bwMode="auto">
              <a:xfrm rot="10800000">
                <a:off x="7035800" y="1134533"/>
                <a:ext cx="0" cy="237067"/>
              </a:xfrm>
              <a:prstGeom prst="line">
                <a:avLst/>
              </a:prstGeom>
              <a:noFill/>
              <a:ln w="12700">
                <a:solidFill>
                  <a:schemeClr val="tx1"/>
                </a:solidFill>
                <a:miter lim="800000"/>
                <a:headEnd/>
                <a:tailEnd/>
              </a:ln>
            </p:spPr>
            <p:txBody>
              <a:bodyPr wrap="none"/>
              <a:lstStyle/>
              <a:p>
                <a:endParaRPr lang="en-US"/>
              </a:p>
            </p:txBody>
          </p:sp>
          <p:sp>
            <p:nvSpPr>
              <p:cNvPr id="459" name="Line 105"/>
              <p:cNvSpPr>
                <a:spLocks noChangeShapeType="1"/>
              </p:cNvSpPr>
              <p:nvPr/>
            </p:nvSpPr>
            <p:spPr bwMode="auto">
              <a:xfrm rot="10800000" flipH="1">
                <a:off x="7035800" y="1075267"/>
                <a:ext cx="50800" cy="59267"/>
              </a:xfrm>
              <a:prstGeom prst="line">
                <a:avLst/>
              </a:prstGeom>
              <a:noFill/>
              <a:ln w="12700">
                <a:solidFill>
                  <a:schemeClr val="tx1"/>
                </a:solidFill>
                <a:miter lim="800000"/>
                <a:headEnd/>
                <a:tailEnd/>
              </a:ln>
            </p:spPr>
            <p:txBody>
              <a:bodyPr wrap="none"/>
              <a:lstStyle/>
              <a:p>
                <a:endParaRPr lang="en-US"/>
              </a:p>
            </p:txBody>
          </p:sp>
          <p:sp>
            <p:nvSpPr>
              <p:cNvPr id="460" name="Line 106"/>
              <p:cNvSpPr>
                <a:spLocks noChangeShapeType="1"/>
              </p:cNvSpPr>
              <p:nvPr/>
            </p:nvSpPr>
            <p:spPr bwMode="auto">
              <a:xfrm rot="10800000">
                <a:off x="6934200" y="1016000"/>
                <a:ext cx="152400" cy="59267"/>
              </a:xfrm>
              <a:prstGeom prst="line">
                <a:avLst/>
              </a:prstGeom>
              <a:noFill/>
              <a:ln w="12700">
                <a:solidFill>
                  <a:schemeClr val="tx1"/>
                </a:solidFill>
                <a:miter lim="800000"/>
                <a:headEnd/>
                <a:tailEnd/>
              </a:ln>
            </p:spPr>
            <p:txBody>
              <a:bodyPr wrap="none"/>
              <a:lstStyle/>
              <a:p>
                <a:endParaRPr lang="en-US"/>
              </a:p>
            </p:txBody>
          </p:sp>
          <p:sp>
            <p:nvSpPr>
              <p:cNvPr id="461" name="Line 107"/>
              <p:cNvSpPr>
                <a:spLocks noChangeShapeType="1"/>
              </p:cNvSpPr>
              <p:nvPr/>
            </p:nvSpPr>
            <p:spPr bwMode="auto">
              <a:xfrm rot="10800000" flipH="1">
                <a:off x="6934200" y="897467"/>
                <a:ext cx="152400" cy="118533"/>
              </a:xfrm>
              <a:prstGeom prst="line">
                <a:avLst/>
              </a:prstGeom>
              <a:noFill/>
              <a:ln w="12700">
                <a:solidFill>
                  <a:schemeClr val="tx1"/>
                </a:solidFill>
                <a:miter lim="800000"/>
                <a:headEnd/>
                <a:tailEnd/>
              </a:ln>
            </p:spPr>
            <p:txBody>
              <a:bodyPr wrap="none"/>
              <a:lstStyle/>
              <a:p>
                <a:endParaRPr lang="en-US"/>
              </a:p>
            </p:txBody>
          </p:sp>
          <p:sp>
            <p:nvSpPr>
              <p:cNvPr id="462" name="Line 108"/>
              <p:cNvSpPr>
                <a:spLocks noChangeShapeType="1"/>
              </p:cNvSpPr>
              <p:nvPr/>
            </p:nvSpPr>
            <p:spPr bwMode="auto">
              <a:xfrm rot="10800000">
                <a:off x="6934200" y="838200"/>
                <a:ext cx="152400" cy="59267"/>
              </a:xfrm>
              <a:prstGeom prst="line">
                <a:avLst/>
              </a:prstGeom>
              <a:noFill/>
              <a:ln w="12700">
                <a:solidFill>
                  <a:schemeClr val="tx1"/>
                </a:solidFill>
                <a:miter lim="800000"/>
                <a:headEnd/>
                <a:tailEnd/>
              </a:ln>
            </p:spPr>
            <p:txBody>
              <a:bodyPr wrap="none"/>
              <a:lstStyle/>
              <a:p>
                <a:endParaRPr lang="en-US"/>
              </a:p>
            </p:txBody>
          </p:sp>
          <p:sp>
            <p:nvSpPr>
              <p:cNvPr id="463" name="Line 109"/>
              <p:cNvSpPr>
                <a:spLocks noChangeShapeType="1"/>
              </p:cNvSpPr>
              <p:nvPr/>
            </p:nvSpPr>
            <p:spPr bwMode="auto">
              <a:xfrm rot="10800000" flipH="1">
                <a:off x="6934200" y="719667"/>
                <a:ext cx="152400" cy="118533"/>
              </a:xfrm>
              <a:prstGeom prst="line">
                <a:avLst/>
              </a:prstGeom>
              <a:noFill/>
              <a:ln w="12700">
                <a:solidFill>
                  <a:schemeClr val="tx1"/>
                </a:solidFill>
                <a:miter lim="800000"/>
                <a:headEnd/>
                <a:tailEnd/>
              </a:ln>
            </p:spPr>
            <p:txBody>
              <a:bodyPr wrap="none"/>
              <a:lstStyle/>
              <a:p>
                <a:endParaRPr lang="en-US"/>
              </a:p>
            </p:txBody>
          </p:sp>
          <p:sp>
            <p:nvSpPr>
              <p:cNvPr id="464" name="Line 110"/>
              <p:cNvSpPr>
                <a:spLocks noChangeShapeType="1"/>
              </p:cNvSpPr>
              <p:nvPr/>
            </p:nvSpPr>
            <p:spPr bwMode="auto">
              <a:xfrm rot="10800000">
                <a:off x="7035800" y="660400"/>
                <a:ext cx="50800" cy="59267"/>
              </a:xfrm>
              <a:prstGeom prst="line">
                <a:avLst/>
              </a:prstGeom>
              <a:noFill/>
              <a:ln w="12700">
                <a:solidFill>
                  <a:schemeClr val="tx1"/>
                </a:solidFill>
                <a:miter lim="800000"/>
                <a:headEnd/>
                <a:tailEnd/>
              </a:ln>
            </p:spPr>
            <p:txBody>
              <a:bodyPr wrap="none"/>
              <a:lstStyle/>
              <a:p>
                <a:endParaRPr lang="en-US"/>
              </a:p>
            </p:txBody>
          </p:sp>
          <p:sp>
            <p:nvSpPr>
              <p:cNvPr id="465" name="Line 111"/>
              <p:cNvSpPr>
                <a:spLocks noChangeShapeType="1"/>
              </p:cNvSpPr>
              <p:nvPr/>
            </p:nvSpPr>
            <p:spPr bwMode="auto">
              <a:xfrm rot="10800000">
                <a:off x="7035800" y="423333"/>
                <a:ext cx="0" cy="237067"/>
              </a:xfrm>
              <a:prstGeom prst="line">
                <a:avLst/>
              </a:prstGeom>
              <a:noFill/>
              <a:ln w="12700">
                <a:solidFill>
                  <a:schemeClr val="tx1"/>
                </a:solidFill>
                <a:miter lim="800000"/>
                <a:headEnd/>
                <a:tailEnd/>
              </a:ln>
            </p:spPr>
            <p:txBody>
              <a:bodyPr wrap="none"/>
              <a:lstStyle/>
              <a:p>
                <a:endParaRPr lang="en-US"/>
              </a:p>
            </p:txBody>
          </p:sp>
        </p:grpSp>
        <p:grpSp>
          <p:nvGrpSpPr>
            <p:cNvPr id="466" name="Group 365"/>
            <p:cNvGrpSpPr>
              <a:grpSpLocks/>
            </p:cNvGrpSpPr>
            <p:nvPr/>
          </p:nvGrpSpPr>
          <p:grpSpPr bwMode="auto">
            <a:xfrm rot="1813984">
              <a:off x="6438374" y="4420972"/>
              <a:ext cx="123776" cy="391673"/>
              <a:chOff x="6934200" y="423333"/>
              <a:chExt cx="152400" cy="948267"/>
            </a:xfrm>
          </p:grpSpPr>
          <p:sp>
            <p:nvSpPr>
              <p:cNvPr id="467" name="Line 104"/>
              <p:cNvSpPr>
                <a:spLocks noChangeShapeType="1"/>
              </p:cNvSpPr>
              <p:nvPr/>
            </p:nvSpPr>
            <p:spPr bwMode="auto">
              <a:xfrm rot="10800000">
                <a:off x="7035800" y="1134533"/>
                <a:ext cx="0" cy="237067"/>
              </a:xfrm>
              <a:prstGeom prst="line">
                <a:avLst/>
              </a:prstGeom>
              <a:noFill/>
              <a:ln w="12700">
                <a:solidFill>
                  <a:schemeClr val="tx1"/>
                </a:solidFill>
                <a:miter lim="800000"/>
                <a:headEnd/>
                <a:tailEnd/>
              </a:ln>
            </p:spPr>
            <p:txBody>
              <a:bodyPr wrap="none"/>
              <a:lstStyle/>
              <a:p>
                <a:endParaRPr lang="en-US"/>
              </a:p>
            </p:txBody>
          </p:sp>
          <p:sp>
            <p:nvSpPr>
              <p:cNvPr id="468" name="Line 105"/>
              <p:cNvSpPr>
                <a:spLocks noChangeShapeType="1"/>
              </p:cNvSpPr>
              <p:nvPr/>
            </p:nvSpPr>
            <p:spPr bwMode="auto">
              <a:xfrm rot="10800000" flipH="1">
                <a:off x="7035800" y="1075267"/>
                <a:ext cx="50800" cy="59267"/>
              </a:xfrm>
              <a:prstGeom prst="line">
                <a:avLst/>
              </a:prstGeom>
              <a:noFill/>
              <a:ln w="12700">
                <a:solidFill>
                  <a:schemeClr val="tx1"/>
                </a:solidFill>
                <a:miter lim="800000"/>
                <a:headEnd/>
                <a:tailEnd/>
              </a:ln>
            </p:spPr>
            <p:txBody>
              <a:bodyPr wrap="none"/>
              <a:lstStyle/>
              <a:p>
                <a:endParaRPr lang="en-US"/>
              </a:p>
            </p:txBody>
          </p:sp>
          <p:sp>
            <p:nvSpPr>
              <p:cNvPr id="469" name="Line 106"/>
              <p:cNvSpPr>
                <a:spLocks noChangeShapeType="1"/>
              </p:cNvSpPr>
              <p:nvPr/>
            </p:nvSpPr>
            <p:spPr bwMode="auto">
              <a:xfrm rot="10800000">
                <a:off x="6934200" y="1016000"/>
                <a:ext cx="152400" cy="59267"/>
              </a:xfrm>
              <a:prstGeom prst="line">
                <a:avLst/>
              </a:prstGeom>
              <a:noFill/>
              <a:ln w="12700">
                <a:solidFill>
                  <a:schemeClr val="tx1"/>
                </a:solidFill>
                <a:miter lim="800000"/>
                <a:headEnd/>
                <a:tailEnd/>
              </a:ln>
            </p:spPr>
            <p:txBody>
              <a:bodyPr wrap="none"/>
              <a:lstStyle/>
              <a:p>
                <a:endParaRPr lang="en-US"/>
              </a:p>
            </p:txBody>
          </p:sp>
          <p:sp>
            <p:nvSpPr>
              <p:cNvPr id="470" name="Line 107"/>
              <p:cNvSpPr>
                <a:spLocks noChangeShapeType="1"/>
              </p:cNvSpPr>
              <p:nvPr/>
            </p:nvSpPr>
            <p:spPr bwMode="auto">
              <a:xfrm rot="10800000" flipH="1">
                <a:off x="6934200" y="897467"/>
                <a:ext cx="152400" cy="118533"/>
              </a:xfrm>
              <a:prstGeom prst="line">
                <a:avLst/>
              </a:prstGeom>
              <a:noFill/>
              <a:ln w="12700">
                <a:solidFill>
                  <a:schemeClr val="tx1"/>
                </a:solidFill>
                <a:miter lim="800000"/>
                <a:headEnd/>
                <a:tailEnd/>
              </a:ln>
            </p:spPr>
            <p:txBody>
              <a:bodyPr wrap="none"/>
              <a:lstStyle/>
              <a:p>
                <a:endParaRPr lang="en-US"/>
              </a:p>
            </p:txBody>
          </p:sp>
          <p:sp>
            <p:nvSpPr>
              <p:cNvPr id="471" name="Line 108"/>
              <p:cNvSpPr>
                <a:spLocks noChangeShapeType="1"/>
              </p:cNvSpPr>
              <p:nvPr/>
            </p:nvSpPr>
            <p:spPr bwMode="auto">
              <a:xfrm rot="10800000">
                <a:off x="6934200" y="838200"/>
                <a:ext cx="152400" cy="59267"/>
              </a:xfrm>
              <a:prstGeom prst="line">
                <a:avLst/>
              </a:prstGeom>
              <a:noFill/>
              <a:ln w="12700">
                <a:solidFill>
                  <a:schemeClr val="tx1"/>
                </a:solidFill>
                <a:miter lim="800000"/>
                <a:headEnd/>
                <a:tailEnd/>
              </a:ln>
            </p:spPr>
            <p:txBody>
              <a:bodyPr wrap="none"/>
              <a:lstStyle/>
              <a:p>
                <a:endParaRPr lang="en-US"/>
              </a:p>
            </p:txBody>
          </p:sp>
          <p:sp>
            <p:nvSpPr>
              <p:cNvPr id="472" name="Line 109"/>
              <p:cNvSpPr>
                <a:spLocks noChangeShapeType="1"/>
              </p:cNvSpPr>
              <p:nvPr/>
            </p:nvSpPr>
            <p:spPr bwMode="auto">
              <a:xfrm rot="10800000" flipH="1">
                <a:off x="6934200" y="719667"/>
                <a:ext cx="152400" cy="118533"/>
              </a:xfrm>
              <a:prstGeom prst="line">
                <a:avLst/>
              </a:prstGeom>
              <a:noFill/>
              <a:ln w="12700">
                <a:solidFill>
                  <a:schemeClr val="tx1"/>
                </a:solidFill>
                <a:miter lim="800000"/>
                <a:headEnd/>
                <a:tailEnd/>
              </a:ln>
            </p:spPr>
            <p:txBody>
              <a:bodyPr wrap="none"/>
              <a:lstStyle/>
              <a:p>
                <a:endParaRPr lang="en-US"/>
              </a:p>
            </p:txBody>
          </p:sp>
          <p:sp>
            <p:nvSpPr>
              <p:cNvPr id="473" name="Line 110"/>
              <p:cNvSpPr>
                <a:spLocks noChangeShapeType="1"/>
              </p:cNvSpPr>
              <p:nvPr/>
            </p:nvSpPr>
            <p:spPr bwMode="auto">
              <a:xfrm rot="10800000">
                <a:off x="7035800" y="660400"/>
                <a:ext cx="50800" cy="59267"/>
              </a:xfrm>
              <a:prstGeom prst="line">
                <a:avLst/>
              </a:prstGeom>
              <a:noFill/>
              <a:ln w="12700">
                <a:solidFill>
                  <a:schemeClr val="tx1"/>
                </a:solidFill>
                <a:miter lim="800000"/>
                <a:headEnd/>
                <a:tailEnd/>
              </a:ln>
            </p:spPr>
            <p:txBody>
              <a:bodyPr wrap="none"/>
              <a:lstStyle/>
              <a:p>
                <a:endParaRPr lang="en-US"/>
              </a:p>
            </p:txBody>
          </p:sp>
          <p:sp>
            <p:nvSpPr>
              <p:cNvPr id="474" name="Line 111"/>
              <p:cNvSpPr>
                <a:spLocks noChangeShapeType="1"/>
              </p:cNvSpPr>
              <p:nvPr/>
            </p:nvSpPr>
            <p:spPr bwMode="auto">
              <a:xfrm rot="10800000">
                <a:off x="7035800" y="423333"/>
                <a:ext cx="0" cy="237067"/>
              </a:xfrm>
              <a:prstGeom prst="line">
                <a:avLst/>
              </a:prstGeom>
              <a:noFill/>
              <a:ln w="12700">
                <a:solidFill>
                  <a:schemeClr val="tx1"/>
                </a:solidFill>
                <a:miter lim="800000"/>
                <a:headEnd/>
                <a:tailEnd/>
              </a:ln>
            </p:spPr>
            <p:txBody>
              <a:bodyPr wrap="none"/>
              <a:lstStyle/>
              <a:p>
                <a:endParaRPr lang="en-US"/>
              </a:p>
            </p:txBody>
          </p:sp>
        </p:grpSp>
        <p:grpSp>
          <p:nvGrpSpPr>
            <p:cNvPr id="475" name="Group 336"/>
            <p:cNvGrpSpPr>
              <a:grpSpLocks/>
            </p:cNvGrpSpPr>
            <p:nvPr/>
          </p:nvGrpSpPr>
          <p:grpSpPr bwMode="auto">
            <a:xfrm rot="1813984">
              <a:off x="7053380" y="4939690"/>
              <a:ext cx="122386" cy="390368"/>
              <a:chOff x="6934200" y="423333"/>
              <a:chExt cx="152400" cy="948267"/>
            </a:xfrm>
          </p:grpSpPr>
          <p:sp>
            <p:nvSpPr>
              <p:cNvPr id="476" name="Line 104"/>
              <p:cNvSpPr>
                <a:spLocks noChangeShapeType="1"/>
              </p:cNvSpPr>
              <p:nvPr/>
            </p:nvSpPr>
            <p:spPr bwMode="auto">
              <a:xfrm rot="10800000">
                <a:off x="7035800" y="1134533"/>
                <a:ext cx="0" cy="237067"/>
              </a:xfrm>
              <a:prstGeom prst="line">
                <a:avLst/>
              </a:prstGeom>
              <a:noFill/>
              <a:ln w="38100">
                <a:solidFill>
                  <a:srgbClr val="000000"/>
                </a:solidFill>
                <a:miter lim="800000"/>
                <a:headEnd/>
                <a:tailEnd/>
              </a:ln>
            </p:spPr>
            <p:txBody>
              <a:bodyPr wrap="none"/>
              <a:lstStyle/>
              <a:p>
                <a:endParaRPr lang="en-US"/>
              </a:p>
            </p:txBody>
          </p:sp>
          <p:sp>
            <p:nvSpPr>
              <p:cNvPr id="477" name="Line 105"/>
              <p:cNvSpPr>
                <a:spLocks noChangeShapeType="1"/>
              </p:cNvSpPr>
              <p:nvPr/>
            </p:nvSpPr>
            <p:spPr bwMode="auto">
              <a:xfrm rot="10800000" flipH="1">
                <a:off x="7035800" y="1075267"/>
                <a:ext cx="50800" cy="59267"/>
              </a:xfrm>
              <a:prstGeom prst="line">
                <a:avLst/>
              </a:prstGeom>
              <a:noFill/>
              <a:ln w="38100">
                <a:solidFill>
                  <a:srgbClr val="000000"/>
                </a:solidFill>
                <a:miter lim="800000"/>
                <a:headEnd/>
                <a:tailEnd/>
              </a:ln>
            </p:spPr>
            <p:txBody>
              <a:bodyPr wrap="none"/>
              <a:lstStyle/>
              <a:p>
                <a:endParaRPr lang="en-US"/>
              </a:p>
            </p:txBody>
          </p:sp>
          <p:sp>
            <p:nvSpPr>
              <p:cNvPr id="478" name="Line 106"/>
              <p:cNvSpPr>
                <a:spLocks noChangeShapeType="1"/>
              </p:cNvSpPr>
              <p:nvPr/>
            </p:nvSpPr>
            <p:spPr bwMode="auto">
              <a:xfrm rot="10800000">
                <a:off x="6934200" y="1016000"/>
                <a:ext cx="152400" cy="59267"/>
              </a:xfrm>
              <a:prstGeom prst="line">
                <a:avLst/>
              </a:prstGeom>
              <a:noFill/>
              <a:ln w="38100">
                <a:solidFill>
                  <a:srgbClr val="000000"/>
                </a:solidFill>
                <a:miter lim="800000"/>
                <a:headEnd/>
                <a:tailEnd/>
              </a:ln>
            </p:spPr>
            <p:txBody>
              <a:bodyPr wrap="none"/>
              <a:lstStyle/>
              <a:p>
                <a:endParaRPr lang="en-US"/>
              </a:p>
            </p:txBody>
          </p:sp>
          <p:sp>
            <p:nvSpPr>
              <p:cNvPr id="479" name="Line 107"/>
              <p:cNvSpPr>
                <a:spLocks noChangeShapeType="1"/>
              </p:cNvSpPr>
              <p:nvPr/>
            </p:nvSpPr>
            <p:spPr bwMode="auto">
              <a:xfrm rot="10800000" flipH="1">
                <a:off x="6934200" y="897467"/>
                <a:ext cx="152400" cy="118533"/>
              </a:xfrm>
              <a:prstGeom prst="line">
                <a:avLst/>
              </a:prstGeom>
              <a:noFill/>
              <a:ln w="38100">
                <a:solidFill>
                  <a:srgbClr val="000000"/>
                </a:solidFill>
                <a:miter lim="800000"/>
                <a:headEnd/>
                <a:tailEnd/>
              </a:ln>
            </p:spPr>
            <p:txBody>
              <a:bodyPr wrap="none"/>
              <a:lstStyle/>
              <a:p>
                <a:endParaRPr lang="en-US"/>
              </a:p>
            </p:txBody>
          </p:sp>
          <p:sp>
            <p:nvSpPr>
              <p:cNvPr id="480" name="Line 108"/>
              <p:cNvSpPr>
                <a:spLocks noChangeShapeType="1"/>
              </p:cNvSpPr>
              <p:nvPr/>
            </p:nvSpPr>
            <p:spPr bwMode="auto">
              <a:xfrm rot="10800000">
                <a:off x="6934200" y="838200"/>
                <a:ext cx="152400" cy="59267"/>
              </a:xfrm>
              <a:prstGeom prst="line">
                <a:avLst/>
              </a:prstGeom>
              <a:noFill/>
              <a:ln w="38100">
                <a:solidFill>
                  <a:srgbClr val="000000"/>
                </a:solidFill>
                <a:miter lim="800000"/>
                <a:headEnd/>
                <a:tailEnd/>
              </a:ln>
            </p:spPr>
            <p:txBody>
              <a:bodyPr wrap="none"/>
              <a:lstStyle/>
              <a:p>
                <a:endParaRPr lang="en-US"/>
              </a:p>
            </p:txBody>
          </p:sp>
          <p:sp>
            <p:nvSpPr>
              <p:cNvPr id="481" name="Line 109"/>
              <p:cNvSpPr>
                <a:spLocks noChangeShapeType="1"/>
              </p:cNvSpPr>
              <p:nvPr/>
            </p:nvSpPr>
            <p:spPr bwMode="auto">
              <a:xfrm rot="10800000" flipH="1">
                <a:off x="6934200" y="719667"/>
                <a:ext cx="152400" cy="118533"/>
              </a:xfrm>
              <a:prstGeom prst="line">
                <a:avLst/>
              </a:prstGeom>
              <a:noFill/>
              <a:ln w="38100">
                <a:solidFill>
                  <a:srgbClr val="000000"/>
                </a:solidFill>
                <a:miter lim="800000"/>
                <a:headEnd/>
                <a:tailEnd/>
              </a:ln>
            </p:spPr>
            <p:txBody>
              <a:bodyPr wrap="none"/>
              <a:lstStyle/>
              <a:p>
                <a:endParaRPr lang="en-US"/>
              </a:p>
            </p:txBody>
          </p:sp>
          <p:sp>
            <p:nvSpPr>
              <p:cNvPr id="482" name="Line 110"/>
              <p:cNvSpPr>
                <a:spLocks noChangeShapeType="1"/>
              </p:cNvSpPr>
              <p:nvPr/>
            </p:nvSpPr>
            <p:spPr bwMode="auto">
              <a:xfrm rot="10800000">
                <a:off x="7035800" y="660400"/>
                <a:ext cx="50800" cy="59267"/>
              </a:xfrm>
              <a:prstGeom prst="line">
                <a:avLst/>
              </a:prstGeom>
              <a:noFill/>
              <a:ln w="38100">
                <a:solidFill>
                  <a:srgbClr val="000000"/>
                </a:solidFill>
                <a:miter lim="800000"/>
                <a:headEnd/>
                <a:tailEnd/>
              </a:ln>
            </p:spPr>
            <p:txBody>
              <a:bodyPr wrap="none"/>
              <a:lstStyle/>
              <a:p>
                <a:endParaRPr lang="en-US"/>
              </a:p>
            </p:txBody>
          </p:sp>
          <p:sp>
            <p:nvSpPr>
              <p:cNvPr id="483" name="Line 111"/>
              <p:cNvSpPr>
                <a:spLocks noChangeShapeType="1"/>
              </p:cNvSpPr>
              <p:nvPr/>
            </p:nvSpPr>
            <p:spPr bwMode="auto">
              <a:xfrm rot="10800000">
                <a:off x="7035800" y="423333"/>
                <a:ext cx="0" cy="237067"/>
              </a:xfrm>
              <a:prstGeom prst="line">
                <a:avLst/>
              </a:prstGeom>
              <a:noFill/>
              <a:ln w="38100">
                <a:solidFill>
                  <a:srgbClr val="000000"/>
                </a:solidFill>
                <a:miter lim="800000"/>
                <a:headEnd/>
                <a:tailEnd/>
              </a:ln>
            </p:spPr>
            <p:txBody>
              <a:bodyPr wrap="none"/>
              <a:lstStyle/>
              <a:p>
                <a:endParaRPr lang="en-US"/>
              </a:p>
            </p:txBody>
          </p:sp>
        </p:grpSp>
        <p:sp>
          <p:nvSpPr>
            <p:cNvPr id="484" name="Rectangle 25"/>
            <p:cNvSpPr>
              <a:spLocks noChangeArrowheads="1"/>
            </p:cNvSpPr>
            <p:nvPr/>
          </p:nvSpPr>
          <p:spPr bwMode="auto">
            <a:xfrm>
              <a:off x="5060470" y="3594541"/>
              <a:ext cx="93180" cy="1981866"/>
            </a:xfrm>
            <a:prstGeom prst="rect">
              <a:avLst/>
            </a:prstGeom>
            <a:solidFill>
              <a:srgbClr val="D065EC"/>
            </a:solidFill>
            <a:ln w="9525">
              <a:miter lim="800000"/>
              <a:headEnd/>
              <a:tailEnd/>
            </a:ln>
            <a:scene3d>
              <a:camera prst="legacyObliqueTopRight">
                <a:rot lat="0" lon="21299983" rev="0"/>
              </a:camera>
              <a:lightRig rig="legacyFlat3" dir="b"/>
            </a:scene3d>
            <a:sp3d extrusionH="152400" prstMaterial="legacyMatte">
              <a:bevelT w="13500" h="13500" prst="angle"/>
              <a:bevelB w="13500" h="13500" prst="angle"/>
              <a:extrusionClr>
                <a:srgbClr val="D065EC"/>
              </a:extrusionClr>
            </a:sp3d>
          </p:spPr>
          <p:txBody>
            <a:bodyPr wrap="none" anchor="ctr">
              <a:flatTx/>
            </a:bodyPr>
            <a:lstStyle/>
            <a:p>
              <a:endParaRPr lang="en-US" sz="1200">
                <a:latin typeface="Times New Roman" charset="0"/>
                <a:cs typeface="Times New Roman" charset="0"/>
              </a:endParaRPr>
            </a:p>
          </p:txBody>
        </p:sp>
        <p:grpSp>
          <p:nvGrpSpPr>
            <p:cNvPr id="485" name="Group 356"/>
            <p:cNvGrpSpPr>
              <a:grpSpLocks/>
            </p:cNvGrpSpPr>
            <p:nvPr/>
          </p:nvGrpSpPr>
          <p:grpSpPr bwMode="auto">
            <a:xfrm rot="1813984">
              <a:off x="5828825" y="4930152"/>
              <a:ext cx="122386" cy="391673"/>
              <a:chOff x="6934200" y="423333"/>
              <a:chExt cx="152400" cy="948267"/>
            </a:xfrm>
          </p:grpSpPr>
          <p:sp>
            <p:nvSpPr>
              <p:cNvPr id="486" name="Line 104"/>
              <p:cNvSpPr>
                <a:spLocks noChangeShapeType="1"/>
              </p:cNvSpPr>
              <p:nvPr/>
            </p:nvSpPr>
            <p:spPr bwMode="auto">
              <a:xfrm rot="10800000">
                <a:off x="7035800" y="1134533"/>
                <a:ext cx="0" cy="237067"/>
              </a:xfrm>
              <a:prstGeom prst="line">
                <a:avLst/>
              </a:prstGeom>
              <a:noFill/>
              <a:ln w="12700">
                <a:solidFill>
                  <a:schemeClr val="tx1"/>
                </a:solidFill>
                <a:miter lim="800000"/>
                <a:headEnd/>
                <a:tailEnd/>
              </a:ln>
            </p:spPr>
            <p:txBody>
              <a:bodyPr wrap="none"/>
              <a:lstStyle/>
              <a:p>
                <a:endParaRPr lang="en-US"/>
              </a:p>
            </p:txBody>
          </p:sp>
          <p:sp>
            <p:nvSpPr>
              <p:cNvPr id="487" name="Line 105"/>
              <p:cNvSpPr>
                <a:spLocks noChangeShapeType="1"/>
              </p:cNvSpPr>
              <p:nvPr/>
            </p:nvSpPr>
            <p:spPr bwMode="auto">
              <a:xfrm rot="10800000" flipH="1">
                <a:off x="7035800" y="1075267"/>
                <a:ext cx="50800" cy="59267"/>
              </a:xfrm>
              <a:prstGeom prst="line">
                <a:avLst/>
              </a:prstGeom>
              <a:noFill/>
              <a:ln w="12700">
                <a:solidFill>
                  <a:schemeClr val="tx1"/>
                </a:solidFill>
                <a:miter lim="800000"/>
                <a:headEnd/>
                <a:tailEnd/>
              </a:ln>
            </p:spPr>
            <p:txBody>
              <a:bodyPr wrap="none"/>
              <a:lstStyle/>
              <a:p>
                <a:endParaRPr lang="en-US"/>
              </a:p>
            </p:txBody>
          </p:sp>
          <p:sp>
            <p:nvSpPr>
              <p:cNvPr id="488" name="Line 107"/>
              <p:cNvSpPr>
                <a:spLocks noChangeShapeType="1"/>
              </p:cNvSpPr>
              <p:nvPr/>
            </p:nvSpPr>
            <p:spPr bwMode="auto">
              <a:xfrm rot="10800000" flipH="1">
                <a:off x="6934200" y="897467"/>
                <a:ext cx="152400" cy="118533"/>
              </a:xfrm>
              <a:prstGeom prst="line">
                <a:avLst/>
              </a:prstGeom>
              <a:noFill/>
              <a:ln w="12700">
                <a:solidFill>
                  <a:schemeClr val="tx1"/>
                </a:solidFill>
                <a:miter lim="800000"/>
                <a:headEnd/>
                <a:tailEnd/>
              </a:ln>
            </p:spPr>
            <p:txBody>
              <a:bodyPr wrap="none"/>
              <a:lstStyle/>
              <a:p>
                <a:endParaRPr lang="en-US"/>
              </a:p>
            </p:txBody>
          </p:sp>
          <p:sp>
            <p:nvSpPr>
              <p:cNvPr id="489" name="Line 108"/>
              <p:cNvSpPr>
                <a:spLocks noChangeShapeType="1"/>
              </p:cNvSpPr>
              <p:nvPr/>
            </p:nvSpPr>
            <p:spPr bwMode="auto">
              <a:xfrm rot="10800000">
                <a:off x="6934200" y="838200"/>
                <a:ext cx="152400" cy="59267"/>
              </a:xfrm>
              <a:prstGeom prst="line">
                <a:avLst/>
              </a:prstGeom>
              <a:noFill/>
              <a:ln w="12700">
                <a:solidFill>
                  <a:schemeClr val="tx1"/>
                </a:solidFill>
                <a:miter lim="800000"/>
                <a:headEnd/>
                <a:tailEnd/>
              </a:ln>
            </p:spPr>
            <p:txBody>
              <a:bodyPr wrap="none"/>
              <a:lstStyle/>
              <a:p>
                <a:endParaRPr lang="en-US"/>
              </a:p>
            </p:txBody>
          </p:sp>
          <p:sp>
            <p:nvSpPr>
              <p:cNvPr id="490" name="Line 109"/>
              <p:cNvSpPr>
                <a:spLocks noChangeShapeType="1"/>
              </p:cNvSpPr>
              <p:nvPr/>
            </p:nvSpPr>
            <p:spPr bwMode="auto">
              <a:xfrm rot="10800000" flipH="1">
                <a:off x="6934200" y="719667"/>
                <a:ext cx="152400" cy="118533"/>
              </a:xfrm>
              <a:prstGeom prst="line">
                <a:avLst/>
              </a:prstGeom>
              <a:noFill/>
              <a:ln w="12700">
                <a:solidFill>
                  <a:schemeClr val="tx1"/>
                </a:solidFill>
                <a:miter lim="800000"/>
                <a:headEnd/>
                <a:tailEnd/>
              </a:ln>
            </p:spPr>
            <p:txBody>
              <a:bodyPr wrap="none"/>
              <a:lstStyle/>
              <a:p>
                <a:endParaRPr lang="en-US"/>
              </a:p>
            </p:txBody>
          </p:sp>
          <p:sp>
            <p:nvSpPr>
              <p:cNvPr id="491" name="Line 110"/>
              <p:cNvSpPr>
                <a:spLocks noChangeShapeType="1"/>
              </p:cNvSpPr>
              <p:nvPr/>
            </p:nvSpPr>
            <p:spPr bwMode="auto">
              <a:xfrm rot="10800000">
                <a:off x="7035800" y="660400"/>
                <a:ext cx="50800" cy="59267"/>
              </a:xfrm>
              <a:prstGeom prst="line">
                <a:avLst/>
              </a:prstGeom>
              <a:noFill/>
              <a:ln w="12700">
                <a:solidFill>
                  <a:schemeClr val="tx1"/>
                </a:solidFill>
                <a:miter lim="800000"/>
                <a:headEnd/>
                <a:tailEnd/>
              </a:ln>
            </p:spPr>
            <p:txBody>
              <a:bodyPr wrap="none"/>
              <a:lstStyle/>
              <a:p>
                <a:endParaRPr lang="en-US"/>
              </a:p>
            </p:txBody>
          </p:sp>
          <p:sp>
            <p:nvSpPr>
              <p:cNvPr id="492" name="Line 111"/>
              <p:cNvSpPr>
                <a:spLocks noChangeShapeType="1"/>
              </p:cNvSpPr>
              <p:nvPr/>
            </p:nvSpPr>
            <p:spPr bwMode="auto">
              <a:xfrm rot="10800000">
                <a:off x="7035800" y="423333"/>
                <a:ext cx="0" cy="237067"/>
              </a:xfrm>
              <a:prstGeom prst="line">
                <a:avLst/>
              </a:prstGeom>
              <a:noFill/>
              <a:ln w="12700">
                <a:solidFill>
                  <a:schemeClr val="tx1"/>
                </a:solidFill>
                <a:miter lim="800000"/>
                <a:headEnd/>
                <a:tailEnd/>
              </a:ln>
            </p:spPr>
            <p:txBody>
              <a:bodyPr wrap="none"/>
              <a:lstStyle/>
              <a:p>
                <a:endParaRPr lang="en-US"/>
              </a:p>
            </p:txBody>
          </p:sp>
          <p:sp>
            <p:nvSpPr>
              <p:cNvPr id="493" name="Line 106"/>
              <p:cNvSpPr>
                <a:spLocks noChangeShapeType="1"/>
              </p:cNvSpPr>
              <p:nvPr/>
            </p:nvSpPr>
            <p:spPr bwMode="auto">
              <a:xfrm rot="10800000">
                <a:off x="6934200" y="1016000"/>
                <a:ext cx="152400" cy="59267"/>
              </a:xfrm>
              <a:prstGeom prst="line">
                <a:avLst/>
              </a:prstGeom>
              <a:noFill/>
              <a:ln w="12700">
                <a:solidFill>
                  <a:schemeClr val="tx1"/>
                </a:solidFill>
                <a:miter lim="800000"/>
                <a:headEnd/>
                <a:tailEnd/>
              </a:ln>
            </p:spPr>
            <p:txBody>
              <a:bodyPr wrap="none"/>
              <a:lstStyle/>
              <a:p>
                <a:endParaRPr lang="en-US"/>
              </a:p>
            </p:txBody>
          </p:sp>
        </p:grpSp>
        <p:grpSp>
          <p:nvGrpSpPr>
            <p:cNvPr id="494" name="Group 356"/>
            <p:cNvGrpSpPr>
              <a:grpSpLocks/>
            </p:cNvGrpSpPr>
            <p:nvPr/>
          </p:nvGrpSpPr>
          <p:grpSpPr bwMode="auto">
            <a:xfrm rot="1813984">
              <a:off x="5849556" y="4420972"/>
              <a:ext cx="122386" cy="391673"/>
              <a:chOff x="6934200" y="423333"/>
              <a:chExt cx="152400" cy="948267"/>
            </a:xfrm>
          </p:grpSpPr>
          <p:sp>
            <p:nvSpPr>
              <p:cNvPr id="495" name="Line 104"/>
              <p:cNvSpPr>
                <a:spLocks noChangeShapeType="1"/>
              </p:cNvSpPr>
              <p:nvPr/>
            </p:nvSpPr>
            <p:spPr bwMode="auto">
              <a:xfrm rot="10800000">
                <a:off x="7035800" y="1134533"/>
                <a:ext cx="0" cy="237067"/>
              </a:xfrm>
              <a:prstGeom prst="line">
                <a:avLst/>
              </a:prstGeom>
              <a:noFill/>
              <a:ln w="12700">
                <a:solidFill>
                  <a:schemeClr val="tx1"/>
                </a:solidFill>
                <a:miter lim="800000"/>
                <a:headEnd/>
                <a:tailEnd/>
              </a:ln>
            </p:spPr>
            <p:txBody>
              <a:bodyPr wrap="none"/>
              <a:lstStyle/>
              <a:p>
                <a:endParaRPr lang="en-US"/>
              </a:p>
            </p:txBody>
          </p:sp>
          <p:sp>
            <p:nvSpPr>
              <p:cNvPr id="496" name="Line 105"/>
              <p:cNvSpPr>
                <a:spLocks noChangeShapeType="1"/>
              </p:cNvSpPr>
              <p:nvPr/>
            </p:nvSpPr>
            <p:spPr bwMode="auto">
              <a:xfrm rot="10800000" flipH="1">
                <a:off x="7035800" y="1075267"/>
                <a:ext cx="50800" cy="59267"/>
              </a:xfrm>
              <a:prstGeom prst="line">
                <a:avLst/>
              </a:prstGeom>
              <a:noFill/>
              <a:ln w="12700">
                <a:solidFill>
                  <a:schemeClr val="tx1"/>
                </a:solidFill>
                <a:miter lim="800000"/>
                <a:headEnd/>
                <a:tailEnd/>
              </a:ln>
            </p:spPr>
            <p:txBody>
              <a:bodyPr wrap="none"/>
              <a:lstStyle/>
              <a:p>
                <a:endParaRPr lang="en-US"/>
              </a:p>
            </p:txBody>
          </p:sp>
          <p:sp>
            <p:nvSpPr>
              <p:cNvPr id="497" name="Line 106"/>
              <p:cNvSpPr>
                <a:spLocks noChangeShapeType="1"/>
              </p:cNvSpPr>
              <p:nvPr/>
            </p:nvSpPr>
            <p:spPr bwMode="auto">
              <a:xfrm rot="10800000">
                <a:off x="6934200" y="1016000"/>
                <a:ext cx="152400" cy="59267"/>
              </a:xfrm>
              <a:prstGeom prst="line">
                <a:avLst/>
              </a:prstGeom>
              <a:noFill/>
              <a:ln w="12700">
                <a:solidFill>
                  <a:schemeClr val="tx1"/>
                </a:solidFill>
                <a:miter lim="800000"/>
                <a:headEnd/>
                <a:tailEnd/>
              </a:ln>
            </p:spPr>
            <p:txBody>
              <a:bodyPr wrap="none"/>
              <a:lstStyle/>
              <a:p>
                <a:endParaRPr lang="en-US"/>
              </a:p>
            </p:txBody>
          </p:sp>
          <p:sp>
            <p:nvSpPr>
              <p:cNvPr id="498" name="Line 107"/>
              <p:cNvSpPr>
                <a:spLocks noChangeShapeType="1"/>
              </p:cNvSpPr>
              <p:nvPr/>
            </p:nvSpPr>
            <p:spPr bwMode="auto">
              <a:xfrm rot="10800000" flipH="1">
                <a:off x="6934200" y="897467"/>
                <a:ext cx="152400" cy="118533"/>
              </a:xfrm>
              <a:prstGeom prst="line">
                <a:avLst/>
              </a:prstGeom>
              <a:noFill/>
              <a:ln w="12700">
                <a:solidFill>
                  <a:schemeClr val="tx1"/>
                </a:solidFill>
                <a:miter lim="800000"/>
                <a:headEnd/>
                <a:tailEnd/>
              </a:ln>
            </p:spPr>
            <p:txBody>
              <a:bodyPr wrap="none"/>
              <a:lstStyle/>
              <a:p>
                <a:endParaRPr lang="en-US"/>
              </a:p>
            </p:txBody>
          </p:sp>
          <p:sp>
            <p:nvSpPr>
              <p:cNvPr id="499" name="Line 108"/>
              <p:cNvSpPr>
                <a:spLocks noChangeShapeType="1"/>
              </p:cNvSpPr>
              <p:nvPr/>
            </p:nvSpPr>
            <p:spPr bwMode="auto">
              <a:xfrm rot="10800000">
                <a:off x="6934200" y="838200"/>
                <a:ext cx="152400" cy="59267"/>
              </a:xfrm>
              <a:prstGeom prst="line">
                <a:avLst/>
              </a:prstGeom>
              <a:noFill/>
              <a:ln w="12700">
                <a:solidFill>
                  <a:schemeClr val="tx1"/>
                </a:solidFill>
                <a:miter lim="800000"/>
                <a:headEnd/>
                <a:tailEnd/>
              </a:ln>
            </p:spPr>
            <p:txBody>
              <a:bodyPr wrap="none"/>
              <a:lstStyle/>
              <a:p>
                <a:endParaRPr lang="en-US"/>
              </a:p>
            </p:txBody>
          </p:sp>
          <p:sp>
            <p:nvSpPr>
              <p:cNvPr id="500" name="Line 109"/>
              <p:cNvSpPr>
                <a:spLocks noChangeShapeType="1"/>
              </p:cNvSpPr>
              <p:nvPr/>
            </p:nvSpPr>
            <p:spPr bwMode="auto">
              <a:xfrm rot="10800000" flipH="1">
                <a:off x="6934200" y="719667"/>
                <a:ext cx="152400" cy="118533"/>
              </a:xfrm>
              <a:prstGeom prst="line">
                <a:avLst/>
              </a:prstGeom>
              <a:noFill/>
              <a:ln w="12700">
                <a:solidFill>
                  <a:schemeClr val="tx1"/>
                </a:solidFill>
                <a:miter lim="800000"/>
                <a:headEnd/>
                <a:tailEnd/>
              </a:ln>
            </p:spPr>
            <p:txBody>
              <a:bodyPr wrap="none"/>
              <a:lstStyle/>
              <a:p>
                <a:endParaRPr lang="en-US"/>
              </a:p>
            </p:txBody>
          </p:sp>
          <p:sp>
            <p:nvSpPr>
              <p:cNvPr id="501" name="Line 110"/>
              <p:cNvSpPr>
                <a:spLocks noChangeShapeType="1"/>
              </p:cNvSpPr>
              <p:nvPr/>
            </p:nvSpPr>
            <p:spPr bwMode="auto">
              <a:xfrm rot="10800000">
                <a:off x="7035800" y="660400"/>
                <a:ext cx="50800" cy="59267"/>
              </a:xfrm>
              <a:prstGeom prst="line">
                <a:avLst/>
              </a:prstGeom>
              <a:noFill/>
              <a:ln w="12700">
                <a:solidFill>
                  <a:schemeClr val="tx1"/>
                </a:solidFill>
                <a:miter lim="800000"/>
                <a:headEnd/>
                <a:tailEnd/>
              </a:ln>
            </p:spPr>
            <p:txBody>
              <a:bodyPr wrap="none"/>
              <a:lstStyle/>
              <a:p>
                <a:endParaRPr lang="en-US"/>
              </a:p>
            </p:txBody>
          </p:sp>
          <p:sp>
            <p:nvSpPr>
              <p:cNvPr id="502" name="Line 111"/>
              <p:cNvSpPr>
                <a:spLocks noChangeShapeType="1"/>
              </p:cNvSpPr>
              <p:nvPr/>
            </p:nvSpPr>
            <p:spPr bwMode="auto">
              <a:xfrm rot="10800000">
                <a:off x="7035800" y="423333"/>
                <a:ext cx="0" cy="237067"/>
              </a:xfrm>
              <a:prstGeom prst="line">
                <a:avLst/>
              </a:prstGeom>
              <a:noFill/>
              <a:ln w="12700">
                <a:solidFill>
                  <a:schemeClr val="tx1"/>
                </a:solidFill>
                <a:miter lim="800000"/>
                <a:headEnd/>
                <a:tailEnd/>
              </a:ln>
            </p:spPr>
            <p:txBody>
              <a:bodyPr wrap="none"/>
              <a:lstStyle/>
              <a:p>
                <a:endParaRPr lang="en-US"/>
              </a:p>
            </p:txBody>
          </p:sp>
        </p:grpSp>
        <p:grpSp>
          <p:nvGrpSpPr>
            <p:cNvPr id="503" name="Group 338"/>
            <p:cNvGrpSpPr>
              <a:grpSpLocks/>
            </p:cNvGrpSpPr>
            <p:nvPr/>
          </p:nvGrpSpPr>
          <p:grpSpPr bwMode="auto">
            <a:xfrm rot="1813984">
              <a:off x="5197424" y="4928847"/>
              <a:ext cx="123777" cy="391673"/>
              <a:chOff x="6934200" y="423333"/>
              <a:chExt cx="152400" cy="948267"/>
            </a:xfrm>
          </p:grpSpPr>
          <p:sp>
            <p:nvSpPr>
              <p:cNvPr id="504" name="Line 104"/>
              <p:cNvSpPr>
                <a:spLocks noChangeShapeType="1"/>
              </p:cNvSpPr>
              <p:nvPr/>
            </p:nvSpPr>
            <p:spPr bwMode="auto">
              <a:xfrm rot="10800000">
                <a:off x="7035800" y="1134533"/>
                <a:ext cx="0" cy="237067"/>
              </a:xfrm>
              <a:prstGeom prst="line">
                <a:avLst/>
              </a:prstGeom>
              <a:noFill/>
              <a:ln w="12700">
                <a:solidFill>
                  <a:schemeClr val="tx1"/>
                </a:solidFill>
                <a:miter lim="800000"/>
                <a:headEnd/>
                <a:tailEnd/>
              </a:ln>
            </p:spPr>
            <p:txBody>
              <a:bodyPr wrap="none"/>
              <a:lstStyle/>
              <a:p>
                <a:endParaRPr lang="en-US"/>
              </a:p>
            </p:txBody>
          </p:sp>
          <p:sp>
            <p:nvSpPr>
              <p:cNvPr id="505" name="Line 105"/>
              <p:cNvSpPr>
                <a:spLocks noChangeShapeType="1"/>
              </p:cNvSpPr>
              <p:nvPr/>
            </p:nvSpPr>
            <p:spPr bwMode="auto">
              <a:xfrm rot="10800000" flipH="1">
                <a:off x="7035800" y="1075267"/>
                <a:ext cx="50800" cy="59267"/>
              </a:xfrm>
              <a:prstGeom prst="line">
                <a:avLst/>
              </a:prstGeom>
              <a:noFill/>
              <a:ln w="12700">
                <a:solidFill>
                  <a:schemeClr val="tx1"/>
                </a:solidFill>
                <a:miter lim="800000"/>
                <a:headEnd/>
                <a:tailEnd/>
              </a:ln>
            </p:spPr>
            <p:txBody>
              <a:bodyPr wrap="none"/>
              <a:lstStyle/>
              <a:p>
                <a:endParaRPr lang="en-US"/>
              </a:p>
            </p:txBody>
          </p:sp>
          <p:sp>
            <p:nvSpPr>
              <p:cNvPr id="506" name="Line 106"/>
              <p:cNvSpPr>
                <a:spLocks noChangeShapeType="1"/>
              </p:cNvSpPr>
              <p:nvPr/>
            </p:nvSpPr>
            <p:spPr bwMode="auto">
              <a:xfrm rot="10800000">
                <a:off x="6934200" y="1016000"/>
                <a:ext cx="152400" cy="59267"/>
              </a:xfrm>
              <a:prstGeom prst="line">
                <a:avLst/>
              </a:prstGeom>
              <a:noFill/>
              <a:ln w="12700">
                <a:solidFill>
                  <a:schemeClr val="tx1"/>
                </a:solidFill>
                <a:miter lim="800000"/>
                <a:headEnd/>
                <a:tailEnd/>
              </a:ln>
            </p:spPr>
            <p:txBody>
              <a:bodyPr wrap="none"/>
              <a:lstStyle/>
              <a:p>
                <a:endParaRPr lang="en-US"/>
              </a:p>
            </p:txBody>
          </p:sp>
          <p:sp>
            <p:nvSpPr>
              <p:cNvPr id="507" name="Line 107"/>
              <p:cNvSpPr>
                <a:spLocks noChangeShapeType="1"/>
              </p:cNvSpPr>
              <p:nvPr/>
            </p:nvSpPr>
            <p:spPr bwMode="auto">
              <a:xfrm rot="10800000" flipH="1">
                <a:off x="6934200" y="897467"/>
                <a:ext cx="152400" cy="118533"/>
              </a:xfrm>
              <a:prstGeom prst="line">
                <a:avLst/>
              </a:prstGeom>
              <a:noFill/>
              <a:ln w="12700">
                <a:solidFill>
                  <a:schemeClr val="tx1"/>
                </a:solidFill>
                <a:miter lim="800000"/>
                <a:headEnd/>
                <a:tailEnd/>
              </a:ln>
            </p:spPr>
            <p:txBody>
              <a:bodyPr wrap="none"/>
              <a:lstStyle/>
              <a:p>
                <a:endParaRPr lang="en-US"/>
              </a:p>
            </p:txBody>
          </p:sp>
          <p:sp>
            <p:nvSpPr>
              <p:cNvPr id="508" name="Line 108"/>
              <p:cNvSpPr>
                <a:spLocks noChangeShapeType="1"/>
              </p:cNvSpPr>
              <p:nvPr/>
            </p:nvSpPr>
            <p:spPr bwMode="auto">
              <a:xfrm rot="10800000">
                <a:off x="6934200" y="838200"/>
                <a:ext cx="152400" cy="59267"/>
              </a:xfrm>
              <a:prstGeom prst="line">
                <a:avLst/>
              </a:prstGeom>
              <a:noFill/>
              <a:ln w="12700">
                <a:solidFill>
                  <a:schemeClr val="tx1"/>
                </a:solidFill>
                <a:miter lim="800000"/>
                <a:headEnd/>
                <a:tailEnd/>
              </a:ln>
            </p:spPr>
            <p:txBody>
              <a:bodyPr wrap="none"/>
              <a:lstStyle/>
              <a:p>
                <a:endParaRPr lang="en-US"/>
              </a:p>
            </p:txBody>
          </p:sp>
          <p:sp>
            <p:nvSpPr>
              <p:cNvPr id="509" name="Line 109"/>
              <p:cNvSpPr>
                <a:spLocks noChangeShapeType="1"/>
              </p:cNvSpPr>
              <p:nvPr/>
            </p:nvSpPr>
            <p:spPr bwMode="auto">
              <a:xfrm rot="10800000" flipH="1">
                <a:off x="6934200" y="719667"/>
                <a:ext cx="152400" cy="118533"/>
              </a:xfrm>
              <a:prstGeom prst="line">
                <a:avLst/>
              </a:prstGeom>
              <a:noFill/>
              <a:ln w="12700">
                <a:solidFill>
                  <a:schemeClr val="tx1"/>
                </a:solidFill>
                <a:miter lim="800000"/>
                <a:headEnd/>
                <a:tailEnd/>
              </a:ln>
            </p:spPr>
            <p:txBody>
              <a:bodyPr wrap="none"/>
              <a:lstStyle/>
              <a:p>
                <a:endParaRPr lang="en-US"/>
              </a:p>
            </p:txBody>
          </p:sp>
          <p:sp>
            <p:nvSpPr>
              <p:cNvPr id="510" name="Line 110"/>
              <p:cNvSpPr>
                <a:spLocks noChangeShapeType="1"/>
              </p:cNvSpPr>
              <p:nvPr/>
            </p:nvSpPr>
            <p:spPr bwMode="auto">
              <a:xfrm rot="10800000">
                <a:off x="7035800" y="660400"/>
                <a:ext cx="50800" cy="59267"/>
              </a:xfrm>
              <a:prstGeom prst="line">
                <a:avLst/>
              </a:prstGeom>
              <a:noFill/>
              <a:ln w="12700">
                <a:solidFill>
                  <a:schemeClr val="tx1"/>
                </a:solidFill>
                <a:miter lim="800000"/>
                <a:headEnd/>
                <a:tailEnd/>
              </a:ln>
            </p:spPr>
            <p:txBody>
              <a:bodyPr wrap="none"/>
              <a:lstStyle/>
              <a:p>
                <a:endParaRPr lang="en-US"/>
              </a:p>
            </p:txBody>
          </p:sp>
          <p:sp>
            <p:nvSpPr>
              <p:cNvPr id="511" name="Line 111"/>
              <p:cNvSpPr>
                <a:spLocks noChangeShapeType="1"/>
              </p:cNvSpPr>
              <p:nvPr/>
            </p:nvSpPr>
            <p:spPr bwMode="auto">
              <a:xfrm rot="10800000">
                <a:off x="7035800" y="423333"/>
                <a:ext cx="0" cy="237067"/>
              </a:xfrm>
              <a:prstGeom prst="line">
                <a:avLst/>
              </a:prstGeom>
              <a:noFill/>
              <a:ln w="12700">
                <a:solidFill>
                  <a:schemeClr val="tx1"/>
                </a:solidFill>
                <a:miter lim="800000"/>
                <a:headEnd/>
                <a:tailEnd/>
              </a:ln>
            </p:spPr>
            <p:txBody>
              <a:bodyPr wrap="none"/>
              <a:lstStyle/>
              <a:p>
                <a:endParaRPr lang="en-US"/>
              </a:p>
            </p:txBody>
          </p:sp>
        </p:grpSp>
        <p:grpSp>
          <p:nvGrpSpPr>
            <p:cNvPr id="512" name="Group 338"/>
            <p:cNvGrpSpPr>
              <a:grpSpLocks/>
            </p:cNvGrpSpPr>
            <p:nvPr/>
          </p:nvGrpSpPr>
          <p:grpSpPr bwMode="auto">
            <a:xfrm rot="1813984">
              <a:off x="5232923" y="4419666"/>
              <a:ext cx="123776" cy="390368"/>
              <a:chOff x="6934200" y="423333"/>
              <a:chExt cx="152400" cy="948267"/>
            </a:xfrm>
          </p:grpSpPr>
          <p:sp>
            <p:nvSpPr>
              <p:cNvPr id="513" name="Line 104"/>
              <p:cNvSpPr>
                <a:spLocks noChangeShapeType="1"/>
              </p:cNvSpPr>
              <p:nvPr/>
            </p:nvSpPr>
            <p:spPr bwMode="auto">
              <a:xfrm rot="10800000">
                <a:off x="7035800" y="1134533"/>
                <a:ext cx="0" cy="237067"/>
              </a:xfrm>
              <a:prstGeom prst="line">
                <a:avLst/>
              </a:prstGeom>
              <a:noFill/>
              <a:ln w="12700">
                <a:solidFill>
                  <a:schemeClr val="tx1"/>
                </a:solidFill>
                <a:miter lim="800000"/>
                <a:headEnd/>
                <a:tailEnd/>
              </a:ln>
            </p:spPr>
            <p:txBody>
              <a:bodyPr wrap="none"/>
              <a:lstStyle/>
              <a:p>
                <a:endParaRPr lang="en-US"/>
              </a:p>
            </p:txBody>
          </p:sp>
          <p:sp>
            <p:nvSpPr>
              <p:cNvPr id="514" name="Line 105"/>
              <p:cNvSpPr>
                <a:spLocks noChangeShapeType="1"/>
              </p:cNvSpPr>
              <p:nvPr/>
            </p:nvSpPr>
            <p:spPr bwMode="auto">
              <a:xfrm rot="10800000" flipH="1">
                <a:off x="7035800" y="1075267"/>
                <a:ext cx="50800" cy="59267"/>
              </a:xfrm>
              <a:prstGeom prst="line">
                <a:avLst/>
              </a:prstGeom>
              <a:noFill/>
              <a:ln w="12700">
                <a:solidFill>
                  <a:schemeClr val="tx1"/>
                </a:solidFill>
                <a:miter lim="800000"/>
                <a:headEnd/>
                <a:tailEnd/>
              </a:ln>
            </p:spPr>
            <p:txBody>
              <a:bodyPr wrap="none"/>
              <a:lstStyle/>
              <a:p>
                <a:endParaRPr lang="en-US"/>
              </a:p>
            </p:txBody>
          </p:sp>
          <p:sp>
            <p:nvSpPr>
              <p:cNvPr id="515" name="Line 106"/>
              <p:cNvSpPr>
                <a:spLocks noChangeShapeType="1"/>
              </p:cNvSpPr>
              <p:nvPr/>
            </p:nvSpPr>
            <p:spPr bwMode="auto">
              <a:xfrm rot="10800000">
                <a:off x="6934200" y="1016000"/>
                <a:ext cx="152400" cy="59267"/>
              </a:xfrm>
              <a:prstGeom prst="line">
                <a:avLst/>
              </a:prstGeom>
              <a:noFill/>
              <a:ln w="12700">
                <a:solidFill>
                  <a:schemeClr val="tx1"/>
                </a:solidFill>
                <a:miter lim="800000"/>
                <a:headEnd/>
                <a:tailEnd/>
              </a:ln>
            </p:spPr>
            <p:txBody>
              <a:bodyPr wrap="none"/>
              <a:lstStyle/>
              <a:p>
                <a:endParaRPr lang="en-US"/>
              </a:p>
            </p:txBody>
          </p:sp>
          <p:sp>
            <p:nvSpPr>
              <p:cNvPr id="516" name="Line 107"/>
              <p:cNvSpPr>
                <a:spLocks noChangeShapeType="1"/>
              </p:cNvSpPr>
              <p:nvPr/>
            </p:nvSpPr>
            <p:spPr bwMode="auto">
              <a:xfrm rot="10800000" flipH="1">
                <a:off x="6934200" y="897467"/>
                <a:ext cx="152400" cy="118533"/>
              </a:xfrm>
              <a:prstGeom prst="line">
                <a:avLst/>
              </a:prstGeom>
              <a:noFill/>
              <a:ln w="12700">
                <a:solidFill>
                  <a:schemeClr val="tx1"/>
                </a:solidFill>
                <a:miter lim="800000"/>
                <a:headEnd/>
                <a:tailEnd/>
              </a:ln>
            </p:spPr>
            <p:txBody>
              <a:bodyPr wrap="none"/>
              <a:lstStyle/>
              <a:p>
                <a:endParaRPr lang="en-US"/>
              </a:p>
            </p:txBody>
          </p:sp>
          <p:sp>
            <p:nvSpPr>
              <p:cNvPr id="517" name="Line 108"/>
              <p:cNvSpPr>
                <a:spLocks noChangeShapeType="1"/>
              </p:cNvSpPr>
              <p:nvPr/>
            </p:nvSpPr>
            <p:spPr bwMode="auto">
              <a:xfrm rot="10800000">
                <a:off x="6934200" y="838200"/>
                <a:ext cx="152400" cy="59267"/>
              </a:xfrm>
              <a:prstGeom prst="line">
                <a:avLst/>
              </a:prstGeom>
              <a:noFill/>
              <a:ln w="12700">
                <a:solidFill>
                  <a:schemeClr val="tx1"/>
                </a:solidFill>
                <a:miter lim="800000"/>
                <a:headEnd/>
                <a:tailEnd/>
              </a:ln>
            </p:spPr>
            <p:txBody>
              <a:bodyPr wrap="none"/>
              <a:lstStyle/>
              <a:p>
                <a:endParaRPr lang="en-US"/>
              </a:p>
            </p:txBody>
          </p:sp>
          <p:sp>
            <p:nvSpPr>
              <p:cNvPr id="518" name="Line 109"/>
              <p:cNvSpPr>
                <a:spLocks noChangeShapeType="1"/>
              </p:cNvSpPr>
              <p:nvPr/>
            </p:nvSpPr>
            <p:spPr bwMode="auto">
              <a:xfrm rot="10800000" flipH="1">
                <a:off x="6934200" y="719667"/>
                <a:ext cx="152400" cy="118533"/>
              </a:xfrm>
              <a:prstGeom prst="line">
                <a:avLst/>
              </a:prstGeom>
              <a:noFill/>
              <a:ln w="12700">
                <a:solidFill>
                  <a:schemeClr val="tx1"/>
                </a:solidFill>
                <a:miter lim="800000"/>
                <a:headEnd/>
                <a:tailEnd/>
              </a:ln>
            </p:spPr>
            <p:txBody>
              <a:bodyPr wrap="none"/>
              <a:lstStyle/>
              <a:p>
                <a:endParaRPr lang="en-US"/>
              </a:p>
            </p:txBody>
          </p:sp>
          <p:sp>
            <p:nvSpPr>
              <p:cNvPr id="519" name="Line 110"/>
              <p:cNvSpPr>
                <a:spLocks noChangeShapeType="1"/>
              </p:cNvSpPr>
              <p:nvPr/>
            </p:nvSpPr>
            <p:spPr bwMode="auto">
              <a:xfrm rot="10800000">
                <a:off x="7035800" y="660400"/>
                <a:ext cx="50800" cy="59267"/>
              </a:xfrm>
              <a:prstGeom prst="line">
                <a:avLst/>
              </a:prstGeom>
              <a:noFill/>
              <a:ln w="12700">
                <a:solidFill>
                  <a:schemeClr val="tx1"/>
                </a:solidFill>
                <a:miter lim="800000"/>
                <a:headEnd/>
                <a:tailEnd/>
              </a:ln>
            </p:spPr>
            <p:txBody>
              <a:bodyPr wrap="none"/>
              <a:lstStyle/>
              <a:p>
                <a:endParaRPr lang="en-US"/>
              </a:p>
            </p:txBody>
          </p:sp>
          <p:sp>
            <p:nvSpPr>
              <p:cNvPr id="520" name="Line 111"/>
              <p:cNvSpPr>
                <a:spLocks noChangeShapeType="1"/>
              </p:cNvSpPr>
              <p:nvPr/>
            </p:nvSpPr>
            <p:spPr bwMode="auto">
              <a:xfrm rot="10800000">
                <a:off x="7035800" y="423333"/>
                <a:ext cx="0" cy="237067"/>
              </a:xfrm>
              <a:prstGeom prst="line">
                <a:avLst/>
              </a:prstGeom>
              <a:noFill/>
              <a:ln w="12700">
                <a:solidFill>
                  <a:schemeClr val="tx1"/>
                </a:solidFill>
                <a:miter lim="800000"/>
                <a:headEnd/>
                <a:tailEnd/>
              </a:ln>
            </p:spPr>
            <p:txBody>
              <a:bodyPr wrap="none"/>
              <a:lstStyle/>
              <a:p>
                <a:endParaRPr lang="en-US"/>
              </a:p>
            </p:txBody>
          </p:sp>
        </p:grpSp>
        <p:sp>
          <p:nvSpPr>
            <p:cNvPr id="521" name="Rectangle 25"/>
            <p:cNvSpPr>
              <a:spLocks noChangeArrowheads="1"/>
            </p:cNvSpPr>
            <p:nvPr/>
          </p:nvSpPr>
          <p:spPr bwMode="auto">
            <a:xfrm>
              <a:off x="5675409" y="3595361"/>
              <a:ext cx="93180" cy="1981866"/>
            </a:xfrm>
            <a:prstGeom prst="rect">
              <a:avLst/>
            </a:prstGeom>
            <a:solidFill>
              <a:srgbClr val="D065EC"/>
            </a:solidFill>
            <a:ln w="9525">
              <a:miter lim="800000"/>
              <a:headEnd/>
              <a:tailEnd/>
            </a:ln>
            <a:scene3d>
              <a:camera prst="legacyObliqueTopRight">
                <a:rot lat="0" lon="21299983" rev="0"/>
              </a:camera>
              <a:lightRig rig="legacyFlat3" dir="b"/>
            </a:scene3d>
            <a:sp3d extrusionH="152400" prstMaterial="legacyMatte">
              <a:bevelT w="13500" h="13500" prst="angle"/>
              <a:bevelB w="13500" h="13500" prst="angle"/>
              <a:extrusionClr>
                <a:srgbClr val="D065EC"/>
              </a:extrusionClr>
            </a:sp3d>
          </p:spPr>
          <p:txBody>
            <a:bodyPr wrap="none" anchor="ctr">
              <a:flatTx/>
            </a:bodyPr>
            <a:lstStyle/>
            <a:p>
              <a:endParaRPr lang="en-US" sz="1200">
                <a:latin typeface="Times New Roman" charset="0"/>
                <a:cs typeface="Times New Roman" charset="0"/>
              </a:endParaRPr>
            </a:p>
          </p:txBody>
        </p:sp>
        <p:sp>
          <p:nvSpPr>
            <p:cNvPr id="522" name="Rectangle 25"/>
            <p:cNvSpPr>
              <a:spLocks noChangeArrowheads="1"/>
            </p:cNvSpPr>
            <p:nvPr/>
          </p:nvSpPr>
          <p:spPr bwMode="auto">
            <a:xfrm>
              <a:off x="6270241" y="3596027"/>
              <a:ext cx="93180" cy="1981866"/>
            </a:xfrm>
            <a:prstGeom prst="rect">
              <a:avLst/>
            </a:prstGeom>
            <a:solidFill>
              <a:srgbClr val="D065EC"/>
            </a:solidFill>
            <a:ln w="9525">
              <a:miter lim="800000"/>
              <a:headEnd/>
              <a:tailEnd/>
            </a:ln>
            <a:scene3d>
              <a:camera prst="legacyObliqueTopRight">
                <a:rot lat="0" lon="21299983" rev="0"/>
              </a:camera>
              <a:lightRig rig="legacyFlat3" dir="b"/>
            </a:scene3d>
            <a:sp3d extrusionH="152400" prstMaterial="legacyMatte">
              <a:bevelT w="13500" h="13500" prst="angle"/>
              <a:bevelB w="13500" h="13500" prst="angle"/>
              <a:extrusionClr>
                <a:srgbClr val="D065EC"/>
              </a:extrusionClr>
            </a:sp3d>
          </p:spPr>
          <p:txBody>
            <a:bodyPr wrap="none" anchor="ctr">
              <a:flatTx/>
            </a:bodyPr>
            <a:lstStyle/>
            <a:p>
              <a:endParaRPr lang="en-US" sz="1200">
                <a:latin typeface="Times New Roman" charset="0"/>
                <a:cs typeface="Times New Roman" charset="0"/>
              </a:endParaRPr>
            </a:p>
          </p:txBody>
        </p:sp>
        <p:sp>
          <p:nvSpPr>
            <p:cNvPr id="523" name="Rectangle 25"/>
            <p:cNvSpPr>
              <a:spLocks noChangeArrowheads="1"/>
            </p:cNvSpPr>
            <p:nvPr/>
          </p:nvSpPr>
          <p:spPr bwMode="auto">
            <a:xfrm>
              <a:off x="6879841" y="3603411"/>
              <a:ext cx="93180" cy="1981866"/>
            </a:xfrm>
            <a:prstGeom prst="rect">
              <a:avLst/>
            </a:prstGeom>
            <a:solidFill>
              <a:srgbClr val="D065EC"/>
            </a:solidFill>
            <a:ln w="9525">
              <a:miter lim="800000"/>
              <a:headEnd/>
              <a:tailEnd/>
            </a:ln>
            <a:scene3d>
              <a:camera prst="legacyObliqueTopRight">
                <a:rot lat="0" lon="21299983" rev="0"/>
              </a:camera>
              <a:lightRig rig="legacyFlat3" dir="b"/>
            </a:scene3d>
            <a:sp3d extrusionH="152400" prstMaterial="legacyMatte">
              <a:bevelT w="13500" h="13500" prst="angle"/>
              <a:bevelB w="13500" h="13500" prst="angle"/>
              <a:extrusionClr>
                <a:srgbClr val="D065EC"/>
              </a:extrusionClr>
            </a:sp3d>
          </p:spPr>
          <p:txBody>
            <a:bodyPr wrap="none" anchor="ctr">
              <a:flatTx/>
            </a:bodyPr>
            <a:lstStyle/>
            <a:p>
              <a:endParaRPr lang="en-US" sz="1200">
                <a:latin typeface="Times New Roman" charset="0"/>
                <a:cs typeface="Times New Roman" charset="0"/>
              </a:endParaRPr>
            </a:p>
          </p:txBody>
        </p:sp>
        <p:grpSp>
          <p:nvGrpSpPr>
            <p:cNvPr id="524" name="Group 374"/>
            <p:cNvGrpSpPr>
              <a:grpSpLocks/>
            </p:cNvGrpSpPr>
            <p:nvPr/>
          </p:nvGrpSpPr>
          <p:grpSpPr bwMode="auto">
            <a:xfrm rot="1813984">
              <a:off x="7046230" y="3799618"/>
              <a:ext cx="123777" cy="391673"/>
              <a:chOff x="6934200" y="423333"/>
              <a:chExt cx="152400" cy="948267"/>
            </a:xfrm>
          </p:grpSpPr>
          <p:sp>
            <p:nvSpPr>
              <p:cNvPr id="525" name="Line 104"/>
              <p:cNvSpPr>
                <a:spLocks noChangeShapeType="1"/>
              </p:cNvSpPr>
              <p:nvPr/>
            </p:nvSpPr>
            <p:spPr bwMode="auto">
              <a:xfrm rot="10800000">
                <a:off x="7035800" y="1134533"/>
                <a:ext cx="0" cy="237067"/>
              </a:xfrm>
              <a:prstGeom prst="line">
                <a:avLst/>
              </a:prstGeom>
              <a:noFill/>
              <a:ln w="12700">
                <a:solidFill>
                  <a:schemeClr val="tx1"/>
                </a:solidFill>
                <a:miter lim="800000"/>
                <a:headEnd/>
                <a:tailEnd/>
              </a:ln>
            </p:spPr>
            <p:txBody>
              <a:bodyPr wrap="none"/>
              <a:lstStyle/>
              <a:p>
                <a:endParaRPr lang="en-US"/>
              </a:p>
            </p:txBody>
          </p:sp>
          <p:sp>
            <p:nvSpPr>
              <p:cNvPr id="526" name="Line 105"/>
              <p:cNvSpPr>
                <a:spLocks noChangeShapeType="1"/>
              </p:cNvSpPr>
              <p:nvPr/>
            </p:nvSpPr>
            <p:spPr bwMode="auto">
              <a:xfrm rot="10800000" flipH="1">
                <a:off x="7035800" y="1075267"/>
                <a:ext cx="50800" cy="59267"/>
              </a:xfrm>
              <a:prstGeom prst="line">
                <a:avLst/>
              </a:prstGeom>
              <a:noFill/>
              <a:ln w="12700">
                <a:solidFill>
                  <a:schemeClr val="tx1"/>
                </a:solidFill>
                <a:miter lim="800000"/>
                <a:headEnd/>
                <a:tailEnd/>
              </a:ln>
            </p:spPr>
            <p:txBody>
              <a:bodyPr wrap="none"/>
              <a:lstStyle/>
              <a:p>
                <a:endParaRPr lang="en-US"/>
              </a:p>
            </p:txBody>
          </p:sp>
          <p:sp>
            <p:nvSpPr>
              <p:cNvPr id="527" name="Line 106"/>
              <p:cNvSpPr>
                <a:spLocks noChangeShapeType="1"/>
              </p:cNvSpPr>
              <p:nvPr/>
            </p:nvSpPr>
            <p:spPr bwMode="auto">
              <a:xfrm rot="10800000">
                <a:off x="6934200" y="1016000"/>
                <a:ext cx="152400" cy="59267"/>
              </a:xfrm>
              <a:prstGeom prst="line">
                <a:avLst/>
              </a:prstGeom>
              <a:noFill/>
              <a:ln w="12700">
                <a:solidFill>
                  <a:schemeClr val="tx1"/>
                </a:solidFill>
                <a:miter lim="800000"/>
                <a:headEnd/>
                <a:tailEnd/>
              </a:ln>
            </p:spPr>
            <p:txBody>
              <a:bodyPr wrap="none"/>
              <a:lstStyle/>
              <a:p>
                <a:endParaRPr lang="en-US"/>
              </a:p>
            </p:txBody>
          </p:sp>
          <p:sp>
            <p:nvSpPr>
              <p:cNvPr id="528" name="Line 107"/>
              <p:cNvSpPr>
                <a:spLocks noChangeShapeType="1"/>
              </p:cNvSpPr>
              <p:nvPr/>
            </p:nvSpPr>
            <p:spPr bwMode="auto">
              <a:xfrm rot="10800000" flipH="1">
                <a:off x="6934200" y="897467"/>
                <a:ext cx="152400" cy="118533"/>
              </a:xfrm>
              <a:prstGeom prst="line">
                <a:avLst/>
              </a:prstGeom>
              <a:noFill/>
              <a:ln w="12700">
                <a:solidFill>
                  <a:schemeClr val="tx1"/>
                </a:solidFill>
                <a:miter lim="800000"/>
                <a:headEnd/>
                <a:tailEnd/>
              </a:ln>
            </p:spPr>
            <p:txBody>
              <a:bodyPr wrap="none"/>
              <a:lstStyle/>
              <a:p>
                <a:endParaRPr lang="en-US"/>
              </a:p>
            </p:txBody>
          </p:sp>
          <p:sp>
            <p:nvSpPr>
              <p:cNvPr id="529" name="Line 108"/>
              <p:cNvSpPr>
                <a:spLocks noChangeShapeType="1"/>
              </p:cNvSpPr>
              <p:nvPr/>
            </p:nvSpPr>
            <p:spPr bwMode="auto">
              <a:xfrm rot="10800000">
                <a:off x="6934200" y="838200"/>
                <a:ext cx="152400" cy="59267"/>
              </a:xfrm>
              <a:prstGeom prst="line">
                <a:avLst/>
              </a:prstGeom>
              <a:noFill/>
              <a:ln w="12700">
                <a:solidFill>
                  <a:schemeClr val="tx1"/>
                </a:solidFill>
                <a:miter lim="800000"/>
                <a:headEnd/>
                <a:tailEnd/>
              </a:ln>
            </p:spPr>
            <p:txBody>
              <a:bodyPr wrap="none"/>
              <a:lstStyle/>
              <a:p>
                <a:endParaRPr lang="en-US"/>
              </a:p>
            </p:txBody>
          </p:sp>
          <p:sp>
            <p:nvSpPr>
              <p:cNvPr id="530" name="Line 109"/>
              <p:cNvSpPr>
                <a:spLocks noChangeShapeType="1"/>
              </p:cNvSpPr>
              <p:nvPr/>
            </p:nvSpPr>
            <p:spPr bwMode="auto">
              <a:xfrm rot="10800000" flipH="1">
                <a:off x="6934200" y="719667"/>
                <a:ext cx="152400" cy="118533"/>
              </a:xfrm>
              <a:prstGeom prst="line">
                <a:avLst/>
              </a:prstGeom>
              <a:noFill/>
              <a:ln w="12700">
                <a:solidFill>
                  <a:schemeClr val="tx1"/>
                </a:solidFill>
                <a:miter lim="800000"/>
                <a:headEnd/>
                <a:tailEnd/>
              </a:ln>
            </p:spPr>
            <p:txBody>
              <a:bodyPr wrap="none"/>
              <a:lstStyle/>
              <a:p>
                <a:endParaRPr lang="en-US"/>
              </a:p>
            </p:txBody>
          </p:sp>
          <p:sp>
            <p:nvSpPr>
              <p:cNvPr id="531" name="Line 110"/>
              <p:cNvSpPr>
                <a:spLocks noChangeShapeType="1"/>
              </p:cNvSpPr>
              <p:nvPr/>
            </p:nvSpPr>
            <p:spPr bwMode="auto">
              <a:xfrm rot="10800000">
                <a:off x="7035800" y="660400"/>
                <a:ext cx="50800" cy="59267"/>
              </a:xfrm>
              <a:prstGeom prst="line">
                <a:avLst/>
              </a:prstGeom>
              <a:noFill/>
              <a:ln w="12700">
                <a:solidFill>
                  <a:schemeClr val="tx1"/>
                </a:solidFill>
                <a:miter lim="800000"/>
                <a:headEnd/>
                <a:tailEnd/>
              </a:ln>
            </p:spPr>
            <p:txBody>
              <a:bodyPr wrap="none"/>
              <a:lstStyle/>
              <a:p>
                <a:endParaRPr lang="en-US"/>
              </a:p>
            </p:txBody>
          </p:sp>
          <p:sp>
            <p:nvSpPr>
              <p:cNvPr id="532" name="Line 111"/>
              <p:cNvSpPr>
                <a:spLocks noChangeShapeType="1"/>
              </p:cNvSpPr>
              <p:nvPr/>
            </p:nvSpPr>
            <p:spPr bwMode="auto">
              <a:xfrm rot="10800000">
                <a:off x="7035800" y="423333"/>
                <a:ext cx="0" cy="237067"/>
              </a:xfrm>
              <a:prstGeom prst="line">
                <a:avLst/>
              </a:prstGeom>
              <a:noFill/>
              <a:ln w="12700">
                <a:solidFill>
                  <a:schemeClr val="tx1"/>
                </a:solidFill>
                <a:miter lim="800000"/>
                <a:headEnd/>
                <a:tailEnd/>
              </a:ln>
            </p:spPr>
            <p:txBody>
              <a:bodyPr wrap="none"/>
              <a:lstStyle/>
              <a:p>
                <a:endParaRPr lang="en-US"/>
              </a:p>
            </p:txBody>
          </p:sp>
        </p:grpSp>
        <p:grpSp>
          <p:nvGrpSpPr>
            <p:cNvPr id="533" name="Group 356"/>
            <p:cNvGrpSpPr>
              <a:grpSpLocks/>
            </p:cNvGrpSpPr>
            <p:nvPr/>
          </p:nvGrpSpPr>
          <p:grpSpPr bwMode="auto">
            <a:xfrm rot="1813984">
              <a:off x="5841209" y="3799618"/>
              <a:ext cx="122386" cy="391673"/>
              <a:chOff x="6934200" y="423333"/>
              <a:chExt cx="152400" cy="948267"/>
            </a:xfrm>
          </p:grpSpPr>
          <p:sp>
            <p:nvSpPr>
              <p:cNvPr id="534" name="Line 104"/>
              <p:cNvSpPr>
                <a:spLocks noChangeShapeType="1"/>
              </p:cNvSpPr>
              <p:nvPr/>
            </p:nvSpPr>
            <p:spPr bwMode="auto">
              <a:xfrm rot="10800000">
                <a:off x="7035800" y="1134533"/>
                <a:ext cx="0" cy="237067"/>
              </a:xfrm>
              <a:prstGeom prst="line">
                <a:avLst/>
              </a:prstGeom>
              <a:noFill/>
              <a:ln w="12700">
                <a:solidFill>
                  <a:schemeClr val="tx1"/>
                </a:solidFill>
                <a:miter lim="800000"/>
                <a:headEnd/>
                <a:tailEnd/>
              </a:ln>
            </p:spPr>
            <p:txBody>
              <a:bodyPr wrap="none"/>
              <a:lstStyle/>
              <a:p>
                <a:endParaRPr lang="en-US"/>
              </a:p>
            </p:txBody>
          </p:sp>
          <p:sp>
            <p:nvSpPr>
              <p:cNvPr id="535" name="Line 105"/>
              <p:cNvSpPr>
                <a:spLocks noChangeShapeType="1"/>
              </p:cNvSpPr>
              <p:nvPr/>
            </p:nvSpPr>
            <p:spPr bwMode="auto">
              <a:xfrm rot="10800000" flipH="1">
                <a:off x="7035800" y="1075267"/>
                <a:ext cx="50800" cy="59267"/>
              </a:xfrm>
              <a:prstGeom prst="line">
                <a:avLst/>
              </a:prstGeom>
              <a:noFill/>
              <a:ln w="12700">
                <a:solidFill>
                  <a:schemeClr val="tx1"/>
                </a:solidFill>
                <a:miter lim="800000"/>
                <a:headEnd/>
                <a:tailEnd/>
              </a:ln>
            </p:spPr>
            <p:txBody>
              <a:bodyPr wrap="none"/>
              <a:lstStyle/>
              <a:p>
                <a:endParaRPr lang="en-US"/>
              </a:p>
            </p:txBody>
          </p:sp>
          <p:sp>
            <p:nvSpPr>
              <p:cNvPr id="536" name="Line 106"/>
              <p:cNvSpPr>
                <a:spLocks noChangeShapeType="1"/>
              </p:cNvSpPr>
              <p:nvPr/>
            </p:nvSpPr>
            <p:spPr bwMode="auto">
              <a:xfrm rot="10800000">
                <a:off x="6934200" y="1016000"/>
                <a:ext cx="152400" cy="59267"/>
              </a:xfrm>
              <a:prstGeom prst="line">
                <a:avLst/>
              </a:prstGeom>
              <a:noFill/>
              <a:ln w="12700">
                <a:solidFill>
                  <a:schemeClr val="tx1"/>
                </a:solidFill>
                <a:miter lim="800000"/>
                <a:headEnd/>
                <a:tailEnd/>
              </a:ln>
            </p:spPr>
            <p:txBody>
              <a:bodyPr wrap="none"/>
              <a:lstStyle/>
              <a:p>
                <a:endParaRPr lang="en-US"/>
              </a:p>
            </p:txBody>
          </p:sp>
          <p:sp>
            <p:nvSpPr>
              <p:cNvPr id="537" name="Line 107"/>
              <p:cNvSpPr>
                <a:spLocks noChangeShapeType="1"/>
              </p:cNvSpPr>
              <p:nvPr/>
            </p:nvSpPr>
            <p:spPr bwMode="auto">
              <a:xfrm rot="10800000" flipH="1">
                <a:off x="6934200" y="897467"/>
                <a:ext cx="152400" cy="118533"/>
              </a:xfrm>
              <a:prstGeom prst="line">
                <a:avLst/>
              </a:prstGeom>
              <a:noFill/>
              <a:ln w="12700">
                <a:solidFill>
                  <a:schemeClr val="tx1"/>
                </a:solidFill>
                <a:miter lim="800000"/>
                <a:headEnd/>
                <a:tailEnd/>
              </a:ln>
            </p:spPr>
            <p:txBody>
              <a:bodyPr wrap="none"/>
              <a:lstStyle/>
              <a:p>
                <a:endParaRPr lang="en-US"/>
              </a:p>
            </p:txBody>
          </p:sp>
          <p:sp>
            <p:nvSpPr>
              <p:cNvPr id="538" name="Line 108"/>
              <p:cNvSpPr>
                <a:spLocks noChangeShapeType="1"/>
              </p:cNvSpPr>
              <p:nvPr/>
            </p:nvSpPr>
            <p:spPr bwMode="auto">
              <a:xfrm rot="10800000">
                <a:off x="6934200" y="838200"/>
                <a:ext cx="152400" cy="59267"/>
              </a:xfrm>
              <a:prstGeom prst="line">
                <a:avLst/>
              </a:prstGeom>
              <a:noFill/>
              <a:ln w="12700">
                <a:solidFill>
                  <a:schemeClr val="tx1"/>
                </a:solidFill>
                <a:miter lim="800000"/>
                <a:headEnd/>
                <a:tailEnd/>
              </a:ln>
            </p:spPr>
            <p:txBody>
              <a:bodyPr wrap="none"/>
              <a:lstStyle/>
              <a:p>
                <a:endParaRPr lang="en-US"/>
              </a:p>
            </p:txBody>
          </p:sp>
          <p:sp>
            <p:nvSpPr>
              <p:cNvPr id="539" name="Line 109"/>
              <p:cNvSpPr>
                <a:spLocks noChangeShapeType="1"/>
              </p:cNvSpPr>
              <p:nvPr/>
            </p:nvSpPr>
            <p:spPr bwMode="auto">
              <a:xfrm rot="10800000" flipH="1">
                <a:off x="6934200" y="719667"/>
                <a:ext cx="152400" cy="118533"/>
              </a:xfrm>
              <a:prstGeom prst="line">
                <a:avLst/>
              </a:prstGeom>
              <a:noFill/>
              <a:ln w="12700">
                <a:solidFill>
                  <a:schemeClr val="tx1"/>
                </a:solidFill>
                <a:miter lim="800000"/>
                <a:headEnd/>
                <a:tailEnd/>
              </a:ln>
            </p:spPr>
            <p:txBody>
              <a:bodyPr wrap="none"/>
              <a:lstStyle/>
              <a:p>
                <a:endParaRPr lang="en-US"/>
              </a:p>
            </p:txBody>
          </p:sp>
          <p:sp>
            <p:nvSpPr>
              <p:cNvPr id="540" name="Line 110"/>
              <p:cNvSpPr>
                <a:spLocks noChangeShapeType="1"/>
              </p:cNvSpPr>
              <p:nvPr/>
            </p:nvSpPr>
            <p:spPr bwMode="auto">
              <a:xfrm rot="10800000">
                <a:off x="7035800" y="660400"/>
                <a:ext cx="50800" cy="59267"/>
              </a:xfrm>
              <a:prstGeom prst="line">
                <a:avLst/>
              </a:prstGeom>
              <a:noFill/>
              <a:ln w="12700">
                <a:solidFill>
                  <a:schemeClr val="tx1"/>
                </a:solidFill>
                <a:miter lim="800000"/>
                <a:headEnd/>
                <a:tailEnd/>
              </a:ln>
            </p:spPr>
            <p:txBody>
              <a:bodyPr wrap="none"/>
              <a:lstStyle/>
              <a:p>
                <a:endParaRPr lang="en-US"/>
              </a:p>
            </p:txBody>
          </p:sp>
          <p:sp>
            <p:nvSpPr>
              <p:cNvPr id="541" name="Line 111"/>
              <p:cNvSpPr>
                <a:spLocks noChangeShapeType="1"/>
              </p:cNvSpPr>
              <p:nvPr/>
            </p:nvSpPr>
            <p:spPr bwMode="auto">
              <a:xfrm rot="10800000">
                <a:off x="7035800" y="423333"/>
                <a:ext cx="0" cy="237067"/>
              </a:xfrm>
              <a:prstGeom prst="line">
                <a:avLst/>
              </a:prstGeom>
              <a:noFill/>
              <a:ln w="12700">
                <a:solidFill>
                  <a:schemeClr val="tx1"/>
                </a:solidFill>
                <a:miter lim="800000"/>
                <a:headEnd/>
                <a:tailEnd/>
              </a:ln>
            </p:spPr>
            <p:txBody>
              <a:bodyPr wrap="none"/>
              <a:lstStyle/>
              <a:p>
                <a:endParaRPr lang="en-US"/>
              </a:p>
            </p:txBody>
          </p:sp>
        </p:grpSp>
        <p:grpSp>
          <p:nvGrpSpPr>
            <p:cNvPr id="542" name="Group 338"/>
            <p:cNvGrpSpPr>
              <a:grpSpLocks/>
            </p:cNvGrpSpPr>
            <p:nvPr/>
          </p:nvGrpSpPr>
          <p:grpSpPr bwMode="auto">
            <a:xfrm rot="1813984">
              <a:off x="5224576" y="3798312"/>
              <a:ext cx="123776" cy="390368"/>
              <a:chOff x="6934200" y="423333"/>
              <a:chExt cx="152400" cy="948267"/>
            </a:xfrm>
          </p:grpSpPr>
          <p:sp>
            <p:nvSpPr>
              <p:cNvPr id="543" name="Line 104"/>
              <p:cNvSpPr>
                <a:spLocks noChangeShapeType="1"/>
              </p:cNvSpPr>
              <p:nvPr/>
            </p:nvSpPr>
            <p:spPr bwMode="auto">
              <a:xfrm rot="10800000">
                <a:off x="7035800" y="1134533"/>
                <a:ext cx="0" cy="237067"/>
              </a:xfrm>
              <a:prstGeom prst="line">
                <a:avLst/>
              </a:prstGeom>
              <a:noFill/>
              <a:ln w="12700">
                <a:solidFill>
                  <a:schemeClr val="tx1"/>
                </a:solidFill>
                <a:miter lim="800000"/>
                <a:headEnd/>
                <a:tailEnd/>
              </a:ln>
            </p:spPr>
            <p:txBody>
              <a:bodyPr wrap="none"/>
              <a:lstStyle/>
              <a:p>
                <a:endParaRPr lang="en-US"/>
              </a:p>
            </p:txBody>
          </p:sp>
          <p:sp>
            <p:nvSpPr>
              <p:cNvPr id="544" name="Line 105"/>
              <p:cNvSpPr>
                <a:spLocks noChangeShapeType="1"/>
              </p:cNvSpPr>
              <p:nvPr/>
            </p:nvSpPr>
            <p:spPr bwMode="auto">
              <a:xfrm rot="10800000" flipH="1">
                <a:off x="7035800" y="1075267"/>
                <a:ext cx="50800" cy="59267"/>
              </a:xfrm>
              <a:prstGeom prst="line">
                <a:avLst/>
              </a:prstGeom>
              <a:noFill/>
              <a:ln w="12700">
                <a:solidFill>
                  <a:schemeClr val="tx1"/>
                </a:solidFill>
                <a:miter lim="800000"/>
                <a:headEnd/>
                <a:tailEnd/>
              </a:ln>
            </p:spPr>
            <p:txBody>
              <a:bodyPr wrap="none"/>
              <a:lstStyle/>
              <a:p>
                <a:endParaRPr lang="en-US"/>
              </a:p>
            </p:txBody>
          </p:sp>
          <p:sp>
            <p:nvSpPr>
              <p:cNvPr id="545" name="Line 106"/>
              <p:cNvSpPr>
                <a:spLocks noChangeShapeType="1"/>
              </p:cNvSpPr>
              <p:nvPr/>
            </p:nvSpPr>
            <p:spPr bwMode="auto">
              <a:xfrm rot="10800000">
                <a:off x="6934200" y="1016000"/>
                <a:ext cx="152400" cy="59267"/>
              </a:xfrm>
              <a:prstGeom prst="line">
                <a:avLst/>
              </a:prstGeom>
              <a:noFill/>
              <a:ln w="12700">
                <a:solidFill>
                  <a:schemeClr val="tx1"/>
                </a:solidFill>
                <a:miter lim="800000"/>
                <a:headEnd/>
                <a:tailEnd/>
              </a:ln>
            </p:spPr>
            <p:txBody>
              <a:bodyPr wrap="none"/>
              <a:lstStyle/>
              <a:p>
                <a:endParaRPr lang="en-US"/>
              </a:p>
            </p:txBody>
          </p:sp>
          <p:sp>
            <p:nvSpPr>
              <p:cNvPr id="546" name="Line 107"/>
              <p:cNvSpPr>
                <a:spLocks noChangeShapeType="1"/>
              </p:cNvSpPr>
              <p:nvPr/>
            </p:nvSpPr>
            <p:spPr bwMode="auto">
              <a:xfrm rot="10800000" flipH="1">
                <a:off x="6934200" y="897467"/>
                <a:ext cx="152400" cy="118533"/>
              </a:xfrm>
              <a:prstGeom prst="line">
                <a:avLst/>
              </a:prstGeom>
              <a:noFill/>
              <a:ln w="12700">
                <a:solidFill>
                  <a:schemeClr val="tx1"/>
                </a:solidFill>
                <a:miter lim="800000"/>
                <a:headEnd/>
                <a:tailEnd/>
              </a:ln>
            </p:spPr>
            <p:txBody>
              <a:bodyPr wrap="none"/>
              <a:lstStyle/>
              <a:p>
                <a:endParaRPr lang="en-US"/>
              </a:p>
            </p:txBody>
          </p:sp>
          <p:sp>
            <p:nvSpPr>
              <p:cNvPr id="547" name="Line 108"/>
              <p:cNvSpPr>
                <a:spLocks noChangeShapeType="1"/>
              </p:cNvSpPr>
              <p:nvPr/>
            </p:nvSpPr>
            <p:spPr bwMode="auto">
              <a:xfrm rot="10800000">
                <a:off x="6934200" y="838200"/>
                <a:ext cx="152400" cy="59267"/>
              </a:xfrm>
              <a:prstGeom prst="line">
                <a:avLst/>
              </a:prstGeom>
              <a:noFill/>
              <a:ln w="12700">
                <a:solidFill>
                  <a:schemeClr val="tx1"/>
                </a:solidFill>
                <a:miter lim="800000"/>
                <a:headEnd/>
                <a:tailEnd/>
              </a:ln>
            </p:spPr>
            <p:txBody>
              <a:bodyPr wrap="none"/>
              <a:lstStyle/>
              <a:p>
                <a:endParaRPr lang="en-US"/>
              </a:p>
            </p:txBody>
          </p:sp>
          <p:sp>
            <p:nvSpPr>
              <p:cNvPr id="548" name="Line 109"/>
              <p:cNvSpPr>
                <a:spLocks noChangeShapeType="1"/>
              </p:cNvSpPr>
              <p:nvPr/>
            </p:nvSpPr>
            <p:spPr bwMode="auto">
              <a:xfrm rot="10800000" flipH="1">
                <a:off x="6934200" y="719667"/>
                <a:ext cx="152400" cy="118533"/>
              </a:xfrm>
              <a:prstGeom prst="line">
                <a:avLst/>
              </a:prstGeom>
              <a:noFill/>
              <a:ln w="12700">
                <a:solidFill>
                  <a:schemeClr val="tx1"/>
                </a:solidFill>
                <a:miter lim="800000"/>
                <a:headEnd/>
                <a:tailEnd/>
              </a:ln>
            </p:spPr>
            <p:txBody>
              <a:bodyPr wrap="none"/>
              <a:lstStyle/>
              <a:p>
                <a:endParaRPr lang="en-US"/>
              </a:p>
            </p:txBody>
          </p:sp>
          <p:sp>
            <p:nvSpPr>
              <p:cNvPr id="549" name="Line 110"/>
              <p:cNvSpPr>
                <a:spLocks noChangeShapeType="1"/>
              </p:cNvSpPr>
              <p:nvPr/>
            </p:nvSpPr>
            <p:spPr bwMode="auto">
              <a:xfrm rot="10800000">
                <a:off x="7035800" y="660400"/>
                <a:ext cx="50800" cy="59267"/>
              </a:xfrm>
              <a:prstGeom prst="line">
                <a:avLst/>
              </a:prstGeom>
              <a:noFill/>
              <a:ln w="12700">
                <a:solidFill>
                  <a:schemeClr val="tx1"/>
                </a:solidFill>
                <a:miter lim="800000"/>
                <a:headEnd/>
                <a:tailEnd/>
              </a:ln>
            </p:spPr>
            <p:txBody>
              <a:bodyPr wrap="none"/>
              <a:lstStyle/>
              <a:p>
                <a:endParaRPr lang="en-US"/>
              </a:p>
            </p:txBody>
          </p:sp>
          <p:sp>
            <p:nvSpPr>
              <p:cNvPr id="550" name="Line 111"/>
              <p:cNvSpPr>
                <a:spLocks noChangeShapeType="1"/>
              </p:cNvSpPr>
              <p:nvPr/>
            </p:nvSpPr>
            <p:spPr bwMode="auto">
              <a:xfrm rot="10800000">
                <a:off x="7035800" y="423333"/>
                <a:ext cx="0" cy="237067"/>
              </a:xfrm>
              <a:prstGeom prst="line">
                <a:avLst/>
              </a:prstGeom>
              <a:noFill/>
              <a:ln w="12700">
                <a:solidFill>
                  <a:schemeClr val="tx1"/>
                </a:solidFill>
                <a:miter lim="800000"/>
                <a:headEnd/>
                <a:tailEnd/>
              </a:ln>
            </p:spPr>
            <p:txBody>
              <a:bodyPr wrap="none"/>
              <a:lstStyle/>
              <a:p>
                <a:endParaRPr lang="en-US"/>
              </a:p>
            </p:txBody>
          </p:sp>
        </p:grpSp>
      </p:grpSp>
      <p:sp>
        <p:nvSpPr>
          <p:cNvPr id="294" name="Freeform 293"/>
          <p:cNvSpPr/>
          <p:nvPr/>
        </p:nvSpPr>
        <p:spPr>
          <a:xfrm>
            <a:off x="6742209" y="3477883"/>
            <a:ext cx="453866" cy="2005930"/>
          </a:xfrm>
          <a:custGeom>
            <a:avLst/>
            <a:gdLst>
              <a:gd name="connsiteX0" fmla="*/ 80024 w 549361"/>
              <a:gd name="connsiteY0" fmla="*/ 0 h 2416234"/>
              <a:gd name="connsiteX1" fmla="*/ 15606 w 549361"/>
              <a:gd name="connsiteY1" fmla="*/ 2217750 h 2416234"/>
              <a:gd name="connsiteX2" fmla="*/ 337699 w 549361"/>
              <a:gd name="connsiteY2" fmla="*/ 2282166 h 2416234"/>
              <a:gd name="connsiteX3" fmla="*/ 549361 w 549361"/>
              <a:gd name="connsiteY3" fmla="*/ 1978490 h 2416234"/>
            </a:gdLst>
            <a:ahLst/>
            <a:cxnLst>
              <a:cxn ang="0">
                <a:pos x="connsiteX0" y="connsiteY0"/>
              </a:cxn>
              <a:cxn ang="0">
                <a:pos x="connsiteX1" y="connsiteY1"/>
              </a:cxn>
              <a:cxn ang="0">
                <a:pos x="connsiteX2" y="connsiteY2"/>
              </a:cxn>
              <a:cxn ang="0">
                <a:pos x="connsiteX3" y="connsiteY3"/>
              </a:cxn>
            </a:cxnLst>
            <a:rect l="l" t="t" r="r" b="b"/>
            <a:pathLst>
              <a:path w="549361" h="2416234">
                <a:moveTo>
                  <a:pt x="80024" y="0"/>
                </a:moveTo>
                <a:cubicBezTo>
                  <a:pt x="26342" y="918694"/>
                  <a:pt x="-27340" y="1837389"/>
                  <a:pt x="15606" y="2217750"/>
                </a:cubicBezTo>
                <a:cubicBezTo>
                  <a:pt x="58552" y="2598111"/>
                  <a:pt x="248740" y="2322043"/>
                  <a:pt x="337699" y="2282166"/>
                </a:cubicBezTo>
                <a:cubicBezTo>
                  <a:pt x="426658" y="2242289"/>
                  <a:pt x="549361" y="1978490"/>
                  <a:pt x="549361" y="1978490"/>
                </a:cubicBezTo>
              </a:path>
            </a:pathLst>
          </a:custGeom>
          <a:ln w="28575" cmpd="sng">
            <a:solidFill>
              <a:schemeClr val="tx1"/>
            </a:solidFill>
            <a:headEnd type="oval"/>
            <a:tailEnd type="triangle"/>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295" name="Freeform 294"/>
          <p:cNvSpPr/>
          <p:nvPr/>
        </p:nvSpPr>
        <p:spPr>
          <a:xfrm>
            <a:off x="7059417" y="3477883"/>
            <a:ext cx="377726" cy="1012166"/>
          </a:xfrm>
          <a:custGeom>
            <a:avLst/>
            <a:gdLst>
              <a:gd name="connsiteX0" fmla="*/ 80024 w 549361"/>
              <a:gd name="connsiteY0" fmla="*/ 0 h 2416234"/>
              <a:gd name="connsiteX1" fmla="*/ 15606 w 549361"/>
              <a:gd name="connsiteY1" fmla="*/ 2217750 h 2416234"/>
              <a:gd name="connsiteX2" fmla="*/ 337699 w 549361"/>
              <a:gd name="connsiteY2" fmla="*/ 2282166 h 2416234"/>
              <a:gd name="connsiteX3" fmla="*/ 549361 w 549361"/>
              <a:gd name="connsiteY3" fmla="*/ 1978490 h 2416234"/>
            </a:gdLst>
            <a:ahLst/>
            <a:cxnLst>
              <a:cxn ang="0">
                <a:pos x="connsiteX0" y="connsiteY0"/>
              </a:cxn>
              <a:cxn ang="0">
                <a:pos x="connsiteX1" y="connsiteY1"/>
              </a:cxn>
              <a:cxn ang="0">
                <a:pos x="connsiteX2" y="connsiteY2"/>
              </a:cxn>
              <a:cxn ang="0">
                <a:pos x="connsiteX3" y="connsiteY3"/>
              </a:cxn>
            </a:cxnLst>
            <a:rect l="l" t="t" r="r" b="b"/>
            <a:pathLst>
              <a:path w="549361" h="2416234">
                <a:moveTo>
                  <a:pt x="80024" y="0"/>
                </a:moveTo>
                <a:cubicBezTo>
                  <a:pt x="26342" y="918694"/>
                  <a:pt x="-27340" y="1837389"/>
                  <a:pt x="15606" y="2217750"/>
                </a:cubicBezTo>
                <a:cubicBezTo>
                  <a:pt x="58552" y="2598111"/>
                  <a:pt x="248740" y="2322043"/>
                  <a:pt x="337699" y="2282166"/>
                </a:cubicBezTo>
                <a:cubicBezTo>
                  <a:pt x="426658" y="2242289"/>
                  <a:pt x="549361" y="1978490"/>
                  <a:pt x="549361" y="1978490"/>
                </a:cubicBezTo>
              </a:path>
            </a:pathLst>
          </a:custGeom>
          <a:ln w="28575" cmpd="sng">
            <a:solidFill>
              <a:srgbClr val="FF0000"/>
            </a:solidFill>
            <a:headEnd type="oval"/>
            <a:tailEnd type="triangle"/>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6" name="TextBox 5"/>
          <p:cNvSpPr txBox="1"/>
          <p:nvPr/>
        </p:nvSpPr>
        <p:spPr>
          <a:xfrm>
            <a:off x="5181600" y="5715000"/>
            <a:ext cx="2590839" cy="702329"/>
          </a:xfrm>
          <a:prstGeom prst="rect">
            <a:avLst/>
          </a:prstGeom>
          <a:noFill/>
          <a:ln w="12700" cmpd="sng">
            <a:solidFill>
              <a:srgbClr val="800000"/>
            </a:solidFill>
            <a:prstDash val="sysDash"/>
          </a:ln>
        </p:spPr>
        <p:txBody>
          <a:bodyPr wrap="none" rtlCol="0">
            <a:spAutoFit/>
          </a:bodyPr>
          <a:lstStyle/>
          <a:p>
            <a:pPr>
              <a:lnSpc>
                <a:spcPts val="2420"/>
              </a:lnSpc>
            </a:pPr>
            <a:r>
              <a:rPr lang="en-US" sz="1600" dirty="0" smtClean="0"/>
              <a:t>Selected cell : full V</a:t>
            </a:r>
            <a:r>
              <a:rPr lang="en-US" sz="1600" baseline="-25000" dirty="0" smtClean="0"/>
              <a:t>SET</a:t>
            </a:r>
          </a:p>
          <a:p>
            <a:pPr>
              <a:lnSpc>
                <a:spcPts val="2420"/>
              </a:lnSpc>
            </a:pPr>
            <a:r>
              <a:rPr lang="en-US" sz="1600" dirty="0" smtClean="0"/>
              <a:t>Unselected cells: ≤ ½ V</a:t>
            </a:r>
            <a:r>
              <a:rPr lang="en-US" sz="1600" baseline="-25000" dirty="0" smtClean="0"/>
              <a:t>SET</a:t>
            </a:r>
            <a:endParaRPr lang="en-US" sz="1600" baseline="-25000" dirty="0"/>
          </a:p>
        </p:txBody>
      </p:sp>
      <p:sp>
        <p:nvSpPr>
          <p:cNvPr id="8" name="Rectangle 7"/>
          <p:cNvSpPr/>
          <p:nvPr/>
        </p:nvSpPr>
        <p:spPr>
          <a:xfrm>
            <a:off x="457200" y="1524000"/>
            <a:ext cx="2895600" cy="646331"/>
          </a:xfrm>
          <a:prstGeom prst="rect">
            <a:avLst/>
          </a:prstGeom>
        </p:spPr>
        <p:txBody>
          <a:bodyPr wrap="square">
            <a:spAutoFit/>
          </a:bodyPr>
          <a:lstStyle/>
          <a:p>
            <a:pPr algn="ctr"/>
            <a:r>
              <a:rPr lang="en-US" sz="1800" dirty="0" smtClean="0">
                <a:solidFill>
                  <a:srgbClr val="FF0000"/>
                </a:solidFill>
              </a:rPr>
              <a:t>Leaky </a:t>
            </a:r>
            <a:r>
              <a:rPr lang="en-US" sz="1800" dirty="0">
                <a:solidFill>
                  <a:srgbClr val="FF0000"/>
                </a:solidFill>
              </a:rPr>
              <a:t>paths also </a:t>
            </a:r>
            <a:r>
              <a:rPr lang="en-US" sz="1800" dirty="0" smtClean="0">
                <a:solidFill>
                  <a:srgbClr val="FF0000"/>
                </a:solidFill>
              </a:rPr>
              <a:t>contribute to </a:t>
            </a:r>
            <a:r>
              <a:rPr lang="en-US" sz="1800" dirty="0">
                <a:solidFill>
                  <a:srgbClr val="FF0000"/>
                </a:solidFill>
              </a:rPr>
              <a:t>SA current</a:t>
            </a:r>
          </a:p>
        </p:txBody>
      </p:sp>
      <p:sp>
        <p:nvSpPr>
          <p:cNvPr id="18" name="Rectangle 17"/>
          <p:cNvSpPr/>
          <p:nvPr/>
        </p:nvSpPr>
        <p:spPr>
          <a:xfrm>
            <a:off x="4495800" y="1828800"/>
            <a:ext cx="2209800" cy="646331"/>
          </a:xfrm>
          <a:prstGeom prst="rect">
            <a:avLst/>
          </a:prstGeom>
        </p:spPr>
        <p:txBody>
          <a:bodyPr wrap="square">
            <a:spAutoFit/>
          </a:bodyPr>
          <a:lstStyle/>
          <a:p>
            <a:pPr algn="ctr"/>
            <a:r>
              <a:rPr lang="en-US" sz="1800" dirty="0">
                <a:solidFill>
                  <a:srgbClr val="FF0000"/>
                </a:solidFill>
              </a:rPr>
              <a:t>Hard to control R</a:t>
            </a:r>
            <a:r>
              <a:rPr lang="en-US" sz="1800" baseline="-25000" dirty="0">
                <a:solidFill>
                  <a:srgbClr val="FF0000"/>
                </a:solidFill>
              </a:rPr>
              <a:t>L</a:t>
            </a:r>
            <a:r>
              <a:rPr lang="en-US" sz="1800" dirty="0">
                <a:solidFill>
                  <a:srgbClr val="FF0000"/>
                </a:solidFill>
              </a:rPr>
              <a:t> </a:t>
            </a:r>
            <a:r>
              <a:rPr lang="en-US" sz="1800" dirty="0" smtClean="0">
                <a:solidFill>
                  <a:srgbClr val="FF0000"/>
                </a:solidFill>
              </a:rPr>
              <a:t>by controlling </a:t>
            </a:r>
            <a:r>
              <a:rPr lang="en-US" sz="1800" b="1" dirty="0" err="1">
                <a:solidFill>
                  <a:srgbClr val="FF0000"/>
                </a:solidFill>
              </a:rPr>
              <a:t>I</a:t>
            </a:r>
            <a:r>
              <a:rPr lang="en-US" sz="1800" b="1" baseline="-25000" dirty="0" err="1">
                <a:solidFill>
                  <a:srgbClr val="FF0000"/>
                </a:solidFill>
              </a:rPr>
              <a:t>c</a:t>
            </a:r>
            <a:endParaRPr lang="en-US" sz="1800" b="1" baseline="-25000" dirty="0">
              <a:solidFill>
                <a:srgbClr val="FF0000"/>
              </a:solidFill>
            </a:endParaRPr>
          </a:p>
        </p:txBody>
      </p:sp>
      <p:sp>
        <p:nvSpPr>
          <p:cNvPr id="20" name="Right Brace 19"/>
          <p:cNvSpPr/>
          <p:nvPr/>
        </p:nvSpPr>
        <p:spPr bwMode="auto">
          <a:xfrm>
            <a:off x="3352800" y="3200400"/>
            <a:ext cx="228600" cy="609600"/>
          </a:xfrm>
          <a:prstGeom prst="rightBrace">
            <a:avLst/>
          </a:prstGeom>
          <a:noFill/>
          <a:ln w="28575" cap="flat" cmpd="sng" algn="ctr">
            <a:solidFill>
              <a:schemeClr val="tx1"/>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21" name="Left Brace 20"/>
          <p:cNvSpPr/>
          <p:nvPr/>
        </p:nvSpPr>
        <p:spPr bwMode="auto">
          <a:xfrm rot="5400000">
            <a:off x="5616835" y="2473410"/>
            <a:ext cx="228600" cy="1295400"/>
          </a:xfrm>
          <a:prstGeom prst="leftBrace">
            <a:avLst/>
          </a:prstGeom>
          <a:noFill/>
          <a:ln w="28575" cap="flat" cmpd="sng" algn="ctr">
            <a:solidFill>
              <a:schemeClr val="tx1"/>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345" name="Right Brace 344"/>
          <p:cNvSpPr/>
          <p:nvPr/>
        </p:nvSpPr>
        <p:spPr bwMode="auto">
          <a:xfrm>
            <a:off x="7620000" y="3581400"/>
            <a:ext cx="228600" cy="609600"/>
          </a:xfrm>
          <a:prstGeom prst="rightBrace">
            <a:avLst/>
          </a:prstGeom>
          <a:noFill/>
          <a:ln w="28575" cap="flat" cmpd="sng" algn="ctr">
            <a:solidFill>
              <a:schemeClr val="tx1"/>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35948767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3" cstate="print"/>
          <a:srcRect r="26823"/>
          <a:stretch>
            <a:fillRect/>
          </a:stretch>
        </p:blipFill>
        <p:spPr bwMode="auto">
          <a:xfrm>
            <a:off x="228600" y="3923884"/>
            <a:ext cx="4343400" cy="2553116"/>
          </a:xfrm>
          <a:prstGeom prst="rect">
            <a:avLst/>
          </a:prstGeom>
          <a:noFill/>
          <a:ln w="9525">
            <a:noFill/>
            <a:miter lim="800000"/>
            <a:headEnd/>
            <a:tailEnd/>
          </a:ln>
        </p:spPr>
      </p:pic>
      <p:grpSp>
        <p:nvGrpSpPr>
          <p:cNvPr id="2" name="Group 25"/>
          <p:cNvGrpSpPr>
            <a:grpSpLocks noChangeAspect="1"/>
          </p:cNvGrpSpPr>
          <p:nvPr/>
        </p:nvGrpSpPr>
        <p:grpSpPr bwMode="auto">
          <a:xfrm>
            <a:off x="2582455" y="1892300"/>
            <a:ext cx="1816352" cy="1460500"/>
            <a:chOff x="5748318" y="1965702"/>
            <a:chExt cx="3395682" cy="2691010"/>
          </a:xfrm>
        </p:grpSpPr>
        <p:pic>
          <p:nvPicPr>
            <p:cNvPr id="15383" name="Picture 2"/>
            <p:cNvPicPr>
              <a:picLocks noChangeAspect="1" noChangeArrowheads="1"/>
            </p:cNvPicPr>
            <p:nvPr/>
          </p:nvPicPr>
          <p:blipFill>
            <a:blip r:embed="rId4" cstate="print"/>
            <a:srcRect l="51852" b="18562"/>
            <a:stretch>
              <a:fillRect/>
            </a:stretch>
          </p:blipFill>
          <p:spPr bwMode="auto">
            <a:xfrm>
              <a:off x="5833210" y="1965702"/>
              <a:ext cx="3310790" cy="2691010"/>
            </a:xfrm>
            <a:prstGeom prst="rect">
              <a:avLst/>
            </a:prstGeom>
            <a:noFill/>
            <a:ln w="9525">
              <a:noFill/>
              <a:miter lim="800000"/>
              <a:headEnd/>
              <a:tailEnd/>
            </a:ln>
          </p:spPr>
        </p:pic>
        <p:sp>
          <p:nvSpPr>
            <p:cNvPr id="15384" name="Rectangle 24"/>
            <p:cNvSpPr>
              <a:spLocks noChangeArrowheads="1"/>
            </p:cNvSpPr>
            <p:nvPr/>
          </p:nvSpPr>
          <p:spPr bwMode="auto">
            <a:xfrm>
              <a:off x="5748318" y="2060848"/>
              <a:ext cx="424460" cy="483910"/>
            </a:xfrm>
            <a:prstGeom prst="rect">
              <a:avLst/>
            </a:prstGeom>
            <a:solidFill>
              <a:schemeClr val="bg1"/>
            </a:solidFill>
            <a:ln w="12700" algn="ctr">
              <a:noFill/>
              <a:round/>
              <a:headEnd/>
              <a:tailEnd/>
            </a:ln>
          </p:spPr>
          <p:txBody>
            <a:bodyPr anchor="ctr"/>
            <a:lstStyle/>
            <a:p>
              <a:pPr algn="ctr">
                <a:spcBef>
                  <a:spcPct val="50000"/>
                </a:spcBef>
                <a:buClr>
                  <a:schemeClr val="accent2"/>
                </a:buClr>
                <a:buFont typeface="Wingdings" pitchFamily="2" charset="2"/>
                <a:buNone/>
              </a:pPr>
              <a:endParaRPr lang="en-US" altLang="zh-TW">
                <a:ea typeface="PMingLiU" pitchFamily="18" charset="-120"/>
              </a:endParaRPr>
            </a:p>
          </p:txBody>
        </p:sp>
      </p:grpSp>
      <p:grpSp>
        <p:nvGrpSpPr>
          <p:cNvPr id="3" name="群組 11"/>
          <p:cNvGrpSpPr>
            <a:grpSpLocks noChangeAspect="1"/>
          </p:cNvGrpSpPr>
          <p:nvPr/>
        </p:nvGrpSpPr>
        <p:grpSpPr bwMode="auto">
          <a:xfrm>
            <a:off x="5562600" y="454025"/>
            <a:ext cx="2606194" cy="2162296"/>
            <a:chOff x="4309462" y="1472477"/>
            <a:chExt cx="3804878" cy="3182766"/>
          </a:xfrm>
        </p:grpSpPr>
        <p:pic>
          <p:nvPicPr>
            <p:cNvPr id="15380" name="Picture 2"/>
            <p:cNvPicPr>
              <a:picLocks noChangeAspect="1" noChangeArrowheads="1"/>
            </p:cNvPicPr>
            <p:nvPr/>
          </p:nvPicPr>
          <p:blipFill>
            <a:blip r:embed="rId5" cstate="print"/>
            <a:srcRect/>
            <a:stretch>
              <a:fillRect/>
            </a:stretch>
          </p:blipFill>
          <p:spPr bwMode="auto">
            <a:xfrm>
              <a:off x="4459742" y="1472477"/>
              <a:ext cx="3654598" cy="3176644"/>
            </a:xfrm>
            <a:prstGeom prst="rect">
              <a:avLst/>
            </a:prstGeom>
            <a:noFill/>
            <a:ln w="9525">
              <a:noFill/>
              <a:miter lim="800000"/>
              <a:headEnd/>
              <a:tailEnd/>
            </a:ln>
          </p:spPr>
        </p:pic>
        <p:sp>
          <p:nvSpPr>
            <p:cNvPr id="15381" name="矩形 9"/>
            <p:cNvSpPr>
              <a:spLocks noChangeArrowheads="1"/>
            </p:cNvSpPr>
            <p:nvPr/>
          </p:nvSpPr>
          <p:spPr bwMode="auto">
            <a:xfrm>
              <a:off x="4356847" y="1536807"/>
              <a:ext cx="537882" cy="1075764"/>
            </a:xfrm>
            <a:prstGeom prst="rect">
              <a:avLst/>
            </a:prstGeom>
            <a:solidFill>
              <a:schemeClr val="bg1"/>
            </a:solidFill>
            <a:ln w="9525" algn="ctr">
              <a:noFill/>
              <a:round/>
              <a:headEnd/>
              <a:tailEnd/>
            </a:ln>
          </p:spPr>
          <p:txBody>
            <a:bodyPr/>
            <a:lstStyle/>
            <a:p>
              <a:pPr eaLnBrk="0" hangingPunct="0"/>
              <a:endParaRPr lang="zh-TW" altLang="en-US" sz="1000">
                <a:ea typeface="ＭＳ Ｐゴシック" pitchFamily="34" charset="-128"/>
              </a:endParaRPr>
            </a:p>
          </p:txBody>
        </p:sp>
        <p:sp>
          <p:nvSpPr>
            <p:cNvPr id="15382" name="矩形 10"/>
            <p:cNvSpPr>
              <a:spLocks noChangeArrowheads="1"/>
            </p:cNvSpPr>
            <p:nvPr/>
          </p:nvSpPr>
          <p:spPr bwMode="auto">
            <a:xfrm>
              <a:off x="4309462" y="3579479"/>
              <a:ext cx="537882" cy="1075764"/>
            </a:xfrm>
            <a:prstGeom prst="rect">
              <a:avLst/>
            </a:prstGeom>
            <a:solidFill>
              <a:schemeClr val="bg1"/>
            </a:solidFill>
            <a:ln w="9525" algn="ctr">
              <a:noFill/>
              <a:round/>
              <a:headEnd/>
              <a:tailEnd/>
            </a:ln>
          </p:spPr>
          <p:txBody>
            <a:bodyPr/>
            <a:lstStyle/>
            <a:p>
              <a:pPr eaLnBrk="0" hangingPunct="0"/>
              <a:endParaRPr lang="zh-TW" altLang="en-US" sz="1000">
                <a:ea typeface="ＭＳ Ｐゴシック" pitchFamily="34" charset="-128"/>
              </a:endParaRPr>
            </a:p>
          </p:txBody>
        </p:sp>
      </p:grpSp>
      <p:grpSp>
        <p:nvGrpSpPr>
          <p:cNvPr id="4" name="Group 27"/>
          <p:cNvGrpSpPr>
            <a:grpSpLocks noChangeAspect="1"/>
          </p:cNvGrpSpPr>
          <p:nvPr/>
        </p:nvGrpSpPr>
        <p:grpSpPr bwMode="auto">
          <a:xfrm>
            <a:off x="228600" y="1834521"/>
            <a:ext cx="2178477" cy="1622488"/>
            <a:chOff x="2123728" y="404664"/>
            <a:chExt cx="3816424" cy="2952328"/>
          </a:xfrm>
        </p:grpSpPr>
        <p:grpSp>
          <p:nvGrpSpPr>
            <p:cNvPr id="5" name="Group 16"/>
            <p:cNvGrpSpPr>
              <a:grpSpLocks/>
            </p:cNvGrpSpPr>
            <p:nvPr/>
          </p:nvGrpSpPr>
          <p:grpSpPr bwMode="auto">
            <a:xfrm>
              <a:off x="2123728" y="404664"/>
              <a:ext cx="3816424" cy="2952328"/>
              <a:chOff x="395536" y="2924944"/>
              <a:chExt cx="3312368" cy="2160240"/>
            </a:xfrm>
          </p:grpSpPr>
          <p:sp>
            <p:nvSpPr>
              <p:cNvPr id="15377" name="Rectangle 11"/>
              <p:cNvSpPr>
                <a:spLocks noChangeArrowheads="1"/>
              </p:cNvSpPr>
              <p:nvPr/>
            </p:nvSpPr>
            <p:spPr bwMode="auto">
              <a:xfrm>
                <a:off x="3347864" y="2924944"/>
                <a:ext cx="360040" cy="360040"/>
              </a:xfrm>
              <a:prstGeom prst="rect">
                <a:avLst/>
              </a:prstGeom>
              <a:solidFill>
                <a:schemeClr val="bg1"/>
              </a:solidFill>
              <a:ln w="12700" algn="ctr">
                <a:noFill/>
                <a:round/>
                <a:headEnd/>
                <a:tailEnd/>
              </a:ln>
            </p:spPr>
            <p:txBody>
              <a:bodyPr anchor="ctr"/>
              <a:lstStyle/>
              <a:p>
                <a:pPr algn="ctr">
                  <a:spcBef>
                    <a:spcPct val="50000"/>
                  </a:spcBef>
                  <a:buClr>
                    <a:schemeClr val="accent2"/>
                  </a:buClr>
                  <a:buFont typeface="Wingdings" pitchFamily="2" charset="2"/>
                  <a:buNone/>
                </a:pPr>
                <a:endParaRPr lang="en-US" altLang="zh-TW">
                  <a:ea typeface="PMingLiU" pitchFamily="18" charset="-120"/>
                </a:endParaRPr>
              </a:p>
            </p:txBody>
          </p:sp>
          <p:sp>
            <p:nvSpPr>
              <p:cNvPr id="15378" name="Rectangle 12"/>
              <p:cNvSpPr>
                <a:spLocks noChangeArrowheads="1"/>
              </p:cNvSpPr>
              <p:nvPr/>
            </p:nvSpPr>
            <p:spPr bwMode="auto">
              <a:xfrm>
                <a:off x="395536" y="2924944"/>
                <a:ext cx="360040" cy="360040"/>
              </a:xfrm>
              <a:prstGeom prst="rect">
                <a:avLst/>
              </a:prstGeom>
              <a:solidFill>
                <a:schemeClr val="bg1"/>
              </a:solidFill>
              <a:ln w="12700" algn="ctr">
                <a:noFill/>
                <a:round/>
                <a:headEnd/>
                <a:tailEnd/>
              </a:ln>
            </p:spPr>
            <p:txBody>
              <a:bodyPr anchor="ctr"/>
              <a:lstStyle/>
              <a:p>
                <a:pPr algn="ctr">
                  <a:spcBef>
                    <a:spcPct val="50000"/>
                  </a:spcBef>
                  <a:buClr>
                    <a:schemeClr val="accent2"/>
                  </a:buClr>
                  <a:buFont typeface="Wingdings" pitchFamily="2" charset="2"/>
                  <a:buNone/>
                </a:pPr>
                <a:endParaRPr lang="en-US" altLang="zh-TW">
                  <a:ea typeface="PMingLiU" pitchFamily="18" charset="-120"/>
                </a:endParaRPr>
              </a:p>
            </p:txBody>
          </p:sp>
          <p:pic>
            <p:nvPicPr>
              <p:cNvPr id="15379" name="Picture 2"/>
              <p:cNvPicPr>
                <a:picLocks noChangeAspect="1" noChangeArrowheads="1"/>
              </p:cNvPicPr>
              <p:nvPr/>
            </p:nvPicPr>
            <p:blipFill>
              <a:blip r:embed="rId4" cstate="print"/>
              <a:srcRect r="48148" b="12132"/>
              <a:stretch>
                <a:fillRect/>
              </a:stretch>
            </p:blipFill>
            <p:spPr bwMode="auto">
              <a:xfrm>
                <a:off x="395536" y="2924944"/>
                <a:ext cx="3024336" cy="2160240"/>
              </a:xfrm>
              <a:prstGeom prst="rect">
                <a:avLst/>
              </a:prstGeom>
              <a:noFill/>
              <a:ln w="9525">
                <a:noFill/>
                <a:miter lim="800000"/>
                <a:headEnd/>
                <a:tailEnd/>
              </a:ln>
            </p:spPr>
          </p:pic>
        </p:grpSp>
        <p:sp>
          <p:nvSpPr>
            <p:cNvPr id="15376" name="Rectangle 26"/>
            <p:cNvSpPr>
              <a:spLocks noChangeArrowheads="1"/>
            </p:cNvSpPr>
            <p:nvPr/>
          </p:nvSpPr>
          <p:spPr bwMode="auto">
            <a:xfrm>
              <a:off x="2123728" y="404664"/>
              <a:ext cx="474029" cy="552062"/>
            </a:xfrm>
            <a:prstGeom prst="rect">
              <a:avLst/>
            </a:prstGeom>
            <a:solidFill>
              <a:schemeClr val="bg1"/>
            </a:solidFill>
            <a:ln w="12700" algn="ctr">
              <a:noFill/>
              <a:round/>
              <a:headEnd/>
              <a:tailEnd/>
            </a:ln>
          </p:spPr>
          <p:txBody>
            <a:bodyPr anchor="ctr"/>
            <a:lstStyle/>
            <a:p>
              <a:pPr algn="ctr">
                <a:spcBef>
                  <a:spcPct val="50000"/>
                </a:spcBef>
                <a:buClr>
                  <a:schemeClr val="accent2"/>
                </a:buClr>
                <a:buFont typeface="Wingdings" pitchFamily="2" charset="2"/>
                <a:buNone/>
              </a:pPr>
              <a:endParaRPr lang="en-US" altLang="zh-TW">
                <a:ea typeface="PMingLiU" pitchFamily="18" charset="-120"/>
              </a:endParaRPr>
            </a:p>
          </p:txBody>
        </p:sp>
      </p:grpSp>
      <p:grpSp>
        <p:nvGrpSpPr>
          <p:cNvPr id="6" name="群組 14"/>
          <p:cNvGrpSpPr>
            <a:grpSpLocks/>
          </p:cNvGrpSpPr>
          <p:nvPr/>
        </p:nvGrpSpPr>
        <p:grpSpPr bwMode="auto">
          <a:xfrm>
            <a:off x="4572000" y="2819400"/>
            <a:ext cx="3886200" cy="2895600"/>
            <a:chOff x="2731274" y="4288574"/>
            <a:chExt cx="3170064" cy="2291160"/>
          </a:xfrm>
        </p:grpSpPr>
        <p:pic>
          <p:nvPicPr>
            <p:cNvPr id="15373" name="Picture 3"/>
            <p:cNvPicPr>
              <a:picLocks noChangeAspect="1" noChangeArrowheads="1"/>
            </p:cNvPicPr>
            <p:nvPr/>
          </p:nvPicPr>
          <p:blipFill>
            <a:blip r:embed="rId6" cstate="print"/>
            <a:srcRect/>
            <a:stretch>
              <a:fillRect/>
            </a:stretch>
          </p:blipFill>
          <p:spPr bwMode="auto">
            <a:xfrm>
              <a:off x="2731274" y="4288574"/>
              <a:ext cx="3170064" cy="2291160"/>
            </a:xfrm>
            <a:prstGeom prst="rect">
              <a:avLst/>
            </a:prstGeom>
            <a:noFill/>
            <a:ln w="9525">
              <a:noFill/>
              <a:miter lim="800000"/>
              <a:headEnd/>
              <a:tailEnd/>
            </a:ln>
          </p:spPr>
        </p:pic>
        <p:sp>
          <p:nvSpPr>
            <p:cNvPr id="15374" name="矩形 13"/>
            <p:cNvSpPr>
              <a:spLocks noChangeArrowheads="1"/>
            </p:cNvSpPr>
            <p:nvPr/>
          </p:nvSpPr>
          <p:spPr bwMode="auto">
            <a:xfrm>
              <a:off x="2771375" y="4323549"/>
              <a:ext cx="537882" cy="586549"/>
            </a:xfrm>
            <a:prstGeom prst="rect">
              <a:avLst/>
            </a:prstGeom>
            <a:solidFill>
              <a:schemeClr val="bg1"/>
            </a:solidFill>
            <a:ln w="9525" algn="ctr">
              <a:noFill/>
              <a:round/>
              <a:headEnd/>
              <a:tailEnd/>
            </a:ln>
          </p:spPr>
          <p:txBody>
            <a:bodyPr/>
            <a:lstStyle/>
            <a:p>
              <a:pPr eaLnBrk="0" hangingPunct="0"/>
              <a:endParaRPr lang="zh-TW" altLang="en-US" sz="1000">
                <a:ea typeface="ＭＳ Ｐゴシック" pitchFamily="34" charset="-128"/>
              </a:endParaRPr>
            </a:p>
          </p:txBody>
        </p:sp>
      </p:grpSp>
      <p:sp>
        <p:nvSpPr>
          <p:cNvPr id="15366" name="標題 1"/>
          <p:cNvSpPr>
            <a:spLocks noGrp="1"/>
          </p:cNvSpPr>
          <p:nvPr>
            <p:ph type="title"/>
          </p:nvPr>
        </p:nvSpPr>
        <p:spPr>
          <a:xfrm>
            <a:off x="457200" y="112937"/>
            <a:ext cx="8229600" cy="769584"/>
          </a:xfrm>
        </p:spPr>
        <p:txBody>
          <a:bodyPr>
            <a:normAutofit/>
          </a:bodyPr>
          <a:lstStyle/>
          <a:p>
            <a:r>
              <a:rPr lang="en-US" altLang="zh-TW" sz="3200" b="1" dirty="0" smtClean="0">
                <a:ea typeface="PMingLiU" pitchFamily="18" charset="-120"/>
              </a:rPr>
              <a:t>3D RRAM Architectures</a:t>
            </a:r>
            <a:endParaRPr lang="zh-TW" altLang="en-US" sz="3200" b="1" dirty="0" smtClean="0">
              <a:ea typeface="PMingLiU" pitchFamily="18" charset="-120"/>
            </a:endParaRPr>
          </a:p>
        </p:txBody>
      </p:sp>
      <p:sp>
        <p:nvSpPr>
          <p:cNvPr id="16" name="矩形 15"/>
          <p:cNvSpPr/>
          <p:nvPr/>
        </p:nvSpPr>
        <p:spPr>
          <a:xfrm>
            <a:off x="338138" y="1584325"/>
            <a:ext cx="4153701" cy="307777"/>
          </a:xfrm>
          <a:prstGeom prst="rect">
            <a:avLst/>
          </a:prstGeom>
          <a:ln w="38100">
            <a:solidFill>
              <a:srgbClr val="0F3896"/>
            </a:solidFill>
          </a:ln>
        </p:spPr>
        <p:txBody>
          <a:bodyPr wrap="none">
            <a:spAutoFit/>
          </a:bodyPr>
          <a:lstStyle/>
          <a:p>
            <a:pPr marL="457200" indent="-457200">
              <a:spcBef>
                <a:spcPct val="20000"/>
              </a:spcBef>
              <a:defRPr/>
            </a:pPr>
            <a:r>
              <a:rPr lang="en-US" altLang="zh-TW" sz="1400" b="1" kern="0" dirty="0">
                <a:solidFill>
                  <a:srgbClr val="0F3896"/>
                </a:solidFill>
              </a:rPr>
              <a:t>I. G. </a:t>
            </a:r>
            <a:r>
              <a:rPr lang="en-US" altLang="zh-TW" sz="1400" b="1" kern="0" dirty="0" err="1">
                <a:solidFill>
                  <a:srgbClr val="0F3896"/>
                </a:solidFill>
              </a:rPr>
              <a:t>Baek</a:t>
            </a:r>
            <a:r>
              <a:rPr lang="en-US" altLang="zh-TW" sz="1400" b="1" kern="0" dirty="0">
                <a:solidFill>
                  <a:srgbClr val="0F3896"/>
                </a:solidFill>
              </a:rPr>
              <a:t>, </a:t>
            </a:r>
            <a:r>
              <a:rPr lang="en-US" altLang="zh-TW" sz="1400" b="1" i="1" kern="0" dirty="0">
                <a:solidFill>
                  <a:srgbClr val="0F3896"/>
                </a:solidFill>
              </a:rPr>
              <a:t>et al.</a:t>
            </a:r>
            <a:r>
              <a:rPr lang="en-US" altLang="zh-TW" sz="1400" b="1" kern="0" dirty="0">
                <a:solidFill>
                  <a:srgbClr val="0F3896"/>
                </a:solidFill>
              </a:rPr>
              <a:t>,</a:t>
            </a:r>
            <a:r>
              <a:rPr lang="en-US" altLang="zh-TW" sz="1400" b="1" i="1" kern="0" dirty="0">
                <a:solidFill>
                  <a:srgbClr val="0F3896"/>
                </a:solidFill>
              </a:rPr>
              <a:t> IEDM</a:t>
            </a:r>
            <a:r>
              <a:rPr lang="en-US" altLang="zh-TW" sz="1400" b="1" kern="0" dirty="0">
                <a:solidFill>
                  <a:srgbClr val="0F3896"/>
                </a:solidFill>
              </a:rPr>
              <a:t>, 2009 &amp; </a:t>
            </a:r>
            <a:r>
              <a:rPr lang="en-US" altLang="zh-TW" sz="1400" b="1" kern="0" dirty="0" smtClean="0">
                <a:solidFill>
                  <a:srgbClr val="0F3896"/>
                </a:solidFill>
              </a:rPr>
              <a:t>2011 (</a:t>
            </a:r>
            <a:r>
              <a:rPr lang="en-US" altLang="zh-TW" sz="1400" b="1" kern="0" dirty="0">
                <a:solidFill>
                  <a:srgbClr val="0F3896"/>
                </a:solidFill>
              </a:rPr>
              <a:t>Samsung)</a:t>
            </a:r>
          </a:p>
        </p:txBody>
      </p:sp>
      <p:sp>
        <p:nvSpPr>
          <p:cNvPr id="17" name="矩形 16"/>
          <p:cNvSpPr/>
          <p:nvPr/>
        </p:nvSpPr>
        <p:spPr>
          <a:xfrm>
            <a:off x="5105400" y="2663825"/>
            <a:ext cx="3794372" cy="307777"/>
          </a:xfrm>
          <a:prstGeom prst="rect">
            <a:avLst/>
          </a:prstGeom>
          <a:ln w="38100">
            <a:solidFill>
              <a:srgbClr val="0F3896"/>
            </a:solidFill>
          </a:ln>
        </p:spPr>
        <p:txBody>
          <a:bodyPr wrap="none">
            <a:spAutoFit/>
          </a:bodyPr>
          <a:lstStyle/>
          <a:p>
            <a:pPr marL="457200" indent="-457200">
              <a:spcBef>
                <a:spcPct val="20000"/>
              </a:spcBef>
              <a:defRPr/>
            </a:pPr>
            <a:r>
              <a:rPr lang="en-US" altLang="zh-TW" sz="1400" b="1" dirty="0">
                <a:solidFill>
                  <a:srgbClr val="0F3896"/>
                </a:solidFill>
              </a:rPr>
              <a:t>W.-C. </a:t>
            </a:r>
            <a:r>
              <a:rPr lang="en-US" altLang="zh-TW" sz="1400" b="1" dirty="0" err="1">
                <a:solidFill>
                  <a:srgbClr val="0F3896"/>
                </a:solidFill>
              </a:rPr>
              <a:t>Chien</a:t>
            </a:r>
            <a:r>
              <a:rPr lang="en-US" altLang="zh-TW" sz="1400" b="1" dirty="0">
                <a:solidFill>
                  <a:srgbClr val="0F3896"/>
                </a:solidFill>
              </a:rPr>
              <a:t> , </a:t>
            </a:r>
            <a:r>
              <a:rPr lang="en-US" altLang="zh-TW" sz="1400" b="1" i="1" dirty="0">
                <a:solidFill>
                  <a:srgbClr val="0F3896"/>
                </a:solidFill>
              </a:rPr>
              <a:t>et al.</a:t>
            </a:r>
            <a:r>
              <a:rPr lang="en-US" altLang="zh-TW" sz="1400" b="1" dirty="0">
                <a:solidFill>
                  <a:srgbClr val="0F3896"/>
                </a:solidFill>
              </a:rPr>
              <a:t>,</a:t>
            </a:r>
            <a:r>
              <a:rPr lang="en-US" altLang="zh-TW" sz="1400" b="1" i="1" dirty="0">
                <a:solidFill>
                  <a:srgbClr val="0F3896"/>
                </a:solidFill>
              </a:rPr>
              <a:t> </a:t>
            </a:r>
            <a:r>
              <a:rPr lang="en-US" altLang="zh-TW" sz="1400" b="1" i="1" dirty="0" smtClean="0">
                <a:solidFill>
                  <a:srgbClr val="0F3896"/>
                </a:solidFill>
              </a:rPr>
              <a:t>VLSIT</a:t>
            </a:r>
            <a:r>
              <a:rPr lang="en-US" altLang="zh-TW" sz="1400" b="1" dirty="0" smtClean="0">
                <a:solidFill>
                  <a:srgbClr val="0F3896"/>
                </a:solidFill>
              </a:rPr>
              <a:t>, 2012 </a:t>
            </a:r>
            <a:r>
              <a:rPr lang="en-US" altLang="zh-TW" sz="1400" b="1" kern="0" dirty="0" smtClean="0">
                <a:solidFill>
                  <a:srgbClr val="0F3896"/>
                </a:solidFill>
              </a:rPr>
              <a:t>(</a:t>
            </a:r>
            <a:r>
              <a:rPr lang="en-US" altLang="zh-TW" sz="1400" b="1" dirty="0" err="1">
                <a:solidFill>
                  <a:srgbClr val="0F3896"/>
                </a:solidFill>
              </a:rPr>
              <a:t>Macronix</a:t>
            </a:r>
            <a:r>
              <a:rPr lang="en-US" altLang="zh-TW" sz="1400" b="1" kern="0" dirty="0">
                <a:solidFill>
                  <a:srgbClr val="0F3896"/>
                </a:solidFill>
              </a:rPr>
              <a:t>)</a:t>
            </a:r>
          </a:p>
        </p:txBody>
      </p:sp>
      <p:sp>
        <p:nvSpPr>
          <p:cNvPr id="18" name="矩形 17"/>
          <p:cNvSpPr/>
          <p:nvPr/>
        </p:nvSpPr>
        <p:spPr>
          <a:xfrm>
            <a:off x="5105400" y="6019800"/>
            <a:ext cx="3017173" cy="307777"/>
          </a:xfrm>
          <a:prstGeom prst="rect">
            <a:avLst/>
          </a:prstGeom>
          <a:ln w="38100">
            <a:solidFill>
              <a:srgbClr val="0F3896"/>
            </a:solidFill>
          </a:ln>
        </p:spPr>
        <p:txBody>
          <a:bodyPr wrap="none">
            <a:spAutoFit/>
          </a:bodyPr>
          <a:lstStyle/>
          <a:p>
            <a:pPr marL="457200" indent="-457200">
              <a:spcBef>
                <a:spcPct val="20000"/>
              </a:spcBef>
              <a:defRPr/>
            </a:pPr>
            <a:r>
              <a:rPr lang="en-US" altLang="zh-TW" sz="1400" b="1" kern="0" dirty="0">
                <a:solidFill>
                  <a:srgbClr val="0F3896"/>
                </a:solidFill>
              </a:rPr>
              <a:t>L. Zhang, </a:t>
            </a:r>
            <a:r>
              <a:rPr lang="en-US" altLang="zh-TW" sz="1400" b="1" i="1" kern="0" dirty="0">
                <a:solidFill>
                  <a:srgbClr val="0F3896"/>
                </a:solidFill>
              </a:rPr>
              <a:t>et al.</a:t>
            </a:r>
            <a:r>
              <a:rPr lang="en-US" altLang="zh-TW" sz="1400" b="1" kern="0" dirty="0">
                <a:solidFill>
                  <a:srgbClr val="0F3896"/>
                </a:solidFill>
              </a:rPr>
              <a:t>,</a:t>
            </a:r>
            <a:r>
              <a:rPr lang="en-US" altLang="zh-TW" sz="1400" b="1" i="1" kern="0" dirty="0">
                <a:solidFill>
                  <a:srgbClr val="0F3896"/>
                </a:solidFill>
              </a:rPr>
              <a:t> IMW</a:t>
            </a:r>
            <a:r>
              <a:rPr lang="en-US" altLang="zh-TW" sz="1400" b="1" kern="0" dirty="0">
                <a:solidFill>
                  <a:srgbClr val="0F3896"/>
                </a:solidFill>
              </a:rPr>
              <a:t>, </a:t>
            </a:r>
            <a:r>
              <a:rPr lang="en-US" altLang="zh-TW" sz="1400" b="1" kern="0" dirty="0" smtClean="0">
                <a:solidFill>
                  <a:srgbClr val="0F3896"/>
                </a:solidFill>
              </a:rPr>
              <a:t>2013 (</a:t>
            </a:r>
            <a:r>
              <a:rPr lang="en-US" altLang="zh-TW" sz="1400" b="1" kern="0" dirty="0">
                <a:solidFill>
                  <a:srgbClr val="0F3896"/>
                </a:solidFill>
              </a:rPr>
              <a:t>IMEC)</a:t>
            </a:r>
          </a:p>
        </p:txBody>
      </p:sp>
      <p:sp>
        <p:nvSpPr>
          <p:cNvPr id="24" name="矩形 15"/>
          <p:cNvSpPr/>
          <p:nvPr/>
        </p:nvSpPr>
        <p:spPr>
          <a:xfrm>
            <a:off x="304800" y="3657600"/>
            <a:ext cx="3975768" cy="307777"/>
          </a:xfrm>
          <a:prstGeom prst="rect">
            <a:avLst/>
          </a:prstGeom>
          <a:ln w="38100">
            <a:solidFill>
              <a:srgbClr val="0F3896"/>
            </a:solidFill>
          </a:ln>
        </p:spPr>
        <p:txBody>
          <a:bodyPr wrap="none">
            <a:spAutoFit/>
          </a:bodyPr>
          <a:lstStyle/>
          <a:p>
            <a:pPr marL="457200" indent="-457200">
              <a:spcBef>
                <a:spcPct val="20000"/>
              </a:spcBef>
              <a:defRPr/>
            </a:pPr>
            <a:r>
              <a:rPr lang="en-US" altLang="zh-TW" sz="1400" b="1" kern="0" dirty="0" smtClean="0">
                <a:solidFill>
                  <a:srgbClr val="0F3896"/>
                </a:solidFill>
              </a:rPr>
              <a:t>H.-Y. Chen, </a:t>
            </a:r>
            <a:r>
              <a:rPr lang="en-US" altLang="zh-TW" sz="1400" b="1" i="1" kern="0" dirty="0">
                <a:solidFill>
                  <a:srgbClr val="0F3896"/>
                </a:solidFill>
              </a:rPr>
              <a:t>et al.</a:t>
            </a:r>
            <a:r>
              <a:rPr lang="en-US" altLang="zh-TW" sz="1400" b="1" kern="0" dirty="0">
                <a:solidFill>
                  <a:srgbClr val="0F3896"/>
                </a:solidFill>
              </a:rPr>
              <a:t>,</a:t>
            </a:r>
            <a:r>
              <a:rPr lang="en-US" altLang="zh-TW" sz="1400" b="1" i="1" kern="0" dirty="0">
                <a:solidFill>
                  <a:srgbClr val="0F3896"/>
                </a:solidFill>
              </a:rPr>
              <a:t> IEDM</a:t>
            </a:r>
            <a:r>
              <a:rPr lang="en-US" altLang="zh-TW" sz="1400" b="1" kern="0" dirty="0">
                <a:solidFill>
                  <a:srgbClr val="0F3896"/>
                </a:solidFill>
              </a:rPr>
              <a:t>, </a:t>
            </a:r>
            <a:r>
              <a:rPr lang="en-US" altLang="zh-TW" sz="1400" b="1" kern="0" dirty="0" smtClean="0">
                <a:solidFill>
                  <a:srgbClr val="0F3896"/>
                </a:solidFill>
              </a:rPr>
              <a:t>2012 (Stanford/PKU)</a:t>
            </a:r>
            <a:endParaRPr lang="en-US" altLang="zh-TW" sz="1400" b="1" kern="0" dirty="0">
              <a:solidFill>
                <a:srgbClr val="0F3896"/>
              </a:solidFill>
            </a:endParaRPr>
          </a:p>
        </p:txBody>
      </p:sp>
    </p:spTree>
    <p:extLst>
      <p:ext uri="{BB962C8B-B14F-4D97-AF65-F5344CB8AC3E}">
        <p14:creationId xmlns:p14="http://schemas.microsoft.com/office/powerpoint/2010/main" val="289534894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976914"/>
            <a:ext cx="6741459" cy="320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4" cstate="print"/>
          <a:stretch>
            <a:fillRect/>
          </a:stretch>
        </p:blipFill>
        <p:spPr>
          <a:xfrm>
            <a:off x="5057286" y="3713006"/>
            <a:ext cx="3934314" cy="2840194"/>
          </a:xfrm>
          <a:prstGeom prst="rect">
            <a:avLst/>
          </a:prstGeom>
        </p:spPr>
      </p:pic>
      <p:grpSp>
        <p:nvGrpSpPr>
          <p:cNvPr id="3" name="Group 8"/>
          <p:cNvGrpSpPr/>
          <p:nvPr/>
        </p:nvGrpSpPr>
        <p:grpSpPr>
          <a:xfrm>
            <a:off x="3352800" y="3505200"/>
            <a:ext cx="1905000" cy="2514600"/>
            <a:chOff x="3352800" y="3429000"/>
            <a:chExt cx="1905000" cy="2514600"/>
          </a:xfrm>
        </p:grpSpPr>
        <p:sp>
          <p:nvSpPr>
            <p:cNvPr id="14" name="Rectangle 4"/>
            <p:cNvSpPr/>
            <p:nvPr/>
          </p:nvSpPr>
          <p:spPr bwMode="auto">
            <a:xfrm>
              <a:off x="3352800" y="3429000"/>
              <a:ext cx="609600" cy="1066800"/>
            </a:xfrm>
            <a:prstGeom prst="rect">
              <a:avLst/>
            </a:prstGeom>
            <a:noFill/>
            <a:ln w="63500"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chemeClr val="accent2"/>
                </a:buClr>
                <a:buSzTx/>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cxnSp>
          <p:nvCxnSpPr>
            <p:cNvPr id="15" name="Straight Connector 14"/>
            <p:cNvCxnSpPr/>
            <p:nvPr/>
          </p:nvCxnSpPr>
          <p:spPr bwMode="auto">
            <a:xfrm>
              <a:off x="4038600" y="3505200"/>
              <a:ext cx="1219200" cy="457200"/>
            </a:xfrm>
            <a:prstGeom prst="line">
              <a:avLst/>
            </a:prstGeom>
            <a:solidFill>
              <a:schemeClr val="accent1"/>
            </a:solidFill>
            <a:ln w="63500" cap="flat" cmpd="sng" algn="ctr">
              <a:solidFill>
                <a:srgbClr val="0000FF"/>
              </a:solidFill>
              <a:prstDash val="solid"/>
              <a:round/>
              <a:headEnd type="none" w="med" len="med"/>
              <a:tailEnd type="none" w="med" len="med"/>
            </a:ln>
            <a:effectLst/>
          </p:spPr>
        </p:cxnSp>
        <p:cxnSp>
          <p:nvCxnSpPr>
            <p:cNvPr id="16" name="Straight Connector 15"/>
            <p:cNvCxnSpPr/>
            <p:nvPr/>
          </p:nvCxnSpPr>
          <p:spPr bwMode="auto">
            <a:xfrm>
              <a:off x="3962400" y="4572000"/>
              <a:ext cx="1295400" cy="1371600"/>
            </a:xfrm>
            <a:prstGeom prst="line">
              <a:avLst/>
            </a:prstGeom>
            <a:solidFill>
              <a:schemeClr val="accent1"/>
            </a:solidFill>
            <a:ln w="63500" cap="flat" cmpd="sng" algn="ctr">
              <a:solidFill>
                <a:srgbClr val="0000FF"/>
              </a:solidFill>
              <a:prstDash val="solid"/>
              <a:round/>
              <a:headEnd type="none" w="med" len="med"/>
              <a:tailEnd type="none" w="med" len="med"/>
            </a:ln>
            <a:effectLst/>
          </p:spPr>
        </p:cxnSp>
      </p:grpSp>
      <p:sp>
        <p:nvSpPr>
          <p:cNvPr id="2" name="Title 1"/>
          <p:cNvSpPr>
            <a:spLocks noGrp="1"/>
          </p:cNvSpPr>
          <p:nvPr>
            <p:ph type="title"/>
          </p:nvPr>
        </p:nvSpPr>
        <p:spPr/>
        <p:txBody>
          <a:bodyPr>
            <a:normAutofit/>
          </a:bodyPr>
          <a:lstStyle/>
          <a:p>
            <a:r>
              <a:rPr lang="en-US" sz="3600" b="1" i="1" dirty="0" smtClean="0"/>
              <a:t>Technology Requirements of 3D RRAM</a:t>
            </a:r>
            <a:endParaRPr lang="en-US" sz="3600" b="1" i="1" dirty="0"/>
          </a:p>
        </p:txBody>
      </p:sp>
    </p:spTree>
    <p:extLst>
      <p:ext uri="{BB962C8B-B14F-4D97-AF65-F5344CB8AC3E}">
        <p14:creationId xmlns:p14="http://schemas.microsoft.com/office/powerpoint/2010/main" val="738347182"/>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53988" y="871538"/>
            <a:ext cx="8810625" cy="498475"/>
          </a:xfrm>
        </p:spPr>
        <p:txBody>
          <a:bodyPr>
            <a:noAutofit/>
          </a:bodyPr>
          <a:lstStyle/>
          <a:p>
            <a:r>
              <a:rPr lang="en-US" altLang="zh-TW" sz="3200" b="1" i="1" dirty="0" smtClean="0">
                <a:ea typeface="PMingLiU" pitchFamily="18" charset="-120"/>
              </a:rPr>
              <a:t>3D Cross-Point Using Metal Planes</a:t>
            </a:r>
          </a:p>
        </p:txBody>
      </p:sp>
      <p:pic>
        <p:nvPicPr>
          <p:cNvPr id="20483" name="Picture 2"/>
          <p:cNvPicPr>
            <a:picLocks noChangeAspect="1" noChangeArrowheads="1"/>
          </p:cNvPicPr>
          <p:nvPr/>
        </p:nvPicPr>
        <p:blipFill>
          <a:blip r:embed="rId3" cstate="print"/>
          <a:srcRect r="26823"/>
          <a:stretch>
            <a:fillRect/>
          </a:stretch>
        </p:blipFill>
        <p:spPr bwMode="auto">
          <a:xfrm>
            <a:off x="2051050" y="1984375"/>
            <a:ext cx="7113588" cy="4181475"/>
          </a:xfrm>
          <a:prstGeom prst="rect">
            <a:avLst/>
          </a:prstGeom>
          <a:noFill/>
          <a:ln w="9525">
            <a:noFill/>
            <a:miter lim="800000"/>
            <a:headEnd/>
            <a:tailEnd/>
          </a:ln>
        </p:spPr>
      </p:pic>
      <p:sp>
        <p:nvSpPr>
          <p:cNvPr id="30" name="文字方塊 5"/>
          <p:cNvSpPr txBox="1"/>
          <p:nvPr/>
        </p:nvSpPr>
        <p:spPr>
          <a:xfrm>
            <a:off x="-36513" y="5661025"/>
            <a:ext cx="2532063" cy="400050"/>
          </a:xfrm>
          <a:prstGeom prst="rect">
            <a:avLst/>
          </a:prstGeom>
          <a:noFill/>
          <a:ln w="25400">
            <a:noFill/>
          </a:ln>
        </p:spPr>
        <p:txBody>
          <a:bodyPr>
            <a:spAutoFit/>
          </a:bodyPr>
          <a:lstStyle/>
          <a:p>
            <a:pPr algn="ctr"/>
            <a:r>
              <a:rPr lang="en-US" altLang="zh-TW" sz="2000" b="1">
                <a:solidFill>
                  <a:srgbClr val="1E3AF8"/>
                </a:solidFill>
                <a:ea typeface="PMingLiU" pitchFamily="18" charset="-120"/>
              </a:rPr>
              <a:t>Vertical Transistor</a:t>
            </a:r>
            <a:endParaRPr lang="zh-TW" altLang="en-US" sz="2000" b="1">
              <a:solidFill>
                <a:srgbClr val="1E3AF8"/>
              </a:solidFill>
              <a:ea typeface="PMingLiU" pitchFamily="18" charset="-120"/>
            </a:endParaRPr>
          </a:p>
        </p:txBody>
      </p:sp>
      <p:pic>
        <p:nvPicPr>
          <p:cNvPr id="20485" name="Picture 2"/>
          <p:cNvPicPr>
            <a:picLocks noChangeAspect="1" noChangeArrowheads="1"/>
          </p:cNvPicPr>
          <p:nvPr/>
        </p:nvPicPr>
        <p:blipFill>
          <a:blip r:embed="rId4" cstate="print"/>
          <a:srcRect/>
          <a:stretch>
            <a:fillRect/>
          </a:stretch>
        </p:blipFill>
        <p:spPr bwMode="auto">
          <a:xfrm>
            <a:off x="287338" y="2781300"/>
            <a:ext cx="1908175" cy="2827338"/>
          </a:xfrm>
          <a:prstGeom prst="rect">
            <a:avLst/>
          </a:prstGeom>
          <a:noFill/>
          <a:ln w="9525">
            <a:noFill/>
            <a:miter lim="800000"/>
            <a:headEnd/>
            <a:tailEnd/>
          </a:ln>
        </p:spPr>
      </p:pic>
      <p:sp>
        <p:nvSpPr>
          <p:cNvPr id="7" name="矩形 8"/>
          <p:cNvSpPr/>
          <p:nvPr/>
        </p:nvSpPr>
        <p:spPr bwMode="auto">
          <a:xfrm>
            <a:off x="331855" y="1524000"/>
            <a:ext cx="8448588" cy="53917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headEnd type="none" w="med" len="med"/>
            <a:tailEnd type="none" w="med" len="med"/>
          </a:ln>
          <a:effectLst/>
          <a:scene3d>
            <a:camera prst="orthographicFront">
              <a:rot lat="0" lon="0" rev="0"/>
            </a:camera>
            <a:lightRig rig="contrasting" dir="t">
              <a:rot lat="0" lon="0" rev="7800000"/>
            </a:lightRig>
          </a:scene3d>
          <a:sp3d>
            <a:bevelT w="139700" h="139700"/>
          </a:sp3d>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altLang="zh-TW" sz="2200" b="1" dirty="0"/>
              <a:t>Each Vertical RRAM Cell is randomly accessible in the </a:t>
            </a:r>
            <a:r>
              <a:rPr lang="en-US" altLang="zh-TW" sz="2200" b="1" dirty="0" smtClean="0"/>
              <a:t>array</a:t>
            </a:r>
            <a:endParaRPr lang="en-US" altLang="zh-TW" sz="2200" b="1" dirty="0"/>
          </a:p>
        </p:txBody>
      </p:sp>
      <p:sp>
        <p:nvSpPr>
          <p:cNvPr id="8" name="Rectangle 3"/>
          <p:cNvSpPr>
            <a:spLocks noChangeArrowheads="1"/>
          </p:cNvSpPr>
          <p:nvPr/>
        </p:nvSpPr>
        <p:spPr bwMode="auto">
          <a:xfrm>
            <a:off x="6019800" y="6079866"/>
            <a:ext cx="2281971" cy="276999"/>
          </a:xfrm>
          <a:prstGeom prst="rect">
            <a:avLst/>
          </a:prstGeom>
          <a:noFill/>
          <a:ln w="9525">
            <a:noFill/>
            <a:miter lim="800000"/>
            <a:headEnd/>
            <a:tailEnd/>
          </a:ln>
        </p:spPr>
        <p:txBody>
          <a:bodyPr wrap="none">
            <a:spAutoFit/>
          </a:bodyPr>
          <a:lstStyle/>
          <a:p>
            <a:r>
              <a:rPr lang="en-US" altLang="zh-TW" sz="1200" b="1" dirty="0">
                <a:ea typeface="新細明體" charset="-120"/>
              </a:rPr>
              <a:t>H.-Y. </a:t>
            </a:r>
            <a:r>
              <a:rPr lang="en-US" altLang="zh-TW" sz="1200" b="1" dirty="0" smtClean="0">
                <a:ea typeface="新細明體" charset="-120"/>
              </a:rPr>
              <a:t>Chen </a:t>
            </a:r>
            <a:r>
              <a:rPr lang="en-US" altLang="zh-TW" sz="1200" b="1" i="1" dirty="0">
                <a:ea typeface="新細明體" charset="-120"/>
              </a:rPr>
              <a:t>et al.</a:t>
            </a:r>
            <a:r>
              <a:rPr lang="en-US" altLang="zh-TW" sz="1200" b="1" dirty="0">
                <a:ea typeface="新細明體" charset="-120"/>
              </a:rPr>
              <a:t>,</a:t>
            </a:r>
            <a:r>
              <a:rPr lang="en-US" altLang="zh-TW" sz="1200" b="1" i="1" dirty="0">
                <a:ea typeface="新細明體" charset="-120"/>
              </a:rPr>
              <a:t> </a:t>
            </a:r>
            <a:r>
              <a:rPr lang="en-US" altLang="zh-TW" sz="1200" b="1" dirty="0">
                <a:ea typeface="新細明體" charset="-120"/>
              </a:rPr>
              <a:t>IEDM, </a:t>
            </a:r>
            <a:r>
              <a:rPr lang="en-US" altLang="zh-TW" sz="1200" b="1" dirty="0" smtClean="0">
                <a:ea typeface="新細明體" charset="-120"/>
              </a:rPr>
              <a:t>2012</a:t>
            </a:r>
            <a:endParaRPr lang="en-US" altLang="zh-TW" sz="1200" b="1" dirty="0">
              <a:ea typeface="新細明體" charset="-120"/>
            </a:endParaRPr>
          </a:p>
        </p:txBody>
      </p:sp>
    </p:spTree>
    <p:extLst>
      <p:ext uri="{BB962C8B-B14F-4D97-AF65-F5344CB8AC3E}">
        <p14:creationId xmlns:p14="http://schemas.microsoft.com/office/powerpoint/2010/main" val="56890220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标题 1"/>
          <p:cNvSpPr>
            <a:spLocks noGrp="1"/>
          </p:cNvSpPr>
          <p:nvPr>
            <p:ph type="title"/>
          </p:nvPr>
        </p:nvSpPr>
        <p:spPr>
          <a:xfrm>
            <a:off x="1598" y="381001"/>
            <a:ext cx="9142402" cy="45719"/>
          </a:xfrm>
        </p:spPr>
        <p:txBody>
          <a:bodyPr>
            <a:noAutofit/>
          </a:bodyPr>
          <a:lstStyle/>
          <a:p>
            <a:r>
              <a:rPr lang="en-US" altLang="zh-CN" sz="3600" b="1" i="1" dirty="0" smtClean="0">
                <a:ea typeface="SimSun" pitchFamily="2" charset="-122"/>
              </a:rPr>
              <a:t>Metal Oxide RRAM (IEDM/VLSI/ISSCC) </a:t>
            </a:r>
            <a:endParaRPr lang="zh-CN" altLang="en-US" sz="3600" b="1" i="1" dirty="0" smtClean="0">
              <a:ea typeface="SimSun" pitchFamily="2" charset="-122"/>
            </a:endParaRPr>
          </a:p>
        </p:txBody>
      </p:sp>
      <p:graphicFrame>
        <p:nvGraphicFramePr>
          <p:cNvPr id="7" name="表格 6"/>
          <p:cNvGraphicFramePr>
            <a:graphicFrameLocks noGrp="1"/>
          </p:cNvGraphicFramePr>
          <p:nvPr>
            <p:extLst>
              <p:ext uri="{D42A27DB-BD31-4B8C-83A1-F6EECF244321}">
                <p14:modId xmlns:p14="http://schemas.microsoft.com/office/powerpoint/2010/main" val="2951577535"/>
              </p:ext>
            </p:extLst>
          </p:nvPr>
        </p:nvGraphicFramePr>
        <p:xfrm>
          <a:off x="76200" y="852958"/>
          <a:ext cx="23012400" cy="5700242"/>
        </p:xfrm>
        <a:graphic>
          <a:graphicData uri="http://schemas.openxmlformats.org/drawingml/2006/table">
            <a:tbl>
              <a:tblPr/>
              <a:tblGrid>
                <a:gridCol w="762000"/>
                <a:gridCol w="609600"/>
                <a:gridCol w="533400"/>
                <a:gridCol w="533400"/>
                <a:gridCol w="533400"/>
                <a:gridCol w="609600"/>
                <a:gridCol w="533400"/>
                <a:gridCol w="509198"/>
                <a:gridCol w="544180"/>
                <a:gridCol w="544180"/>
                <a:gridCol w="544180"/>
                <a:gridCol w="544180"/>
                <a:gridCol w="544180"/>
                <a:gridCol w="544180"/>
                <a:gridCol w="544180"/>
                <a:gridCol w="544180"/>
                <a:gridCol w="544180"/>
                <a:gridCol w="544180"/>
                <a:gridCol w="544180"/>
                <a:gridCol w="544180"/>
                <a:gridCol w="544180"/>
                <a:gridCol w="544180"/>
                <a:gridCol w="544180"/>
                <a:gridCol w="544180"/>
                <a:gridCol w="544180"/>
                <a:gridCol w="544180"/>
                <a:gridCol w="577020"/>
                <a:gridCol w="511340"/>
                <a:gridCol w="544180"/>
                <a:gridCol w="586178"/>
                <a:gridCol w="574027"/>
                <a:gridCol w="572559"/>
                <a:gridCol w="541806"/>
                <a:gridCol w="557181"/>
                <a:gridCol w="557181"/>
                <a:gridCol w="557181"/>
                <a:gridCol w="557181"/>
                <a:gridCol w="628528"/>
                <a:gridCol w="609600"/>
                <a:gridCol w="533400"/>
                <a:gridCol w="685800"/>
              </a:tblGrid>
              <a:tr h="80543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100" b="1"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NiO</a:t>
                      </a:r>
                      <a:endPar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IEDM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2004 [1]</a:t>
                      </a: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Cu</a:t>
                      </a:r>
                      <a:r>
                        <a:rPr kumimoji="0" lang="en-US" altLang="zh-CN" sz="1100" b="1" i="0" u="none" strike="noStrike" cap="none" normalizeH="0" baseline="-25000" dirty="0" err="1" smtClean="0">
                          <a:ln>
                            <a:noFill/>
                          </a:ln>
                          <a:solidFill>
                            <a:schemeClr val="bg1"/>
                          </a:solidFill>
                          <a:effectLst/>
                          <a:latin typeface="Arial" pitchFamily="34" charset="0"/>
                          <a:ea typeface="SimSun" pitchFamily="2" charset="-122"/>
                          <a:cs typeface="Arial" pitchFamily="34" charset="0"/>
                        </a:rPr>
                        <a:t>x</a:t>
                      </a: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O</a:t>
                      </a:r>
                      <a:endPar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IEDM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2005 [2]</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Cu: </a:t>
                      </a: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MoO</a:t>
                      </a:r>
                      <a:r>
                        <a:rPr kumimoji="0" lang="en-US" altLang="zh-CN" sz="1100" b="1" i="0" u="none" strike="noStrike" cap="none" normalizeH="0" baseline="-25000" dirty="0" err="1" smtClean="0">
                          <a:ln>
                            <a:noFill/>
                          </a:ln>
                          <a:solidFill>
                            <a:schemeClr val="bg1"/>
                          </a:solidFill>
                          <a:effectLst/>
                          <a:latin typeface="Arial" pitchFamily="34" charset="0"/>
                          <a:ea typeface="SimSun" pitchFamily="2" charset="-122"/>
                          <a:cs typeface="Arial" pitchFamily="34" charset="0"/>
                        </a:rPr>
                        <a:t>x</a:t>
                      </a:r>
                      <a:endPar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IEDM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2006 [3]</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Ti:NiO</a:t>
                      </a:r>
                      <a:endPar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IEDM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2007 [4]</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TaO</a:t>
                      </a:r>
                      <a:r>
                        <a:rPr kumimoji="0" lang="en-US" altLang="zh-CN" sz="1100" b="1" i="0" u="none" strike="noStrike" cap="none" normalizeH="0" baseline="-25000" dirty="0" err="1" smtClean="0">
                          <a:ln>
                            <a:noFill/>
                          </a:ln>
                          <a:solidFill>
                            <a:schemeClr val="bg1"/>
                          </a:solidFill>
                          <a:effectLst/>
                          <a:latin typeface="Arial" pitchFamily="34" charset="0"/>
                          <a:ea typeface="SimSun" pitchFamily="2" charset="-122"/>
                          <a:cs typeface="Arial" pitchFamily="34" charset="0"/>
                        </a:rPr>
                        <a:t>x</a:t>
                      </a:r>
                      <a:endPar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IEDM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2008 [5]</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HfO</a:t>
                      </a:r>
                      <a:r>
                        <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x</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IEDM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2008 [6]</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NiO</a:t>
                      </a:r>
                      <a:endPar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VLSI</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2009 [7]</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HfO</a:t>
                      </a:r>
                      <a:r>
                        <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x</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IEDM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2009  [8]</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TiON</a:t>
                      </a:r>
                      <a:endPar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IEDM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2009 [9]</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Ta</a:t>
                      </a:r>
                      <a:r>
                        <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2</a:t>
                      </a: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O</a:t>
                      </a:r>
                      <a:r>
                        <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5</a:t>
                      </a: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 </a:t>
                      </a: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TiO</a:t>
                      </a:r>
                      <a:r>
                        <a:rPr kumimoji="0" lang="en-US" altLang="zh-CN" sz="1100" b="1" i="0" u="none" strike="noStrike" cap="none" normalizeH="0" baseline="-25000" dirty="0" err="1" smtClean="0">
                          <a:ln>
                            <a:noFill/>
                          </a:ln>
                          <a:solidFill>
                            <a:schemeClr val="bg1"/>
                          </a:solidFill>
                          <a:effectLst/>
                          <a:latin typeface="Arial" pitchFamily="34" charset="0"/>
                          <a:ea typeface="SimSun" pitchFamily="2" charset="-122"/>
                          <a:cs typeface="Arial" pitchFamily="34" charset="0"/>
                        </a:rPr>
                        <a:t>x</a:t>
                      </a:r>
                      <a:r>
                        <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VLSI</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2010 [10]</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WO</a:t>
                      </a:r>
                      <a:r>
                        <a:rPr kumimoji="0" lang="en-US" altLang="zh-CN" sz="1100" b="1" i="0" u="none" strike="noStrike" cap="none" normalizeH="0" baseline="-25000" dirty="0" err="1" smtClean="0">
                          <a:ln>
                            <a:noFill/>
                          </a:ln>
                          <a:solidFill>
                            <a:schemeClr val="bg1"/>
                          </a:solidFill>
                          <a:effectLst/>
                          <a:latin typeface="Arial" pitchFamily="34" charset="0"/>
                          <a:ea typeface="SimSun" pitchFamily="2" charset="-122"/>
                          <a:cs typeface="Arial" pitchFamily="34" charset="0"/>
                        </a:rPr>
                        <a:t>x</a:t>
                      </a:r>
                      <a:endPar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IEDM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2010 [11]</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WO</a:t>
                      </a:r>
                      <a:r>
                        <a:rPr kumimoji="0" lang="en-US" altLang="zh-CN" sz="1100" b="1" i="0" u="none" strike="noStrike" cap="none" normalizeH="0" baseline="-25000" dirty="0" err="1" smtClean="0">
                          <a:ln>
                            <a:noFill/>
                          </a:ln>
                          <a:solidFill>
                            <a:schemeClr val="bg1"/>
                          </a:solidFill>
                          <a:effectLst/>
                          <a:latin typeface="Arial" pitchFamily="34" charset="0"/>
                          <a:ea typeface="SimSun" pitchFamily="2" charset="-122"/>
                          <a:cs typeface="Arial" pitchFamily="34" charset="0"/>
                        </a:rPr>
                        <a:t>x</a:t>
                      </a:r>
                      <a:endPar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IEDM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2010 [12]</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GeO</a:t>
                      </a: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a:t>
                      </a: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HfON</a:t>
                      </a:r>
                      <a:endPar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IEDM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2010 [13]</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ZrO</a:t>
                      </a:r>
                      <a:r>
                        <a:rPr kumimoji="0" lang="en-US" altLang="zh-CN" sz="1100" b="1" i="0" u="none" strike="noStrike" cap="none" normalizeH="0" baseline="-25000" dirty="0" err="1" smtClean="0">
                          <a:ln>
                            <a:noFill/>
                          </a:ln>
                          <a:solidFill>
                            <a:schemeClr val="bg1"/>
                          </a:solidFill>
                          <a:effectLst/>
                          <a:latin typeface="Arial" pitchFamily="34" charset="0"/>
                          <a:ea typeface="SimSun" pitchFamily="2" charset="-122"/>
                          <a:cs typeface="Arial" pitchFamily="34" charset="0"/>
                        </a:rPr>
                        <a:t>x</a:t>
                      </a: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a:t>
                      </a:r>
                      <a:b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b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HfO</a:t>
                      </a:r>
                      <a:r>
                        <a:rPr kumimoji="0" lang="en-US" altLang="zh-CN" sz="1100" b="1" i="0" u="none" strike="noStrike" cap="none" normalizeH="0" baseline="-25000" dirty="0" err="1" smtClean="0">
                          <a:ln>
                            <a:noFill/>
                          </a:ln>
                          <a:solidFill>
                            <a:schemeClr val="bg1"/>
                          </a:solidFill>
                          <a:effectLst/>
                          <a:latin typeface="Arial" pitchFamily="34" charset="0"/>
                          <a:ea typeface="SimSun" pitchFamily="2" charset="-122"/>
                          <a:cs typeface="Arial" pitchFamily="34" charset="0"/>
                        </a:rPr>
                        <a:t>x</a:t>
                      </a:r>
                      <a:endPar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IEDM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2010 [14]</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N:AlO</a:t>
                      </a:r>
                      <a:r>
                        <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x</a:t>
                      </a: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VLSI 2011 [15]</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HfO</a:t>
                      </a:r>
                      <a:r>
                        <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x</a:t>
                      </a: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AlO</a:t>
                      </a:r>
                      <a:r>
                        <a:rPr kumimoji="0" lang="en-US" altLang="zh-CN" sz="1100" b="1" i="0" u="none" strike="noStrike" cap="none" normalizeH="0" baseline="-25000" dirty="0" err="1" smtClean="0">
                          <a:ln>
                            <a:noFill/>
                          </a:ln>
                          <a:solidFill>
                            <a:schemeClr val="bg1"/>
                          </a:solidFill>
                          <a:effectLst/>
                          <a:latin typeface="Arial" pitchFamily="34" charset="0"/>
                          <a:ea typeface="SimSun" pitchFamily="2" charset="-122"/>
                          <a:cs typeface="Arial" pitchFamily="34" charset="0"/>
                        </a:rPr>
                        <a:t>x</a:t>
                      </a:r>
                      <a:endPar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VLSI</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2011 [16]</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TiO</a:t>
                      </a:r>
                      <a:r>
                        <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2</a:t>
                      </a: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Al</a:t>
                      </a:r>
                      <a:r>
                        <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2</a:t>
                      </a: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O</a:t>
                      </a:r>
                      <a:r>
                        <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3</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VLSI</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2011 [17]</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TaO</a:t>
                      </a:r>
                      <a:r>
                        <a:rPr kumimoji="0" lang="en-US" altLang="zh-CN" sz="1100" b="1" i="0" u="none" strike="noStrike" cap="none" normalizeH="0" baseline="-25000" dirty="0" err="1" smtClean="0">
                          <a:ln>
                            <a:noFill/>
                          </a:ln>
                          <a:solidFill>
                            <a:schemeClr val="bg1"/>
                          </a:solidFill>
                          <a:effectLst/>
                          <a:latin typeface="Arial" pitchFamily="34" charset="0"/>
                          <a:ea typeface="SimSun" pitchFamily="2" charset="-122"/>
                          <a:cs typeface="Arial" pitchFamily="34" charset="0"/>
                        </a:rPr>
                        <a:t>x</a:t>
                      </a: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Ta</a:t>
                      </a:r>
                      <a:r>
                        <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2</a:t>
                      </a: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O</a:t>
                      </a:r>
                      <a:r>
                        <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5</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VLSI</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2011</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[18]</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Hf</a:t>
                      </a: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a:t>
                      </a: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HfO</a:t>
                      </a:r>
                      <a:r>
                        <a:rPr kumimoji="0" lang="en-US" altLang="zh-CN" sz="1100" b="1" i="0" u="none" strike="noStrike" cap="none" normalizeH="0" baseline="-25000" dirty="0" err="1" smtClean="0">
                          <a:ln>
                            <a:noFill/>
                          </a:ln>
                          <a:solidFill>
                            <a:schemeClr val="bg1"/>
                          </a:solidFill>
                          <a:effectLst/>
                          <a:latin typeface="Arial" pitchFamily="34" charset="0"/>
                          <a:ea typeface="SimSun" pitchFamily="2" charset="-122"/>
                          <a:cs typeface="Arial" pitchFamily="34" charset="0"/>
                        </a:rPr>
                        <a:t>x</a:t>
                      </a:r>
                      <a:endPar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IEDM 2011</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[19]</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Hf</a:t>
                      </a: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a:t>
                      </a: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HfO</a:t>
                      </a:r>
                      <a:r>
                        <a:rPr kumimoji="0" lang="en-US" altLang="zh-CN" sz="1100" b="1" i="0" u="none" strike="noStrike" cap="none" normalizeH="0" baseline="-25000" dirty="0" err="1" smtClean="0">
                          <a:ln>
                            <a:noFill/>
                          </a:ln>
                          <a:solidFill>
                            <a:schemeClr val="bg1"/>
                          </a:solidFill>
                          <a:effectLst/>
                          <a:latin typeface="Arial" pitchFamily="34" charset="0"/>
                          <a:ea typeface="SimSun" pitchFamily="2" charset="-122"/>
                          <a:cs typeface="Arial" pitchFamily="34" charset="0"/>
                        </a:rPr>
                        <a:t>x</a:t>
                      </a:r>
                      <a:endPar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IEDM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2012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err="1" smtClean="0">
                          <a:ln>
                            <a:noFill/>
                          </a:ln>
                          <a:solidFill>
                            <a:srgbClr val="FFFF00"/>
                          </a:solidFill>
                          <a:effectLst/>
                          <a:latin typeface="Arial" pitchFamily="34" charset="0"/>
                          <a:ea typeface="SimSun" pitchFamily="2" charset="-122"/>
                          <a:cs typeface="Arial" pitchFamily="34" charset="0"/>
                        </a:rPr>
                        <a:t>Graphene</a:t>
                      </a:r>
                      <a:r>
                        <a:rPr kumimoji="0" lang="en-US" altLang="zh-CN" sz="1100" b="1" i="0" u="none" strike="noStrike" cap="none" normalizeH="0" baseline="0" dirty="0" smtClean="0">
                          <a:ln>
                            <a:noFill/>
                          </a:ln>
                          <a:solidFill>
                            <a:srgbClr val="FFFF00"/>
                          </a:solidFill>
                          <a:effectLst/>
                          <a:latin typeface="Arial" pitchFamily="34" charset="0"/>
                          <a:ea typeface="SimSun" pitchFamily="2" charset="-122"/>
                          <a:cs typeface="Arial" pitchFamily="34" charset="0"/>
                        </a:rPr>
                        <a:t>/</a:t>
                      </a:r>
                      <a:r>
                        <a:rPr kumimoji="0" lang="en-US" altLang="zh-CN" sz="1100" b="1" i="0" u="none" strike="noStrike" cap="none" normalizeH="0" baseline="0" dirty="0" err="1" smtClean="0">
                          <a:ln>
                            <a:noFill/>
                          </a:ln>
                          <a:solidFill>
                            <a:srgbClr val="FFFF00"/>
                          </a:solidFill>
                          <a:effectLst/>
                          <a:latin typeface="Arial" pitchFamily="34" charset="0"/>
                          <a:ea typeface="SimSun" pitchFamily="2" charset="-122"/>
                          <a:cs typeface="Arial" pitchFamily="34" charset="0"/>
                        </a:rPr>
                        <a:t>HfO</a:t>
                      </a:r>
                      <a:r>
                        <a:rPr kumimoji="0" lang="en-US" altLang="zh-CN" sz="1100" b="1" i="0" u="none" strike="noStrike" cap="none" normalizeH="0" baseline="-25000" dirty="0" err="1" smtClean="0">
                          <a:ln>
                            <a:noFill/>
                          </a:ln>
                          <a:solidFill>
                            <a:srgbClr val="FFFF00"/>
                          </a:solidFill>
                          <a:effectLst/>
                          <a:latin typeface="Arial" pitchFamily="34" charset="0"/>
                          <a:ea typeface="SimSun" pitchFamily="2" charset="-122"/>
                          <a:cs typeface="Arial" pitchFamily="34" charset="0"/>
                        </a:rPr>
                        <a:t>x</a:t>
                      </a:r>
                      <a:endParaRPr kumimoji="0" lang="en-US" altLang="zh-CN" sz="1100" b="1" i="0" u="none" strike="noStrike" cap="none" normalizeH="0" baseline="-25000" dirty="0" smtClean="0">
                        <a:ln>
                          <a:noFill/>
                        </a:ln>
                        <a:solidFill>
                          <a:srgbClr val="FFFF00"/>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IEDM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2012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[21]</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Ni/</a:t>
                      </a: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HfO</a:t>
                      </a:r>
                      <a:r>
                        <a:rPr kumimoji="0" lang="en-US" altLang="zh-CN" sz="1100" b="1" i="0" u="none" strike="noStrike" cap="none" normalizeH="0" baseline="-25000" dirty="0" err="1" smtClean="0">
                          <a:ln>
                            <a:noFill/>
                          </a:ln>
                          <a:solidFill>
                            <a:schemeClr val="bg1"/>
                          </a:solidFill>
                          <a:effectLst/>
                          <a:latin typeface="Arial" pitchFamily="34" charset="0"/>
                          <a:ea typeface="SimSun" pitchFamily="2" charset="-122"/>
                          <a:cs typeface="Arial" pitchFamily="34" charset="0"/>
                        </a:rPr>
                        <a:t>x</a:t>
                      </a:r>
                      <a:endPar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IEDM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2012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[22]</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TiON</a:t>
                      </a: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/SiO</a:t>
                      </a:r>
                      <a:r>
                        <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IEDM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2012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[23]</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TaO</a:t>
                      </a:r>
                      <a:r>
                        <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O</a:t>
                      </a:r>
                      <a:r>
                        <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5-</a:t>
                      </a:r>
                      <a:r>
                        <a:rPr kumimoji="0" lang="el-GR"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δ</a:t>
                      </a:r>
                      <a:endPar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a:t>
                      </a: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TaO</a:t>
                      </a:r>
                      <a:r>
                        <a:rPr kumimoji="0" lang="en-US" altLang="zh-CN" sz="1100" b="1" i="0" u="none" strike="noStrike" cap="none" normalizeH="0" baseline="-25000" dirty="0" err="1" smtClean="0">
                          <a:ln>
                            <a:noFill/>
                          </a:ln>
                          <a:solidFill>
                            <a:schemeClr val="bg1"/>
                          </a:solidFill>
                          <a:effectLst/>
                          <a:latin typeface="Arial" pitchFamily="34" charset="0"/>
                          <a:ea typeface="SimSun" pitchFamily="2" charset="-122"/>
                          <a:cs typeface="Arial" pitchFamily="34" charset="0"/>
                        </a:rPr>
                        <a:t>x</a:t>
                      </a:r>
                      <a:endPar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VLSI</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2012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[24]</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TiO</a:t>
                      </a:r>
                      <a:r>
                        <a:rPr kumimoji="0" lang="en-US" altLang="zh-CN" sz="1100" b="1" i="0" u="none" strike="noStrike" cap="none" normalizeH="0" baseline="-25000" dirty="0" err="1" smtClean="0">
                          <a:ln>
                            <a:noFill/>
                          </a:ln>
                          <a:solidFill>
                            <a:schemeClr val="bg1"/>
                          </a:solidFill>
                          <a:effectLst/>
                          <a:latin typeface="Arial" pitchFamily="34" charset="0"/>
                          <a:ea typeface="SimSun" pitchFamily="2" charset="-122"/>
                          <a:cs typeface="Arial" pitchFamily="34" charset="0"/>
                        </a:rPr>
                        <a:t>x</a:t>
                      </a: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Ta</a:t>
                      </a:r>
                      <a:r>
                        <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2</a:t>
                      </a: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O</a:t>
                      </a:r>
                      <a:r>
                        <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5</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VLSI</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2012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[25]</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WO</a:t>
                      </a:r>
                      <a:endPar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VLSI</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2012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[26]</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Al</a:t>
                      </a:r>
                      <a:r>
                        <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2</a:t>
                      </a: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O</a:t>
                      </a:r>
                      <a:r>
                        <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3</a:t>
                      </a: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/HfO</a:t>
                      </a:r>
                      <a:r>
                        <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2</a:t>
                      </a: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a:t>
                      </a: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Hf</a:t>
                      </a:r>
                      <a:endPar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Times New Roman" pitchFamily="18" charset="0"/>
                        </a:rPr>
                        <a:t>VLSI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Times New Roman" pitchFamily="18" charset="0"/>
                        </a:rPr>
                        <a:t>2012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Times New Roman" pitchFamily="18" charset="0"/>
                        </a:rPr>
                        <a:t>[27]</a:t>
                      </a:r>
                      <a:endPar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Nb</a:t>
                      </a:r>
                      <a:r>
                        <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2</a:t>
                      </a: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O</a:t>
                      </a:r>
                      <a:r>
                        <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/NbO</a:t>
                      </a:r>
                      <a:r>
                        <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VLSI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2012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[28]</a:t>
                      </a:r>
                      <a:endPar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TaO</a:t>
                      </a:r>
                      <a:r>
                        <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O</a:t>
                      </a:r>
                      <a:r>
                        <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5-</a:t>
                      </a:r>
                      <a:r>
                        <a:rPr kumimoji="0" lang="el-GR"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δ</a:t>
                      </a:r>
                      <a:endPar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a:t>
                      </a: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TaO</a:t>
                      </a:r>
                      <a:r>
                        <a:rPr kumimoji="0" lang="en-US" altLang="zh-CN" sz="1100" b="1" i="0" u="none" strike="noStrike" cap="none" normalizeH="0" baseline="-25000" dirty="0" err="1" smtClean="0">
                          <a:ln>
                            <a:noFill/>
                          </a:ln>
                          <a:solidFill>
                            <a:schemeClr val="bg1"/>
                          </a:solidFill>
                          <a:effectLst/>
                          <a:latin typeface="Arial" pitchFamily="34" charset="0"/>
                          <a:ea typeface="SimSun" pitchFamily="2" charset="-122"/>
                          <a:cs typeface="Arial" pitchFamily="34" charset="0"/>
                        </a:rPr>
                        <a:t>x</a:t>
                      </a:r>
                      <a:endPar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IEDM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2011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[29]</a:t>
                      </a:r>
                      <a:endPar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TaO</a:t>
                      </a:r>
                      <a:r>
                        <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O</a:t>
                      </a:r>
                      <a:r>
                        <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5-</a:t>
                      </a:r>
                      <a:r>
                        <a:rPr kumimoji="0" lang="el-GR"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rPr>
                        <a:t>δ</a:t>
                      </a:r>
                      <a:endPar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a:t>
                      </a: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TaO</a:t>
                      </a:r>
                      <a:r>
                        <a:rPr kumimoji="0" lang="en-US" altLang="zh-CN" sz="1100" b="1" i="0" u="none" strike="noStrike" cap="none" normalizeH="0" baseline="-25000" dirty="0" err="1" smtClean="0">
                          <a:ln>
                            <a:noFill/>
                          </a:ln>
                          <a:solidFill>
                            <a:schemeClr val="bg1"/>
                          </a:solidFill>
                          <a:effectLst/>
                          <a:latin typeface="Arial" pitchFamily="34" charset="0"/>
                          <a:ea typeface="SimSun" pitchFamily="2" charset="-122"/>
                          <a:cs typeface="Arial" pitchFamily="34" charset="0"/>
                        </a:rPr>
                        <a:t>x</a:t>
                      </a:r>
                      <a:endPar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IEDM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2012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[30]</a:t>
                      </a:r>
                      <a:endPar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HfO</a:t>
                      </a:r>
                      <a:r>
                        <a:rPr kumimoji="0" lang="en-US" altLang="zh-CN" sz="1100" b="1" i="0" u="none" strike="noStrike" cap="none" normalizeH="0" baseline="-25000" dirty="0" err="1" smtClean="0">
                          <a:ln>
                            <a:noFill/>
                          </a:ln>
                          <a:solidFill>
                            <a:schemeClr val="bg1"/>
                          </a:solidFill>
                          <a:effectLst/>
                          <a:latin typeface="Arial" pitchFamily="34" charset="0"/>
                          <a:ea typeface="SimSun" pitchFamily="2" charset="-122"/>
                          <a:cs typeface="Arial" pitchFamily="34" charset="0"/>
                        </a:rPr>
                        <a:t>x</a:t>
                      </a:r>
                      <a:endPar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IEDM 2012</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[31]</a:t>
                      </a:r>
                      <a:endPar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ISSCC</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2013</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[32]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AlOx</a:t>
                      </a: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a:t>
                      </a: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WOx</a:t>
                      </a:r>
                      <a:endPar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VLSI</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2013</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[33]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100" b="1" i="0" u="none" strike="noStrike" cap="none" normalizeH="0" baseline="-25000" dirty="0" smtClean="0">
                        <a:ln>
                          <a:noFill/>
                        </a:ln>
                        <a:solidFill>
                          <a:schemeClr val="bg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TaOx</a:t>
                      </a: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TiO2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VLSI</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2013</a:t>
                      </a:r>
                      <a:endParaRPr kumimoji="0" lang="zh-CN" altLang="en-US" sz="1100" b="1" i="0" u="none" strike="noStrike" cap="none" normalizeH="0" baseline="0" dirty="0" smtClean="0">
                        <a:ln>
                          <a:noFill/>
                        </a:ln>
                        <a:solidFill>
                          <a:schemeClr val="bg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[34]</a:t>
                      </a: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mj-lt"/>
                          <a:ea typeface="SimSun" pitchFamily="2" charset="-122"/>
                          <a:cs typeface="Arial" pitchFamily="34" charset="0"/>
                        </a:rPr>
                        <a:t>TiO</a:t>
                      </a:r>
                      <a:r>
                        <a:rPr kumimoji="0" lang="en-US" altLang="zh-CN" sz="1100" b="1" i="0" u="none" strike="noStrike" cap="none" normalizeH="0" baseline="-25000" dirty="0" smtClean="0">
                          <a:ln>
                            <a:noFill/>
                          </a:ln>
                          <a:solidFill>
                            <a:schemeClr val="bg1"/>
                          </a:solidFill>
                          <a:effectLst/>
                          <a:latin typeface="+mj-lt"/>
                          <a:ea typeface="SimSun" pitchFamily="2" charset="-122"/>
                          <a:cs typeface="Arial" pitchFamily="34" charset="0"/>
                        </a:rPr>
                        <a:t>2</a:t>
                      </a:r>
                      <a:r>
                        <a:rPr kumimoji="0" lang="en-US" altLang="zh-CN" sz="1100" b="1" i="0" u="none" strike="noStrike" cap="none" normalizeH="0" baseline="0" dirty="0" smtClean="0">
                          <a:ln>
                            <a:noFill/>
                          </a:ln>
                          <a:solidFill>
                            <a:schemeClr val="bg1"/>
                          </a:solidFill>
                          <a:effectLst/>
                          <a:latin typeface="+mj-lt"/>
                          <a:ea typeface="SimSun" pitchFamily="2" charset="-122"/>
                          <a:cs typeface="Arial" pitchFamily="34" charset="0"/>
                        </a:rPr>
                        <a:t>/Al</a:t>
                      </a:r>
                      <a:r>
                        <a:rPr kumimoji="0" lang="en-US" altLang="zh-CN" sz="1100" b="1" i="0" u="none" strike="noStrike" cap="none" normalizeH="0" baseline="-25000" dirty="0" smtClean="0">
                          <a:ln>
                            <a:noFill/>
                          </a:ln>
                          <a:solidFill>
                            <a:schemeClr val="bg1"/>
                          </a:solidFill>
                          <a:effectLst/>
                          <a:latin typeface="+mj-lt"/>
                          <a:ea typeface="SimSun" pitchFamily="2" charset="-122"/>
                          <a:cs typeface="Arial" pitchFamily="34" charset="0"/>
                        </a:rPr>
                        <a:t>2</a:t>
                      </a:r>
                      <a:r>
                        <a:rPr kumimoji="0" lang="en-US" altLang="zh-CN" sz="1100" b="1" i="0" u="none" strike="noStrike" cap="none" normalizeH="0" baseline="0" dirty="0" smtClean="0">
                          <a:ln>
                            <a:noFill/>
                          </a:ln>
                          <a:solidFill>
                            <a:schemeClr val="bg1"/>
                          </a:solidFill>
                          <a:effectLst/>
                          <a:latin typeface="+mj-lt"/>
                          <a:ea typeface="SimSun" pitchFamily="2" charset="-122"/>
                          <a:cs typeface="Arial" pitchFamily="34" charset="0"/>
                        </a:rPr>
                        <a:t>O</a:t>
                      </a:r>
                      <a:r>
                        <a:rPr kumimoji="0" lang="en-US" altLang="zh-CN" sz="1100" b="1" i="0" u="none" strike="noStrike" cap="none" normalizeH="0" baseline="-25000" dirty="0" smtClean="0">
                          <a:ln>
                            <a:noFill/>
                          </a:ln>
                          <a:solidFill>
                            <a:schemeClr val="bg1"/>
                          </a:solidFill>
                          <a:effectLst/>
                          <a:latin typeface="+mj-lt"/>
                          <a:ea typeface="SimSun" pitchFamily="2" charset="-122"/>
                          <a:cs typeface="Arial" pitchFamily="34"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mj-lt"/>
                          <a:ea typeface="SimSun" pitchFamily="2" charset="-122"/>
                          <a:cs typeface="Arial" pitchFamily="34" charset="0"/>
                        </a:rPr>
                        <a:t>IEDM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mj-lt"/>
                          <a:ea typeface="SimSun" pitchFamily="2" charset="-122"/>
                          <a:cs typeface="Arial" pitchFamily="34" charset="0"/>
                        </a:rPr>
                        <a:t>2013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mj-lt"/>
                          <a:ea typeface="SimSun" pitchFamily="2" charset="-122"/>
                          <a:cs typeface="Arial" pitchFamily="34" charset="0"/>
                        </a:rPr>
                        <a:t>[35]</a:t>
                      </a: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err="1" smtClean="0">
                          <a:ln>
                            <a:noFill/>
                          </a:ln>
                          <a:solidFill>
                            <a:schemeClr val="bg1"/>
                          </a:solidFill>
                          <a:effectLst/>
                          <a:latin typeface="+mj-lt"/>
                          <a:ea typeface="SimSun" pitchFamily="2" charset="-122"/>
                          <a:cs typeface="Arial" pitchFamily="34" charset="0"/>
                        </a:rPr>
                        <a:t>TaON</a:t>
                      </a:r>
                      <a:endParaRPr kumimoji="0" lang="en-US" altLang="zh-CN" sz="1100" b="1" i="0" u="none" strike="noStrike" cap="none" normalizeH="0" baseline="0" dirty="0" smtClean="0">
                        <a:ln>
                          <a:noFill/>
                        </a:ln>
                        <a:solidFill>
                          <a:schemeClr val="bg1"/>
                        </a:solidFill>
                        <a:effectLst/>
                        <a:latin typeface="+mj-lt"/>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mj-lt"/>
                          <a:ea typeface="SimSun" pitchFamily="2" charset="-122"/>
                          <a:cs typeface="Arial" pitchFamily="34" charset="0"/>
                        </a:rPr>
                        <a:t>IEDM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mj-lt"/>
                          <a:ea typeface="SimSun" pitchFamily="2" charset="-122"/>
                          <a:cs typeface="Arial" pitchFamily="34" charset="0"/>
                        </a:rPr>
                        <a:t>2013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mj-lt"/>
                          <a:ea typeface="SimSun" pitchFamily="2" charset="-122"/>
                          <a:cs typeface="Arial" pitchFamily="34" charset="0"/>
                        </a:rPr>
                        <a:t>[36]</a:t>
                      </a: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err="1" smtClean="0">
                          <a:ln>
                            <a:noFill/>
                          </a:ln>
                          <a:solidFill>
                            <a:schemeClr val="bg1"/>
                          </a:solidFill>
                          <a:effectLst/>
                          <a:latin typeface="+mj-lt"/>
                          <a:ea typeface="SimSun" pitchFamily="2" charset="-122"/>
                          <a:cs typeface="Arial" pitchFamily="34" charset="0"/>
                        </a:rPr>
                        <a:t>TaOx</a:t>
                      </a:r>
                      <a:r>
                        <a:rPr kumimoji="0" lang="en-US" altLang="zh-CN" sz="1100" b="1" i="0" u="none" strike="noStrike" cap="none" normalizeH="0" baseline="0" dirty="0" smtClean="0">
                          <a:ln>
                            <a:noFill/>
                          </a:ln>
                          <a:solidFill>
                            <a:schemeClr val="bg1"/>
                          </a:solidFill>
                          <a:effectLst/>
                          <a:latin typeface="+mj-lt"/>
                          <a:ea typeface="SimSun" pitchFamily="2" charset="-122"/>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mj-lt"/>
                          <a:ea typeface="SimSun" pitchFamily="2" charset="-122"/>
                          <a:cs typeface="Arial" pitchFamily="34" charset="0"/>
                        </a:rPr>
                        <a:t>TiO</a:t>
                      </a:r>
                      <a:r>
                        <a:rPr kumimoji="0" lang="en-US" altLang="zh-CN" sz="1100" b="1" i="0" u="none" strike="noStrike" cap="none" normalizeH="0" baseline="-25000" dirty="0" smtClean="0">
                          <a:ln>
                            <a:noFill/>
                          </a:ln>
                          <a:solidFill>
                            <a:schemeClr val="bg1"/>
                          </a:solidFill>
                          <a:effectLst/>
                          <a:latin typeface="+mj-lt"/>
                          <a:ea typeface="SimSun" pitchFamily="2" charset="-122"/>
                          <a:cs typeface="Arial" pitchFamily="34" charset="0"/>
                        </a:rPr>
                        <a:t>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mj-lt"/>
                          <a:ea typeface="SimSun" pitchFamily="2" charset="-122"/>
                          <a:cs typeface="Arial" pitchFamily="34" charset="0"/>
                        </a:rPr>
                        <a:t>IEDM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mj-lt"/>
                          <a:ea typeface="SimSun" pitchFamily="2" charset="-122"/>
                          <a:cs typeface="Arial" pitchFamily="34" charset="0"/>
                        </a:rPr>
                        <a:t>2013</a:t>
                      </a:r>
                      <a:endParaRPr kumimoji="0" lang="zh-CN" altLang="en-US" sz="1100" b="1" i="0" u="none" strike="noStrike" cap="none" normalizeH="0" baseline="0" dirty="0" smtClean="0">
                        <a:ln>
                          <a:noFill/>
                        </a:ln>
                        <a:solidFill>
                          <a:schemeClr val="bg1"/>
                        </a:solidFill>
                        <a:effectLst/>
                        <a:latin typeface="+mj-lt"/>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mj-lt"/>
                          <a:ea typeface="SimSun" pitchFamily="2" charset="-122"/>
                          <a:cs typeface="Arial" pitchFamily="34" charset="0"/>
                        </a:rPr>
                        <a:t>[37]</a:t>
                      </a: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mj-lt"/>
                          <a:ea typeface="SimSun" pitchFamily="2" charset="-122"/>
                          <a:cs typeface="Arial" pitchFamily="34" charset="0"/>
                        </a:rPr>
                        <a:t>Ta</a:t>
                      </a:r>
                      <a:r>
                        <a:rPr kumimoji="0" lang="en-US" altLang="zh-CN" sz="1100" b="1" i="0" u="none" strike="noStrike" cap="none" normalizeH="0" baseline="-25000" dirty="0" smtClean="0">
                          <a:ln>
                            <a:noFill/>
                          </a:ln>
                          <a:solidFill>
                            <a:schemeClr val="bg1"/>
                          </a:solidFill>
                          <a:effectLst/>
                          <a:latin typeface="+mj-lt"/>
                          <a:ea typeface="SimSun" pitchFamily="2" charset="-122"/>
                          <a:cs typeface="Arial" pitchFamily="34" charset="0"/>
                        </a:rPr>
                        <a:t>2</a:t>
                      </a:r>
                      <a:r>
                        <a:rPr kumimoji="0" lang="en-US" altLang="zh-CN" sz="1100" b="1" i="0" u="none" strike="noStrike" cap="none" normalizeH="0" baseline="0" dirty="0" smtClean="0">
                          <a:ln>
                            <a:noFill/>
                          </a:ln>
                          <a:solidFill>
                            <a:schemeClr val="bg1"/>
                          </a:solidFill>
                          <a:effectLst/>
                          <a:latin typeface="+mj-lt"/>
                          <a:ea typeface="SimSun" pitchFamily="2" charset="-122"/>
                          <a:cs typeface="Arial" pitchFamily="34" charset="0"/>
                        </a:rPr>
                        <a:t>O</a:t>
                      </a:r>
                      <a:r>
                        <a:rPr kumimoji="0" lang="en-US" altLang="zh-CN" sz="1100" b="1" i="0" u="none" strike="noStrike" cap="none" normalizeH="0" baseline="-25000" dirty="0" smtClean="0">
                          <a:ln>
                            <a:noFill/>
                          </a:ln>
                          <a:solidFill>
                            <a:schemeClr val="bg1"/>
                          </a:solidFill>
                          <a:effectLst/>
                          <a:latin typeface="+mj-lt"/>
                          <a:ea typeface="SimSun" pitchFamily="2" charset="-122"/>
                          <a:cs typeface="Arial" pitchFamily="34" charset="0"/>
                        </a:rPr>
                        <a:t>5</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mj-lt"/>
                          <a:ea typeface="SimSun" pitchFamily="2" charset="-122"/>
                          <a:cs typeface="Arial" pitchFamily="34" charset="0"/>
                        </a:rPr>
                        <a:t>IEDM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mj-lt"/>
                          <a:ea typeface="SimSun" pitchFamily="2" charset="-122"/>
                          <a:cs typeface="Arial" pitchFamily="34" charset="0"/>
                        </a:rPr>
                        <a:t>2013</a:t>
                      </a:r>
                      <a:endParaRPr kumimoji="0" lang="zh-CN" altLang="en-US" sz="1100" b="1" i="0" u="none" strike="noStrike" cap="none" normalizeH="0" baseline="0" dirty="0" smtClean="0">
                        <a:ln>
                          <a:noFill/>
                        </a:ln>
                        <a:solidFill>
                          <a:schemeClr val="bg1"/>
                        </a:solidFill>
                        <a:effectLst/>
                        <a:latin typeface="+mj-lt"/>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mj-lt"/>
                          <a:ea typeface="SimSun" pitchFamily="2" charset="-122"/>
                          <a:cs typeface="Arial" pitchFamily="34" charset="0"/>
                        </a:rPr>
                        <a:t>[38]</a:t>
                      </a: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kern="1200" cap="none" normalizeH="0" baseline="0" dirty="0" smtClean="0">
                          <a:ln>
                            <a:noFill/>
                          </a:ln>
                          <a:solidFill>
                            <a:srgbClr val="FFFF00"/>
                          </a:solidFill>
                          <a:effectLst/>
                          <a:latin typeface="Arial" pitchFamily="34" charset="0"/>
                          <a:ea typeface="SimSun" pitchFamily="2" charset="-122"/>
                          <a:cs typeface="Arial" pitchFamily="34" charset="0"/>
                        </a:rPr>
                        <a:t>DSA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err="1" smtClean="0">
                          <a:ln>
                            <a:noFill/>
                          </a:ln>
                          <a:solidFill>
                            <a:schemeClr val="bg1"/>
                          </a:solidFill>
                          <a:effectLst/>
                          <a:latin typeface="+mj-lt"/>
                          <a:ea typeface="SimSun" pitchFamily="2" charset="-122"/>
                          <a:cs typeface="Arial" pitchFamily="34" charset="0"/>
                        </a:rPr>
                        <a:t>TiOx</a:t>
                      </a:r>
                      <a:r>
                        <a:rPr kumimoji="0" lang="en-US" altLang="zh-CN" sz="1100" b="1" i="0" u="none" strike="noStrike" cap="none" normalizeH="0" baseline="0" dirty="0" smtClean="0">
                          <a:ln>
                            <a:noFill/>
                          </a:ln>
                          <a:solidFill>
                            <a:schemeClr val="bg1"/>
                          </a:solidFill>
                          <a:effectLst/>
                          <a:latin typeface="+mj-lt"/>
                          <a:ea typeface="SimSun" pitchFamily="2" charset="-122"/>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err="1" smtClean="0">
                          <a:ln>
                            <a:noFill/>
                          </a:ln>
                          <a:solidFill>
                            <a:schemeClr val="bg1"/>
                          </a:solidFill>
                          <a:effectLst/>
                          <a:latin typeface="+mj-lt"/>
                          <a:ea typeface="SimSun" pitchFamily="2" charset="-122"/>
                          <a:cs typeface="Arial" pitchFamily="34" charset="0"/>
                        </a:rPr>
                        <a:t>HfOx</a:t>
                      </a:r>
                      <a:endParaRPr kumimoji="0" lang="en-US" altLang="zh-CN" sz="1100" b="1" i="0" u="none" strike="noStrike" cap="none" normalizeH="0" baseline="0" dirty="0" smtClean="0">
                        <a:ln>
                          <a:noFill/>
                        </a:ln>
                        <a:solidFill>
                          <a:schemeClr val="bg1"/>
                        </a:solidFill>
                        <a:effectLst/>
                        <a:latin typeface="+mj-lt"/>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mj-lt"/>
                          <a:ea typeface="SimSun" pitchFamily="2" charset="-122"/>
                          <a:cs typeface="Arial" pitchFamily="34" charset="0"/>
                        </a:rPr>
                        <a:t>IEDM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mj-lt"/>
                          <a:ea typeface="SimSun" pitchFamily="2" charset="-122"/>
                          <a:cs typeface="Arial" pitchFamily="34" charset="0"/>
                        </a:rPr>
                        <a:t>2013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1" i="0" u="none" strike="noStrike" cap="none" normalizeH="0" baseline="0" dirty="0" smtClean="0">
                          <a:ln>
                            <a:noFill/>
                          </a:ln>
                          <a:solidFill>
                            <a:schemeClr val="bg1"/>
                          </a:solidFill>
                          <a:effectLst/>
                          <a:latin typeface="+mj-lt"/>
                          <a:ea typeface="SimSun" pitchFamily="2" charset="-122"/>
                          <a:cs typeface="Arial" pitchFamily="34" charset="0"/>
                        </a:rPr>
                        <a:t>[39]</a:t>
                      </a: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err="1" smtClean="0">
                          <a:ln>
                            <a:noFill/>
                          </a:ln>
                          <a:solidFill>
                            <a:schemeClr val="bg1"/>
                          </a:solidFill>
                          <a:effectLst/>
                          <a:latin typeface="Arial" pitchFamily="34" charset="0"/>
                          <a:ea typeface="SimSun" pitchFamily="2" charset="-122"/>
                          <a:cs typeface="Arial" pitchFamily="34" charset="0"/>
                        </a:rPr>
                        <a:t>CuTe</a:t>
                      </a: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Insulator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ISSCC</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2014</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SimSun" pitchFamily="2" charset="-122"/>
                          <a:cs typeface="Arial" pitchFamily="34" charset="0"/>
                        </a:rPr>
                        <a:t>[40]</a:t>
                      </a: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269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2D/3D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Geometry</a:t>
                      </a: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3D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Vertical</a:t>
                      </a:r>
                      <a:endParaRPr kumimoji="0" lang="zh-CN" altLang="en-US" sz="1100" b="0" i="0" u="none" strike="noStrike" cap="none" normalizeH="0" baseline="0" dirty="0" smtClean="0">
                        <a:ln>
                          <a:noFill/>
                        </a:ln>
                        <a:solidFill>
                          <a:srgbClr val="FF0000"/>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3D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Vertical</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3D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Vertical</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3D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Vertical</a:t>
                      </a:r>
                      <a:endParaRPr kumimoji="0" lang="zh-CN" altLang="en-US" sz="1100" b="0" i="0" u="none" strike="noStrike" cap="none" normalizeH="0" baseline="0" dirty="0" smtClean="0">
                        <a:ln>
                          <a:noFill/>
                        </a:ln>
                        <a:solidFill>
                          <a:srgbClr val="FF0000"/>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3D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mj-lt"/>
                          <a:ea typeface="SimSun" pitchFamily="2" charset="-122"/>
                          <a:cs typeface="Arial" pitchFamily="34" charset="0"/>
                        </a:rPr>
                        <a:t>3D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mj-lt"/>
                          <a:ea typeface="SimSun" pitchFamily="2" charset="-122"/>
                          <a:cs typeface="Arial" pitchFamily="34" charset="0"/>
                        </a:rPr>
                        <a:t>Vertical</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mj-lt"/>
                          <a:ea typeface="SimSun" pitchFamily="2" charset="-122"/>
                          <a:cs typeface="Arial" pitchFamily="34" charset="0"/>
                        </a:rPr>
                        <a:t>3D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mj-lt"/>
                          <a:ea typeface="SimSun" pitchFamily="2" charset="-122"/>
                          <a:cs typeface="Arial" pitchFamily="34" charset="0"/>
                        </a:rPr>
                        <a:t>Vertical</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Planar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AFD"/>
                    </a:solidFill>
                  </a:tcPr>
                </a:tc>
              </a:tr>
              <a:tr h="2633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err="1" smtClean="0">
                          <a:ln>
                            <a:noFill/>
                          </a:ln>
                          <a:solidFill>
                            <a:schemeClr val="tx1"/>
                          </a:solidFill>
                          <a:effectLst/>
                          <a:latin typeface="Arial" pitchFamily="34" charset="0"/>
                          <a:ea typeface="SimSun" pitchFamily="2" charset="-122"/>
                          <a:cs typeface="Arial" pitchFamily="34" charset="0"/>
                        </a:rPr>
                        <a:t>SwtchTyp</a:t>
                      </a:r>
                      <a:endPar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err="1" smtClean="0">
                          <a:ln>
                            <a:noFill/>
                          </a:ln>
                          <a:solidFill>
                            <a:schemeClr val="tx1"/>
                          </a:solidFill>
                          <a:effectLst/>
                          <a:latin typeface="Arial" pitchFamily="34" charset="0"/>
                          <a:ea typeface="SimSun" pitchFamily="2" charset="-122"/>
                          <a:cs typeface="Arial" pitchFamily="34" charset="0"/>
                        </a:rPr>
                        <a:t>Uni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err="1" smtClean="0">
                          <a:ln>
                            <a:noFill/>
                          </a:ln>
                          <a:solidFill>
                            <a:schemeClr val="tx1"/>
                          </a:solidFill>
                          <a:effectLst/>
                          <a:latin typeface="Arial" pitchFamily="34" charset="0"/>
                          <a:ea typeface="SimSun" pitchFamily="2" charset="-122"/>
                          <a:cs typeface="Arial" pitchFamily="34" charset="0"/>
                        </a:rPr>
                        <a:t>Uni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err="1" smtClean="0">
                          <a:ln>
                            <a:noFill/>
                          </a:ln>
                          <a:solidFill>
                            <a:schemeClr val="tx1"/>
                          </a:solidFill>
                          <a:effectLst/>
                          <a:latin typeface="Arial" pitchFamily="34" charset="0"/>
                          <a:ea typeface="SimSun" pitchFamily="2" charset="-122"/>
                          <a:cs typeface="Arial" pitchFamily="34" charset="0"/>
                        </a:rPr>
                        <a:t>Uni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err="1" smtClean="0">
                          <a:ln>
                            <a:noFill/>
                          </a:ln>
                          <a:solidFill>
                            <a:schemeClr val="tx1"/>
                          </a:solidFill>
                          <a:effectLst/>
                          <a:latin typeface="Arial" pitchFamily="34" charset="0"/>
                          <a:ea typeface="SimSun" pitchFamily="2" charset="-122"/>
                          <a:cs typeface="Arial" pitchFamily="34" charset="0"/>
                        </a:rPr>
                        <a:t>Uni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err="1" smtClean="0">
                          <a:ln>
                            <a:noFill/>
                          </a:ln>
                          <a:solidFill>
                            <a:schemeClr val="tx1"/>
                          </a:solidFill>
                          <a:effectLst/>
                          <a:latin typeface="Arial" pitchFamily="34" charset="0"/>
                          <a:ea typeface="SimSun" pitchFamily="2" charset="-122"/>
                          <a:cs typeface="Arial" pitchFamily="34" charset="0"/>
                        </a:rPr>
                        <a:t>Uni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err="1" smtClean="0">
                          <a:ln>
                            <a:noFill/>
                          </a:ln>
                          <a:solidFill>
                            <a:schemeClr val="tx1"/>
                          </a:solidFill>
                          <a:effectLst/>
                          <a:latin typeface="Arial" pitchFamily="34" charset="0"/>
                          <a:ea typeface="SimSun" pitchFamily="2" charset="-122"/>
                          <a:cs typeface="Arial" pitchFamily="34" charset="0"/>
                        </a:rPr>
                        <a:t>Uni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a:t>
                      </a: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err="1" smtClean="0">
                          <a:ln>
                            <a:noFill/>
                          </a:ln>
                          <a:solidFill>
                            <a:schemeClr val="tx1"/>
                          </a:solidFill>
                          <a:effectLst/>
                          <a:latin typeface="Arial" pitchFamily="34" charset="0"/>
                          <a:ea typeface="SimSun" pitchFamily="2" charset="-122"/>
                          <a:cs typeface="Arial" pitchFamily="34" charset="0"/>
                        </a:rPr>
                        <a:t>Uni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N/A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err="1" smtClean="0">
                          <a:ln>
                            <a:noFill/>
                          </a:ln>
                          <a:solidFill>
                            <a:schemeClr val="tx1"/>
                          </a:solidFill>
                          <a:effectLst/>
                          <a:latin typeface="+mj-lt"/>
                          <a:ea typeface="SimSun" pitchFamily="2" charset="-122"/>
                          <a:cs typeface="Arial" pitchFamily="34" charset="0"/>
                        </a:rPr>
                        <a:t>Uni</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Bi</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Bi</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r>
              <a:tr h="2744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Structure</a:t>
                      </a: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1T-1R</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1T-1R</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1R</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1T-1R</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1T-1R</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1T-1R</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1R</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1T-1R</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1T-1R</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1T-1R</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1R</a:t>
                      </a: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1T-1R</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1R</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1R</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1T-1R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1T-1R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1T-1R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1T-1R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1T-1R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1T-1R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1T-1R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1T-1R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1T-1R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1S-1R</a:t>
                      </a:r>
                      <a:endParaRPr kumimoji="0" lang="zh-CN" altLang="en-US" sz="1100" b="0" i="0" u="none" strike="noStrike" cap="none" normalizeH="0" baseline="0" dirty="0" smtClean="0">
                        <a:ln>
                          <a:noFill/>
                        </a:ln>
                        <a:solidFill>
                          <a:srgbClr val="FF0000"/>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1R</a:t>
                      </a:r>
                      <a:endParaRPr kumimoji="0" lang="zh-CN" altLang="en-US" sz="1100" b="0" i="0" u="none" strike="noStrike" cap="none" normalizeH="0" baseline="0" dirty="0" smtClean="0">
                        <a:ln>
                          <a:noFill/>
                        </a:ln>
                        <a:solidFill>
                          <a:srgbClr val="FF0000"/>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1R</a:t>
                      </a:r>
                      <a:endParaRPr kumimoji="0" lang="zh-CN" altLang="en-US" sz="1100" b="0" i="0" u="none" strike="noStrike" cap="none" normalizeH="0" baseline="0" dirty="0" smtClean="0">
                        <a:ln>
                          <a:noFill/>
                        </a:ln>
                        <a:solidFill>
                          <a:srgbClr val="FF0000"/>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1S-1R</a:t>
                      </a:r>
                      <a:endParaRPr kumimoji="0" lang="zh-CN" altLang="en-US" sz="1100" b="0" i="0" u="none" strike="noStrike" cap="none" normalizeH="0" baseline="0" dirty="0" smtClean="0">
                        <a:ln>
                          <a:noFill/>
                        </a:ln>
                        <a:solidFill>
                          <a:srgbClr val="FF0000"/>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1T-1R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1D-1R</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1R</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1R</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1R</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1R</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1R</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1S-1R</a:t>
                      </a:r>
                      <a:endParaRPr kumimoji="0" lang="zh-CN" altLang="en-US" sz="1100" b="0" i="0" u="none" strike="noStrike" cap="none" normalizeH="0" baseline="0" dirty="0" smtClean="0">
                        <a:ln>
                          <a:noFill/>
                        </a:ln>
                        <a:solidFill>
                          <a:srgbClr val="FF0000"/>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r>
              <a:tr h="6217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Cell Area (</a:t>
                      </a:r>
                      <a:r>
                        <a:rPr kumimoji="0" lang="el-GR" altLang="zh-CN" sz="1100" b="0" i="0" u="none" strike="noStrike" cap="none" normalizeH="0" baseline="0" dirty="0" smtClean="0">
                          <a:ln>
                            <a:noFill/>
                          </a:ln>
                          <a:solidFill>
                            <a:schemeClr val="tx1"/>
                          </a:solidFill>
                          <a:effectLst/>
                          <a:latin typeface="Arial" charset="0"/>
                          <a:ea typeface="宋体" charset="-122"/>
                          <a:cs typeface="Arial" charset="0"/>
                        </a:rPr>
                        <a:t>μ</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m</a:t>
                      </a:r>
                      <a:r>
                        <a:rPr kumimoji="0" lang="en-US" altLang="zh-CN"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rPr>
                        <a:t>2</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t>
                      </a: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~0.2</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~0.03</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~25</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~0.49</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~0.25</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~0.1</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0.0023</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(48nm)</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0.0009</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(30nm)</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0.19</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~3</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8.1E-5</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(9nm)</a:t>
                      </a:r>
                      <a:endParaRPr kumimoji="0" lang="zh-CN" altLang="en-US" sz="1100" b="0" i="0" u="none" strike="noStrike" cap="none" normalizeH="0" baseline="0" dirty="0" smtClean="0">
                        <a:ln>
                          <a:noFill/>
                        </a:ln>
                        <a:solidFill>
                          <a:srgbClr val="FF0000"/>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0.0036</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(60nm)</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11300</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0.0025</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(50nm)</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~6000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0.0029</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(54nm)</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~9000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0.0001</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(10nm)</a:t>
                      </a:r>
                      <a:endParaRPr kumimoji="0" lang="zh-CN" altLang="en-US" sz="1100" b="0" i="0" u="none" strike="noStrike" cap="none" normalizeH="0" baseline="0" dirty="0" smtClean="0">
                        <a:ln>
                          <a:noFill/>
                        </a:ln>
                        <a:solidFill>
                          <a:srgbClr val="FF0000"/>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0.0016(40nm)</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1</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0.0014</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0.0308</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0.0324</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0.0029</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0.001</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0.0035</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0.0225</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~30nm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(height)</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N/A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~4</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0.000576</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(24 nm)</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0.0324 (.18um)</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10000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0.0016</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(40nm)</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0.0009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(30nm)</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0.2</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~0.008</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.00011(12nm Via)</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0.004374</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(27 nm)</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r>
              <a:tr h="2733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Speed</a:t>
                      </a: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~5us</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~50ns</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~10ns</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~5ns</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~10ns</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~5ns</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180ns</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rgbClr val="FF0000"/>
                          </a:solidFill>
                          <a:effectLst/>
                          <a:latin typeface="Arial" pitchFamily="34" charset="0"/>
                          <a:ea typeface="SimSun" pitchFamily="2" charset="-122"/>
                          <a:cs typeface="Arial" pitchFamily="34" charset="0"/>
                        </a:rPr>
                        <a:t>~300ps</a:t>
                      </a:r>
                      <a:endParaRPr kumimoji="0" lang="zh-CN" altLang="en-US" sz="1100" b="0" i="0" u="none" strike="noStrike" cap="none" normalizeH="0" baseline="0" smtClean="0">
                        <a:ln>
                          <a:noFill/>
                        </a:ln>
                        <a:solidFill>
                          <a:srgbClr val="FF0000"/>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~10us</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~1us</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~1us</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~50ns</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~20ns</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~40ns</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N/A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~30ns</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~10ns</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~10ns</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~10ns</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~10ns</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N/A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~50ns</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~100us</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N/A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~10ns</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~50ns</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~10ns</a:t>
                      </a:r>
                      <a:endParaRPr kumimoji="0" lang="zh-CN" altLang="en-US" sz="1100" b="0" i="0" u="none" strike="noStrike" cap="none" normalizeH="0" baseline="0" dirty="0" smtClean="0">
                        <a:ln>
                          <a:noFill/>
                        </a:ln>
                        <a:solidFill>
                          <a:srgbClr val="FF0000"/>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~10us</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~1us</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~1us</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~100ns</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230 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(Chip)</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100ns</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50ns</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10ns</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N/A</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~1us</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N/A</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100ns</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 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(Chip)</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r>
              <a:tr h="4665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DC Peak Voltage </a:t>
                      </a: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&lt;3V</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&lt;3V</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&lt;2V</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&lt;3V</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&lt;2V</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&lt;1.5V</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&lt;2V</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&lt;2.5V</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&lt;4V</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&lt;3V</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&lt;4V</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&lt;3V</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&lt;3V</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&lt;2V</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&lt;2V</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&lt;2.5V</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&lt;3V</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&lt;2.5V</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&lt;1.5V</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&lt;1.5V</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&lt;2.5V</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&lt;4.5V</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&lt;2.5V</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&lt;3V</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&lt;4V</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&lt;3V</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&lt;2V</a:t>
                      </a:r>
                      <a:endParaRPr kumimoji="0" lang="zh-CN" altLang="en-US" sz="1100" b="0" i="0" u="none" strike="noStrike" cap="none" normalizeH="0" baseline="0" dirty="0" smtClean="0">
                        <a:ln>
                          <a:noFill/>
                        </a:ln>
                        <a:solidFill>
                          <a:srgbClr val="FF0000"/>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&lt;2V</a:t>
                      </a:r>
                      <a:endParaRPr kumimoji="0" lang="zh-CN" altLang="en-US" sz="1100" b="0" i="0" u="none" strike="noStrike" cap="none" normalizeH="0" baseline="0" dirty="0" smtClean="0">
                        <a:ln>
                          <a:noFill/>
                        </a:ln>
                        <a:solidFill>
                          <a:srgbClr val="FF0000"/>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&lt;5V</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&lt;3.5V</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&lt;3.5V</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N/A</a:t>
                      </a:r>
                      <a:endParaRPr kumimoji="0" lang="zh-CN" altLang="en-US" sz="1100" b="0" i="0" u="none" strike="noStrike" cap="none" normalizeH="0" baseline="0" dirty="0" smtClean="0">
                        <a:ln>
                          <a:noFill/>
                        </a:ln>
                        <a:solidFill>
                          <a:srgbClr val="FF0000"/>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N/A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&lt;6.5V</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&lt;2V</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&lt;5V</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&lt;6V</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&lt;1V</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&lt;2.5V</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&lt;6.5V</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100" b="0" i="0" u="none" strike="noStrike" cap="none" normalizeH="0" baseline="0" dirty="0" smtClean="0">
                        <a:ln>
                          <a:noFill/>
                        </a:ln>
                        <a:solidFill>
                          <a:srgbClr val="FF0000"/>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r>
              <a:tr h="5957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DC Peak Current </a:t>
                      </a: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~2mA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~45</a:t>
                      </a:r>
                      <a:r>
                        <a:rPr kumimoji="0" lang="el-GR" altLang="zh-CN" sz="1100" b="0" i="0" u="none" strike="noStrike" cap="none" normalizeH="0" baseline="0" dirty="0" smtClean="0">
                          <a:ln>
                            <a:noFill/>
                          </a:ln>
                          <a:solidFill>
                            <a:schemeClr val="tx1"/>
                          </a:solidFill>
                          <a:effectLst/>
                          <a:latin typeface="Arial" charset="0"/>
                          <a:ea typeface="宋体" charset="-122"/>
                          <a:cs typeface="Arial" charset="0"/>
                        </a:rPr>
                        <a:t>μ</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~0.5mA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~100</a:t>
                      </a:r>
                      <a:r>
                        <a:rPr kumimoji="0" lang="el-GR" altLang="zh-CN" sz="1100" b="0" i="0" u="none" strike="noStrike" cap="none" normalizeH="0" baseline="0" dirty="0" smtClean="0">
                          <a:ln>
                            <a:noFill/>
                          </a:ln>
                          <a:solidFill>
                            <a:schemeClr val="tx1"/>
                          </a:solidFill>
                          <a:effectLst/>
                          <a:latin typeface="Arial" charset="0"/>
                          <a:ea typeface="宋体" charset="-122"/>
                          <a:cs typeface="Arial" charset="0"/>
                        </a:rPr>
                        <a:t>μ</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~17</a:t>
                      </a:r>
                      <a:r>
                        <a:rPr kumimoji="0" lang="el-GR" altLang="zh-CN" sz="1100" b="0" i="0" u="none" strike="noStrike" cap="none" normalizeH="0" baseline="0" dirty="0" smtClean="0">
                          <a:ln>
                            <a:noFill/>
                          </a:ln>
                          <a:solidFill>
                            <a:schemeClr val="tx1"/>
                          </a:solidFill>
                          <a:effectLst/>
                          <a:latin typeface="Arial" charset="0"/>
                          <a:ea typeface="宋体" charset="-122"/>
                          <a:cs typeface="Arial" charset="0"/>
                        </a:rPr>
                        <a:t>μ</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~25</a:t>
                      </a:r>
                      <a:r>
                        <a:rPr kumimoji="0" lang="el-GR" altLang="zh-CN" sz="1100" b="0" i="0" u="none" strike="noStrike" cap="none" normalizeH="0" baseline="0" dirty="0" smtClean="0">
                          <a:ln>
                            <a:noFill/>
                          </a:ln>
                          <a:solidFill>
                            <a:schemeClr val="tx1"/>
                          </a:solidFill>
                          <a:effectLst/>
                          <a:latin typeface="Arial" charset="0"/>
                          <a:ea typeface="宋体" charset="-122"/>
                          <a:cs typeface="Arial" charset="0"/>
                        </a:rPr>
                        <a:t>μ</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~90</a:t>
                      </a:r>
                      <a:r>
                        <a:rPr kumimoji="0" lang="el-GR" altLang="zh-CN" sz="1100" b="0" i="0" u="none" strike="noStrike" cap="none" normalizeH="0" baseline="0" dirty="0" smtClean="0">
                          <a:ln>
                            <a:noFill/>
                          </a:ln>
                          <a:solidFill>
                            <a:schemeClr val="tx1"/>
                          </a:solidFill>
                          <a:effectLst/>
                          <a:latin typeface="Arial" charset="0"/>
                          <a:ea typeface="宋体" charset="-122"/>
                          <a:cs typeface="Arial" charset="0"/>
                        </a:rPr>
                        <a:t>μ</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~200</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zh-CN" sz="1100" b="0" i="0" u="none" strike="noStrike" cap="none" normalizeH="0" baseline="0" dirty="0" smtClean="0">
                          <a:ln>
                            <a:noFill/>
                          </a:ln>
                          <a:solidFill>
                            <a:schemeClr val="tx1"/>
                          </a:solidFill>
                          <a:effectLst/>
                          <a:latin typeface="Arial" charset="0"/>
                          <a:ea typeface="宋体" charset="-122"/>
                          <a:cs typeface="Arial" charset="0"/>
                        </a:rPr>
                        <a:t>μ</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~150</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zh-CN" sz="1100" b="0" i="0" u="none" strike="noStrike" cap="none" normalizeH="0" baseline="0" dirty="0" smtClean="0">
                          <a:ln>
                            <a:noFill/>
                          </a:ln>
                          <a:solidFill>
                            <a:schemeClr val="tx1"/>
                          </a:solidFill>
                          <a:effectLst/>
                          <a:latin typeface="Arial" charset="0"/>
                          <a:ea typeface="宋体" charset="-122"/>
                          <a:cs typeface="Arial" charset="0"/>
                        </a:rPr>
                        <a:t>μ</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~200</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zh-CN" sz="1100" b="0" i="0" u="none" strike="noStrike" cap="none" normalizeH="0" baseline="0" dirty="0" smtClean="0">
                          <a:ln>
                            <a:noFill/>
                          </a:ln>
                          <a:solidFill>
                            <a:schemeClr val="tx1"/>
                          </a:solidFill>
                          <a:effectLst/>
                          <a:latin typeface="Arial" charset="0"/>
                          <a:ea typeface="宋体" charset="-122"/>
                          <a:cs typeface="Arial" charset="0"/>
                        </a:rPr>
                        <a:t>μ</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a:t>
                      </a:r>
                      <a:r>
                        <a:rPr kumimoji="0" lang="el-GR" altLang="zh-CN" sz="1100" b="0" i="0" u="none" strike="noStrike" cap="none" normalizeH="0" baseline="0" dirty="0" smtClean="0">
                          <a:ln>
                            <a:noFill/>
                          </a:ln>
                          <a:solidFill>
                            <a:schemeClr val="tx1"/>
                          </a:solidFill>
                          <a:effectLst/>
                          <a:latin typeface="Arial" charset="0"/>
                          <a:ea typeface="宋体" charset="-122"/>
                          <a:cs typeface="Arial" charset="0"/>
                        </a:rPr>
                        <a:t>μ</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~1mA</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~100nA</a:t>
                      </a:r>
                      <a:endParaRPr kumimoji="0" lang="zh-CN" altLang="en-US" sz="1100" b="0" i="0" u="none" strike="noStrike" cap="none" normalizeH="0" baseline="0" dirty="0" smtClean="0">
                        <a:ln>
                          <a:noFill/>
                        </a:ln>
                        <a:solidFill>
                          <a:srgbClr val="FF0000"/>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~50</a:t>
                      </a:r>
                      <a:r>
                        <a:rPr kumimoji="0" lang="el-GR" altLang="zh-CN" sz="1100" b="0" i="0" u="none" strike="noStrike" cap="none" normalizeH="0" baseline="0" dirty="0" smtClean="0">
                          <a:ln>
                            <a:noFill/>
                          </a:ln>
                          <a:solidFill>
                            <a:schemeClr val="tx1"/>
                          </a:solidFill>
                          <a:effectLst/>
                          <a:latin typeface="Arial" charset="0"/>
                          <a:ea typeface="宋体" charset="-122"/>
                          <a:cs typeface="Arial" charset="0"/>
                        </a:rPr>
                        <a:t>μ</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~50nA</a:t>
                      </a:r>
                      <a:endParaRPr kumimoji="0" lang="zh-CN" altLang="en-US" sz="1100" b="0" i="0" u="none" strike="noStrike" cap="none" normalizeH="0" baseline="0" dirty="0" smtClean="0">
                        <a:ln>
                          <a:noFill/>
                        </a:ln>
                        <a:solidFill>
                          <a:srgbClr val="FF0000"/>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~1mA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~20</a:t>
                      </a:r>
                      <a:r>
                        <a:rPr kumimoji="0" lang="el-GR" altLang="zh-CN" sz="1100" b="0" i="0" u="none" strike="noStrike" cap="none" normalizeH="0" baseline="0" dirty="0" smtClean="0">
                          <a:ln>
                            <a:noFill/>
                          </a:ln>
                          <a:solidFill>
                            <a:schemeClr val="tx1"/>
                          </a:solidFill>
                          <a:effectLst/>
                          <a:latin typeface="Arial" charset="0"/>
                          <a:ea typeface="宋体" charset="-122"/>
                          <a:cs typeface="Arial" charset="0"/>
                        </a:rPr>
                        <a:t>μ</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~30</a:t>
                      </a:r>
                      <a:r>
                        <a:rPr kumimoji="0" lang="el-GR" altLang="zh-CN" sz="1100" b="0" i="0" u="none" strike="noStrike" cap="none" normalizeH="0" baseline="0" dirty="0" smtClean="0">
                          <a:ln>
                            <a:noFill/>
                          </a:ln>
                          <a:solidFill>
                            <a:schemeClr val="tx1"/>
                          </a:solidFill>
                          <a:effectLst/>
                          <a:latin typeface="Arial" charset="0"/>
                          <a:ea typeface="宋体" charset="-122"/>
                          <a:cs typeface="Arial" charset="0"/>
                        </a:rPr>
                        <a:t>μ</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~50 </a:t>
                      </a:r>
                      <a:r>
                        <a:rPr kumimoji="0" lang="el-GR" altLang="zh-CN" sz="1100" b="0" i="0" u="none" strike="noStrike" cap="none" normalizeH="0" baseline="0" dirty="0" smtClean="0">
                          <a:ln>
                            <a:noFill/>
                          </a:ln>
                          <a:solidFill>
                            <a:schemeClr val="tx1"/>
                          </a:solidFill>
                          <a:effectLst/>
                          <a:latin typeface="Arial" charset="0"/>
                          <a:ea typeface="宋体" charset="-122"/>
                          <a:cs typeface="Arial" charset="0"/>
                        </a:rPr>
                        <a:t>μ</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~25</a:t>
                      </a:r>
                      <a:r>
                        <a:rPr kumimoji="0" lang="el-GR" altLang="zh-CN" sz="1100" b="0" i="0" u="none" strike="noStrike" cap="none" normalizeH="0" baseline="0" dirty="0" smtClean="0">
                          <a:ln>
                            <a:noFill/>
                          </a:ln>
                          <a:solidFill>
                            <a:schemeClr val="tx1"/>
                          </a:solidFill>
                          <a:effectLst/>
                          <a:latin typeface="Arial" charset="0"/>
                          <a:ea typeface="宋体" charset="-122"/>
                          <a:cs typeface="Arial" charset="0"/>
                        </a:rPr>
                        <a:t>μ</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~200</a:t>
                      </a:r>
                      <a:r>
                        <a:rPr kumimoji="0" lang="el-GR" altLang="zh-CN" sz="1100" b="0" i="0" u="none" strike="noStrike" cap="none" normalizeH="0" baseline="0" dirty="0" smtClean="0">
                          <a:ln>
                            <a:noFill/>
                          </a:ln>
                          <a:solidFill>
                            <a:schemeClr val="tx1"/>
                          </a:solidFill>
                          <a:effectLst/>
                          <a:latin typeface="Arial" charset="0"/>
                          <a:ea typeface="宋体" charset="-122"/>
                          <a:cs typeface="Arial" charset="0"/>
                        </a:rPr>
                        <a:t>μ</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~200pA</a:t>
                      </a:r>
                      <a:endParaRPr kumimoji="0" lang="zh-CN" altLang="en-US" sz="1100" b="0" i="0" u="none" strike="noStrike" cap="none" normalizeH="0" baseline="0" dirty="0" smtClean="0">
                        <a:ln>
                          <a:noFill/>
                        </a:ln>
                        <a:solidFill>
                          <a:srgbClr val="FF0000"/>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~60</a:t>
                      </a:r>
                      <a:r>
                        <a:rPr kumimoji="0" lang="el-GR" altLang="zh-CN" sz="1100" b="0" i="0" u="none" strike="noStrike" cap="none" normalizeH="0" baseline="0" dirty="0" smtClean="0">
                          <a:ln>
                            <a:noFill/>
                          </a:ln>
                          <a:solidFill>
                            <a:schemeClr val="tx1"/>
                          </a:solidFill>
                          <a:effectLst/>
                          <a:latin typeface="Arial" charset="0"/>
                          <a:ea typeface="宋体" charset="-122"/>
                          <a:cs typeface="Arial" charset="0"/>
                        </a:rPr>
                        <a:t>μ</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~80</a:t>
                      </a:r>
                      <a:r>
                        <a:rPr kumimoji="0" lang="el-GR" altLang="zh-CN" sz="1100" b="0" i="0" u="none" strike="noStrike" cap="none" normalizeH="0" baseline="0" dirty="0" smtClean="0">
                          <a:ln>
                            <a:noFill/>
                          </a:ln>
                          <a:solidFill>
                            <a:schemeClr val="tx1"/>
                          </a:solidFill>
                          <a:effectLst/>
                          <a:latin typeface="Arial" charset="0"/>
                          <a:ea typeface="宋体" charset="-122"/>
                          <a:cs typeface="Arial" charset="0"/>
                        </a:rPr>
                        <a:t>μ</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~50</a:t>
                      </a:r>
                      <a:r>
                        <a:rPr kumimoji="0" lang="el-GR" altLang="zh-CN" sz="1100" b="0" i="0" u="none" strike="noStrike" cap="none" normalizeH="0" baseline="0" dirty="0" smtClean="0">
                          <a:ln>
                            <a:noFill/>
                          </a:ln>
                          <a:solidFill>
                            <a:schemeClr val="tx1"/>
                          </a:solidFill>
                          <a:effectLst/>
                          <a:latin typeface="Arial" charset="0"/>
                          <a:ea typeface="宋体" charset="-122"/>
                          <a:cs typeface="Arial" charset="0"/>
                        </a:rPr>
                        <a:t>μ</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~400</a:t>
                      </a:r>
                      <a:r>
                        <a:rPr kumimoji="0" lang="el-GR" altLang="zh-CN" sz="1100" b="0" i="0" u="none" strike="noStrike" cap="none" normalizeH="0" baseline="0" dirty="0" smtClean="0">
                          <a:ln>
                            <a:noFill/>
                          </a:ln>
                          <a:solidFill>
                            <a:schemeClr val="tx1"/>
                          </a:solidFill>
                          <a:effectLst/>
                          <a:latin typeface="Arial" charset="0"/>
                          <a:ea typeface="宋体" charset="-122"/>
                          <a:cs typeface="Arial" charset="0"/>
                        </a:rPr>
                        <a:t>μ</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~500nA</a:t>
                      </a:r>
                      <a:endParaRPr kumimoji="0" lang="zh-CN" altLang="en-US" sz="1100" b="0" i="0" u="none" strike="noStrike" cap="none" normalizeH="0" baseline="0" dirty="0" smtClean="0">
                        <a:ln>
                          <a:noFill/>
                        </a:ln>
                        <a:solidFill>
                          <a:srgbClr val="FF0000"/>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~800</a:t>
                      </a:r>
                      <a:r>
                        <a:rPr kumimoji="0" lang="el-GR" altLang="zh-CN" sz="1100" b="0" i="0" u="none" strike="noStrike" cap="none" normalizeH="0" baseline="0" dirty="0" smtClean="0">
                          <a:ln>
                            <a:noFill/>
                          </a:ln>
                          <a:solidFill>
                            <a:schemeClr val="tx1"/>
                          </a:solidFill>
                          <a:effectLst/>
                          <a:latin typeface="Arial" charset="0"/>
                          <a:ea typeface="宋体" charset="-122"/>
                          <a:cs typeface="Arial" charset="0"/>
                        </a:rPr>
                        <a:t>μ</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~80</a:t>
                      </a:r>
                      <a:r>
                        <a:rPr kumimoji="0" lang="el-GR" altLang="zh-CN" sz="1100" b="0" i="0" u="none" strike="noStrike" cap="none" normalizeH="0" baseline="0" dirty="0" smtClean="0">
                          <a:ln>
                            <a:noFill/>
                          </a:ln>
                          <a:solidFill>
                            <a:schemeClr val="tx1"/>
                          </a:solidFill>
                          <a:effectLst/>
                          <a:latin typeface="Arial" charset="0"/>
                          <a:ea typeface="宋体" charset="-122"/>
                          <a:cs typeface="Arial" charset="0"/>
                        </a:rPr>
                        <a:t>μ</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a:t>
                      </a:r>
                      <a:r>
                        <a:rPr kumimoji="0" lang="el-GR" altLang="zh-CN" sz="1100" b="0" i="0" u="none" strike="noStrike" cap="none" normalizeH="0" baseline="0" dirty="0" smtClean="0">
                          <a:ln>
                            <a:noFill/>
                          </a:ln>
                          <a:solidFill>
                            <a:schemeClr val="tx1"/>
                          </a:solidFill>
                          <a:effectLst/>
                          <a:latin typeface="Arial" charset="0"/>
                          <a:ea typeface="宋体" charset="-122"/>
                          <a:cs typeface="Arial" charset="0"/>
                        </a:rPr>
                        <a:t>μ</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~50</a:t>
                      </a:r>
                      <a:r>
                        <a:rPr kumimoji="0" lang="el-GR" altLang="zh-CN" sz="1100" b="0" i="0" u="none" strike="noStrike" cap="none" normalizeH="0" baseline="0" dirty="0" smtClean="0">
                          <a:ln>
                            <a:noFill/>
                          </a:ln>
                          <a:solidFill>
                            <a:schemeClr val="tx1"/>
                          </a:solidFill>
                          <a:effectLst/>
                          <a:latin typeface="Arial" charset="0"/>
                          <a:ea typeface="宋体" charset="-122"/>
                          <a:cs typeface="Arial" charset="0"/>
                        </a:rPr>
                        <a:t>μ</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N/A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N/A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~100</a:t>
                      </a:r>
                      <a:r>
                        <a:rPr kumimoji="0" lang="el-GR" altLang="zh-CN" sz="1100" b="0" i="0" u="none" strike="noStrike" cap="none" normalizeH="0" baseline="0" dirty="0" smtClean="0">
                          <a:ln>
                            <a:noFill/>
                          </a:ln>
                          <a:solidFill>
                            <a:schemeClr val="tx1"/>
                          </a:solidFill>
                          <a:effectLst/>
                          <a:latin typeface="Arial" charset="0"/>
                          <a:ea typeface="宋体" charset="-122"/>
                          <a:cs typeface="Arial" charset="0"/>
                        </a:rPr>
                        <a:t>μ</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~1</a:t>
                      </a:r>
                      <a:r>
                        <a:rPr kumimoji="0" lang="el-GR" altLang="zh-CN" sz="1100" b="0" i="0" u="none" strike="noStrike" cap="none" normalizeH="0" baseline="0" dirty="0" smtClean="0">
                          <a:ln>
                            <a:noFill/>
                          </a:ln>
                          <a:solidFill>
                            <a:schemeClr val="tx1"/>
                          </a:solidFill>
                          <a:effectLst/>
                          <a:latin typeface="+mj-lt"/>
                          <a:ea typeface="宋体" charset="-122"/>
                          <a:cs typeface="Arial" charset="0"/>
                        </a:rPr>
                        <a:t>μ</a:t>
                      </a: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~800</a:t>
                      </a:r>
                      <a:r>
                        <a:rPr kumimoji="0" lang="el-GR" altLang="zh-CN" sz="1100" b="0" i="0" u="none" strike="noStrike" cap="none" normalizeH="0" baseline="0" dirty="0" smtClean="0">
                          <a:ln>
                            <a:noFill/>
                          </a:ln>
                          <a:solidFill>
                            <a:schemeClr val="tx1"/>
                          </a:solidFill>
                          <a:effectLst/>
                          <a:latin typeface="+mj-lt"/>
                          <a:ea typeface="宋体" charset="-122"/>
                          <a:cs typeface="Arial" charset="0"/>
                        </a:rPr>
                        <a:t>μ</a:t>
                      </a: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~0.1</a:t>
                      </a:r>
                      <a:r>
                        <a:rPr kumimoji="0" lang="el-GR" altLang="zh-CN" sz="1100" b="0" i="0" u="none" strike="noStrike" cap="none" normalizeH="0" baseline="0" dirty="0" smtClean="0">
                          <a:ln>
                            <a:noFill/>
                          </a:ln>
                          <a:solidFill>
                            <a:schemeClr val="tx1"/>
                          </a:solidFill>
                          <a:effectLst/>
                          <a:latin typeface="+mj-lt"/>
                          <a:ea typeface="宋体" charset="-122"/>
                          <a:cs typeface="Arial" charset="0"/>
                        </a:rPr>
                        <a:t>μ</a:t>
                      </a: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~100</a:t>
                      </a:r>
                      <a:r>
                        <a:rPr kumimoji="0" lang="el-GR" altLang="zh-CN" sz="1100" b="0" i="0" u="none" strike="noStrike" cap="none" normalizeH="0" baseline="0" dirty="0" smtClean="0">
                          <a:ln>
                            <a:noFill/>
                          </a:ln>
                          <a:solidFill>
                            <a:schemeClr val="tx1"/>
                          </a:solidFill>
                          <a:effectLst/>
                          <a:latin typeface="+mj-lt"/>
                          <a:ea typeface="宋体" charset="-122"/>
                          <a:cs typeface="Arial" charset="0"/>
                        </a:rPr>
                        <a:t>μ</a:t>
                      </a: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A</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~1mA</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N/A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r>
              <a:tr h="4665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HRS/LRS Ratio</a:t>
                      </a: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&gt;10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&gt;10</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&gt;10</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&gt;90</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&gt;10</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&gt;1,000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&gt;25</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rgbClr val="FF0000"/>
                          </a:solidFill>
                          <a:effectLst/>
                          <a:latin typeface="Arial" pitchFamily="34" charset="0"/>
                          <a:ea typeface="SimSun" pitchFamily="2" charset="-122"/>
                          <a:cs typeface="Arial" pitchFamily="34" charset="0"/>
                        </a:rPr>
                        <a:t>&gt;1000</a:t>
                      </a:r>
                      <a:endParaRPr kumimoji="0" lang="zh-CN" altLang="en-US" sz="1100" b="0" i="0" u="none" strike="noStrike" cap="none" normalizeH="0" baseline="0" smtClean="0">
                        <a:ln>
                          <a:noFill/>
                        </a:ln>
                        <a:solidFill>
                          <a:srgbClr val="FF0000"/>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&gt;20</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&gt;100</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&gt;10</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&gt;10</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&gt;700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&gt;10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&gt;100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&gt;1000</a:t>
                      </a:r>
                      <a:endParaRPr kumimoji="0" lang="zh-CN" altLang="en-US" sz="1100" b="0" i="0" u="none" strike="noStrike" cap="none" normalizeH="0" baseline="0" dirty="0" smtClean="0">
                        <a:ln>
                          <a:noFill/>
                        </a:ln>
                        <a:solidFill>
                          <a:srgbClr val="FF0000"/>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&gt;10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&gt;100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&gt;10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&gt;10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&gt;10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&gt;10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&gt;100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&gt;1000</a:t>
                      </a:r>
                      <a:endParaRPr kumimoji="0" lang="zh-CN" altLang="en-US" sz="1100" b="0" i="0" u="none" strike="noStrike" cap="none" normalizeH="0" baseline="0" dirty="0" smtClean="0">
                        <a:ln>
                          <a:noFill/>
                        </a:ln>
                        <a:solidFill>
                          <a:srgbClr val="FF0000"/>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&gt;10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&gt;10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&gt;10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&gt;10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N/A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&gt;20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&gt;10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N/A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&gt;10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&gt;10</a:t>
                      </a:r>
                      <a:r>
                        <a:rPr kumimoji="0" lang="en-US" altLang="zh-CN"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rPr>
                        <a:t>5</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&gt;100</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&gt;100</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&gt;10</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8</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mj-lt"/>
                          <a:ea typeface="SimSun" pitchFamily="2" charset="-122"/>
                          <a:cs typeface="Arial" pitchFamily="34" charset="0"/>
                        </a:rPr>
                        <a:t>&gt;10</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N/A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r>
              <a:tr h="4665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Endurance</a:t>
                      </a: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10</a:t>
                      </a:r>
                      <a:r>
                        <a:rPr kumimoji="0" lang="en-US" altLang="zh-CN" sz="1100" b="0" i="0" u="none" strike="noStrike" cap="none" normalizeH="0" baseline="30000" smtClean="0">
                          <a:ln>
                            <a:noFill/>
                          </a:ln>
                          <a:solidFill>
                            <a:schemeClr val="tx1"/>
                          </a:solidFill>
                          <a:effectLst/>
                          <a:latin typeface="Arial" pitchFamily="34" charset="0"/>
                          <a:ea typeface="SimSun" pitchFamily="2" charset="-122"/>
                          <a:cs typeface="Arial" pitchFamily="34" charset="0"/>
                        </a:rPr>
                        <a:t>6</a:t>
                      </a:r>
                      <a:endParaRPr kumimoji="0" lang="zh-CN" altLang="en-US" sz="1100" b="0" i="0" u="none" strike="noStrike" cap="none" normalizeH="0" baseline="3000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600</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10</a:t>
                      </a:r>
                      <a:r>
                        <a:rPr kumimoji="0" lang="en-US" altLang="zh-CN" sz="1100" b="0" i="0" u="none" strike="noStrike" cap="none" normalizeH="0" baseline="30000" smtClean="0">
                          <a:ln>
                            <a:noFill/>
                          </a:ln>
                          <a:solidFill>
                            <a:schemeClr val="tx1"/>
                          </a:solidFill>
                          <a:effectLst/>
                          <a:latin typeface="Arial" pitchFamily="34" charset="0"/>
                          <a:ea typeface="SimSun" pitchFamily="2" charset="-122"/>
                          <a:cs typeface="Arial" pitchFamily="34" charset="0"/>
                        </a:rPr>
                        <a:t>6</a:t>
                      </a:r>
                      <a:endParaRPr kumimoji="0" lang="zh-CN" altLang="en-US" sz="1100" b="0" i="0" u="none" strike="noStrike" cap="none" normalizeH="0" baseline="3000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100</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a:t>
                      </a:r>
                      <a:r>
                        <a:rPr kumimoji="0" lang="en-US" altLang="zh-CN"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rPr>
                        <a:t>9</a:t>
                      </a:r>
                      <a:endParaRPr kumimoji="0" lang="zh-CN" altLang="en-US"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a:t>
                      </a:r>
                      <a:r>
                        <a:rPr kumimoji="0" lang="en-US" altLang="zh-CN"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rPr>
                        <a:t>6</a:t>
                      </a:r>
                      <a:endParaRPr kumimoji="0" lang="zh-CN" altLang="en-US"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7x10</a:t>
                      </a:r>
                      <a:r>
                        <a:rPr kumimoji="0" lang="en-US" altLang="zh-CN"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rPr>
                        <a:t>3</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10</a:t>
                      </a:r>
                      <a:r>
                        <a:rPr kumimoji="0" lang="en-US" altLang="zh-CN" sz="1100" b="0" i="0" u="none" strike="noStrike" cap="none" normalizeH="0" baseline="30000" dirty="0" smtClean="0">
                          <a:ln>
                            <a:noFill/>
                          </a:ln>
                          <a:solidFill>
                            <a:srgbClr val="FF0000"/>
                          </a:solidFill>
                          <a:effectLst/>
                          <a:latin typeface="Arial" pitchFamily="34" charset="0"/>
                          <a:ea typeface="SimSun" pitchFamily="2" charset="-122"/>
                          <a:cs typeface="Arial" pitchFamily="34" charset="0"/>
                        </a:rPr>
                        <a:t>10</a:t>
                      </a:r>
                      <a:endParaRPr kumimoji="0" lang="zh-CN" altLang="en-US" sz="1100" b="0" i="0" u="none" strike="noStrike" cap="none" normalizeH="0" baseline="30000" dirty="0" smtClean="0">
                        <a:ln>
                          <a:noFill/>
                        </a:ln>
                        <a:solidFill>
                          <a:srgbClr val="FF0000"/>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10</a:t>
                      </a:r>
                      <a:r>
                        <a:rPr kumimoji="0" lang="en-US" altLang="zh-CN" sz="1100" b="0" i="0" u="none" strike="noStrike" cap="none" normalizeH="0" baseline="30000" smtClean="0">
                          <a:ln>
                            <a:noFill/>
                          </a:ln>
                          <a:solidFill>
                            <a:schemeClr val="tx1"/>
                          </a:solidFill>
                          <a:effectLst/>
                          <a:latin typeface="Arial" pitchFamily="34" charset="0"/>
                          <a:ea typeface="SimSun" pitchFamily="2" charset="-122"/>
                          <a:cs typeface="Arial" pitchFamily="34" charset="0"/>
                        </a:rPr>
                        <a:t>6</a:t>
                      </a:r>
                      <a:endParaRPr kumimoji="0" lang="zh-CN" altLang="en-US" sz="1100" b="0" i="0" u="none" strike="noStrike" cap="none" normalizeH="0" baseline="3000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a:t>
                      </a:r>
                      <a:r>
                        <a:rPr kumimoji="0" lang="en-US" altLang="zh-CN"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rPr>
                        <a:t>5</a:t>
                      </a:r>
                      <a:endParaRPr kumimoji="0" lang="zh-CN" altLang="en-US"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200</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10</a:t>
                      </a:r>
                      <a:r>
                        <a:rPr kumimoji="0" lang="en-US" altLang="zh-CN" sz="1100" b="0" i="0" u="none" strike="noStrike" cap="none" normalizeH="0" baseline="30000" smtClean="0">
                          <a:ln>
                            <a:noFill/>
                          </a:ln>
                          <a:solidFill>
                            <a:schemeClr val="tx1"/>
                          </a:solidFill>
                          <a:effectLst/>
                          <a:latin typeface="Arial" pitchFamily="34" charset="0"/>
                          <a:ea typeface="SimSun" pitchFamily="2" charset="-122"/>
                          <a:cs typeface="Arial" pitchFamily="34" charset="0"/>
                        </a:rPr>
                        <a:t>6</a:t>
                      </a:r>
                      <a:endParaRPr kumimoji="0" lang="zh-CN" altLang="en-US" sz="1100" b="0" i="0" u="none" strike="noStrike" cap="none" normalizeH="0" baseline="3000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a:t>
                      </a:r>
                      <a:r>
                        <a:rPr kumimoji="0" lang="en-US" altLang="zh-CN"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rPr>
                        <a:t>6</a:t>
                      </a:r>
                      <a:endParaRPr kumimoji="0" lang="zh-CN" altLang="en-US"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a:t>
                      </a:r>
                      <a:r>
                        <a:rPr kumimoji="0" lang="en-US" altLang="zh-CN"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rPr>
                        <a:t>6</a:t>
                      </a:r>
                      <a:endParaRPr kumimoji="0" lang="zh-CN" altLang="en-US"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a:t>
                      </a:r>
                      <a:r>
                        <a:rPr kumimoji="0" lang="en-US" altLang="zh-CN"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rPr>
                        <a:t>5</a:t>
                      </a:r>
                      <a:endParaRPr kumimoji="0" lang="zh-CN" altLang="en-US"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100" b="0" i="0" u="none" strike="noStrike" cap="none" normalizeH="0" baseline="-2500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a:t>
                      </a:r>
                      <a:r>
                        <a:rPr kumimoji="0" lang="en-US" altLang="zh-CN"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rPr>
                        <a:t>6</a:t>
                      </a:r>
                      <a:endParaRPr kumimoji="0" lang="zh-CN" altLang="en-US"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100" b="0" i="0" u="none" strike="noStrike" cap="none" normalizeH="0" baseline="-2500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N/A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100" b="0" i="0" u="none" strike="noStrike" cap="none" normalizeH="0" baseline="-2500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10</a:t>
                      </a:r>
                      <a:r>
                        <a:rPr kumimoji="0" lang="en-US" altLang="zh-CN" sz="1100" b="0" i="0" u="none" strike="noStrike" cap="none" normalizeH="0" baseline="30000" dirty="0" smtClean="0">
                          <a:ln>
                            <a:noFill/>
                          </a:ln>
                          <a:solidFill>
                            <a:srgbClr val="FF0000"/>
                          </a:solidFill>
                          <a:effectLst/>
                          <a:latin typeface="Arial" pitchFamily="34" charset="0"/>
                          <a:ea typeface="SimSun" pitchFamily="2" charset="-122"/>
                          <a:cs typeface="Arial" pitchFamily="34" charset="0"/>
                        </a:rPr>
                        <a:t>12</a:t>
                      </a:r>
                      <a:endParaRPr kumimoji="0" lang="zh-CN" altLang="en-US" sz="1100" b="0" i="0" u="none" strike="noStrike" cap="none" normalizeH="0" baseline="30000" dirty="0" smtClean="0">
                        <a:ln>
                          <a:noFill/>
                        </a:ln>
                        <a:solidFill>
                          <a:srgbClr val="FF0000"/>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100" b="0" i="0" u="none" strike="noStrike" cap="none" normalizeH="0" baseline="-2500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5x10</a:t>
                      </a:r>
                      <a:r>
                        <a:rPr kumimoji="0" lang="en-US" altLang="zh-CN"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rPr>
                        <a:t>7</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a:t>
                      </a:r>
                      <a:r>
                        <a:rPr kumimoji="0" lang="en-US" altLang="zh-CN"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rPr>
                        <a:t>7</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N/A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a:t>
                      </a:r>
                      <a:r>
                        <a:rPr kumimoji="0" lang="en-US" altLang="zh-CN"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rPr>
                        <a:t>5</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a:t>
                      </a:r>
                      <a:r>
                        <a:rPr kumimoji="0" lang="en-US" altLang="zh-CN"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rPr>
                        <a:t>6</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N/A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N/A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6x10</a:t>
                      </a:r>
                      <a:r>
                        <a:rPr kumimoji="0" lang="en-US" altLang="zh-CN"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rPr>
                        <a:t>2</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a:t>
                      </a:r>
                      <a:r>
                        <a:rPr kumimoji="0" lang="en-US" altLang="zh-CN"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rPr>
                        <a:t>7</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a:t>
                      </a:r>
                      <a:r>
                        <a:rPr kumimoji="0" lang="en-US" altLang="zh-CN"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rPr>
                        <a:t>6</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a:t>
                      </a:r>
                      <a:r>
                        <a:rPr kumimoji="0" lang="en-US" altLang="zh-CN"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rPr>
                        <a:t>2</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a:t>
                      </a:r>
                      <a:r>
                        <a:rPr kumimoji="0" lang="en-US" altLang="zh-CN"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rPr>
                        <a:t>7</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a:t>
                      </a:r>
                      <a:r>
                        <a:rPr kumimoji="0" lang="en-US" altLang="zh-CN"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rPr>
                        <a:t>8</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N/A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a:t>
                      </a:r>
                      <a:r>
                        <a:rPr kumimoji="0" lang="en-US" altLang="zh-CN" sz="1100" b="0" i="0" u="none" strike="noStrike" cap="none" normalizeH="0" baseline="30000" dirty="0" smtClean="0">
                          <a:ln>
                            <a:noFill/>
                          </a:ln>
                          <a:solidFill>
                            <a:schemeClr val="tx1"/>
                          </a:solidFill>
                          <a:effectLst/>
                          <a:latin typeface="Arial" pitchFamily="34" charset="0"/>
                          <a:ea typeface="SimSun" pitchFamily="2" charset="-122"/>
                          <a:cs typeface="Arial" pitchFamily="34" charset="0"/>
                        </a:rPr>
                        <a:t>7</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10</a:t>
                      </a:r>
                      <a:r>
                        <a:rPr kumimoji="0" lang="en-US" altLang="zh-CN" sz="1100" b="0" i="0" u="none" strike="noStrike" cap="none" normalizeH="0" baseline="30000" dirty="0" smtClean="0">
                          <a:ln>
                            <a:noFill/>
                          </a:ln>
                          <a:solidFill>
                            <a:srgbClr val="FF0000"/>
                          </a:solidFill>
                          <a:effectLst/>
                          <a:latin typeface="Arial" pitchFamily="34" charset="0"/>
                          <a:ea typeface="SimSun" pitchFamily="2" charset="-122"/>
                          <a:cs typeface="Arial" pitchFamily="34" charset="0"/>
                        </a:rPr>
                        <a:t>12</a:t>
                      </a:r>
                      <a:endParaRPr kumimoji="0" lang="zh-CN" altLang="en-US" sz="1100" b="0" i="0" u="none" strike="noStrike" cap="none" normalizeH="0" baseline="0" dirty="0" smtClean="0">
                        <a:ln>
                          <a:noFill/>
                        </a:ln>
                        <a:solidFill>
                          <a:srgbClr val="FF0000"/>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mj-lt"/>
                          <a:ea typeface="SimSun" pitchFamily="2" charset="-122"/>
                          <a:cs typeface="Times New Roman" pitchFamily="18" charset="0"/>
                        </a:rPr>
                        <a:t>N/A</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mj-lt"/>
                          <a:ea typeface="SimSun" pitchFamily="2" charset="-122"/>
                          <a:cs typeface="Times New Roman" pitchFamily="18" charset="0"/>
                        </a:rPr>
                        <a:t>15</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10</a:t>
                      </a:r>
                      <a:r>
                        <a:rPr kumimoji="0" lang="en-US" altLang="zh-CN" sz="1100" b="0" i="0" u="none" strike="noStrike" cap="none" normalizeH="0" baseline="30000" dirty="0" smtClean="0">
                          <a:ln>
                            <a:noFill/>
                          </a:ln>
                          <a:solidFill>
                            <a:schemeClr val="tx1"/>
                          </a:solidFill>
                          <a:effectLst/>
                          <a:latin typeface="+mj-lt"/>
                          <a:ea typeface="SimSun" pitchFamily="2" charset="-122"/>
                          <a:cs typeface="Arial" pitchFamily="34" charset="0"/>
                        </a:rPr>
                        <a:t>10</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mj-lt"/>
                          <a:ea typeface="SimSun" pitchFamily="2" charset="-122"/>
                          <a:cs typeface="Arial" pitchFamily="34" charset="0"/>
                        </a:rPr>
                        <a:t>10</a:t>
                      </a:r>
                      <a:r>
                        <a:rPr kumimoji="0" lang="en-US" altLang="zh-CN" sz="1100" b="0" i="0" u="none" strike="noStrike" cap="none" normalizeH="0" baseline="30000" dirty="0" smtClean="0">
                          <a:ln>
                            <a:noFill/>
                          </a:ln>
                          <a:solidFill>
                            <a:schemeClr val="tx1"/>
                          </a:solidFill>
                          <a:effectLst/>
                          <a:latin typeface="+mj-lt"/>
                          <a:ea typeface="SimSun" pitchFamily="2" charset="-122"/>
                          <a:cs typeface="Arial" pitchFamily="34" charset="0"/>
                        </a:rPr>
                        <a:t>6</a:t>
                      </a:r>
                      <a:endParaRPr kumimoji="0" lang="zh-CN" altLang="en-US" sz="1100" b="0" i="0" u="none" strike="noStrike" cap="none" normalizeH="0" baseline="0" dirty="0" smtClean="0">
                        <a:ln>
                          <a:noFill/>
                        </a:ln>
                        <a:solidFill>
                          <a:schemeClr val="tx1"/>
                        </a:solidFill>
                        <a:effectLst/>
                        <a:latin typeface="+mj-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kern="1200" cap="none" normalizeH="0" baseline="0" dirty="0" smtClean="0">
                          <a:ln>
                            <a:noFill/>
                          </a:ln>
                          <a:solidFill>
                            <a:schemeClr val="tx1"/>
                          </a:solidFill>
                          <a:effectLst/>
                          <a:latin typeface="+mn-lt"/>
                          <a:ea typeface="SimSun" pitchFamily="2" charset="-122"/>
                          <a:cs typeface="Arial" pitchFamily="34" charset="0"/>
                        </a:rPr>
                        <a:t>10</a:t>
                      </a:r>
                      <a:r>
                        <a:rPr kumimoji="0" lang="en-US" altLang="zh-CN" sz="1100" b="0" i="0" u="none" strike="noStrike" kern="1200" cap="none" normalizeH="0" baseline="30000" dirty="0" smtClean="0">
                          <a:ln>
                            <a:noFill/>
                          </a:ln>
                          <a:solidFill>
                            <a:schemeClr val="tx1"/>
                          </a:solidFill>
                          <a:effectLst/>
                          <a:latin typeface="+mn-lt"/>
                          <a:ea typeface="SimSun" pitchFamily="2" charset="-122"/>
                          <a:cs typeface="Arial" pitchFamily="34" charset="0"/>
                        </a:rPr>
                        <a:t>7</a:t>
                      </a:r>
                      <a:endParaRPr kumimoji="0" lang="zh-CN" altLang="en-US" sz="1100" b="0" i="0" u="none" strike="noStrike" kern="1200" cap="none" normalizeH="0" baseline="0" dirty="0" smtClean="0">
                        <a:ln>
                          <a:noFill/>
                        </a:ln>
                        <a:solidFill>
                          <a:schemeClr val="tx1"/>
                        </a:solidFill>
                        <a:effectLst/>
                        <a:latin typeface="+mn-lt"/>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N/A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DFE"/>
                    </a:solidFill>
                  </a:tcPr>
                </a:tc>
              </a:tr>
              <a:tr h="54839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Retention </a:t>
                      </a: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300h@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150</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30h@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Arial" pitchFamily="34" charset="0"/>
                        </a:rPr>
                        <a:t>90</a:t>
                      </a:r>
                      <a:r>
                        <a:rPr kumimoji="0" lang="en-US" altLang="zh-CN" sz="1100" b="0" i="0" u="none" strike="noStrike" cap="none" normalizeH="0" baseline="0" smtClean="0">
                          <a:ln>
                            <a:noFill/>
                          </a:ln>
                          <a:solidFill>
                            <a:schemeClr val="tx1"/>
                          </a:solidFill>
                          <a:effectLst/>
                          <a:latin typeface="Arial" pitchFamily="34" charset="0"/>
                          <a:ea typeface="SimSun" pitchFamily="2" charset="-122"/>
                          <a:cs typeface="Times New Roman" pitchFamily="18" charset="0"/>
                        </a:rPr>
                        <a:t>℃</a:t>
                      </a:r>
                      <a:endParaRPr kumimoji="0" lang="zh-CN" altLang="en-US" sz="1100" b="0" i="0" u="none" strike="noStrike" cap="none" normalizeH="0" baseline="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28h@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85</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1000h@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150</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3000h@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150</a:t>
                      </a: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Times New Roman" pitchFamily="18" charset="0"/>
                        </a:rPr>
                        <a:t>℃</a:t>
                      </a:r>
                      <a:endParaRPr kumimoji="0" lang="zh-CN" altLang="en-US" sz="1100" b="0" i="0" u="none" strike="noStrike" cap="none" normalizeH="0" baseline="0" dirty="0" smtClean="0">
                        <a:ln>
                          <a:noFill/>
                        </a:ln>
                        <a:solidFill>
                          <a:srgbClr val="FF0000"/>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10h@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Arial" pitchFamily="34" charset="0"/>
                        </a:rPr>
                        <a:t>200</a:t>
                      </a: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N/A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28h@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150℃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1000h@150℃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120h@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100℃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280h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T=N/A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Times New Roman" pitchFamily="18" charset="0"/>
                        </a:rPr>
                        <a:t>2000h@150℃</a:t>
                      </a:r>
                      <a:endParaRPr kumimoji="0" lang="zh-CN" altLang="en-US" sz="1100" b="0" i="0" u="none" strike="noStrike" cap="none" normalizeH="0" baseline="0" dirty="0" smtClean="0">
                        <a:ln>
                          <a:noFill/>
                        </a:ln>
                        <a:solidFill>
                          <a:srgbClr val="FF0000"/>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3h@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125℃</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28h@125℃</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28h@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125℃</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28h@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150℃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100h@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150℃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3h@</a:t>
                      </a:r>
                      <a:b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b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200℃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30h@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250℃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3h@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200℃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27h@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100℃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Times New Roman" pitchFamily="18" charset="0"/>
                        </a:rPr>
                        <a:t>10yr@85℃</a:t>
                      </a:r>
                      <a:endParaRPr kumimoji="0" lang="zh-CN" altLang="en-US" sz="1100" b="0" i="0" u="none" strike="noStrike" cap="none" normalizeH="0" baseline="0" dirty="0" smtClean="0">
                        <a:ln>
                          <a:noFill/>
                        </a:ln>
                        <a:solidFill>
                          <a:srgbClr val="FF0000"/>
                        </a:solidFill>
                        <a:effectLst/>
                        <a:latin typeface="Arial" pitchFamily="34" charset="0"/>
                        <a:ea typeface="SimSun" pitchFamily="2" charset="-122"/>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Times New Roman" pitchFamily="18" charset="0"/>
                        </a:rPr>
                        <a:t>400h@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rgbClr val="FF0000"/>
                          </a:solidFill>
                          <a:effectLst/>
                          <a:latin typeface="Arial" pitchFamily="34" charset="0"/>
                          <a:ea typeface="SimSun" pitchFamily="2" charset="-122"/>
                          <a:cs typeface="Times New Roman" pitchFamily="18" charset="0"/>
                        </a:rPr>
                        <a:t>150℃</a:t>
                      </a:r>
                      <a:endParaRPr kumimoji="0" lang="zh-CN" altLang="en-US" sz="1100" b="0" i="0" u="none" strike="noStrike" cap="none" normalizeH="0" baseline="0" dirty="0" smtClean="0">
                        <a:ln>
                          <a:noFill/>
                        </a:ln>
                        <a:solidFill>
                          <a:srgbClr val="FF0000"/>
                        </a:solidFill>
                        <a:effectLst/>
                        <a:latin typeface="Arial" pitchFamily="34" charset="0"/>
                        <a:ea typeface="SimSun" pitchFamily="2" charset="-122"/>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100h@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150℃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20@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150℃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N/A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3h@250℃</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N/A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N/A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2.8@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85℃</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28h@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125℃</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N/A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100h@85℃</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0.27h@RT</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mj-lt"/>
                          <a:ea typeface="SimSun" pitchFamily="2" charset="-122"/>
                          <a:cs typeface="Times New Roman" pitchFamily="18" charset="0"/>
                        </a:rPr>
                        <a:t>168h@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mj-lt"/>
                          <a:ea typeface="SimSun" pitchFamily="2" charset="-122"/>
                          <a:cs typeface="Times New Roman" pitchFamily="18" charset="0"/>
                        </a:rPr>
                        <a:t>125℃</a:t>
                      </a:r>
                      <a:endParaRPr kumimoji="0" lang="zh-CN" altLang="en-US"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mj-lt"/>
                          <a:ea typeface="SimSun" pitchFamily="2" charset="-122"/>
                          <a:cs typeface="Times New Roman" pitchFamily="18" charset="0"/>
                        </a:rPr>
                        <a:t>300h@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mj-lt"/>
                          <a:ea typeface="SimSun" pitchFamily="2" charset="-122"/>
                          <a:cs typeface="Times New Roman" pitchFamily="18" charset="0"/>
                        </a:rPr>
                        <a:t>300℃</a:t>
                      </a:r>
                      <a:endParaRPr kumimoji="0" lang="zh-CN" altLang="en-US"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kern="1200" cap="none" normalizeH="0" baseline="0" dirty="0" smtClean="0">
                          <a:ln>
                            <a:noFill/>
                          </a:ln>
                          <a:solidFill>
                            <a:schemeClr val="tx1"/>
                          </a:solidFill>
                          <a:effectLst/>
                          <a:latin typeface="+mj-lt"/>
                          <a:ea typeface="SimSun" pitchFamily="2" charset="-122"/>
                          <a:cs typeface="Times New Roman" pitchFamily="18" charset="0"/>
                        </a:rPr>
                        <a:t>2.8h@RT</a:t>
                      </a:r>
                      <a:endParaRPr kumimoji="0" lang="zh-CN" altLang="en-US" sz="1100" b="0" i="0" u="none" strike="noStrike" kern="1200" cap="none" normalizeH="0" baseline="0" dirty="0" smtClean="0">
                        <a:ln>
                          <a:noFill/>
                        </a:ln>
                        <a:solidFill>
                          <a:schemeClr val="tx1"/>
                        </a:solidFill>
                        <a:effectLst/>
                        <a:latin typeface="+mj-lt"/>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kern="1200" cap="none" normalizeH="0" baseline="0" dirty="0" smtClean="0">
                          <a:ln>
                            <a:noFill/>
                          </a:ln>
                          <a:solidFill>
                            <a:schemeClr val="tx1"/>
                          </a:solidFill>
                          <a:effectLst/>
                          <a:latin typeface="+mj-lt"/>
                          <a:ea typeface="SimSun" pitchFamily="2" charset="-122"/>
                          <a:cs typeface="Times New Roman" pitchFamily="18" charset="0"/>
                        </a:rPr>
                        <a:t>2.8h</a:t>
                      </a:r>
                      <a:r>
                        <a:rPr kumimoji="0" lang="en-US" altLang="zh-CN" sz="1100" b="0" i="0" u="none" strike="noStrike" cap="none" normalizeH="0" baseline="0" dirty="0" smtClean="0">
                          <a:ln>
                            <a:noFill/>
                          </a:ln>
                          <a:solidFill>
                            <a:schemeClr val="tx1"/>
                          </a:solidFill>
                          <a:effectLst/>
                          <a:latin typeface="+mj-lt"/>
                          <a:ea typeface="SimSun" pitchFamily="2" charset="-122"/>
                          <a:cs typeface="Times New Roman" pitchFamily="18" charset="0"/>
                        </a:rPr>
                        <a:t>@85℃</a:t>
                      </a:r>
                      <a:endParaRPr kumimoji="0" lang="zh-CN" altLang="en-US"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100" b="0" i="0" u="none" strike="noStrike" cap="none" normalizeH="0" baseline="0" dirty="0" smtClean="0">
                          <a:ln>
                            <a:noFill/>
                          </a:ln>
                          <a:solidFill>
                            <a:schemeClr val="tx1"/>
                          </a:solidFill>
                          <a:effectLst/>
                          <a:latin typeface="+mj-lt"/>
                          <a:ea typeface="SimSun" pitchFamily="2" charset="-122"/>
                          <a:cs typeface="Times New Roman" pitchFamily="18" charset="0"/>
                        </a:rPr>
                        <a:t>12h@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mj-lt"/>
                          <a:ea typeface="SimSun" pitchFamily="2" charset="-122"/>
                          <a:cs typeface="Times New Roman" pitchFamily="18" charset="0"/>
                        </a:rPr>
                        <a:t>125℃</a:t>
                      </a:r>
                      <a:endParaRPr kumimoji="0" lang="zh-CN" altLang="en-US" sz="1100" b="0" i="0" u="none" strike="noStrike" cap="none" normalizeH="0" baseline="0" dirty="0" smtClean="0">
                        <a:ln>
                          <a:noFill/>
                        </a:ln>
                        <a:solidFill>
                          <a:schemeClr val="tx1"/>
                        </a:solidFill>
                        <a:effectLst/>
                        <a:latin typeface="+mj-lt"/>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N/A</a:t>
                      </a:r>
                      <a:endParaRPr kumimoji="0" lang="zh-CN" altLang="en-US" sz="11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AFD"/>
                    </a:solidFill>
                  </a:tcPr>
                </a:tc>
              </a:tr>
            </a:tbl>
          </a:graphicData>
        </a:graphic>
      </p:graphicFrame>
      <p:sp>
        <p:nvSpPr>
          <p:cNvPr id="2" name="TextBox 1"/>
          <p:cNvSpPr txBox="1"/>
          <p:nvPr/>
        </p:nvSpPr>
        <p:spPr>
          <a:xfrm>
            <a:off x="4502550" y="-43291"/>
            <a:ext cx="3723262" cy="369332"/>
          </a:xfrm>
          <a:prstGeom prst="rect">
            <a:avLst/>
          </a:prstGeom>
          <a:noFill/>
        </p:spPr>
        <p:txBody>
          <a:bodyPr wrap="square" rtlCol="0">
            <a:spAutoFit/>
          </a:bodyPr>
          <a:lstStyle/>
          <a:p>
            <a:r>
              <a:rPr lang="en-US" dirty="0" smtClean="0"/>
              <a:t>Compiled by </a:t>
            </a:r>
            <a:r>
              <a:rPr lang="en-US" dirty="0" err="1" smtClean="0"/>
              <a:t>PhilipWong</a:t>
            </a:r>
            <a:r>
              <a:rPr lang="en-US" dirty="0" smtClean="0"/>
              <a:t> et al )</a:t>
            </a:r>
            <a:endParaRPr lang="en-US" dirty="0"/>
          </a:p>
        </p:txBody>
      </p:sp>
    </p:spTree>
    <p:extLst>
      <p:ext uri="{BB962C8B-B14F-4D97-AF65-F5344CB8AC3E}">
        <p14:creationId xmlns:p14="http://schemas.microsoft.com/office/powerpoint/2010/main" val="13266082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25 4.07407E-6 L -1.575 -0.00232 " pathEditMode="fixed" rAng="0" ptsTypes="AA">
                                      <p:cBhvr>
                                        <p:cTn id="6" dur="2000" fill="hold"/>
                                        <p:tgtEl>
                                          <p:spTgt spid="7"/>
                                        </p:tgtEl>
                                        <p:attrNameLst>
                                          <p:attrName>ppt_x</p:attrName>
                                          <p:attrName>ppt_y</p:attrName>
                                        </p:attrNameLst>
                                      </p:cBhvr>
                                      <p:rCtr x="-77500" y="-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a:bodyPr>
          <a:lstStyle/>
          <a:p>
            <a:r>
              <a:rPr lang="en-US" altLang="zh-TW" sz="3200" b="1" i="1" dirty="0" smtClean="0"/>
              <a:t>Device Cross-Section</a:t>
            </a:r>
          </a:p>
        </p:txBody>
      </p:sp>
      <p:pic>
        <p:nvPicPr>
          <p:cNvPr id="3074" name="Picture 2"/>
          <p:cNvPicPr>
            <a:picLocks noChangeAspect="1" noChangeArrowheads="1"/>
          </p:cNvPicPr>
          <p:nvPr/>
        </p:nvPicPr>
        <p:blipFill>
          <a:blip r:embed="rId3" cstate="print"/>
          <a:srcRect/>
          <a:stretch>
            <a:fillRect/>
          </a:stretch>
        </p:blipFill>
        <p:spPr bwMode="auto">
          <a:xfrm>
            <a:off x="1801664" y="1524000"/>
            <a:ext cx="5361136" cy="4550821"/>
          </a:xfrm>
          <a:prstGeom prst="rect">
            <a:avLst/>
          </a:prstGeom>
          <a:noFill/>
          <a:ln w="9525">
            <a:noFill/>
            <a:miter lim="800000"/>
            <a:headEnd/>
            <a:tailEnd/>
          </a:ln>
        </p:spPr>
      </p:pic>
      <p:sp>
        <p:nvSpPr>
          <p:cNvPr id="8" name="Rectangle 7"/>
          <p:cNvSpPr>
            <a:spLocks noChangeArrowheads="1"/>
          </p:cNvSpPr>
          <p:nvPr/>
        </p:nvSpPr>
        <p:spPr bwMode="auto">
          <a:xfrm>
            <a:off x="5583730" y="6200001"/>
            <a:ext cx="3560270" cy="276999"/>
          </a:xfrm>
          <a:prstGeom prst="rect">
            <a:avLst/>
          </a:prstGeom>
          <a:noFill/>
          <a:ln w="9525">
            <a:noFill/>
            <a:miter lim="800000"/>
            <a:headEnd/>
            <a:tailEnd/>
          </a:ln>
        </p:spPr>
        <p:txBody>
          <a:bodyPr wrap="none">
            <a:spAutoFit/>
          </a:bodyPr>
          <a:lstStyle/>
          <a:p>
            <a:r>
              <a:rPr lang="en-US" altLang="zh-TW" sz="1200" b="1" dirty="0" smtClean="0">
                <a:ea typeface="新細明體" charset="-120"/>
              </a:rPr>
              <a:t>S</a:t>
            </a:r>
            <a:r>
              <a:rPr lang="en-US" altLang="zh-TW" sz="1200" b="1" dirty="0">
                <a:ea typeface="新細明體" charset="-120"/>
              </a:rPr>
              <a:t>. Yu, H.-Y. </a:t>
            </a:r>
            <a:r>
              <a:rPr lang="en-US" altLang="zh-TW" sz="1200" b="1" dirty="0" smtClean="0">
                <a:ea typeface="新細明體" charset="-120"/>
              </a:rPr>
              <a:t>Chen </a:t>
            </a:r>
            <a:r>
              <a:rPr lang="en-US" altLang="zh-TW" sz="1200" b="1" i="1" dirty="0">
                <a:ea typeface="新細明體" charset="-120"/>
              </a:rPr>
              <a:t>et al.</a:t>
            </a:r>
            <a:r>
              <a:rPr lang="en-US" altLang="zh-TW" sz="1200" b="1" dirty="0">
                <a:ea typeface="新細明體" charset="-120"/>
              </a:rPr>
              <a:t>,</a:t>
            </a:r>
            <a:r>
              <a:rPr lang="en-US" altLang="zh-TW" sz="1200" b="1" i="1" dirty="0">
                <a:ea typeface="新細明體" charset="-120"/>
              </a:rPr>
              <a:t> </a:t>
            </a:r>
            <a:r>
              <a:rPr lang="en-US" altLang="zh-TW" sz="1200" b="1" i="1" dirty="0" err="1" smtClean="0">
                <a:ea typeface="新細明體" charset="-120"/>
              </a:rPr>
              <a:t>Symp</a:t>
            </a:r>
            <a:r>
              <a:rPr lang="en-US" altLang="zh-TW" sz="1200" b="1" i="1" dirty="0" smtClean="0">
                <a:ea typeface="新細明體" charset="-120"/>
              </a:rPr>
              <a:t>. VLSI Tech</a:t>
            </a:r>
            <a:r>
              <a:rPr lang="en-US" altLang="zh-TW" sz="1200" b="1" dirty="0" smtClean="0">
                <a:ea typeface="新細明體" charset="-120"/>
              </a:rPr>
              <a:t>. 2013</a:t>
            </a:r>
          </a:p>
        </p:txBody>
      </p:sp>
    </p:spTree>
    <p:extLst>
      <p:ext uri="{BB962C8B-B14F-4D97-AF65-F5344CB8AC3E}">
        <p14:creationId xmlns:p14="http://schemas.microsoft.com/office/powerpoint/2010/main" val="393873322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53988" y="871538"/>
            <a:ext cx="8990012" cy="498475"/>
          </a:xfrm>
        </p:spPr>
        <p:txBody>
          <a:bodyPr>
            <a:noAutofit/>
          </a:bodyPr>
          <a:lstStyle/>
          <a:p>
            <a:r>
              <a:rPr lang="en-US" altLang="zh-TW" sz="3200" b="1" i="1" dirty="0" smtClean="0">
                <a:ea typeface="PMingLiU" pitchFamily="18" charset="-120"/>
              </a:rPr>
              <a:t>3D RRAM Switching Characteristics</a:t>
            </a:r>
          </a:p>
        </p:txBody>
      </p:sp>
      <p:pic>
        <p:nvPicPr>
          <p:cNvPr id="26627" name="Picture 2" descr="C:\Users\HenryNina\Dropbox\3D RRAM\paper figures\Graph7.tif"/>
          <p:cNvPicPr>
            <a:picLocks noChangeAspect="1" noChangeArrowheads="1"/>
          </p:cNvPicPr>
          <p:nvPr/>
        </p:nvPicPr>
        <p:blipFill>
          <a:blip r:embed="rId3" cstate="print"/>
          <a:srcRect/>
          <a:stretch>
            <a:fillRect/>
          </a:stretch>
        </p:blipFill>
        <p:spPr bwMode="auto">
          <a:xfrm>
            <a:off x="87388" y="1524000"/>
            <a:ext cx="4789412" cy="3581400"/>
          </a:xfrm>
          <a:prstGeom prst="rect">
            <a:avLst/>
          </a:prstGeom>
          <a:noFill/>
          <a:ln w="9525">
            <a:noFill/>
            <a:miter lim="800000"/>
            <a:headEnd/>
            <a:tailEnd/>
          </a:ln>
        </p:spPr>
      </p:pic>
      <p:sp>
        <p:nvSpPr>
          <p:cNvPr id="6" name="矩形 8"/>
          <p:cNvSpPr/>
          <p:nvPr/>
        </p:nvSpPr>
        <p:spPr bwMode="auto">
          <a:xfrm>
            <a:off x="1843336" y="5334000"/>
            <a:ext cx="5929064" cy="9144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headEnd type="none" w="med" len="med"/>
            <a:tailEnd type="none" w="med" len="med"/>
          </a:ln>
          <a:effectLst/>
          <a:scene3d>
            <a:camera prst="orthographicFront">
              <a:rot lat="0" lon="0" rev="0"/>
            </a:camera>
            <a:lightRig rig="contrasting" dir="t">
              <a:rot lat="0" lon="0" rev="7800000"/>
            </a:lightRig>
          </a:scene3d>
          <a:sp3d>
            <a:bevelT w="139700" h="139700"/>
          </a:sp3d>
        </p:spPr>
        <p:style>
          <a:lnRef idx="0">
            <a:schemeClr val="accent5"/>
          </a:lnRef>
          <a:fillRef idx="3">
            <a:schemeClr val="accent5"/>
          </a:fillRef>
          <a:effectRef idx="3">
            <a:schemeClr val="accent5"/>
          </a:effectRef>
          <a:fontRef idx="minor">
            <a:schemeClr val="lt1"/>
          </a:fontRef>
        </p:style>
        <p:txBody>
          <a:bodyPr anchor="ctr"/>
          <a:lstStyle/>
          <a:p>
            <a:pPr algn="ctr"/>
            <a:r>
              <a:rPr lang="en-US" altLang="zh-TW" b="1" dirty="0" smtClean="0">
                <a:solidFill>
                  <a:srgbClr val="FFFFFF"/>
                </a:solidFill>
                <a:ea typeface="PMingLiU" pitchFamily="18" charset="-120"/>
              </a:rPr>
              <a:t>Similar characteristics </a:t>
            </a:r>
            <a:r>
              <a:rPr lang="en-US" altLang="zh-TW" b="1" dirty="0">
                <a:solidFill>
                  <a:srgbClr val="FFFFFF"/>
                </a:solidFill>
                <a:ea typeface="PMingLiU" pitchFamily="18" charset="-120"/>
              </a:rPr>
              <a:t>among </a:t>
            </a:r>
            <a:r>
              <a:rPr lang="en-US" altLang="zh-TW" b="1" dirty="0" smtClean="0">
                <a:solidFill>
                  <a:srgbClr val="FFFFFF"/>
                </a:solidFill>
                <a:ea typeface="PMingLiU" pitchFamily="18" charset="-120"/>
              </a:rPr>
              <a:t>the top, bottom, and control cells</a:t>
            </a:r>
            <a:endParaRPr lang="zh-TW" altLang="en-US" b="1" dirty="0">
              <a:solidFill>
                <a:srgbClr val="FFFFFF"/>
              </a:solidFill>
              <a:ea typeface="PMingLiU" pitchFamily="18" charset="-120"/>
            </a:endParaRPr>
          </a:p>
        </p:txBody>
      </p:sp>
      <p:grpSp>
        <p:nvGrpSpPr>
          <p:cNvPr id="2" name="Group 8"/>
          <p:cNvGrpSpPr/>
          <p:nvPr/>
        </p:nvGrpSpPr>
        <p:grpSpPr>
          <a:xfrm>
            <a:off x="4583188" y="1524000"/>
            <a:ext cx="4332212" cy="3581400"/>
            <a:chOff x="4583188" y="1295400"/>
            <a:chExt cx="4332212" cy="3581400"/>
          </a:xfrm>
        </p:grpSpPr>
        <p:pic>
          <p:nvPicPr>
            <p:cNvPr id="26631" name="Picture 2" descr="C:\Users\HenryNina\Dropbox\3D RRAM\paper figures\Graph14.tif"/>
            <p:cNvPicPr>
              <a:picLocks noChangeAspect="1" noChangeArrowheads="1"/>
            </p:cNvPicPr>
            <p:nvPr/>
          </p:nvPicPr>
          <p:blipFill>
            <a:blip r:embed="rId4" cstate="print"/>
            <a:srcRect r="9546"/>
            <a:stretch>
              <a:fillRect/>
            </a:stretch>
          </p:blipFill>
          <p:spPr bwMode="auto">
            <a:xfrm>
              <a:off x="4583188" y="1295400"/>
              <a:ext cx="4332212" cy="3581400"/>
            </a:xfrm>
            <a:prstGeom prst="rect">
              <a:avLst/>
            </a:prstGeom>
            <a:noFill/>
            <a:ln w="9525">
              <a:noFill/>
              <a:miter lim="800000"/>
              <a:headEnd/>
              <a:tailEnd/>
            </a:ln>
          </p:spPr>
        </p:pic>
        <p:sp>
          <p:nvSpPr>
            <p:cNvPr id="7" name="TextBox 6"/>
            <p:cNvSpPr txBox="1"/>
            <p:nvPr/>
          </p:nvSpPr>
          <p:spPr>
            <a:xfrm>
              <a:off x="6781800" y="2286000"/>
              <a:ext cx="1752600" cy="646331"/>
            </a:xfrm>
            <a:prstGeom prst="rect">
              <a:avLst/>
            </a:prstGeom>
            <a:solidFill>
              <a:schemeClr val="bg1"/>
            </a:solidFill>
            <a:ln>
              <a:solidFill>
                <a:schemeClr val="accent1"/>
              </a:solidFill>
            </a:ln>
          </p:spPr>
          <p:txBody>
            <a:bodyPr wrap="square" rtlCol="0">
              <a:spAutoFit/>
            </a:bodyPr>
            <a:lstStyle/>
            <a:p>
              <a:r>
                <a:rPr lang="en-US" sz="1800" b="1" dirty="0" smtClean="0">
                  <a:solidFill>
                    <a:srgbClr val="0000FF"/>
                  </a:solidFill>
                </a:rPr>
                <a:t>Reset current: </a:t>
              </a:r>
              <a:r>
                <a:rPr lang="en-US" altLang="zh-TW" sz="1800" b="1" dirty="0" smtClean="0">
                  <a:solidFill>
                    <a:srgbClr val="0000FF"/>
                  </a:solidFill>
                  <a:ea typeface="PMingLiU" pitchFamily="18" charset="-120"/>
                </a:rPr>
                <a:t>30 µA ~ 50 µA</a:t>
              </a:r>
              <a:r>
                <a:rPr lang="en-US" sz="1800" b="1" dirty="0" smtClean="0">
                  <a:solidFill>
                    <a:srgbClr val="0000FF"/>
                  </a:solidFill>
                </a:rPr>
                <a:t> </a:t>
              </a:r>
              <a:endParaRPr lang="en-US" sz="1800" b="1" dirty="0">
                <a:solidFill>
                  <a:srgbClr val="0000FF"/>
                </a:solidFill>
              </a:endParaRPr>
            </a:p>
          </p:txBody>
        </p:sp>
      </p:grpSp>
    </p:spTree>
    <p:extLst>
      <p:ext uri="{BB962C8B-B14F-4D97-AF65-F5344CB8AC3E}">
        <p14:creationId xmlns:p14="http://schemas.microsoft.com/office/powerpoint/2010/main" val="349560675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a:bodyPr>
          <a:lstStyle/>
          <a:p>
            <a:r>
              <a:rPr lang="en-US" altLang="zh-TW" sz="3200" b="1" i="1" dirty="0">
                <a:ea typeface="PMingLiU" pitchFamily="18" charset="-120"/>
              </a:rPr>
              <a:t>3</a:t>
            </a:r>
            <a:r>
              <a:rPr lang="en-US" altLang="zh-TW" sz="3200" b="1" i="1" dirty="0" smtClean="0">
                <a:ea typeface="PMingLiU" pitchFamily="18" charset="-120"/>
              </a:rPr>
              <a:t>D RRAM Reliability Performance</a:t>
            </a:r>
          </a:p>
        </p:txBody>
      </p:sp>
      <p:pic>
        <p:nvPicPr>
          <p:cNvPr id="29699" name="Picture 3" descr="C:\Users\HenryNina\Dropbox\3D RRAM\paper figures\Graph3.tif"/>
          <p:cNvPicPr>
            <a:picLocks noChangeAspect="1" noChangeArrowheads="1"/>
          </p:cNvPicPr>
          <p:nvPr/>
        </p:nvPicPr>
        <p:blipFill>
          <a:blip r:embed="rId3" cstate="print"/>
          <a:srcRect l="1632" t="10565" r="11128"/>
          <a:stretch>
            <a:fillRect/>
          </a:stretch>
        </p:blipFill>
        <p:spPr bwMode="auto">
          <a:xfrm>
            <a:off x="95676" y="2438400"/>
            <a:ext cx="4448782" cy="3410355"/>
          </a:xfrm>
          <a:prstGeom prst="rect">
            <a:avLst/>
          </a:prstGeom>
          <a:noFill/>
          <a:ln w="9525">
            <a:noFill/>
            <a:miter lim="800000"/>
            <a:headEnd/>
            <a:tailEnd/>
          </a:ln>
        </p:spPr>
      </p:pic>
      <p:pic>
        <p:nvPicPr>
          <p:cNvPr id="29700" name="Picture 2" descr="C:\Users\HenryNina\Dropbox\3D RRAM\paper figures\Graph15.tif"/>
          <p:cNvPicPr>
            <a:picLocks noChangeAspect="1" noChangeArrowheads="1"/>
          </p:cNvPicPr>
          <p:nvPr/>
        </p:nvPicPr>
        <p:blipFill>
          <a:blip r:embed="rId4" cstate="print"/>
          <a:srcRect l="4006" t="8185" r="12315"/>
          <a:stretch>
            <a:fillRect/>
          </a:stretch>
        </p:blipFill>
        <p:spPr bwMode="auto">
          <a:xfrm>
            <a:off x="4724400" y="2362199"/>
            <a:ext cx="4267200" cy="3501147"/>
          </a:xfrm>
          <a:prstGeom prst="rect">
            <a:avLst/>
          </a:prstGeom>
          <a:noFill/>
          <a:ln w="9525">
            <a:noFill/>
            <a:miter lim="800000"/>
            <a:headEnd/>
            <a:tailEnd/>
          </a:ln>
        </p:spPr>
      </p:pic>
      <p:sp>
        <p:nvSpPr>
          <p:cNvPr id="29701" name="文字方塊 5"/>
          <p:cNvSpPr txBox="1">
            <a:spLocks noChangeArrowheads="1"/>
          </p:cNvSpPr>
          <p:nvPr/>
        </p:nvSpPr>
        <p:spPr bwMode="auto">
          <a:xfrm>
            <a:off x="5056188" y="1752600"/>
            <a:ext cx="3935412" cy="461665"/>
          </a:xfrm>
          <a:prstGeom prst="rect">
            <a:avLst/>
          </a:prstGeom>
          <a:noFill/>
          <a:ln w="38100">
            <a:solidFill>
              <a:srgbClr val="FF0000"/>
            </a:solidFill>
            <a:miter lim="800000"/>
            <a:headEnd/>
            <a:tailEnd/>
          </a:ln>
        </p:spPr>
        <p:txBody>
          <a:bodyPr wrap="square">
            <a:spAutoFit/>
          </a:bodyPr>
          <a:lstStyle/>
          <a:p>
            <a:pPr algn="ctr"/>
            <a:r>
              <a:rPr lang="en-US" altLang="zh-TW" b="1" dirty="0" smtClean="0">
                <a:solidFill>
                  <a:srgbClr val="FF0000"/>
                </a:solidFill>
                <a:ea typeface="PMingLiU" pitchFamily="18" charset="-120"/>
              </a:rPr>
              <a:t>Retention  &gt;10</a:t>
            </a:r>
            <a:r>
              <a:rPr lang="en-US" altLang="zh-TW" b="1" baseline="30000" dirty="0" smtClean="0">
                <a:solidFill>
                  <a:srgbClr val="FF0000"/>
                </a:solidFill>
                <a:ea typeface="PMingLiU" pitchFamily="18" charset="-120"/>
              </a:rPr>
              <a:t>5</a:t>
            </a:r>
            <a:r>
              <a:rPr lang="en-US" altLang="zh-TW" b="1" dirty="0" smtClean="0">
                <a:solidFill>
                  <a:srgbClr val="FF0000"/>
                </a:solidFill>
                <a:ea typeface="PMingLiU" pitchFamily="18" charset="-120"/>
              </a:rPr>
              <a:t>s @125</a:t>
            </a:r>
            <a:r>
              <a:rPr lang="en-US" altLang="zh-TW" b="1" baseline="30000" dirty="0" smtClean="0">
                <a:solidFill>
                  <a:srgbClr val="FF0000"/>
                </a:solidFill>
                <a:ea typeface="PMingLiU" pitchFamily="18" charset="-120"/>
              </a:rPr>
              <a:t>o</a:t>
            </a:r>
            <a:r>
              <a:rPr lang="en-US" altLang="zh-TW" b="1" dirty="0" smtClean="0">
                <a:solidFill>
                  <a:srgbClr val="FF0000"/>
                </a:solidFill>
                <a:ea typeface="PMingLiU" pitchFamily="18" charset="-120"/>
              </a:rPr>
              <a:t>C</a:t>
            </a:r>
            <a:endParaRPr lang="zh-TW" altLang="en-US" b="1" dirty="0">
              <a:solidFill>
                <a:srgbClr val="FF0000"/>
              </a:solidFill>
              <a:ea typeface="PMingLiU" pitchFamily="18" charset="-120"/>
            </a:endParaRPr>
          </a:p>
        </p:txBody>
      </p:sp>
      <p:sp>
        <p:nvSpPr>
          <p:cNvPr id="29702" name="文字方塊 6"/>
          <p:cNvSpPr txBox="1">
            <a:spLocks noChangeArrowheads="1"/>
          </p:cNvSpPr>
          <p:nvPr/>
        </p:nvSpPr>
        <p:spPr bwMode="auto">
          <a:xfrm>
            <a:off x="712821" y="1752600"/>
            <a:ext cx="3706779" cy="461665"/>
          </a:xfrm>
          <a:prstGeom prst="rect">
            <a:avLst/>
          </a:prstGeom>
          <a:noFill/>
          <a:ln w="38100">
            <a:solidFill>
              <a:srgbClr val="FF0000"/>
            </a:solidFill>
            <a:miter lim="800000"/>
            <a:headEnd/>
            <a:tailEnd/>
          </a:ln>
        </p:spPr>
        <p:txBody>
          <a:bodyPr wrap="square">
            <a:spAutoFit/>
          </a:bodyPr>
          <a:lstStyle/>
          <a:p>
            <a:pPr algn="ctr"/>
            <a:r>
              <a:rPr lang="en-US" altLang="zh-TW" b="1" dirty="0" smtClean="0">
                <a:solidFill>
                  <a:srgbClr val="FF0000"/>
                </a:solidFill>
                <a:ea typeface="PMingLiU" pitchFamily="18" charset="-120"/>
              </a:rPr>
              <a:t>Endurance &gt;10</a:t>
            </a:r>
            <a:r>
              <a:rPr lang="en-US" altLang="zh-TW" b="1" baseline="30000" dirty="0" smtClean="0">
                <a:solidFill>
                  <a:srgbClr val="FF0000"/>
                </a:solidFill>
                <a:ea typeface="PMingLiU" pitchFamily="18" charset="-120"/>
              </a:rPr>
              <a:t>8</a:t>
            </a:r>
            <a:r>
              <a:rPr lang="en-US" altLang="zh-TW" b="1" dirty="0" smtClean="0">
                <a:solidFill>
                  <a:srgbClr val="FF0000"/>
                </a:solidFill>
                <a:ea typeface="PMingLiU" pitchFamily="18" charset="-120"/>
              </a:rPr>
              <a:t> cycles</a:t>
            </a:r>
          </a:p>
        </p:txBody>
      </p:sp>
      <p:sp>
        <p:nvSpPr>
          <p:cNvPr id="8" name="Rectangle 3"/>
          <p:cNvSpPr>
            <a:spLocks noChangeArrowheads="1"/>
          </p:cNvSpPr>
          <p:nvPr/>
        </p:nvSpPr>
        <p:spPr bwMode="auto">
          <a:xfrm>
            <a:off x="6818748" y="6200001"/>
            <a:ext cx="2325252" cy="276999"/>
          </a:xfrm>
          <a:prstGeom prst="rect">
            <a:avLst/>
          </a:prstGeom>
          <a:noFill/>
          <a:ln w="9525">
            <a:noFill/>
            <a:miter lim="800000"/>
            <a:headEnd/>
            <a:tailEnd/>
          </a:ln>
        </p:spPr>
        <p:txBody>
          <a:bodyPr wrap="none">
            <a:spAutoFit/>
          </a:bodyPr>
          <a:lstStyle/>
          <a:p>
            <a:r>
              <a:rPr lang="en-US" altLang="zh-TW" sz="1200" b="1" dirty="0">
                <a:ea typeface="新細明體" charset="-120"/>
              </a:rPr>
              <a:t>H.-Y. </a:t>
            </a:r>
            <a:r>
              <a:rPr lang="en-US" altLang="zh-TW" sz="1200" b="1" dirty="0" smtClean="0">
                <a:ea typeface="新細明體" charset="-120"/>
              </a:rPr>
              <a:t>Chen </a:t>
            </a:r>
            <a:r>
              <a:rPr lang="en-US" altLang="zh-TW" sz="1200" b="1" i="1" dirty="0">
                <a:ea typeface="新細明體" charset="-120"/>
              </a:rPr>
              <a:t>et al.</a:t>
            </a:r>
            <a:r>
              <a:rPr lang="en-US" altLang="zh-TW" sz="1200" b="1" dirty="0">
                <a:ea typeface="新細明體" charset="-120"/>
              </a:rPr>
              <a:t>,</a:t>
            </a:r>
            <a:r>
              <a:rPr lang="en-US" altLang="zh-TW" sz="1200" b="1" i="1" dirty="0">
                <a:ea typeface="新細明體" charset="-120"/>
              </a:rPr>
              <a:t> IEDM, </a:t>
            </a:r>
            <a:r>
              <a:rPr lang="en-US" altLang="zh-TW" sz="1200" b="1" dirty="0">
                <a:ea typeface="新細明體" charset="-120"/>
              </a:rPr>
              <a:t>2012 </a:t>
            </a:r>
          </a:p>
        </p:txBody>
      </p:sp>
    </p:spTree>
    <p:extLst>
      <p:ext uri="{BB962C8B-B14F-4D97-AF65-F5344CB8AC3E}">
        <p14:creationId xmlns:p14="http://schemas.microsoft.com/office/powerpoint/2010/main" val="419334371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792162"/>
          </a:xfrm>
        </p:spPr>
        <p:txBody>
          <a:bodyPr/>
          <a:lstStyle/>
          <a:p>
            <a:r>
              <a:rPr lang="en-US" sz="4000" b="1" i="1"/>
              <a:t>What we understood by now..</a:t>
            </a:r>
          </a:p>
        </p:txBody>
      </p:sp>
      <p:sp>
        <p:nvSpPr>
          <p:cNvPr id="9219" name="Rectangle 3"/>
          <p:cNvSpPr>
            <a:spLocks noGrp="1" noChangeArrowheads="1"/>
          </p:cNvSpPr>
          <p:nvPr>
            <p:ph type="body" idx="1"/>
          </p:nvPr>
        </p:nvSpPr>
        <p:spPr>
          <a:xfrm>
            <a:off x="533400" y="1143000"/>
            <a:ext cx="8229600" cy="5257800"/>
          </a:xfrm>
        </p:spPr>
        <p:txBody>
          <a:bodyPr>
            <a:normAutofit/>
          </a:bodyPr>
          <a:lstStyle/>
          <a:p>
            <a:pPr>
              <a:lnSpc>
                <a:spcPct val="80000"/>
              </a:lnSpc>
            </a:pPr>
            <a:r>
              <a:rPr lang="en-US" sz="2400" dirty="0"/>
              <a:t>Reset process is the most energy consuming process</a:t>
            </a:r>
          </a:p>
          <a:p>
            <a:pPr>
              <a:lnSpc>
                <a:spcPct val="80000"/>
              </a:lnSpc>
            </a:pPr>
            <a:r>
              <a:rPr lang="en-US" sz="2400" dirty="0"/>
              <a:t>Reset current is almost linearly proportional to set current, i.e. smaller set compliance results in smaller reset current   How much can we reduce power by </a:t>
            </a:r>
            <a:r>
              <a:rPr lang="en-US" sz="2400" b="1" dirty="0"/>
              <a:t>vertical scaling </a:t>
            </a:r>
          </a:p>
          <a:p>
            <a:pPr>
              <a:lnSpc>
                <a:spcPct val="80000"/>
              </a:lnSpc>
            </a:pPr>
            <a:r>
              <a:rPr lang="en-US" sz="2400" dirty="0"/>
              <a:t>LRS is determined by set current compliance, and seems less dependent on device cross-sectional area under constant set compliance…</a:t>
            </a:r>
            <a:r>
              <a:rPr lang="en-US" sz="2400" b="1" dirty="0"/>
              <a:t>filamentary nature</a:t>
            </a:r>
          </a:p>
          <a:p>
            <a:pPr>
              <a:lnSpc>
                <a:spcPct val="80000"/>
              </a:lnSpc>
            </a:pPr>
            <a:r>
              <a:rPr lang="en-US" sz="2400" dirty="0"/>
              <a:t>HRS is inversely proportional to device cross-sectional area…</a:t>
            </a:r>
            <a:r>
              <a:rPr lang="en-US" sz="2400" b="1" dirty="0"/>
              <a:t>uniformly distributed leakage current </a:t>
            </a:r>
            <a:r>
              <a:rPr lang="en-US" sz="2400" dirty="0"/>
              <a:t>in 2D</a:t>
            </a:r>
          </a:p>
          <a:p>
            <a:pPr>
              <a:lnSpc>
                <a:spcPct val="80000"/>
              </a:lnSpc>
            </a:pPr>
            <a:r>
              <a:rPr lang="en-US" sz="2400" b="1" dirty="0" smtClean="0"/>
              <a:t>Charge </a:t>
            </a:r>
            <a:r>
              <a:rPr lang="en-US" sz="2400" b="1" dirty="0"/>
              <a:t>injection</a:t>
            </a:r>
            <a:r>
              <a:rPr lang="en-US" sz="2400" dirty="0"/>
              <a:t> and trapping determine thermodynamic </a:t>
            </a:r>
            <a:r>
              <a:rPr lang="en-US" sz="2400" b="1" dirty="0"/>
              <a:t>stability of vacancy </a:t>
            </a:r>
            <a:r>
              <a:rPr lang="en-US" sz="2400" dirty="0"/>
              <a:t>filament and </a:t>
            </a:r>
            <a:r>
              <a:rPr lang="en-US" sz="2400" dirty="0" smtClean="0"/>
              <a:t>diffusion</a:t>
            </a:r>
          </a:p>
          <a:p>
            <a:pPr>
              <a:lnSpc>
                <a:spcPct val="80000"/>
              </a:lnSpc>
            </a:pPr>
            <a:r>
              <a:rPr lang="en-US" sz="2400" dirty="0" smtClean="0"/>
              <a:t>Bilayer structure, i.e. </a:t>
            </a:r>
            <a:r>
              <a:rPr lang="en-US" sz="2400" b="1" dirty="0" smtClean="0"/>
              <a:t>switching layer </a:t>
            </a:r>
            <a:r>
              <a:rPr lang="en-US" sz="2400" dirty="0" smtClean="0"/>
              <a:t>and </a:t>
            </a:r>
            <a:r>
              <a:rPr lang="en-US" sz="2400" b="1" dirty="0" smtClean="0"/>
              <a:t>vacancy sourcing layer</a:t>
            </a:r>
            <a:r>
              <a:rPr lang="en-US" sz="2400" dirty="0" smtClean="0"/>
              <a:t> seems promising, and oxygen/vacancy migration mechanism becomes clearer through kinetic modeling.</a:t>
            </a:r>
            <a:endParaRPr lang="en-US" sz="2400" dirty="0"/>
          </a:p>
          <a:p>
            <a:pPr>
              <a:lnSpc>
                <a:spcPct val="80000"/>
              </a:lnSpc>
            </a:pPr>
            <a:endParaRPr lang="en-US" sz="2400" dirty="0" smtClean="0"/>
          </a:p>
        </p:txBody>
      </p:sp>
    </p:spTree>
    <p:extLst>
      <p:ext uri="{BB962C8B-B14F-4D97-AF65-F5344CB8AC3E}">
        <p14:creationId xmlns:p14="http://schemas.microsoft.com/office/powerpoint/2010/main" val="2527255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Summary</a:t>
            </a:r>
            <a:endParaRPr lang="en-US" b="1" i="1" dirty="0"/>
          </a:p>
        </p:txBody>
      </p:sp>
      <p:sp>
        <p:nvSpPr>
          <p:cNvPr id="3" name="Content Placeholder 2"/>
          <p:cNvSpPr>
            <a:spLocks noGrp="1"/>
          </p:cNvSpPr>
          <p:nvPr>
            <p:ph idx="1"/>
          </p:nvPr>
        </p:nvSpPr>
        <p:spPr/>
        <p:txBody>
          <a:bodyPr>
            <a:normAutofit lnSpcReduction="10000"/>
          </a:bodyPr>
          <a:lstStyle/>
          <a:p>
            <a:r>
              <a:rPr lang="en-US" dirty="0" smtClean="0"/>
              <a:t>Recent progress in understanding of resistive switching mechanisms reviewed</a:t>
            </a:r>
          </a:p>
          <a:p>
            <a:r>
              <a:rPr lang="en-US" dirty="0" smtClean="0"/>
              <a:t>Scalability up to 2nm thick switching layer is demonstrated resulting in stable operation and improved forming process and endurance</a:t>
            </a:r>
          </a:p>
          <a:p>
            <a:r>
              <a:rPr lang="en-US" dirty="0" smtClean="0"/>
              <a:t>A variety of cell architectures proposed, and demonstrated</a:t>
            </a:r>
          </a:p>
          <a:p>
            <a:r>
              <a:rPr lang="en-US" dirty="0" smtClean="0"/>
              <a:t>Extended endurance and selector choice remain research challenges</a:t>
            </a:r>
            <a:endParaRPr lang="en-US" dirty="0"/>
          </a:p>
        </p:txBody>
      </p:sp>
    </p:spTree>
    <p:extLst>
      <p:ext uri="{BB962C8B-B14F-4D97-AF65-F5344CB8AC3E}">
        <p14:creationId xmlns:p14="http://schemas.microsoft.com/office/powerpoint/2010/main" val="19515570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 y="609600"/>
            <a:ext cx="9144000" cy="990600"/>
          </a:xfrm>
          <a:prstGeom prst="rect">
            <a:avLst/>
          </a:prstGeom>
          <a:noFill/>
          <a:ln w="9525" algn="ctr">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2800">
                <a:solidFill>
                  <a:srgbClr val="918873"/>
                </a:solidFill>
                <a:latin typeface="+mj-lt"/>
                <a:ea typeface="+mj-ea"/>
                <a:cs typeface="+mj-cs"/>
              </a:defRPr>
            </a:lvl1pPr>
            <a:lvl2pPr algn="l" rtl="0" eaLnBrk="0" fontAlgn="base" hangingPunct="0">
              <a:lnSpc>
                <a:spcPct val="90000"/>
              </a:lnSpc>
              <a:spcBef>
                <a:spcPct val="0"/>
              </a:spcBef>
              <a:spcAft>
                <a:spcPct val="0"/>
              </a:spcAft>
              <a:defRPr sz="2800">
                <a:solidFill>
                  <a:srgbClr val="918873"/>
                </a:solidFill>
                <a:latin typeface="Arial" charset="0"/>
                <a:cs typeface="Arial" charset="0"/>
              </a:defRPr>
            </a:lvl2pPr>
            <a:lvl3pPr algn="l" rtl="0" eaLnBrk="0" fontAlgn="base" hangingPunct="0">
              <a:lnSpc>
                <a:spcPct val="90000"/>
              </a:lnSpc>
              <a:spcBef>
                <a:spcPct val="0"/>
              </a:spcBef>
              <a:spcAft>
                <a:spcPct val="0"/>
              </a:spcAft>
              <a:defRPr sz="2800">
                <a:solidFill>
                  <a:srgbClr val="918873"/>
                </a:solidFill>
                <a:latin typeface="Arial" charset="0"/>
                <a:cs typeface="Arial" charset="0"/>
              </a:defRPr>
            </a:lvl3pPr>
            <a:lvl4pPr algn="l" rtl="0" eaLnBrk="0" fontAlgn="base" hangingPunct="0">
              <a:lnSpc>
                <a:spcPct val="90000"/>
              </a:lnSpc>
              <a:spcBef>
                <a:spcPct val="0"/>
              </a:spcBef>
              <a:spcAft>
                <a:spcPct val="0"/>
              </a:spcAft>
              <a:defRPr sz="2800">
                <a:solidFill>
                  <a:srgbClr val="918873"/>
                </a:solidFill>
                <a:latin typeface="Arial" charset="0"/>
                <a:cs typeface="Arial" charset="0"/>
              </a:defRPr>
            </a:lvl4pPr>
            <a:lvl5pPr algn="l" rtl="0" eaLnBrk="0" fontAlgn="base" hangingPunct="0">
              <a:lnSpc>
                <a:spcPct val="90000"/>
              </a:lnSpc>
              <a:spcBef>
                <a:spcPct val="0"/>
              </a:spcBef>
              <a:spcAft>
                <a:spcPct val="0"/>
              </a:spcAft>
              <a:defRPr sz="2800">
                <a:solidFill>
                  <a:srgbClr val="918873"/>
                </a:solidFill>
                <a:latin typeface="Arial" charset="0"/>
                <a:cs typeface="Arial" charset="0"/>
              </a:defRPr>
            </a:lvl5pPr>
            <a:lvl6pPr marL="457200" algn="l" rtl="0" fontAlgn="base">
              <a:lnSpc>
                <a:spcPct val="90000"/>
              </a:lnSpc>
              <a:spcBef>
                <a:spcPct val="0"/>
              </a:spcBef>
              <a:spcAft>
                <a:spcPct val="0"/>
              </a:spcAft>
              <a:defRPr sz="2800">
                <a:solidFill>
                  <a:srgbClr val="918873"/>
                </a:solidFill>
                <a:latin typeface="Arial" charset="0"/>
                <a:cs typeface="Arial" charset="0"/>
              </a:defRPr>
            </a:lvl6pPr>
            <a:lvl7pPr marL="914400" algn="l" rtl="0" fontAlgn="base">
              <a:lnSpc>
                <a:spcPct val="90000"/>
              </a:lnSpc>
              <a:spcBef>
                <a:spcPct val="0"/>
              </a:spcBef>
              <a:spcAft>
                <a:spcPct val="0"/>
              </a:spcAft>
              <a:defRPr sz="2800">
                <a:solidFill>
                  <a:srgbClr val="918873"/>
                </a:solidFill>
                <a:latin typeface="Arial" charset="0"/>
                <a:cs typeface="Arial" charset="0"/>
              </a:defRPr>
            </a:lvl7pPr>
            <a:lvl8pPr marL="1371600" algn="l" rtl="0" fontAlgn="base">
              <a:lnSpc>
                <a:spcPct val="90000"/>
              </a:lnSpc>
              <a:spcBef>
                <a:spcPct val="0"/>
              </a:spcBef>
              <a:spcAft>
                <a:spcPct val="0"/>
              </a:spcAft>
              <a:defRPr sz="2800">
                <a:solidFill>
                  <a:srgbClr val="918873"/>
                </a:solidFill>
                <a:latin typeface="Arial" charset="0"/>
                <a:cs typeface="Arial" charset="0"/>
              </a:defRPr>
            </a:lvl8pPr>
            <a:lvl9pPr marL="1828800" algn="l" rtl="0" fontAlgn="base">
              <a:lnSpc>
                <a:spcPct val="90000"/>
              </a:lnSpc>
              <a:spcBef>
                <a:spcPct val="0"/>
              </a:spcBef>
              <a:spcAft>
                <a:spcPct val="0"/>
              </a:spcAft>
              <a:defRPr sz="2800">
                <a:solidFill>
                  <a:srgbClr val="918873"/>
                </a:solidFill>
                <a:latin typeface="Arial" charset="0"/>
                <a:cs typeface="Arial" charset="0"/>
              </a:defRPr>
            </a:lvl9pPr>
          </a:lstStyle>
          <a:p>
            <a:pPr algn="ctr"/>
            <a:r>
              <a:rPr lang="en-US" sz="3600" b="1" i="1" kern="0" dirty="0" smtClean="0">
                <a:solidFill>
                  <a:srgbClr val="0000FF"/>
                </a:solidFill>
              </a:rPr>
              <a:t>NMTRI Program Focus at Stanford</a:t>
            </a:r>
            <a:endParaRPr lang="en-US" altLang="zh-TW" sz="3200" b="1" i="1" kern="0" dirty="0" smtClean="0">
              <a:solidFill>
                <a:srgbClr val="0000FF"/>
              </a:solidFill>
              <a:ea typeface="新細明體" pitchFamily="18" charset="-120"/>
            </a:endParaRPr>
          </a:p>
        </p:txBody>
      </p:sp>
      <p:sp>
        <p:nvSpPr>
          <p:cNvPr id="5" name="Title 1"/>
          <p:cNvSpPr txBox="1">
            <a:spLocks/>
          </p:cNvSpPr>
          <p:nvPr/>
        </p:nvSpPr>
        <p:spPr bwMode="auto">
          <a:xfrm>
            <a:off x="381000" y="1828800"/>
            <a:ext cx="8381998" cy="4267200"/>
          </a:xfrm>
          <a:prstGeom prst="rect">
            <a:avLst/>
          </a:prstGeom>
          <a:noFill/>
          <a:ln w="9525" algn="ctr">
            <a:noFill/>
            <a:miter lim="800000"/>
            <a:headEnd/>
            <a:tailEnd/>
          </a:ln>
        </p:spPr>
        <p:txBody>
          <a:bodyPr vert="horz" wrap="square" lIns="91440" tIns="45720" rIns="91440" bIns="45720" numCol="1" anchor="b" anchorCtr="0" compatLnSpc="1">
            <a:prstTxWarp prst="textNoShape">
              <a:avLst/>
            </a:prstTxWarp>
            <a:noAutofit/>
          </a:bodyPr>
          <a:lstStyle>
            <a:lvl1pPr algn="l" rtl="0" eaLnBrk="0" fontAlgn="base" hangingPunct="0">
              <a:lnSpc>
                <a:spcPct val="90000"/>
              </a:lnSpc>
              <a:spcBef>
                <a:spcPct val="0"/>
              </a:spcBef>
              <a:spcAft>
                <a:spcPct val="0"/>
              </a:spcAft>
              <a:defRPr sz="2800">
                <a:solidFill>
                  <a:srgbClr val="918873"/>
                </a:solidFill>
                <a:latin typeface="+mj-lt"/>
                <a:ea typeface="+mj-ea"/>
                <a:cs typeface="+mj-cs"/>
              </a:defRPr>
            </a:lvl1pPr>
            <a:lvl2pPr algn="l" rtl="0" eaLnBrk="0" fontAlgn="base" hangingPunct="0">
              <a:lnSpc>
                <a:spcPct val="90000"/>
              </a:lnSpc>
              <a:spcBef>
                <a:spcPct val="0"/>
              </a:spcBef>
              <a:spcAft>
                <a:spcPct val="0"/>
              </a:spcAft>
              <a:defRPr sz="2800">
                <a:solidFill>
                  <a:srgbClr val="918873"/>
                </a:solidFill>
                <a:latin typeface="Arial" charset="0"/>
                <a:cs typeface="Arial" charset="0"/>
              </a:defRPr>
            </a:lvl2pPr>
            <a:lvl3pPr algn="l" rtl="0" eaLnBrk="0" fontAlgn="base" hangingPunct="0">
              <a:lnSpc>
                <a:spcPct val="90000"/>
              </a:lnSpc>
              <a:spcBef>
                <a:spcPct val="0"/>
              </a:spcBef>
              <a:spcAft>
                <a:spcPct val="0"/>
              </a:spcAft>
              <a:defRPr sz="2800">
                <a:solidFill>
                  <a:srgbClr val="918873"/>
                </a:solidFill>
                <a:latin typeface="Arial" charset="0"/>
                <a:cs typeface="Arial" charset="0"/>
              </a:defRPr>
            </a:lvl3pPr>
            <a:lvl4pPr algn="l" rtl="0" eaLnBrk="0" fontAlgn="base" hangingPunct="0">
              <a:lnSpc>
                <a:spcPct val="90000"/>
              </a:lnSpc>
              <a:spcBef>
                <a:spcPct val="0"/>
              </a:spcBef>
              <a:spcAft>
                <a:spcPct val="0"/>
              </a:spcAft>
              <a:defRPr sz="2800">
                <a:solidFill>
                  <a:srgbClr val="918873"/>
                </a:solidFill>
                <a:latin typeface="Arial" charset="0"/>
                <a:cs typeface="Arial" charset="0"/>
              </a:defRPr>
            </a:lvl4pPr>
            <a:lvl5pPr algn="l" rtl="0" eaLnBrk="0" fontAlgn="base" hangingPunct="0">
              <a:lnSpc>
                <a:spcPct val="90000"/>
              </a:lnSpc>
              <a:spcBef>
                <a:spcPct val="0"/>
              </a:spcBef>
              <a:spcAft>
                <a:spcPct val="0"/>
              </a:spcAft>
              <a:defRPr sz="2800">
                <a:solidFill>
                  <a:srgbClr val="918873"/>
                </a:solidFill>
                <a:latin typeface="Arial" charset="0"/>
                <a:cs typeface="Arial" charset="0"/>
              </a:defRPr>
            </a:lvl5pPr>
            <a:lvl6pPr marL="457200" algn="l" rtl="0" fontAlgn="base">
              <a:lnSpc>
                <a:spcPct val="90000"/>
              </a:lnSpc>
              <a:spcBef>
                <a:spcPct val="0"/>
              </a:spcBef>
              <a:spcAft>
                <a:spcPct val="0"/>
              </a:spcAft>
              <a:defRPr sz="2800">
                <a:solidFill>
                  <a:srgbClr val="918873"/>
                </a:solidFill>
                <a:latin typeface="Arial" charset="0"/>
                <a:cs typeface="Arial" charset="0"/>
              </a:defRPr>
            </a:lvl6pPr>
            <a:lvl7pPr marL="914400" algn="l" rtl="0" fontAlgn="base">
              <a:lnSpc>
                <a:spcPct val="90000"/>
              </a:lnSpc>
              <a:spcBef>
                <a:spcPct val="0"/>
              </a:spcBef>
              <a:spcAft>
                <a:spcPct val="0"/>
              </a:spcAft>
              <a:defRPr sz="2800">
                <a:solidFill>
                  <a:srgbClr val="918873"/>
                </a:solidFill>
                <a:latin typeface="Arial" charset="0"/>
                <a:cs typeface="Arial" charset="0"/>
              </a:defRPr>
            </a:lvl7pPr>
            <a:lvl8pPr marL="1371600" algn="l" rtl="0" fontAlgn="base">
              <a:lnSpc>
                <a:spcPct val="90000"/>
              </a:lnSpc>
              <a:spcBef>
                <a:spcPct val="0"/>
              </a:spcBef>
              <a:spcAft>
                <a:spcPct val="0"/>
              </a:spcAft>
              <a:defRPr sz="2800">
                <a:solidFill>
                  <a:srgbClr val="918873"/>
                </a:solidFill>
                <a:latin typeface="Arial" charset="0"/>
                <a:cs typeface="Arial" charset="0"/>
              </a:defRPr>
            </a:lvl8pPr>
            <a:lvl9pPr marL="1828800" algn="l" rtl="0" fontAlgn="base">
              <a:lnSpc>
                <a:spcPct val="90000"/>
              </a:lnSpc>
              <a:spcBef>
                <a:spcPct val="0"/>
              </a:spcBef>
              <a:spcAft>
                <a:spcPct val="0"/>
              </a:spcAft>
              <a:defRPr sz="2800">
                <a:solidFill>
                  <a:srgbClr val="918873"/>
                </a:solidFill>
                <a:latin typeface="Arial" charset="0"/>
                <a:cs typeface="Arial" charset="0"/>
              </a:defRPr>
            </a:lvl9pPr>
          </a:lstStyle>
          <a:p>
            <a:r>
              <a:rPr lang="en-US" sz="2200" kern="0" dirty="0" smtClean="0">
                <a:solidFill>
                  <a:srgbClr val="0000FF"/>
                </a:solidFill>
              </a:rPr>
              <a:t>Model fundamental physics of RRAM to </a:t>
            </a:r>
          </a:p>
          <a:p>
            <a:r>
              <a:rPr lang="en-US" sz="2200" kern="0" dirty="0">
                <a:solidFill>
                  <a:srgbClr val="0000FF"/>
                </a:solidFill>
              </a:rPr>
              <a:t>	</a:t>
            </a:r>
            <a:r>
              <a:rPr lang="en-US" sz="2200" kern="0" dirty="0" smtClean="0">
                <a:solidFill>
                  <a:srgbClr val="0000FF"/>
                </a:solidFill>
              </a:rPr>
              <a:t>- improve basic understanding including endurance failure mechanism</a:t>
            </a:r>
          </a:p>
          <a:p>
            <a:r>
              <a:rPr lang="en-US" sz="2200" kern="0" dirty="0">
                <a:solidFill>
                  <a:srgbClr val="0000FF"/>
                </a:solidFill>
              </a:rPr>
              <a:t>	</a:t>
            </a:r>
            <a:r>
              <a:rPr lang="en-US" sz="2200" kern="0" dirty="0" smtClean="0">
                <a:solidFill>
                  <a:srgbClr val="0000FF"/>
                </a:solidFill>
              </a:rPr>
              <a:t>- explore new device concepts </a:t>
            </a:r>
          </a:p>
          <a:p>
            <a:endParaRPr lang="en-US" sz="2200" kern="0" dirty="0" smtClean="0">
              <a:solidFill>
                <a:srgbClr val="0000FF"/>
              </a:solidFill>
            </a:endParaRPr>
          </a:p>
          <a:p>
            <a:r>
              <a:rPr lang="en-US" sz="2200" kern="0" dirty="0" smtClean="0">
                <a:solidFill>
                  <a:srgbClr val="0000FF"/>
                </a:solidFill>
              </a:rPr>
              <a:t>Conduct experiments to </a:t>
            </a:r>
          </a:p>
          <a:p>
            <a:r>
              <a:rPr lang="en-US" sz="2200" kern="0" dirty="0">
                <a:solidFill>
                  <a:srgbClr val="0000FF"/>
                </a:solidFill>
              </a:rPr>
              <a:t>	</a:t>
            </a:r>
            <a:r>
              <a:rPr lang="en-US" sz="2200" kern="0" dirty="0" smtClean="0">
                <a:solidFill>
                  <a:srgbClr val="0000FF"/>
                </a:solidFill>
              </a:rPr>
              <a:t>- study scalability</a:t>
            </a:r>
          </a:p>
          <a:p>
            <a:r>
              <a:rPr lang="en-US" sz="2200" kern="0" dirty="0">
                <a:solidFill>
                  <a:srgbClr val="0000FF"/>
                </a:solidFill>
              </a:rPr>
              <a:t>	</a:t>
            </a:r>
            <a:r>
              <a:rPr lang="en-US" sz="2200" kern="0" dirty="0" smtClean="0">
                <a:solidFill>
                  <a:srgbClr val="0000FF"/>
                </a:solidFill>
              </a:rPr>
              <a:t>- reduce/eliminate forming</a:t>
            </a:r>
          </a:p>
          <a:p>
            <a:r>
              <a:rPr lang="en-US" sz="2200" kern="0" dirty="0">
                <a:solidFill>
                  <a:srgbClr val="0000FF"/>
                </a:solidFill>
              </a:rPr>
              <a:t>	</a:t>
            </a:r>
            <a:r>
              <a:rPr lang="en-US" sz="2200" kern="0" dirty="0" smtClean="0">
                <a:solidFill>
                  <a:srgbClr val="0000FF"/>
                </a:solidFill>
              </a:rPr>
              <a:t>- improve uniformity and repeatability of switching behavior</a:t>
            </a:r>
          </a:p>
          <a:p>
            <a:r>
              <a:rPr lang="en-US" sz="2200" kern="0" dirty="0">
                <a:solidFill>
                  <a:srgbClr val="0000FF"/>
                </a:solidFill>
              </a:rPr>
              <a:t>	</a:t>
            </a:r>
            <a:r>
              <a:rPr lang="en-US" sz="2200" kern="0" dirty="0" smtClean="0">
                <a:solidFill>
                  <a:srgbClr val="0000FF"/>
                </a:solidFill>
              </a:rPr>
              <a:t>- improve endurance and retention</a:t>
            </a:r>
          </a:p>
          <a:p>
            <a:r>
              <a:rPr lang="en-US" sz="2200" kern="0" dirty="0">
                <a:solidFill>
                  <a:srgbClr val="0000FF"/>
                </a:solidFill>
              </a:rPr>
              <a:t>	</a:t>
            </a:r>
            <a:endParaRPr lang="en-US" sz="2200" kern="0" dirty="0" smtClean="0">
              <a:solidFill>
                <a:srgbClr val="0000FF"/>
              </a:solidFill>
            </a:endParaRPr>
          </a:p>
          <a:p>
            <a:r>
              <a:rPr lang="en-US" sz="2200" kern="0" dirty="0" smtClean="0">
                <a:solidFill>
                  <a:srgbClr val="0000FF"/>
                </a:solidFill>
              </a:rPr>
              <a:t>Study array architectures to</a:t>
            </a:r>
          </a:p>
          <a:p>
            <a:r>
              <a:rPr lang="en-US" sz="2200" kern="0" dirty="0">
                <a:solidFill>
                  <a:srgbClr val="0000FF"/>
                </a:solidFill>
              </a:rPr>
              <a:t>	</a:t>
            </a:r>
            <a:r>
              <a:rPr lang="en-US" sz="2200" kern="0" dirty="0" smtClean="0">
                <a:solidFill>
                  <a:srgbClr val="0000FF"/>
                </a:solidFill>
              </a:rPr>
              <a:t>- project ultimate packing density</a:t>
            </a:r>
          </a:p>
          <a:p>
            <a:r>
              <a:rPr lang="en-US" sz="2200" kern="0" dirty="0">
                <a:solidFill>
                  <a:srgbClr val="0000FF"/>
                </a:solidFill>
              </a:rPr>
              <a:t>	</a:t>
            </a:r>
            <a:r>
              <a:rPr lang="en-US" sz="2200" kern="0" dirty="0" smtClean="0">
                <a:solidFill>
                  <a:srgbClr val="0000FF"/>
                </a:solidFill>
              </a:rPr>
              <a:t>- understand challenges in selector design</a:t>
            </a:r>
          </a:p>
          <a:p>
            <a:r>
              <a:rPr lang="en-US" sz="2200" kern="0" dirty="0">
                <a:solidFill>
                  <a:srgbClr val="0000FF"/>
                </a:solidFill>
              </a:rPr>
              <a:t>	</a:t>
            </a:r>
            <a:r>
              <a:rPr lang="en-US" sz="2200" kern="0" dirty="0" smtClean="0">
                <a:solidFill>
                  <a:srgbClr val="0000FF"/>
                </a:solidFill>
              </a:rPr>
              <a:t>- devise innovative circuit techniques</a:t>
            </a:r>
          </a:p>
        </p:txBody>
      </p:sp>
    </p:spTree>
    <p:extLst>
      <p:ext uri="{BB962C8B-B14F-4D97-AF65-F5344CB8AC3E}">
        <p14:creationId xmlns:p14="http://schemas.microsoft.com/office/powerpoint/2010/main" val="11409602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88" y="871538"/>
            <a:ext cx="8685212" cy="4767262"/>
          </a:xfrm>
        </p:spPr>
        <p:txBody>
          <a:bodyPr>
            <a:normAutofit fontScale="90000"/>
          </a:bodyPr>
          <a:lstStyle/>
          <a:p>
            <a:r>
              <a:rPr lang="en-US" dirty="0" smtClean="0"/>
              <a:t>Acknowledgements</a:t>
            </a:r>
            <a:br>
              <a:rPr lang="en-US" dirty="0" smtClean="0"/>
            </a:br>
            <a:r>
              <a:rPr lang="en-US" dirty="0" smtClean="0"/>
              <a:t/>
            </a:r>
            <a:br>
              <a:rPr lang="en-US" dirty="0" smtClean="0"/>
            </a:br>
            <a:r>
              <a:rPr lang="en-US" dirty="0" smtClean="0"/>
              <a:t>Support of </a:t>
            </a:r>
            <a:br>
              <a:rPr lang="en-US" dirty="0" smtClean="0"/>
            </a:br>
            <a:r>
              <a:rPr lang="en-US" dirty="0"/>
              <a:t> </a:t>
            </a:r>
            <a:r>
              <a:rPr lang="en-US" dirty="0" smtClean="0"/>
              <a:t>	</a:t>
            </a:r>
            <a:r>
              <a:rPr lang="en-US" sz="2200" dirty="0" smtClean="0"/>
              <a:t>Industrial </a:t>
            </a:r>
            <a:r>
              <a:rPr lang="en-US" sz="2200" dirty="0"/>
              <a:t>Sponsors of </a:t>
            </a:r>
            <a:r>
              <a:rPr lang="en-US" sz="2200" dirty="0" smtClean="0"/>
              <a:t>NMTRI </a:t>
            </a:r>
            <a:br>
              <a:rPr lang="en-US" sz="2200" dirty="0" smtClean="0"/>
            </a:br>
            <a:r>
              <a:rPr lang="en-US" sz="2200" dirty="0" smtClean="0"/>
              <a:t>	DARPA 3D-IC Program</a:t>
            </a:r>
            <a:br>
              <a:rPr lang="en-US" sz="2200" dirty="0" smtClean="0"/>
            </a:br>
            <a:r>
              <a:rPr lang="en-US" sz="2200" dirty="0"/>
              <a:t> </a:t>
            </a:r>
            <a:r>
              <a:rPr lang="en-US" sz="2200" dirty="0" smtClean="0"/>
              <a:t>    	IARPA Trusted IC Program</a:t>
            </a:r>
            <a:br>
              <a:rPr lang="en-US" sz="2200" dirty="0" smtClean="0"/>
            </a:br>
            <a:r>
              <a:rPr lang="en-US" sz="2200" dirty="0" smtClean="0"/>
              <a:t>     	SRC</a:t>
            </a:r>
            <a:br>
              <a:rPr lang="en-US" sz="2200" dirty="0" smtClean="0"/>
            </a:br>
            <a:r>
              <a:rPr lang="en-US" sz="2200" dirty="0" smtClean="0"/>
              <a:t>     </a:t>
            </a:r>
            <a:r>
              <a:rPr lang="en-US" sz="2200" dirty="0"/>
              <a:t>	</a:t>
            </a:r>
            <a:r>
              <a:rPr lang="en-US" sz="2200" dirty="0" smtClean="0"/>
              <a:t>Many fellowships</a:t>
            </a:r>
            <a:br>
              <a:rPr lang="en-US" sz="2200" dirty="0" smtClean="0"/>
            </a:br>
            <a:r>
              <a:rPr lang="en-US" dirty="0"/>
              <a:t/>
            </a:r>
            <a:br>
              <a:rPr lang="en-US" dirty="0"/>
            </a:br>
            <a:r>
              <a:rPr lang="en-US" dirty="0" smtClean="0"/>
              <a:t>Contributions of many PhD students and post-doc researchers</a:t>
            </a:r>
            <a:r>
              <a:rPr lang="en-US" dirty="0"/>
              <a:t/>
            </a:r>
            <a:br>
              <a:rPr lang="en-US" dirty="0"/>
            </a:br>
            <a:endParaRPr lang="en-US" dirty="0"/>
          </a:p>
        </p:txBody>
      </p:sp>
    </p:spTree>
    <p:extLst>
      <p:ext uri="{BB962C8B-B14F-4D97-AF65-F5344CB8AC3E}">
        <p14:creationId xmlns:p14="http://schemas.microsoft.com/office/powerpoint/2010/main" val="16546345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530352"/>
            <a:ext cx="5552237" cy="5678424"/>
          </a:xfrm>
          <a:prstGeom prst="rect">
            <a:avLst/>
          </a:prstGeom>
        </p:spPr>
      </p:pic>
      <p:sp>
        <p:nvSpPr>
          <p:cNvPr id="7" name="Rectangle 6"/>
          <p:cNvSpPr/>
          <p:nvPr/>
        </p:nvSpPr>
        <p:spPr>
          <a:xfrm>
            <a:off x="5029200" y="6248400"/>
            <a:ext cx="4114800" cy="307777"/>
          </a:xfrm>
          <a:prstGeom prst="rect">
            <a:avLst/>
          </a:prstGeom>
        </p:spPr>
        <p:txBody>
          <a:bodyPr wrap="square">
            <a:spAutoFit/>
          </a:bodyPr>
          <a:lstStyle/>
          <a:p>
            <a:r>
              <a:rPr lang="en-US" sz="1400" dirty="0"/>
              <a:t>https://nano.stanford.edu/stanford-memory-trends</a:t>
            </a:r>
          </a:p>
        </p:txBody>
      </p:sp>
      <p:cxnSp>
        <p:nvCxnSpPr>
          <p:cNvPr id="9" name="Straight Connector 8"/>
          <p:cNvCxnSpPr/>
          <p:nvPr/>
        </p:nvCxnSpPr>
        <p:spPr bwMode="auto">
          <a:xfrm>
            <a:off x="3886200" y="2286000"/>
            <a:ext cx="0" cy="1981200"/>
          </a:xfrm>
          <a:prstGeom prst="line">
            <a:avLst/>
          </a:prstGeom>
          <a:solidFill>
            <a:schemeClr val="accent1"/>
          </a:solidFill>
          <a:ln w="19050" cap="flat" cmpd="sng" algn="ctr">
            <a:solidFill>
              <a:srgbClr val="009900"/>
            </a:solidFill>
            <a:prstDash val="dash"/>
            <a:round/>
            <a:headEnd type="none" w="med" len="med"/>
            <a:tailEnd type="none" w="med" len="med"/>
          </a:ln>
          <a:effectLst/>
        </p:spPr>
      </p:cxnSp>
      <p:cxnSp>
        <p:nvCxnSpPr>
          <p:cNvPr id="10" name="Straight Connector 9"/>
          <p:cNvCxnSpPr/>
          <p:nvPr/>
        </p:nvCxnSpPr>
        <p:spPr bwMode="auto">
          <a:xfrm flipH="1">
            <a:off x="3962401" y="2057400"/>
            <a:ext cx="2763519" cy="2590800"/>
          </a:xfrm>
          <a:prstGeom prst="line">
            <a:avLst/>
          </a:prstGeom>
          <a:solidFill>
            <a:schemeClr val="accent1"/>
          </a:solidFill>
          <a:ln w="19050" cap="flat" cmpd="sng" algn="ctr">
            <a:solidFill>
              <a:srgbClr val="FF0000"/>
            </a:solidFill>
            <a:prstDash val="dash"/>
            <a:round/>
            <a:headEnd type="none" w="med" len="med"/>
            <a:tailEnd type="none" w="med" len="med"/>
          </a:ln>
          <a:effectLst/>
        </p:spPr>
      </p:cxnSp>
      <p:cxnSp>
        <p:nvCxnSpPr>
          <p:cNvPr id="15" name="Straight Connector 14"/>
          <p:cNvCxnSpPr/>
          <p:nvPr/>
        </p:nvCxnSpPr>
        <p:spPr bwMode="auto">
          <a:xfrm flipH="1">
            <a:off x="3962400" y="1905000"/>
            <a:ext cx="2763519" cy="2590800"/>
          </a:xfrm>
          <a:prstGeom prst="line">
            <a:avLst/>
          </a:prstGeom>
          <a:solidFill>
            <a:schemeClr val="accent1"/>
          </a:solidFill>
          <a:ln w="19050" cap="flat" cmpd="sng" algn="ctr">
            <a:solidFill>
              <a:srgbClr val="0000FF"/>
            </a:solidFill>
            <a:prstDash val="dash"/>
            <a:round/>
            <a:headEnd type="none" w="med" len="med"/>
            <a:tailEnd type="none" w="med" len="med"/>
          </a:ln>
          <a:effectLst/>
        </p:spPr>
      </p:cxnSp>
      <p:cxnSp>
        <p:nvCxnSpPr>
          <p:cNvPr id="16" name="Straight Connector 15"/>
          <p:cNvCxnSpPr/>
          <p:nvPr/>
        </p:nvCxnSpPr>
        <p:spPr bwMode="auto">
          <a:xfrm>
            <a:off x="4191000" y="2286000"/>
            <a:ext cx="0" cy="1752600"/>
          </a:xfrm>
          <a:prstGeom prst="line">
            <a:avLst/>
          </a:prstGeom>
          <a:solidFill>
            <a:schemeClr val="accent1"/>
          </a:solidFill>
          <a:ln w="19050" cap="flat" cmpd="sng" algn="ctr">
            <a:solidFill>
              <a:srgbClr val="7030A0"/>
            </a:solidFill>
            <a:prstDash val="dash"/>
            <a:round/>
            <a:headEnd type="none" w="med" len="med"/>
            <a:tailEnd type="none" w="med" len="med"/>
          </a:ln>
          <a:effectLst/>
        </p:spPr>
      </p:cxnSp>
      <p:sp>
        <p:nvSpPr>
          <p:cNvPr id="6" name="Right Arrow 5"/>
          <p:cNvSpPr/>
          <p:nvPr/>
        </p:nvSpPr>
        <p:spPr bwMode="auto">
          <a:xfrm rot="19726383">
            <a:off x="984917" y="5198000"/>
            <a:ext cx="1604779" cy="1308440"/>
          </a:xfrm>
          <a:prstGeom prst="rightArrow">
            <a:avLst/>
          </a:prstGeom>
          <a:solidFill>
            <a:schemeClr val="bg1">
              <a:lumMod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chemeClr val="accent2"/>
              </a:buClr>
              <a:buSzTx/>
              <a:buFont typeface="Wingdings" pitchFamily="2" charset="2"/>
              <a:buNone/>
              <a:tabLst/>
            </a:pPr>
            <a:r>
              <a:rPr kumimoji="0" lang="en-US" sz="2000" b="0" i="0" u="none" strike="noStrike" cap="none" normalizeH="0" baseline="0" dirty="0" smtClean="0">
                <a:ln>
                  <a:noFill/>
                </a:ln>
                <a:solidFill>
                  <a:schemeClr val="bg1"/>
                </a:solidFill>
                <a:effectLst/>
                <a:latin typeface="Arial" charset="0"/>
              </a:rPr>
              <a:t>Good corner</a:t>
            </a:r>
          </a:p>
        </p:txBody>
      </p:sp>
      <p:sp>
        <p:nvSpPr>
          <p:cNvPr id="2" name="Title 1"/>
          <p:cNvSpPr>
            <a:spLocks noGrp="1"/>
          </p:cNvSpPr>
          <p:nvPr>
            <p:ph type="title"/>
          </p:nvPr>
        </p:nvSpPr>
        <p:spPr>
          <a:xfrm>
            <a:off x="457200" y="274638"/>
            <a:ext cx="8229600" cy="778019"/>
          </a:xfrm>
        </p:spPr>
        <p:txBody>
          <a:bodyPr>
            <a:normAutofit/>
          </a:bodyPr>
          <a:lstStyle/>
          <a:p>
            <a:r>
              <a:rPr lang="en-US" sz="3600" b="1" i="1" dirty="0" smtClean="0"/>
              <a:t>Energy vs Speed Trade</a:t>
            </a:r>
            <a:r>
              <a:rPr lang="en-US" sz="3600" dirty="0" smtClean="0"/>
              <a:t>-</a:t>
            </a:r>
            <a:r>
              <a:rPr lang="en-US" sz="3600" b="1" i="1" dirty="0" smtClean="0"/>
              <a:t>Off @ Device Level</a:t>
            </a:r>
            <a:endParaRPr lang="en-US" sz="3600" b="1" i="1" dirty="0"/>
          </a:p>
        </p:txBody>
      </p:sp>
      <p:sp>
        <p:nvSpPr>
          <p:cNvPr id="11" name="TextBox 10"/>
          <p:cNvSpPr txBox="1"/>
          <p:nvPr/>
        </p:nvSpPr>
        <p:spPr>
          <a:xfrm>
            <a:off x="144857" y="1641901"/>
            <a:ext cx="2218498" cy="830997"/>
          </a:xfrm>
          <a:prstGeom prst="rect">
            <a:avLst/>
          </a:prstGeom>
          <a:solidFill>
            <a:schemeClr val="bg1"/>
          </a:solidFill>
          <a:ln>
            <a:solidFill>
              <a:srgbClr val="009900"/>
            </a:solidFill>
          </a:ln>
          <a:effectLst>
            <a:outerShdw blurRad="50800" dist="38100" dir="2700000" algn="tl" rotWithShape="0">
              <a:prstClr val="black">
                <a:alpha val="40000"/>
              </a:prstClr>
            </a:outerShdw>
          </a:effectLst>
        </p:spPr>
        <p:txBody>
          <a:bodyPr wrap="square" rtlCol="0">
            <a:spAutoFit/>
          </a:bodyPr>
          <a:lstStyle/>
          <a:p>
            <a:pPr>
              <a:buClr>
                <a:srgbClr val="C00000"/>
              </a:buClr>
            </a:pPr>
            <a:r>
              <a:rPr lang="en-US" dirty="0" smtClean="0">
                <a:solidFill>
                  <a:srgbClr val="009900"/>
                </a:solidFill>
                <a:latin typeface="Calibri" panose="020F0502020204030204" pitchFamily="34" charset="0"/>
              </a:rPr>
              <a:t>Nothing faster than STT-MRAM</a:t>
            </a:r>
          </a:p>
        </p:txBody>
      </p:sp>
      <p:cxnSp>
        <p:nvCxnSpPr>
          <p:cNvPr id="8" name="Straight Arrow Connector 7"/>
          <p:cNvCxnSpPr/>
          <p:nvPr/>
        </p:nvCxnSpPr>
        <p:spPr bwMode="auto">
          <a:xfrm>
            <a:off x="2434051" y="2286000"/>
            <a:ext cx="1416386" cy="304800"/>
          </a:xfrm>
          <a:prstGeom prst="straightConnector1">
            <a:avLst/>
          </a:prstGeom>
          <a:solidFill>
            <a:schemeClr val="accent1"/>
          </a:solidFill>
          <a:ln w="28575" cap="flat" cmpd="sng" algn="ctr">
            <a:solidFill>
              <a:srgbClr val="009900"/>
            </a:solidFill>
            <a:prstDash val="solid"/>
            <a:round/>
            <a:headEnd type="none" w="med" len="med"/>
            <a:tailEnd type="triangle"/>
          </a:ln>
          <a:effectLst/>
        </p:spPr>
      </p:cxnSp>
      <p:sp>
        <p:nvSpPr>
          <p:cNvPr id="14" name="TextBox 13"/>
          <p:cNvSpPr txBox="1"/>
          <p:nvPr/>
        </p:nvSpPr>
        <p:spPr>
          <a:xfrm>
            <a:off x="6998533" y="1226402"/>
            <a:ext cx="1942268" cy="830997"/>
          </a:xfrm>
          <a:prstGeom prst="rect">
            <a:avLst/>
          </a:prstGeom>
          <a:solidFill>
            <a:schemeClr val="bg1"/>
          </a:solidFill>
          <a:ln>
            <a:solidFill>
              <a:srgbClr val="7030A0"/>
            </a:solidFill>
          </a:ln>
          <a:effectLst>
            <a:outerShdw blurRad="50800" dist="38100" dir="2700000" algn="tl" rotWithShape="0">
              <a:prstClr val="black">
                <a:alpha val="40000"/>
              </a:prstClr>
            </a:outerShdw>
          </a:effectLst>
        </p:spPr>
        <p:txBody>
          <a:bodyPr wrap="square" rtlCol="0">
            <a:spAutoFit/>
          </a:bodyPr>
          <a:lstStyle/>
          <a:p>
            <a:pPr>
              <a:buClr>
                <a:srgbClr val="C00000"/>
              </a:buClr>
            </a:pPr>
            <a:r>
              <a:rPr lang="en-US" dirty="0" smtClean="0">
                <a:solidFill>
                  <a:srgbClr val="7030A0"/>
                </a:solidFill>
                <a:latin typeface="Calibri" panose="020F0502020204030204" pitchFamily="34" charset="0"/>
              </a:rPr>
              <a:t>Speed limited by physics</a:t>
            </a:r>
          </a:p>
        </p:txBody>
      </p:sp>
      <p:cxnSp>
        <p:nvCxnSpPr>
          <p:cNvPr id="17" name="Straight Arrow Connector 16"/>
          <p:cNvCxnSpPr/>
          <p:nvPr/>
        </p:nvCxnSpPr>
        <p:spPr bwMode="auto">
          <a:xfrm flipH="1">
            <a:off x="4192605" y="1467643"/>
            <a:ext cx="2805927" cy="895527"/>
          </a:xfrm>
          <a:prstGeom prst="straightConnector1">
            <a:avLst/>
          </a:prstGeom>
          <a:solidFill>
            <a:schemeClr val="accent1"/>
          </a:solidFill>
          <a:ln w="28575" cap="flat" cmpd="sng" algn="ctr">
            <a:solidFill>
              <a:srgbClr val="7030A0"/>
            </a:solidFill>
            <a:prstDash val="solid"/>
            <a:round/>
            <a:headEnd type="none" w="med" len="med"/>
            <a:tailEnd type="triangle"/>
          </a:ln>
          <a:effectLst/>
        </p:spPr>
      </p:cxnSp>
      <p:cxnSp>
        <p:nvCxnSpPr>
          <p:cNvPr id="18" name="Straight Connector 17"/>
          <p:cNvCxnSpPr/>
          <p:nvPr/>
        </p:nvCxnSpPr>
        <p:spPr bwMode="auto">
          <a:xfrm>
            <a:off x="3393237" y="4072066"/>
            <a:ext cx="1018425" cy="728534"/>
          </a:xfrm>
          <a:prstGeom prst="line">
            <a:avLst/>
          </a:prstGeom>
          <a:solidFill>
            <a:schemeClr val="accent1"/>
          </a:solidFill>
          <a:ln w="19050" cap="flat" cmpd="sng" algn="ctr">
            <a:solidFill>
              <a:srgbClr val="009900"/>
            </a:solidFill>
            <a:prstDash val="dash"/>
            <a:round/>
            <a:headEnd type="none" w="med" len="med"/>
            <a:tailEnd type="none" w="med" len="med"/>
          </a:ln>
          <a:effectLst/>
        </p:spPr>
      </p:cxnSp>
    </p:spTree>
    <p:extLst>
      <p:ext uri="{BB962C8B-B14F-4D97-AF65-F5344CB8AC3E}">
        <p14:creationId xmlns:p14="http://schemas.microsoft.com/office/powerpoint/2010/main" val="12271132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5363"/>
          </a:xfrm>
        </p:spPr>
        <p:txBody>
          <a:bodyPr>
            <a:normAutofit/>
          </a:bodyPr>
          <a:lstStyle/>
          <a:p>
            <a:r>
              <a:rPr lang="en-US" sz="3600" b="1" i="1" dirty="0" smtClean="0"/>
              <a:t>Write Energy Scaling @ Device Level</a:t>
            </a:r>
            <a:endParaRPr lang="en-US" sz="3600" b="1" i="1" dirty="0"/>
          </a:p>
        </p:txBody>
      </p:sp>
      <p:sp>
        <p:nvSpPr>
          <p:cNvPr id="4" name="Rectangle 3"/>
          <p:cNvSpPr/>
          <p:nvPr/>
        </p:nvSpPr>
        <p:spPr>
          <a:xfrm>
            <a:off x="5029200" y="6248400"/>
            <a:ext cx="4114800" cy="307777"/>
          </a:xfrm>
          <a:prstGeom prst="rect">
            <a:avLst/>
          </a:prstGeom>
        </p:spPr>
        <p:txBody>
          <a:bodyPr wrap="square">
            <a:spAutoFit/>
          </a:bodyPr>
          <a:lstStyle/>
          <a:p>
            <a:r>
              <a:rPr lang="en-US" sz="1400" dirty="0"/>
              <a:t>https://nano.stanford.edu/stanford-memory-trends</a:t>
            </a:r>
          </a:p>
        </p:txBody>
      </p:sp>
      <p:pic>
        <p:nvPicPr>
          <p:cNvPr id="6" name="图片 14" descr="figS5.emf"/>
          <p:cNvPicPr>
            <a:picLocks noChangeAspect="1" noChangeArrowheads="1"/>
          </p:cNvPicPr>
          <p:nvPr/>
        </p:nvPicPr>
        <p:blipFill>
          <a:blip r:embed="rId4" cstate="print"/>
          <a:srcRect/>
          <a:stretch>
            <a:fillRect/>
          </a:stretch>
        </p:blipFill>
        <p:spPr bwMode="auto">
          <a:xfrm>
            <a:off x="9296400" y="3657600"/>
            <a:ext cx="3352800" cy="2628900"/>
          </a:xfrm>
          <a:prstGeom prst="rect">
            <a:avLst/>
          </a:prstGeom>
          <a:noFill/>
          <a:ln w="9525">
            <a:noFill/>
            <a:miter lim="800000"/>
            <a:headEnd/>
            <a:tailEnd/>
          </a:ln>
        </p:spPr>
      </p:pic>
      <p:sp>
        <p:nvSpPr>
          <p:cNvPr id="7" name="TextBox 6"/>
          <p:cNvSpPr txBox="1"/>
          <p:nvPr/>
        </p:nvSpPr>
        <p:spPr>
          <a:xfrm>
            <a:off x="9677400" y="2133600"/>
            <a:ext cx="4038600" cy="1200329"/>
          </a:xfrm>
          <a:prstGeom prst="rect">
            <a:avLst/>
          </a:prstGeom>
          <a:noFill/>
        </p:spPr>
        <p:txBody>
          <a:bodyPr wrap="square" rtlCol="0">
            <a:spAutoFit/>
          </a:bodyPr>
          <a:lstStyle/>
          <a:p>
            <a:pPr marL="285750" indent="-285750">
              <a:buClr>
                <a:srgbClr val="C00000"/>
              </a:buClr>
              <a:buFont typeface="Wingdings" panose="05000000000000000000" pitchFamily="2" charset="2"/>
              <a:buChar char="§"/>
            </a:pPr>
            <a:r>
              <a:rPr lang="en-US" dirty="0" smtClean="0">
                <a:latin typeface="Calibri" panose="020F0502020204030204" pitchFamily="34" charset="0"/>
              </a:rPr>
              <a:t>Draw a line for NAND and NOR in the energy plot</a:t>
            </a:r>
          </a:p>
          <a:p>
            <a:pPr marL="285750" indent="-285750">
              <a:buClr>
                <a:srgbClr val="C00000"/>
              </a:buClr>
              <a:buFont typeface="Wingdings" panose="05000000000000000000" pitchFamily="2" charset="2"/>
              <a:buChar char="§"/>
            </a:pPr>
            <a:r>
              <a:rPr lang="en-US" dirty="0" smtClean="0">
                <a:latin typeface="Calibri" panose="020F0502020204030204" pitchFamily="34" charset="0"/>
              </a:rPr>
              <a:t>Draw a line for wire energy</a:t>
            </a:r>
          </a:p>
        </p:txBody>
      </p:sp>
      <p:sp>
        <p:nvSpPr>
          <p:cNvPr id="9" name="Right Arrow 8"/>
          <p:cNvSpPr/>
          <p:nvPr/>
        </p:nvSpPr>
        <p:spPr bwMode="auto">
          <a:xfrm rot="19768877">
            <a:off x="1523541" y="5362172"/>
            <a:ext cx="1231596" cy="1189294"/>
          </a:xfrm>
          <a:prstGeom prst="rightArrow">
            <a:avLst/>
          </a:prstGeom>
          <a:solidFill>
            <a:schemeClr val="bg1">
              <a:lumMod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chemeClr val="accent2"/>
              </a:buClr>
              <a:buSzTx/>
              <a:buFont typeface="Wingdings" pitchFamily="2" charset="2"/>
              <a:buNone/>
              <a:tabLst/>
            </a:pPr>
            <a:r>
              <a:rPr kumimoji="0" lang="en-US" sz="2000" b="0" i="0" u="none" strike="noStrike" cap="none" normalizeH="0" baseline="0" dirty="0" smtClean="0">
                <a:ln>
                  <a:noFill/>
                </a:ln>
                <a:solidFill>
                  <a:schemeClr val="bg1"/>
                </a:solidFill>
                <a:effectLst/>
                <a:latin typeface="Arial" charset="0"/>
              </a:rPr>
              <a:t>Good corner</a:t>
            </a:r>
          </a:p>
        </p:txBody>
      </p:sp>
      <p:cxnSp>
        <p:nvCxnSpPr>
          <p:cNvPr id="25" name="Straight Connector 24"/>
          <p:cNvCxnSpPr/>
          <p:nvPr/>
        </p:nvCxnSpPr>
        <p:spPr bwMode="auto">
          <a:xfrm flipH="1">
            <a:off x="2967723" y="1524000"/>
            <a:ext cx="3366083" cy="2853604"/>
          </a:xfrm>
          <a:prstGeom prst="line">
            <a:avLst/>
          </a:prstGeom>
          <a:solidFill>
            <a:schemeClr val="accent1"/>
          </a:solidFill>
          <a:ln w="19050" cap="flat" cmpd="sng" algn="ctr">
            <a:solidFill>
              <a:srgbClr val="7030A0"/>
            </a:solidFill>
            <a:prstDash val="dash"/>
            <a:round/>
            <a:headEnd type="none" w="med" len="med"/>
            <a:tailEnd type="none" w="med" len="med"/>
          </a:ln>
          <a:effectLst/>
        </p:spPr>
      </p:cxnSp>
      <p:cxnSp>
        <p:nvCxnSpPr>
          <p:cNvPr id="28" name="Straight Connector 27"/>
          <p:cNvCxnSpPr/>
          <p:nvPr/>
        </p:nvCxnSpPr>
        <p:spPr bwMode="auto">
          <a:xfrm flipH="1">
            <a:off x="2967723" y="3896906"/>
            <a:ext cx="1941152" cy="1645614"/>
          </a:xfrm>
          <a:prstGeom prst="line">
            <a:avLst/>
          </a:prstGeom>
          <a:solidFill>
            <a:schemeClr val="accent1"/>
          </a:solidFill>
          <a:ln w="19050" cap="flat" cmpd="sng" algn="ctr">
            <a:solidFill>
              <a:srgbClr val="009900"/>
            </a:solidFill>
            <a:prstDash val="dash"/>
            <a:round/>
            <a:headEnd type="none" w="med" len="med"/>
            <a:tailEnd type="none" w="med" len="med"/>
          </a:ln>
          <a:effectLst/>
        </p:spPr>
      </p:cxnSp>
      <p:sp>
        <p:nvSpPr>
          <p:cNvPr id="34" name="TextBox 33"/>
          <p:cNvSpPr txBox="1"/>
          <p:nvPr/>
        </p:nvSpPr>
        <p:spPr>
          <a:xfrm>
            <a:off x="1219200" y="4800600"/>
            <a:ext cx="1006337" cy="461665"/>
          </a:xfrm>
          <a:prstGeom prst="rect">
            <a:avLst/>
          </a:prstGeom>
          <a:noFill/>
        </p:spPr>
        <p:txBody>
          <a:bodyPr wrap="square" rtlCol="0">
            <a:spAutoFit/>
          </a:bodyPr>
          <a:lstStyle/>
          <a:p>
            <a:pPr>
              <a:buClr>
                <a:srgbClr val="C00000"/>
              </a:buClr>
            </a:pPr>
            <a:r>
              <a:rPr lang="en-US" b="1" dirty="0" smtClean="0">
                <a:latin typeface="Calibri" panose="020F0502020204030204" pitchFamily="34" charset="0"/>
              </a:rPr>
              <a:t>NAND</a:t>
            </a:r>
          </a:p>
        </p:txBody>
      </p:sp>
      <p:cxnSp>
        <p:nvCxnSpPr>
          <p:cNvPr id="36" name="Straight Arrow Connector 35"/>
          <p:cNvCxnSpPr/>
          <p:nvPr/>
        </p:nvCxnSpPr>
        <p:spPr bwMode="auto">
          <a:xfrm>
            <a:off x="2089958" y="5031432"/>
            <a:ext cx="500842" cy="161054"/>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graphicFrame>
        <p:nvGraphicFramePr>
          <p:cNvPr id="17" name="Object 2"/>
          <p:cNvGraphicFramePr>
            <a:graphicFrameLocks noChangeAspect="1"/>
          </p:cNvGraphicFramePr>
          <p:nvPr>
            <p:extLst/>
          </p:nvPr>
        </p:nvGraphicFramePr>
        <p:xfrm>
          <a:off x="9604620" y="-302714"/>
          <a:ext cx="3276600" cy="2532319"/>
        </p:xfrm>
        <a:graphic>
          <a:graphicData uri="http://schemas.openxmlformats.org/presentationml/2006/ole">
            <mc:AlternateContent xmlns:mc="http://schemas.openxmlformats.org/markup-compatibility/2006">
              <mc:Choice xmlns:v="urn:schemas-microsoft-com:vml" Requires="v">
                <p:oleObj spid="_x0000_s3102" name="Graph" r:id="rId5" imgW="4023360" imgH="3108960" progId="Origin50.Graph">
                  <p:embed/>
                </p:oleObj>
              </mc:Choice>
              <mc:Fallback>
                <p:oleObj name="Graph" r:id="rId5" imgW="4023360" imgH="3108960" progId="Origin50.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4620" y="-302714"/>
                        <a:ext cx="3276600" cy="2532319"/>
                      </a:xfrm>
                      <a:prstGeom prst="rect">
                        <a:avLst/>
                      </a:prstGeom>
                      <a:noFill/>
                      <a:ln>
                        <a:noFill/>
                      </a:ln>
                      <a:effectLst/>
                    </p:spPr>
                  </p:pic>
                </p:oleObj>
              </mc:Fallback>
            </mc:AlternateContent>
          </a:graphicData>
        </a:graphic>
      </p:graphicFrame>
      <p:sp>
        <p:nvSpPr>
          <p:cNvPr id="13" name="TextBox 12"/>
          <p:cNvSpPr txBox="1"/>
          <p:nvPr/>
        </p:nvSpPr>
        <p:spPr>
          <a:xfrm>
            <a:off x="6615424" y="4614343"/>
            <a:ext cx="2376176" cy="1200329"/>
          </a:xfrm>
          <a:prstGeom prst="rect">
            <a:avLst/>
          </a:prstGeom>
          <a:solidFill>
            <a:schemeClr val="bg1"/>
          </a:solidFill>
          <a:ln>
            <a:solidFill>
              <a:srgbClr val="009900"/>
            </a:solidFill>
          </a:ln>
          <a:effectLst>
            <a:outerShdw blurRad="50800" dist="38100" dir="2700000" algn="tl" rotWithShape="0">
              <a:prstClr val="black">
                <a:alpha val="40000"/>
              </a:prstClr>
            </a:outerShdw>
          </a:effectLst>
        </p:spPr>
        <p:txBody>
          <a:bodyPr wrap="square" rtlCol="0">
            <a:spAutoFit/>
          </a:bodyPr>
          <a:lstStyle/>
          <a:p>
            <a:pPr>
              <a:buClr>
                <a:srgbClr val="C00000"/>
              </a:buClr>
            </a:pPr>
            <a:r>
              <a:rPr lang="en-US" dirty="0" smtClean="0">
                <a:solidFill>
                  <a:srgbClr val="009900"/>
                </a:solidFill>
                <a:latin typeface="Calibri" panose="020F0502020204030204" pitchFamily="34" charset="0"/>
              </a:rPr>
              <a:t>STT-MRAM Proportional to area</a:t>
            </a:r>
          </a:p>
        </p:txBody>
      </p:sp>
      <p:cxnSp>
        <p:nvCxnSpPr>
          <p:cNvPr id="14" name="Straight Arrow Connector 13"/>
          <p:cNvCxnSpPr/>
          <p:nvPr/>
        </p:nvCxnSpPr>
        <p:spPr bwMode="auto">
          <a:xfrm flipH="1" flipV="1">
            <a:off x="4038602" y="4719714"/>
            <a:ext cx="2556452" cy="472772"/>
          </a:xfrm>
          <a:prstGeom prst="straightConnector1">
            <a:avLst/>
          </a:prstGeom>
          <a:solidFill>
            <a:schemeClr val="accent1"/>
          </a:solidFill>
          <a:ln w="28575" cap="flat" cmpd="sng" algn="ctr">
            <a:solidFill>
              <a:srgbClr val="009900"/>
            </a:solidFill>
            <a:prstDash val="solid"/>
            <a:round/>
            <a:headEnd type="none" w="med" len="med"/>
            <a:tailEnd type="triangle"/>
          </a:ln>
          <a:effectLst/>
        </p:spPr>
      </p:cxnSp>
      <p:sp>
        <p:nvSpPr>
          <p:cNvPr id="18" name="TextBox 17"/>
          <p:cNvSpPr txBox="1"/>
          <p:nvPr/>
        </p:nvSpPr>
        <p:spPr>
          <a:xfrm>
            <a:off x="6629400" y="1759803"/>
            <a:ext cx="2362200" cy="1200329"/>
          </a:xfrm>
          <a:prstGeom prst="rect">
            <a:avLst/>
          </a:prstGeom>
          <a:solidFill>
            <a:schemeClr val="bg1"/>
          </a:solidFill>
          <a:ln>
            <a:solidFill>
              <a:srgbClr val="7030A0"/>
            </a:solidFill>
          </a:ln>
          <a:effectLst>
            <a:outerShdw blurRad="50800" dist="38100" dir="2700000" algn="tl" rotWithShape="0">
              <a:prstClr val="black">
                <a:alpha val="40000"/>
              </a:prstClr>
            </a:outerShdw>
          </a:effectLst>
        </p:spPr>
        <p:txBody>
          <a:bodyPr wrap="square" rtlCol="0">
            <a:spAutoFit/>
          </a:bodyPr>
          <a:lstStyle/>
          <a:p>
            <a:pPr>
              <a:buClr>
                <a:srgbClr val="C00000"/>
              </a:buClr>
            </a:pPr>
            <a:r>
              <a:rPr lang="en-US" dirty="0" smtClean="0">
                <a:solidFill>
                  <a:srgbClr val="7030A0"/>
                </a:solidFill>
                <a:latin typeface="Calibri" panose="020F0502020204030204" pitchFamily="34" charset="0"/>
              </a:rPr>
              <a:t>PCM: Proportional to area</a:t>
            </a:r>
          </a:p>
        </p:txBody>
      </p:sp>
      <p:cxnSp>
        <p:nvCxnSpPr>
          <p:cNvPr id="19" name="Straight Arrow Connector 18"/>
          <p:cNvCxnSpPr/>
          <p:nvPr/>
        </p:nvCxnSpPr>
        <p:spPr bwMode="auto">
          <a:xfrm flipH="1" flipV="1">
            <a:off x="5647500" y="2108750"/>
            <a:ext cx="967924" cy="253450"/>
          </a:xfrm>
          <a:prstGeom prst="straightConnector1">
            <a:avLst/>
          </a:prstGeom>
          <a:solidFill>
            <a:schemeClr val="accent1"/>
          </a:solidFill>
          <a:ln w="28575" cap="flat" cmpd="sng" algn="ctr">
            <a:solidFill>
              <a:srgbClr val="7030A0"/>
            </a:solidFill>
            <a:prstDash val="solid"/>
            <a:round/>
            <a:headEnd type="none" w="med" len="med"/>
            <a:tailEnd type="triangle"/>
          </a:ln>
          <a:effectLst/>
        </p:spPr>
      </p:cxnSp>
      <p:sp>
        <p:nvSpPr>
          <p:cNvPr id="20" name="TextBox 19"/>
          <p:cNvSpPr txBox="1"/>
          <p:nvPr/>
        </p:nvSpPr>
        <p:spPr>
          <a:xfrm>
            <a:off x="6663818" y="3215945"/>
            <a:ext cx="2327782" cy="120032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buClr>
                <a:srgbClr val="C00000"/>
              </a:buClr>
            </a:pPr>
            <a:r>
              <a:rPr lang="en-US" dirty="0" smtClean="0">
                <a:solidFill>
                  <a:srgbClr val="FF0000"/>
                </a:solidFill>
                <a:latin typeface="Calibri" panose="020F0502020204030204" pitchFamily="34" charset="0"/>
              </a:rPr>
              <a:t>RRAM </a:t>
            </a:r>
            <a:r>
              <a:rPr lang="en-US" dirty="0" smtClean="0">
                <a:latin typeface="Calibri" panose="020F0502020204030204" pitchFamily="34" charset="0"/>
              </a:rPr>
              <a:t>&amp;</a:t>
            </a:r>
            <a:r>
              <a:rPr lang="en-US" dirty="0" smtClean="0">
                <a:solidFill>
                  <a:srgbClr val="FF0000"/>
                </a:solidFill>
                <a:latin typeface="Calibri" panose="020F0502020204030204" pitchFamily="34" charset="0"/>
              </a:rPr>
              <a:t> </a:t>
            </a:r>
            <a:r>
              <a:rPr lang="en-US" dirty="0" smtClean="0">
                <a:solidFill>
                  <a:srgbClr val="0000FF"/>
                </a:solidFill>
                <a:latin typeface="Calibri" panose="020F0502020204030204" pitchFamily="34" charset="0"/>
              </a:rPr>
              <a:t>CBRAM</a:t>
            </a:r>
            <a:r>
              <a:rPr lang="en-US" dirty="0" smtClean="0">
                <a:solidFill>
                  <a:srgbClr val="FF0000"/>
                </a:solidFill>
                <a:latin typeface="Calibri" panose="020F0502020204030204" pitchFamily="34" charset="0"/>
              </a:rPr>
              <a:t>: </a:t>
            </a:r>
            <a:r>
              <a:rPr lang="en-US" dirty="0" smtClean="0">
                <a:latin typeface="Calibri" panose="020F0502020204030204" pitchFamily="34" charset="0"/>
              </a:rPr>
              <a:t>Material and resistance values</a:t>
            </a:r>
          </a:p>
        </p:txBody>
      </p:sp>
      <p:sp>
        <p:nvSpPr>
          <p:cNvPr id="11" name="Right Brace 10"/>
          <p:cNvSpPr/>
          <p:nvPr/>
        </p:nvSpPr>
        <p:spPr bwMode="auto">
          <a:xfrm>
            <a:off x="6240964" y="2870749"/>
            <a:ext cx="388436" cy="1701251"/>
          </a:xfrm>
          <a:prstGeom prst="rightBrace">
            <a:avLst>
              <a:gd name="adj1" fmla="val 29241"/>
              <a:gd name="adj2" fmla="val 52425"/>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
                <a:schemeClr val="accent2"/>
              </a:buClr>
              <a:buSzTx/>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5104" y="841248"/>
            <a:ext cx="4807759" cy="5424976"/>
          </a:xfrm>
          <a:prstGeom prst="rect">
            <a:avLst/>
          </a:prstGeom>
        </p:spPr>
      </p:pic>
    </p:spTree>
    <p:extLst>
      <p:ext uri="{BB962C8B-B14F-4D97-AF65-F5344CB8AC3E}">
        <p14:creationId xmlns:p14="http://schemas.microsoft.com/office/powerpoint/2010/main" val="11930058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Memory Chip Capacity</a:t>
            </a:r>
            <a:endParaRPr lang="en-US" dirty="0"/>
          </a:p>
        </p:txBody>
      </p:sp>
      <p:sp>
        <p:nvSpPr>
          <p:cNvPr id="25" name="Rectangle 24"/>
          <p:cNvSpPr/>
          <p:nvPr/>
        </p:nvSpPr>
        <p:spPr>
          <a:xfrm>
            <a:off x="5029200" y="6248400"/>
            <a:ext cx="4114800" cy="307777"/>
          </a:xfrm>
          <a:prstGeom prst="rect">
            <a:avLst/>
          </a:prstGeom>
        </p:spPr>
        <p:txBody>
          <a:bodyPr wrap="square">
            <a:spAutoFit/>
          </a:bodyPr>
          <a:lstStyle/>
          <a:p>
            <a:r>
              <a:rPr lang="en-US" sz="1400" dirty="0"/>
              <a:t>https://nano.stanford.edu/stanford-memory-trends</a:t>
            </a:r>
          </a:p>
        </p:txBody>
      </p:sp>
      <p:grpSp>
        <p:nvGrpSpPr>
          <p:cNvPr id="3" name="Group 2"/>
          <p:cNvGrpSpPr/>
          <p:nvPr/>
        </p:nvGrpSpPr>
        <p:grpSpPr>
          <a:xfrm>
            <a:off x="9991617" y="1132200"/>
            <a:ext cx="6543783" cy="5040000"/>
            <a:chOff x="1371600" y="1132200"/>
            <a:chExt cx="6543783" cy="5040000"/>
          </a:xfrm>
        </p:grpSpPr>
        <p:pic>
          <p:nvPicPr>
            <p:cNvPr id="24" name="Picture 2"/>
            <p:cNvPicPr>
              <a:picLocks noChangeAspect="1" noChangeArrowheads="1"/>
            </p:cNvPicPr>
            <p:nvPr/>
          </p:nvPicPr>
          <p:blipFill>
            <a:blip r:embed="rId3"/>
            <a:srcRect/>
            <a:stretch>
              <a:fillRect/>
            </a:stretch>
          </p:blipFill>
          <p:spPr bwMode="auto">
            <a:xfrm>
              <a:off x="1371600" y="1132200"/>
              <a:ext cx="6543783" cy="5040000"/>
            </a:xfrm>
            <a:prstGeom prst="rect">
              <a:avLst/>
            </a:prstGeom>
            <a:noFill/>
            <a:ln w="9525">
              <a:noFill/>
              <a:miter lim="800000"/>
              <a:headEnd/>
              <a:tailEnd/>
            </a:ln>
            <a:effectLst/>
          </p:spPr>
        </p:pic>
        <p:grpSp>
          <p:nvGrpSpPr>
            <p:cNvPr id="26" name="组合 36"/>
            <p:cNvGrpSpPr/>
            <p:nvPr/>
          </p:nvGrpSpPr>
          <p:grpSpPr>
            <a:xfrm>
              <a:off x="2514600" y="2009001"/>
              <a:ext cx="5029200" cy="2920663"/>
              <a:chOff x="2251469" y="1960602"/>
              <a:chExt cx="5029200" cy="2920663"/>
            </a:xfrm>
          </p:grpSpPr>
          <p:grpSp>
            <p:nvGrpSpPr>
              <p:cNvPr id="27" name="组合 5"/>
              <p:cNvGrpSpPr/>
              <p:nvPr/>
            </p:nvGrpSpPr>
            <p:grpSpPr>
              <a:xfrm>
                <a:off x="2251469" y="2313801"/>
                <a:ext cx="5029200" cy="2567464"/>
                <a:chOff x="2251469" y="2165866"/>
                <a:chExt cx="5029200" cy="2567464"/>
              </a:xfrm>
            </p:grpSpPr>
            <p:sp>
              <p:nvSpPr>
                <p:cNvPr id="30" name="矩形 40"/>
                <p:cNvSpPr/>
                <p:nvPr/>
              </p:nvSpPr>
              <p:spPr>
                <a:xfrm>
                  <a:off x="2251469" y="2546866"/>
                  <a:ext cx="1337069" cy="461665"/>
                </a:xfrm>
                <a:prstGeom prst="rect">
                  <a:avLst/>
                </a:prstGeom>
              </p:spPr>
              <p:txBody>
                <a:bodyPr wrap="square">
                  <a:spAutoFit/>
                </a:bodyPr>
                <a:lstStyle/>
                <a:p>
                  <a:r>
                    <a:rPr lang="en-US" sz="1200" b="1" dirty="0">
                      <a:solidFill>
                        <a:srgbClr val="FF0000"/>
                      </a:solidFill>
                    </a:rPr>
                    <a:t>64M, Unity (ISSCC)</a:t>
                  </a:r>
                </a:p>
              </p:txBody>
            </p:sp>
            <p:sp>
              <p:nvSpPr>
                <p:cNvPr id="31" name="矩形 41"/>
                <p:cNvSpPr/>
                <p:nvPr/>
              </p:nvSpPr>
              <p:spPr>
                <a:xfrm>
                  <a:off x="4461269" y="3204865"/>
                  <a:ext cx="1337069" cy="461665"/>
                </a:xfrm>
                <a:prstGeom prst="rect">
                  <a:avLst/>
                </a:prstGeom>
              </p:spPr>
              <p:txBody>
                <a:bodyPr wrap="square">
                  <a:spAutoFit/>
                </a:bodyPr>
                <a:lstStyle/>
                <a:p>
                  <a:r>
                    <a:rPr lang="en-US" sz="1200" b="1" dirty="0">
                      <a:solidFill>
                        <a:srgbClr val="FF0000"/>
                      </a:solidFill>
                    </a:rPr>
                    <a:t>64M, </a:t>
                  </a:r>
                  <a:r>
                    <a:rPr lang="en-US" sz="1200" b="1" dirty="0" err="1" smtClean="0">
                      <a:solidFill>
                        <a:srgbClr val="FF0000"/>
                      </a:solidFill>
                    </a:rPr>
                    <a:t>Elpida</a:t>
                  </a:r>
                  <a:endParaRPr lang="en-US" sz="1200" b="1" dirty="0" smtClean="0">
                    <a:solidFill>
                      <a:srgbClr val="FF0000"/>
                    </a:solidFill>
                  </a:endParaRPr>
                </a:p>
                <a:p>
                  <a:r>
                    <a:rPr lang="en-US" sz="1200" b="1" dirty="0" smtClean="0">
                      <a:solidFill>
                        <a:srgbClr val="FF0000"/>
                      </a:solidFill>
                    </a:rPr>
                    <a:t>(ISSCC</a:t>
                  </a:r>
                  <a:r>
                    <a:rPr lang="en-US" sz="1200" b="1" dirty="0">
                      <a:solidFill>
                        <a:srgbClr val="FF0000"/>
                      </a:solidFill>
                    </a:rPr>
                    <a:t>)</a:t>
                  </a:r>
                </a:p>
              </p:txBody>
            </p:sp>
            <p:sp>
              <p:nvSpPr>
                <p:cNvPr id="32" name="矩形 42"/>
                <p:cNvSpPr/>
                <p:nvPr/>
              </p:nvSpPr>
              <p:spPr>
                <a:xfrm>
                  <a:off x="4918469" y="2546866"/>
                  <a:ext cx="1524000" cy="646331"/>
                </a:xfrm>
                <a:prstGeom prst="rect">
                  <a:avLst/>
                </a:prstGeom>
              </p:spPr>
              <p:txBody>
                <a:bodyPr wrap="square">
                  <a:spAutoFit/>
                </a:bodyPr>
                <a:lstStyle/>
                <a:p>
                  <a:r>
                    <a:rPr lang="en-US" sz="1200" b="1" dirty="0" smtClean="0">
                      <a:solidFill>
                        <a:srgbClr val="FF0000"/>
                      </a:solidFill>
                    </a:rPr>
                    <a:t>32G, </a:t>
                  </a:r>
                  <a:r>
                    <a:rPr lang="en-US" sz="1200" b="1" dirty="0" err="1" smtClean="0">
                      <a:solidFill>
                        <a:srgbClr val="FF0000"/>
                      </a:solidFill>
                    </a:rPr>
                    <a:t>Sandisk</a:t>
                  </a:r>
                  <a:r>
                    <a:rPr lang="en-US" sz="1200" b="1" dirty="0" smtClean="0">
                      <a:solidFill>
                        <a:srgbClr val="FF0000"/>
                      </a:solidFill>
                    </a:rPr>
                    <a:t>/Toshiba</a:t>
                  </a:r>
                </a:p>
                <a:p>
                  <a:r>
                    <a:rPr lang="en-US" sz="1200" b="1" dirty="0" smtClean="0">
                      <a:solidFill>
                        <a:srgbClr val="FF0000"/>
                      </a:solidFill>
                    </a:rPr>
                    <a:t>(ISSCC</a:t>
                  </a:r>
                  <a:r>
                    <a:rPr lang="en-US" sz="1200" b="1" dirty="0">
                      <a:solidFill>
                        <a:srgbClr val="FF0000"/>
                      </a:solidFill>
                    </a:rPr>
                    <a:t>)</a:t>
                  </a:r>
                </a:p>
              </p:txBody>
            </p:sp>
            <p:sp>
              <p:nvSpPr>
                <p:cNvPr id="33" name="矩形 43"/>
                <p:cNvSpPr/>
                <p:nvPr/>
              </p:nvSpPr>
              <p:spPr>
                <a:xfrm>
                  <a:off x="5486400" y="4195465"/>
                  <a:ext cx="1337069" cy="461665"/>
                </a:xfrm>
                <a:prstGeom prst="rect">
                  <a:avLst/>
                </a:prstGeom>
              </p:spPr>
              <p:txBody>
                <a:bodyPr wrap="square">
                  <a:spAutoFit/>
                </a:bodyPr>
                <a:lstStyle/>
                <a:p>
                  <a:r>
                    <a:rPr lang="en-US" sz="1200" b="1" dirty="0" smtClean="0">
                      <a:solidFill>
                        <a:srgbClr val="008000"/>
                      </a:solidFill>
                    </a:rPr>
                    <a:t>8M, Infineon</a:t>
                  </a:r>
                </a:p>
                <a:p>
                  <a:r>
                    <a:rPr lang="en-US" sz="1200" b="1" dirty="0" smtClean="0">
                      <a:solidFill>
                        <a:srgbClr val="008000"/>
                      </a:solidFill>
                    </a:rPr>
                    <a:t>(ISSCC</a:t>
                  </a:r>
                  <a:r>
                    <a:rPr lang="en-US" sz="1200" b="1" dirty="0">
                      <a:solidFill>
                        <a:srgbClr val="008000"/>
                      </a:solidFill>
                    </a:rPr>
                    <a:t>)</a:t>
                  </a:r>
                </a:p>
              </p:txBody>
            </p:sp>
            <p:sp>
              <p:nvSpPr>
                <p:cNvPr id="34" name="矩形 44"/>
                <p:cNvSpPr/>
                <p:nvPr/>
              </p:nvSpPr>
              <p:spPr>
                <a:xfrm>
                  <a:off x="5715000" y="2900065"/>
                  <a:ext cx="1447800" cy="830997"/>
                </a:xfrm>
                <a:prstGeom prst="rect">
                  <a:avLst/>
                </a:prstGeom>
              </p:spPr>
              <p:txBody>
                <a:bodyPr wrap="square">
                  <a:spAutoFit/>
                </a:bodyPr>
                <a:lstStyle/>
                <a:p>
                  <a:r>
                    <a:rPr lang="en-US" sz="1200" b="1" dirty="0" smtClean="0">
                      <a:solidFill>
                        <a:srgbClr val="008000"/>
                      </a:solidFill>
                    </a:rPr>
                    <a:t>8M, Infineon,</a:t>
                  </a:r>
                </a:p>
                <a:p>
                  <a:r>
                    <a:rPr lang="en-US" sz="1200" b="1" dirty="0" smtClean="0">
                      <a:solidFill>
                        <a:srgbClr val="008000"/>
                      </a:solidFill>
                    </a:rPr>
                    <a:t>Qualcomm,</a:t>
                  </a:r>
                </a:p>
                <a:p>
                  <a:r>
                    <a:rPr lang="en-US" sz="1200" b="1" dirty="0" smtClean="0">
                      <a:solidFill>
                        <a:srgbClr val="008000"/>
                      </a:solidFill>
                    </a:rPr>
                    <a:t>TDK-Headway,</a:t>
                  </a:r>
                </a:p>
                <a:p>
                  <a:r>
                    <a:rPr lang="en-US" sz="1200" b="1" dirty="0" smtClean="0">
                      <a:solidFill>
                        <a:srgbClr val="008000"/>
                      </a:solidFill>
                    </a:rPr>
                    <a:t>(VLSI)</a:t>
                  </a:r>
                  <a:endParaRPr lang="en-US" sz="1200" b="1" dirty="0">
                    <a:solidFill>
                      <a:srgbClr val="008000"/>
                    </a:solidFill>
                  </a:endParaRPr>
                </a:p>
              </p:txBody>
            </p:sp>
            <p:sp>
              <p:nvSpPr>
                <p:cNvPr id="35" name="矩形 45"/>
                <p:cNvSpPr/>
                <p:nvPr/>
              </p:nvSpPr>
              <p:spPr>
                <a:xfrm>
                  <a:off x="2251469" y="2927866"/>
                  <a:ext cx="1371600" cy="461665"/>
                </a:xfrm>
                <a:prstGeom prst="rect">
                  <a:avLst/>
                </a:prstGeom>
              </p:spPr>
              <p:txBody>
                <a:bodyPr wrap="square">
                  <a:spAutoFit/>
                </a:bodyPr>
                <a:lstStyle/>
                <a:p>
                  <a:r>
                    <a:rPr lang="en-US" sz="1200" b="1" dirty="0" smtClean="0">
                      <a:solidFill>
                        <a:srgbClr val="008000"/>
                      </a:solidFill>
                    </a:rPr>
                    <a:t>64M, Toshiba</a:t>
                  </a:r>
                </a:p>
                <a:p>
                  <a:r>
                    <a:rPr lang="en-US" sz="1200" b="1" dirty="0" smtClean="0">
                      <a:solidFill>
                        <a:srgbClr val="008000"/>
                      </a:solidFill>
                    </a:rPr>
                    <a:t>(ISSCC</a:t>
                  </a:r>
                  <a:r>
                    <a:rPr lang="en-US" sz="1200" b="1" dirty="0">
                      <a:solidFill>
                        <a:srgbClr val="008000"/>
                      </a:solidFill>
                    </a:rPr>
                    <a:t>)</a:t>
                  </a:r>
                </a:p>
              </p:txBody>
            </p:sp>
            <p:sp>
              <p:nvSpPr>
                <p:cNvPr id="36" name="矩形 46"/>
                <p:cNvSpPr/>
                <p:nvPr/>
              </p:nvSpPr>
              <p:spPr>
                <a:xfrm>
                  <a:off x="3200400" y="2466201"/>
                  <a:ext cx="1337069" cy="461665"/>
                </a:xfrm>
                <a:prstGeom prst="rect">
                  <a:avLst/>
                </a:prstGeom>
              </p:spPr>
              <p:txBody>
                <a:bodyPr wrap="square">
                  <a:spAutoFit/>
                </a:bodyPr>
                <a:lstStyle/>
                <a:p>
                  <a:r>
                    <a:rPr lang="en-US" sz="1200" b="1" dirty="0" smtClean="0">
                      <a:solidFill>
                        <a:srgbClr val="7030A0"/>
                      </a:solidFill>
                    </a:rPr>
                    <a:t>1G, Samsung</a:t>
                  </a:r>
                </a:p>
                <a:p>
                  <a:r>
                    <a:rPr lang="en-US" sz="1200" b="1" dirty="0" smtClean="0">
                      <a:solidFill>
                        <a:srgbClr val="7030A0"/>
                      </a:solidFill>
                    </a:rPr>
                    <a:t>(ISSCC</a:t>
                  </a:r>
                  <a:r>
                    <a:rPr lang="en-US" sz="1200" b="1" dirty="0">
                      <a:solidFill>
                        <a:srgbClr val="7030A0"/>
                      </a:solidFill>
                    </a:rPr>
                    <a:t>)</a:t>
                  </a:r>
                </a:p>
              </p:txBody>
            </p:sp>
            <p:sp>
              <p:nvSpPr>
                <p:cNvPr id="37" name="矩形 47"/>
                <p:cNvSpPr/>
                <p:nvPr/>
              </p:nvSpPr>
              <p:spPr>
                <a:xfrm>
                  <a:off x="4191000" y="2165866"/>
                  <a:ext cx="1337069" cy="461665"/>
                </a:xfrm>
                <a:prstGeom prst="rect">
                  <a:avLst/>
                </a:prstGeom>
              </p:spPr>
              <p:txBody>
                <a:bodyPr wrap="square">
                  <a:spAutoFit/>
                </a:bodyPr>
                <a:lstStyle/>
                <a:p>
                  <a:r>
                    <a:rPr lang="en-US" sz="1200" b="1" dirty="0" smtClean="0">
                      <a:solidFill>
                        <a:srgbClr val="7030A0"/>
                      </a:solidFill>
                    </a:rPr>
                    <a:t>8G, Samsung</a:t>
                  </a:r>
                </a:p>
                <a:p>
                  <a:r>
                    <a:rPr lang="en-US" sz="1200" b="1" dirty="0" smtClean="0">
                      <a:solidFill>
                        <a:srgbClr val="7030A0"/>
                      </a:solidFill>
                    </a:rPr>
                    <a:t>(ISSCC</a:t>
                  </a:r>
                  <a:r>
                    <a:rPr lang="en-US" sz="1200" b="1" dirty="0">
                      <a:solidFill>
                        <a:srgbClr val="7030A0"/>
                      </a:solidFill>
                    </a:rPr>
                    <a:t>)</a:t>
                  </a:r>
                </a:p>
              </p:txBody>
            </p:sp>
            <p:sp>
              <p:nvSpPr>
                <p:cNvPr id="38" name="矩形 48"/>
                <p:cNvSpPr/>
                <p:nvPr/>
              </p:nvSpPr>
              <p:spPr>
                <a:xfrm>
                  <a:off x="3581400" y="2976265"/>
                  <a:ext cx="1337069" cy="461665"/>
                </a:xfrm>
                <a:prstGeom prst="rect">
                  <a:avLst/>
                </a:prstGeom>
              </p:spPr>
              <p:txBody>
                <a:bodyPr wrap="square">
                  <a:spAutoFit/>
                </a:bodyPr>
                <a:lstStyle/>
                <a:p>
                  <a:r>
                    <a:rPr lang="en-US" sz="1200" b="1" dirty="0" smtClean="0">
                      <a:solidFill>
                        <a:srgbClr val="7030A0"/>
                      </a:solidFill>
                    </a:rPr>
                    <a:t>1G, </a:t>
                  </a:r>
                  <a:r>
                    <a:rPr lang="en-US" sz="1200" b="1" dirty="0" err="1" smtClean="0">
                      <a:solidFill>
                        <a:srgbClr val="7030A0"/>
                      </a:solidFill>
                    </a:rPr>
                    <a:t>Hynix</a:t>
                  </a:r>
                  <a:endParaRPr lang="en-US" sz="1200" b="1" dirty="0" smtClean="0">
                    <a:solidFill>
                      <a:srgbClr val="7030A0"/>
                    </a:solidFill>
                  </a:endParaRPr>
                </a:p>
                <a:p>
                  <a:r>
                    <a:rPr lang="en-US" sz="1200" b="1" dirty="0" smtClean="0">
                      <a:solidFill>
                        <a:srgbClr val="7030A0"/>
                      </a:solidFill>
                    </a:rPr>
                    <a:t>(VLSI)</a:t>
                  </a:r>
                  <a:endParaRPr lang="en-US" sz="1200" b="1" dirty="0">
                    <a:solidFill>
                      <a:srgbClr val="7030A0"/>
                    </a:solidFill>
                  </a:endParaRPr>
                </a:p>
              </p:txBody>
            </p:sp>
            <p:sp>
              <p:nvSpPr>
                <p:cNvPr id="39" name="矩形 49"/>
                <p:cNvSpPr/>
                <p:nvPr/>
              </p:nvSpPr>
              <p:spPr>
                <a:xfrm>
                  <a:off x="5943600" y="2214265"/>
                  <a:ext cx="1337069" cy="646331"/>
                </a:xfrm>
                <a:prstGeom prst="rect">
                  <a:avLst/>
                </a:prstGeom>
              </p:spPr>
              <p:txBody>
                <a:bodyPr wrap="square">
                  <a:spAutoFit/>
                </a:bodyPr>
                <a:lstStyle/>
                <a:p>
                  <a:r>
                    <a:rPr lang="en-US" sz="1200" b="1" dirty="0" smtClean="0">
                      <a:solidFill>
                        <a:srgbClr val="0000FF"/>
                      </a:solidFill>
                    </a:rPr>
                    <a:t>16G, </a:t>
                  </a:r>
                </a:p>
                <a:p>
                  <a:r>
                    <a:rPr lang="en-US" sz="1200" b="1" dirty="0" smtClean="0">
                      <a:solidFill>
                        <a:srgbClr val="0000FF"/>
                      </a:solidFill>
                    </a:rPr>
                    <a:t>Micron/Sony</a:t>
                  </a:r>
                </a:p>
                <a:p>
                  <a:r>
                    <a:rPr lang="en-US" sz="1200" b="1" dirty="0" smtClean="0">
                      <a:solidFill>
                        <a:srgbClr val="0000FF"/>
                      </a:solidFill>
                    </a:rPr>
                    <a:t>(ISSCC</a:t>
                  </a:r>
                  <a:r>
                    <a:rPr lang="en-US" sz="1200" b="1" dirty="0">
                      <a:solidFill>
                        <a:srgbClr val="0000FF"/>
                      </a:solidFill>
                    </a:rPr>
                    <a:t>)</a:t>
                  </a:r>
                </a:p>
              </p:txBody>
            </p:sp>
            <p:sp>
              <p:nvSpPr>
                <p:cNvPr id="44" name="矩形 50"/>
                <p:cNvSpPr/>
                <p:nvPr/>
              </p:nvSpPr>
              <p:spPr>
                <a:xfrm>
                  <a:off x="4191000" y="4271665"/>
                  <a:ext cx="1337069" cy="461665"/>
                </a:xfrm>
                <a:prstGeom prst="rect">
                  <a:avLst/>
                </a:prstGeom>
              </p:spPr>
              <p:txBody>
                <a:bodyPr wrap="square">
                  <a:spAutoFit/>
                </a:bodyPr>
                <a:lstStyle/>
                <a:p>
                  <a:r>
                    <a:rPr lang="en-US" sz="1200" b="1" dirty="0" smtClean="0">
                      <a:solidFill>
                        <a:srgbClr val="0000FF"/>
                      </a:solidFill>
                    </a:rPr>
                    <a:t>4M, Sony</a:t>
                  </a:r>
                </a:p>
                <a:p>
                  <a:r>
                    <a:rPr lang="en-US" sz="1200" b="1" dirty="0" smtClean="0">
                      <a:solidFill>
                        <a:srgbClr val="0000FF"/>
                      </a:solidFill>
                    </a:rPr>
                    <a:t>(ISSCC</a:t>
                  </a:r>
                  <a:r>
                    <a:rPr lang="en-US" sz="1200" b="1" dirty="0">
                      <a:solidFill>
                        <a:srgbClr val="0000FF"/>
                      </a:solidFill>
                    </a:rPr>
                    <a:t>)</a:t>
                  </a:r>
                </a:p>
              </p:txBody>
            </p:sp>
            <p:sp>
              <p:nvSpPr>
                <p:cNvPr id="45" name="矩形 51"/>
                <p:cNvSpPr/>
                <p:nvPr/>
              </p:nvSpPr>
              <p:spPr>
                <a:xfrm>
                  <a:off x="2362200" y="3685401"/>
                  <a:ext cx="1337069" cy="461665"/>
                </a:xfrm>
                <a:prstGeom prst="rect">
                  <a:avLst/>
                </a:prstGeom>
              </p:spPr>
              <p:txBody>
                <a:bodyPr wrap="square">
                  <a:spAutoFit/>
                </a:bodyPr>
                <a:lstStyle/>
                <a:p>
                  <a:r>
                    <a:rPr lang="en-US" sz="1200" b="1" dirty="0" smtClean="0">
                      <a:solidFill>
                        <a:srgbClr val="0000FF"/>
                      </a:solidFill>
                    </a:rPr>
                    <a:t>1M, </a:t>
                  </a:r>
                  <a:r>
                    <a:rPr lang="en-US" sz="1200" b="1" dirty="0" err="1" smtClean="0">
                      <a:solidFill>
                        <a:srgbClr val="0000FF"/>
                      </a:solidFill>
                    </a:rPr>
                    <a:t>Fudan</a:t>
                  </a:r>
                  <a:endParaRPr lang="en-US" sz="1200" b="1" dirty="0" smtClean="0">
                    <a:solidFill>
                      <a:srgbClr val="0000FF"/>
                    </a:solidFill>
                  </a:endParaRPr>
                </a:p>
                <a:p>
                  <a:r>
                    <a:rPr lang="en-US" sz="1200" b="1" dirty="0" smtClean="0">
                      <a:solidFill>
                        <a:srgbClr val="0000FF"/>
                      </a:solidFill>
                    </a:rPr>
                    <a:t>(VLSI)</a:t>
                  </a:r>
                  <a:endParaRPr lang="en-US" sz="1200" b="1" dirty="0">
                    <a:solidFill>
                      <a:srgbClr val="0000FF"/>
                    </a:solidFill>
                  </a:endParaRPr>
                </a:p>
              </p:txBody>
            </p:sp>
            <p:cxnSp>
              <p:nvCxnSpPr>
                <p:cNvPr id="46" name="直接箭头连接符 52"/>
                <p:cNvCxnSpPr/>
                <p:nvPr/>
              </p:nvCxnSpPr>
              <p:spPr bwMode="auto">
                <a:xfrm rot="16200000" flipV="1">
                  <a:off x="5299469" y="3766066"/>
                  <a:ext cx="457200" cy="457200"/>
                </a:xfrm>
                <a:prstGeom prst="straightConnector1">
                  <a:avLst/>
                </a:prstGeom>
                <a:solidFill>
                  <a:schemeClr val="accent1"/>
                </a:solidFill>
                <a:ln w="12700" cap="flat" cmpd="sng" algn="ctr">
                  <a:solidFill>
                    <a:srgbClr val="008000"/>
                  </a:solidFill>
                  <a:prstDash val="solid"/>
                  <a:round/>
                  <a:headEnd type="none" w="med" len="med"/>
                  <a:tailEnd type="arrow"/>
                </a:ln>
                <a:effectLst/>
              </p:spPr>
            </p:cxnSp>
          </p:grpSp>
          <p:sp>
            <p:nvSpPr>
              <p:cNvPr id="28" name="矩形 38"/>
              <p:cNvSpPr/>
              <p:nvPr/>
            </p:nvSpPr>
            <p:spPr>
              <a:xfrm>
                <a:off x="3429000" y="1960602"/>
                <a:ext cx="3470669" cy="276999"/>
              </a:xfrm>
              <a:prstGeom prst="rect">
                <a:avLst/>
              </a:prstGeom>
            </p:spPr>
            <p:txBody>
              <a:bodyPr wrap="square">
                <a:spAutoFit/>
              </a:bodyPr>
              <a:lstStyle/>
              <a:p>
                <a:r>
                  <a:rPr lang="en-US" sz="1200" b="1" dirty="0" smtClean="0"/>
                  <a:t>128G, Samsung, </a:t>
                </a:r>
                <a:r>
                  <a:rPr lang="en-US" sz="1200" b="1" dirty="0" err="1" smtClean="0"/>
                  <a:t>Sandisk</a:t>
                </a:r>
                <a:r>
                  <a:rPr lang="en-US" sz="1200" b="1" dirty="0" smtClean="0"/>
                  <a:t>, Micron, (ISSCC</a:t>
                </a:r>
                <a:r>
                  <a:rPr lang="en-US" sz="1200" b="1" dirty="0"/>
                  <a:t>)</a:t>
                </a:r>
              </a:p>
            </p:txBody>
          </p:sp>
          <p:cxnSp>
            <p:nvCxnSpPr>
              <p:cNvPr id="29" name="直接箭头连接符 39"/>
              <p:cNvCxnSpPr/>
              <p:nvPr/>
            </p:nvCxnSpPr>
            <p:spPr bwMode="auto">
              <a:xfrm rot="10800000">
                <a:off x="3623073" y="3990201"/>
                <a:ext cx="609597" cy="457200"/>
              </a:xfrm>
              <a:prstGeom prst="straightConnector1">
                <a:avLst/>
              </a:prstGeom>
              <a:solidFill>
                <a:schemeClr val="accent1"/>
              </a:solidFill>
              <a:ln w="12700" cap="flat" cmpd="sng" algn="ctr">
                <a:solidFill>
                  <a:srgbClr val="0000FF"/>
                </a:solidFill>
                <a:prstDash val="solid"/>
                <a:round/>
                <a:headEnd type="none" w="med" len="med"/>
                <a:tailEnd type="arrow"/>
              </a:ln>
              <a:effectLst/>
            </p:spPr>
          </p:cxnSp>
        </p:grpSp>
      </p:grpSp>
      <p:sp>
        <p:nvSpPr>
          <p:cNvPr id="4" name="TextBox 3"/>
          <p:cNvSpPr txBox="1"/>
          <p:nvPr/>
        </p:nvSpPr>
        <p:spPr>
          <a:xfrm>
            <a:off x="10591800" y="192086"/>
            <a:ext cx="2667000" cy="830997"/>
          </a:xfrm>
          <a:prstGeom prst="rect">
            <a:avLst/>
          </a:prstGeom>
          <a:noFill/>
        </p:spPr>
        <p:txBody>
          <a:bodyPr wrap="square" rtlCol="0">
            <a:spAutoFit/>
          </a:bodyPr>
          <a:lstStyle/>
          <a:p>
            <a:pPr marL="285750" indent="-285750">
              <a:buClr>
                <a:srgbClr val="C00000"/>
              </a:buClr>
              <a:buFont typeface="Wingdings" panose="05000000000000000000" pitchFamily="2" charset="2"/>
              <a:buChar char="§"/>
            </a:pPr>
            <a:r>
              <a:rPr lang="en-US" dirty="0" smtClean="0">
                <a:latin typeface="Calibri" panose="020F0502020204030204" pitchFamily="34" charset="0"/>
              </a:rPr>
              <a:t>This is the editable version</a:t>
            </a:r>
          </a:p>
        </p:txBody>
      </p:sp>
      <p:pic>
        <p:nvPicPr>
          <p:cNvPr id="7" name="Picture 6"/>
          <p:cNvPicPr>
            <a:picLocks noChangeAspect="1"/>
          </p:cNvPicPr>
          <p:nvPr/>
        </p:nvPicPr>
        <p:blipFill>
          <a:blip r:embed="rId4"/>
          <a:stretch>
            <a:fillRect/>
          </a:stretch>
        </p:blipFill>
        <p:spPr>
          <a:xfrm>
            <a:off x="722376" y="557784"/>
            <a:ext cx="7725564" cy="5938532"/>
          </a:xfrm>
          <a:prstGeom prst="rect">
            <a:avLst/>
          </a:prstGeom>
        </p:spPr>
      </p:pic>
    </p:spTree>
    <p:extLst>
      <p:ext uri="{BB962C8B-B14F-4D97-AF65-F5344CB8AC3E}">
        <p14:creationId xmlns:p14="http://schemas.microsoft.com/office/powerpoint/2010/main" val="29467175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637463" cy="5334000"/>
          </a:xfrm>
        </p:spPr>
        <p:txBody>
          <a:bodyPr>
            <a:normAutofit fontScale="90000"/>
          </a:bodyPr>
          <a:lstStyle/>
          <a:p>
            <a:r>
              <a:rPr lang="en-US" sz="4000" b="1" i="1" dirty="0" smtClean="0"/>
              <a:t>Demonstrated Performance Metrics</a:t>
            </a:r>
            <a:br>
              <a:rPr lang="en-US" sz="4000" b="1" i="1" dirty="0" smtClean="0"/>
            </a:br>
            <a:r>
              <a:rPr lang="en-US" sz="4000" b="1" i="1" dirty="0" smtClean="0"/>
              <a:t>(not on the same sample)</a:t>
            </a:r>
            <a:br>
              <a:rPr lang="en-US" sz="4000" b="1" i="1" dirty="0" smtClean="0"/>
            </a:br>
            <a:r>
              <a:rPr lang="en-US" sz="4000" b="1" i="1" dirty="0"/>
              <a:t/>
            </a:r>
            <a:br>
              <a:rPr lang="en-US" sz="4000" b="1" i="1" dirty="0"/>
            </a:br>
            <a:r>
              <a:rPr lang="en-US" sz="3100" b="1" dirty="0" smtClean="0"/>
              <a:t>Size &lt; 10nm X 10nm</a:t>
            </a:r>
            <a:br>
              <a:rPr lang="en-US" sz="3100" b="1" dirty="0" smtClean="0"/>
            </a:br>
            <a:r>
              <a:rPr lang="en-US" sz="3100" b="1" dirty="0" smtClean="0"/>
              <a:t>Programming Voltage &lt; 2V</a:t>
            </a:r>
            <a:br>
              <a:rPr lang="en-US" sz="3100" b="1" dirty="0" smtClean="0"/>
            </a:br>
            <a:r>
              <a:rPr lang="en-US" sz="3100" b="1" dirty="0" smtClean="0"/>
              <a:t>Programming Current &lt; </a:t>
            </a:r>
            <a:r>
              <a:rPr lang="en-US" sz="3100" b="1" dirty="0" smtClean="0">
                <a:latin typeface="Symbol" panose="05050102010706020507" pitchFamily="18" charset="2"/>
              </a:rPr>
              <a:t>1m</a:t>
            </a:r>
            <a:r>
              <a:rPr lang="en-US" sz="3100" b="1" dirty="0" smtClean="0"/>
              <a:t>A</a:t>
            </a:r>
            <a:r>
              <a:rPr lang="en-US" sz="3100" b="1" dirty="0" smtClean="0">
                <a:latin typeface="Symbol" panose="05050102010706020507" pitchFamily="18" charset="2"/>
              </a:rPr>
              <a:t> </a:t>
            </a:r>
            <a:r>
              <a:rPr lang="en-US" sz="3100" b="1" dirty="0" smtClean="0"/>
              <a:t>(0.2nA)</a:t>
            </a:r>
            <a:r>
              <a:rPr lang="en-US" sz="3100" b="1" dirty="0" smtClean="0">
                <a:latin typeface="Symbol" panose="05050102010706020507" pitchFamily="18" charset="2"/>
              </a:rPr>
              <a:t/>
            </a:r>
            <a:br>
              <a:rPr lang="en-US" sz="3100" b="1" dirty="0" smtClean="0">
                <a:latin typeface="Symbol" panose="05050102010706020507" pitchFamily="18" charset="2"/>
              </a:rPr>
            </a:br>
            <a:r>
              <a:rPr lang="en-US" sz="3100" b="1" dirty="0" smtClean="0"/>
              <a:t>Programming Time </a:t>
            </a:r>
            <a:r>
              <a:rPr lang="en-US" sz="3100" b="1" dirty="0"/>
              <a:t>&lt; </a:t>
            </a:r>
            <a:r>
              <a:rPr lang="en-US" sz="3100" b="1" dirty="0" smtClean="0"/>
              <a:t>10ns (0.3ns) </a:t>
            </a:r>
            <a:br>
              <a:rPr lang="en-US" sz="3100" b="1" dirty="0" smtClean="0"/>
            </a:br>
            <a:r>
              <a:rPr lang="en-US" sz="3100" b="1" dirty="0" smtClean="0"/>
              <a:t>On/Off Ratio &gt; 10</a:t>
            </a:r>
            <a:r>
              <a:rPr lang="en-US" sz="3100" b="1" baseline="30000" dirty="0" smtClean="0"/>
              <a:t>3 </a:t>
            </a:r>
            <a:r>
              <a:rPr lang="en-US" sz="3100" b="1" dirty="0" smtClean="0"/>
              <a:t>(10</a:t>
            </a:r>
            <a:r>
              <a:rPr lang="en-US" sz="3100" b="1" baseline="30000" dirty="0" smtClean="0"/>
              <a:t>6</a:t>
            </a:r>
            <a:r>
              <a:rPr lang="en-US" sz="3100" b="1" dirty="0" smtClean="0"/>
              <a:t>)</a:t>
            </a:r>
            <a:br>
              <a:rPr lang="en-US" sz="3100" b="1" dirty="0" smtClean="0"/>
            </a:br>
            <a:r>
              <a:rPr lang="en-US" sz="3100" b="1" dirty="0" smtClean="0"/>
              <a:t>Endurance &gt; 10</a:t>
            </a:r>
            <a:r>
              <a:rPr lang="en-US" sz="3100" b="1" baseline="30000" dirty="0" smtClean="0"/>
              <a:t>6 </a:t>
            </a:r>
            <a:r>
              <a:rPr lang="en-US" sz="3100" b="1" dirty="0"/>
              <a:t>(</a:t>
            </a:r>
            <a:r>
              <a:rPr lang="en-US" sz="3100" b="1" dirty="0" smtClean="0"/>
              <a:t>10</a:t>
            </a:r>
            <a:r>
              <a:rPr lang="en-US" sz="3100" b="1" baseline="30000" dirty="0" smtClean="0"/>
              <a:t>12</a:t>
            </a:r>
            <a:r>
              <a:rPr lang="en-US" sz="3100" b="1" dirty="0" smtClean="0"/>
              <a:t>)</a:t>
            </a:r>
            <a:br>
              <a:rPr lang="en-US" sz="3100" b="1" dirty="0" smtClean="0"/>
            </a:br>
            <a:r>
              <a:rPr lang="en-US" sz="3100" b="1" dirty="0" smtClean="0"/>
              <a:t>Retention &gt; 10 years at 85</a:t>
            </a:r>
            <a:r>
              <a:rPr lang="en-US" sz="3100" b="1" baseline="30000" dirty="0" smtClean="0"/>
              <a:t>O</a:t>
            </a:r>
            <a:r>
              <a:rPr lang="en-US" sz="3100" b="1" dirty="0" smtClean="0"/>
              <a:t>C</a:t>
            </a:r>
            <a:br>
              <a:rPr lang="en-US" sz="3100" b="1" dirty="0" smtClean="0"/>
            </a:br>
            <a:r>
              <a:rPr lang="en-US" sz="3100" b="1" dirty="0" smtClean="0"/>
              <a:t>Demonstrated Array 32Gb</a:t>
            </a:r>
            <a:br>
              <a:rPr lang="en-US" sz="3100" b="1" dirty="0" smtClean="0"/>
            </a:br>
            <a:r>
              <a:rPr lang="en-US" sz="3100" b="1" dirty="0"/>
              <a:t/>
            </a:r>
            <a:br>
              <a:rPr lang="en-US" sz="3100" b="1" dirty="0"/>
            </a:br>
            <a:endParaRPr lang="en-US" sz="3100" b="1" dirty="0">
              <a:latin typeface="Symbol" panose="05050102010706020507" pitchFamily="18" charset="2"/>
            </a:endParaRPr>
          </a:p>
        </p:txBody>
      </p:sp>
    </p:spTree>
    <p:extLst>
      <p:ext uri="{BB962C8B-B14F-4D97-AF65-F5344CB8AC3E}">
        <p14:creationId xmlns:p14="http://schemas.microsoft.com/office/powerpoint/2010/main" val="9729670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170" y="1295400"/>
            <a:ext cx="8752155" cy="4191000"/>
          </a:xfrm>
        </p:spPr>
        <p:txBody>
          <a:bodyPr>
            <a:noAutofit/>
          </a:bodyPr>
          <a:lstStyle/>
          <a:p>
            <a:r>
              <a:rPr lang="en-US" sz="3600" b="1" i="1" dirty="0" smtClean="0"/>
              <a:t>Performance Tradeoff</a:t>
            </a:r>
            <a:br>
              <a:rPr lang="en-US" sz="3600" b="1" i="1" dirty="0" smtClean="0"/>
            </a:br>
            <a:r>
              <a:rPr lang="en-US" sz="3600" b="1" i="1" dirty="0" smtClean="0"/>
              <a:t/>
            </a:r>
            <a:br>
              <a:rPr lang="en-US" sz="3600" b="1" i="1" dirty="0" smtClean="0"/>
            </a:br>
            <a:r>
              <a:rPr lang="en-US" sz="3200" dirty="0" smtClean="0"/>
              <a:t>In general,</a:t>
            </a:r>
            <a:r>
              <a:rPr lang="en-US" sz="3200" dirty="0"/>
              <a:t/>
            </a:r>
            <a:br>
              <a:rPr lang="en-US" sz="3200" dirty="0"/>
            </a:br>
            <a:r>
              <a:rPr lang="en-US" sz="3200" dirty="0" smtClean="0"/>
              <a:t>Programming </a:t>
            </a:r>
            <a:r>
              <a:rPr lang="en-US" sz="3200" dirty="0"/>
              <a:t>Current ↓ </a:t>
            </a:r>
            <a:r>
              <a:rPr lang="en-US" sz="3200" dirty="0" smtClean="0"/>
              <a:t>, Programming Time ↑ </a:t>
            </a:r>
            <a:br>
              <a:rPr lang="en-US" sz="3200" dirty="0" smtClean="0"/>
            </a:br>
            <a:r>
              <a:rPr lang="en-US" sz="3200" dirty="0" smtClean="0"/>
              <a:t>Programming Current ↓ , On/Off Ratio ↓</a:t>
            </a:r>
            <a:r>
              <a:rPr lang="en-US" sz="3200" dirty="0"/>
              <a:t/>
            </a:r>
            <a:br>
              <a:rPr lang="en-US" sz="3200" dirty="0"/>
            </a:br>
            <a:r>
              <a:rPr lang="en-US" sz="3200" dirty="0"/>
              <a:t>Programming Current ↓ </a:t>
            </a:r>
            <a:r>
              <a:rPr lang="en-US" sz="3200" dirty="0" smtClean="0"/>
              <a:t>, Retention ↓</a:t>
            </a:r>
            <a:r>
              <a:rPr lang="en-US" sz="3200" dirty="0"/>
              <a:t/>
            </a:r>
            <a:br>
              <a:rPr lang="en-US" sz="3200" dirty="0"/>
            </a:br>
            <a:r>
              <a:rPr lang="en-US" sz="3200" dirty="0"/>
              <a:t>Programming Current ↓ </a:t>
            </a:r>
            <a:r>
              <a:rPr lang="en-US" sz="3200" dirty="0" smtClean="0"/>
              <a:t>, Endurance </a:t>
            </a:r>
            <a:r>
              <a:rPr lang="en-US" sz="3600" dirty="0" smtClean="0"/>
              <a:t>?</a:t>
            </a:r>
            <a:r>
              <a:rPr lang="en-US" sz="3600" dirty="0"/>
              <a:t/>
            </a:r>
            <a:br>
              <a:rPr lang="en-US" sz="3600" dirty="0"/>
            </a:br>
            <a:r>
              <a:rPr lang="en-US" sz="3600" dirty="0"/>
              <a:t/>
            </a:r>
            <a:br>
              <a:rPr lang="en-US" sz="3600" dirty="0"/>
            </a:br>
            <a:endParaRPr lang="en-US" sz="3600" dirty="0">
              <a:latin typeface="Symbol" panose="05050102010706020507" pitchFamily="18" charset="2"/>
            </a:endParaRPr>
          </a:p>
        </p:txBody>
      </p:sp>
    </p:spTree>
    <p:extLst>
      <p:ext uri="{BB962C8B-B14F-4D97-AF65-F5344CB8AC3E}">
        <p14:creationId xmlns:p14="http://schemas.microsoft.com/office/powerpoint/2010/main" val="37845376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7FA4847F74BE46AE079CB76E06F9B1" ma:contentTypeVersion="2" ma:contentTypeDescription="Create a new document." ma:contentTypeScope="" ma:versionID="4687fd82b52be1cd0f4ee8acd0f800a7">
  <xsd:schema xmlns:xsd="http://www.w3.org/2001/XMLSchema" xmlns:xs="http://www.w3.org/2001/XMLSchema" xmlns:p="http://schemas.microsoft.com/office/2006/metadata/properties" targetNamespace="http://schemas.microsoft.com/office/2006/metadata/properties" ma:root="true" ma:fieldsID="7508e98659ae690b404782dccb6fdfe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b2fd7923-39df-40b1-bcec-a4d906d8b0f0"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7EE0D65-E4AA-494D-8199-D928A9F9F2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4AC7EFD1-6BE7-4D0B-94F3-FA704DE7A1C1}">
  <ds:schemaRefs>
    <ds:schemaRef ds:uri="Microsoft.SharePoint.Taxonomy.ContentTypeSync"/>
  </ds:schemaRefs>
</ds:datastoreItem>
</file>

<file path=customXml/itemProps3.xml><?xml version="1.0" encoding="utf-8"?>
<ds:datastoreItem xmlns:ds="http://schemas.openxmlformats.org/officeDocument/2006/customXml" ds:itemID="{185AF4CF-FB20-4C27-B6BF-705397692AC5}">
  <ds:schemaRefs>
    <ds:schemaRef ds:uri="http://schemas.microsoft.com/sharepoint/v3/contenttype/forms"/>
  </ds:schemaRefs>
</ds:datastoreItem>
</file>

<file path=customXml/itemProps4.xml><?xml version="1.0" encoding="utf-8"?>
<ds:datastoreItem xmlns:ds="http://schemas.openxmlformats.org/officeDocument/2006/customXml" ds:itemID="{8F939F96-C4D9-400D-8319-7314991AA27B}">
  <ds:schemaRefs>
    <ds:schemaRef ds:uri="http://schemas.microsoft.com/office/2006/documentManagement/types"/>
    <ds:schemaRef ds:uri="http://www.w3.org/XML/1998/namespace"/>
    <ds:schemaRef ds:uri="http://schemas.microsoft.com/office/2006/metadata/properties"/>
    <ds:schemaRef ds:uri="http://purl.org/dc/terms/"/>
    <ds:schemaRef ds:uri="http://purl.org/dc/dcmitype/"/>
    <ds:schemaRef ds:uri="http://schemas.microsoft.com/office/infopath/2007/PartnerControls"/>
    <ds:schemaRef ds:uri="http://purl.org/dc/elements/1.1/"/>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657</TotalTime>
  <Words>7709</Words>
  <Application>Microsoft Office PowerPoint</Application>
  <PresentationFormat>On-screen Show (4:3)</PresentationFormat>
  <Paragraphs>1106</Paragraphs>
  <Slides>46</Slides>
  <Notes>26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46</vt:i4>
      </vt:variant>
    </vt:vector>
  </HeadingPairs>
  <TitlesOfParts>
    <vt:vector size="49" baseType="lpstr">
      <vt:lpstr>Office Theme</vt:lpstr>
      <vt:lpstr>Graph</vt:lpstr>
      <vt:lpstr>Bitmap Image</vt:lpstr>
      <vt:lpstr>PowerPoint Presentation</vt:lpstr>
      <vt:lpstr>Emerging Memories</vt:lpstr>
      <vt:lpstr>PowerPoint Presentation</vt:lpstr>
      <vt:lpstr>Metal Oxide RRAM (IEDM/VLSI/ISSCC) </vt:lpstr>
      <vt:lpstr>Energy vs Speed Trade-Off @ Device Level</vt:lpstr>
      <vt:lpstr>Write Energy Scaling @ Device Level</vt:lpstr>
      <vt:lpstr>Memory Chip Capacity</vt:lpstr>
      <vt:lpstr>Demonstrated Performance Metrics (not on the same sample)  Size &lt; 10nm X 10nm Programming Voltage &lt; 2V Programming Current &lt; 1mA (0.2nA) Programming Time &lt; 10ns (0.3ns)  On/Off Ratio &gt; 103 (106) Endurance &gt; 106 (1012) Retention &gt; 10 years at 85OC Demonstrated Array 32Gb  </vt:lpstr>
      <vt:lpstr>Performance Tradeoff  In general, Programming Current ↓ , Programming Time ↑  Programming Current ↓ , On/Off Ratio ↓ Programming Current ↓ , Retention ↓ Programming Current ↓ , Endurance ?  </vt:lpstr>
      <vt:lpstr>Conductive Filaments in TiO2, HfO2 and Al2O3</vt:lpstr>
      <vt:lpstr>PowerPoint Presentation</vt:lpstr>
      <vt:lpstr>Charge Trapping – Filament Instability</vt:lpstr>
      <vt:lpstr>Atomistic Filament to Macroscopic Current Path for forming </vt:lpstr>
      <vt:lpstr>PowerPoint Presentation</vt:lpstr>
      <vt:lpstr>Challenges  Scalability Uniformity / Reliability Array Architecture</vt:lpstr>
      <vt:lpstr>Recent Advances in RRAM Scaling</vt:lpstr>
      <vt:lpstr>Sub-10 nm RRAM – Characteristics</vt:lpstr>
      <vt:lpstr>PowerPoint Presentation</vt:lpstr>
      <vt:lpstr>Calculated I-V Characteristics</vt:lpstr>
      <vt:lpstr>ON/OFF Ratio Exponentially Dependent on tOX</vt:lpstr>
      <vt:lpstr> </vt:lpstr>
      <vt:lpstr>Challenges  Scalability  Reduction of Forming Voltage Uniformity / Reliability Array Architecture</vt:lpstr>
      <vt:lpstr>Bi-Layer RRAM</vt:lpstr>
      <vt:lpstr>PowerPoint Presentation</vt:lpstr>
      <vt:lpstr>PowerPoint Presentation</vt:lpstr>
      <vt:lpstr>HfO2 Partial Charge Density: Dopant + Filament</vt:lpstr>
      <vt:lpstr>HfO2 Vacancy Formation Energy: Dopant + Filament</vt:lpstr>
      <vt:lpstr>HfO2 Doping: Experiments and Theory</vt:lpstr>
      <vt:lpstr>Al/N:AlOx/Al RRAM</vt:lpstr>
      <vt:lpstr>Al/N:AlOx/Al RRAM</vt:lpstr>
      <vt:lpstr>PowerPoint Presentation</vt:lpstr>
      <vt:lpstr>Challenges  Scalability Uniformity / Reliability Array Architecture</vt:lpstr>
      <vt:lpstr>Recent Progress – Prototype Chips</vt:lpstr>
      <vt:lpstr>Experimental Calibration</vt:lpstr>
      <vt:lpstr>1T1R RRAM Array</vt:lpstr>
      <vt:lpstr>Challenges for Cross-Point RRAM Array</vt:lpstr>
      <vt:lpstr>3D RRAM Architectures</vt:lpstr>
      <vt:lpstr>Technology Requirements of 3D RRAM</vt:lpstr>
      <vt:lpstr>3D Cross-Point Using Metal Planes</vt:lpstr>
      <vt:lpstr>Device Cross-Section</vt:lpstr>
      <vt:lpstr>3D RRAM Switching Characteristics</vt:lpstr>
      <vt:lpstr>3D RRAM Reliability Performance</vt:lpstr>
      <vt:lpstr>What we understood by now..</vt:lpstr>
      <vt:lpstr>Summary</vt:lpstr>
      <vt:lpstr>PowerPoint Presentation</vt:lpstr>
      <vt:lpstr>Acknowledgements  Support of    Industrial Sponsors of NMTRI   DARPA 3D-IC Program       IARPA Trusted IC Program       SRC       Many fellowships  Contributions of many PhD students and post-doc researchers </vt:lpstr>
    </vt:vector>
  </TitlesOfParts>
  <Company>Stanford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Yoshio Nishi</dc:creator>
  <cp:lastModifiedBy>sxchen</cp:lastModifiedBy>
  <cp:revision>31</cp:revision>
  <dcterms:created xsi:type="dcterms:W3CDTF">2015-02-28T21:45:14Z</dcterms:created>
  <dcterms:modified xsi:type="dcterms:W3CDTF">2015-07-04T19:31:10Z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0x010100317FA4847F74BE46AE079CB76E06F9B1</vt:lpwstr>
  </property>
</Properties>
</file>