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8" r:id="rId3"/>
    <p:sldId id="265" r:id="rId4"/>
    <p:sldId id="266" r:id="rId5"/>
    <p:sldId id="267" r:id="rId6"/>
    <p:sldId id="271" r:id="rId7"/>
    <p:sldId id="272" r:id="rId8"/>
    <p:sldId id="269" r:id="rId9"/>
    <p:sldId id="280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1" autoAdjust="0"/>
    <p:restoredTop sz="86438" autoAdjust="0"/>
  </p:normalViewPr>
  <p:slideViewPr>
    <p:cSldViewPr snapToGrid="0" snapToObjects="1">
      <p:cViewPr varScale="1">
        <p:scale>
          <a:sx n="96" d="100"/>
          <a:sy n="96" d="100"/>
        </p:scale>
        <p:origin x="192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tx1"/>
                </a:solidFill>
              </a:rPr>
              <a:t>$20,367.80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Section Revenue</c:v>
                </c:pt>
              </c:strCache>
            </c:strRef>
          </c:tx>
          <c:spPr>
            <a:ln w="25400"/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77-D648-B9A3-F23103305E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77-D648-B9A3-F23103305E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77-D648-B9A3-F23103305E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B77-D648-B9A3-F23103305E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B77-D648-B9A3-F23103305E5B}"/>
              </c:ext>
            </c:extLst>
          </c:dPt>
          <c:dLbls>
            <c:dLbl>
              <c:idx val="0"/>
              <c:layout>
                <c:manualLayout>
                  <c:x val="-0.10095300217342433"/>
                  <c:y val="0.143590793148295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87121093779858"/>
                      <c:h val="8.2202304737516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B77-D648-B9A3-F23103305E5B}"/>
                </c:ext>
              </c:extLst>
            </c:dLbl>
            <c:dLbl>
              <c:idx val="1"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4252525501366"/>
                      <c:h val="0.121953855331362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77-D648-B9A3-F23103305E5B}"/>
                </c:ext>
              </c:extLst>
            </c:dLbl>
            <c:dLbl>
              <c:idx val="2"/>
              <c:layout>
                <c:manualLayout>
                  <c:x val="0.12642747957845485"/>
                  <c:y val="-4.7042455160454964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EC234281-D61C-394D-8EB1-797CF65042F5}" type="PERCENTAGE">
                      <a:rPr lang="en-US" b="1" i="0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B77-D648-B9A3-F23103305E5B}"/>
                </c:ext>
              </c:extLst>
            </c:dLbl>
            <c:dLbl>
              <c:idx val="3"/>
              <c:layout>
                <c:manualLayout>
                  <c:x val="8.7816417085792534E-2"/>
                  <c:y val="7.00902335991611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
</a:t>
                    </a:r>
                    <a:fld id="{22EA8AD5-C548-1843-911C-CE6F5F0C78AB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B77-D648-B9A3-F23103305E5B}"/>
                </c:ext>
              </c:extLst>
            </c:dLbl>
            <c:dLbl>
              <c:idx val="4"/>
              <c:layout>
                <c:manualLayout>
                  <c:x val="0.11967248879706525"/>
                  <c:y val="0.1679306813526921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69363427397813"/>
                      <c:h val="0.134826589595375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B77-D648-B9A3-F23103305E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Section</c:v>
                </c:pt>
                <c:pt idx="1">
                  <c:v>Membership</c:v>
                </c:pt>
                <c:pt idx="2">
                  <c:v>Chapters, Groups &gt;= 2 mtgs</c:v>
                </c:pt>
                <c:pt idx="3">
                  <c:v>Chapters, Groups &gt;=6 mtgs</c:v>
                </c:pt>
                <c:pt idx="4">
                  <c:v>Timeliness Bonus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2000</c:v>
                </c:pt>
                <c:pt idx="1">
                  <c:v>12098</c:v>
                </c:pt>
                <c:pt idx="2">
                  <c:v>3600</c:v>
                </c:pt>
                <c:pt idx="3">
                  <c:v>900</c:v>
                </c:pt>
                <c:pt idx="4">
                  <c:v>1769.8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7-D648-B9A3-F23103305E5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3963-13E2-554B-8982-7FA41FE663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7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2019 Fall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August 24, 2018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Marcos, TX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617342" y="3124200"/>
            <a:ext cx="7909316" cy="36353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buFont typeface="Wingdings" charset="0"/>
              <a:buNone/>
            </a:pPr>
            <a:endParaRPr lang="en-US" sz="800" dirty="0">
              <a:latin typeface="Verdana" charset="0"/>
              <a:cs typeface="ＭＳ Ｐゴシック" charset="0"/>
            </a:endParaRPr>
          </a:p>
          <a:p>
            <a:pPr algn="ctr" eaLnBrk="1" hangingPunct="1">
              <a:spcBef>
                <a:spcPts val="600"/>
              </a:spcBef>
              <a:buFont typeface="Wingdings" charset="0"/>
              <a:buNone/>
            </a:pPr>
            <a:r>
              <a:rPr lang="en-US" sz="4000" dirty="0">
                <a:latin typeface="Verdana" charset="0"/>
                <a:cs typeface="ＭＳ Ｐゴシック" charset="0"/>
              </a:rPr>
              <a:t>Treasurer’s Report</a:t>
            </a:r>
          </a:p>
          <a:p>
            <a:pPr algn="r"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Bill Martino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8/23/19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10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CTS 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65298" y="1293044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Standing Committees/Coordinators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279676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141607" cy="4139594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Fawzi Behmann</a:t>
            </a:r>
          </a:p>
          <a:p>
            <a:endParaRPr lang="en-US" sz="500" dirty="0"/>
          </a:p>
          <a:p>
            <a:r>
              <a:rPr lang="en-US" sz="1200" dirty="0"/>
              <a:t>Vice Chair </a:t>
            </a:r>
            <a:r>
              <a:rPr lang="mr-IN" sz="1200" dirty="0"/>
              <a:t>–</a:t>
            </a:r>
            <a:r>
              <a:rPr lang="en-US" sz="1200" dirty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Heena Rathore</a:t>
            </a:r>
          </a:p>
          <a:p>
            <a:endParaRPr lang="en-US" sz="500" dirty="0"/>
          </a:p>
          <a:p>
            <a:r>
              <a:rPr lang="en-US" sz="1200" dirty="0"/>
              <a:t>Vice Chair </a:t>
            </a:r>
            <a:r>
              <a:rPr lang="mr-IN" sz="1200" dirty="0"/>
              <a:t>–</a:t>
            </a:r>
            <a:r>
              <a:rPr lang="en-US" sz="1200" dirty="0"/>
              <a:t> SA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  Nils Smith</a:t>
            </a:r>
          </a:p>
          <a:p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500" dirty="0"/>
          </a:p>
          <a:p>
            <a:pPr marL="285750" indent="-285750">
              <a:buFont typeface="Arial"/>
              <a:buChar char="•"/>
            </a:pPr>
            <a:endParaRPr lang="en-US" sz="500" dirty="0"/>
          </a:p>
          <a:p>
            <a:r>
              <a:rPr lang="en-US" sz="1200" dirty="0"/>
              <a:t>Secretary </a:t>
            </a:r>
          </a:p>
          <a:p>
            <a:endParaRPr lang="en-US" sz="1200" dirty="0"/>
          </a:p>
          <a:p>
            <a:endParaRPr lang="en-US" sz="500" dirty="0"/>
          </a:p>
          <a:p>
            <a:r>
              <a:rPr lang="en-US" sz="1200" dirty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Bill Martino</a:t>
            </a:r>
          </a:p>
          <a:p>
            <a:endParaRPr lang="en-US" sz="500" dirty="0"/>
          </a:p>
          <a:p>
            <a:r>
              <a:rPr lang="en-US" sz="1200" dirty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Leslie Martinich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Student Branch</a:t>
            </a:r>
          </a:p>
          <a:p>
            <a:r>
              <a:rPr lang="en-US" sz="1200" dirty="0"/>
              <a:t>Student Branch Chapters</a:t>
            </a:r>
          </a:p>
          <a:p>
            <a:endParaRPr lang="en-US" sz="500" dirty="0"/>
          </a:p>
        </p:txBody>
      </p:sp>
      <p:sp>
        <p:nvSpPr>
          <p:cNvPr id="6" name="TextBox 5"/>
          <p:cNvSpPr txBox="1"/>
          <p:nvPr/>
        </p:nvSpPr>
        <p:spPr>
          <a:xfrm>
            <a:off x="6113805" y="2322075"/>
            <a:ext cx="3031599" cy="341631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Awards and Recognition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Nomination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FIN/Audit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Section-Chapter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K-12/STEM Educational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Students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Professional Activities </a:t>
            </a:r>
            <a:r>
              <a:rPr lang="mr-IN" sz="1200" dirty="0"/>
              <a:t>–</a:t>
            </a:r>
            <a:r>
              <a:rPr lang="en-US" sz="1200" dirty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Conferences/Events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409" y="1663573"/>
            <a:ext cx="3899871" cy="51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5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dirty="0">
                <a:latin typeface="Verdana" charset="0"/>
                <a:cs typeface="ＭＳ Ｐゴシック" charset="0"/>
              </a:rPr>
              <a:t>Variance Report</a:t>
            </a:r>
            <a:br>
              <a:rPr lang="en-US" sz="2800" dirty="0">
                <a:latin typeface="Verdana" charset="0"/>
                <a:cs typeface="ＭＳ Ｐゴシック" charset="0"/>
              </a:rPr>
            </a:br>
            <a:r>
              <a:rPr lang="en-US" sz="2400" dirty="0">
                <a:latin typeface="Verdana" charset="0"/>
                <a:cs typeface="ＭＳ Ｐゴシック" charset="0"/>
              </a:rPr>
              <a:t>Central Texas Banking Account as of 7/31/2019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AD79C-1E19-3345-B1CA-9C94D68A2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746250"/>
            <a:ext cx="86995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Account Balances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3816B-B3EC-B747-B731-10BE6E12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28" y="2966508"/>
            <a:ext cx="545374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2019 IEEE Rebate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F8F3B52-0CFE-024D-8DA9-7174FF757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890689"/>
              </p:ext>
            </p:extLst>
          </p:nvPr>
        </p:nvGraphicFramePr>
        <p:xfrm>
          <a:off x="3677892" y="1397000"/>
          <a:ext cx="5102087" cy="49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4D01F47-6844-0044-91FB-2EB945562E1E}"/>
              </a:ext>
            </a:extLst>
          </p:cNvPr>
          <p:cNvSpPr txBox="1"/>
          <p:nvPr/>
        </p:nvSpPr>
        <p:spPr>
          <a:xfrm>
            <a:off x="364021" y="4722155"/>
            <a:ext cx="2380093" cy="1477328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22% from meetings reported by chapters/groups via </a:t>
            </a:r>
            <a:r>
              <a:rPr lang="en-US" b="1" dirty="0" err="1"/>
              <a:t>vTools</a:t>
            </a:r>
            <a:r>
              <a:rPr lang="en-US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AB3692-2D5A-7A40-B11C-5ADEE3A42E95}"/>
              </a:ext>
            </a:extLst>
          </p:cNvPr>
          <p:cNvSpPr txBox="1"/>
          <p:nvPr/>
        </p:nvSpPr>
        <p:spPr>
          <a:xfrm>
            <a:off x="364021" y="3287362"/>
            <a:ext cx="2302482" cy="120032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18 Chapters and Groups with at least 2 meetings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97C645-DC62-E044-92C5-F6F856ACD932}"/>
              </a:ext>
            </a:extLst>
          </p:cNvPr>
          <p:cNvSpPr txBox="1"/>
          <p:nvPr/>
        </p:nvSpPr>
        <p:spPr>
          <a:xfrm>
            <a:off x="366889" y="1727200"/>
            <a:ext cx="2160411" cy="120032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12 Chapters and Groups with 6 or more meetings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073B4FB-DF48-7742-B042-1A1EB3442025}"/>
              </a:ext>
            </a:extLst>
          </p:cNvPr>
          <p:cNvSpPr/>
          <p:nvPr/>
        </p:nvSpPr>
        <p:spPr>
          <a:xfrm>
            <a:off x="2531082" y="2125063"/>
            <a:ext cx="2302482" cy="368442"/>
          </a:xfrm>
          <a:custGeom>
            <a:avLst/>
            <a:gdLst>
              <a:gd name="connsiteX0" fmla="*/ 0 w 2159000"/>
              <a:gd name="connsiteY0" fmla="*/ 1847 h 509847"/>
              <a:gd name="connsiteX1" fmla="*/ 1181100 w 2159000"/>
              <a:gd name="connsiteY1" fmla="*/ 78047 h 509847"/>
              <a:gd name="connsiteX2" fmla="*/ 2159000 w 2159000"/>
              <a:gd name="connsiteY2" fmla="*/ 509847 h 50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9000" h="509847">
                <a:moveTo>
                  <a:pt x="0" y="1847"/>
                </a:moveTo>
                <a:cubicBezTo>
                  <a:pt x="410633" y="-2387"/>
                  <a:pt x="821267" y="-6620"/>
                  <a:pt x="1181100" y="78047"/>
                </a:cubicBezTo>
                <a:cubicBezTo>
                  <a:pt x="1540933" y="162714"/>
                  <a:pt x="1849966" y="336280"/>
                  <a:pt x="2159000" y="509847"/>
                </a:cubicBezTo>
              </a:path>
            </a:pathLst>
          </a:cu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368A272-DB1E-E34F-9B2D-00936B7AB7CF}"/>
              </a:ext>
            </a:extLst>
          </p:cNvPr>
          <p:cNvSpPr/>
          <p:nvPr/>
        </p:nvSpPr>
        <p:spPr>
          <a:xfrm>
            <a:off x="2654300" y="3644899"/>
            <a:ext cx="1460500" cy="139699"/>
          </a:xfrm>
          <a:custGeom>
            <a:avLst/>
            <a:gdLst>
              <a:gd name="connsiteX0" fmla="*/ 0 w 1384300"/>
              <a:gd name="connsiteY0" fmla="*/ 0 h 127000"/>
              <a:gd name="connsiteX1" fmla="*/ 723900 w 1384300"/>
              <a:gd name="connsiteY1" fmla="*/ 38100 h 127000"/>
              <a:gd name="connsiteX2" fmla="*/ 1384300 w 1384300"/>
              <a:gd name="connsiteY2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4300" h="127000">
                <a:moveTo>
                  <a:pt x="0" y="0"/>
                </a:moveTo>
                <a:cubicBezTo>
                  <a:pt x="246591" y="8466"/>
                  <a:pt x="493183" y="16933"/>
                  <a:pt x="723900" y="38100"/>
                </a:cubicBezTo>
                <a:cubicBezTo>
                  <a:pt x="954617" y="59267"/>
                  <a:pt x="1169458" y="93133"/>
                  <a:pt x="1384300" y="12700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med" len="lg"/>
          </a:ln>
          <a:effectLst>
            <a:outerShdw blurRad="6477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0F6F2D-076E-D245-A9A7-BF559EA0DE41}"/>
              </a:ext>
            </a:extLst>
          </p:cNvPr>
          <p:cNvSpPr txBox="1"/>
          <p:nvPr/>
        </p:nvSpPr>
        <p:spPr>
          <a:xfrm>
            <a:off x="3080964" y="2211040"/>
            <a:ext cx="1253518" cy="338554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$900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D4C091-6BF6-994C-A4C1-1EED938FA8FF}"/>
              </a:ext>
            </a:extLst>
          </p:cNvPr>
          <p:cNvSpPr txBox="1"/>
          <p:nvPr/>
        </p:nvSpPr>
        <p:spPr>
          <a:xfrm>
            <a:off x="2910756" y="3809213"/>
            <a:ext cx="1253518" cy="58477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$3,600</a:t>
            </a:r>
          </a:p>
          <a:p>
            <a:r>
              <a:rPr lang="en-US" sz="1600" b="1" dirty="0"/>
              <a:t>$4,500</a:t>
            </a:r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2020 Budget Timeline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1B83CD-A68F-EF44-A3B4-FDE1EC321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20553"/>
              </p:ext>
            </p:extLst>
          </p:nvPr>
        </p:nvGraphicFramePr>
        <p:xfrm>
          <a:off x="444500" y="1371600"/>
          <a:ext cx="8304388" cy="4861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421387772"/>
                    </a:ext>
                  </a:extLst>
                </a:gridCol>
                <a:gridCol w="6246988">
                  <a:extLst>
                    <a:ext uri="{9D8B030D-6E8A-4147-A177-3AD203B41FA5}">
                      <a16:colId xmlns:a16="http://schemas.microsoft.com/office/drawing/2014/main" val="4168449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Milestone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2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Nov 30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OUs submit individual Financial Plans to </a:t>
                      </a:r>
                      <a:r>
                        <a:rPr lang="en-US" dirty="0" err="1"/>
                        <a:t>SecCom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914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Dec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Draft of Section portion of budget prepared for Finance Committee by Section Chair, consulting with Section Treasurer and OU Treasurers as necessary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04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Dec 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Following review by the Finance Committee, the Section portion of budget distributed to ExCom for review and feedback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698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Dec 31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SecCom</a:t>
                      </a:r>
                      <a:r>
                        <a:rPr lang="en-US" dirty="0"/>
                        <a:t> accepts individual OU Financial Plans, negotiating if necessary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05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Dec 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 Financial Plans reviewed by Finance Committee and incorporated into the comprehensive 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52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week Jan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SecCom</a:t>
                      </a:r>
                      <a:r>
                        <a:rPr lang="en-US" dirty="0"/>
                        <a:t> agrees on final draft financial 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906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 days before Spring </a:t>
                      </a:r>
                      <a:r>
                        <a:rPr lang="en-US" dirty="0" err="1"/>
                        <a:t>Plng</a:t>
                      </a:r>
                      <a:r>
                        <a:rPr lang="en-US" dirty="0"/>
                        <a:t> Mtg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draft financial plan distributed to the ExCom by Section Chair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380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FDED4-94E4-E544-B415-179FC628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OU Financial Plan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A19F3-6908-564C-B7F8-E4C8B516CFF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A9F0C-DBA8-8542-A2D5-BD3DEDA790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1443FD-FC43-FD4F-927C-057C20A71DF7}"/>
              </a:ext>
            </a:extLst>
          </p:cNvPr>
          <p:cNvSpPr/>
          <p:nvPr/>
        </p:nvSpPr>
        <p:spPr>
          <a:xfrm>
            <a:off x="865188" y="2578100"/>
            <a:ext cx="7415212" cy="965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Next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625BE2-D785-7942-B919-E63DC93C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365942"/>
            <a:ext cx="7632700" cy="49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0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FDED4-94E4-E544-B415-179FC628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OU Financial Plan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A19F3-6908-564C-B7F8-E4C8B516CFF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A9F0C-DBA8-8542-A2D5-BD3DEDA790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98D78-E064-C947-A500-96CBF19B936D}"/>
              </a:ext>
            </a:extLst>
          </p:cNvPr>
          <p:cNvSpPr txBox="1"/>
          <p:nvPr/>
        </p:nvSpPr>
        <p:spPr>
          <a:xfrm>
            <a:off x="366889" y="3429000"/>
            <a:ext cx="8381999" cy="286232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The 2020 OU Financial Plan forms will be distributed in the first week of November with these cells pre-filled with then current status.</a:t>
            </a:r>
          </a:p>
          <a:p>
            <a:endParaRPr lang="en-US" dirty="0"/>
          </a:p>
          <a:p>
            <a:r>
              <a:rPr lang="en-US" dirty="0"/>
              <a:t>Reduce the expected ending balance by any as yet unreported expenses, and by any anticipated end-of-year expenses.  Year-end balance will be set to its actual value after books close early in 2002, and you will be informed of any change.</a:t>
            </a:r>
          </a:p>
          <a:p>
            <a:endParaRPr lang="en-US" dirty="0"/>
          </a:p>
          <a:p>
            <a:r>
              <a:rPr lang="en-US" dirty="0"/>
              <a:t>If the activity bonus is 0 but you expect to reach 6 or more qualifying meetings be year-end put $75 in the activity bonus field.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A202B2-240B-F044-A7A2-A490A30C3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98" t="25451" r="8333" b="59698"/>
          <a:stretch/>
        </p:blipFill>
        <p:spPr>
          <a:xfrm>
            <a:off x="5650620" y="1480686"/>
            <a:ext cx="3335172" cy="18022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6B0A9B-CF9F-734C-8D9E-838004477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0" t="25452" r="68640" b="59697"/>
          <a:stretch/>
        </p:blipFill>
        <p:spPr>
          <a:xfrm>
            <a:off x="340385" y="1480685"/>
            <a:ext cx="5185772" cy="18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5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Thank you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24151" y="3376510"/>
            <a:ext cx="4121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4431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3C2C-1752-A942-AD7B-ED2B4F85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and Group Funding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DCBDD-5017-CB45-900B-2BF29A68CC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90673-C9A1-B644-9319-7A2E830ECF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BC872-A4F6-0947-89DF-BE8ED218D9D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66889" y="1644952"/>
            <a:ext cx="8381999" cy="436638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600" b="1" dirty="0"/>
              <a:t>Annual Chapter and Group Carryover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300" dirty="0"/>
              <a:t>Each year chapters and groups may receive funds by way of:</a:t>
            </a:r>
          </a:p>
          <a:p>
            <a:pPr marL="76581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Share of the IEEE Rebate</a:t>
            </a:r>
          </a:p>
          <a:p>
            <a:pPr marL="76581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Surplus from events</a:t>
            </a:r>
          </a:p>
          <a:p>
            <a:pPr marL="76581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Grants, awards, and other support from Societies</a:t>
            </a:r>
          </a:p>
          <a:p>
            <a:pPr marL="76581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Revenue from other entities outside of CTS, e. g., corporate support</a:t>
            </a:r>
          </a:p>
          <a:p>
            <a:pPr marL="25146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33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300" dirty="0"/>
              <a:t>Unspent funds from these sources will carryover to the following year and be part of the opening balance of the chapter or group.</a:t>
            </a:r>
          </a:p>
        </p:txBody>
      </p:sp>
    </p:spTree>
    <p:extLst>
      <p:ext uri="{BB962C8B-B14F-4D97-AF65-F5344CB8AC3E}">
        <p14:creationId xmlns:p14="http://schemas.microsoft.com/office/powerpoint/2010/main" val="746754033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6550</TotalTime>
  <Words>461</Words>
  <Application>Microsoft Macintosh PowerPoint</Application>
  <PresentationFormat>On-screen Show (4:3)</PresentationFormat>
  <Paragraphs>123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Lucida Grande</vt:lpstr>
      <vt:lpstr>Verdana</vt:lpstr>
      <vt:lpstr>Wingdings</vt:lpstr>
      <vt:lpstr>IEEE-Template</vt:lpstr>
      <vt:lpstr>IEEE Central Texas Section 2019 Fall Leadership Planning Meeting August 24, 2018 San Marcos, TX</vt:lpstr>
      <vt:lpstr>Variance Report Central Texas Banking Account as of 7/31/2019</vt:lpstr>
      <vt:lpstr>Account Balances</vt:lpstr>
      <vt:lpstr>2019 IEEE Rebate</vt:lpstr>
      <vt:lpstr>2020 Budget Timeline</vt:lpstr>
      <vt:lpstr>2020 OU Financial Plan</vt:lpstr>
      <vt:lpstr>2020 OU Financial Plan</vt:lpstr>
      <vt:lpstr>Thank you</vt:lpstr>
      <vt:lpstr>Chapter and Group Funding</vt:lpstr>
      <vt:lpstr>CTS Leadership 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Bill Martino</cp:lastModifiedBy>
  <cp:revision>164</cp:revision>
  <cp:lastPrinted>2018-08-07T14:39:51Z</cp:lastPrinted>
  <dcterms:created xsi:type="dcterms:W3CDTF">2012-12-04T23:01:03Z</dcterms:created>
  <dcterms:modified xsi:type="dcterms:W3CDTF">2019-08-23T21:50:09Z</dcterms:modified>
</cp:coreProperties>
</file>