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8"/>
  </p:notesMasterIdLst>
  <p:handoutMasterIdLst>
    <p:handoutMasterId r:id="rId9"/>
  </p:handoutMasterIdLst>
  <p:sldIdLst>
    <p:sldId id="257" r:id="rId2"/>
    <p:sldId id="261" r:id="rId3"/>
    <p:sldId id="265" r:id="rId4"/>
    <p:sldId id="269" r:id="rId5"/>
    <p:sldId id="266" r:id="rId6"/>
    <p:sldId id="26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01" autoAdjust="0"/>
    <p:restoredTop sz="94244" autoAdjust="0"/>
  </p:normalViewPr>
  <p:slideViewPr>
    <p:cSldViewPr snapToGrid="0" snapToObjects="1">
      <p:cViewPr varScale="1">
        <p:scale>
          <a:sx n="60" d="100"/>
          <a:sy n="60" d="100"/>
        </p:scale>
        <p:origin x="42" y="390"/>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7F6AEF-43BD-F24E-AF9E-58A74ECF4FF5}" type="datetimeFigureOut">
              <a:rPr lang="en-US" smtClean="0"/>
              <a:t>8/19/2019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30CF53-BDDA-474E-896B-5EB7565C7FE7}" type="slidenum">
              <a:rPr lang="en-US" smtClean="0"/>
              <a:t>‹#›</a:t>
            </a:fld>
            <a:endParaRPr lang="en-US" dirty="0"/>
          </a:p>
        </p:txBody>
      </p:sp>
    </p:spTree>
    <p:extLst>
      <p:ext uri="{BB962C8B-B14F-4D97-AF65-F5344CB8AC3E}">
        <p14:creationId xmlns:p14="http://schemas.microsoft.com/office/powerpoint/2010/main" val="187131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6-1A5B-444E-A65C-074B487ADD6F}" type="datetimeFigureOut">
              <a:rPr lang="en-US" smtClean="0"/>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23963-13E2-554B-8982-7FA41FE663DC}" type="slidenum">
              <a:rPr lang="en-US" smtClean="0"/>
              <a:t>‹#›</a:t>
            </a:fld>
            <a:endParaRPr lang="en-US" dirty="0"/>
          </a:p>
        </p:txBody>
      </p:sp>
    </p:spTree>
    <p:extLst>
      <p:ext uri="{BB962C8B-B14F-4D97-AF65-F5344CB8AC3E}">
        <p14:creationId xmlns:p14="http://schemas.microsoft.com/office/powerpoint/2010/main" val="390105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8/19/2019</a:t>
            </a:fld>
            <a:endParaRPr lang="en-US" dirty="0"/>
          </a:p>
        </p:txBody>
      </p:sp>
      <p:sp>
        <p:nvSpPr>
          <p:cNvPr id="15"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00995973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6"/>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204899738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9" name="Date Placeholder 2"/>
          <p:cNvSpPr>
            <a:spLocks noGrp="1"/>
          </p:cNvSpPr>
          <p:nvPr>
            <p:ph type="dt" sz="half" idx="27"/>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412006971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4"/>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196822728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7"/>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19280095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8" name="Date Placeholder 2"/>
          <p:cNvSpPr>
            <a:spLocks noGrp="1"/>
          </p:cNvSpPr>
          <p:nvPr>
            <p:ph type="dt" sz="half" idx="24"/>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122969362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4"/>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13335584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402379562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AE624A3A-E201-E64D-A1AF-8933030ED462}" type="datetime1">
              <a:rPr lang="en-US" smtClean="0"/>
              <a:t>8/19/2019</a:t>
            </a:fld>
            <a:endParaRPr lang="en-US" dirty="0"/>
          </a:p>
        </p:txBody>
      </p:sp>
      <p:sp>
        <p:nvSpPr>
          <p:cNvPr id="3" name="Slide Number Placeholder 2"/>
          <p:cNvSpPr>
            <a:spLocks noGrp="1"/>
          </p:cNvSpPr>
          <p:nvPr>
            <p:ph type="sldNum" sz="quarter" idx="13"/>
          </p:nvPr>
        </p:nvSpPr>
        <p:spPr/>
        <p:txBody>
          <a:bodyPr/>
          <a:lstStyle/>
          <a:p>
            <a:fld id="{E6804216-43FB-7B4B-869C-5EF6DEEE5C8E}" type="slidenum">
              <a:rPr lang="en-US" smtClean="0"/>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6"/>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170004507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8/19/2019</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08961067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8/19/2019</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49068996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8/19/2019</a:t>
            </a:fld>
            <a:endParaRPr lang="en-US" dirty="0"/>
          </a:p>
        </p:txBody>
      </p:sp>
      <p:sp>
        <p:nvSpPr>
          <p:cNvPr id="12"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936245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fld id="{F4D56339-E211-4045-8133-D29ABDC9BFDB}" type="datetime1">
              <a:rPr lang="en-US" smtClean="0"/>
              <a:t>8/19/2019</a:t>
            </a:fld>
            <a:endParaRPr lang="en-US" dirty="0"/>
          </a:p>
        </p:txBody>
      </p:sp>
      <p:sp>
        <p:nvSpPr>
          <p:cNvPr id="18" name="Slide Number Placeholder 2"/>
          <p:cNvSpPr>
            <a:spLocks noGrp="1"/>
          </p:cNvSpPr>
          <p:nvPr>
            <p:ph type="sldNum" sz="quarter" idx="19"/>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fld id="{6DD9AAD7-68B0-BB47-811E-49F2684A621E}" type="datetime1">
              <a:rPr lang="en-US" smtClean="0"/>
              <a:t>8/19/2019</a:t>
            </a:fld>
            <a:endParaRPr lang="en-US" dirty="0"/>
          </a:p>
        </p:txBody>
      </p:sp>
      <p:sp>
        <p:nvSpPr>
          <p:cNvPr id="13" name="Slide Number Placeholder 2"/>
          <p:cNvSpPr>
            <a:spLocks noGrp="1"/>
          </p:cNvSpPr>
          <p:nvPr>
            <p:ph type="sldNum" sz="quarter" idx="16"/>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5" name="Date Placeholder 3"/>
          <p:cNvSpPr>
            <a:spLocks noGrp="1"/>
          </p:cNvSpPr>
          <p:nvPr>
            <p:ph type="dt" sz="half" idx="11"/>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171693020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p:txBody>
          <a:bodyPr/>
          <a:lstStyle>
            <a:lvl1pPr>
              <a:defRPr/>
            </a:lvl1pPr>
          </a:lstStyle>
          <a:p>
            <a:fld id="{EAE95F89-96EF-A548-84A3-934B2C601EDF}" type="datetime1">
              <a:rPr lang="en-US" smtClean="0"/>
              <a:t>8/19/2019</a:t>
            </a:fld>
            <a:endParaRPr lang="en-US" dirty="0"/>
          </a:p>
        </p:txBody>
      </p:sp>
    </p:spTree>
    <p:extLst>
      <p:ext uri="{BB962C8B-B14F-4D97-AF65-F5344CB8AC3E}">
        <p14:creationId xmlns:p14="http://schemas.microsoft.com/office/powerpoint/2010/main" val="377729180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EAE95F89-96EF-A548-84A3-934B2C601EDF}" type="datetime1">
              <a:rPr lang="en-US" smtClean="0"/>
              <a:t>8/19/2019</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eee_tag_blue_006699.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xfrm>
            <a:off x="444500" y="2879023"/>
            <a:ext cx="7909316" cy="18143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00000"/>
              </a:lnSpc>
            </a:pPr>
            <a:r>
              <a:rPr lang="en-US" sz="2000" dirty="0">
                <a:latin typeface="Verdana" charset="0"/>
              </a:rPr>
              <a:t>IEEE </a:t>
            </a:r>
            <a:r>
              <a:rPr lang="en-US" sz="2000" dirty="0" smtClean="0">
                <a:latin typeface="Verdana" charset="0"/>
              </a:rPr>
              <a:t>Central Texas Section</a:t>
            </a:r>
            <a:br>
              <a:rPr lang="en-US" sz="2000" dirty="0" smtClean="0">
                <a:latin typeface="Verdana" charset="0"/>
              </a:rPr>
            </a:br>
            <a:r>
              <a:rPr lang="en-US" sz="2000" dirty="0" smtClean="0">
                <a:latin typeface="Verdana" charset="0"/>
              </a:rPr>
              <a:t>2018 Fall Planning Meeting</a:t>
            </a:r>
            <a:br>
              <a:rPr lang="en-US" sz="2000" dirty="0" smtClean="0">
                <a:latin typeface="Verdana" charset="0"/>
              </a:rPr>
            </a:br>
            <a:r>
              <a:rPr lang="en-US" sz="2000" dirty="0" smtClean="0">
                <a:latin typeface="Verdana" charset="0"/>
              </a:rPr>
              <a:t>August 24</a:t>
            </a:r>
            <a:r>
              <a:rPr lang="en-US" sz="2000" baseline="30000" dirty="0" smtClean="0">
                <a:latin typeface="Verdana" charset="0"/>
              </a:rPr>
              <a:t>th</a:t>
            </a:r>
            <a:r>
              <a:rPr lang="en-US" sz="2000" dirty="0" smtClean="0">
                <a:latin typeface="Verdana" charset="0"/>
              </a:rPr>
              <a:t>, 2019</a:t>
            </a:r>
            <a:br>
              <a:rPr lang="en-US" sz="2000" dirty="0" smtClean="0">
                <a:latin typeface="Verdana" charset="0"/>
              </a:rPr>
            </a:br>
            <a:r>
              <a:rPr lang="en-US" sz="2000" dirty="0" smtClean="0">
                <a:latin typeface="Verdana" charset="0"/>
              </a:rPr>
              <a:t>San Marcus, TX</a:t>
            </a:r>
            <a:endParaRPr lang="en-US" sz="2000" dirty="0">
              <a:latin typeface="Verdana" charset="0"/>
            </a:endParaRPr>
          </a:p>
        </p:txBody>
      </p:sp>
      <p:sp>
        <p:nvSpPr>
          <p:cNvPr id="17410" name="Subtitle 2"/>
          <p:cNvSpPr>
            <a:spLocks noGrp="1"/>
          </p:cNvSpPr>
          <p:nvPr>
            <p:ph type="subTitle" idx="1"/>
          </p:nvPr>
        </p:nvSpPr>
        <p:spPr bwMode="auto">
          <a:xfrm>
            <a:off x="450913" y="4329452"/>
            <a:ext cx="7909316" cy="1494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None/>
            </a:pPr>
            <a:r>
              <a:rPr lang="en-US" dirty="0" smtClean="0">
                <a:latin typeface="Verdana" charset="0"/>
                <a:cs typeface="ＭＳ Ｐゴシック" charset="0"/>
              </a:rPr>
              <a:t>Section Committee/Officer Name: Hema Ramaswamy</a:t>
            </a:r>
          </a:p>
          <a:p>
            <a:pPr eaLnBrk="1" hangingPunct="1">
              <a:buFont typeface="Wingdings" charset="0"/>
              <a:buNone/>
            </a:pPr>
            <a:r>
              <a:rPr lang="en-US" dirty="0" smtClean="0">
                <a:latin typeface="Verdana" charset="0"/>
                <a:cs typeface="ＭＳ Ｐゴシック" charset="0"/>
              </a:rPr>
              <a:t>Chapter/Affinity Name: K-12 Central Texas Region</a:t>
            </a:r>
            <a:endParaRPr lang="en-US" dirty="0">
              <a:latin typeface="Verdana" charset="0"/>
              <a:cs typeface="ＭＳ Ｐゴシック" charset="0"/>
            </a:endParaRPr>
          </a:p>
          <a:p>
            <a:pPr eaLnBrk="1" hangingPunct="1">
              <a:buFont typeface="Wingdings" charset="0"/>
              <a:buNone/>
            </a:pPr>
            <a:r>
              <a:rPr lang="en-US" dirty="0" smtClean="0">
                <a:latin typeface="Verdana" charset="0"/>
                <a:cs typeface="ＭＳ Ｐゴシック" charset="0"/>
              </a:rPr>
              <a:t>Prepared by:  Hema Ramaswamy</a:t>
            </a:r>
            <a:endParaRPr lang="en-US" dirty="0">
              <a:latin typeface="Verdana" charset="0"/>
              <a:cs typeface="ＭＳ Ｐゴシック" charset="0"/>
            </a:endParaRPr>
          </a:p>
          <a:p>
            <a:pPr eaLnBrk="1" hangingPunct="1">
              <a:buFont typeface="Wingdings" charset="0"/>
              <a:buNone/>
            </a:pPr>
            <a:endParaRPr lang="en-US" dirty="0">
              <a:latin typeface="Verdana" charset="0"/>
              <a:cs typeface="ＭＳ Ｐゴシック" charset="0"/>
            </a:endParaRPr>
          </a:p>
        </p:txBody>
      </p:sp>
      <p:sp>
        <p:nvSpPr>
          <p:cNvPr id="6" name="Date Placeholder 3"/>
          <p:cNvSpPr>
            <a:spLocks noGrp="1"/>
          </p:cNvSpPr>
          <p:nvPr>
            <p:ph type="dt" sz="half" idx="1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FEF7A9-8089-B344-AF8C-8C4A8A2AE3A5}" type="datetime1">
              <a:rPr lang="en-US" smtClean="0">
                <a:solidFill>
                  <a:srgbClr val="898989"/>
                </a:solidFill>
                <a:latin typeface="Verdana"/>
                <a:cs typeface="Verdana"/>
              </a:rPr>
              <a:t>8/19/2019</a:t>
            </a:fld>
            <a:endParaRPr lang="en-US" dirty="0">
              <a:solidFill>
                <a:srgbClr val="898989"/>
              </a:solidFill>
              <a:latin typeface="Verdana"/>
              <a:cs typeface="Verdana"/>
            </a:endParaRPr>
          </a:p>
        </p:txBody>
      </p:sp>
      <p:sp>
        <p:nvSpPr>
          <p:cNvPr id="7" name="Slide Number Placeholder 4"/>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48654B5-1C3C-F243-8C6B-B88530D48744}" type="slidenum">
              <a:rPr lang="en-US">
                <a:solidFill>
                  <a:srgbClr val="898989"/>
                </a:solidFill>
              </a:rPr>
              <a:pPr eaLnBrk="1" hangingPunct="1">
                <a:defRPr/>
              </a:pPr>
              <a:t>1</a:t>
            </a:fld>
            <a:endParaRPr lang="en-US" dirty="0">
              <a:solidFill>
                <a:srgbClr val="898989"/>
              </a:solidFill>
            </a:endParaRPr>
          </a:p>
        </p:txBody>
      </p:sp>
    </p:spTree>
    <p:extLst>
      <p:ext uri="{BB962C8B-B14F-4D97-AF65-F5344CB8AC3E}">
        <p14:creationId xmlns:p14="http://schemas.microsoft.com/office/powerpoint/2010/main" val="23929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Mission and Leadership Team</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8/19/2019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2</a:t>
            </a:fld>
            <a:endParaRPr lang="en-US" dirty="0">
              <a:solidFill>
                <a:srgbClr val="898989"/>
              </a:solidFill>
            </a:endParaRPr>
          </a:p>
        </p:txBody>
      </p:sp>
      <p:sp>
        <p:nvSpPr>
          <p:cNvPr id="2" name="Rectangle 1"/>
          <p:cNvSpPr/>
          <p:nvPr/>
        </p:nvSpPr>
        <p:spPr>
          <a:xfrm>
            <a:off x="366889" y="1336466"/>
            <a:ext cx="8381999" cy="5786199"/>
          </a:xfrm>
          <a:prstGeom prst="rect">
            <a:avLst/>
          </a:prstGeom>
        </p:spPr>
        <p:txBody>
          <a:bodyPr wrap="square">
            <a:spAutoFit/>
          </a:bodyPr>
          <a:lstStyle/>
          <a:p>
            <a:r>
              <a:rPr lang="en-US" b="1" dirty="0" smtClean="0">
                <a:solidFill>
                  <a:schemeClr val="accent1">
                    <a:lumMod val="75000"/>
                  </a:schemeClr>
                </a:solidFill>
              </a:rPr>
              <a:t>Mission:</a:t>
            </a:r>
          </a:p>
          <a:p>
            <a:pPr>
              <a:defRPr/>
            </a:pPr>
            <a:r>
              <a:rPr lang="en-US" altLang="en-US" sz="1600" dirty="0" smtClean="0">
                <a:ea typeface="ＭＳ Ｐゴシック" charset="-128"/>
              </a:rPr>
              <a:t>Vision</a:t>
            </a:r>
            <a:r>
              <a:rPr lang="en-US" altLang="en-US" sz="1600" dirty="0">
                <a:ea typeface="ＭＳ Ｐゴシック" charset="-128"/>
              </a:rPr>
              <a:t>: Vision is to connect the school system to the needs of the STEM industries, so that teachers can help increase the pipeline of STEM students into our universities. “Catch Them Young”</a:t>
            </a:r>
          </a:p>
          <a:p>
            <a:pPr>
              <a:defRPr/>
            </a:pPr>
            <a:endParaRPr lang="en-US" altLang="en-US" sz="1600" dirty="0">
              <a:ea typeface="ＭＳ Ｐゴシック" charset="-128"/>
            </a:endParaRPr>
          </a:p>
          <a:p>
            <a:pPr>
              <a:defRPr/>
            </a:pPr>
            <a:r>
              <a:rPr lang="en-US" altLang="en-US" sz="1600" dirty="0">
                <a:ea typeface="ＭＳ Ｐゴシック" charset="-128"/>
              </a:rPr>
              <a:t>Mission: </a:t>
            </a:r>
            <a:r>
              <a:rPr lang="en-US" altLang="en-US" sz="1600" dirty="0" smtClean="0">
                <a:ea typeface="ＭＳ Ｐゴシック" charset="-128"/>
              </a:rPr>
              <a:t>To conduct programs and do projects </a:t>
            </a:r>
            <a:r>
              <a:rPr lang="en-US" altLang="en-US" sz="1600" dirty="0">
                <a:ea typeface="ＭＳ Ｐゴシック" charset="-128"/>
              </a:rPr>
              <a:t>that gives </a:t>
            </a:r>
            <a:r>
              <a:rPr lang="en-US" altLang="en-US" sz="1600" dirty="0" smtClean="0">
                <a:ea typeface="ＭＳ Ｐゴシック" charset="-128"/>
              </a:rPr>
              <a:t>students career exposure and hands-on </a:t>
            </a:r>
            <a:r>
              <a:rPr lang="en-US" altLang="en-US" sz="1600" dirty="0">
                <a:ea typeface="ＭＳ Ｐゴシック" charset="-128"/>
              </a:rPr>
              <a:t>experience to spur their curiosity and enthusiasm and at the same time  create IEEE awareness in the Central Texas Schools for STEM( Science, Technology, Engineering, Math)</a:t>
            </a:r>
          </a:p>
          <a:p>
            <a:pPr>
              <a:defRPr/>
            </a:pPr>
            <a:endParaRPr lang="en-US" sz="1600" b="1" i="1" dirty="0" smtClean="0">
              <a:solidFill>
                <a:schemeClr val="accent1">
                  <a:lumMod val="75000"/>
                </a:schemeClr>
              </a:solidFill>
            </a:endParaRPr>
          </a:p>
          <a:p>
            <a:pPr>
              <a:defRPr/>
            </a:pPr>
            <a:r>
              <a:rPr lang="en-US" sz="1600" b="1" dirty="0" smtClean="0">
                <a:solidFill>
                  <a:schemeClr val="accent1">
                    <a:lumMod val="75000"/>
                  </a:schemeClr>
                </a:solidFill>
              </a:rPr>
              <a:t>Leadership Team:</a:t>
            </a:r>
          </a:p>
          <a:p>
            <a:pPr lvl="1"/>
            <a:r>
              <a:rPr lang="en-US" sz="1600" dirty="0" smtClean="0">
                <a:solidFill>
                  <a:schemeClr val="accent1">
                    <a:lumMod val="75000"/>
                  </a:schemeClr>
                </a:solidFill>
                <a:ea typeface="ＭＳ Ｐゴシック" charset="0"/>
                <a:cs typeface="Comic Sans MS" charset="0"/>
              </a:rPr>
              <a:t>Hema Ramaswamy (Chapter </a:t>
            </a:r>
            <a:r>
              <a:rPr lang="en-US" sz="1600" dirty="0">
                <a:solidFill>
                  <a:schemeClr val="accent1">
                    <a:lumMod val="75000"/>
                  </a:schemeClr>
                </a:solidFill>
                <a:ea typeface="ＭＳ Ｐゴシック" charset="0"/>
                <a:cs typeface="Comic Sans MS" charset="0"/>
              </a:rPr>
              <a:t>Chairman)</a:t>
            </a:r>
            <a:endParaRPr lang="en-US" sz="1200" dirty="0">
              <a:solidFill>
                <a:schemeClr val="accent1">
                  <a:lumMod val="75000"/>
                </a:schemeClr>
              </a:solidFill>
              <a:ea typeface="ＭＳ Ｐゴシック" charset="0"/>
              <a:cs typeface="Comic Sans MS" charset="0"/>
            </a:endParaRPr>
          </a:p>
          <a:p>
            <a:pPr lvl="1"/>
            <a:r>
              <a:rPr lang="en-US" sz="1600" dirty="0" err="1" smtClean="0">
                <a:solidFill>
                  <a:schemeClr val="accent1">
                    <a:lumMod val="75000"/>
                  </a:schemeClr>
                </a:solidFill>
                <a:ea typeface="ＭＳ Ｐゴシック" charset="0"/>
                <a:cs typeface="Comic Sans MS" charset="0"/>
              </a:rPr>
              <a:t>Ananth</a:t>
            </a:r>
            <a:r>
              <a:rPr lang="en-US" sz="1600" dirty="0" smtClean="0">
                <a:solidFill>
                  <a:schemeClr val="accent1">
                    <a:lumMod val="75000"/>
                  </a:schemeClr>
                </a:solidFill>
                <a:ea typeface="ＭＳ Ｐゴシック" charset="0"/>
                <a:cs typeface="Comic Sans MS" charset="0"/>
              </a:rPr>
              <a:t> </a:t>
            </a:r>
            <a:r>
              <a:rPr lang="en-US" sz="1600" dirty="0" err="1" smtClean="0">
                <a:solidFill>
                  <a:schemeClr val="accent1">
                    <a:lumMod val="75000"/>
                  </a:schemeClr>
                </a:solidFill>
                <a:ea typeface="ＭＳ Ｐゴシック" charset="0"/>
                <a:cs typeface="Comic Sans MS" charset="0"/>
              </a:rPr>
              <a:t>Dodabalapur</a:t>
            </a:r>
            <a:r>
              <a:rPr lang="en-US" sz="1600" dirty="0" smtClean="0">
                <a:solidFill>
                  <a:schemeClr val="accent1">
                    <a:lumMod val="75000"/>
                  </a:schemeClr>
                </a:solidFill>
                <a:ea typeface="ＭＳ Ｐゴシック" charset="0"/>
                <a:cs typeface="Comic Sans MS" charset="0"/>
              </a:rPr>
              <a:t> (Vice Chair, Outreach)</a:t>
            </a:r>
            <a:endParaRPr lang="en-US" sz="1200" dirty="0">
              <a:solidFill>
                <a:schemeClr val="accent1">
                  <a:lumMod val="75000"/>
                </a:schemeClr>
              </a:solidFill>
              <a:ea typeface="ＭＳ Ｐゴシック" charset="0"/>
              <a:cs typeface="Comic Sans MS" charset="0"/>
            </a:endParaRPr>
          </a:p>
          <a:p>
            <a:pPr lvl="1"/>
            <a:r>
              <a:rPr lang="en-US" sz="1600" dirty="0" err="1" smtClean="0">
                <a:solidFill>
                  <a:schemeClr val="accent1">
                    <a:lumMod val="75000"/>
                  </a:schemeClr>
                </a:solidFill>
                <a:ea typeface="ＭＳ Ｐゴシック" charset="0"/>
                <a:cs typeface="Comic Sans MS" charset="0"/>
              </a:rPr>
              <a:t>Jad</a:t>
            </a:r>
            <a:r>
              <a:rPr lang="en-US" sz="1600" dirty="0" smtClean="0">
                <a:solidFill>
                  <a:schemeClr val="accent1">
                    <a:lumMod val="75000"/>
                  </a:schemeClr>
                </a:solidFill>
                <a:ea typeface="ＭＳ Ｐゴシック" charset="0"/>
                <a:cs typeface="Comic Sans MS" charset="0"/>
              </a:rPr>
              <a:t> </a:t>
            </a:r>
            <a:r>
              <a:rPr lang="en-US" sz="1600" dirty="0" err="1" smtClean="0">
                <a:solidFill>
                  <a:schemeClr val="accent1">
                    <a:lumMod val="75000"/>
                  </a:schemeClr>
                </a:solidFill>
                <a:ea typeface="ＭＳ Ｐゴシック" charset="0"/>
                <a:cs typeface="Comic Sans MS" charset="0"/>
              </a:rPr>
              <a:t>Jadeja</a:t>
            </a:r>
            <a:r>
              <a:rPr lang="en-US" sz="1600" dirty="0" smtClean="0">
                <a:solidFill>
                  <a:schemeClr val="accent1">
                    <a:lumMod val="75000"/>
                  </a:schemeClr>
                </a:solidFill>
                <a:ea typeface="ＭＳ Ｐゴシック" charset="0"/>
                <a:cs typeface="Comic Sans MS" charset="0"/>
              </a:rPr>
              <a:t> (Vice Chair, Programs)</a:t>
            </a:r>
            <a:endParaRPr lang="en-US" sz="1600" dirty="0">
              <a:solidFill>
                <a:schemeClr val="accent1">
                  <a:lumMod val="75000"/>
                </a:schemeClr>
              </a:solidFill>
              <a:ea typeface="ＭＳ Ｐゴシック" charset="0"/>
              <a:cs typeface="Comic Sans MS" charset="0"/>
            </a:endParaRPr>
          </a:p>
          <a:p>
            <a:pPr>
              <a:defRPr/>
            </a:pPr>
            <a:endParaRPr lang="en-US" sz="1600" b="1" dirty="0">
              <a:solidFill>
                <a:srgbClr val="004D79"/>
              </a:solidFill>
            </a:endParaRPr>
          </a:p>
          <a:p>
            <a:pPr>
              <a:defRPr/>
            </a:pPr>
            <a:r>
              <a:rPr lang="en-US" sz="1600" b="1" dirty="0" smtClean="0">
                <a:solidFill>
                  <a:srgbClr val="004D79"/>
                </a:solidFill>
              </a:rPr>
              <a:t>Objectives:</a:t>
            </a:r>
            <a:endParaRPr lang="en-US" sz="1600" b="1" dirty="0">
              <a:solidFill>
                <a:srgbClr val="004D79"/>
              </a:solidFill>
            </a:endParaRPr>
          </a:p>
          <a:p>
            <a:pPr lvl="1">
              <a:defRPr/>
            </a:pPr>
            <a:r>
              <a:rPr lang="en-US" sz="1600" dirty="0" smtClean="0">
                <a:solidFill>
                  <a:srgbClr val="004D79"/>
                </a:solidFill>
              </a:rPr>
              <a:t>Community </a:t>
            </a:r>
            <a:r>
              <a:rPr lang="en-US" sz="1600" dirty="0">
                <a:solidFill>
                  <a:srgbClr val="004D79"/>
                </a:solidFill>
              </a:rPr>
              <a:t>Outreach </a:t>
            </a:r>
            <a:r>
              <a:rPr lang="en-US" sz="1600" dirty="0" smtClean="0">
                <a:solidFill>
                  <a:srgbClr val="004D79"/>
                </a:solidFill>
              </a:rPr>
              <a:t>Projects that bring awareness to IEEE </a:t>
            </a:r>
          </a:p>
          <a:p>
            <a:pPr lvl="1">
              <a:defRPr/>
            </a:pPr>
            <a:r>
              <a:rPr lang="en-US" sz="1600" dirty="0" smtClean="0">
                <a:solidFill>
                  <a:srgbClr val="004D79"/>
                </a:solidFill>
              </a:rPr>
              <a:t>Engage K-12 students from local K-12 schools to do STEM activities &amp; projects </a:t>
            </a:r>
          </a:p>
          <a:p>
            <a:pPr lvl="1">
              <a:defRPr/>
            </a:pPr>
            <a:r>
              <a:rPr lang="en-US" sz="1600" dirty="0" smtClean="0">
                <a:solidFill>
                  <a:srgbClr val="004D79"/>
                </a:solidFill>
              </a:rPr>
              <a:t>Devise </a:t>
            </a:r>
            <a:r>
              <a:rPr lang="en-US" sz="1600" dirty="0">
                <a:solidFill>
                  <a:srgbClr val="004D79"/>
                </a:solidFill>
              </a:rPr>
              <a:t>programs that excites and motivates students to participate in STEM activities</a:t>
            </a:r>
          </a:p>
          <a:p>
            <a:pPr lvl="1">
              <a:defRPr/>
            </a:pPr>
            <a:endParaRPr lang="en-US" sz="1600" dirty="0" smtClean="0">
              <a:solidFill>
                <a:srgbClr val="004D79"/>
              </a:solidFill>
            </a:endParaRPr>
          </a:p>
          <a:p>
            <a:pPr>
              <a:defRPr/>
            </a:pPr>
            <a:endParaRPr lang="en-US" sz="1600" b="1" i="1" dirty="0">
              <a:solidFill>
                <a:srgbClr val="008000"/>
              </a:solidFill>
            </a:endParaRPr>
          </a:p>
        </p:txBody>
      </p:sp>
    </p:spTree>
    <p:extLst>
      <p:ext uri="{BB962C8B-B14F-4D97-AF65-F5344CB8AC3E}">
        <p14:creationId xmlns:p14="http://schemas.microsoft.com/office/powerpoint/2010/main" val="371537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2018 Key Accomplishments (1/2)</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8/19/2019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3</a:t>
            </a:fld>
            <a:endParaRPr lang="en-US" dirty="0">
              <a:solidFill>
                <a:srgbClr val="898989"/>
              </a:solidFill>
            </a:endParaRPr>
          </a:p>
        </p:txBody>
      </p:sp>
      <p:sp>
        <p:nvSpPr>
          <p:cNvPr id="2" name="Rectangle 1"/>
          <p:cNvSpPr/>
          <p:nvPr/>
        </p:nvSpPr>
        <p:spPr>
          <a:xfrm>
            <a:off x="181415" y="1398859"/>
            <a:ext cx="8962585" cy="5509200"/>
          </a:xfrm>
          <a:prstGeom prst="rect">
            <a:avLst/>
          </a:prstGeom>
        </p:spPr>
        <p:txBody>
          <a:bodyPr wrap="square">
            <a:spAutoFit/>
          </a:bodyPr>
          <a:lstStyle/>
          <a:p>
            <a:pPr>
              <a:defRPr/>
            </a:pPr>
            <a:r>
              <a:rPr lang="en-US" sz="1600" b="1" dirty="0">
                <a:solidFill>
                  <a:srgbClr val="004D79"/>
                </a:solidFill>
              </a:rPr>
              <a:t>Theme: </a:t>
            </a:r>
            <a:endParaRPr lang="en-US" sz="1600" b="1" dirty="0" smtClean="0">
              <a:solidFill>
                <a:srgbClr val="004D79"/>
              </a:solidFill>
            </a:endParaRPr>
          </a:p>
          <a:p>
            <a:pPr>
              <a:defRPr/>
            </a:pPr>
            <a:r>
              <a:rPr lang="en-US" sz="1600" dirty="0" smtClean="0">
                <a:solidFill>
                  <a:srgbClr val="004D79"/>
                </a:solidFill>
              </a:rPr>
              <a:t>Outreach Programs for K-12 and College Students</a:t>
            </a:r>
          </a:p>
          <a:p>
            <a:pPr marL="285750" indent="-285750">
              <a:buFont typeface="Arial"/>
              <a:buChar char="•"/>
              <a:defRPr/>
            </a:pPr>
            <a:endParaRPr lang="en-US" sz="1600" dirty="0">
              <a:solidFill>
                <a:srgbClr val="004D79"/>
              </a:solidFill>
            </a:endParaRPr>
          </a:p>
          <a:p>
            <a:pPr>
              <a:defRPr/>
            </a:pPr>
            <a:r>
              <a:rPr lang="en-US" sz="1600" b="1" dirty="0" smtClean="0">
                <a:solidFill>
                  <a:srgbClr val="004D79"/>
                </a:solidFill>
              </a:rPr>
              <a:t>Activities</a:t>
            </a:r>
          </a:p>
          <a:p>
            <a:pPr marL="285750" lvl="1" indent="-285750">
              <a:buFont typeface="Arial" charset="0"/>
              <a:buChar char="•"/>
              <a:defRPr/>
            </a:pPr>
            <a:r>
              <a:rPr lang="en-US" sz="1600" dirty="0" smtClean="0">
                <a:solidFill>
                  <a:srgbClr val="004D79"/>
                </a:solidFill>
              </a:rPr>
              <a:t>Spring 2019: </a:t>
            </a:r>
          </a:p>
          <a:p>
            <a:pPr marL="742950" lvl="2" indent="-285750">
              <a:buFont typeface="Arial" charset="0"/>
              <a:buChar char="•"/>
              <a:defRPr/>
            </a:pPr>
            <a:r>
              <a:rPr lang="en-US" sz="1600" dirty="0" smtClean="0">
                <a:solidFill>
                  <a:srgbClr val="004D79"/>
                </a:solidFill>
              </a:rPr>
              <a:t>Devised a 2 day workshop for High School Students in partnership with Cockrell School of Engineering so they explore opportunities in various fields of science and engineering and tour of the UT’s Microelectronics Lab.</a:t>
            </a:r>
          </a:p>
          <a:p>
            <a:pPr marL="742950" lvl="2" indent="-285750">
              <a:buFont typeface="Arial" charset="0"/>
              <a:buChar char="•"/>
              <a:defRPr/>
            </a:pPr>
            <a:r>
              <a:rPr lang="en-US" sz="1600" dirty="0" smtClean="0">
                <a:solidFill>
                  <a:srgbClr val="004D79"/>
                </a:solidFill>
              </a:rPr>
              <a:t>Registered 30+ students for the workshop before cancelling it since UT required us to follow the Youth Camp Policy that required </a:t>
            </a:r>
            <a:r>
              <a:rPr lang="en-US" sz="1600" dirty="0" err="1" smtClean="0">
                <a:solidFill>
                  <a:srgbClr val="004D79"/>
                </a:solidFill>
              </a:rPr>
              <a:t>backgroud</a:t>
            </a:r>
            <a:r>
              <a:rPr lang="en-US" sz="1600" dirty="0" smtClean="0">
                <a:solidFill>
                  <a:srgbClr val="004D79"/>
                </a:solidFill>
              </a:rPr>
              <a:t> checks and training for all volunteers conducting the camp. </a:t>
            </a:r>
          </a:p>
          <a:p>
            <a:pPr marL="1200150" lvl="3" indent="-285750">
              <a:buFont typeface="Arial" charset="0"/>
              <a:buChar char="•"/>
              <a:defRPr/>
            </a:pPr>
            <a:r>
              <a:rPr lang="en-US" sz="1600" dirty="0" smtClean="0">
                <a:solidFill>
                  <a:srgbClr val="004D79"/>
                </a:solidFill>
              </a:rPr>
              <a:t>We </a:t>
            </a:r>
            <a:r>
              <a:rPr lang="en-US" sz="1600" dirty="0" err="1" smtClean="0">
                <a:solidFill>
                  <a:srgbClr val="004D79"/>
                </a:solidFill>
              </a:rPr>
              <a:t>didn</a:t>
            </a:r>
            <a:r>
              <a:rPr lang="mr-IN" sz="1600" dirty="0" smtClean="0">
                <a:solidFill>
                  <a:srgbClr val="004D79"/>
                </a:solidFill>
              </a:rPr>
              <a:t>’</a:t>
            </a:r>
            <a:r>
              <a:rPr lang="en-US" sz="1600" dirty="0" smtClean="0">
                <a:solidFill>
                  <a:srgbClr val="004D79"/>
                </a:solidFill>
              </a:rPr>
              <a:t>t have time and I couldn’t get an alternative venue at such short notice.</a:t>
            </a:r>
          </a:p>
          <a:p>
            <a:pPr marL="742950" lvl="2" indent="-285750">
              <a:buFont typeface="Arial" charset="0"/>
              <a:buChar char="•"/>
              <a:defRPr/>
            </a:pPr>
            <a:r>
              <a:rPr lang="en-US" sz="1600" dirty="0" smtClean="0">
                <a:solidFill>
                  <a:srgbClr val="004D79"/>
                </a:solidFill>
              </a:rPr>
              <a:t>Could not get staff from Texas State and UTSA to help host such a workshop in their schools.</a:t>
            </a:r>
          </a:p>
          <a:p>
            <a:pPr marL="742950" lvl="2" indent="-285750">
              <a:buFont typeface="Arial" charset="0"/>
              <a:buChar char="•"/>
              <a:defRPr/>
            </a:pPr>
            <a:r>
              <a:rPr lang="en-US" sz="1600" dirty="0" smtClean="0">
                <a:solidFill>
                  <a:srgbClr val="004D79"/>
                </a:solidFill>
              </a:rPr>
              <a:t>Fall 2019 </a:t>
            </a:r>
            <a:r>
              <a:rPr lang="mr-IN" sz="1600" dirty="0" smtClean="0">
                <a:solidFill>
                  <a:srgbClr val="004D79"/>
                </a:solidFill>
              </a:rPr>
              <a:t>–</a:t>
            </a:r>
            <a:r>
              <a:rPr lang="en-US" sz="1600" dirty="0">
                <a:solidFill>
                  <a:srgbClr val="004D79"/>
                </a:solidFill>
              </a:rPr>
              <a:t> </a:t>
            </a:r>
            <a:r>
              <a:rPr lang="en-US" sz="1600" dirty="0" smtClean="0">
                <a:solidFill>
                  <a:srgbClr val="004D79"/>
                </a:solidFill>
              </a:rPr>
              <a:t>will plan on executing that Spring </a:t>
            </a:r>
          </a:p>
          <a:p>
            <a:pPr marL="285750" indent="-285750">
              <a:buFont typeface="Arial"/>
              <a:buChar char="•"/>
              <a:defRPr/>
            </a:pPr>
            <a:r>
              <a:rPr lang="en-US" sz="1600" dirty="0" smtClean="0">
                <a:solidFill>
                  <a:srgbClr val="004D79"/>
                </a:solidFill>
              </a:rPr>
              <a:t>Researched and found out what IEEE offers as benefits for High School students. Thanks Leslie for you connections. There wasn’t anything that was free that would entice HS students to IEEE. Any ideas how we can make it work </a:t>
            </a:r>
            <a:r>
              <a:rPr lang="en-US" sz="1600" dirty="0" err="1" smtClean="0">
                <a:solidFill>
                  <a:srgbClr val="004D79"/>
                </a:solidFill>
              </a:rPr>
              <a:t>fo</a:t>
            </a:r>
            <a:r>
              <a:rPr lang="en-US" sz="1600" dirty="0" smtClean="0">
                <a:solidFill>
                  <a:srgbClr val="004D79"/>
                </a:solidFill>
              </a:rPr>
              <a:t> HS?</a:t>
            </a:r>
          </a:p>
          <a:p>
            <a:pPr>
              <a:defRPr/>
            </a:pPr>
            <a:endParaRPr lang="en-US" sz="1600" dirty="0">
              <a:solidFill>
                <a:srgbClr val="004D79"/>
              </a:solidFill>
            </a:endParaRPr>
          </a:p>
          <a:p>
            <a:pPr marL="742950" lvl="2" indent="-285750">
              <a:buFont typeface="Arial" charset="0"/>
              <a:buChar char="•"/>
              <a:defRPr/>
            </a:pPr>
            <a:endParaRPr lang="en-US" sz="1600" dirty="0" smtClean="0">
              <a:solidFill>
                <a:srgbClr val="004D79"/>
              </a:solidFill>
            </a:endParaRPr>
          </a:p>
          <a:p>
            <a:pPr marL="742950" lvl="2" indent="-285750">
              <a:buFont typeface="Arial" charset="0"/>
              <a:buChar char="•"/>
              <a:defRPr/>
            </a:pPr>
            <a:endParaRPr lang="en-US" sz="1600" dirty="0">
              <a:solidFill>
                <a:srgbClr val="004D79"/>
              </a:solidFill>
            </a:endParaRPr>
          </a:p>
        </p:txBody>
      </p:sp>
    </p:spTree>
    <p:extLst>
      <p:ext uri="{BB962C8B-B14F-4D97-AF65-F5344CB8AC3E}">
        <p14:creationId xmlns:p14="http://schemas.microsoft.com/office/powerpoint/2010/main" val="37906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2018 Key Accomplishments (2/2)</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8/19/2019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4</a:t>
            </a:fld>
            <a:endParaRPr lang="en-US" dirty="0">
              <a:solidFill>
                <a:srgbClr val="898989"/>
              </a:solidFill>
            </a:endParaRPr>
          </a:p>
        </p:txBody>
      </p:sp>
      <p:sp>
        <p:nvSpPr>
          <p:cNvPr id="2" name="Rectangle 1"/>
          <p:cNvSpPr/>
          <p:nvPr/>
        </p:nvSpPr>
        <p:spPr>
          <a:xfrm>
            <a:off x="181415" y="1398859"/>
            <a:ext cx="8962585" cy="3539430"/>
          </a:xfrm>
          <a:prstGeom prst="rect">
            <a:avLst/>
          </a:prstGeom>
        </p:spPr>
        <p:txBody>
          <a:bodyPr wrap="square">
            <a:spAutoFit/>
          </a:bodyPr>
          <a:lstStyle/>
          <a:p>
            <a:pPr marL="285750" indent="-285750">
              <a:buFont typeface="Arial"/>
              <a:buChar char="•"/>
              <a:defRPr/>
            </a:pPr>
            <a:endParaRPr lang="en-US" sz="1600" dirty="0">
              <a:solidFill>
                <a:srgbClr val="004D79"/>
              </a:solidFill>
            </a:endParaRPr>
          </a:p>
          <a:p>
            <a:pPr>
              <a:defRPr/>
            </a:pPr>
            <a:r>
              <a:rPr lang="en-US" sz="1600" b="1" dirty="0" smtClean="0">
                <a:solidFill>
                  <a:srgbClr val="004D79"/>
                </a:solidFill>
              </a:rPr>
              <a:t>Activities</a:t>
            </a:r>
          </a:p>
          <a:p>
            <a:pPr marL="285750" lvl="1" indent="-285750">
              <a:buFont typeface="Arial" charset="0"/>
              <a:buChar char="•"/>
              <a:defRPr/>
            </a:pPr>
            <a:r>
              <a:rPr lang="en-US" sz="1600" dirty="0" smtClean="0">
                <a:solidFill>
                  <a:srgbClr val="004D79"/>
                </a:solidFill>
              </a:rPr>
              <a:t>Spring 2019: </a:t>
            </a:r>
          </a:p>
          <a:p>
            <a:pPr marL="742950" lvl="2" indent="-285750">
              <a:buFont typeface="Arial" charset="0"/>
              <a:buChar char="•"/>
              <a:defRPr/>
            </a:pPr>
            <a:r>
              <a:rPr lang="en-US" sz="1600" dirty="0" smtClean="0">
                <a:solidFill>
                  <a:srgbClr val="004D79"/>
                </a:solidFill>
              </a:rPr>
              <a:t>Student Conference included</a:t>
            </a:r>
          </a:p>
          <a:p>
            <a:pPr marL="1200150" lvl="3" indent="-285750">
              <a:buFont typeface="Arial" charset="0"/>
              <a:buChar char="•"/>
              <a:defRPr/>
            </a:pPr>
            <a:r>
              <a:rPr lang="en-US" sz="1600" dirty="0" smtClean="0">
                <a:solidFill>
                  <a:srgbClr val="004D79"/>
                </a:solidFill>
              </a:rPr>
              <a:t>Speakers from Samsung, City of Austin Water, Apple, NI, NXP, UT, </a:t>
            </a:r>
            <a:r>
              <a:rPr lang="mr-IN" sz="1600" dirty="0" smtClean="0">
                <a:solidFill>
                  <a:srgbClr val="004D79"/>
                </a:solidFill>
              </a:rPr>
              <a:t>…</a:t>
            </a:r>
            <a:r>
              <a:rPr lang="en-US" sz="1600" smtClean="0">
                <a:solidFill>
                  <a:srgbClr val="004D79"/>
                </a:solidFill>
              </a:rPr>
              <a:t>.</a:t>
            </a:r>
            <a:endParaRPr lang="en-US" sz="1600" dirty="0" smtClean="0">
              <a:solidFill>
                <a:srgbClr val="004D79"/>
              </a:solidFill>
            </a:endParaRPr>
          </a:p>
          <a:p>
            <a:pPr marL="1200150" lvl="3" indent="-285750">
              <a:buFont typeface="Arial" charset="0"/>
              <a:buChar char="•"/>
              <a:defRPr/>
            </a:pPr>
            <a:r>
              <a:rPr lang="en-US" sz="1600" dirty="0" smtClean="0">
                <a:solidFill>
                  <a:srgbClr val="004D79"/>
                </a:solidFill>
              </a:rPr>
              <a:t>Award winning Dripping Springs HS Robotics demo</a:t>
            </a:r>
          </a:p>
          <a:p>
            <a:pPr marL="1200150" lvl="3" indent="-285750">
              <a:buFont typeface="Arial" charset="0"/>
              <a:buChar char="•"/>
              <a:defRPr/>
            </a:pPr>
            <a:r>
              <a:rPr lang="en-US" sz="1600" dirty="0" smtClean="0">
                <a:solidFill>
                  <a:srgbClr val="004D79"/>
                </a:solidFill>
              </a:rPr>
              <a:t>Current STEM college students panel discussions and Q&amp;A</a:t>
            </a:r>
          </a:p>
          <a:p>
            <a:pPr marL="1200150" lvl="3" indent="-285750">
              <a:buFont typeface="Arial" charset="0"/>
              <a:buChar char="•"/>
              <a:defRPr/>
            </a:pPr>
            <a:r>
              <a:rPr lang="en-US" sz="1600" dirty="0" smtClean="0">
                <a:solidFill>
                  <a:srgbClr val="004D79"/>
                </a:solidFill>
              </a:rPr>
              <a:t>Team project </a:t>
            </a:r>
            <a:r>
              <a:rPr lang="mr-IN" sz="1600" dirty="0" smtClean="0">
                <a:solidFill>
                  <a:srgbClr val="004D79"/>
                </a:solidFill>
              </a:rPr>
              <a:t>–</a:t>
            </a:r>
            <a:r>
              <a:rPr lang="en-US" sz="1600" dirty="0" smtClean="0">
                <a:solidFill>
                  <a:srgbClr val="004D79"/>
                </a:solidFill>
              </a:rPr>
              <a:t> design, demo, and collaborate</a:t>
            </a:r>
          </a:p>
          <a:p>
            <a:pPr marL="1200150" lvl="3" indent="-285750">
              <a:buFont typeface="Arial" charset="0"/>
              <a:buChar char="•"/>
              <a:defRPr/>
            </a:pPr>
            <a:r>
              <a:rPr lang="en-US" sz="1600" dirty="0" smtClean="0">
                <a:solidFill>
                  <a:srgbClr val="004D79"/>
                </a:solidFill>
              </a:rPr>
              <a:t>Tour of the Microelectronics Lab</a:t>
            </a:r>
          </a:p>
          <a:p>
            <a:pPr marL="1200150" lvl="3" indent="-285750">
              <a:buFont typeface="Arial" charset="0"/>
              <a:buChar char="•"/>
              <a:defRPr/>
            </a:pPr>
            <a:endParaRPr lang="en-US" sz="1600" dirty="0" smtClean="0">
              <a:solidFill>
                <a:srgbClr val="004D79"/>
              </a:solidFill>
            </a:endParaRPr>
          </a:p>
          <a:p>
            <a:pPr marL="1200150" lvl="3" indent="-285750">
              <a:buFont typeface="Arial" charset="0"/>
              <a:buChar char="•"/>
              <a:defRPr/>
            </a:pPr>
            <a:endParaRPr lang="en-US" sz="1600" dirty="0" smtClean="0">
              <a:solidFill>
                <a:srgbClr val="004D79"/>
              </a:solidFill>
            </a:endParaRPr>
          </a:p>
          <a:p>
            <a:pPr>
              <a:defRPr/>
            </a:pPr>
            <a:endParaRPr lang="en-US" sz="1600" dirty="0">
              <a:solidFill>
                <a:srgbClr val="004D79"/>
              </a:solidFill>
            </a:endParaRPr>
          </a:p>
          <a:p>
            <a:pPr marL="742950" lvl="2" indent="-285750">
              <a:buFont typeface="Arial" charset="0"/>
              <a:buChar char="•"/>
              <a:defRPr/>
            </a:pPr>
            <a:endParaRPr lang="en-US" sz="1600" dirty="0" smtClean="0">
              <a:solidFill>
                <a:srgbClr val="004D79"/>
              </a:solidFill>
            </a:endParaRPr>
          </a:p>
          <a:p>
            <a:pPr marL="742950" lvl="2" indent="-285750">
              <a:buFont typeface="Arial" charset="0"/>
              <a:buChar char="•"/>
              <a:defRPr/>
            </a:pPr>
            <a:endParaRPr lang="en-US" sz="1600" dirty="0">
              <a:solidFill>
                <a:srgbClr val="004D79"/>
              </a:solidFill>
            </a:endParaRPr>
          </a:p>
        </p:txBody>
      </p:sp>
    </p:spTree>
    <p:extLst>
      <p:ext uri="{BB962C8B-B14F-4D97-AF65-F5344CB8AC3E}">
        <p14:creationId xmlns:p14="http://schemas.microsoft.com/office/powerpoint/2010/main" val="172653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2019 Initiatives, Plan, and Needs</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8/19/2019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5</a:t>
            </a:fld>
            <a:endParaRPr lang="en-US" dirty="0">
              <a:solidFill>
                <a:srgbClr val="898989"/>
              </a:solidFill>
            </a:endParaRPr>
          </a:p>
        </p:txBody>
      </p:sp>
      <p:sp>
        <p:nvSpPr>
          <p:cNvPr id="6" name="Rectangle 5"/>
          <p:cNvSpPr/>
          <p:nvPr/>
        </p:nvSpPr>
        <p:spPr>
          <a:xfrm>
            <a:off x="366889" y="1485678"/>
            <a:ext cx="8962585" cy="4031873"/>
          </a:xfrm>
          <a:prstGeom prst="rect">
            <a:avLst/>
          </a:prstGeom>
        </p:spPr>
        <p:txBody>
          <a:bodyPr wrap="square">
            <a:spAutoFit/>
          </a:bodyPr>
          <a:lstStyle/>
          <a:p>
            <a:pPr>
              <a:defRPr/>
            </a:pPr>
            <a:r>
              <a:rPr lang="en-US" sz="1600" b="1" dirty="0">
                <a:solidFill>
                  <a:srgbClr val="004D79"/>
                </a:solidFill>
              </a:rPr>
              <a:t>Theme: </a:t>
            </a:r>
            <a:endParaRPr lang="en-US" sz="1600" b="1" dirty="0" smtClean="0">
              <a:solidFill>
                <a:srgbClr val="004D79"/>
              </a:solidFill>
            </a:endParaRPr>
          </a:p>
          <a:p>
            <a:pPr>
              <a:defRPr/>
            </a:pPr>
            <a:r>
              <a:rPr lang="en-US" sz="1600" dirty="0">
                <a:solidFill>
                  <a:srgbClr val="004D79"/>
                </a:solidFill>
              </a:rPr>
              <a:t>“Outreach Programs for K-12 </a:t>
            </a:r>
            <a:r>
              <a:rPr lang="en-US" sz="1600" dirty="0" smtClean="0">
                <a:solidFill>
                  <a:srgbClr val="004D79"/>
                </a:solidFill>
              </a:rPr>
              <a:t>Students and college students to have hands-on experience on products and projects and information on career options."</a:t>
            </a:r>
          </a:p>
          <a:p>
            <a:pPr>
              <a:defRPr/>
            </a:pPr>
            <a:endParaRPr lang="en-US" sz="1600" dirty="0">
              <a:solidFill>
                <a:srgbClr val="004D79"/>
              </a:solidFill>
            </a:endParaRPr>
          </a:p>
          <a:p>
            <a:pPr>
              <a:defRPr/>
            </a:pPr>
            <a:r>
              <a:rPr lang="en-US" sz="1600" b="1" dirty="0" smtClean="0">
                <a:solidFill>
                  <a:srgbClr val="004D79"/>
                </a:solidFill>
              </a:rPr>
              <a:t>Initiatives</a:t>
            </a:r>
          </a:p>
          <a:p>
            <a:pPr marL="285750" lvl="1" indent="-285750">
              <a:buFont typeface="Arial" charset="0"/>
              <a:buChar char="•"/>
              <a:defRPr/>
            </a:pPr>
            <a:r>
              <a:rPr lang="en-US" sz="1600" dirty="0" smtClean="0">
                <a:solidFill>
                  <a:srgbClr val="004D79"/>
                </a:solidFill>
              </a:rPr>
              <a:t>Get the cancelled Spring 2019 Student Conference executed in 2019.</a:t>
            </a:r>
          </a:p>
          <a:p>
            <a:pPr marL="285750" indent="-285750">
              <a:buFont typeface="Arial"/>
              <a:buChar char="•"/>
              <a:defRPr/>
            </a:pPr>
            <a:r>
              <a:rPr lang="en-US" sz="1600" dirty="0" smtClean="0">
                <a:solidFill>
                  <a:srgbClr val="004D79"/>
                </a:solidFill>
              </a:rPr>
              <a:t>What can IEEE offer High Students to use their resources without being a paid member.</a:t>
            </a:r>
          </a:p>
          <a:p>
            <a:pPr>
              <a:defRPr/>
            </a:pPr>
            <a:endParaRPr lang="en-US" sz="1600" dirty="0" smtClean="0">
              <a:solidFill>
                <a:srgbClr val="004D79"/>
              </a:solidFill>
            </a:endParaRPr>
          </a:p>
          <a:p>
            <a:pPr>
              <a:defRPr/>
            </a:pPr>
            <a:endParaRPr lang="en-US" sz="1600" b="1" dirty="0">
              <a:solidFill>
                <a:srgbClr val="004D79"/>
              </a:solidFill>
            </a:endParaRPr>
          </a:p>
          <a:p>
            <a:pPr>
              <a:defRPr/>
            </a:pPr>
            <a:r>
              <a:rPr lang="en-US" sz="1600" b="1" dirty="0" smtClean="0">
                <a:solidFill>
                  <a:srgbClr val="004D79"/>
                </a:solidFill>
              </a:rPr>
              <a:t>Needs:</a:t>
            </a:r>
          </a:p>
          <a:p>
            <a:pPr marL="285750" indent="-285750">
              <a:buFont typeface="Arial"/>
              <a:buChar char="•"/>
              <a:defRPr/>
            </a:pPr>
            <a:r>
              <a:rPr lang="en-US" sz="1600" dirty="0" smtClean="0">
                <a:solidFill>
                  <a:srgbClr val="004D79"/>
                </a:solidFill>
              </a:rPr>
              <a:t>Need venues to conduct workshops</a:t>
            </a:r>
          </a:p>
          <a:p>
            <a:pPr marL="285750" indent="-285750">
              <a:buFont typeface="Arial"/>
              <a:buChar char="•"/>
              <a:defRPr/>
            </a:pPr>
            <a:r>
              <a:rPr lang="en-US" sz="1600" dirty="0">
                <a:solidFill>
                  <a:srgbClr val="004D79"/>
                </a:solidFill>
              </a:rPr>
              <a:t>C</a:t>
            </a:r>
            <a:r>
              <a:rPr lang="en-US" sz="1600" dirty="0" smtClean="0">
                <a:solidFill>
                  <a:srgbClr val="004D79"/>
                </a:solidFill>
              </a:rPr>
              <a:t>ontacts and support from Texas State and UTSA faculty and students and community to advertise and host the student conference. </a:t>
            </a:r>
          </a:p>
          <a:p>
            <a:pPr marL="0" lvl="1">
              <a:defRPr/>
            </a:pPr>
            <a:endParaRPr lang="en-US" sz="1600" dirty="0">
              <a:solidFill>
                <a:srgbClr val="004D79"/>
              </a:solidFill>
            </a:endParaRPr>
          </a:p>
          <a:p>
            <a:pPr>
              <a:defRPr/>
            </a:pPr>
            <a:endParaRPr lang="en-US" sz="1600" dirty="0">
              <a:solidFill>
                <a:srgbClr val="004D79"/>
              </a:solidFill>
            </a:endParaRPr>
          </a:p>
        </p:txBody>
      </p:sp>
    </p:spTree>
    <p:extLst>
      <p:ext uri="{BB962C8B-B14F-4D97-AF65-F5344CB8AC3E}">
        <p14:creationId xmlns:p14="http://schemas.microsoft.com/office/powerpoint/2010/main" val="418923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2400" dirty="0" smtClean="0">
                <a:latin typeface="Verdana" charset="0"/>
                <a:cs typeface="ＭＳ Ｐゴシック" charset="0"/>
              </a:rPr>
              <a:t>Backup </a:t>
            </a:r>
            <a:r>
              <a:rPr lang="mr-IN" sz="2400" dirty="0" smtClean="0">
                <a:latin typeface="Verdana" charset="0"/>
                <a:cs typeface="ＭＳ Ｐゴシック" charset="0"/>
              </a:rPr>
              <a:t>–</a:t>
            </a:r>
            <a:r>
              <a:rPr lang="en-US" sz="2400" dirty="0" smtClean="0">
                <a:latin typeface="Verdana" charset="0"/>
                <a:cs typeface="ＭＳ Ｐゴシック" charset="0"/>
              </a:rPr>
              <a:t> List of Technical presentations</a:t>
            </a:r>
            <a:endParaRPr lang="en-US" sz="2400"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8/19/2019</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6</a:t>
            </a:fld>
            <a:endParaRPr lang="en-US" dirty="0">
              <a:solidFill>
                <a:srgbClr val="898989"/>
              </a:solidFill>
            </a:endParaRPr>
          </a:p>
        </p:txBody>
      </p:sp>
      <p:sp>
        <p:nvSpPr>
          <p:cNvPr id="2" name="Rectangle 1"/>
          <p:cNvSpPr/>
          <p:nvPr/>
        </p:nvSpPr>
        <p:spPr>
          <a:xfrm>
            <a:off x="181415" y="1351357"/>
            <a:ext cx="8962585" cy="584776"/>
          </a:xfrm>
          <a:prstGeom prst="rect">
            <a:avLst/>
          </a:prstGeom>
        </p:spPr>
        <p:txBody>
          <a:bodyPr wrap="square">
            <a:spAutoFit/>
          </a:bodyPr>
          <a:lstStyle/>
          <a:p>
            <a:r>
              <a:rPr lang="en-US" sz="1600" dirty="0" err="1" smtClean="0"/>
              <a:t>Xxxxx</a:t>
            </a:r>
            <a:endParaRPr lang="en-US" sz="1600" dirty="0" smtClean="0"/>
          </a:p>
          <a:p>
            <a:pPr marL="285750" indent="-285750">
              <a:buFont typeface="Arial"/>
              <a:buChar char="•"/>
            </a:pPr>
            <a:r>
              <a:rPr lang="en-US" sz="1600" dirty="0" err="1" smtClean="0"/>
              <a:t>xxxx</a:t>
            </a:r>
            <a:endParaRPr lang="en-US" dirty="0"/>
          </a:p>
        </p:txBody>
      </p:sp>
    </p:spTree>
    <p:extLst>
      <p:ext uri="{BB962C8B-B14F-4D97-AF65-F5344CB8AC3E}">
        <p14:creationId xmlns:p14="http://schemas.microsoft.com/office/powerpoint/2010/main" val="4288635072"/>
      </p:ext>
    </p:extLst>
  </p:cSld>
  <p:clrMapOvr>
    <a:masterClrMapping/>
  </p:clrMapOvr>
</p:sld>
</file>

<file path=ppt/theme/theme1.xml><?xml version="1.0" encoding="utf-8"?>
<a:theme xmlns:a="http://schemas.openxmlformats.org/drawingml/2006/main" name="IEEE-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IEEE-Template.thmx</Template>
  <TotalTime>4113</TotalTime>
  <Words>518</Words>
  <Application>Microsoft Office PowerPoint</Application>
  <PresentationFormat>On-screen Show (4:3)</PresentationFormat>
  <Paragraphs>72</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ＭＳ Ｐゴシック</vt:lpstr>
      <vt:lpstr>Arial</vt:lpstr>
      <vt:lpstr>Calibri</vt:lpstr>
      <vt:lpstr>Comic Sans MS</vt:lpstr>
      <vt:lpstr>Lucida Grande</vt:lpstr>
      <vt:lpstr>Mangal</vt:lpstr>
      <vt:lpstr>Verdana</vt:lpstr>
      <vt:lpstr>Wingdings</vt:lpstr>
      <vt:lpstr>IEEE-Template</vt:lpstr>
      <vt:lpstr>IEEE Central Texas Section 2018 Fall Planning Meeting August 24th, 2019 San Marcus, TX</vt:lpstr>
      <vt:lpstr>Mission and Leadership Team</vt:lpstr>
      <vt:lpstr>2018 Key Accomplishments (1/2)</vt:lpstr>
      <vt:lpstr>2018 Key Accomplishments (2/2)</vt:lpstr>
      <vt:lpstr>2019 Initiatives, Plan, and Needs</vt:lpstr>
      <vt:lpstr>Backup – List of Technical presentations</vt:lpstr>
    </vt:vector>
  </TitlesOfParts>
  <Company>IEEE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IEEE Template for Your Presentation</dc:title>
  <dc:creator>Engel, Lisa Lisa.</dc:creator>
  <cp:lastModifiedBy>Clif Denny</cp:lastModifiedBy>
  <cp:revision>153</cp:revision>
  <cp:lastPrinted>2018-01-02T18:37:56Z</cp:lastPrinted>
  <dcterms:created xsi:type="dcterms:W3CDTF">2012-12-04T23:01:03Z</dcterms:created>
  <dcterms:modified xsi:type="dcterms:W3CDTF">2019-08-19T21:58:15Z</dcterms:modified>
</cp:coreProperties>
</file>