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8"/>
  </p:notesMasterIdLst>
  <p:handoutMasterIdLst>
    <p:handoutMasterId r:id="rId9"/>
  </p:handoutMasterIdLst>
  <p:sldIdLst>
    <p:sldId id="257" r:id="rId2"/>
    <p:sldId id="271" r:id="rId3"/>
    <p:sldId id="277" r:id="rId4"/>
    <p:sldId id="278" r:id="rId5"/>
    <p:sldId id="280" r:id="rId6"/>
    <p:sldId id="27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59" d="100"/>
          <a:sy n="59" d="100"/>
        </p:scale>
        <p:origin x="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8/24/2019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8/24/2019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4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4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8/24/2019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5" r:id="rId17"/>
    <p:sldLayoutId id="2147483826" r:id="rId18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2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</a:t>
            </a:r>
            <a:r>
              <a:rPr lang="en-US" sz="2000" dirty="0" smtClean="0">
                <a:latin typeface="Verdana" charset="0"/>
              </a:rPr>
              <a:t>Central Texas Section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2019 Fall Leadership Planning Meeting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August 24, 2018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San Marcos, TX</a:t>
            </a:r>
            <a:endParaRPr lang="en-US" sz="2000" dirty="0">
              <a:latin typeface="Verdana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2" y="4329452"/>
            <a:ext cx="8495379" cy="149462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Ross Carlton, Vice-Chair </a:t>
            </a: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Electromagnetic Compatibility (EMC) </a:t>
            </a:r>
            <a:r>
              <a:rPr lang="en-US" dirty="0" smtClean="0">
                <a:latin typeface="Verdana" charset="0"/>
                <a:cs typeface="ＭＳ Ｐゴシック" charset="0"/>
              </a:rPr>
              <a:t>Society Chapter [EMC27</a:t>
            </a:r>
            <a:r>
              <a:rPr lang="en-US" dirty="0" smtClean="0">
                <a:latin typeface="Verdana" charset="0"/>
                <a:cs typeface="ＭＳ Ｐゴシック" charset="0"/>
              </a:rPr>
              <a:t>]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Prepared by:  Ross Carlton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8/24/2019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IEEE EMC Society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The world's largest organization dedicated to the development and distribution of information, tools and techniques for reducing electromagnetic interference.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3267456"/>
            <a:ext cx="3810000" cy="282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>
                <a:ea typeface="ＭＳ Ｐゴシック" panose="020B0600070205080204" pitchFamily="34" charset="-128"/>
              </a:rPr>
              <a:t>Standards</a:t>
            </a:r>
          </a:p>
          <a:p>
            <a:r>
              <a:rPr lang="en-US" altLang="en-US" sz="2000" dirty="0" smtClean="0">
                <a:ea typeface="ＭＳ Ｐゴシック" panose="020B0600070205080204" pitchFamily="34" charset="-128"/>
              </a:rPr>
              <a:t>Measurement techniques and test procedures</a:t>
            </a:r>
          </a:p>
          <a:p>
            <a:r>
              <a:rPr lang="en-US" altLang="en-US" sz="2000" dirty="0" smtClean="0">
                <a:ea typeface="ＭＳ Ｐゴシック" panose="020B0600070205080204" pitchFamily="34" charset="-128"/>
              </a:rPr>
              <a:t>Instrumentation</a:t>
            </a:r>
          </a:p>
          <a:p>
            <a:r>
              <a:rPr lang="en-US" altLang="en-US" sz="2000" dirty="0" smtClean="0">
                <a:ea typeface="ＭＳ Ｐゴシック" panose="020B0600070205080204" pitchFamily="34" charset="-128"/>
              </a:rPr>
              <a:t>Equipment and systems characteristics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24400" y="3267456"/>
            <a:ext cx="3810000" cy="2977896"/>
          </a:xfrm>
          <a:prstGeom prst="rect">
            <a:avLst/>
          </a:prstGeom>
        </p:spPr>
        <p:txBody>
          <a:bodyPr/>
          <a:lstStyle>
            <a:lvl1pPr marL="346075" indent="-346075" algn="l" defTabSz="457200" rtl="0" eaLnBrk="1" fontAlgn="base" hangingPunct="1">
              <a:spcBef>
                <a:spcPts val="1800"/>
              </a:spcBef>
              <a:spcAft>
                <a:spcPct val="0"/>
              </a:spcAft>
              <a:buSzPct val="135000"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>
                <a:ea typeface="ＭＳ Ｐゴシック" panose="020B0600070205080204" pitchFamily="34" charset="-128"/>
              </a:rPr>
              <a:t>Interference control techniques</a:t>
            </a:r>
          </a:p>
          <a:p>
            <a:r>
              <a:rPr lang="en-US" altLang="en-US" sz="2000" dirty="0" smtClean="0">
                <a:ea typeface="ＭＳ Ｐゴシック" panose="020B0600070205080204" pitchFamily="34" charset="-128"/>
              </a:rPr>
              <a:t>Components</a:t>
            </a:r>
          </a:p>
          <a:p>
            <a:r>
              <a:rPr lang="en-US" altLang="en-US" sz="2000" dirty="0" smtClean="0">
                <a:ea typeface="ＭＳ Ｐゴシック" panose="020B0600070205080204" pitchFamily="34" charset="-128"/>
              </a:rPr>
              <a:t>Education</a:t>
            </a:r>
          </a:p>
          <a:p>
            <a:r>
              <a:rPr lang="en-US" altLang="en-US" sz="2000" dirty="0" smtClean="0">
                <a:ea typeface="ＭＳ Ｐゴシック" panose="020B0600070205080204" pitchFamily="34" charset="-128"/>
              </a:rPr>
              <a:t>Computational analysis</a:t>
            </a:r>
          </a:p>
          <a:p>
            <a:r>
              <a:rPr lang="en-US" altLang="en-US" sz="2000" dirty="0" smtClean="0">
                <a:ea typeface="ＭＳ Ｐゴシック" panose="020B0600070205080204" pitchFamily="34" charset="-128"/>
              </a:rPr>
              <a:t>Spectrum management</a:t>
            </a:r>
          </a:p>
        </p:txBody>
      </p:sp>
    </p:spTree>
    <p:extLst>
      <p:ext uri="{BB962C8B-B14F-4D97-AF65-F5344CB8AC3E}">
        <p14:creationId xmlns:p14="http://schemas.microsoft.com/office/powerpoint/2010/main" val="362451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Vision, Leadership Team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8/24/2019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OU Name</a:t>
            </a:r>
            <a:r>
              <a:rPr lang="en-US" sz="2400" b="1" dirty="0" smtClean="0"/>
              <a:t>: EMC Society</a:t>
            </a:r>
          </a:p>
          <a:p>
            <a:endParaRPr lang="en-US" sz="2000" b="1" dirty="0" smtClean="0"/>
          </a:p>
          <a:p>
            <a:r>
              <a:rPr lang="en-US" sz="2400" b="1" dirty="0" smtClean="0"/>
              <a:t>Vision</a:t>
            </a:r>
            <a:endParaRPr lang="en-US" sz="2400" b="1" dirty="0" smtClean="0"/>
          </a:p>
          <a:p>
            <a:r>
              <a:rPr lang="en-US" dirty="0" smtClean="0"/>
              <a:t>To provide educational and networking opportunities to enhance the capabilities and careers of our members.</a:t>
            </a:r>
            <a:endParaRPr lang="en-US" dirty="0" smtClean="0"/>
          </a:p>
          <a:p>
            <a:endParaRPr lang="en-US" dirty="0"/>
          </a:p>
          <a:p>
            <a:r>
              <a:rPr lang="en-US" sz="2400" b="1" dirty="0" smtClean="0"/>
              <a:t>Leadership Team</a:t>
            </a:r>
          </a:p>
          <a:p>
            <a:r>
              <a:rPr lang="en-US" b="1" dirty="0" smtClean="0"/>
              <a:t>Position			Name				</a:t>
            </a:r>
            <a:r>
              <a:rPr lang="en-US" b="1" dirty="0" smtClean="0"/>
              <a:t>Email </a:t>
            </a:r>
            <a:endParaRPr lang="en-US" b="1" dirty="0" smtClean="0"/>
          </a:p>
          <a:p>
            <a:r>
              <a:rPr lang="en-US" dirty="0" smtClean="0"/>
              <a:t>Chair				Todd Steigerwald	todd.steigerwald@amd.com</a:t>
            </a:r>
            <a:endParaRPr lang="en-US" dirty="0" smtClean="0"/>
          </a:p>
          <a:p>
            <a:r>
              <a:rPr lang="en-US" dirty="0" smtClean="0"/>
              <a:t>Vice Chair		</a:t>
            </a:r>
            <a:r>
              <a:rPr lang="en-US" dirty="0" smtClean="0"/>
              <a:t>	Ross Carlton		ross.carlton@ets-lindgren.com</a:t>
            </a:r>
            <a:endParaRPr lang="en-US" dirty="0"/>
          </a:p>
          <a:p>
            <a:r>
              <a:rPr lang="en-US" dirty="0" smtClean="0"/>
              <a:t>Treasurer			</a:t>
            </a:r>
            <a:r>
              <a:rPr lang="en-US" dirty="0"/>
              <a:t>Jack McFadden		</a:t>
            </a:r>
            <a:r>
              <a:rPr lang="en-US" dirty="0" smtClean="0"/>
              <a:t>jack.mcfadden@ets-lindgren.com</a:t>
            </a:r>
            <a:endParaRPr lang="en-US" dirty="0" smtClean="0"/>
          </a:p>
          <a:p>
            <a:r>
              <a:rPr lang="en-US" dirty="0" smtClean="0"/>
              <a:t>Secretary			</a:t>
            </a:r>
            <a:r>
              <a:rPr lang="en-US" dirty="0"/>
              <a:t>Jack McFadden		</a:t>
            </a:r>
            <a:r>
              <a:rPr lang="en-US" dirty="0" smtClean="0"/>
              <a:t>jack.mcfadden@ets-lindgren.com</a:t>
            </a:r>
            <a:endParaRPr lang="en-US" dirty="0" smtClean="0"/>
          </a:p>
          <a:p>
            <a:r>
              <a:rPr lang="en-US" dirty="0" smtClean="0"/>
              <a:t>Webmaster/</a:t>
            </a:r>
            <a:r>
              <a:rPr lang="en-US" dirty="0" err="1" smtClean="0"/>
              <a:t>vtools</a:t>
            </a:r>
            <a:r>
              <a:rPr lang="en-US" dirty="0" smtClean="0"/>
              <a:t>	</a:t>
            </a:r>
            <a:r>
              <a:rPr lang="en-US" dirty="0"/>
              <a:t>Ross Carlton		</a:t>
            </a:r>
            <a:r>
              <a:rPr lang="en-US" dirty="0" smtClean="0"/>
              <a:t>ross.carlton@ets-lindgren.com</a:t>
            </a:r>
            <a:endParaRPr lang="en-US" dirty="0" smtClean="0"/>
          </a:p>
          <a:p>
            <a:endParaRPr lang="en-US" dirty="0" smtClean="0"/>
          </a:p>
          <a:p>
            <a:r>
              <a:rPr lang="en-US" sz="2400" b="1" dirty="0" smtClean="0"/>
              <a:t>Chapter Size </a:t>
            </a:r>
            <a:r>
              <a:rPr lang="en-US" sz="2400" b="1" dirty="0" smtClean="0"/>
              <a:t>and </a:t>
            </a:r>
            <a:r>
              <a:rPr lang="en-US" sz="2400" b="1" dirty="0" smtClean="0"/>
              <a:t>Profile</a:t>
            </a:r>
            <a:endParaRPr lang="en-US" sz="2400" b="1" dirty="0" smtClean="0"/>
          </a:p>
          <a:p>
            <a:r>
              <a:rPr lang="en-US" dirty="0" smtClean="0"/>
              <a:t>Approximately 30 active, professional members.</a:t>
            </a:r>
            <a:endParaRPr lang="en-US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48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Key </a:t>
            </a:r>
            <a:r>
              <a:rPr lang="en-US" dirty="0" smtClean="0">
                <a:latin typeface="Verdana" charset="0"/>
                <a:cs typeface="ＭＳ Ｐゴシック" charset="0"/>
              </a:rPr>
              <a:t>Accomplishments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8/24/2019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Meetings</a:t>
            </a:r>
            <a:endParaRPr lang="en-US" sz="2800" b="1" dirty="0" smtClean="0"/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endParaRPr lang="en-US" sz="2000" b="1" dirty="0" smtClean="0"/>
          </a:p>
          <a:p>
            <a:r>
              <a:rPr lang="en-US" sz="2800" b="1" dirty="0" smtClean="0"/>
              <a:t>Other Activities/Events: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None</a:t>
            </a:r>
            <a:endParaRPr lang="en-US" dirty="0"/>
          </a:p>
        </p:txBody>
      </p:sp>
      <p:graphicFrame>
        <p:nvGraphicFramePr>
          <p:cNvPr id="6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246926"/>
              </p:ext>
            </p:extLst>
          </p:nvPr>
        </p:nvGraphicFramePr>
        <p:xfrm>
          <a:off x="671687" y="1972963"/>
          <a:ext cx="8077201" cy="2920875"/>
        </p:xfrm>
        <a:graphic>
          <a:graphicData uri="http://schemas.openxmlformats.org/drawingml/2006/table">
            <a:tbl>
              <a:tblPr/>
              <a:tblGrid>
                <a:gridCol w="914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17938988"/>
                    </a:ext>
                  </a:extLst>
                </a:gridCol>
                <a:gridCol w="609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3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Date</a:t>
                      </a:r>
                    </a:p>
                  </a:txBody>
                  <a:tcPr marT="45747" marB="457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Type</a:t>
                      </a: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Topic</a:t>
                      </a: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Speaker</a:t>
                      </a: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Attend</a:t>
                      </a: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L31 </a:t>
                      </a: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01/23/19</a:t>
                      </a:r>
                    </a:p>
                  </a:txBody>
                  <a:tcPr marT="45747" marB="457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Tech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Using the FFT-based measuring Instrument for Radiated EMI Testing, Procedures and Full Automation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Stephan Braun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Gauss Inst.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 / 4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9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04/08/19</a:t>
                      </a:r>
                    </a:p>
                  </a:txBody>
                  <a:tcPr marT="45747" marB="457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Tech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Overview of Reverberation Chambers: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Their Uses and Current Research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Alistair Duffy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 Montfort Univ.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23 / 0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08/22/19</a:t>
                      </a:r>
                    </a:p>
                  </a:txBody>
                  <a:tcPr marT="45747" marB="457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Admin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Chapter Fall Planning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 / 0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9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10/18/19</a:t>
                      </a:r>
                    </a:p>
                  </a:txBody>
                  <a:tcPr marT="45747" marB="457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Tech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Time-Domain Site VSWR Measurements per ANSI C62.25.1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Zhong Chen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ETS-Lindgren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7" marB="457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Pct val="50000"/>
                        <a:buFont typeface="Monotype Sorts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5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Chapter </a:t>
            </a:r>
            <a:r>
              <a:rPr lang="en-US" dirty="0" smtClean="0">
                <a:latin typeface="Verdana" charset="0"/>
                <a:cs typeface="ＭＳ Ｐゴシック" charset="0"/>
              </a:rPr>
              <a:t>Vitality &amp; Help Needed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8/24/2019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Overview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Chapter membership at 30 active.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Meeting attendance averaging ~10.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Leveraged local companies for support.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NI, ETS-Lindgren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Little participation by local labs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PTI &amp; 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Coordinating speakers w/ Dallas &amp; Galveston Chapters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Chapter </a:t>
            </a:r>
            <a:r>
              <a:rPr lang="en-US" dirty="0" smtClean="0">
                <a:latin typeface="Verdana" charset="0"/>
                <a:cs typeface="ＭＳ Ｐゴシック" charset="0"/>
              </a:rPr>
              <a:t>Vitality &amp; Help Needed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8/24/2019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Chapter Vitality </a:t>
            </a:r>
            <a:r>
              <a:rPr lang="en-US" sz="2800" b="1" dirty="0" smtClean="0"/>
              <a:t>Assessment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800" b="1" dirty="0" smtClean="0"/>
              <a:t>Top </a:t>
            </a:r>
            <a:r>
              <a:rPr lang="en-US" sz="2800" b="1" dirty="0" smtClean="0"/>
              <a:t>Issues </a:t>
            </a:r>
            <a:endParaRPr lang="en-US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</a:rPr>
              <a:t>Getting </a:t>
            </a:r>
            <a:r>
              <a:rPr lang="en-US" altLang="en-US" dirty="0">
                <a:ea typeface="ＭＳ Ｐゴシック" panose="020B0600070205080204" pitchFamily="34" charset="-128"/>
              </a:rPr>
              <a:t>member input and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feedback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Response </a:t>
            </a:r>
            <a:r>
              <a:rPr lang="en-US" altLang="en-US" dirty="0">
                <a:ea typeface="ＭＳ Ｐゴシック" panose="020B0600070205080204" pitchFamily="34" charset="-128"/>
              </a:rPr>
              <a:t>rate very 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Ensuring reasonable meeting attendance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Meetings vary from 2-20 attendees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Finding volunteers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Issues with member availability and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motivation</a:t>
            </a:r>
            <a:endParaRPr lang="en-US" sz="1600" dirty="0" smtClean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889098"/>
              </p:ext>
            </p:extLst>
          </p:nvPr>
        </p:nvGraphicFramePr>
        <p:xfrm>
          <a:off x="623886" y="1999654"/>
          <a:ext cx="7814719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1120">
                  <a:extLst>
                    <a:ext uri="{9D8B030D-6E8A-4147-A177-3AD203B41FA5}">
                      <a16:colId xmlns:a16="http://schemas.microsoft.com/office/drawing/2014/main" val="4230147880"/>
                    </a:ext>
                  </a:extLst>
                </a:gridCol>
                <a:gridCol w="666205">
                  <a:extLst>
                    <a:ext uri="{9D8B030D-6E8A-4147-A177-3AD203B41FA5}">
                      <a16:colId xmlns:a16="http://schemas.microsoft.com/office/drawing/2014/main" val="2903798203"/>
                    </a:ext>
                  </a:extLst>
                </a:gridCol>
                <a:gridCol w="5277394">
                  <a:extLst>
                    <a:ext uri="{9D8B030D-6E8A-4147-A177-3AD203B41FA5}">
                      <a16:colId xmlns:a16="http://schemas.microsoft.com/office/drawing/2014/main" val="17533585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Attendance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Unpredictable attendance. 2-20 people.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2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Topics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Plenty</a:t>
                      </a:r>
                      <a:r>
                        <a:rPr lang="en-US" baseline="0" dirty="0" smtClean="0"/>
                        <a:t> of topics and presenters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98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Membership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Numbers decreasing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481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Volunteers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Little</a:t>
                      </a:r>
                      <a:r>
                        <a:rPr lang="en-US" baseline="0" dirty="0" smtClean="0"/>
                        <a:t> time or member motivation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106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Finance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 support from Suppliers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319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3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12609</TotalTime>
  <Words>295</Words>
  <Application>Microsoft Office PowerPoint</Application>
  <PresentationFormat>On-screen Show (4:3)</PresentationFormat>
  <Paragraphs>130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ＭＳ Ｐゴシック</vt:lpstr>
      <vt:lpstr>Arial</vt:lpstr>
      <vt:lpstr>Calibri</vt:lpstr>
      <vt:lpstr>Lucida Grande</vt:lpstr>
      <vt:lpstr>Monotype Sorts</vt:lpstr>
      <vt:lpstr>Verdana</vt:lpstr>
      <vt:lpstr>Wingdings</vt:lpstr>
      <vt:lpstr>IEEE-Template</vt:lpstr>
      <vt:lpstr>IEEE Central Texas Section 2019 Fall Leadership Planning Meeting August 24, 2018 San Marcos, TX</vt:lpstr>
      <vt:lpstr>IEEE EMC Society</vt:lpstr>
      <vt:lpstr>Vision, Leadership Team</vt:lpstr>
      <vt:lpstr>Key Accomplishments</vt:lpstr>
      <vt:lpstr>Chapter Vitality &amp; Help Needed</vt:lpstr>
      <vt:lpstr>Chapter Vitality &amp; Help Needed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Ross Carlton</cp:lastModifiedBy>
  <cp:revision>150</cp:revision>
  <cp:lastPrinted>2018-08-07T14:39:51Z</cp:lastPrinted>
  <dcterms:created xsi:type="dcterms:W3CDTF">2012-12-04T23:01:03Z</dcterms:created>
  <dcterms:modified xsi:type="dcterms:W3CDTF">2019-08-24T18:22:54Z</dcterms:modified>
</cp:coreProperties>
</file>