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74" r:id="rId4"/>
    <p:sldId id="276" r:id="rId5"/>
    <p:sldId id="265" r:id="rId6"/>
    <p:sldId id="266" r:id="rId7"/>
    <p:sldId id="275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4" autoAdjust="0"/>
    <p:restoredTop sz="94946" autoAdjust="0"/>
  </p:normalViewPr>
  <p:slideViewPr>
    <p:cSldViewPr snapToGrid="0" snapToObjects="1">
      <p:cViewPr varScale="1">
        <p:scale>
          <a:sx n="60" d="100"/>
          <a:sy n="60" d="100"/>
        </p:scale>
        <p:origin x="-11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antu@gmail.com" TargetMode="External"/><Relationship Id="rId4" Type="http://schemas.openxmlformats.org/officeDocument/2006/relationships/hyperlink" Target="mailto:hemaramaswamy@yahoo.com" TargetMode="External"/><Relationship Id="rId5" Type="http://schemas.openxmlformats.org/officeDocument/2006/relationships/hyperlink" Target="mailto:f.behmann@ieee.org" TargetMode="External"/><Relationship Id="rId6" Type="http://schemas.openxmlformats.org/officeDocument/2006/relationships/hyperlink" Target="mailto:potash@flash.net" TargetMode="External"/><Relationship Id="rId7" Type="http://schemas.openxmlformats.org/officeDocument/2006/relationships/hyperlink" Target="mailto:ezavesky@research.att.com" TargetMode="External"/><Relationship Id="rId1" Type="http://schemas.openxmlformats.org/officeDocument/2006/relationships/slideLayout" Target="../slideLayouts/slideLayout17.xml"/><Relationship Id="rId2" Type="http://schemas.openxmlformats.org/officeDocument/2006/relationships/hyperlink" Target="mailto:F.behmann@iee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em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Fawzi Behmann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Austin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ComSoc</a:t>
            </a:r>
            <a:r>
              <a:rPr lang="en-US" dirty="0" smtClean="0">
                <a:latin typeface="Verdana" charset="0"/>
                <a:cs typeface="ＭＳ Ｐゴシック" charset="0"/>
              </a:rPr>
              <a:t> &amp; SP and Computer &amp; EMBS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Fawzi Behmann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8/23/19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20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Vision/Mission</a:t>
            </a:r>
          </a:p>
          <a:p>
            <a:pPr>
              <a:defRPr/>
            </a:pPr>
            <a:r>
              <a:rPr lang="en-US" sz="1600" dirty="0">
                <a:solidFill>
                  <a:srgbClr val="005582"/>
                </a:solidFill>
              </a:rPr>
              <a:t>The IEEE </a:t>
            </a:r>
            <a:r>
              <a:rPr lang="en-US" sz="1600" dirty="0" err="1" smtClean="0">
                <a:solidFill>
                  <a:srgbClr val="005582"/>
                </a:solidFill>
              </a:rPr>
              <a:t>ComSoc</a:t>
            </a:r>
            <a:r>
              <a:rPr lang="en-US" sz="1600" dirty="0" smtClean="0">
                <a:solidFill>
                  <a:srgbClr val="005582"/>
                </a:solidFill>
              </a:rPr>
              <a:t> &amp; SP* and Computer &amp; EMBS** </a:t>
            </a:r>
            <a:r>
              <a:rPr lang="en-US" sz="1600" dirty="0">
                <a:solidFill>
                  <a:srgbClr val="005582"/>
                </a:solidFill>
              </a:rPr>
              <a:t>joint chapters seek to be </a:t>
            </a:r>
            <a:r>
              <a:rPr lang="en-US" sz="1600" dirty="0" smtClean="0">
                <a:solidFill>
                  <a:srgbClr val="005582"/>
                </a:solidFill>
              </a:rPr>
              <a:t>relevant </a:t>
            </a:r>
            <a:r>
              <a:rPr lang="en-US" sz="1600" dirty="0">
                <a:solidFill>
                  <a:srgbClr val="005582"/>
                </a:solidFill>
              </a:rPr>
              <a:t>to </a:t>
            </a:r>
            <a:r>
              <a:rPr lang="en-US" sz="1600" dirty="0" smtClean="0">
                <a:solidFill>
                  <a:srgbClr val="005582"/>
                </a:solidFill>
              </a:rPr>
              <a:t>the members and technical community by providing </a:t>
            </a:r>
            <a:r>
              <a:rPr lang="en-US" sz="1600" b="1" i="1" dirty="0" smtClean="0">
                <a:solidFill>
                  <a:srgbClr val="008000"/>
                </a:solidFill>
              </a:rPr>
              <a:t>technical meetings with antiquing topics, networking and Community outreach events.</a:t>
            </a:r>
            <a:endParaRPr lang="en-US" sz="1600" dirty="0"/>
          </a:p>
          <a:p>
            <a:endParaRPr lang="en-US" sz="2000" b="1" dirty="0" smtClean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Fawzi Behmann					</a:t>
            </a:r>
            <a:r>
              <a:rPr lang="en-US" sz="1600" dirty="0" smtClean="0">
                <a:hlinkClick r:id="rId2"/>
              </a:rPr>
              <a:t>F.behmann@ieee.org</a:t>
            </a:r>
            <a:endParaRPr lang="en-US" sz="1600" dirty="0" smtClean="0"/>
          </a:p>
          <a:p>
            <a:r>
              <a:rPr lang="en-US" sz="1600" dirty="0" smtClean="0"/>
              <a:t>Vice Chair		Norma </a:t>
            </a:r>
            <a:r>
              <a:rPr lang="en-US" sz="1600" dirty="0"/>
              <a:t>Antunano*				</a:t>
            </a:r>
            <a:r>
              <a:rPr lang="en-US" sz="1600" dirty="0">
                <a:hlinkClick r:id="rId3"/>
              </a:rPr>
              <a:t>normaantu@</a:t>
            </a:r>
            <a:r>
              <a:rPr lang="en-US" sz="1600" dirty="0" smtClean="0">
                <a:hlinkClick r:id="rId3"/>
              </a:rPr>
              <a:t>gmail.com</a:t>
            </a:r>
            <a:endParaRPr lang="en-US" sz="1600" dirty="0" smtClean="0"/>
          </a:p>
          <a:p>
            <a:r>
              <a:rPr lang="en-US" sz="1600" dirty="0" smtClean="0"/>
              <a:t>Vice Chair		Hema Ramaswamy</a:t>
            </a:r>
            <a:r>
              <a:rPr lang="en-US" sz="1600" dirty="0"/>
              <a:t>**				</a:t>
            </a:r>
            <a:r>
              <a:rPr lang="en-US" sz="1600" dirty="0">
                <a:hlinkClick r:id="rId4"/>
              </a:rPr>
              <a:t>hemaramaswamy@</a:t>
            </a:r>
            <a:r>
              <a:rPr lang="en-US" sz="1600" dirty="0" smtClean="0">
                <a:hlinkClick r:id="rId4"/>
              </a:rPr>
              <a:t>yahoo.com</a:t>
            </a:r>
            <a:endParaRPr lang="en-US" sz="1600" dirty="0" smtClean="0"/>
          </a:p>
          <a:p>
            <a:r>
              <a:rPr lang="en-US" sz="1600" dirty="0" smtClean="0"/>
              <a:t>Treasurer		Fawzi Behmann*					</a:t>
            </a:r>
            <a:r>
              <a:rPr lang="en-US" sz="1600" dirty="0" smtClean="0">
                <a:hlinkClick r:id="rId5"/>
              </a:rPr>
              <a:t>f.behmann@ieee.org</a:t>
            </a:r>
            <a:endParaRPr lang="en-US" sz="1600" dirty="0" smtClean="0"/>
          </a:p>
          <a:p>
            <a:r>
              <a:rPr lang="en-US" sz="1600" dirty="0" smtClean="0"/>
              <a:t>Treasurer		Hema Ramaswamy</a:t>
            </a:r>
            <a:r>
              <a:rPr lang="en-US" sz="1600" dirty="0"/>
              <a:t>**				</a:t>
            </a:r>
            <a:r>
              <a:rPr lang="en-US" sz="1600" dirty="0">
                <a:hlinkClick r:id="rId4"/>
              </a:rPr>
              <a:t>hemaramaswamy@</a:t>
            </a:r>
            <a:r>
              <a:rPr lang="en-US" sz="1600" dirty="0" smtClean="0">
                <a:hlinkClick r:id="rId4"/>
              </a:rPr>
              <a:t>yahoo.com</a:t>
            </a:r>
            <a:endParaRPr lang="en-US" sz="1600" dirty="0" smtClean="0"/>
          </a:p>
          <a:p>
            <a:r>
              <a:rPr lang="en-US" sz="1600" dirty="0" smtClean="0"/>
              <a:t>Webmaster		</a:t>
            </a:r>
            <a:r>
              <a:rPr lang="en-US" sz="1600" dirty="0"/>
              <a:t>Norma Antunano					</a:t>
            </a:r>
            <a:r>
              <a:rPr lang="en-US" sz="1600" dirty="0">
                <a:hlinkClick r:id="rId3"/>
              </a:rPr>
              <a:t>normaantu@</a:t>
            </a:r>
            <a:r>
              <a:rPr lang="en-US" sz="1600" dirty="0" smtClean="0">
                <a:hlinkClick r:id="rId3"/>
              </a:rPr>
              <a:t>gmail.com</a:t>
            </a:r>
            <a:endParaRPr lang="en-US" sz="1600" dirty="0" smtClean="0"/>
          </a:p>
          <a:p>
            <a:r>
              <a:rPr lang="en-US" sz="1600" dirty="0" smtClean="0"/>
              <a:t>Past Chair		</a:t>
            </a:r>
            <a:r>
              <a:rPr lang="en-US" sz="1600" dirty="0"/>
              <a:t>Hana Potash						</a:t>
            </a:r>
            <a:r>
              <a:rPr lang="en-US" sz="1600" dirty="0">
                <a:hlinkClick r:id="rId6"/>
              </a:rPr>
              <a:t>potash@</a:t>
            </a:r>
            <a:r>
              <a:rPr lang="en-US" sz="1600" dirty="0" smtClean="0">
                <a:hlinkClick r:id="rId6"/>
              </a:rPr>
              <a:t>flash.net</a:t>
            </a:r>
            <a:endParaRPr lang="en-US" sz="1600" dirty="0" smtClean="0"/>
          </a:p>
          <a:p>
            <a:r>
              <a:rPr lang="en-US" sz="1600" dirty="0" smtClean="0"/>
              <a:t>ATT Liaison		</a:t>
            </a:r>
            <a:r>
              <a:rPr lang="en-US" sz="1600" dirty="0"/>
              <a:t>Eric Zavesky						</a:t>
            </a:r>
            <a:r>
              <a:rPr lang="en-US" sz="1600" dirty="0">
                <a:hlinkClick r:id="rId7"/>
              </a:rPr>
              <a:t>ezavesky@</a:t>
            </a:r>
            <a:r>
              <a:rPr lang="en-US" sz="1600" dirty="0" smtClean="0">
                <a:hlinkClick r:id="rId7"/>
              </a:rPr>
              <a:t>research.att.com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		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b="1" dirty="0" smtClean="0"/>
              <a:t>OU - Chapter Size and profile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Membership = 797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496"/>
              </p:ext>
            </p:extLst>
          </p:nvPr>
        </p:nvGraphicFramePr>
        <p:xfrm>
          <a:off x="999839" y="4351132"/>
          <a:ext cx="6067409" cy="17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476"/>
                <a:gridCol w="1944933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Membership</a:t>
                      </a:r>
                      <a:endParaRPr lang="en-US" dirty="0"/>
                    </a:p>
                  </a:txBody>
                  <a:tcPr/>
                </a:tc>
              </a:tr>
              <a:tr h="2742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ComSoc</a:t>
                      </a:r>
                      <a:r>
                        <a:rPr lang="en-US" sz="1600" dirty="0" smtClean="0"/>
                        <a:t> - Austin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/>
                </a:tc>
              </a:tr>
              <a:tr h="3672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Signal Processing </a:t>
                      </a:r>
                      <a:r>
                        <a:rPr lang="mr-IN" sz="1600" dirty="0" smtClean="0"/>
                        <a:t>–</a:t>
                      </a:r>
                      <a:r>
                        <a:rPr lang="en-US" sz="1600" dirty="0" smtClean="0"/>
                        <a:t>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/>
                </a:tc>
              </a:tr>
              <a:tr h="3249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490</a:t>
                      </a:r>
                      <a:endParaRPr lang="en-US" sz="1600" dirty="0"/>
                    </a:p>
                  </a:txBody>
                  <a:tcPr/>
                </a:tc>
              </a:tr>
              <a:tr h="270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27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996523" y="1860758"/>
            <a:ext cx="2584531" cy="2085095"/>
            <a:chOff x="2133600" y="4267200"/>
            <a:chExt cx="1828800" cy="15240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2133600" y="4267200"/>
              <a:ext cx="1828800" cy="1524000"/>
              <a:chOff x="3200400" y="1524000"/>
              <a:chExt cx="4267200" cy="3886200"/>
            </a:xfrm>
          </p:grpSpPr>
          <p:sp>
            <p:nvSpPr>
              <p:cNvPr id="11" name="Oval 23"/>
              <p:cNvSpPr>
                <a:spLocks noChangeArrowheads="1"/>
              </p:cNvSpPr>
              <p:nvPr/>
            </p:nvSpPr>
            <p:spPr bwMode="auto">
              <a:xfrm>
                <a:off x="3200400" y="1524000"/>
                <a:ext cx="4267200" cy="3886200"/>
              </a:xfrm>
              <a:prstGeom prst="ellipse">
                <a:avLst/>
              </a:prstGeom>
              <a:noFill/>
              <a:ln w="38100">
                <a:solidFill>
                  <a:srgbClr val="668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CC3300"/>
                  </a:buClr>
                  <a:buSzPct val="50000"/>
                  <a:buFont typeface="Monotype Sorts" charset="0"/>
                  <a:buNone/>
                </a:pPr>
                <a:endParaRPr lang="en-US"/>
              </a:p>
            </p:txBody>
          </p:sp>
          <p:pic>
            <p:nvPicPr>
              <p:cNvPr id="12" name="Picture 24" descr="Screen Shot 2016-12-01 at 2.03.01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6576" y="1752600"/>
                <a:ext cx="1453223" cy="739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5" descr="Screen Shot 2017-02-23 at 10.25.24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1" y="2895600"/>
                <a:ext cx="1295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6" descr="Screen Shot 2017-02-23 at 10.24.36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743200"/>
                <a:ext cx="1109133" cy="120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4343400"/>
                <a:ext cx="2590800" cy="597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024" y="2819400"/>
                <a:ext cx="1055376" cy="132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356100" y="4068536"/>
                <a:ext cx="1766888" cy="7864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latin typeface="+mj-lt"/>
                  </a:rPr>
                  <a:t>Austin</a:t>
                </a:r>
              </a:p>
            </p:txBody>
          </p:sp>
        </p:grpSp>
        <p:pic>
          <p:nvPicPr>
            <p:cNvPr id="10" name="Picture 22" descr="EMB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700" y="4343400"/>
              <a:ext cx="673100" cy="43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025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Membership = 797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44344"/>
              </p:ext>
            </p:extLst>
          </p:nvPr>
        </p:nvGraphicFramePr>
        <p:xfrm>
          <a:off x="999839" y="4351132"/>
          <a:ext cx="6067409" cy="17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476"/>
                <a:gridCol w="1944933"/>
              </a:tblGrid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Membership</a:t>
                      </a:r>
                      <a:endParaRPr lang="en-US" dirty="0"/>
                    </a:p>
                  </a:txBody>
                  <a:tcPr/>
                </a:tc>
              </a:tr>
              <a:tr h="2742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ComSoc</a:t>
                      </a:r>
                      <a:r>
                        <a:rPr lang="en-US" sz="1600" dirty="0" smtClean="0"/>
                        <a:t> - Austin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/>
                </a:tc>
              </a:tr>
              <a:tr h="3672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Signal Processing </a:t>
                      </a:r>
                      <a:r>
                        <a:rPr lang="mr-IN" sz="1600" dirty="0" smtClean="0"/>
                        <a:t>–</a:t>
                      </a:r>
                      <a:r>
                        <a:rPr lang="en-US" sz="1600" dirty="0" smtClean="0"/>
                        <a:t>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/>
                </a:tc>
              </a:tr>
              <a:tr h="3249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490</a:t>
                      </a:r>
                      <a:endParaRPr lang="en-US" sz="1600" dirty="0"/>
                    </a:p>
                  </a:txBody>
                  <a:tcPr/>
                </a:tc>
              </a:tr>
              <a:tr h="270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27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996523" y="1860758"/>
            <a:ext cx="2584531" cy="2085095"/>
            <a:chOff x="2133600" y="4267200"/>
            <a:chExt cx="1828800" cy="152400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2133600" y="4267200"/>
              <a:ext cx="1828800" cy="1524000"/>
              <a:chOff x="3200400" y="1524000"/>
              <a:chExt cx="4267200" cy="3886200"/>
            </a:xfrm>
          </p:grpSpPr>
          <p:sp>
            <p:nvSpPr>
              <p:cNvPr id="11" name="Oval 23"/>
              <p:cNvSpPr>
                <a:spLocks noChangeArrowheads="1"/>
              </p:cNvSpPr>
              <p:nvPr/>
            </p:nvSpPr>
            <p:spPr bwMode="auto">
              <a:xfrm>
                <a:off x="3200400" y="1524000"/>
                <a:ext cx="4267200" cy="3886200"/>
              </a:xfrm>
              <a:prstGeom prst="ellipse">
                <a:avLst/>
              </a:prstGeom>
              <a:noFill/>
              <a:ln w="38100">
                <a:solidFill>
                  <a:srgbClr val="668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CC3300"/>
                  </a:buClr>
                  <a:buSzPct val="50000"/>
                  <a:buFont typeface="Monotype Sorts" charset="0"/>
                  <a:buNone/>
                </a:pPr>
                <a:endParaRPr lang="en-US"/>
              </a:p>
            </p:txBody>
          </p:sp>
          <p:pic>
            <p:nvPicPr>
              <p:cNvPr id="12" name="Picture 24" descr="Screen Shot 2016-12-01 at 2.03.01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6576" y="1752600"/>
                <a:ext cx="1453223" cy="739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5" descr="Screen Shot 2017-02-23 at 10.25.24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1" y="2895600"/>
                <a:ext cx="1295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6" descr="Screen Shot 2017-02-23 at 10.24.36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743200"/>
                <a:ext cx="1109133" cy="1206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4343400"/>
                <a:ext cx="2590800" cy="597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024" y="2819400"/>
                <a:ext cx="1055376" cy="132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356100" y="4068536"/>
                <a:ext cx="1766888" cy="7864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latin typeface="+mj-lt"/>
                  </a:rPr>
                  <a:t>Austin</a:t>
                </a:r>
              </a:p>
            </p:txBody>
          </p:sp>
        </p:grpSp>
        <p:pic>
          <p:nvPicPr>
            <p:cNvPr id="10" name="Picture 22" descr="EMB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700" y="4343400"/>
              <a:ext cx="673100" cy="43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919788" y="2116855"/>
            <a:ext cx="319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9B009B"/>
                </a:solidFill>
                <a:latin typeface="Calibri" charset="0"/>
              </a:rPr>
              <a:t>2015 Chapter Achievement Award</a:t>
            </a:r>
          </a:p>
          <a:p>
            <a:pPr algn="ctr" eaLnBrk="1" hangingPunct="1"/>
            <a:r>
              <a:rPr lang="en-US" sz="1200" b="1">
                <a:solidFill>
                  <a:srgbClr val="9B009B"/>
                </a:solidFill>
                <a:latin typeface="Calibri" charset="0"/>
              </a:rPr>
              <a:t>2015 Chapter-of-the-Year Award</a:t>
            </a:r>
          </a:p>
        </p:txBody>
      </p:sp>
      <p:pic>
        <p:nvPicPr>
          <p:cNvPr id="19" name="Picture 5" descr="AustinTexa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481855"/>
            <a:ext cx="24050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867400" y="2528018"/>
            <a:ext cx="319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0000FF"/>
                </a:solidFill>
                <a:latin typeface="Calibri" charset="0"/>
              </a:rPr>
              <a:t>2017 Chapter Achievement Award</a:t>
            </a:r>
          </a:p>
          <a:p>
            <a:pPr algn="ctr" eaLnBrk="1" hangingPunct="1"/>
            <a:r>
              <a:rPr lang="en-US" sz="1200" b="1" dirty="0">
                <a:solidFill>
                  <a:srgbClr val="0000FF"/>
                </a:solidFill>
                <a:latin typeface="Calibri" charset="0"/>
              </a:rPr>
              <a:t>2017 Chapter-of-the-Year Award</a:t>
            </a:r>
          </a:p>
        </p:txBody>
      </p:sp>
    </p:spTree>
    <p:extLst>
      <p:ext uri="{BB962C8B-B14F-4D97-AF65-F5344CB8AC3E}">
        <p14:creationId xmlns:p14="http://schemas.microsoft.com/office/powerpoint/2010/main" val="213712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58695"/>
              </p:ext>
            </p:extLst>
          </p:nvPr>
        </p:nvGraphicFramePr>
        <p:xfrm>
          <a:off x="366889" y="1748456"/>
          <a:ext cx="8629687" cy="4728216"/>
        </p:xfrm>
        <a:graphic>
          <a:graphicData uri="http://schemas.openxmlformats.org/drawingml/2006/table">
            <a:tbl>
              <a:tblPr/>
              <a:tblGrid>
                <a:gridCol w="835459"/>
                <a:gridCol w="815082"/>
                <a:gridCol w="4393576"/>
                <a:gridCol w="892098"/>
                <a:gridCol w="771135"/>
                <a:gridCol w="922337"/>
              </a:tblGrid>
              <a:tr h="5898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 Date</a:t>
                      </a:r>
                    </a:p>
                  </a:txBody>
                  <a:tcPr marL="9831" marR="9831" marT="98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 Category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 Title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Attendance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IEEE Member Attendees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Non-Member Attendees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088"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1/24/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Austin, Celebrate the beginning of 2019 with a presentation on: Collaborative Technologies Trends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2/21/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AIOT (Artificial Intelligence of Things)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3/14/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Underground Sensor Network for Water Pipe Leakage Detection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4/24/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 Cities Patient Fall Detection and Smart City Concept Garage System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5/23/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Cyber-Physical System Challenges to the Trustworthiness of Systems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6/20/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Accelerating AI using HPC"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7/18/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Design Fast with Modular Blocks: The Future of RF &amp; Microwave Systems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8/22/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Using SDRs and FPGAs to create Advanced Wireless Testbeds</a:t>
                      </a:r>
                    </a:p>
                  </a:txBody>
                  <a:tcPr marL="9831" marR="9831" marT="9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92949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2/14/</a:t>
                      </a:r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 Outreach Event (Himss/IHP) : Central Texas Section Chapter, C16/EMB18 Austin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139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831" marR="9831" marT="98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831" marR="9831" marT="9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6889" y="1357392"/>
            <a:ext cx="7456338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9 Technical Meetings: 407 in Attendance, L31 were filed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289" y="6330580"/>
            <a:ext cx="4693337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11 Admin Meetings: L31 were filed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Outreach &amp; Collaboration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61156"/>
            <a:ext cx="8962585" cy="617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Within Austin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Collaborate and support BDY HAX (January)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Had interview on 5G published as a white paper distributed at different forums and websites such as US Ignite (February)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Invited to speak with AT&amp;T CTO on 5G technology and applications at Austin Forum  (May)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Gave certificate of achievements to 8 sr. students on Senior design day for completing hands-on outreach </a:t>
            </a:r>
            <a:r>
              <a:rPr lang="en-US" sz="1600" dirty="0" err="1" smtClean="0"/>
              <a:t>IoT</a:t>
            </a:r>
            <a:r>
              <a:rPr lang="en-US" sz="1600" dirty="0" smtClean="0"/>
              <a:t> Projects in San Marcos (May)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Volunteered, supported WIE in Austin (May)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Supported NI week (May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Sponsored and supported Texas Smart City Summit in Austin, showcase student projects. (May)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Gave talk at NI for summer school sponsored by </a:t>
            </a:r>
            <a:r>
              <a:rPr lang="en-US" sz="1600" dirty="0" err="1" smtClean="0"/>
              <a:t>Comsoc</a:t>
            </a:r>
            <a:r>
              <a:rPr lang="en-US" sz="1600" dirty="0" smtClean="0"/>
              <a:t> for </a:t>
            </a:r>
            <a:r>
              <a:rPr lang="en-US" sz="1600" dirty="0" err="1" smtClean="0"/>
              <a:t>slec</a:t>
            </a:r>
            <a:r>
              <a:rPr lang="en-US" sz="1600" dirty="0" smtClean="0"/>
              <a:t> 24 PhD students form various countries.</a:t>
            </a:r>
          </a:p>
          <a:p>
            <a:pPr marL="285750" indent="-285750">
              <a:buFont typeface="Arial"/>
              <a:buChar char="•"/>
            </a:pPr>
            <a:endParaRPr lang="en-US" sz="100" dirty="0"/>
          </a:p>
          <a:p>
            <a:r>
              <a:rPr lang="en-US" sz="2000" b="1" dirty="0" smtClean="0"/>
              <a:t>Outside </a:t>
            </a:r>
            <a:r>
              <a:rPr lang="en-US" sz="2000" b="1" dirty="0"/>
              <a:t>Austin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Organize Panel and Spoke at </a:t>
            </a:r>
            <a:r>
              <a:rPr lang="en-US" sz="1600" dirty="0" err="1" smtClean="0"/>
              <a:t>Himss</a:t>
            </a:r>
            <a:r>
              <a:rPr lang="en-US" sz="1600" dirty="0" smtClean="0"/>
              <a:t>/IHP on </a:t>
            </a:r>
            <a:r>
              <a:rPr lang="en-US" sz="1600" dirty="0" err="1" smtClean="0"/>
              <a:t>IoT</a:t>
            </a:r>
            <a:r>
              <a:rPr lang="en-US" sz="1600" dirty="0" smtClean="0"/>
              <a:t> (Feb. 2019)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Invite as Keynote at VIT Conference in Vellore India (March 2019)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Invited as distinguished lecturer and held 4 talks in Bangalore and Vellore (March)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Supported </a:t>
            </a:r>
            <a:r>
              <a:rPr lang="en-US" sz="1600" dirty="0" err="1" smtClean="0"/>
              <a:t>GreenTech</a:t>
            </a:r>
            <a:r>
              <a:rPr lang="en-US" sz="1600" dirty="0" smtClean="0"/>
              <a:t> conference and R5 meeting/Student competition (April)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Organize </a:t>
            </a:r>
            <a:r>
              <a:rPr lang="en-US" sz="1600" dirty="0" err="1" smtClean="0"/>
              <a:t>GreenTechnology</a:t>
            </a:r>
            <a:r>
              <a:rPr lang="en-US" sz="1600" dirty="0" smtClean="0"/>
              <a:t> track at WFIOT, gave talk on healthcare and participated in a panel on Smart city (April, Limerick)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8/23/19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270448"/>
            <a:ext cx="8962585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Chapter Vitality Assessment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Disruptive technologies change the interest &amp; selection by members &amp; prospective members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Competition with intensive local special interest groups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Excellent meeting facilities provided by AT&amp;T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Guided by monthly feedback form suggesting topical area.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Rank of speakers from audience is 80-100%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Another positive: a great diverse audience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400" b="1" dirty="0" smtClean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More volunteers to help increase penetration ratio and grow membership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7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8/23/19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6338</TotalTime>
  <Words>673</Words>
  <Application>Microsoft Macintosh PowerPoint</Application>
  <PresentationFormat>On-screen Show (4:3)</PresentationFormat>
  <Paragraphs>162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IEEE-Template</vt:lpstr>
      <vt:lpstr>IEEE Central Texas Section 2019 Fall Leadership Planning Meeting August 24, 2018 San Marcos, TX</vt:lpstr>
      <vt:lpstr>Vision, Leadership Team</vt:lpstr>
      <vt:lpstr>Membership = 797</vt:lpstr>
      <vt:lpstr>Membership = 797</vt:lpstr>
      <vt:lpstr>2019 Key Accomplishments</vt:lpstr>
      <vt:lpstr>2019 Chapter Outreach &amp; Collaboration </vt:lpstr>
      <vt:lpstr>2019 Chapter Vitality &amp; Help Needed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Fawzi Behmann</cp:lastModifiedBy>
  <cp:revision>163</cp:revision>
  <cp:lastPrinted>2018-08-07T14:39:51Z</cp:lastPrinted>
  <dcterms:created xsi:type="dcterms:W3CDTF">2012-12-04T23:01:03Z</dcterms:created>
  <dcterms:modified xsi:type="dcterms:W3CDTF">2019-08-24T04:27:01Z</dcterms:modified>
</cp:coreProperties>
</file>