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0"/>
  </p:notesMasterIdLst>
  <p:handoutMasterIdLst>
    <p:handoutMasterId r:id="rId21"/>
  </p:handoutMasterIdLst>
  <p:sldIdLst>
    <p:sldId id="256" r:id="rId3"/>
    <p:sldId id="259" r:id="rId4"/>
    <p:sldId id="262" r:id="rId5"/>
    <p:sldId id="260" r:id="rId6"/>
    <p:sldId id="264" r:id="rId7"/>
    <p:sldId id="263" r:id="rId8"/>
    <p:sldId id="261" r:id="rId9"/>
    <p:sldId id="268" r:id="rId10"/>
    <p:sldId id="289" r:id="rId11"/>
    <p:sldId id="283" r:id="rId12"/>
    <p:sldId id="284" r:id="rId13"/>
    <p:sldId id="285" r:id="rId14"/>
    <p:sldId id="286" r:id="rId15"/>
    <p:sldId id="290" r:id="rId16"/>
    <p:sldId id="287" r:id="rId17"/>
    <p:sldId id="291" r:id="rId18"/>
    <p:sldId id="274" r:id="rId19"/>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82" d="100"/>
          <a:sy n="82" d="100"/>
        </p:scale>
        <p:origin x="-2070"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A4C84D-B95B-094E-B239-CD942458F9E7}" type="doc">
      <dgm:prSet loTypeId="urn:microsoft.com/office/officeart/2005/8/layout/venn1" loCatId="relationship" qsTypeId="urn:microsoft.com/office/officeart/2005/8/quickstyle/simple4" qsCatId="simple" csTypeId="urn:microsoft.com/office/officeart/2005/8/colors/accent1_2" csCatId="accent1" phldr="1"/>
      <dgm:spPr/>
    </dgm:pt>
    <dgm:pt modelId="{64F8D59C-779C-4C4B-AD78-38CE17212677}">
      <dgm:prSet phldrT="[Text]"/>
      <dgm:spPr>
        <a:gradFill rotWithShape="0">
          <a:gsLst>
            <a:gs pos="0">
              <a:schemeClr val="accent6">
                <a:lumMod val="75000"/>
                <a:alpha val="50000"/>
              </a:schemeClr>
            </a:gs>
            <a:gs pos="100000">
              <a:schemeClr val="accent6">
                <a:lumMod val="60000"/>
                <a:lumOff val="40000"/>
                <a:alpha val="50000"/>
              </a:schemeClr>
            </a:gs>
          </a:gsLst>
        </a:gradFill>
      </dgm:spPr>
      <dgm:t>
        <a:bodyPr/>
        <a:lstStyle/>
        <a:p>
          <a:r>
            <a:rPr lang="en-US" dirty="0" smtClean="0"/>
            <a:t>Industry</a:t>
          </a:r>
          <a:endParaRPr lang="en-US" dirty="0"/>
        </a:p>
      </dgm:t>
    </dgm:pt>
    <dgm:pt modelId="{8A3C5D12-6397-B549-97BB-D98A411CDC0E}" type="parTrans" cxnId="{087D1739-1F37-984B-8A5F-A88EC023A38C}">
      <dgm:prSet/>
      <dgm:spPr/>
      <dgm:t>
        <a:bodyPr/>
        <a:lstStyle/>
        <a:p>
          <a:endParaRPr lang="en-US"/>
        </a:p>
      </dgm:t>
    </dgm:pt>
    <dgm:pt modelId="{925BF5EB-7B6C-2D49-A536-2115DC0DB353}" type="sibTrans" cxnId="{087D1739-1F37-984B-8A5F-A88EC023A38C}">
      <dgm:prSet/>
      <dgm:spPr/>
      <dgm:t>
        <a:bodyPr/>
        <a:lstStyle/>
        <a:p>
          <a:endParaRPr lang="en-US"/>
        </a:p>
      </dgm:t>
    </dgm:pt>
    <dgm:pt modelId="{A05BF89C-B24C-9849-9A34-9A0FEB41C422}">
      <dgm:prSet phldrT="[Text]"/>
      <dgm:spPr>
        <a:gradFill rotWithShape="0">
          <a:gsLst>
            <a:gs pos="0">
              <a:srgbClr val="FFFF00">
                <a:alpha val="50000"/>
              </a:srgbClr>
            </a:gs>
            <a:gs pos="100000">
              <a:schemeClr val="accent5">
                <a:lumMod val="20000"/>
                <a:lumOff val="80000"/>
                <a:alpha val="50000"/>
              </a:schemeClr>
            </a:gs>
          </a:gsLst>
        </a:gradFill>
      </dgm:spPr>
      <dgm:t>
        <a:bodyPr/>
        <a:lstStyle/>
        <a:p>
          <a:r>
            <a:rPr lang="en-US" dirty="0" smtClean="0"/>
            <a:t>Government</a:t>
          </a:r>
          <a:endParaRPr lang="en-US" dirty="0"/>
        </a:p>
      </dgm:t>
    </dgm:pt>
    <dgm:pt modelId="{86BD6170-ED9A-A741-90EF-D6ECAA6E4498}" type="parTrans" cxnId="{E2C7A52E-C2B8-C249-AAF7-75966A40D3B7}">
      <dgm:prSet/>
      <dgm:spPr/>
      <dgm:t>
        <a:bodyPr/>
        <a:lstStyle/>
        <a:p>
          <a:endParaRPr lang="en-US"/>
        </a:p>
      </dgm:t>
    </dgm:pt>
    <dgm:pt modelId="{0C0A9E7A-73A3-574B-9126-EF8E20B96418}" type="sibTrans" cxnId="{E2C7A52E-C2B8-C249-AAF7-75966A40D3B7}">
      <dgm:prSet/>
      <dgm:spPr/>
      <dgm:t>
        <a:bodyPr/>
        <a:lstStyle/>
        <a:p>
          <a:endParaRPr lang="en-US"/>
        </a:p>
      </dgm:t>
    </dgm:pt>
    <dgm:pt modelId="{693B99D3-3182-3E48-915E-15A2AD041CD5}">
      <dgm:prSet phldrT="[Text]"/>
      <dgm:spPr/>
      <dgm:t>
        <a:bodyPr/>
        <a:lstStyle/>
        <a:p>
          <a:r>
            <a:rPr lang="en-US" dirty="0" smtClean="0"/>
            <a:t>Academia</a:t>
          </a:r>
          <a:endParaRPr lang="en-US" dirty="0"/>
        </a:p>
      </dgm:t>
    </dgm:pt>
    <dgm:pt modelId="{FEB133DD-C287-3349-856B-8B6933758705}" type="parTrans" cxnId="{A1E6660C-DC7C-1743-A1B1-9D977CFC1EC2}">
      <dgm:prSet/>
      <dgm:spPr/>
      <dgm:t>
        <a:bodyPr/>
        <a:lstStyle/>
        <a:p>
          <a:endParaRPr lang="en-US"/>
        </a:p>
      </dgm:t>
    </dgm:pt>
    <dgm:pt modelId="{FB99AAF4-0CE8-7341-A5A8-23A32DE5CA65}" type="sibTrans" cxnId="{A1E6660C-DC7C-1743-A1B1-9D977CFC1EC2}">
      <dgm:prSet/>
      <dgm:spPr/>
      <dgm:t>
        <a:bodyPr/>
        <a:lstStyle/>
        <a:p>
          <a:endParaRPr lang="en-US"/>
        </a:p>
      </dgm:t>
    </dgm:pt>
    <dgm:pt modelId="{231D15EC-F41F-7041-98A8-7F1B426B144A}" type="pres">
      <dgm:prSet presAssocID="{16A4C84D-B95B-094E-B239-CD942458F9E7}" presName="compositeShape" presStyleCnt="0">
        <dgm:presLayoutVars>
          <dgm:chMax val="7"/>
          <dgm:dir/>
          <dgm:resizeHandles val="exact"/>
        </dgm:presLayoutVars>
      </dgm:prSet>
      <dgm:spPr/>
    </dgm:pt>
    <dgm:pt modelId="{102D2172-745D-B548-B7E7-7CFB66BE03D7}" type="pres">
      <dgm:prSet presAssocID="{64F8D59C-779C-4C4B-AD78-38CE17212677}" presName="circ1" presStyleLbl="vennNode1" presStyleIdx="0" presStyleCnt="3" custLinFactNeighborY="3045"/>
      <dgm:spPr/>
      <dgm:t>
        <a:bodyPr/>
        <a:lstStyle/>
        <a:p>
          <a:endParaRPr lang="en-US"/>
        </a:p>
      </dgm:t>
    </dgm:pt>
    <dgm:pt modelId="{E9EBEFDC-968B-FB49-9B55-61C950AAAA98}" type="pres">
      <dgm:prSet presAssocID="{64F8D59C-779C-4C4B-AD78-38CE17212677}" presName="circ1Tx" presStyleLbl="revTx" presStyleIdx="0" presStyleCnt="0">
        <dgm:presLayoutVars>
          <dgm:chMax val="0"/>
          <dgm:chPref val="0"/>
          <dgm:bulletEnabled val="1"/>
        </dgm:presLayoutVars>
      </dgm:prSet>
      <dgm:spPr/>
      <dgm:t>
        <a:bodyPr/>
        <a:lstStyle/>
        <a:p>
          <a:endParaRPr lang="en-US"/>
        </a:p>
      </dgm:t>
    </dgm:pt>
    <dgm:pt modelId="{C7B19934-CC77-224E-B032-6AFAFEF080A9}" type="pres">
      <dgm:prSet presAssocID="{A05BF89C-B24C-9849-9A34-9A0FEB41C422}" presName="circ2" presStyleLbl="vennNode1" presStyleIdx="1" presStyleCnt="3" custLinFactNeighborX="-1468" custLinFactNeighborY="-8173"/>
      <dgm:spPr/>
      <dgm:t>
        <a:bodyPr/>
        <a:lstStyle/>
        <a:p>
          <a:endParaRPr lang="en-US"/>
        </a:p>
      </dgm:t>
    </dgm:pt>
    <dgm:pt modelId="{2B7CE576-7F64-5E4C-84D0-660CD61A9F54}" type="pres">
      <dgm:prSet presAssocID="{A05BF89C-B24C-9849-9A34-9A0FEB41C422}" presName="circ2Tx" presStyleLbl="revTx" presStyleIdx="0" presStyleCnt="0">
        <dgm:presLayoutVars>
          <dgm:chMax val="0"/>
          <dgm:chPref val="0"/>
          <dgm:bulletEnabled val="1"/>
        </dgm:presLayoutVars>
      </dgm:prSet>
      <dgm:spPr/>
      <dgm:t>
        <a:bodyPr/>
        <a:lstStyle/>
        <a:p>
          <a:endParaRPr lang="en-US"/>
        </a:p>
      </dgm:t>
    </dgm:pt>
    <dgm:pt modelId="{1AAF20B2-988E-5844-81AB-896DADA9C32D}" type="pres">
      <dgm:prSet presAssocID="{693B99D3-3182-3E48-915E-15A2AD041CD5}" presName="circ3" presStyleLbl="vennNode1" presStyleIdx="2" presStyleCnt="3" custLinFactNeighborX="1468" custLinFactNeighborY="-8173"/>
      <dgm:spPr/>
      <dgm:t>
        <a:bodyPr/>
        <a:lstStyle/>
        <a:p>
          <a:endParaRPr lang="en-US"/>
        </a:p>
      </dgm:t>
    </dgm:pt>
    <dgm:pt modelId="{31A428C0-E260-AB4F-8F79-F9B9B356BAB4}" type="pres">
      <dgm:prSet presAssocID="{693B99D3-3182-3E48-915E-15A2AD041CD5}" presName="circ3Tx" presStyleLbl="revTx" presStyleIdx="0" presStyleCnt="0">
        <dgm:presLayoutVars>
          <dgm:chMax val="0"/>
          <dgm:chPref val="0"/>
          <dgm:bulletEnabled val="1"/>
        </dgm:presLayoutVars>
      </dgm:prSet>
      <dgm:spPr/>
      <dgm:t>
        <a:bodyPr/>
        <a:lstStyle/>
        <a:p>
          <a:endParaRPr lang="en-US"/>
        </a:p>
      </dgm:t>
    </dgm:pt>
  </dgm:ptLst>
  <dgm:cxnLst>
    <dgm:cxn modelId="{FE7563B0-323E-0844-AB3C-651D9794E3D4}" type="presOf" srcId="{64F8D59C-779C-4C4B-AD78-38CE17212677}" destId="{E9EBEFDC-968B-FB49-9B55-61C950AAAA98}" srcOrd="1" destOrd="0" presId="urn:microsoft.com/office/officeart/2005/8/layout/venn1"/>
    <dgm:cxn modelId="{73D55243-BE06-5C45-BAC0-DEDDA761BF39}" type="presOf" srcId="{64F8D59C-779C-4C4B-AD78-38CE17212677}" destId="{102D2172-745D-B548-B7E7-7CFB66BE03D7}" srcOrd="0" destOrd="0" presId="urn:microsoft.com/office/officeart/2005/8/layout/venn1"/>
    <dgm:cxn modelId="{A1E6660C-DC7C-1743-A1B1-9D977CFC1EC2}" srcId="{16A4C84D-B95B-094E-B239-CD942458F9E7}" destId="{693B99D3-3182-3E48-915E-15A2AD041CD5}" srcOrd="2" destOrd="0" parTransId="{FEB133DD-C287-3349-856B-8B6933758705}" sibTransId="{FB99AAF4-0CE8-7341-A5A8-23A32DE5CA65}"/>
    <dgm:cxn modelId="{959A5836-6FCE-5B49-8BEA-C0085313BB15}" type="presOf" srcId="{A05BF89C-B24C-9849-9A34-9A0FEB41C422}" destId="{C7B19934-CC77-224E-B032-6AFAFEF080A9}" srcOrd="0" destOrd="0" presId="urn:microsoft.com/office/officeart/2005/8/layout/venn1"/>
    <dgm:cxn modelId="{087D1739-1F37-984B-8A5F-A88EC023A38C}" srcId="{16A4C84D-B95B-094E-B239-CD942458F9E7}" destId="{64F8D59C-779C-4C4B-AD78-38CE17212677}" srcOrd="0" destOrd="0" parTransId="{8A3C5D12-6397-B549-97BB-D98A411CDC0E}" sibTransId="{925BF5EB-7B6C-2D49-A536-2115DC0DB353}"/>
    <dgm:cxn modelId="{965A4DC3-919D-DA47-95AB-A15BE17A34FC}" type="presOf" srcId="{693B99D3-3182-3E48-915E-15A2AD041CD5}" destId="{1AAF20B2-988E-5844-81AB-896DADA9C32D}" srcOrd="0" destOrd="0" presId="urn:microsoft.com/office/officeart/2005/8/layout/venn1"/>
    <dgm:cxn modelId="{E2C7A52E-C2B8-C249-AAF7-75966A40D3B7}" srcId="{16A4C84D-B95B-094E-B239-CD942458F9E7}" destId="{A05BF89C-B24C-9849-9A34-9A0FEB41C422}" srcOrd="1" destOrd="0" parTransId="{86BD6170-ED9A-A741-90EF-D6ECAA6E4498}" sibTransId="{0C0A9E7A-73A3-574B-9126-EF8E20B96418}"/>
    <dgm:cxn modelId="{A91E26FD-52BC-C642-AAE3-B125A5AB88F5}" type="presOf" srcId="{16A4C84D-B95B-094E-B239-CD942458F9E7}" destId="{231D15EC-F41F-7041-98A8-7F1B426B144A}" srcOrd="0" destOrd="0" presId="urn:microsoft.com/office/officeart/2005/8/layout/venn1"/>
    <dgm:cxn modelId="{DB8518B1-D6B6-9C47-905A-3A1FD9783AD5}" type="presOf" srcId="{693B99D3-3182-3E48-915E-15A2AD041CD5}" destId="{31A428C0-E260-AB4F-8F79-F9B9B356BAB4}" srcOrd="1" destOrd="0" presId="urn:microsoft.com/office/officeart/2005/8/layout/venn1"/>
    <dgm:cxn modelId="{20556694-A0FE-404F-A7F8-F5A362489784}" type="presOf" srcId="{A05BF89C-B24C-9849-9A34-9A0FEB41C422}" destId="{2B7CE576-7F64-5E4C-84D0-660CD61A9F54}" srcOrd="1" destOrd="0" presId="urn:microsoft.com/office/officeart/2005/8/layout/venn1"/>
    <dgm:cxn modelId="{D0097D1F-4363-2741-9B59-E9C266F44752}" type="presParOf" srcId="{231D15EC-F41F-7041-98A8-7F1B426B144A}" destId="{102D2172-745D-B548-B7E7-7CFB66BE03D7}" srcOrd="0" destOrd="0" presId="urn:microsoft.com/office/officeart/2005/8/layout/venn1"/>
    <dgm:cxn modelId="{0AC01CFD-D24F-0A42-9252-FA774F2020B7}" type="presParOf" srcId="{231D15EC-F41F-7041-98A8-7F1B426B144A}" destId="{E9EBEFDC-968B-FB49-9B55-61C950AAAA98}" srcOrd="1" destOrd="0" presId="urn:microsoft.com/office/officeart/2005/8/layout/venn1"/>
    <dgm:cxn modelId="{4A686988-6180-8548-813D-D95E8872F5A7}" type="presParOf" srcId="{231D15EC-F41F-7041-98A8-7F1B426B144A}" destId="{C7B19934-CC77-224E-B032-6AFAFEF080A9}" srcOrd="2" destOrd="0" presId="urn:microsoft.com/office/officeart/2005/8/layout/venn1"/>
    <dgm:cxn modelId="{8860BD1E-B766-3944-A3C3-BEC4FDE0E316}" type="presParOf" srcId="{231D15EC-F41F-7041-98A8-7F1B426B144A}" destId="{2B7CE576-7F64-5E4C-84D0-660CD61A9F54}" srcOrd="3" destOrd="0" presId="urn:microsoft.com/office/officeart/2005/8/layout/venn1"/>
    <dgm:cxn modelId="{A157D43A-5AE1-4442-8618-19FE11A12AF5}" type="presParOf" srcId="{231D15EC-F41F-7041-98A8-7F1B426B144A}" destId="{1AAF20B2-988E-5844-81AB-896DADA9C32D}" srcOrd="4" destOrd="0" presId="urn:microsoft.com/office/officeart/2005/8/layout/venn1"/>
    <dgm:cxn modelId="{B547E7B8-FDE7-844F-A16F-B609CAD5B607}" type="presParOf" srcId="{231D15EC-F41F-7041-98A8-7F1B426B144A}" destId="{31A428C0-E260-AB4F-8F79-F9B9B356BAB4}"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2D2172-745D-B548-B7E7-7CFB66BE03D7}">
      <dsp:nvSpPr>
        <dsp:cNvPr id="0" name=""/>
        <dsp:cNvSpPr/>
      </dsp:nvSpPr>
      <dsp:spPr>
        <a:xfrm>
          <a:off x="2628899" y="152403"/>
          <a:ext cx="2971800" cy="2971800"/>
        </a:xfrm>
        <a:prstGeom prst="ellipse">
          <a:avLst/>
        </a:prstGeom>
        <a:gradFill rotWithShape="0">
          <a:gsLst>
            <a:gs pos="0">
              <a:schemeClr val="accent6">
                <a:lumMod val="75000"/>
                <a:alpha val="50000"/>
              </a:schemeClr>
            </a:gs>
            <a:gs pos="100000">
              <a:schemeClr val="accent6">
                <a:lumMod val="60000"/>
                <a:lumOff val="40000"/>
                <a:alpha val="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US" sz="2500" kern="1200" dirty="0" smtClean="0"/>
            <a:t>Industry</a:t>
          </a:r>
          <a:endParaRPr lang="en-US" sz="2500" kern="1200" dirty="0"/>
        </a:p>
      </dsp:txBody>
      <dsp:txXfrm>
        <a:off x="3025140" y="672468"/>
        <a:ext cx="2179320" cy="1337310"/>
      </dsp:txXfrm>
    </dsp:sp>
    <dsp:sp modelId="{C7B19934-CC77-224E-B032-6AFAFEF080A9}">
      <dsp:nvSpPr>
        <dsp:cNvPr id="0" name=""/>
        <dsp:cNvSpPr/>
      </dsp:nvSpPr>
      <dsp:spPr>
        <a:xfrm>
          <a:off x="3657598" y="1676402"/>
          <a:ext cx="2971800" cy="2971800"/>
        </a:xfrm>
        <a:prstGeom prst="ellipse">
          <a:avLst/>
        </a:prstGeom>
        <a:gradFill rotWithShape="0">
          <a:gsLst>
            <a:gs pos="0">
              <a:srgbClr val="FFFF00">
                <a:alpha val="50000"/>
              </a:srgbClr>
            </a:gs>
            <a:gs pos="100000">
              <a:schemeClr val="accent5">
                <a:lumMod val="20000"/>
                <a:lumOff val="80000"/>
                <a:alpha val="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US" sz="2500" kern="1200" dirty="0" smtClean="0"/>
            <a:t>Government</a:t>
          </a:r>
          <a:endParaRPr lang="en-US" sz="2500" kern="1200" dirty="0"/>
        </a:p>
      </dsp:txBody>
      <dsp:txXfrm>
        <a:off x="4566473" y="2444117"/>
        <a:ext cx="1783080" cy="1634490"/>
      </dsp:txXfrm>
    </dsp:sp>
    <dsp:sp modelId="{1AAF20B2-988E-5844-81AB-896DADA9C32D}">
      <dsp:nvSpPr>
        <dsp:cNvPr id="0" name=""/>
        <dsp:cNvSpPr/>
      </dsp:nvSpPr>
      <dsp:spPr>
        <a:xfrm>
          <a:off x="1600201" y="1676402"/>
          <a:ext cx="2971800" cy="2971800"/>
        </a:xfrm>
        <a:prstGeom prst="ellipse">
          <a:avLst/>
        </a:prstGeom>
        <a:gradFill rotWithShape="0">
          <a:gsLst>
            <a:gs pos="0">
              <a:schemeClr val="accent1">
                <a:alpha val="50000"/>
                <a:hueOff val="0"/>
                <a:satOff val="0"/>
                <a:lumOff val="0"/>
                <a:alphaOff val="0"/>
                <a:tint val="100000"/>
                <a:shade val="100000"/>
                <a:satMod val="130000"/>
              </a:schemeClr>
            </a:gs>
            <a:gs pos="100000">
              <a:schemeClr val="accent1">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US" sz="2500" kern="1200" dirty="0" smtClean="0"/>
            <a:t>Academia</a:t>
          </a:r>
          <a:endParaRPr lang="en-US" sz="2500" kern="1200" dirty="0"/>
        </a:p>
      </dsp:txBody>
      <dsp:txXfrm>
        <a:off x="1880046" y="2444117"/>
        <a:ext cx="1783080" cy="163449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60831" y="232410"/>
            <a:ext cx="2738818"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722112" y="232410"/>
            <a:ext cx="2736544" cy="464820"/>
          </a:xfrm>
          <a:prstGeom prst="rect">
            <a:avLst/>
          </a:prstGeom>
        </p:spPr>
        <p:txBody>
          <a:bodyPr vert="horz" lIns="93177" tIns="46589" rIns="93177" bIns="46589" rtlCol="0"/>
          <a:lstStyle>
            <a:lvl1pPr algn="r">
              <a:defRPr sz="1200"/>
            </a:lvl1pPr>
          </a:lstStyle>
          <a:p>
            <a:fld id="{0B72A682-CED2-EE49-9C74-ED4FC6B72A7E}" type="datetimeFigureOut">
              <a:rPr lang="en-US" smtClean="0"/>
              <a:t>7/27/2011</a:t>
            </a:fld>
            <a:endParaRPr lang="en-US"/>
          </a:p>
        </p:txBody>
      </p:sp>
      <p:sp>
        <p:nvSpPr>
          <p:cNvPr id="4" name="Footer Placeholder 3"/>
          <p:cNvSpPr>
            <a:spLocks noGrp="1"/>
          </p:cNvSpPr>
          <p:nvPr>
            <p:ph type="ftr" sz="quarter" idx="2"/>
          </p:nvPr>
        </p:nvSpPr>
        <p:spPr>
          <a:xfrm>
            <a:off x="2282700" y="8597557"/>
            <a:ext cx="3310466" cy="464820"/>
          </a:xfrm>
          <a:prstGeom prst="rect">
            <a:avLst/>
          </a:prstGeom>
        </p:spPr>
        <p:txBody>
          <a:bodyPr vert="horz" lIns="93177" tIns="46589" rIns="93177" bIns="46589" rtlCol="0" anchor="b" anchorCtr="0"/>
          <a:lstStyle>
            <a:lvl1pPr algn="l">
              <a:defRPr sz="1200"/>
            </a:lvl1pPr>
          </a:lstStyle>
          <a:p>
            <a:r>
              <a:rPr lang="en-US" dirty="0" smtClean="0"/>
              <a:t>© 2010 Texas Engineering Experiment Station</a:t>
            </a:r>
            <a:endParaRPr lang="en-US" dirty="0"/>
          </a:p>
        </p:txBody>
      </p:sp>
      <p:sp>
        <p:nvSpPr>
          <p:cNvPr id="5" name="Slide Number Placeholder 4"/>
          <p:cNvSpPr>
            <a:spLocks noGrp="1"/>
          </p:cNvSpPr>
          <p:nvPr>
            <p:ph type="sldNum" sz="quarter" idx="3"/>
          </p:nvPr>
        </p:nvSpPr>
        <p:spPr>
          <a:xfrm>
            <a:off x="5951809" y="8597557"/>
            <a:ext cx="506847" cy="464820"/>
          </a:xfrm>
          <a:prstGeom prst="rect">
            <a:avLst/>
          </a:prstGeom>
        </p:spPr>
        <p:txBody>
          <a:bodyPr vert="horz" lIns="93177" tIns="46589" rIns="93177" bIns="46589" rtlCol="0" anchor="b"/>
          <a:lstStyle>
            <a:lvl1pPr algn="r">
              <a:defRPr sz="1200"/>
            </a:lvl1pPr>
          </a:lstStyle>
          <a:p>
            <a:fld id="{26D1500D-7C1E-8941-898C-B2A130D13148}" type="slidenum">
              <a:rPr lang="en-US" smtClean="0"/>
              <a:t>‹#›</a:t>
            </a:fld>
            <a:endParaRPr lang="en-US"/>
          </a:p>
        </p:txBody>
      </p:sp>
      <p:pic>
        <p:nvPicPr>
          <p:cNvPr id="10" name="Picture 9" descr="189460_logo_final.eps"/>
          <p:cNvPicPr>
            <a:picLocks noChangeAspect="1"/>
          </p:cNvPicPr>
          <p:nvPr/>
        </p:nvPicPr>
        <p:blipFill>
          <a:blip r:embed="rId2"/>
          <a:srcRect l="10645" t="28945" r="10645" b="18090"/>
          <a:stretch>
            <a:fillRect/>
          </a:stretch>
        </p:blipFill>
        <p:spPr>
          <a:xfrm>
            <a:off x="560832" y="8597556"/>
            <a:ext cx="1298323" cy="464820"/>
          </a:xfrm>
          <a:prstGeom prst="rect">
            <a:avLst/>
          </a:prstGeom>
        </p:spPr>
      </p:pic>
    </p:spTree>
    <p:extLst>
      <p:ext uri="{BB962C8B-B14F-4D97-AF65-F5344CB8AC3E}">
        <p14:creationId xmlns:p14="http://schemas.microsoft.com/office/powerpoint/2010/main" val="14494702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AF2E16F-C9D5-A54D-9329-5A808310B4C1}" type="datetimeFigureOut">
              <a:rPr lang="en-US" smtClean="0"/>
              <a:t>7/27/2011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0AF7C69-D462-8048-9F8D-E3877E5FF800}" type="slidenum">
              <a:rPr lang="en-US" smtClean="0"/>
              <a:t>‹#›</a:t>
            </a:fld>
            <a:endParaRPr lang="en-US"/>
          </a:p>
        </p:txBody>
      </p:sp>
    </p:spTree>
    <p:extLst>
      <p:ext uri="{BB962C8B-B14F-4D97-AF65-F5344CB8AC3E}">
        <p14:creationId xmlns:p14="http://schemas.microsoft.com/office/powerpoint/2010/main" val="227571572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latin typeface="Arial" pitchFamily="-107" charset="0"/>
            </a:endParaRPr>
          </a:p>
        </p:txBody>
      </p:sp>
      <p:sp>
        <p:nvSpPr>
          <p:cNvPr id="4" name="Slide Number Placeholder 3"/>
          <p:cNvSpPr>
            <a:spLocks noGrp="1"/>
          </p:cNvSpPr>
          <p:nvPr>
            <p:ph type="sldNum" sz="quarter" idx="10"/>
          </p:nvPr>
        </p:nvSpPr>
        <p:spPr/>
        <p:txBody>
          <a:bodyPr/>
          <a:lstStyle/>
          <a:p>
            <a:fld id="{924C1926-3C07-9C4A-8513-46BCAD4F29CD}" type="slidenum">
              <a:rPr lang="en-US" smtClean="0">
                <a:solidFill>
                  <a:prstClr val="black"/>
                </a:solidFill>
                <a:latin typeface="Calibri"/>
              </a:rPr>
              <a:pPr/>
              <a:t>1</a:t>
            </a:fld>
            <a:endParaRPr lang="en-US" dirty="0">
              <a:solidFill>
                <a:prstClr val="black"/>
              </a:solidFill>
              <a:latin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project was the first endeavor into intra-aircraft communications.  It was completed a few years ago.</a:t>
            </a:r>
            <a:endParaRPr lang="en-US" dirty="0"/>
          </a:p>
        </p:txBody>
      </p:sp>
      <p:sp>
        <p:nvSpPr>
          <p:cNvPr id="4" name="Slide Number Placeholder 3"/>
          <p:cNvSpPr>
            <a:spLocks noGrp="1"/>
          </p:cNvSpPr>
          <p:nvPr>
            <p:ph type="sldNum" sz="quarter" idx="10"/>
          </p:nvPr>
        </p:nvSpPr>
        <p:spPr/>
        <p:txBody>
          <a:bodyPr/>
          <a:lstStyle/>
          <a:p>
            <a:fld id="{D0AF7C69-D462-8048-9F8D-E3877E5FF800}" type="slidenum">
              <a:rPr lang="en-US" smtClean="0"/>
              <a:t>10</a:t>
            </a:fld>
            <a:endParaRPr lang="en-US"/>
          </a:p>
        </p:txBody>
      </p:sp>
    </p:spTree>
    <p:extLst>
      <p:ext uri="{BB962C8B-B14F-4D97-AF65-F5344CB8AC3E}">
        <p14:creationId xmlns:p14="http://schemas.microsoft.com/office/powerpoint/2010/main" val="2692994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Subsequently, we took a look at RF emissions and potential interference from portable electronic devices.</a:t>
            </a:r>
            <a:endParaRPr lang="en-US" dirty="0"/>
          </a:p>
        </p:txBody>
      </p:sp>
      <p:sp>
        <p:nvSpPr>
          <p:cNvPr id="4" name="Slide Number Placeholder 3"/>
          <p:cNvSpPr>
            <a:spLocks noGrp="1"/>
          </p:cNvSpPr>
          <p:nvPr>
            <p:ph type="sldNum" sz="quarter" idx="10"/>
          </p:nvPr>
        </p:nvSpPr>
        <p:spPr/>
        <p:txBody>
          <a:bodyPr/>
          <a:lstStyle/>
          <a:p>
            <a:fld id="{D0AF7C69-D462-8048-9F8D-E3877E5FF800}" type="slidenum">
              <a:rPr lang="en-US" smtClean="0"/>
              <a:t>11</a:t>
            </a:fld>
            <a:endParaRPr lang="en-US"/>
          </a:p>
        </p:txBody>
      </p:sp>
    </p:spTree>
    <p:extLst>
      <p:ext uri="{BB962C8B-B14F-4D97-AF65-F5344CB8AC3E}">
        <p14:creationId xmlns:p14="http://schemas.microsoft.com/office/powerpoint/2010/main" val="3847860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energy harvesting project included RF energy.</a:t>
            </a:r>
            <a:endParaRPr lang="en-US" dirty="0"/>
          </a:p>
        </p:txBody>
      </p:sp>
      <p:sp>
        <p:nvSpPr>
          <p:cNvPr id="4" name="Slide Number Placeholder 3"/>
          <p:cNvSpPr>
            <a:spLocks noGrp="1"/>
          </p:cNvSpPr>
          <p:nvPr>
            <p:ph type="sldNum" sz="quarter" idx="10"/>
          </p:nvPr>
        </p:nvSpPr>
        <p:spPr/>
        <p:txBody>
          <a:bodyPr/>
          <a:lstStyle/>
          <a:p>
            <a:fld id="{D0AF7C69-D462-8048-9F8D-E3877E5FF800}" type="slidenum">
              <a:rPr lang="en-US" smtClean="0"/>
              <a:t>12</a:t>
            </a:fld>
            <a:endParaRPr lang="en-US"/>
          </a:p>
        </p:txBody>
      </p:sp>
    </p:spTree>
    <p:extLst>
      <p:ext uri="{BB962C8B-B14F-4D97-AF65-F5344CB8AC3E}">
        <p14:creationId xmlns:p14="http://schemas.microsoft.com/office/powerpoint/2010/main" val="2041372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RFID study was a follow-on to the PED study.  Primary concern was with active RFID.</a:t>
            </a:r>
            <a:endParaRPr lang="en-US" dirty="0"/>
          </a:p>
        </p:txBody>
      </p:sp>
      <p:sp>
        <p:nvSpPr>
          <p:cNvPr id="4" name="Slide Number Placeholder 3"/>
          <p:cNvSpPr>
            <a:spLocks noGrp="1"/>
          </p:cNvSpPr>
          <p:nvPr>
            <p:ph type="sldNum" sz="quarter" idx="10"/>
          </p:nvPr>
        </p:nvSpPr>
        <p:spPr/>
        <p:txBody>
          <a:bodyPr/>
          <a:lstStyle/>
          <a:p>
            <a:fld id="{D0AF7C69-D462-8048-9F8D-E3877E5FF800}" type="slidenum">
              <a:rPr lang="en-US" smtClean="0"/>
              <a:t>13</a:t>
            </a:fld>
            <a:endParaRPr lang="en-US"/>
          </a:p>
        </p:txBody>
      </p:sp>
    </p:spTree>
    <p:extLst>
      <p:ext uri="{BB962C8B-B14F-4D97-AF65-F5344CB8AC3E}">
        <p14:creationId xmlns:p14="http://schemas.microsoft.com/office/powerpoint/2010/main" val="1012830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Consisted of looking</a:t>
            </a:r>
            <a:r>
              <a:rPr lang="en-US" baseline="0" dirty="0" smtClean="0"/>
              <a:t> at certification feasibility along with possible frequency bands</a:t>
            </a:r>
            <a:endParaRPr lang="en-US" dirty="0"/>
          </a:p>
        </p:txBody>
      </p:sp>
      <p:sp>
        <p:nvSpPr>
          <p:cNvPr id="4" name="Slide Number Placeholder 3"/>
          <p:cNvSpPr>
            <a:spLocks noGrp="1"/>
          </p:cNvSpPr>
          <p:nvPr>
            <p:ph type="sldNum" sz="quarter" idx="10"/>
          </p:nvPr>
        </p:nvSpPr>
        <p:spPr/>
        <p:txBody>
          <a:bodyPr/>
          <a:lstStyle/>
          <a:p>
            <a:fld id="{D0AF7C69-D462-8048-9F8D-E3877E5FF800}" type="slidenum">
              <a:rPr lang="en-US" smtClean="0"/>
              <a:t>14</a:t>
            </a:fld>
            <a:endParaRPr lang="en-US"/>
          </a:p>
        </p:txBody>
      </p:sp>
    </p:spTree>
    <p:extLst>
      <p:ext uri="{BB962C8B-B14F-4D97-AF65-F5344CB8AC3E}">
        <p14:creationId xmlns:p14="http://schemas.microsoft.com/office/powerpoint/2010/main" val="1235838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entered the supplement, the</a:t>
            </a:r>
            <a:r>
              <a:rPr lang="en-US" baseline="0" dirty="0" smtClean="0"/>
              <a:t> project got a little more involved.  </a:t>
            </a:r>
            <a:r>
              <a:rPr lang="en-US" dirty="0" smtClean="0"/>
              <a:t>Once we determined the ISM bands aren’t adequate, we needed to</a:t>
            </a:r>
            <a:r>
              <a:rPr lang="en-US" baseline="0" dirty="0" smtClean="0"/>
              <a:t> chart a path to get an intra-aircraft frequency allocation from the ITU.  And we needed to do more work to insure safety and that we could obtain FAA certification.</a:t>
            </a:r>
            <a:endParaRPr lang="en-US" dirty="0"/>
          </a:p>
        </p:txBody>
      </p:sp>
      <p:sp>
        <p:nvSpPr>
          <p:cNvPr id="4" name="Slide Number Placeholder 3"/>
          <p:cNvSpPr>
            <a:spLocks noGrp="1"/>
          </p:cNvSpPr>
          <p:nvPr>
            <p:ph type="sldNum" sz="quarter" idx="10"/>
          </p:nvPr>
        </p:nvSpPr>
        <p:spPr/>
        <p:txBody>
          <a:bodyPr/>
          <a:lstStyle/>
          <a:p>
            <a:fld id="{D0AF7C69-D462-8048-9F8D-E3877E5FF800}" type="slidenum">
              <a:rPr lang="en-US" smtClean="0"/>
              <a:t>15</a:t>
            </a:fld>
            <a:endParaRPr lang="en-US"/>
          </a:p>
        </p:txBody>
      </p:sp>
    </p:spTree>
    <p:extLst>
      <p:ext uri="{BB962C8B-B14F-4D97-AF65-F5344CB8AC3E}">
        <p14:creationId xmlns:p14="http://schemas.microsoft.com/office/powerpoint/2010/main" val="4011785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dirty="0" smtClean="0"/>
              <a:t>In the long perspective this will lead to a new spectrum allocation and enable use of wireless avionics by the entire aerospace industry. Because the deliverables are intended to be public and the project requires the support of the international aviation industry, the project was ideally suited for the AVSI framework. </a:t>
            </a:r>
            <a:endParaRPr lang="en-US" dirty="0"/>
          </a:p>
        </p:txBody>
      </p:sp>
      <p:sp>
        <p:nvSpPr>
          <p:cNvPr id="4" name="Slide Number Placeholder 3"/>
          <p:cNvSpPr>
            <a:spLocks noGrp="1"/>
          </p:cNvSpPr>
          <p:nvPr>
            <p:ph type="sldNum" sz="quarter" idx="10"/>
          </p:nvPr>
        </p:nvSpPr>
        <p:spPr/>
        <p:txBody>
          <a:bodyPr/>
          <a:lstStyle/>
          <a:p>
            <a:fld id="{D0AF7C69-D462-8048-9F8D-E3877E5FF800}" type="slidenum">
              <a:rPr lang="en-US" smtClean="0"/>
              <a:t>16</a:t>
            </a:fld>
            <a:endParaRPr lang="en-US"/>
          </a:p>
        </p:txBody>
      </p:sp>
    </p:spTree>
    <p:extLst>
      <p:ext uri="{BB962C8B-B14F-4D97-AF65-F5344CB8AC3E}">
        <p14:creationId xmlns:p14="http://schemas.microsoft.com/office/powerpoint/2010/main" val="40117851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AVSI really shines when there is an immediate need to work cooperatively toward a common solution.  Because we have the structure to facilitate cooperative research among multiple organizations is already in place. </a:t>
            </a:r>
          </a:p>
        </p:txBody>
      </p:sp>
      <p:sp>
        <p:nvSpPr>
          <p:cNvPr id="4" name="Slide Number Placeholder 3"/>
          <p:cNvSpPr>
            <a:spLocks noGrp="1"/>
          </p:cNvSpPr>
          <p:nvPr>
            <p:ph type="sldNum" sz="quarter" idx="10"/>
          </p:nvPr>
        </p:nvSpPr>
        <p:spPr/>
        <p:txBody>
          <a:bodyPr/>
          <a:lstStyle/>
          <a:p>
            <a:fld id="{924C1926-3C07-9C4A-8513-46BCAD4F29CD}" type="slidenum">
              <a:rPr lang="en-US" smtClean="0">
                <a:solidFill>
                  <a:prstClr val="black"/>
                </a:solidFill>
                <a:latin typeface="Calibri"/>
              </a:rPr>
              <a:pPr/>
              <a:t>17</a:t>
            </a:fld>
            <a:endParaRPr lang="en-US" dirty="0">
              <a:solidFill>
                <a:prstClr val="black"/>
              </a:solidFill>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Aft>
                <a:spcPts val="611"/>
              </a:spcAft>
            </a:pPr>
            <a:r>
              <a:rPr lang="en-US" sz="1600" dirty="0"/>
              <a:t>The goal of AVSI is to bring industry, government and academia together to do collaborative research.</a:t>
            </a:r>
          </a:p>
        </p:txBody>
      </p:sp>
      <p:sp>
        <p:nvSpPr>
          <p:cNvPr id="4" name="Slide Number Placeholder 3"/>
          <p:cNvSpPr>
            <a:spLocks noGrp="1"/>
          </p:cNvSpPr>
          <p:nvPr>
            <p:ph type="sldNum" sz="quarter" idx="10"/>
          </p:nvPr>
        </p:nvSpPr>
        <p:spPr/>
        <p:txBody>
          <a:bodyPr/>
          <a:lstStyle/>
          <a:p>
            <a:fld id="{924C1926-3C07-9C4A-8513-46BCAD4F29CD}" type="slidenum">
              <a:rPr lang="en-US" smtClean="0">
                <a:solidFill>
                  <a:prstClr val="black"/>
                </a:solidFill>
                <a:latin typeface="Calibri"/>
              </a:rPr>
              <a:pPr/>
              <a:t>2</a:t>
            </a:fld>
            <a:endParaRPr lang="en-US" dirty="0">
              <a:solidFill>
                <a:prstClr val="black"/>
              </a:solidFill>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Membership consists of major aerospace companies along with FAA, NASA, and the DoD.</a:t>
            </a:r>
            <a:endParaRPr lang="en-US" dirty="0"/>
          </a:p>
        </p:txBody>
      </p:sp>
      <p:sp>
        <p:nvSpPr>
          <p:cNvPr id="4" name="Slide Number Placeholder 3"/>
          <p:cNvSpPr>
            <a:spLocks noGrp="1"/>
          </p:cNvSpPr>
          <p:nvPr>
            <p:ph type="sldNum" sz="quarter" idx="10"/>
          </p:nvPr>
        </p:nvSpPr>
        <p:spPr/>
        <p:txBody>
          <a:bodyPr/>
          <a:lstStyle/>
          <a:p>
            <a:fld id="{924C1926-3C07-9C4A-8513-46BCAD4F29CD}" type="slidenum">
              <a:rPr lang="en-US" smtClean="0">
                <a:solidFill>
                  <a:prstClr val="black"/>
                </a:solidFill>
                <a:latin typeface="Calibri"/>
              </a:rPr>
              <a:pPr/>
              <a:t>3</a:t>
            </a:fld>
            <a:endParaRPr lang="en-US" dirty="0">
              <a:solidFill>
                <a:prstClr val="black"/>
              </a:solidFill>
              <a:latin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pitchFamily="-107" charset="0"/>
              </a:rPr>
              <a:t>AVSI was the brain child of Walt Gillett,</a:t>
            </a:r>
            <a:r>
              <a:rPr lang="en-US" baseline="0" dirty="0" smtClean="0">
                <a:latin typeface="Arial" pitchFamily="-107" charset="0"/>
              </a:rPr>
              <a:t> a Boeing VP and subsequently VP for airplane development for the 787.  AVSI </a:t>
            </a:r>
            <a:r>
              <a:rPr lang="en-US" dirty="0" smtClean="0">
                <a:latin typeface="Arial" pitchFamily="-107" charset="0"/>
              </a:rPr>
              <a:t>has been in existence for about 13 years and has had 3 less than photogenic people serve as</a:t>
            </a:r>
            <a:r>
              <a:rPr lang="en-US" baseline="0" dirty="0" smtClean="0">
                <a:latin typeface="Arial" pitchFamily="-107" charset="0"/>
              </a:rPr>
              <a:t> </a:t>
            </a:r>
            <a:r>
              <a:rPr lang="en-US" dirty="0" smtClean="0">
                <a:latin typeface="Arial" pitchFamily="-107" charset="0"/>
              </a:rPr>
              <a:t>director.</a:t>
            </a:r>
            <a:endParaRPr lang="en-US" dirty="0" smtClean="0"/>
          </a:p>
        </p:txBody>
      </p:sp>
      <p:sp>
        <p:nvSpPr>
          <p:cNvPr id="4" name="Slide Number Placeholder 3"/>
          <p:cNvSpPr>
            <a:spLocks noGrp="1"/>
          </p:cNvSpPr>
          <p:nvPr>
            <p:ph type="sldNum" sz="quarter" idx="10"/>
          </p:nvPr>
        </p:nvSpPr>
        <p:spPr/>
        <p:txBody>
          <a:bodyPr/>
          <a:lstStyle/>
          <a:p>
            <a:fld id="{924C1926-3C07-9C4A-8513-46BCAD4F29CD}" type="slidenum">
              <a:rPr lang="en-US" smtClean="0">
                <a:solidFill>
                  <a:prstClr val="black"/>
                </a:solidFill>
                <a:latin typeface="Calibri"/>
              </a:rPr>
              <a:pPr/>
              <a:t>4</a:t>
            </a:fld>
            <a:endParaRPr lang="en-US" dirty="0">
              <a:solidFill>
                <a:prstClr val="black"/>
              </a:solidFill>
              <a:latin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AVSI is an institute within the Texas Engineering Experiment Station, a part of the Texas A&amp;M University System.  We are managed by the director and governed by the AVSI Executive Board.</a:t>
            </a:r>
            <a:endParaRPr lang="en-US" b="0" baseline="0" dirty="0" smtClean="0"/>
          </a:p>
        </p:txBody>
      </p:sp>
      <p:sp>
        <p:nvSpPr>
          <p:cNvPr id="4" name="Slide Number Placeholder 3"/>
          <p:cNvSpPr>
            <a:spLocks noGrp="1"/>
          </p:cNvSpPr>
          <p:nvPr>
            <p:ph type="sldNum" sz="quarter" idx="10"/>
          </p:nvPr>
        </p:nvSpPr>
        <p:spPr/>
        <p:txBody>
          <a:bodyPr/>
          <a:lstStyle/>
          <a:p>
            <a:fld id="{924C1926-3C07-9C4A-8513-46BCAD4F29CD}" type="slidenum">
              <a:rPr lang="en-US" smtClean="0">
                <a:solidFill>
                  <a:prstClr val="black"/>
                </a:solidFill>
                <a:latin typeface="Calibri"/>
              </a:rPr>
              <a:pPr/>
              <a:t>5</a:t>
            </a:fld>
            <a:endParaRPr lang="en-US" dirty="0">
              <a:solidFill>
                <a:prstClr val="black"/>
              </a:solidFill>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AVSI</a:t>
            </a:r>
            <a:r>
              <a:rPr lang="en-US" baseline="0" dirty="0" smtClean="0"/>
              <a:t> Cooperative Agreement is a legal document that authorizes and specifies the activities of the cooperative.  All members sign the agreement prior to joining.  Because all those agreements are already in place we can quickly launch research projects without the usual contracts and NDAs.  </a:t>
            </a:r>
            <a:endParaRPr lang="en-US" b="0" dirty="0"/>
          </a:p>
        </p:txBody>
      </p:sp>
      <p:sp>
        <p:nvSpPr>
          <p:cNvPr id="4" name="Slide Number Placeholder 3"/>
          <p:cNvSpPr>
            <a:spLocks noGrp="1"/>
          </p:cNvSpPr>
          <p:nvPr>
            <p:ph type="sldNum" sz="quarter" idx="10"/>
          </p:nvPr>
        </p:nvSpPr>
        <p:spPr/>
        <p:txBody>
          <a:bodyPr/>
          <a:lstStyle/>
          <a:p>
            <a:fld id="{924C1926-3C07-9C4A-8513-46BCAD4F29CD}" type="slidenum">
              <a:rPr lang="en-US" smtClean="0">
                <a:solidFill>
                  <a:prstClr val="black"/>
                </a:solidFill>
                <a:latin typeface="Calibri"/>
              </a:rPr>
              <a:pPr/>
              <a:t>6</a:t>
            </a:fld>
            <a:endParaRPr lang="en-US" dirty="0">
              <a:solidFill>
                <a:prstClr val="black"/>
              </a:solidFill>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a:t>There are three types of membership in AVSI:  Normally organizations join as full members.  Associate membership is intended for those only interested in a single project. </a:t>
            </a:r>
            <a:endParaRPr lang="en-US" sz="1400" b="1" u="sng" dirty="0"/>
          </a:p>
        </p:txBody>
      </p:sp>
      <p:sp>
        <p:nvSpPr>
          <p:cNvPr id="4" name="Slide Number Placeholder 3"/>
          <p:cNvSpPr>
            <a:spLocks noGrp="1"/>
          </p:cNvSpPr>
          <p:nvPr>
            <p:ph type="sldNum" sz="quarter" idx="10"/>
          </p:nvPr>
        </p:nvSpPr>
        <p:spPr/>
        <p:txBody>
          <a:bodyPr/>
          <a:lstStyle/>
          <a:p>
            <a:fld id="{924C1926-3C07-9C4A-8513-46BCAD4F29CD}" type="slidenum">
              <a:rPr lang="en-US" smtClean="0">
                <a:solidFill>
                  <a:prstClr val="black"/>
                </a:solidFill>
                <a:latin typeface="Calibri"/>
              </a:rPr>
              <a:pPr/>
              <a:t>7</a:t>
            </a:fld>
            <a:endParaRPr lang="en-US" dirty="0">
              <a:solidFill>
                <a:prstClr val="black"/>
              </a:solidFill>
              <a:latin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None/>
            </a:pPr>
            <a:r>
              <a:rPr lang="en-US" sz="1400" dirty="0"/>
              <a:t>Project execution is the primary means of delivering the benefits of AVSI. </a:t>
            </a:r>
          </a:p>
          <a:p>
            <a:pPr>
              <a:buFont typeface="Arial"/>
              <a:buNone/>
            </a:pPr>
            <a:endParaRPr lang="en-US" sz="1400" dirty="0"/>
          </a:p>
          <a:p>
            <a:pPr>
              <a:buFont typeface="Arial"/>
              <a:buNone/>
            </a:pPr>
            <a:r>
              <a:rPr lang="en-US" sz="1400" dirty="0"/>
              <a:t>First we will examine the process behind the initiation and execution of projects and then we’ll take a quick look at some of the projects that have been completed. Finally, we’ll review projects that are  at those that are currently in progress. </a:t>
            </a:r>
          </a:p>
          <a:p>
            <a:pPr>
              <a:buFont typeface="Arial"/>
              <a:buNone/>
            </a:pPr>
            <a:endParaRPr lang="en-US" sz="1400" dirty="0"/>
          </a:p>
        </p:txBody>
      </p:sp>
      <p:sp>
        <p:nvSpPr>
          <p:cNvPr id="4" name="Slide Number Placeholder 3"/>
          <p:cNvSpPr>
            <a:spLocks noGrp="1"/>
          </p:cNvSpPr>
          <p:nvPr>
            <p:ph type="sldNum" sz="quarter" idx="10"/>
          </p:nvPr>
        </p:nvSpPr>
        <p:spPr/>
        <p:txBody>
          <a:bodyPr/>
          <a:lstStyle/>
          <a:p>
            <a:fld id="{924C1926-3C07-9C4A-8513-46BCAD4F29CD}" type="slidenum">
              <a:rPr lang="en-US" smtClean="0">
                <a:solidFill>
                  <a:prstClr val="black"/>
                </a:solidFill>
                <a:latin typeface="Calibri"/>
              </a:rPr>
              <a:pPr/>
              <a:t>8</a:t>
            </a:fld>
            <a:endParaRPr lang="en-US" dirty="0">
              <a:solidFill>
                <a:prstClr val="black"/>
              </a:solidFill>
              <a:latin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Out of the many varied past</a:t>
            </a:r>
            <a:r>
              <a:rPr lang="en-US" baseline="0" dirty="0" smtClean="0"/>
              <a:t> projects we have done, several have been relevant to RFID.</a:t>
            </a:r>
            <a:endParaRPr lang="en-US" dirty="0"/>
          </a:p>
        </p:txBody>
      </p:sp>
      <p:sp>
        <p:nvSpPr>
          <p:cNvPr id="4" name="Slide Number Placeholder 3"/>
          <p:cNvSpPr>
            <a:spLocks noGrp="1"/>
          </p:cNvSpPr>
          <p:nvPr>
            <p:ph type="sldNum" sz="quarter" idx="10"/>
          </p:nvPr>
        </p:nvSpPr>
        <p:spPr/>
        <p:txBody>
          <a:bodyPr/>
          <a:lstStyle/>
          <a:p>
            <a:fld id="{D0AF7C69-D462-8048-9F8D-E3877E5FF800}" type="slidenum">
              <a:rPr lang="en-US" smtClean="0"/>
              <a:t>9</a:t>
            </a:fld>
            <a:endParaRPr lang="en-US"/>
          </a:p>
        </p:txBody>
      </p:sp>
    </p:spTree>
    <p:extLst>
      <p:ext uri="{BB962C8B-B14F-4D97-AF65-F5344CB8AC3E}">
        <p14:creationId xmlns:p14="http://schemas.microsoft.com/office/powerpoint/2010/main" val="297721548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gif"/><Relationship Id="rId13" Type="http://schemas.openxmlformats.org/officeDocument/2006/relationships/image" Target="../media/image12.jpeg"/><Relationship Id="rId3" Type="http://schemas.openxmlformats.org/officeDocument/2006/relationships/image" Target="../media/image2.png"/><Relationship Id="rId7" Type="http://schemas.openxmlformats.org/officeDocument/2006/relationships/image" Target="../media/image6.jpg"/><Relationship Id="rId12"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gif"/><Relationship Id="rId11" Type="http://schemas.openxmlformats.org/officeDocument/2006/relationships/image" Target="../media/image10.gif"/><Relationship Id="rId5" Type="http://schemas.openxmlformats.org/officeDocument/2006/relationships/image" Target="../media/image4.png"/><Relationship Id="rId15" Type="http://schemas.openxmlformats.org/officeDocument/2006/relationships/image" Target="../media/image14.jp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gif"/><Relationship Id="rId14" Type="http://schemas.openxmlformats.org/officeDocument/2006/relationships/image" Target="../media/image1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gif"/><Relationship Id="rId13" Type="http://schemas.openxmlformats.org/officeDocument/2006/relationships/image" Target="../media/image12.jpeg"/><Relationship Id="rId3" Type="http://schemas.openxmlformats.org/officeDocument/2006/relationships/image" Target="../media/image2.png"/><Relationship Id="rId7" Type="http://schemas.openxmlformats.org/officeDocument/2006/relationships/image" Target="../media/image16.jpeg"/><Relationship Id="rId12"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gif"/><Relationship Id="rId11" Type="http://schemas.openxmlformats.org/officeDocument/2006/relationships/image" Target="../media/image10.gif"/><Relationship Id="rId5" Type="http://schemas.openxmlformats.org/officeDocument/2006/relationships/image" Target="../media/image4.png"/><Relationship Id="rId15" Type="http://schemas.openxmlformats.org/officeDocument/2006/relationships/image" Target="../media/image14.jp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gif"/><Relationship Id="rId14"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4572000" cy="4572000"/>
          </a:xfrm>
          <a:solidFill>
            <a:schemeClr val="tx2"/>
          </a:solidFill>
        </p:spPr>
        <p:txBody>
          <a:bodyPr lIns="182880" tIns="182880" rIns="182880" bIns="182880"/>
          <a:lstStyle>
            <a:lvl1pPr>
              <a:defRPr cap="none">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8637" y="5181600"/>
            <a:ext cx="8655327" cy="14478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Rectangle 8"/>
          <p:cNvSpPr/>
          <p:nvPr userDrawn="1"/>
        </p:nvSpPr>
        <p:spPr>
          <a:xfrm>
            <a:off x="12700" y="4572000"/>
            <a:ext cx="9131300" cy="3048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4572000" y="4876800"/>
            <a:ext cx="4572000" cy="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5" name="Group 24"/>
          <p:cNvGrpSpPr/>
          <p:nvPr userDrawn="1"/>
        </p:nvGrpSpPr>
        <p:grpSpPr>
          <a:xfrm>
            <a:off x="4663576" y="199235"/>
            <a:ext cx="4374022" cy="4223340"/>
            <a:chOff x="3998226" y="971651"/>
            <a:chExt cx="4579806" cy="4422035"/>
          </a:xfrm>
        </p:grpSpPr>
        <p:pic>
          <p:nvPicPr>
            <p:cNvPr id="26" name="Picture 27" descr="top_banner_left"/>
            <p:cNvPicPr>
              <a:picLocks noChangeAspect="1" noChangeArrowheads="1"/>
            </p:cNvPicPr>
            <p:nvPr/>
          </p:nvPicPr>
          <p:blipFill>
            <a:blip r:embed="rId2"/>
            <a:srcRect l="5475" t="14257" r="21901" b="21386"/>
            <a:stretch>
              <a:fillRect/>
            </a:stretch>
          </p:blipFill>
          <p:spPr bwMode="auto">
            <a:xfrm>
              <a:off x="4719934" y="4551980"/>
              <a:ext cx="1075233" cy="365760"/>
            </a:xfrm>
            <a:prstGeom prst="rect">
              <a:avLst/>
            </a:prstGeom>
            <a:noFill/>
            <a:ln w="9525">
              <a:noFill/>
              <a:miter lim="800000"/>
              <a:headEnd/>
              <a:tailEnd/>
            </a:ln>
          </p:spPr>
        </p:pic>
        <p:pic>
          <p:nvPicPr>
            <p:cNvPr id="27" name="Picture 29" descr="DODc-small"/>
            <p:cNvPicPr>
              <a:picLocks noChangeAspect="1" noChangeArrowheads="1"/>
            </p:cNvPicPr>
            <p:nvPr/>
          </p:nvPicPr>
          <p:blipFill>
            <a:blip r:embed="rId3"/>
            <a:srcRect/>
            <a:stretch>
              <a:fillRect/>
            </a:stretch>
          </p:blipFill>
          <p:spPr bwMode="auto">
            <a:xfrm>
              <a:off x="6145870" y="4845049"/>
              <a:ext cx="548637" cy="548637"/>
            </a:xfrm>
            <a:prstGeom prst="rect">
              <a:avLst/>
            </a:prstGeom>
            <a:noFill/>
            <a:ln w="9525">
              <a:noFill/>
              <a:miter lim="800000"/>
              <a:headEnd/>
              <a:tailEnd/>
            </a:ln>
          </p:spPr>
        </p:pic>
        <p:pic>
          <p:nvPicPr>
            <p:cNvPr id="28" name="Picture 30" descr="goodrich_logo"/>
            <p:cNvPicPr>
              <a:picLocks noChangeAspect="1" noChangeArrowheads="1"/>
            </p:cNvPicPr>
            <p:nvPr/>
          </p:nvPicPr>
          <p:blipFill>
            <a:blip r:embed="rId4"/>
            <a:srcRect r="7200"/>
            <a:stretch>
              <a:fillRect/>
            </a:stretch>
          </p:blipFill>
          <p:spPr bwMode="auto">
            <a:xfrm>
              <a:off x="7764804" y="2218670"/>
              <a:ext cx="813228" cy="407352"/>
            </a:xfrm>
            <a:prstGeom prst="rect">
              <a:avLst/>
            </a:prstGeom>
            <a:noFill/>
            <a:ln w="9525">
              <a:noFill/>
              <a:miter lim="800000"/>
              <a:headEnd/>
              <a:tailEnd/>
            </a:ln>
          </p:spPr>
        </p:pic>
        <p:pic>
          <p:nvPicPr>
            <p:cNvPr id="29" name="Picture 31" descr="logo_honeywell"/>
            <p:cNvPicPr>
              <a:picLocks noChangeAspect="1" noChangeArrowheads="1"/>
            </p:cNvPicPr>
            <p:nvPr/>
          </p:nvPicPr>
          <p:blipFill>
            <a:blip r:embed="rId5"/>
            <a:srcRect/>
            <a:stretch>
              <a:fillRect/>
            </a:stretch>
          </p:blipFill>
          <p:spPr bwMode="auto">
            <a:xfrm>
              <a:off x="7500506" y="1876848"/>
              <a:ext cx="806892" cy="143693"/>
            </a:xfrm>
            <a:prstGeom prst="rect">
              <a:avLst/>
            </a:prstGeom>
            <a:noFill/>
            <a:ln w="9525">
              <a:noFill/>
              <a:miter lim="800000"/>
              <a:headEnd/>
              <a:tailEnd/>
            </a:ln>
          </p:spPr>
        </p:pic>
        <p:pic>
          <p:nvPicPr>
            <p:cNvPr id="30" name="Picture 29" descr="BAE-SYSTEMS_color.gif"/>
            <p:cNvPicPr>
              <a:picLocks noChangeAspect="1"/>
            </p:cNvPicPr>
            <p:nvPr/>
          </p:nvPicPr>
          <p:blipFill>
            <a:blip r:embed="rId6"/>
            <a:stretch>
              <a:fillRect/>
            </a:stretch>
          </p:blipFill>
          <p:spPr>
            <a:xfrm>
              <a:off x="3998226" y="3909703"/>
              <a:ext cx="1210338" cy="187603"/>
            </a:xfrm>
            <a:prstGeom prst="rect">
              <a:avLst/>
            </a:prstGeom>
          </p:spPr>
        </p:pic>
        <p:pic>
          <p:nvPicPr>
            <p:cNvPr id="31" name="Picture 3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03859" y="971651"/>
              <a:ext cx="555214" cy="476349"/>
            </a:xfrm>
            <a:prstGeom prst="rect">
              <a:avLst/>
            </a:prstGeom>
          </p:spPr>
        </p:pic>
        <p:pic>
          <p:nvPicPr>
            <p:cNvPr id="32" name="Picture 31" descr="member_logo_lockheed.gif"/>
            <p:cNvPicPr>
              <a:picLocks noChangeAspect="1"/>
            </p:cNvPicPr>
            <p:nvPr/>
          </p:nvPicPr>
          <p:blipFill>
            <a:blip r:embed="rId8"/>
            <a:stretch>
              <a:fillRect/>
            </a:stretch>
          </p:blipFill>
          <p:spPr>
            <a:xfrm>
              <a:off x="6697844" y="1364167"/>
              <a:ext cx="1613783" cy="274995"/>
            </a:xfrm>
            <a:prstGeom prst="rect">
              <a:avLst/>
            </a:prstGeom>
          </p:spPr>
        </p:pic>
        <p:pic>
          <p:nvPicPr>
            <p:cNvPr id="33" name="Picture 32" descr="member_logo_utc.gif"/>
            <p:cNvPicPr>
              <a:picLocks noChangeAspect="1"/>
            </p:cNvPicPr>
            <p:nvPr/>
          </p:nvPicPr>
          <p:blipFill>
            <a:blip r:embed="rId9"/>
            <a:stretch>
              <a:fillRect/>
            </a:stretch>
          </p:blipFill>
          <p:spPr>
            <a:xfrm>
              <a:off x="4182751" y="2034188"/>
              <a:ext cx="1229782" cy="301752"/>
            </a:xfrm>
            <a:prstGeom prst="rect">
              <a:avLst/>
            </a:prstGeom>
          </p:spPr>
        </p:pic>
        <p:pic>
          <p:nvPicPr>
            <p:cNvPr id="34" name="Picture 33" descr="member_logo_rockwellcollins.jpg"/>
            <p:cNvPicPr>
              <a:picLocks noChangeAspect="1"/>
            </p:cNvPicPr>
            <p:nvPr/>
          </p:nvPicPr>
          <p:blipFill>
            <a:blip r:embed="rId10"/>
            <a:stretch>
              <a:fillRect/>
            </a:stretch>
          </p:blipFill>
          <p:spPr>
            <a:xfrm>
              <a:off x="4874099" y="1299941"/>
              <a:ext cx="918382" cy="365760"/>
            </a:xfrm>
            <a:prstGeom prst="rect">
              <a:avLst/>
            </a:prstGeom>
          </p:spPr>
        </p:pic>
        <p:pic>
          <p:nvPicPr>
            <p:cNvPr id="35" name="Picture 34" descr="faa head_logo2.gif"/>
            <p:cNvPicPr>
              <a:picLocks noChangeAspect="1"/>
            </p:cNvPicPr>
            <p:nvPr/>
          </p:nvPicPr>
          <p:blipFill>
            <a:blip r:embed="rId11"/>
            <a:stretch>
              <a:fillRect/>
            </a:stretch>
          </p:blipFill>
          <p:spPr>
            <a:xfrm>
              <a:off x="7846915" y="3729184"/>
              <a:ext cx="548640" cy="548640"/>
            </a:xfrm>
            <a:prstGeom prst="rect">
              <a:avLst/>
            </a:prstGeom>
          </p:spPr>
        </p:pic>
        <p:pic>
          <p:nvPicPr>
            <p:cNvPr id="36" name="Picture 35" descr="globe_top Airbus.jpg"/>
            <p:cNvPicPr>
              <a:picLocks noChangeAspect="1"/>
            </p:cNvPicPr>
            <p:nvPr/>
          </p:nvPicPr>
          <p:blipFill>
            <a:blip r:embed="rId12"/>
            <a:srcRect l="7585"/>
            <a:stretch>
              <a:fillRect/>
            </a:stretch>
          </p:blipFill>
          <p:spPr>
            <a:xfrm>
              <a:off x="4036769" y="2861856"/>
              <a:ext cx="642379" cy="548640"/>
            </a:xfrm>
            <a:prstGeom prst="rect">
              <a:avLst/>
            </a:prstGeom>
          </p:spPr>
        </p:pic>
        <p:pic>
          <p:nvPicPr>
            <p:cNvPr id="37" name="Picture 36" descr="GE Aviation.jpg"/>
            <p:cNvPicPr>
              <a:picLocks noChangeAspect="1"/>
            </p:cNvPicPr>
            <p:nvPr/>
          </p:nvPicPr>
          <p:blipFill>
            <a:blip r:embed="rId13"/>
            <a:stretch>
              <a:fillRect/>
            </a:stretch>
          </p:blipFill>
          <p:spPr>
            <a:xfrm>
              <a:off x="8025469" y="2859368"/>
              <a:ext cx="548640" cy="548640"/>
            </a:xfrm>
            <a:prstGeom prst="rect">
              <a:avLst/>
            </a:prstGeom>
          </p:spPr>
        </p:pic>
        <p:pic>
          <p:nvPicPr>
            <p:cNvPr id="38" name="Picture 37"/>
            <p:cNvPicPr>
              <a:picLocks noChangeAspect="1"/>
            </p:cNvPicPr>
            <p:nvPr/>
          </p:nvPicPr>
          <p:blipFill>
            <a:blip r:embed="rId14"/>
            <a:stretch>
              <a:fillRect/>
            </a:stretch>
          </p:blipFill>
          <p:spPr>
            <a:xfrm>
              <a:off x="6949834" y="4551980"/>
              <a:ext cx="1091822" cy="365760"/>
            </a:xfrm>
            <a:prstGeom prst="rect">
              <a:avLst/>
            </a:prstGeom>
          </p:spPr>
        </p:pic>
        <p:pic>
          <p:nvPicPr>
            <p:cNvPr id="39" name="Picture 38" descr="189460_logo_final.jp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189110" y="2726138"/>
              <a:ext cx="2359961" cy="838258"/>
            </a:xfrm>
            <a:prstGeom prst="rect">
              <a:avLst/>
            </a:prstGeom>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65DA54-A58E-5A42-8832-C1A4AB8E293F}" type="datetimeFigureOut">
              <a:rPr lang="en-US" smtClean="0"/>
              <a:pPr/>
              <a:t>7/27/2011</a:t>
            </a:fld>
            <a:endParaRPr lang="en-US"/>
          </a:p>
        </p:txBody>
      </p:sp>
      <p:sp>
        <p:nvSpPr>
          <p:cNvPr id="5" name="Footer Placeholder 4"/>
          <p:cNvSpPr>
            <a:spLocks noGrp="1"/>
          </p:cNvSpPr>
          <p:nvPr>
            <p:ph type="ftr" sz="quarter" idx="11"/>
          </p:nvPr>
        </p:nvSpPr>
        <p:spPr/>
        <p:txBody>
          <a:bodyPr/>
          <a:lstStyle/>
          <a:p>
            <a:r>
              <a:rPr lang="en-US" dirty="0" smtClean="0"/>
              <a:t>© 2011 AVSI</a:t>
            </a:r>
          </a:p>
        </p:txBody>
      </p:sp>
      <p:sp>
        <p:nvSpPr>
          <p:cNvPr id="6" name="Slide Number Placeholder 5"/>
          <p:cNvSpPr>
            <a:spLocks noGrp="1"/>
          </p:cNvSpPr>
          <p:nvPr>
            <p:ph type="sldNum" sz="quarter" idx="12"/>
          </p:nvPr>
        </p:nvSpPr>
        <p:spPr/>
        <p:txBody>
          <a:bodyPr/>
          <a:lstStyle/>
          <a:p>
            <a:fld id="{7752658E-D922-2744-8F1B-96610776A3A4}" type="slidenum">
              <a:rPr lang="en-US" smtClean="0"/>
              <a:pPr/>
              <a:t>‹#›</a:t>
            </a:fld>
            <a:endParaRPr lang="en-US"/>
          </a:p>
        </p:txBody>
      </p:sp>
      <p:sp>
        <p:nvSpPr>
          <p:cNvPr id="9" name="Rectangle 8"/>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65DA54-A58E-5A42-8832-C1A4AB8E293F}" type="datetimeFigureOut">
              <a:rPr lang="en-US" smtClean="0"/>
              <a:pPr/>
              <a:t>7/27/2011</a:t>
            </a:fld>
            <a:endParaRPr lang="en-US"/>
          </a:p>
        </p:txBody>
      </p:sp>
      <p:sp>
        <p:nvSpPr>
          <p:cNvPr id="5" name="Footer Placeholder 4"/>
          <p:cNvSpPr>
            <a:spLocks noGrp="1"/>
          </p:cNvSpPr>
          <p:nvPr>
            <p:ph type="ftr" sz="quarter" idx="11"/>
          </p:nvPr>
        </p:nvSpPr>
        <p:spPr/>
        <p:txBody>
          <a:bodyPr/>
          <a:lstStyle/>
          <a:p>
            <a:r>
              <a:rPr lang="en-US" dirty="0" smtClean="0"/>
              <a:t>© 2011 AVSI</a:t>
            </a:r>
          </a:p>
        </p:txBody>
      </p:sp>
      <p:sp>
        <p:nvSpPr>
          <p:cNvPr id="6" name="Slide Number Placeholder 5"/>
          <p:cNvSpPr>
            <a:spLocks noGrp="1"/>
          </p:cNvSpPr>
          <p:nvPr>
            <p:ph type="sldNum" sz="quarter" idx="12"/>
          </p:nvPr>
        </p:nvSpPr>
        <p:spPr/>
        <p:txBody>
          <a:bodyPr/>
          <a:lstStyle/>
          <a:p>
            <a:fld id="{7752658E-D922-2744-8F1B-96610776A3A4}" type="slidenum">
              <a:rPr lang="en-US" smtClean="0"/>
              <a:pPr/>
              <a:t>‹#›</a:t>
            </a:fld>
            <a:endParaRPr lang="en-US"/>
          </a:p>
        </p:txBody>
      </p:sp>
      <p:sp>
        <p:nvSpPr>
          <p:cNvPr id="9" name="Rectangle 8"/>
          <p:cNvSpPr/>
          <p:nvPr userDrawn="1"/>
        </p:nvSpPr>
        <p:spPr>
          <a:xfrm rot="5400000">
            <a:off x="6129981" y="3843981"/>
            <a:ext cx="5570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userDrawn="1"/>
        </p:nvSpPr>
        <p:spPr>
          <a:xfrm rot="5400000">
            <a:off x="8735485" y="1058562"/>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189460_logo_final.jpg"/>
          <p:cNvPicPr>
            <a:picLocks noChangeAspect="1"/>
          </p:cNvPicPr>
          <p:nvPr userDrawn="1"/>
        </p:nvPicPr>
        <p:blipFill>
          <a:blip r:embed="rId2"/>
          <a:stretch>
            <a:fillRect/>
          </a:stretch>
        </p:blipFill>
        <p:spPr>
          <a:xfrm rot="5400000">
            <a:off x="8271819" y="414981"/>
            <a:ext cx="1287162" cy="4572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4572000" cy="4572000"/>
          </a:xfrm>
          <a:solidFill>
            <a:schemeClr val="tx2"/>
          </a:solidFill>
        </p:spPr>
        <p:txBody>
          <a:bodyPr lIns="182880" tIns="182880" rIns="182880" bIns="182880"/>
          <a:lstStyle>
            <a:lvl1pPr>
              <a:defRPr cap="none">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68637" y="5181600"/>
            <a:ext cx="8655327" cy="14478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Rectangle 8"/>
          <p:cNvSpPr/>
          <p:nvPr userDrawn="1"/>
        </p:nvSpPr>
        <p:spPr>
          <a:xfrm>
            <a:off x="0" y="4572000"/>
            <a:ext cx="9144000" cy="3048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sp>
        <p:nvSpPr>
          <p:cNvPr id="10" name="Rectangle 9"/>
          <p:cNvSpPr/>
          <p:nvPr userDrawn="1"/>
        </p:nvSpPr>
        <p:spPr>
          <a:xfrm>
            <a:off x="4572000" y="4876800"/>
            <a:ext cx="4572000" cy="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Georgia"/>
            </a:endParaRPr>
          </a:p>
        </p:txBody>
      </p:sp>
      <p:grpSp>
        <p:nvGrpSpPr>
          <p:cNvPr id="25" name="Group 24"/>
          <p:cNvGrpSpPr/>
          <p:nvPr userDrawn="1"/>
        </p:nvGrpSpPr>
        <p:grpSpPr>
          <a:xfrm>
            <a:off x="4663576" y="199235"/>
            <a:ext cx="4374022" cy="4223340"/>
            <a:chOff x="3998226" y="971651"/>
            <a:chExt cx="4579806" cy="4422035"/>
          </a:xfrm>
        </p:grpSpPr>
        <p:pic>
          <p:nvPicPr>
            <p:cNvPr id="26" name="Picture 27" descr="top_banner_left"/>
            <p:cNvPicPr>
              <a:picLocks noChangeAspect="1" noChangeArrowheads="1"/>
            </p:cNvPicPr>
            <p:nvPr/>
          </p:nvPicPr>
          <p:blipFill>
            <a:blip r:embed="rId2"/>
            <a:srcRect l="5475" t="14257" r="21901" b="21386"/>
            <a:stretch>
              <a:fillRect/>
            </a:stretch>
          </p:blipFill>
          <p:spPr bwMode="auto">
            <a:xfrm>
              <a:off x="4719934" y="4551980"/>
              <a:ext cx="1075233" cy="365760"/>
            </a:xfrm>
            <a:prstGeom prst="rect">
              <a:avLst/>
            </a:prstGeom>
            <a:noFill/>
            <a:ln w="9525">
              <a:noFill/>
              <a:miter lim="800000"/>
              <a:headEnd/>
              <a:tailEnd/>
            </a:ln>
          </p:spPr>
        </p:pic>
        <p:pic>
          <p:nvPicPr>
            <p:cNvPr id="27" name="Picture 29" descr="DODc-small"/>
            <p:cNvPicPr>
              <a:picLocks noChangeAspect="1" noChangeArrowheads="1"/>
            </p:cNvPicPr>
            <p:nvPr/>
          </p:nvPicPr>
          <p:blipFill>
            <a:blip r:embed="rId3"/>
            <a:srcRect/>
            <a:stretch>
              <a:fillRect/>
            </a:stretch>
          </p:blipFill>
          <p:spPr bwMode="auto">
            <a:xfrm>
              <a:off x="6145870" y="4845049"/>
              <a:ext cx="548637" cy="548637"/>
            </a:xfrm>
            <a:prstGeom prst="rect">
              <a:avLst/>
            </a:prstGeom>
            <a:noFill/>
            <a:ln w="9525">
              <a:noFill/>
              <a:miter lim="800000"/>
              <a:headEnd/>
              <a:tailEnd/>
            </a:ln>
          </p:spPr>
        </p:pic>
        <p:pic>
          <p:nvPicPr>
            <p:cNvPr id="28" name="Picture 30" descr="goodrich_logo"/>
            <p:cNvPicPr>
              <a:picLocks noChangeAspect="1" noChangeArrowheads="1"/>
            </p:cNvPicPr>
            <p:nvPr/>
          </p:nvPicPr>
          <p:blipFill>
            <a:blip r:embed="rId4"/>
            <a:srcRect r="7200"/>
            <a:stretch>
              <a:fillRect/>
            </a:stretch>
          </p:blipFill>
          <p:spPr bwMode="auto">
            <a:xfrm>
              <a:off x="7764804" y="2218670"/>
              <a:ext cx="813228" cy="407352"/>
            </a:xfrm>
            <a:prstGeom prst="rect">
              <a:avLst/>
            </a:prstGeom>
            <a:noFill/>
            <a:ln w="9525">
              <a:noFill/>
              <a:miter lim="800000"/>
              <a:headEnd/>
              <a:tailEnd/>
            </a:ln>
          </p:spPr>
        </p:pic>
        <p:pic>
          <p:nvPicPr>
            <p:cNvPr id="29" name="Picture 31" descr="logo_honeywell"/>
            <p:cNvPicPr>
              <a:picLocks noChangeAspect="1" noChangeArrowheads="1"/>
            </p:cNvPicPr>
            <p:nvPr/>
          </p:nvPicPr>
          <p:blipFill>
            <a:blip r:embed="rId5"/>
            <a:srcRect/>
            <a:stretch>
              <a:fillRect/>
            </a:stretch>
          </p:blipFill>
          <p:spPr bwMode="auto">
            <a:xfrm>
              <a:off x="7500506" y="1876848"/>
              <a:ext cx="806892" cy="143693"/>
            </a:xfrm>
            <a:prstGeom prst="rect">
              <a:avLst/>
            </a:prstGeom>
            <a:noFill/>
            <a:ln w="9525">
              <a:noFill/>
              <a:miter lim="800000"/>
              <a:headEnd/>
              <a:tailEnd/>
            </a:ln>
          </p:spPr>
        </p:pic>
        <p:pic>
          <p:nvPicPr>
            <p:cNvPr id="30" name="Picture 29" descr="BAE-SYSTEMS_color.gif"/>
            <p:cNvPicPr>
              <a:picLocks noChangeAspect="1"/>
            </p:cNvPicPr>
            <p:nvPr/>
          </p:nvPicPr>
          <p:blipFill>
            <a:blip r:embed="rId6"/>
            <a:stretch>
              <a:fillRect/>
            </a:stretch>
          </p:blipFill>
          <p:spPr>
            <a:xfrm>
              <a:off x="3998226" y="3909703"/>
              <a:ext cx="1210338" cy="187603"/>
            </a:xfrm>
            <a:prstGeom prst="rect">
              <a:avLst/>
            </a:prstGeom>
          </p:spPr>
        </p:pic>
        <p:pic>
          <p:nvPicPr>
            <p:cNvPr id="31" name="Picture 30" descr="NASA_logo3.jpg"/>
            <p:cNvPicPr>
              <a:picLocks noChangeAspect="1"/>
            </p:cNvPicPr>
            <p:nvPr/>
          </p:nvPicPr>
          <p:blipFill>
            <a:blip r:embed="rId7"/>
            <a:srcRect l="1278" t="993" r="4261" b="4967"/>
            <a:stretch>
              <a:fillRect/>
            </a:stretch>
          </p:blipFill>
          <p:spPr>
            <a:xfrm>
              <a:off x="6102678" y="971651"/>
              <a:ext cx="535259" cy="457200"/>
            </a:xfrm>
            <a:prstGeom prst="rect">
              <a:avLst/>
            </a:prstGeom>
          </p:spPr>
        </p:pic>
        <p:pic>
          <p:nvPicPr>
            <p:cNvPr id="32" name="Picture 31" descr="member_logo_lockheed.gif"/>
            <p:cNvPicPr>
              <a:picLocks noChangeAspect="1"/>
            </p:cNvPicPr>
            <p:nvPr/>
          </p:nvPicPr>
          <p:blipFill>
            <a:blip r:embed="rId8"/>
            <a:stretch>
              <a:fillRect/>
            </a:stretch>
          </p:blipFill>
          <p:spPr>
            <a:xfrm>
              <a:off x="6697844" y="1364167"/>
              <a:ext cx="1613783" cy="274995"/>
            </a:xfrm>
            <a:prstGeom prst="rect">
              <a:avLst/>
            </a:prstGeom>
          </p:spPr>
        </p:pic>
        <p:pic>
          <p:nvPicPr>
            <p:cNvPr id="33" name="Picture 32" descr="member_logo_utc.gif"/>
            <p:cNvPicPr>
              <a:picLocks noChangeAspect="1"/>
            </p:cNvPicPr>
            <p:nvPr/>
          </p:nvPicPr>
          <p:blipFill>
            <a:blip r:embed="rId9"/>
            <a:stretch>
              <a:fillRect/>
            </a:stretch>
          </p:blipFill>
          <p:spPr>
            <a:xfrm>
              <a:off x="4182751" y="2034188"/>
              <a:ext cx="1229782" cy="301752"/>
            </a:xfrm>
            <a:prstGeom prst="rect">
              <a:avLst/>
            </a:prstGeom>
          </p:spPr>
        </p:pic>
        <p:pic>
          <p:nvPicPr>
            <p:cNvPr id="34" name="Picture 33" descr="member_logo_rockwellcollins.jpg"/>
            <p:cNvPicPr>
              <a:picLocks noChangeAspect="1"/>
            </p:cNvPicPr>
            <p:nvPr/>
          </p:nvPicPr>
          <p:blipFill>
            <a:blip r:embed="rId10"/>
            <a:stretch>
              <a:fillRect/>
            </a:stretch>
          </p:blipFill>
          <p:spPr>
            <a:xfrm>
              <a:off x="4874099" y="1299941"/>
              <a:ext cx="918382" cy="365760"/>
            </a:xfrm>
            <a:prstGeom prst="rect">
              <a:avLst/>
            </a:prstGeom>
          </p:spPr>
        </p:pic>
        <p:pic>
          <p:nvPicPr>
            <p:cNvPr id="35" name="Picture 34" descr="faa head_logo2.gif"/>
            <p:cNvPicPr>
              <a:picLocks noChangeAspect="1"/>
            </p:cNvPicPr>
            <p:nvPr/>
          </p:nvPicPr>
          <p:blipFill>
            <a:blip r:embed="rId11"/>
            <a:stretch>
              <a:fillRect/>
            </a:stretch>
          </p:blipFill>
          <p:spPr>
            <a:xfrm>
              <a:off x="7846915" y="3729184"/>
              <a:ext cx="548640" cy="548640"/>
            </a:xfrm>
            <a:prstGeom prst="rect">
              <a:avLst/>
            </a:prstGeom>
          </p:spPr>
        </p:pic>
        <p:pic>
          <p:nvPicPr>
            <p:cNvPr id="36" name="Picture 35" descr="globe_top Airbus.jpg"/>
            <p:cNvPicPr>
              <a:picLocks noChangeAspect="1"/>
            </p:cNvPicPr>
            <p:nvPr/>
          </p:nvPicPr>
          <p:blipFill>
            <a:blip r:embed="rId12"/>
            <a:srcRect l="7585"/>
            <a:stretch>
              <a:fillRect/>
            </a:stretch>
          </p:blipFill>
          <p:spPr>
            <a:xfrm>
              <a:off x="4036769" y="2861856"/>
              <a:ext cx="642379" cy="548640"/>
            </a:xfrm>
            <a:prstGeom prst="rect">
              <a:avLst/>
            </a:prstGeom>
          </p:spPr>
        </p:pic>
        <p:pic>
          <p:nvPicPr>
            <p:cNvPr id="37" name="Picture 36" descr="GE Aviation.jpg"/>
            <p:cNvPicPr>
              <a:picLocks noChangeAspect="1"/>
            </p:cNvPicPr>
            <p:nvPr/>
          </p:nvPicPr>
          <p:blipFill>
            <a:blip r:embed="rId13"/>
            <a:stretch>
              <a:fillRect/>
            </a:stretch>
          </p:blipFill>
          <p:spPr>
            <a:xfrm>
              <a:off x="8025469" y="2859368"/>
              <a:ext cx="548640" cy="548640"/>
            </a:xfrm>
            <a:prstGeom prst="rect">
              <a:avLst/>
            </a:prstGeom>
          </p:spPr>
        </p:pic>
        <p:pic>
          <p:nvPicPr>
            <p:cNvPr id="38" name="Picture 37"/>
            <p:cNvPicPr>
              <a:picLocks noChangeAspect="1"/>
            </p:cNvPicPr>
            <p:nvPr/>
          </p:nvPicPr>
          <p:blipFill>
            <a:blip r:embed="rId14"/>
            <a:stretch>
              <a:fillRect/>
            </a:stretch>
          </p:blipFill>
          <p:spPr>
            <a:xfrm>
              <a:off x="6949834" y="4551980"/>
              <a:ext cx="1091822" cy="365760"/>
            </a:xfrm>
            <a:prstGeom prst="rect">
              <a:avLst/>
            </a:prstGeom>
          </p:spPr>
        </p:pic>
        <p:pic>
          <p:nvPicPr>
            <p:cNvPr id="39" name="Picture 38" descr="189460_logo_final.jp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189110" y="2726138"/>
              <a:ext cx="2359961" cy="838258"/>
            </a:xfrm>
            <a:prstGeom prst="rect">
              <a:avLst/>
            </a:prstGeom>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85800"/>
          </a:xfrm>
        </p:spPr>
        <p:txBody>
          <a:bodyPr/>
          <a:lstStyle>
            <a:lvl1pPr>
              <a:defRPr b="1">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81088"/>
            <a:ext cx="8229600" cy="5029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solidFill>
                  <a:srgbClr val="0B3881">
                    <a:tint val="75000"/>
                  </a:srgbClr>
                </a:solidFill>
                <a:latin typeface="Georgia"/>
              </a:rPr>
              <a:t>October 5-6, 2010</a:t>
            </a:r>
            <a:endParaRPr lang="en-US">
              <a:solidFill>
                <a:srgbClr val="0B3881">
                  <a:tint val="75000"/>
                </a:srgbClr>
              </a:solidFill>
              <a:latin typeface="Georgia"/>
            </a:endParaRPr>
          </a:p>
        </p:txBody>
      </p:sp>
      <p:sp>
        <p:nvSpPr>
          <p:cNvPr id="5" name="Footer Placeholder 4"/>
          <p:cNvSpPr>
            <a:spLocks noGrp="1"/>
          </p:cNvSpPr>
          <p:nvPr>
            <p:ph type="ftr" sz="quarter" idx="11"/>
          </p:nvPr>
        </p:nvSpPr>
        <p:spPr/>
        <p:txBody>
          <a:bodyPr/>
          <a:lstStyle/>
          <a:p>
            <a:r>
              <a:rPr lang="en-US" smtClean="0">
                <a:solidFill>
                  <a:srgbClr val="0B3881">
                    <a:tint val="75000"/>
                  </a:srgbClr>
                </a:solidFill>
                <a:latin typeface="Georgia"/>
              </a:rPr>
              <a:t>AVSI Executive Board Meeting</a:t>
            </a:r>
            <a:endParaRPr lang="en-US">
              <a:solidFill>
                <a:srgbClr val="0B3881">
                  <a:tint val="75000"/>
                </a:srgbClr>
              </a:solidFill>
              <a:latin typeface="Georgia"/>
            </a:endParaRPr>
          </a:p>
        </p:txBody>
      </p:sp>
      <p:sp>
        <p:nvSpPr>
          <p:cNvPr id="6" name="Slide Number Placeholder 5"/>
          <p:cNvSpPr>
            <a:spLocks noGrp="1"/>
          </p:cNvSpPr>
          <p:nvPr>
            <p:ph type="sldNum" sz="quarter" idx="12"/>
          </p:nvPr>
        </p:nvSpPr>
        <p:spPr/>
        <p:txBody>
          <a:bodyPr/>
          <a:lstStyle/>
          <a:p>
            <a:fld id="{7752658E-D922-2744-8F1B-96610776A3A4}" type="slidenum">
              <a:rPr lang="en-US" smtClean="0">
                <a:solidFill>
                  <a:srgbClr val="0B3881">
                    <a:tint val="75000"/>
                  </a:srgbClr>
                </a:solidFill>
                <a:latin typeface="Georgia"/>
              </a:rPr>
              <a:pPr/>
              <a:t>‹#›</a:t>
            </a:fld>
            <a:endParaRPr lang="en-US">
              <a:solidFill>
                <a:srgbClr val="0B3881">
                  <a:tint val="75000"/>
                </a:srgbClr>
              </a:solidFill>
              <a:latin typeface="Georgia"/>
            </a:endParaRPr>
          </a:p>
        </p:txBody>
      </p:sp>
      <p:sp>
        <p:nvSpPr>
          <p:cNvPr id="9" name="Rectangle 8"/>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sp>
        <p:nvSpPr>
          <p:cNvPr id="10" name="Oval 9"/>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pic>
        <p:nvPicPr>
          <p:cNvPr id="11" name="Picture 10"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85800" y="28895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srgbClr val="0B3881">
                    <a:tint val="75000"/>
                  </a:srgbClr>
                </a:solidFill>
                <a:latin typeface="Georgia"/>
              </a:rPr>
              <a:t>October 5-6, 2010</a:t>
            </a:r>
            <a:endParaRPr lang="en-US">
              <a:solidFill>
                <a:srgbClr val="0B3881">
                  <a:tint val="75000"/>
                </a:srgbClr>
              </a:solidFill>
              <a:latin typeface="Georgia"/>
            </a:endParaRPr>
          </a:p>
        </p:txBody>
      </p:sp>
      <p:sp>
        <p:nvSpPr>
          <p:cNvPr id="5" name="Footer Placeholder 4"/>
          <p:cNvSpPr>
            <a:spLocks noGrp="1"/>
          </p:cNvSpPr>
          <p:nvPr>
            <p:ph type="ftr" sz="quarter" idx="11"/>
          </p:nvPr>
        </p:nvSpPr>
        <p:spPr/>
        <p:txBody>
          <a:bodyPr/>
          <a:lstStyle/>
          <a:p>
            <a:r>
              <a:rPr lang="en-US" smtClean="0">
                <a:solidFill>
                  <a:srgbClr val="0B3881">
                    <a:tint val="75000"/>
                  </a:srgbClr>
                </a:solidFill>
                <a:latin typeface="Georgia"/>
              </a:rPr>
              <a:t>AVSI Executive Board Meeting</a:t>
            </a:r>
            <a:endParaRPr lang="en-US">
              <a:solidFill>
                <a:srgbClr val="0B3881">
                  <a:tint val="75000"/>
                </a:srgbClr>
              </a:solidFill>
              <a:latin typeface="Georgia"/>
            </a:endParaRPr>
          </a:p>
        </p:txBody>
      </p:sp>
      <p:sp>
        <p:nvSpPr>
          <p:cNvPr id="6" name="Slide Number Placeholder 5"/>
          <p:cNvSpPr>
            <a:spLocks noGrp="1"/>
          </p:cNvSpPr>
          <p:nvPr>
            <p:ph type="sldNum" sz="quarter" idx="12"/>
          </p:nvPr>
        </p:nvSpPr>
        <p:spPr/>
        <p:txBody>
          <a:bodyPr/>
          <a:lstStyle/>
          <a:p>
            <a:fld id="{7752658E-D922-2744-8F1B-96610776A3A4}" type="slidenum">
              <a:rPr lang="en-US" smtClean="0">
                <a:solidFill>
                  <a:srgbClr val="0B3881">
                    <a:tint val="75000"/>
                  </a:srgbClr>
                </a:solidFill>
                <a:latin typeface="Georgia"/>
              </a:rPr>
              <a:pPr/>
              <a:t>‹#›</a:t>
            </a:fld>
            <a:endParaRPr lang="en-US">
              <a:solidFill>
                <a:srgbClr val="0B3881">
                  <a:tint val="75000"/>
                </a:srgbClr>
              </a:solidFill>
              <a:latin typeface="Georgia"/>
            </a:endParaRPr>
          </a:p>
        </p:txBody>
      </p:sp>
      <p:pic>
        <p:nvPicPr>
          <p:cNvPr id="7" name="Picture 6" descr="189460_logo_final.tif"/>
          <p:cNvPicPr>
            <a:picLocks noChangeAspect="1"/>
          </p:cNvPicPr>
          <p:nvPr userDrawn="1"/>
        </p:nvPicPr>
        <p:blipFill>
          <a:blip r:embed="rId2"/>
          <a:stretch>
            <a:fillRect/>
          </a:stretch>
        </p:blipFill>
        <p:spPr>
          <a:xfrm>
            <a:off x="685800" y="122540"/>
            <a:ext cx="7772400" cy="2766974"/>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85800"/>
          </a:xfrm>
        </p:spPr>
        <p:txBody>
          <a:bodyPr vert="horz" lIns="91440" tIns="45720" rIns="91440" bIns="45720" rtlCol="0" anchor="ctr">
            <a:normAutofit/>
          </a:bodyPr>
          <a:lstStyle>
            <a:lvl1pPr algn="ctr" defTabSz="457200" rtl="0" eaLnBrk="1" latinLnBrk="0" hangingPunct="1">
              <a:spcBef>
                <a:spcPct val="0"/>
              </a:spcBef>
              <a:buNone/>
              <a:defRPr lang="en-US" sz="3200" b="1" kern="1200" dirty="0" smtClean="0">
                <a:solidFill>
                  <a:schemeClr val="tx1"/>
                </a:solidFill>
                <a:latin typeface="+mj-lt"/>
                <a:ea typeface="+mj-ea"/>
                <a:cs typeface="+mj-cs"/>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280160"/>
            <a:ext cx="4038600" cy="5029200"/>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80160"/>
            <a:ext cx="4038600" cy="5029200"/>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srgbClr val="0B3881">
                    <a:tint val="75000"/>
                  </a:srgbClr>
                </a:solidFill>
                <a:latin typeface="Georgia"/>
              </a:rPr>
              <a:t>October 5-6, 2010</a:t>
            </a:r>
            <a:endParaRPr lang="en-US">
              <a:solidFill>
                <a:srgbClr val="0B3881">
                  <a:tint val="75000"/>
                </a:srgbClr>
              </a:solidFill>
              <a:latin typeface="Georgia"/>
            </a:endParaRPr>
          </a:p>
        </p:txBody>
      </p:sp>
      <p:sp>
        <p:nvSpPr>
          <p:cNvPr id="6" name="Footer Placeholder 5"/>
          <p:cNvSpPr>
            <a:spLocks noGrp="1"/>
          </p:cNvSpPr>
          <p:nvPr>
            <p:ph type="ftr" sz="quarter" idx="11"/>
          </p:nvPr>
        </p:nvSpPr>
        <p:spPr/>
        <p:txBody>
          <a:bodyPr/>
          <a:lstStyle/>
          <a:p>
            <a:r>
              <a:rPr lang="en-US" smtClean="0">
                <a:solidFill>
                  <a:srgbClr val="0B3881">
                    <a:tint val="75000"/>
                  </a:srgbClr>
                </a:solidFill>
                <a:latin typeface="Georgia"/>
              </a:rPr>
              <a:t>AVSI Executive Board Meeting</a:t>
            </a:r>
            <a:endParaRPr lang="en-US">
              <a:solidFill>
                <a:srgbClr val="0B3881">
                  <a:tint val="75000"/>
                </a:srgbClr>
              </a:solidFill>
              <a:latin typeface="Georgia"/>
            </a:endParaRPr>
          </a:p>
        </p:txBody>
      </p:sp>
      <p:sp>
        <p:nvSpPr>
          <p:cNvPr id="7" name="Slide Number Placeholder 6"/>
          <p:cNvSpPr>
            <a:spLocks noGrp="1"/>
          </p:cNvSpPr>
          <p:nvPr>
            <p:ph type="sldNum" sz="quarter" idx="12"/>
          </p:nvPr>
        </p:nvSpPr>
        <p:spPr/>
        <p:txBody>
          <a:bodyPr/>
          <a:lstStyle/>
          <a:p>
            <a:fld id="{7752658E-D922-2744-8F1B-96610776A3A4}" type="slidenum">
              <a:rPr lang="en-US" smtClean="0">
                <a:solidFill>
                  <a:srgbClr val="0B3881">
                    <a:tint val="75000"/>
                  </a:srgbClr>
                </a:solidFill>
                <a:latin typeface="Georgia"/>
              </a:rPr>
              <a:pPr/>
              <a:t>‹#›</a:t>
            </a:fld>
            <a:endParaRPr lang="en-US">
              <a:solidFill>
                <a:srgbClr val="0B3881">
                  <a:tint val="75000"/>
                </a:srgbClr>
              </a:solidFill>
              <a:latin typeface="Georgia"/>
            </a:endParaRPr>
          </a:p>
        </p:txBody>
      </p:sp>
      <p:sp>
        <p:nvSpPr>
          <p:cNvPr id="10" name="Rectangle 9"/>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sp>
        <p:nvSpPr>
          <p:cNvPr id="11" name="Oval 10"/>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pic>
        <p:nvPicPr>
          <p:cNvPr id="12" name="Picture 11"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0160"/>
            <a:ext cx="4040188" cy="639762"/>
          </a:xfrm>
        </p:spPr>
        <p:txBody>
          <a:bodyPr anchor="b">
            <a:no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19921"/>
            <a:ext cx="4040188" cy="4389120"/>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80160"/>
            <a:ext cx="4041775" cy="639762"/>
          </a:xfrm>
        </p:spPr>
        <p:txBody>
          <a:bodyPr anchor="b">
            <a:no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919921"/>
            <a:ext cx="4041775" cy="4389120"/>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r>
              <a:rPr lang="en-US" smtClean="0">
                <a:solidFill>
                  <a:srgbClr val="0B3881">
                    <a:tint val="75000"/>
                  </a:srgbClr>
                </a:solidFill>
                <a:latin typeface="Georgia"/>
              </a:rPr>
              <a:t>October 5-6, 2010</a:t>
            </a:r>
            <a:endParaRPr lang="en-US">
              <a:solidFill>
                <a:srgbClr val="0B3881">
                  <a:tint val="75000"/>
                </a:srgbClr>
              </a:solidFill>
              <a:latin typeface="Georgia"/>
            </a:endParaRPr>
          </a:p>
        </p:txBody>
      </p:sp>
      <p:sp>
        <p:nvSpPr>
          <p:cNvPr id="8" name="Footer Placeholder 7"/>
          <p:cNvSpPr>
            <a:spLocks noGrp="1"/>
          </p:cNvSpPr>
          <p:nvPr>
            <p:ph type="ftr" sz="quarter" idx="11"/>
          </p:nvPr>
        </p:nvSpPr>
        <p:spPr/>
        <p:txBody>
          <a:bodyPr/>
          <a:lstStyle/>
          <a:p>
            <a:r>
              <a:rPr lang="en-US" smtClean="0">
                <a:solidFill>
                  <a:srgbClr val="0B3881">
                    <a:tint val="75000"/>
                  </a:srgbClr>
                </a:solidFill>
                <a:latin typeface="Georgia"/>
              </a:rPr>
              <a:t>AVSI Executive Board Meeting</a:t>
            </a:r>
            <a:endParaRPr lang="en-US">
              <a:solidFill>
                <a:srgbClr val="0B3881">
                  <a:tint val="75000"/>
                </a:srgbClr>
              </a:solidFill>
              <a:latin typeface="Georgia"/>
            </a:endParaRPr>
          </a:p>
        </p:txBody>
      </p:sp>
      <p:sp>
        <p:nvSpPr>
          <p:cNvPr id="9" name="Slide Number Placeholder 8"/>
          <p:cNvSpPr>
            <a:spLocks noGrp="1"/>
          </p:cNvSpPr>
          <p:nvPr>
            <p:ph type="sldNum" sz="quarter" idx="12"/>
          </p:nvPr>
        </p:nvSpPr>
        <p:spPr/>
        <p:txBody>
          <a:bodyPr/>
          <a:lstStyle/>
          <a:p>
            <a:fld id="{7752658E-D922-2744-8F1B-96610776A3A4}" type="slidenum">
              <a:rPr lang="en-US" smtClean="0">
                <a:solidFill>
                  <a:srgbClr val="0B3881">
                    <a:tint val="75000"/>
                  </a:srgbClr>
                </a:solidFill>
                <a:latin typeface="Georgia"/>
              </a:rPr>
              <a:pPr/>
              <a:t>‹#›</a:t>
            </a:fld>
            <a:endParaRPr lang="en-US">
              <a:solidFill>
                <a:srgbClr val="0B3881">
                  <a:tint val="75000"/>
                </a:srgbClr>
              </a:solidFill>
              <a:latin typeface="Georgia"/>
            </a:endParaRPr>
          </a:p>
        </p:txBody>
      </p:sp>
      <p:sp>
        <p:nvSpPr>
          <p:cNvPr id="12" name="Rectangle 11"/>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sp>
        <p:nvSpPr>
          <p:cNvPr id="13" name="Oval 12"/>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pic>
        <p:nvPicPr>
          <p:cNvPr id="14" name="Picture 13"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srgbClr val="0B3881">
                    <a:tint val="75000"/>
                  </a:srgbClr>
                </a:solidFill>
                <a:latin typeface="Georgia"/>
              </a:rPr>
              <a:t>October 5-6, 2010</a:t>
            </a:r>
            <a:endParaRPr lang="en-US">
              <a:solidFill>
                <a:srgbClr val="0B3881">
                  <a:tint val="75000"/>
                </a:srgbClr>
              </a:solidFill>
              <a:latin typeface="Georgia"/>
            </a:endParaRPr>
          </a:p>
        </p:txBody>
      </p:sp>
      <p:sp>
        <p:nvSpPr>
          <p:cNvPr id="4" name="Footer Placeholder 3"/>
          <p:cNvSpPr>
            <a:spLocks noGrp="1"/>
          </p:cNvSpPr>
          <p:nvPr>
            <p:ph type="ftr" sz="quarter" idx="11"/>
          </p:nvPr>
        </p:nvSpPr>
        <p:spPr/>
        <p:txBody>
          <a:bodyPr/>
          <a:lstStyle/>
          <a:p>
            <a:r>
              <a:rPr lang="en-US" smtClean="0">
                <a:solidFill>
                  <a:srgbClr val="0B3881">
                    <a:tint val="75000"/>
                  </a:srgbClr>
                </a:solidFill>
                <a:latin typeface="Georgia"/>
              </a:rPr>
              <a:t>AVSI Executive Board Meeting</a:t>
            </a:r>
            <a:endParaRPr lang="en-US">
              <a:solidFill>
                <a:srgbClr val="0B3881">
                  <a:tint val="75000"/>
                </a:srgbClr>
              </a:solidFill>
              <a:latin typeface="Georgia"/>
            </a:endParaRPr>
          </a:p>
        </p:txBody>
      </p:sp>
      <p:sp>
        <p:nvSpPr>
          <p:cNvPr id="5" name="Slide Number Placeholder 4"/>
          <p:cNvSpPr>
            <a:spLocks noGrp="1"/>
          </p:cNvSpPr>
          <p:nvPr>
            <p:ph type="sldNum" sz="quarter" idx="12"/>
          </p:nvPr>
        </p:nvSpPr>
        <p:spPr/>
        <p:txBody>
          <a:bodyPr/>
          <a:lstStyle/>
          <a:p>
            <a:fld id="{7752658E-D922-2744-8F1B-96610776A3A4}" type="slidenum">
              <a:rPr lang="en-US" smtClean="0">
                <a:solidFill>
                  <a:srgbClr val="0B3881">
                    <a:tint val="75000"/>
                  </a:srgbClr>
                </a:solidFill>
                <a:latin typeface="Georgia"/>
              </a:rPr>
              <a:pPr/>
              <a:t>‹#›</a:t>
            </a:fld>
            <a:endParaRPr lang="en-US">
              <a:solidFill>
                <a:srgbClr val="0B3881">
                  <a:tint val="75000"/>
                </a:srgbClr>
              </a:solidFill>
              <a:latin typeface="Georgia"/>
            </a:endParaRPr>
          </a:p>
        </p:txBody>
      </p:sp>
      <p:sp>
        <p:nvSpPr>
          <p:cNvPr id="8" name="Rectangle 7"/>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sp>
        <p:nvSpPr>
          <p:cNvPr id="9" name="Oval 8"/>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pic>
        <p:nvPicPr>
          <p:cNvPr id="10" name="Picture 9"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srgbClr val="0B3881">
                    <a:tint val="75000"/>
                  </a:srgbClr>
                </a:solidFill>
                <a:latin typeface="Georgia"/>
              </a:rPr>
              <a:t>October 5-6, 2010</a:t>
            </a:r>
            <a:endParaRPr lang="en-US">
              <a:solidFill>
                <a:srgbClr val="0B3881">
                  <a:tint val="75000"/>
                </a:srgbClr>
              </a:solidFill>
              <a:latin typeface="Georgia"/>
            </a:endParaRPr>
          </a:p>
        </p:txBody>
      </p:sp>
      <p:sp>
        <p:nvSpPr>
          <p:cNvPr id="3" name="Footer Placeholder 2"/>
          <p:cNvSpPr>
            <a:spLocks noGrp="1"/>
          </p:cNvSpPr>
          <p:nvPr>
            <p:ph type="ftr" sz="quarter" idx="11"/>
          </p:nvPr>
        </p:nvSpPr>
        <p:spPr/>
        <p:txBody>
          <a:bodyPr/>
          <a:lstStyle/>
          <a:p>
            <a:r>
              <a:rPr lang="en-US" smtClean="0">
                <a:solidFill>
                  <a:srgbClr val="0B3881">
                    <a:tint val="75000"/>
                  </a:srgbClr>
                </a:solidFill>
                <a:latin typeface="Georgia"/>
              </a:rPr>
              <a:t>AVSI Executive Board Meeting</a:t>
            </a:r>
            <a:endParaRPr lang="en-US">
              <a:solidFill>
                <a:srgbClr val="0B3881">
                  <a:tint val="75000"/>
                </a:srgbClr>
              </a:solidFill>
              <a:latin typeface="Georgia"/>
            </a:endParaRPr>
          </a:p>
        </p:txBody>
      </p:sp>
      <p:sp>
        <p:nvSpPr>
          <p:cNvPr id="4" name="Slide Number Placeholder 3"/>
          <p:cNvSpPr>
            <a:spLocks noGrp="1"/>
          </p:cNvSpPr>
          <p:nvPr>
            <p:ph type="sldNum" sz="quarter" idx="12"/>
          </p:nvPr>
        </p:nvSpPr>
        <p:spPr/>
        <p:txBody>
          <a:bodyPr/>
          <a:lstStyle/>
          <a:p>
            <a:fld id="{7752658E-D922-2744-8F1B-96610776A3A4}" type="slidenum">
              <a:rPr lang="en-US" smtClean="0">
                <a:solidFill>
                  <a:srgbClr val="0B3881">
                    <a:tint val="75000"/>
                  </a:srgbClr>
                </a:solidFill>
                <a:latin typeface="Georgia"/>
              </a:rPr>
              <a:pPr/>
              <a:t>‹#›</a:t>
            </a:fld>
            <a:endParaRPr lang="en-US">
              <a:solidFill>
                <a:srgbClr val="0B3881">
                  <a:tint val="75000"/>
                </a:srgbClr>
              </a:solidFill>
              <a:latin typeface="Georgia"/>
            </a:endParaRPr>
          </a:p>
        </p:txBody>
      </p:sp>
      <p:sp>
        <p:nvSpPr>
          <p:cNvPr id="7" name="Rectangle 6"/>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sp>
        <p:nvSpPr>
          <p:cNvPr id="8" name="Oval 7"/>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pic>
        <p:nvPicPr>
          <p:cNvPr id="9" name="Picture 8"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
            <a:ext cx="3008313" cy="914400"/>
          </a:xfrm>
          <a:solidFill>
            <a:schemeClr val="tx1"/>
          </a:solidFill>
        </p:spPr>
        <p:txBody>
          <a:bodyPr anchor="b"/>
          <a:lstStyle>
            <a:lvl1pPr algn="l">
              <a:defRPr sz="2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548640"/>
            <a:ext cx="5111750" cy="576072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63039"/>
            <a:ext cx="3008313" cy="4846320"/>
          </a:xfrm>
          <a:solidFill>
            <a:schemeClr val="accent3"/>
          </a:solidFill>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r>
              <a:rPr lang="en-US" smtClean="0">
                <a:solidFill>
                  <a:srgbClr val="0B3881">
                    <a:tint val="75000"/>
                  </a:srgbClr>
                </a:solidFill>
                <a:latin typeface="Georgia"/>
              </a:rPr>
              <a:t>October 5-6, 2010</a:t>
            </a:r>
            <a:endParaRPr lang="en-US">
              <a:solidFill>
                <a:srgbClr val="0B3881">
                  <a:tint val="75000"/>
                </a:srgbClr>
              </a:solidFill>
              <a:latin typeface="Georgia"/>
            </a:endParaRPr>
          </a:p>
        </p:txBody>
      </p:sp>
      <p:sp>
        <p:nvSpPr>
          <p:cNvPr id="6" name="Footer Placeholder 5"/>
          <p:cNvSpPr>
            <a:spLocks noGrp="1"/>
          </p:cNvSpPr>
          <p:nvPr>
            <p:ph type="ftr" sz="quarter" idx="11"/>
          </p:nvPr>
        </p:nvSpPr>
        <p:spPr/>
        <p:txBody>
          <a:bodyPr/>
          <a:lstStyle/>
          <a:p>
            <a:r>
              <a:rPr lang="en-US" smtClean="0">
                <a:solidFill>
                  <a:srgbClr val="0B3881">
                    <a:tint val="75000"/>
                  </a:srgbClr>
                </a:solidFill>
                <a:latin typeface="Georgia"/>
              </a:rPr>
              <a:t>AVSI Executive Board Meeting</a:t>
            </a:r>
            <a:endParaRPr lang="en-US">
              <a:solidFill>
                <a:srgbClr val="0B3881">
                  <a:tint val="75000"/>
                </a:srgbClr>
              </a:solidFill>
              <a:latin typeface="Georgia"/>
            </a:endParaRPr>
          </a:p>
        </p:txBody>
      </p:sp>
      <p:sp>
        <p:nvSpPr>
          <p:cNvPr id="7" name="Slide Number Placeholder 6"/>
          <p:cNvSpPr>
            <a:spLocks noGrp="1"/>
          </p:cNvSpPr>
          <p:nvPr>
            <p:ph type="sldNum" sz="quarter" idx="12"/>
          </p:nvPr>
        </p:nvSpPr>
        <p:spPr/>
        <p:txBody>
          <a:bodyPr/>
          <a:lstStyle/>
          <a:p>
            <a:fld id="{7752658E-D922-2744-8F1B-96610776A3A4}" type="slidenum">
              <a:rPr lang="en-US" smtClean="0">
                <a:solidFill>
                  <a:srgbClr val="0B3881">
                    <a:tint val="75000"/>
                  </a:srgbClr>
                </a:solidFill>
                <a:latin typeface="Georgia"/>
              </a:rPr>
              <a:pPr/>
              <a:t>‹#›</a:t>
            </a:fld>
            <a:endParaRPr lang="en-US">
              <a:solidFill>
                <a:srgbClr val="0B3881">
                  <a:tint val="75000"/>
                </a:srgbClr>
              </a:solidFill>
              <a:latin typeface="Georgia"/>
            </a:endParaRPr>
          </a:p>
        </p:txBody>
      </p:sp>
      <p:sp>
        <p:nvSpPr>
          <p:cNvPr id="10" name="Rectangle 9"/>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sp>
        <p:nvSpPr>
          <p:cNvPr id="11" name="Oval 10"/>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pic>
        <p:nvPicPr>
          <p:cNvPr id="12" name="Picture 11"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85800"/>
          </a:xfrm>
        </p:spPr>
        <p:txBody>
          <a:bodyPr/>
          <a:lstStyle>
            <a:lvl1pPr>
              <a:defRPr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281088"/>
            <a:ext cx="8229600" cy="5029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65DA54-A58E-5A42-8832-C1A4AB8E293F}" type="datetimeFigureOut">
              <a:rPr lang="en-US" smtClean="0"/>
              <a:pPr/>
              <a:t>7/27/2011</a:t>
            </a:fld>
            <a:endParaRPr lang="en-US"/>
          </a:p>
        </p:txBody>
      </p:sp>
      <p:sp>
        <p:nvSpPr>
          <p:cNvPr id="5" name="Footer Placeholder 4"/>
          <p:cNvSpPr>
            <a:spLocks noGrp="1"/>
          </p:cNvSpPr>
          <p:nvPr>
            <p:ph type="ftr" sz="quarter" idx="11"/>
          </p:nvPr>
        </p:nvSpPr>
        <p:spPr/>
        <p:txBody>
          <a:bodyPr/>
          <a:lstStyle/>
          <a:p>
            <a:r>
              <a:rPr lang="en-US" dirty="0" smtClean="0"/>
              <a:t>© 2011 AVSI</a:t>
            </a:r>
            <a:endParaRPr lang="en-US" dirty="0"/>
          </a:p>
        </p:txBody>
      </p:sp>
      <p:sp>
        <p:nvSpPr>
          <p:cNvPr id="6" name="Slide Number Placeholder 5"/>
          <p:cNvSpPr>
            <a:spLocks noGrp="1"/>
          </p:cNvSpPr>
          <p:nvPr>
            <p:ph type="sldNum" sz="quarter" idx="12"/>
          </p:nvPr>
        </p:nvSpPr>
        <p:spPr/>
        <p:txBody>
          <a:bodyPr/>
          <a:lstStyle/>
          <a:p>
            <a:fld id="{7752658E-D922-2744-8F1B-96610776A3A4}" type="slidenum">
              <a:rPr lang="en-US" smtClean="0"/>
              <a:pPr/>
              <a:t>‹#›</a:t>
            </a:fld>
            <a:endParaRPr lang="en-US"/>
          </a:p>
        </p:txBody>
      </p:sp>
      <p:sp>
        <p:nvSpPr>
          <p:cNvPr id="9" name="Rectangle 8"/>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srgbClr val="0B3881">
                    <a:tint val="75000"/>
                  </a:srgbClr>
                </a:solidFill>
                <a:latin typeface="Georgia"/>
              </a:rPr>
              <a:t>October 5-6, 2010</a:t>
            </a:r>
            <a:endParaRPr lang="en-US">
              <a:solidFill>
                <a:srgbClr val="0B3881">
                  <a:tint val="75000"/>
                </a:srgbClr>
              </a:solidFill>
              <a:latin typeface="Georgia"/>
            </a:endParaRPr>
          </a:p>
        </p:txBody>
      </p:sp>
      <p:sp>
        <p:nvSpPr>
          <p:cNvPr id="6" name="Footer Placeholder 5"/>
          <p:cNvSpPr>
            <a:spLocks noGrp="1"/>
          </p:cNvSpPr>
          <p:nvPr>
            <p:ph type="ftr" sz="quarter" idx="11"/>
          </p:nvPr>
        </p:nvSpPr>
        <p:spPr/>
        <p:txBody>
          <a:bodyPr/>
          <a:lstStyle/>
          <a:p>
            <a:r>
              <a:rPr lang="en-US" smtClean="0">
                <a:solidFill>
                  <a:srgbClr val="0B3881">
                    <a:tint val="75000"/>
                  </a:srgbClr>
                </a:solidFill>
                <a:latin typeface="Georgia"/>
              </a:rPr>
              <a:t>AVSI Executive Board Meeting</a:t>
            </a:r>
            <a:endParaRPr lang="en-US">
              <a:solidFill>
                <a:srgbClr val="0B3881">
                  <a:tint val="75000"/>
                </a:srgbClr>
              </a:solidFill>
              <a:latin typeface="Georgia"/>
            </a:endParaRPr>
          </a:p>
        </p:txBody>
      </p:sp>
      <p:sp>
        <p:nvSpPr>
          <p:cNvPr id="7" name="Slide Number Placeholder 6"/>
          <p:cNvSpPr>
            <a:spLocks noGrp="1"/>
          </p:cNvSpPr>
          <p:nvPr>
            <p:ph type="sldNum" sz="quarter" idx="12"/>
          </p:nvPr>
        </p:nvSpPr>
        <p:spPr/>
        <p:txBody>
          <a:bodyPr/>
          <a:lstStyle/>
          <a:p>
            <a:fld id="{7752658E-D922-2744-8F1B-96610776A3A4}" type="slidenum">
              <a:rPr lang="en-US" smtClean="0">
                <a:solidFill>
                  <a:srgbClr val="0B3881">
                    <a:tint val="75000"/>
                  </a:srgbClr>
                </a:solidFill>
                <a:latin typeface="Georgia"/>
              </a:rPr>
              <a:pPr/>
              <a:t>‹#›</a:t>
            </a:fld>
            <a:endParaRPr lang="en-US">
              <a:solidFill>
                <a:srgbClr val="0B3881">
                  <a:tint val="75000"/>
                </a:srgbClr>
              </a:solidFill>
              <a:latin typeface="Georgia"/>
            </a:endParaRPr>
          </a:p>
        </p:txBody>
      </p:sp>
      <p:sp>
        <p:nvSpPr>
          <p:cNvPr id="10" name="Rectangle 9"/>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sp>
        <p:nvSpPr>
          <p:cNvPr id="11" name="Oval 10"/>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pic>
        <p:nvPicPr>
          <p:cNvPr id="12" name="Picture 11"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srgbClr val="0B3881">
                    <a:tint val="75000"/>
                  </a:srgbClr>
                </a:solidFill>
                <a:latin typeface="Georgia"/>
              </a:rPr>
              <a:t>October 5-6, 2010</a:t>
            </a:r>
            <a:endParaRPr lang="en-US">
              <a:solidFill>
                <a:srgbClr val="0B3881">
                  <a:tint val="75000"/>
                </a:srgbClr>
              </a:solidFill>
              <a:latin typeface="Georgia"/>
            </a:endParaRPr>
          </a:p>
        </p:txBody>
      </p:sp>
      <p:sp>
        <p:nvSpPr>
          <p:cNvPr id="5" name="Footer Placeholder 4"/>
          <p:cNvSpPr>
            <a:spLocks noGrp="1"/>
          </p:cNvSpPr>
          <p:nvPr>
            <p:ph type="ftr" sz="quarter" idx="11"/>
          </p:nvPr>
        </p:nvSpPr>
        <p:spPr/>
        <p:txBody>
          <a:bodyPr/>
          <a:lstStyle/>
          <a:p>
            <a:r>
              <a:rPr lang="en-US" smtClean="0">
                <a:solidFill>
                  <a:srgbClr val="0B3881">
                    <a:tint val="75000"/>
                  </a:srgbClr>
                </a:solidFill>
                <a:latin typeface="Georgia"/>
              </a:rPr>
              <a:t>AVSI Executive Board Meeting</a:t>
            </a:r>
            <a:endParaRPr lang="en-US">
              <a:solidFill>
                <a:srgbClr val="0B3881">
                  <a:tint val="75000"/>
                </a:srgbClr>
              </a:solidFill>
              <a:latin typeface="Georgia"/>
            </a:endParaRPr>
          </a:p>
        </p:txBody>
      </p:sp>
      <p:sp>
        <p:nvSpPr>
          <p:cNvPr id="6" name="Slide Number Placeholder 5"/>
          <p:cNvSpPr>
            <a:spLocks noGrp="1"/>
          </p:cNvSpPr>
          <p:nvPr>
            <p:ph type="sldNum" sz="quarter" idx="12"/>
          </p:nvPr>
        </p:nvSpPr>
        <p:spPr/>
        <p:txBody>
          <a:bodyPr/>
          <a:lstStyle/>
          <a:p>
            <a:fld id="{7752658E-D922-2744-8F1B-96610776A3A4}" type="slidenum">
              <a:rPr lang="en-US" smtClean="0">
                <a:solidFill>
                  <a:srgbClr val="0B3881">
                    <a:tint val="75000"/>
                  </a:srgbClr>
                </a:solidFill>
                <a:latin typeface="Georgia"/>
              </a:rPr>
              <a:pPr/>
              <a:t>‹#›</a:t>
            </a:fld>
            <a:endParaRPr lang="en-US">
              <a:solidFill>
                <a:srgbClr val="0B3881">
                  <a:tint val="75000"/>
                </a:srgbClr>
              </a:solidFill>
              <a:latin typeface="Georgia"/>
            </a:endParaRPr>
          </a:p>
        </p:txBody>
      </p:sp>
      <p:sp>
        <p:nvSpPr>
          <p:cNvPr id="9" name="Rectangle 8"/>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sp>
        <p:nvSpPr>
          <p:cNvPr id="10" name="Oval 9"/>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pic>
        <p:nvPicPr>
          <p:cNvPr id="11" name="Picture 10"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solidFill>
                  <a:srgbClr val="0B3881">
                    <a:tint val="75000"/>
                  </a:srgbClr>
                </a:solidFill>
                <a:latin typeface="Georgia"/>
              </a:rPr>
              <a:t>October 5-6, 2010</a:t>
            </a:r>
            <a:endParaRPr lang="en-US">
              <a:solidFill>
                <a:srgbClr val="0B3881">
                  <a:tint val="75000"/>
                </a:srgbClr>
              </a:solidFill>
              <a:latin typeface="Georgia"/>
            </a:endParaRPr>
          </a:p>
        </p:txBody>
      </p:sp>
      <p:sp>
        <p:nvSpPr>
          <p:cNvPr id="5" name="Footer Placeholder 4"/>
          <p:cNvSpPr>
            <a:spLocks noGrp="1"/>
          </p:cNvSpPr>
          <p:nvPr>
            <p:ph type="ftr" sz="quarter" idx="11"/>
          </p:nvPr>
        </p:nvSpPr>
        <p:spPr/>
        <p:txBody>
          <a:bodyPr/>
          <a:lstStyle/>
          <a:p>
            <a:r>
              <a:rPr lang="en-US" smtClean="0">
                <a:solidFill>
                  <a:srgbClr val="0B3881">
                    <a:tint val="75000"/>
                  </a:srgbClr>
                </a:solidFill>
                <a:latin typeface="Georgia"/>
              </a:rPr>
              <a:t>AVSI Executive Board Meeting</a:t>
            </a:r>
            <a:endParaRPr lang="en-US">
              <a:solidFill>
                <a:srgbClr val="0B3881">
                  <a:tint val="75000"/>
                </a:srgbClr>
              </a:solidFill>
              <a:latin typeface="Georgia"/>
            </a:endParaRPr>
          </a:p>
        </p:txBody>
      </p:sp>
      <p:sp>
        <p:nvSpPr>
          <p:cNvPr id="6" name="Slide Number Placeholder 5"/>
          <p:cNvSpPr>
            <a:spLocks noGrp="1"/>
          </p:cNvSpPr>
          <p:nvPr>
            <p:ph type="sldNum" sz="quarter" idx="12"/>
          </p:nvPr>
        </p:nvSpPr>
        <p:spPr/>
        <p:txBody>
          <a:bodyPr/>
          <a:lstStyle/>
          <a:p>
            <a:fld id="{7752658E-D922-2744-8F1B-96610776A3A4}" type="slidenum">
              <a:rPr lang="en-US" smtClean="0">
                <a:solidFill>
                  <a:srgbClr val="0B3881">
                    <a:tint val="75000"/>
                  </a:srgbClr>
                </a:solidFill>
                <a:latin typeface="Georgia"/>
              </a:rPr>
              <a:pPr/>
              <a:t>‹#›</a:t>
            </a:fld>
            <a:endParaRPr lang="en-US">
              <a:solidFill>
                <a:srgbClr val="0B3881">
                  <a:tint val="75000"/>
                </a:srgbClr>
              </a:solidFill>
              <a:latin typeface="Georgia"/>
            </a:endParaRPr>
          </a:p>
        </p:txBody>
      </p:sp>
      <p:sp>
        <p:nvSpPr>
          <p:cNvPr id="9" name="Rectangle 8"/>
          <p:cNvSpPr/>
          <p:nvPr userDrawn="1"/>
        </p:nvSpPr>
        <p:spPr>
          <a:xfrm rot="5400000">
            <a:off x="6129981" y="3843981"/>
            <a:ext cx="5570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sp>
        <p:nvSpPr>
          <p:cNvPr id="10" name="Oval 9"/>
          <p:cNvSpPr/>
          <p:nvPr userDrawn="1"/>
        </p:nvSpPr>
        <p:spPr>
          <a:xfrm rot="5400000">
            <a:off x="8735485" y="1058562"/>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Georgia"/>
            </a:endParaRPr>
          </a:p>
        </p:txBody>
      </p:sp>
      <p:pic>
        <p:nvPicPr>
          <p:cNvPr id="11" name="Picture 10" descr="189460_logo_final.jpg"/>
          <p:cNvPicPr>
            <a:picLocks noChangeAspect="1"/>
          </p:cNvPicPr>
          <p:nvPr userDrawn="1"/>
        </p:nvPicPr>
        <p:blipFill>
          <a:blip r:embed="rId2"/>
          <a:stretch>
            <a:fillRect/>
          </a:stretch>
        </p:blipFill>
        <p:spPr>
          <a:xfrm rot="5400000">
            <a:off x="8271819" y="414981"/>
            <a:ext cx="1287162"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85800" y="28895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65DA54-A58E-5A42-8832-C1A4AB8E293F}" type="datetimeFigureOut">
              <a:rPr lang="en-US" smtClean="0"/>
              <a:pPr/>
              <a:t>7/27/2011</a:t>
            </a:fld>
            <a:endParaRPr lang="en-US"/>
          </a:p>
        </p:txBody>
      </p:sp>
      <p:sp>
        <p:nvSpPr>
          <p:cNvPr id="5" name="Footer Placeholder 4"/>
          <p:cNvSpPr>
            <a:spLocks noGrp="1"/>
          </p:cNvSpPr>
          <p:nvPr>
            <p:ph type="ftr" sz="quarter" idx="11"/>
          </p:nvPr>
        </p:nvSpPr>
        <p:spPr/>
        <p:txBody>
          <a:bodyPr/>
          <a:lstStyle/>
          <a:p>
            <a:r>
              <a:rPr lang="en-US" dirty="0" smtClean="0"/>
              <a:t>© 2011 AVSI</a:t>
            </a:r>
          </a:p>
        </p:txBody>
      </p:sp>
      <p:sp>
        <p:nvSpPr>
          <p:cNvPr id="6" name="Slide Number Placeholder 5"/>
          <p:cNvSpPr>
            <a:spLocks noGrp="1"/>
          </p:cNvSpPr>
          <p:nvPr>
            <p:ph type="sldNum" sz="quarter" idx="12"/>
          </p:nvPr>
        </p:nvSpPr>
        <p:spPr/>
        <p:txBody>
          <a:bodyPr/>
          <a:lstStyle/>
          <a:p>
            <a:fld id="{7752658E-D922-2744-8F1B-96610776A3A4}" type="slidenum">
              <a:rPr lang="en-US" smtClean="0"/>
              <a:pPr/>
              <a:t>‹#›</a:t>
            </a:fld>
            <a:endParaRPr lang="en-US"/>
          </a:p>
        </p:txBody>
      </p:sp>
      <p:pic>
        <p:nvPicPr>
          <p:cNvPr id="7" name="Picture 6" descr="189460_logo_final.tif"/>
          <p:cNvPicPr>
            <a:picLocks noChangeAspect="1"/>
          </p:cNvPicPr>
          <p:nvPr userDrawn="1"/>
        </p:nvPicPr>
        <p:blipFill>
          <a:blip r:embed="rId2"/>
          <a:stretch>
            <a:fillRect/>
          </a:stretch>
        </p:blipFill>
        <p:spPr>
          <a:xfrm>
            <a:off x="685800" y="122540"/>
            <a:ext cx="7772400" cy="276697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85800"/>
          </a:xfrm>
        </p:spPr>
        <p:txBody>
          <a:bodyPr vert="horz" lIns="91440" tIns="45720" rIns="91440" bIns="45720" rtlCol="0" anchor="ctr">
            <a:normAutofit/>
          </a:bodyPr>
          <a:lstStyle>
            <a:lvl1pPr algn="ctr" defTabSz="457200" rtl="0" eaLnBrk="1" latinLnBrk="0" hangingPunct="1">
              <a:spcBef>
                <a:spcPct val="0"/>
              </a:spcBef>
              <a:buNone/>
              <a:defRPr lang="en-US" sz="3200" b="1" kern="1200" dirty="0" smtClean="0">
                <a:solidFill>
                  <a:schemeClr val="tx1"/>
                </a:solidFill>
                <a:latin typeface="+mj-lt"/>
                <a:ea typeface="+mj-ea"/>
                <a:cs typeface="+mj-cs"/>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280160"/>
            <a:ext cx="4038600" cy="5029200"/>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80160"/>
            <a:ext cx="4038600" cy="5029200"/>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65DA54-A58E-5A42-8832-C1A4AB8E293F}" type="datetimeFigureOut">
              <a:rPr lang="en-US" smtClean="0"/>
              <a:pPr/>
              <a:t>7/27/2011</a:t>
            </a:fld>
            <a:endParaRPr lang="en-US"/>
          </a:p>
        </p:txBody>
      </p:sp>
      <p:sp>
        <p:nvSpPr>
          <p:cNvPr id="6" name="Footer Placeholder 5"/>
          <p:cNvSpPr>
            <a:spLocks noGrp="1"/>
          </p:cNvSpPr>
          <p:nvPr>
            <p:ph type="ftr" sz="quarter" idx="11"/>
          </p:nvPr>
        </p:nvSpPr>
        <p:spPr/>
        <p:txBody>
          <a:bodyPr/>
          <a:lstStyle/>
          <a:p>
            <a:r>
              <a:rPr lang="en-US" dirty="0" smtClean="0"/>
              <a:t>© 2011 AVSI</a:t>
            </a:r>
          </a:p>
        </p:txBody>
      </p:sp>
      <p:sp>
        <p:nvSpPr>
          <p:cNvPr id="7" name="Slide Number Placeholder 6"/>
          <p:cNvSpPr>
            <a:spLocks noGrp="1"/>
          </p:cNvSpPr>
          <p:nvPr>
            <p:ph type="sldNum" sz="quarter" idx="12"/>
          </p:nvPr>
        </p:nvSpPr>
        <p:spPr/>
        <p:txBody>
          <a:bodyPr/>
          <a:lstStyle/>
          <a:p>
            <a:fld id="{7752658E-D922-2744-8F1B-96610776A3A4}" type="slidenum">
              <a:rPr lang="en-US" smtClean="0"/>
              <a:pPr/>
              <a:t>‹#›</a:t>
            </a:fld>
            <a:endParaRPr lang="en-US"/>
          </a:p>
        </p:txBody>
      </p:sp>
      <p:sp>
        <p:nvSpPr>
          <p:cNvPr id="10" name="Rectangle 9"/>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0160"/>
            <a:ext cx="4040188" cy="639762"/>
          </a:xfrm>
        </p:spPr>
        <p:txBody>
          <a:bodyPr anchor="b">
            <a:no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919921"/>
            <a:ext cx="4040188" cy="4389120"/>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280160"/>
            <a:ext cx="4041775" cy="639762"/>
          </a:xfrm>
        </p:spPr>
        <p:txBody>
          <a:bodyPr anchor="b">
            <a:no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19921"/>
            <a:ext cx="4041775" cy="4389120"/>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565DA54-A58E-5A42-8832-C1A4AB8E293F}" type="datetimeFigureOut">
              <a:rPr lang="en-US" smtClean="0"/>
              <a:pPr/>
              <a:t>7/27/2011</a:t>
            </a:fld>
            <a:endParaRPr lang="en-US"/>
          </a:p>
        </p:txBody>
      </p:sp>
      <p:sp>
        <p:nvSpPr>
          <p:cNvPr id="8" name="Footer Placeholder 7"/>
          <p:cNvSpPr>
            <a:spLocks noGrp="1"/>
          </p:cNvSpPr>
          <p:nvPr>
            <p:ph type="ftr" sz="quarter" idx="11"/>
          </p:nvPr>
        </p:nvSpPr>
        <p:spPr/>
        <p:txBody>
          <a:bodyPr/>
          <a:lstStyle/>
          <a:p>
            <a:r>
              <a:rPr lang="en-US" dirty="0" smtClean="0"/>
              <a:t>© 2011 AVSI</a:t>
            </a:r>
            <a:endParaRPr lang="en-US" dirty="0"/>
          </a:p>
        </p:txBody>
      </p:sp>
      <p:sp>
        <p:nvSpPr>
          <p:cNvPr id="9" name="Slide Number Placeholder 8"/>
          <p:cNvSpPr>
            <a:spLocks noGrp="1"/>
          </p:cNvSpPr>
          <p:nvPr>
            <p:ph type="sldNum" sz="quarter" idx="12"/>
          </p:nvPr>
        </p:nvSpPr>
        <p:spPr/>
        <p:txBody>
          <a:bodyPr/>
          <a:lstStyle/>
          <a:p>
            <a:fld id="{7752658E-D922-2744-8F1B-96610776A3A4}" type="slidenum">
              <a:rPr lang="en-US" smtClean="0"/>
              <a:pPr/>
              <a:t>‹#›</a:t>
            </a:fld>
            <a:endParaRPr lang="en-US"/>
          </a:p>
        </p:txBody>
      </p:sp>
      <p:sp>
        <p:nvSpPr>
          <p:cNvPr id="12" name="Rectangle 11"/>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65DA54-A58E-5A42-8832-C1A4AB8E293F}" type="datetimeFigureOut">
              <a:rPr lang="en-US" smtClean="0"/>
              <a:pPr/>
              <a:t>7/27/2011</a:t>
            </a:fld>
            <a:endParaRPr lang="en-US"/>
          </a:p>
        </p:txBody>
      </p:sp>
      <p:sp>
        <p:nvSpPr>
          <p:cNvPr id="4" name="Footer Placeholder 3"/>
          <p:cNvSpPr>
            <a:spLocks noGrp="1"/>
          </p:cNvSpPr>
          <p:nvPr>
            <p:ph type="ftr" sz="quarter" idx="11"/>
          </p:nvPr>
        </p:nvSpPr>
        <p:spPr/>
        <p:txBody>
          <a:bodyPr/>
          <a:lstStyle/>
          <a:p>
            <a:r>
              <a:rPr lang="en-US" dirty="0" smtClean="0"/>
              <a:t>© 2011 AVSI</a:t>
            </a:r>
          </a:p>
        </p:txBody>
      </p:sp>
      <p:sp>
        <p:nvSpPr>
          <p:cNvPr id="5" name="Slide Number Placeholder 4"/>
          <p:cNvSpPr>
            <a:spLocks noGrp="1"/>
          </p:cNvSpPr>
          <p:nvPr>
            <p:ph type="sldNum" sz="quarter" idx="12"/>
          </p:nvPr>
        </p:nvSpPr>
        <p:spPr/>
        <p:txBody>
          <a:bodyPr/>
          <a:lstStyle/>
          <a:p>
            <a:fld id="{7752658E-D922-2744-8F1B-96610776A3A4}" type="slidenum">
              <a:rPr lang="en-US" smtClean="0"/>
              <a:pPr/>
              <a:t>‹#›</a:t>
            </a:fld>
            <a:endParaRPr lang="en-US"/>
          </a:p>
        </p:txBody>
      </p:sp>
      <p:sp>
        <p:nvSpPr>
          <p:cNvPr id="8" name="Rectangle 7"/>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65DA54-A58E-5A42-8832-C1A4AB8E293F}" type="datetimeFigureOut">
              <a:rPr lang="en-US" smtClean="0"/>
              <a:pPr/>
              <a:t>7/27/2011</a:t>
            </a:fld>
            <a:endParaRPr lang="en-US"/>
          </a:p>
        </p:txBody>
      </p:sp>
      <p:sp>
        <p:nvSpPr>
          <p:cNvPr id="3" name="Footer Placeholder 2"/>
          <p:cNvSpPr>
            <a:spLocks noGrp="1"/>
          </p:cNvSpPr>
          <p:nvPr>
            <p:ph type="ftr" sz="quarter" idx="11"/>
          </p:nvPr>
        </p:nvSpPr>
        <p:spPr/>
        <p:txBody>
          <a:bodyPr/>
          <a:lstStyle/>
          <a:p>
            <a:r>
              <a:rPr lang="en-US" dirty="0" smtClean="0"/>
              <a:t>© 2011 AVSI</a:t>
            </a:r>
          </a:p>
        </p:txBody>
      </p:sp>
      <p:sp>
        <p:nvSpPr>
          <p:cNvPr id="4" name="Slide Number Placeholder 3"/>
          <p:cNvSpPr>
            <a:spLocks noGrp="1"/>
          </p:cNvSpPr>
          <p:nvPr>
            <p:ph type="sldNum" sz="quarter" idx="12"/>
          </p:nvPr>
        </p:nvSpPr>
        <p:spPr/>
        <p:txBody>
          <a:bodyPr/>
          <a:lstStyle/>
          <a:p>
            <a:fld id="{7752658E-D922-2744-8F1B-96610776A3A4}" type="slidenum">
              <a:rPr lang="en-US" smtClean="0"/>
              <a:pPr/>
              <a:t>‹#›</a:t>
            </a:fld>
            <a:endParaRPr lang="en-US"/>
          </a:p>
        </p:txBody>
      </p:sp>
      <p:sp>
        <p:nvSpPr>
          <p:cNvPr id="7" name="Rectangle 6"/>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
            <a:ext cx="3008313" cy="914400"/>
          </a:xfrm>
          <a:solidFill>
            <a:schemeClr val="tx1"/>
          </a:solidFill>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548640"/>
            <a:ext cx="5111750" cy="576072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63039"/>
            <a:ext cx="3008313" cy="4846320"/>
          </a:xfrm>
          <a:solidFill>
            <a:schemeClr val="accent3"/>
          </a:solidFill>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65DA54-A58E-5A42-8832-C1A4AB8E293F}" type="datetimeFigureOut">
              <a:rPr lang="en-US" smtClean="0"/>
              <a:pPr/>
              <a:t>7/27/2011</a:t>
            </a:fld>
            <a:endParaRPr lang="en-US"/>
          </a:p>
        </p:txBody>
      </p:sp>
      <p:sp>
        <p:nvSpPr>
          <p:cNvPr id="6" name="Footer Placeholder 5"/>
          <p:cNvSpPr>
            <a:spLocks noGrp="1"/>
          </p:cNvSpPr>
          <p:nvPr>
            <p:ph type="ftr" sz="quarter" idx="11"/>
          </p:nvPr>
        </p:nvSpPr>
        <p:spPr/>
        <p:txBody>
          <a:bodyPr/>
          <a:lstStyle/>
          <a:p>
            <a:r>
              <a:rPr lang="en-US" dirty="0" smtClean="0"/>
              <a:t>© 2011 AVSI</a:t>
            </a:r>
          </a:p>
        </p:txBody>
      </p:sp>
      <p:sp>
        <p:nvSpPr>
          <p:cNvPr id="7" name="Slide Number Placeholder 6"/>
          <p:cNvSpPr>
            <a:spLocks noGrp="1"/>
          </p:cNvSpPr>
          <p:nvPr>
            <p:ph type="sldNum" sz="quarter" idx="12"/>
          </p:nvPr>
        </p:nvSpPr>
        <p:spPr/>
        <p:txBody>
          <a:bodyPr/>
          <a:lstStyle/>
          <a:p>
            <a:fld id="{7752658E-D922-2744-8F1B-96610776A3A4}" type="slidenum">
              <a:rPr lang="en-US" smtClean="0"/>
              <a:pPr/>
              <a:t>‹#›</a:t>
            </a:fld>
            <a:endParaRPr lang="en-US"/>
          </a:p>
        </p:txBody>
      </p:sp>
      <p:sp>
        <p:nvSpPr>
          <p:cNvPr id="10" name="Rectangle 9"/>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65DA54-A58E-5A42-8832-C1A4AB8E293F}" type="datetimeFigureOut">
              <a:rPr lang="en-US" smtClean="0"/>
              <a:pPr/>
              <a:t>7/27/2011</a:t>
            </a:fld>
            <a:endParaRPr lang="en-US"/>
          </a:p>
        </p:txBody>
      </p:sp>
      <p:sp>
        <p:nvSpPr>
          <p:cNvPr id="6" name="Footer Placeholder 5"/>
          <p:cNvSpPr>
            <a:spLocks noGrp="1"/>
          </p:cNvSpPr>
          <p:nvPr>
            <p:ph type="ftr" sz="quarter" idx="11"/>
          </p:nvPr>
        </p:nvSpPr>
        <p:spPr/>
        <p:txBody>
          <a:bodyPr/>
          <a:lstStyle/>
          <a:p>
            <a:r>
              <a:rPr lang="en-US" dirty="0" smtClean="0"/>
              <a:t>© 2011 AVSI</a:t>
            </a:r>
          </a:p>
        </p:txBody>
      </p:sp>
      <p:sp>
        <p:nvSpPr>
          <p:cNvPr id="7" name="Slide Number Placeholder 6"/>
          <p:cNvSpPr>
            <a:spLocks noGrp="1"/>
          </p:cNvSpPr>
          <p:nvPr>
            <p:ph type="sldNum" sz="quarter" idx="12"/>
          </p:nvPr>
        </p:nvSpPr>
        <p:spPr/>
        <p:txBody>
          <a:bodyPr/>
          <a:lstStyle/>
          <a:p>
            <a:fld id="{7752658E-D922-2744-8F1B-96610776A3A4}" type="slidenum">
              <a:rPr lang="en-US" smtClean="0"/>
              <a:pPr/>
              <a:t>‹#›</a:t>
            </a:fld>
            <a:endParaRPr lang="en-US"/>
          </a:p>
        </p:txBody>
      </p:sp>
      <p:sp>
        <p:nvSpPr>
          <p:cNvPr id="10" name="Rectangle 9"/>
          <p:cNvSpPr/>
          <p:nvPr userDrawn="1"/>
        </p:nvSpPr>
        <p:spPr>
          <a:xfrm>
            <a:off x="1287162" y="0"/>
            <a:ext cx="7856838" cy="457200"/>
          </a:xfrm>
          <a:prstGeom prst="rect">
            <a:avLst/>
          </a:prstGeom>
          <a:gradFill>
            <a:gsLst>
              <a:gs pos="0">
                <a:schemeClr val="tx1"/>
              </a:gs>
              <a:gs pos="100000">
                <a:schemeClr val="accent6"/>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userDrawn="1"/>
        </p:nvSpPr>
        <p:spPr>
          <a:xfrm>
            <a:off x="1086080" y="0"/>
            <a:ext cx="359833" cy="4572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189460_logo_final.jpg"/>
          <p:cNvPicPr>
            <a:picLocks noChangeAspect="1"/>
          </p:cNvPicPr>
          <p:nvPr userDrawn="1"/>
        </p:nvPicPr>
        <p:blipFill>
          <a:blip r:embed="rId2"/>
          <a:stretch>
            <a:fillRect/>
          </a:stretch>
        </p:blipFill>
        <p:spPr>
          <a:xfrm>
            <a:off x="0" y="0"/>
            <a:ext cx="1287162"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6858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80160"/>
            <a:ext cx="8229600" cy="5029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120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65DA54-A58E-5A42-8832-C1A4AB8E293F}" type="datetimeFigureOut">
              <a:rPr lang="en-US" smtClean="0"/>
              <a:pPr/>
              <a:t>7/27/2011</a:t>
            </a:fld>
            <a:endParaRPr lang="en-US"/>
          </a:p>
        </p:txBody>
      </p:sp>
      <p:sp>
        <p:nvSpPr>
          <p:cNvPr id="5" name="Footer Placeholder 4"/>
          <p:cNvSpPr>
            <a:spLocks noGrp="1"/>
          </p:cNvSpPr>
          <p:nvPr>
            <p:ph type="ftr" sz="quarter" idx="3"/>
          </p:nvPr>
        </p:nvSpPr>
        <p:spPr>
          <a:xfrm>
            <a:off x="3124200" y="64120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 2011 AVSI</a:t>
            </a:r>
          </a:p>
        </p:txBody>
      </p:sp>
      <p:sp>
        <p:nvSpPr>
          <p:cNvPr id="6" name="Slide Number Placeholder 5"/>
          <p:cNvSpPr>
            <a:spLocks noGrp="1"/>
          </p:cNvSpPr>
          <p:nvPr>
            <p:ph type="sldNum" sz="quarter" idx="4"/>
          </p:nvPr>
        </p:nvSpPr>
        <p:spPr>
          <a:xfrm>
            <a:off x="6553200" y="64120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52658E-D922-2744-8F1B-96610776A3A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6858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80160"/>
            <a:ext cx="8229600" cy="5029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4120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srgbClr val="0B3881">
                    <a:tint val="75000"/>
                  </a:srgbClr>
                </a:solidFill>
                <a:latin typeface="Georgia"/>
              </a:rPr>
              <a:t>October 5-6, 2010</a:t>
            </a:r>
            <a:endParaRPr lang="en-US">
              <a:solidFill>
                <a:srgbClr val="0B3881">
                  <a:tint val="75000"/>
                </a:srgbClr>
              </a:solidFill>
              <a:latin typeface="Georgia"/>
            </a:endParaRPr>
          </a:p>
        </p:txBody>
      </p:sp>
      <p:sp>
        <p:nvSpPr>
          <p:cNvPr id="5" name="Footer Placeholder 4"/>
          <p:cNvSpPr>
            <a:spLocks noGrp="1"/>
          </p:cNvSpPr>
          <p:nvPr>
            <p:ph type="ftr" sz="quarter" idx="3"/>
          </p:nvPr>
        </p:nvSpPr>
        <p:spPr>
          <a:xfrm>
            <a:off x="3124200" y="64120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B3881">
                    <a:tint val="75000"/>
                  </a:srgbClr>
                </a:solidFill>
                <a:latin typeface="Georgia"/>
              </a:rPr>
              <a:t>AVSI Executive Board Meeting</a:t>
            </a:r>
            <a:endParaRPr lang="en-US">
              <a:solidFill>
                <a:srgbClr val="0B3881">
                  <a:tint val="75000"/>
                </a:srgbClr>
              </a:solidFill>
              <a:latin typeface="Georgia"/>
            </a:endParaRPr>
          </a:p>
        </p:txBody>
      </p:sp>
      <p:sp>
        <p:nvSpPr>
          <p:cNvPr id="6" name="Slide Number Placeholder 5"/>
          <p:cNvSpPr>
            <a:spLocks noGrp="1"/>
          </p:cNvSpPr>
          <p:nvPr>
            <p:ph type="sldNum" sz="quarter" idx="4"/>
          </p:nvPr>
        </p:nvSpPr>
        <p:spPr>
          <a:xfrm>
            <a:off x="6553200" y="64120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52658E-D922-2744-8F1B-96610776A3A4}" type="slidenum">
              <a:rPr lang="en-US" smtClean="0">
                <a:solidFill>
                  <a:srgbClr val="0B3881">
                    <a:tint val="75000"/>
                  </a:srgbClr>
                </a:solidFill>
                <a:latin typeface="Georgia"/>
              </a:rPr>
              <a:pPr/>
              <a:t>‹#›</a:t>
            </a:fld>
            <a:endParaRPr lang="en-US">
              <a:solidFill>
                <a:srgbClr val="0B3881">
                  <a:tint val="75000"/>
                </a:srgbClr>
              </a:solidFill>
              <a:latin typeface="Georgia"/>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4572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11.jpeg"/><Relationship Id="rId3" Type="http://schemas.openxmlformats.org/officeDocument/2006/relationships/image" Target="../media/image1.jpeg"/><Relationship Id="rId7" Type="http://schemas.openxmlformats.org/officeDocument/2006/relationships/image" Target="../media/image5.gif"/><Relationship Id="rId12" Type="http://schemas.openxmlformats.org/officeDocument/2006/relationships/image" Target="../media/image10.gif"/><Relationship Id="rId2" Type="http://schemas.openxmlformats.org/officeDocument/2006/relationships/notesSlide" Target="../notesSlides/notesSlide3.xml"/><Relationship Id="rId16" Type="http://schemas.openxmlformats.org/officeDocument/2006/relationships/image" Target="../media/image14.jpg"/><Relationship Id="rId1" Type="http://schemas.openxmlformats.org/officeDocument/2006/relationships/slideLayout" Target="../slideLayouts/slideLayout13.xml"/><Relationship Id="rId6" Type="http://schemas.openxmlformats.org/officeDocument/2006/relationships/image" Target="../media/image4.png"/><Relationship Id="rId11" Type="http://schemas.openxmlformats.org/officeDocument/2006/relationships/image" Target="../media/image9.jpe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gif"/><Relationship Id="rId4" Type="http://schemas.openxmlformats.org/officeDocument/2006/relationships/image" Target="../media/image2.png"/><Relationship Id="rId9" Type="http://schemas.openxmlformats.org/officeDocument/2006/relationships/image" Target="../media/image7.gif"/><Relationship Id="rId1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20.jpeg"/><Relationship Id="rId4" Type="http://schemas.openxmlformats.org/officeDocument/2006/relationships/image" Target="../media/image19.jpeg"/></Relationships>
</file>

<file path=ppt/slides/_rels/slide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23.png"/><Relationship Id="rId5" Type="http://schemas.openxmlformats.org/officeDocument/2006/relationships/image" Target="../media/image14.jpg"/><Relationship Id="rId4" Type="http://schemas.openxmlformats.org/officeDocument/2006/relationships/image" Target="../media/image22.jpe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Aerospace Vehicle Systems Institute</a:t>
            </a:r>
            <a:br>
              <a:rPr lang="en-US" dirty="0" smtClean="0"/>
            </a:br>
            <a:r>
              <a:rPr lang="en-US" dirty="0" smtClean="0"/>
              <a:t/>
            </a:r>
            <a:br>
              <a:rPr lang="en-US" dirty="0" smtClean="0"/>
            </a:br>
            <a:r>
              <a:rPr lang="en-US" dirty="0" smtClean="0"/>
              <a:t>On-Aircraft Wireless </a:t>
            </a:r>
            <a:r>
              <a:rPr lang="en-US" dirty="0"/>
              <a:t>C</a:t>
            </a:r>
            <a:r>
              <a:rPr lang="en-US" dirty="0" smtClean="0"/>
              <a:t>ommunications Research at AVSI</a:t>
            </a:r>
            <a:endParaRPr lang="en-US" dirty="0"/>
          </a:p>
        </p:txBody>
      </p:sp>
      <p:sp>
        <p:nvSpPr>
          <p:cNvPr id="3" name="Subtitle 2"/>
          <p:cNvSpPr>
            <a:spLocks noGrp="1"/>
          </p:cNvSpPr>
          <p:nvPr>
            <p:ph type="subTitle" idx="1"/>
          </p:nvPr>
        </p:nvSpPr>
        <p:spPr/>
        <p:txBody>
          <a:bodyPr/>
          <a:lstStyle/>
          <a:p>
            <a:r>
              <a:rPr lang="en-US" dirty="0" smtClean="0"/>
              <a:t>Dr. Fred Fisher</a:t>
            </a:r>
            <a:endParaRPr lang="en-US" dirty="0"/>
          </a:p>
          <a:p>
            <a:r>
              <a:rPr lang="en-US" sz="2000" dirty="0" smtClean="0"/>
              <a:t>Asst. Director, AVSI</a:t>
            </a:r>
            <a:br>
              <a:rPr lang="en-US" sz="2000" dirty="0" smtClean="0"/>
            </a:br>
            <a:r>
              <a:rPr lang="en-US" sz="2000" dirty="0" smtClean="0"/>
              <a:t>July, 2011</a:t>
            </a:r>
          </a:p>
        </p:txBody>
      </p:sp>
    </p:spTree>
    <p:extLst>
      <p:ext uri="{BB962C8B-B14F-4D97-AF65-F5344CB8AC3E}">
        <p14:creationId xmlns:p14="http://schemas.microsoft.com/office/powerpoint/2010/main" val="33018898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0034"/>
            <a:ext cx="8229600" cy="685800"/>
          </a:xfrm>
        </p:spPr>
        <p:txBody>
          <a:bodyPr>
            <a:noAutofit/>
          </a:bodyPr>
          <a:lstStyle/>
          <a:p>
            <a:r>
              <a:rPr lang="en-US" sz="2000" dirty="0"/>
              <a:t>AFE 14: Wireless Communication for Aircraft Systems</a:t>
            </a:r>
          </a:p>
        </p:txBody>
      </p:sp>
      <p:sp>
        <p:nvSpPr>
          <p:cNvPr id="3" name="Content Placeholder 2"/>
          <p:cNvSpPr>
            <a:spLocks noGrp="1"/>
          </p:cNvSpPr>
          <p:nvPr>
            <p:ph idx="1"/>
          </p:nvPr>
        </p:nvSpPr>
        <p:spPr>
          <a:xfrm>
            <a:off x="457200" y="1579216"/>
            <a:ext cx="8229600" cy="4731071"/>
          </a:xfrm>
        </p:spPr>
        <p:txBody>
          <a:bodyPr>
            <a:normAutofit/>
          </a:bodyPr>
          <a:lstStyle/>
          <a:p>
            <a:pPr>
              <a:spcBef>
                <a:spcPts val="1200"/>
              </a:spcBef>
            </a:pPr>
            <a:r>
              <a:rPr lang="en-US" sz="2000" dirty="0" smtClean="0"/>
              <a:t>Develop </a:t>
            </a:r>
            <a:r>
              <a:rPr lang="en-US" sz="2000" dirty="0"/>
              <a:t>and validate </a:t>
            </a:r>
            <a:r>
              <a:rPr lang="en-US" sz="2000" dirty="0" smtClean="0"/>
              <a:t>a </a:t>
            </a:r>
            <a:r>
              <a:rPr lang="en-US" sz="2000" dirty="0"/>
              <a:t>performance </a:t>
            </a:r>
            <a:r>
              <a:rPr lang="en-US" sz="2000" dirty="0" smtClean="0"/>
              <a:t>model </a:t>
            </a:r>
            <a:r>
              <a:rPr lang="en-US" sz="2000" dirty="0"/>
              <a:t>of </a:t>
            </a:r>
            <a:r>
              <a:rPr lang="en-US" sz="2000" dirty="0" smtClean="0"/>
              <a:t>wireless </a:t>
            </a:r>
            <a:r>
              <a:rPr lang="en-US" sz="2000" dirty="0"/>
              <a:t>communication within the </a:t>
            </a:r>
            <a:r>
              <a:rPr lang="en-US" sz="2000" dirty="0" smtClean="0"/>
              <a:t>aircraft environment.</a:t>
            </a:r>
            <a:endParaRPr lang="en-US" sz="2000" dirty="0"/>
          </a:p>
          <a:p>
            <a:pPr>
              <a:spcBef>
                <a:spcPts val="1200"/>
              </a:spcBef>
            </a:pPr>
            <a:r>
              <a:rPr lang="en-US" sz="2000" dirty="0" smtClean="0"/>
              <a:t>Determine viability </a:t>
            </a:r>
            <a:r>
              <a:rPr lang="en-US" sz="2000" dirty="0"/>
              <a:t>of using wireless communication </a:t>
            </a:r>
            <a:r>
              <a:rPr lang="en-US" sz="2000" dirty="0" smtClean="0"/>
              <a:t>for </a:t>
            </a:r>
            <a:r>
              <a:rPr lang="en-US" sz="2000" dirty="0"/>
              <a:t>essential or critical aircraft systems</a:t>
            </a:r>
            <a:r>
              <a:rPr lang="en-US" sz="2000" dirty="0" smtClean="0"/>
              <a:t>.</a:t>
            </a:r>
            <a:endParaRPr lang="en-US" sz="2000" dirty="0"/>
          </a:p>
          <a:p>
            <a:pPr>
              <a:spcBef>
                <a:spcPts val="1200"/>
              </a:spcBef>
            </a:pPr>
            <a:r>
              <a:rPr lang="en-US" sz="2000" dirty="0" smtClean="0"/>
              <a:t>Validate the model using </a:t>
            </a:r>
            <a:r>
              <a:rPr lang="en-US" sz="2000" dirty="0"/>
              <a:t>a ground based aircraft </a:t>
            </a:r>
          </a:p>
          <a:p>
            <a:pPr>
              <a:spcBef>
                <a:spcPts val="1200"/>
              </a:spcBef>
            </a:pPr>
            <a:r>
              <a:rPr lang="en-US" sz="2000" dirty="0" smtClean="0"/>
              <a:t>Evaluate the </a:t>
            </a:r>
            <a:r>
              <a:rPr lang="en-US" sz="2000" dirty="0"/>
              <a:t>impact of passive and active components within the aircraft (structural components, engines, and existing electronic and electro-hydraulic subsystems) </a:t>
            </a:r>
            <a:r>
              <a:rPr lang="en-US" sz="2000" dirty="0" smtClean="0"/>
              <a:t>at </a:t>
            </a:r>
            <a:r>
              <a:rPr lang="en-US" sz="2000" dirty="0"/>
              <a:t>both physical and protocol </a:t>
            </a:r>
            <a:r>
              <a:rPr lang="en-US" sz="2000" dirty="0" smtClean="0"/>
              <a:t>layers.</a:t>
            </a:r>
            <a:endParaRPr lang="en-US" sz="2000" dirty="0"/>
          </a:p>
        </p:txBody>
      </p:sp>
    </p:spTree>
    <p:extLst>
      <p:ext uri="{BB962C8B-B14F-4D97-AF65-F5344CB8AC3E}">
        <p14:creationId xmlns:p14="http://schemas.microsoft.com/office/powerpoint/2010/main" val="3942050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4944"/>
            <a:ext cx="8229600" cy="823888"/>
          </a:xfrm>
        </p:spPr>
        <p:txBody>
          <a:bodyPr anchor="t">
            <a:normAutofit/>
          </a:bodyPr>
          <a:lstStyle/>
          <a:p>
            <a:r>
              <a:rPr lang="en-US" sz="2000" dirty="0" smtClean="0"/>
              <a:t>AFE 41</a:t>
            </a:r>
            <a:r>
              <a:rPr lang="en-US" sz="2000" dirty="0"/>
              <a:t>: Mitigating the Impact of RF Emissions from PEDs to Airplane Systems through Aircraft Hardening</a:t>
            </a:r>
          </a:p>
        </p:txBody>
      </p:sp>
      <p:sp>
        <p:nvSpPr>
          <p:cNvPr id="3" name="Content Placeholder 2"/>
          <p:cNvSpPr>
            <a:spLocks noGrp="1"/>
          </p:cNvSpPr>
          <p:nvPr>
            <p:ph idx="1"/>
          </p:nvPr>
        </p:nvSpPr>
        <p:spPr>
          <a:xfrm>
            <a:off x="457200" y="1738288"/>
            <a:ext cx="8229600" cy="4141304"/>
          </a:xfrm>
        </p:spPr>
        <p:txBody>
          <a:bodyPr>
            <a:normAutofit/>
          </a:bodyPr>
          <a:lstStyle/>
          <a:p>
            <a:pPr>
              <a:spcBef>
                <a:spcPts val="1200"/>
              </a:spcBef>
            </a:pPr>
            <a:r>
              <a:rPr lang="en-US" sz="2000" dirty="0" smtClean="0"/>
              <a:t>Determine </a:t>
            </a:r>
            <a:r>
              <a:rPr lang="en-US" sz="2000" dirty="0"/>
              <a:t>practical aircraft hardening techniques for mitigation of airplane system susceptibility to RF energy from </a:t>
            </a:r>
            <a:r>
              <a:rPr lang="en-US" sz="2000" dirty="0" smtClean="0"/>
              <a:t>portable electronic devices </a:t>
            </a:r>
            <a:endParaRPr lang="en-US" sz="2000" dirty="0"/>
          </a:p>
          <a:p>
            <a:pPr>
              <a:spcBef>
                <a:spcPts val="1200"/>
              </a:spcBef>
            </a:pPr>
            <a:r>
              <a:rPr lang="en-US" sz="2000" dirty="0" smtClean="0"/>
              <a:t>Use results </a:t>
            </a:r>
            <a:r>
              <a:rPr lang="en-US" sz="2000" dirty="0"/>
              <a:t>of this effort may be </a:t>
            </a:r>
            <a:r>
              <a:rPr lang="en-US" sz="2000" dirty="0" smtClean="0"/>
              <a:t>to </a:t>
            </a:r>
            <a:r>
              <a:rPr lang="en-US" sz="2000" dirty="0"/>
              <a:t>support </a:t>
            </a:r>
            <a:r>
              <a:rPr lang="en-US" sz="2000" dirty="0" smtClean="0"/>
              <a:t>protective regulatory </a:t>
            </a:r>
            <a:r>
              <a:rPr lang="en-US" sz="2000" dirty="0"/>
              <a:t>requirements </a:t>
            </a:r>
            <a:endParaRPr lang="en-US" sz="2000" dirty="0" smtClean="0"/>
          </a:p>
          <a:p>
            <a:pPr>
              <a:spcBef>
                <a:spcPts val="1200"/>
              </a:spcBef>
            </a:pPr>
            <a:r>
              <a:rPr lang="en-US" sz="2000" dirty="0" smtClean="0"/>
              <a:t>Select approaches </a:t>
            </a:r>
            <a:r>
              <a:rPr lang="en-US" sz="2000" dirty="0"/>
              <a:t>for mitigating the impact of PEDs and </a:t>
            </a:r>
            <a:r>
              <a:rPr lang="en-US" sz="2000" dirty="0" smtClean="0"/>
              <a:t>experimentally evaluate effectiveness </a:t>
            </a:r>
            <a:r>
              <a:rPr lang="en-US" sz="2000" dirty="0"/>
              <a:t>of </a:t>
            </a:r>
            <a:r>
              <a:rPr lang="en-US" sz="2000" dirty="0" smtClean="0"/>
              <a:t>the approaches. </a:t>
            </a:r>
            <a:endParaRPr lang="en-US" sz="2000" dirty="0"/>
          </a:p>
        </p:txBody>
      </p:sp>
    </p:spTree>
    <p:extLst>
      <p:ext uri="{BB962C8B-B14F-4D97-AF65-F5344CB8AC3E}">
        <p14:creationId xmlns:p14="http://schemas.microsoft.com/office/powerpoint/2010/main" val="1093259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US" sz="2000" dirty="0"/>
              <a:t>AFE 50: Energy Harvesting Potential Assessment</a:t>
            </a:r>
          </a:p>
        </p:txBody>
      </p:sp>
      <p:sp>
        <p:nvSpPr>
          <p:cNvPr id="3" name="Content Placeholder 2"/>
          <p:cNvSpPr>
            <a:spLocks noGrp="1"/>
          </p:cNvSpPr>
          <p:nvPr>
            <p:ph idx="1"/>
          </p:nvPr>
        </p:nvSpPr>
        <p:spPr/>
        <p:txBody>
          <a:bodyPr>
            <a:normAutofit/>
          </a:bodyPr>
          <a:lstStyle/>
          <a:p>
            <a:pPr>
              <a:spcBef>
                <a:spcPts val="1200"/>
              </a:spcBef>
            </a:pPr>
            <a:r>
              <a:rPr lang="en-US" sz="2000" dirty="0" smtClean="0"/>
              <a:t>Quantify available </a:t>
            </a:r>
            <a:r>
              <a:rPr lang="en-US" sz="2000" dirty="0"/>
              <a:t>energy on aircraft for potential energy harvesting</a:t>
            </a:r>
            <a:r>
              <a:rPr lang="en-US" sz="2000" dirty="0" smtClean="0"/>
              <a:t>.</a:t>
            </a:r>
            <a:endParaRPr lang="en-US" sz="2000" dirty="0"/>
          </a:p>
          <a:p>
            <a:pPr>
              <a:spcBef>
                <a:spcPts val="1200"/>
              </a:spcBef>
            </a:pPr>
            <a:r>
              <a:rPr lang="en-US" sz="2000" dirty="0"/>
              <a:t>S</a:t>
            </a:r>
            <a:r>
              <a:rPr lang="en-US" sz="2000" dirty="0" smtClean="0"/>
              <a:t>urvey </a:t>
            </a:r>
            <a:r>
              <a:rPr lang="en-US" sz="2000" dirty="0"/>
              <a:t>one or two types of aircraft </a:t>
            </a:r>
            <a:r>
              <a:rPr lang="en-US" sz="2000" dirty="0" smtClean="0"/>
              <a:t>to determine </a:t>
            </a:r>
            <a:r>
              <a:rPr lang="en-US" sz="2000" dirty="0"/>
              <a:t>the type and amount of energy that is available for harvest.   </a:t>
            </a:r>
          </a:p>
          <a:p>
            <a:pPr>
              <a:spcBef>
                <a:spcPts val="1200"/>
              </a:spcBef>
            </a:pPr>
            <a:r>
              <a:rPr lang="en-US" sz="2000" dirty="0" smtClean="0"/>
              <a:t>Look </a:t>
            </a:r>
            <a:r>
              <a:rPr lang="en-US" sz="2000" dirty="0"/>
              <a:t>at vibration/strain, thermal and</a:t>
            </a:r>
            <a:r>
              <a:rPr lang="en-US" sz="2000" dirty="0" smtClean="0"/>
              <a:t>, </a:t>
            </a:r>
            <a:r>
              <a:rPr lang="en-US" sz="2000" dirty="0"/>
              <a:t>RF energy levels.   </a:t>
            </a:r>
          </a:p>
          <a:p>
            <a:pPr>
              <a:spcBef>
                <a:spcPts val="1200"/>
              </a:spcBef>
            </a:pPr>
            <a:r>
              <a:rPr lang="en-US" sz="2000" dirty="0" smtClean="0"/>
              <a:t>Assess energy </a:t>
            </a:r>
            <a:r>
              <a:rPr lang="en-US" sz="2000" dirty="0"/>
              <a:t>levels </a:t>
            </a:r>
            <a:r>
              <a:rPr lang="en-US" sz="2000" dirty="0" smtClean="0"/>
              <a:t>for </a:t>
            </a:r>
            <a:r>
              <a:rPr lang="en-US" sz="2000" dirty="0"/>
              <a:t>all status of the aircraft i.e.  storage, docked, taxi, climb, cruise, decent, etc., </a:t>
            </a:r>
            <a:r>
              <a:rPr lang="en-US" sz="2000" dirty="0" smtClean="0"/>
              <a:t>to produce an available </a:t>
            </a:r>
            <a:r>
              <a:rPr lang="en-US" sz="2000" dirty="0"/>
              <a:t>energy </a:t>
            </a:r>
            <a:r>
              <a:rPr lang="en-US" sz="2000" dirty="0" smtClean="0"/>
              <a:t>profile. </a:t>
            </a:r>
            <a:endParaRPr lang="en-US" sz="2000" dirty="0"/>
          </a:p>
        </p:txBody>
      </p:sp>
    </p:spTree>
    <p:extLst>
      <p:ext uri="{BB962C8B-B14F-4D97-AF65-F5344CB8AC3E}">
        <p14:creationId xmlns:p14="http://schemas.microsoft.com/office/powerpoint/2010/main" val="3916411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AFE 54: RFID Study</a:t>
            </a:r>
          </a:p>
        </p:txBody>
      </p:sp>
      <p:sp>
        <p:nvSpPr>
          <p:cNvPr id="3" name="Content Placeholder 2"/>
          <p:cNvSpPr>
            <a:spLocks noGrp="1"/>
          </p:cNvSpPr>
          <p:nvPr>
            <p:ph idx="1"/>
          </p:nvPr>
        </p:nvSpPr>
        <p:spPr/>
        <p:txBody>
          <a:bodyPr>
            <a:normAutofit/>
          </a:bodyPr>
          <a:lstStyle/>
          <a:p>
            <a:pPr marL="0" indent="0">
              <a:buNone/>
            </a:pPr>
            <a:endParaRPr lang="en-US" sz="2000" dirty="0"/>
          </a:p>
          <a:p>
            <a:r>
              <a:rPr lang="en-US" sz="2000" dirty="0" smtClean="0"/>
              <a:t>Activities:</a:t>
            </a:r>
            <a:endParaRPr lang="en-US" sz="2000" dirty="0"/>
          </a:p>
          <a:p>
            <a:pPr lvl="1"/>
            <a:r>
              <a:rPr lang="en-US" sz="2000" dirty="0" smtClean="0"/>
              <a:t>Select </a:t>
            </a:r>
            <a:r>
              <a:rPr lang="en-US" sz="2000" dirty="0"/>
              <a:t>representative tags and interrogators for analysis</a:t>
            </a:r>
          </a:p>
          <a:p>
            <a:pPr lvl="1"/>
            <a:r>
              <a:rPr lang="en-US" sz="2000" dirty="0" smtClean="0"/>
              <a:t>Survey existing work </a:t>
            </a:r>
            <a:r>
              <a:rPr lang="en-US" sz="2000" dirty="0"/>
              <a:t>(NASA and others)</a:t>
            </a:r>
          </a:p>
          <a:p>
            <a:pPr lvl="1"/>
            <a:r>
              <a:rPr lang="en-US" sz="2000" dirty="0" smtClean="0"/>
              <a:t>Develop a </a:t>
            </a:r>
            <a:r>
              <a:rPr lang="en-US" sz="2000" dirty="0"/>
              <a:t>catalog of quantitative tag and interrogator models</a:t>
            </a:r>
          </a:p>
          <a:p>
            <a:pPr lvl="1"/>
            <a:r>
              <a:rPr lang="en-US" sz="2000" dirty="0" smtClean="0"/>
              <a:t>Install tags </a:t>
            </a:r>
            <a:r>
              <a:rPr lang="en-US" sz="2000" dirty="0"/>
              <a:t>and interrogators in and around a selected aircraft</a:t>
            </a:r>
          </a:p>
          <a:p>
            <a:pPr lvl="1"/>
            <a:r>
              <a:rPr lang="en-US" sz="2000" dirty="0" smtClean="0"/>
              <a:t>Measure </a:t>
            </a:r>
            <a:r>
              <a:rPr lang="en-US" sz="2000" dirty="0"/>
              <a:t>tag / interrogator performance </a:t>
            </a:r>
            <a:r>
              <a:rPr lang="en-US" sz="2000" dirty="0" smtClean="0"/>
              <a:t>on </a:t>
            </a:r>
            <a:r>
              <a:rPr lang="en-US" sz="2000" dirty="0"/>
              <a:t>the aircraft at selected locations and </a:t>
            </a:r>
            <a:r>
              <a:rPr lang="en-US" sz="2000" dirty="0" smtClean="0"/>
              <a:t>correlate </a:t>
            </a:r>
            <a:r>
              <a:rPr lang="en-US" sz="2000" dirty="0"/>
              <a:t>with </a:t>
            </a:r>
            <a:r>
              <a:rPr lang="en-US" sz="2000" dirty="0" smtClean="0"/>
              <a:t>previously developed models</a:t>
            </a:r>
            <a:endParaRPr lang="en-US" sz="2000" dirty="0"/>
          </a:p>
          <a:p>
            <a:pPr lvl="1"/>
            <a:r>
              <a:rPr lang="en-US" sz="2000" dirty="0" smtClean="0"/>
              <a:t>Develop </a:t>
            </a:r>
            <a:r>
              <a:rPr lang="en-US" sz="2000" dirty="0"/>
              <a:t>an avionics interference model for the tag/interrogator emissions</a:t>
            </a:r>
          </a:p>
          <a:p>
            <a:pPr lvl="1"/>
            <a:r>
              <a:rPr lang="en-US" sz="2000" dirty="0" smtClean="0"/>
              <a:t>Measure </a:t>
            </a:r>
            <a:r>
              <a:rPr lang="en-US" sz="2000" dirty="0"/>
              <a:t>and </a:t>
            </a:r>
            <a:r>
              <a:rPr lang="en-US" sz="2000" dirty="0" smtClean="0"/>
              <a:t>quantify </a:t>
            </a:r>
            <a:r>
              <a:rPr lang="en-US" sz="2000" dirty="0"/>
              <a:t>levels of interference with </a:t>
            </a:r>
            <a:r>
              <a:rPr lang="en-US" sz="2000" dirty="0" smtClean="0"/>
              <a:t>aircraft avionics</a:t>
            </a:r>
            <a:endParaRPr lang="en-US" sz="2000" dirty="0"/>
          </a:p>
          <a:p>
            <a:r>
              <a:rPr lang="en-US" sz="2000" dirty="0"/>
              <a:t>Deliverables:</a:t>
            </a:r>
          </a:p>
          <a:p>
            <a:pPr lvl="1"/>
            <a:r>
              <a:rPr lang="en-US" sz="2000" dirty="0" smtClean="0"/>
              <a:t>A </a:t>
            </a:r>
            <a:r>
              <a:rPr lang="en-US" sz="2000" dirty="0"/>
              <a:t>quantitative model of tag and interrogator emissions</a:t>
            </a:r>
          </a:p>
          <a:p>
            <a:endParaRPr lang="en-US" sz="2000" dirty="0"/>
          </a:p>
          <a:p>
            <a:endParaRPr lang="en-US" sz="2000" dirty="0"/>
          </a:p>
        </p:txBody>
      </p:sp>
    </p:spTree>
    <p:extLst>
      <p:ext uri="{BB962C8B-B14F-4D97-AF65-F5344CB8AC3E}">
        <p14:creationId xmlns:p14="http://schemas.microsoft.com/office/powerpoint/2010/main" val="2620111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AFE </a:t>
            </a:r>
            <a:r>
              <a:rPr lang="en-US" sz="2000" dirty="0" smtClean="0"/>
              <a:t>56</a:t>
            </a:r>
            <a:r>
              <a:rPr lang="en-US" sz="2000" dirty="0"/>
              <a:t>: Feasibility of Intra Aircraft Wireless Sensors </a:t>
            </a:r>
          </a:p>
        </p:txBody>
      </p:sp>
      <p:sp>
        <p:nvSpPr>
          <p:cNvPr id="3" name="Content Placeholder 2"/>
          <p:cNvSpPr>
            <a:spLocks noGrp="1"/>
          </p:cNvSpPr>
          <p:nvPr>
            <p:ph idx="1"/>
          </p:nvPr>
        </p:nvSpPr>
        <p:spPr/>
        <p:txBody>
          <a:bodyPr>
            <a:normAutofit/>
          </a:bodyPr>
          <a:lstStyle/>
          <a:p>
            <a:pPr marL="0" indent="0">
              <a:buNone/>
            </a:pPr>
            <a:endParaRPr lang="en-US" sz="2000" dirty="0"/>
          </a:p>
          <a:p>
            <a:r>
              <a:rPr lang="en-US" sz="2000" dirty="0" smtClean="0"/>
              <a:t>Evaluate </a:t>
            </a:r>
            <a:r>
              <a:rPr lang="en-US" sz="2000" dirty="0"/>
              <a:t>current aircraft RF certification process</a:t>
            </a:r>
          </a:p>
          <a:p>
            <a:pPr lvl="1"/>
            <a:r>
              <a:rPr lang="en-US" sz="1800" dirty="0" smtClean="0"/>
              <a:t>Evaluate </a:t>
            </a:r>
          </a:p>
          <a:p>
            <a:pPr lvl="2"/>
            <a:r>
              <a:rPr lang="en-US" sz="1600" dirty="0" smtClean="0"/>
              <a:t>RTCA </a:t>
            </a:r>
            <a:r>
              <a:rPr lang="en-US" sz="1600" dirty="0"/>
              <a:t>SC 202 working group and draft DO-294 T-PEDS status </a:t>
            </a:r>
            <a:r>
              <a:rPr lang="en-US" sz="1600" dirty="0" smtClean="0"/>
              <a:t>as extensible </a:t>
            </a:r>
            <a:r>
              <a:rPr lang="en-US" sz="1600" dirty="0"/>
              <a:t>to wireless sensors.</a:t>
            </a:r>
          </a:p>
          <a:p>
            <a:pPr lvl="2"/>
            <a:r>
              <a:rPr lang="en-US" sz="1600" dirty="0" smtClean="0"/>
              <a:t>European </a:t>
            </a:r>
            <a:r>
              <a:rPr lang="en-US" sz="1600" dirty="0"/>
              <a:t>work in this </a:t>
            </a:r>
            <a:r>
              <a:rPr lang="en-US" sz="1600" dirty="0" smtClean="0"/>
              <a:t>area</a:t>
            </a:r>
            <a:r>
              <a:rPr lang="en-US" sz="1700" dirty="0" smtClean="0"/>
              <a:t>.</a:t>
            </a:r>
          </a:p>
          <a:p>
            <a:pPr lvl="1"/>
            <a:r>
              <a:rPr lang="en-US" sz="1800" dirty="0" smtClean="0"/>
              <a:t>Determine</a:t>
            </a:r>
          </a:p>
          <a:p>
            <a:pPr lvl="2"/>
            <a:r>
              <a:rPr lang="en-US" sz="1600" dirty="0" smtClean="0"/>
              <a:t>Suitability of the ISM band.</a:t>
            </a:r>
          </a:p>
          <a:p>
            <a:pPr lvl="2"/>
            <a:r>
              <a:rPr lang="en-US" sz="1600" dirty="0" smtClean="0"/>
              <a:t>Possible alternative bands.</a:t>
            </a:r>
          </a:p>
          <a:p>
            <a:pPr lvl="2"/>
            <a:r>
              <a:rPr lang="en-US" sz="1600" dirty="0" smtClean="0"/>
              <a:t>Need </a:t>
            </a:r>
            <a:r>
              <a:rPr lang="en-US" sz="1600" dirty="0"/>
              <a:t>for </a:t>
            </a:r>
            <a:r>
              <a:rPr lang="en-US" sz="1600" dirty="0" smtClean="0"/>
              <a:t>encryption</a:t>
            </a:r>
            <a:endParaRPr lang="en-US" sz="1600" dirty="0"/>
          </a:p>
          <a:p>
            <a:r>
              <a:rPr lang="en-US" sz="2000" dirty="0" smtClean="0"/>
              <a:t>In </a:t>
            </a:r>
            <a:r>
              <a:rPr lang="en-US" sz="2000" dirty="0"/>
              <a:t>coordination with the FAA define next steps and or work needed to fill holes/gaps</a:t>
            </a:r>
            <a:r>
              <a:rPr lang="en-US" sz="2000" dirty="0" smtClean="0"/>
              <a:t>.</a:t>
            </a:r>
          </a:p>
          <a:p>
            <a:r>
              <a:rPr lang="en-US" sz="2000" dirty="0" smtClean="0"/>
              <a:t>Collect </a:t>
            </a:r>
            <a:r>
              <a:rPr lang="en-US" sz="2000" dirty="0"/>
              <a:t>and evaluate existing Channel Modeling </a:t>
            </a:r>
            <a:r>
              <a:rPr lang="en-US" sz="2000" dirty="0" smtClean="0"/>
              <a:t>work</a:t>
            </a:r>
            <a:endParaRPr lang="en-US" sz="2000" dirty="0"/>
          </a:p>
        </p:txBody>
      </p:sp>
    </p:spTree>
    <p:extLst>
      <p:ext uri="{BB962C8B-B14F-4D97-AF65-F5344CB8AC3E}">
        <p14:creationId xmlns:p14="http://schemas.microsoft.com/office/powerpoint/2010/main" val="2358711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8640"/>
            <a:ext cx="9144000" cy="886968"/>
          </a:xfrm>
        </p:spPr>
        <p:txBody>
          <a:bodyPr>
            <a:normAutofit/>
          </a:bodyPr>
          <a:lstStyle/>
          <a:p>
            <a:r>
              <a:rPr lang="en-US" sz="2000" dirty="0" smtClean="0"/>
              <a:t>AFE 56s1</a:t>
            </a:r>
            <a:r>
              <a:rPr lang="en-US" sz="2000" dirty="0"/>
              <a:t>: Feasibility of Intra Aircraft Wireless </a:t>
            </a:r>
            <a:r>
              <a:rPr lang="en-US" sz="2000" dirty="0" smtClean="0"/>
              <a:t>Sensors/Supplement</a:t>
            </a:r>
            <a:endParaRPr lang="en-US" sz="2000" dirty="0"/>
          </a:p>
        </p:txBody>
      </p:sp>
      <p:sp>
        <p:nvSpPr>
          <p:cNvPr id="3" name="Content Placeholder 2"/>
          <p:cNvSpPr>
            <a:spLocks noGrp="1"/>
          </p:cNvSpPr>
          <p:nvPr>
            <p:ph idx="1"/>
          </p:nvPr>
        </p:nvSpPr>
        <p:spPr/>
        <p:txBody>
          <a:bodyPr>
            <a:normAutofit fontScale="55000" lnSpcReduction="20000"/>
          </a:bodyPr>
          <a:lstStyle/>
          <a:p>
            <a:r>
              <a:rPr lang="en-US" dirty="0" smtClean="0"/>
              <a:t>Prepare </a:t>
            </a:r>
            <a:r>
              <a:rPr lang="en-US" dirty="0"/>
              <a:t>an information package necessary to start formal frequency allocation </a:t>
            </a:r>
            <a:r>
              <a:rPr lang="en-US" dirty="0" smtClean="0"/>
              <a:t>process</a:t>
            </a:r>
            <a:endParaRPr lang="en-US" dirty="0"/>
          </a:p>
          <a:p>
            <a:pPr lvl="1"/>
            <a:r>
              <a:rPr lang="en-US" dirty="0" smtClean="0"/>
              <a:t>Perform </a:t>
            </a:r>
            <a:r>
              <a:rPr lang="en-US" dirty="0"/>
              <a:t>economic analysis on different band classifications</a:t>
            </a:r>
          </a:p>
          <a:p>
            <a:pPr lvl="1"/>
            <a:r>
              <a:rPr lang="en-US" dirty="0" smtClean="0"/>
              <a:t>Characterize </a:t>
            </a:r>
            <a:r>
              <a:rPr lang="en-US" dirty="0"/>
              <a:t>potential usage profile envelope for wireless sensors: bandwidths, data rates, power levels, </a:t>
            </a:r>
            <a:r>
              <a:rPr lang="en-US" dirty="0" smtClean="0"/>
              <a:t>modulation techniques</a:t>
            </a:r>
            <a:endParaRPr lang="en-US" dirty="0"/>
          </a:p>
          <a:p>
            <a:pPr lvl="1"/>
            <a:r>
              <a:rPr lang="en-US" dirty="0" smtClean="0"/>
              <a:t>Down </a:t>
            </a:r>
            <a:r>
              <a:rPr lang="en-US" dirty="0"/>
              <a:t>select frequency candidates from the already identified list.  Cost and availability of commercial radio devices that operate in the candidate frequency band shall be included as factors in the down-selection.</a:t>
            </a:r>
          </a:p>
          <a:p>
            <a:pPr lvl="1"/>
            <a:r>
              <a:rPr lang="en-US" dirty="0" smtClean="0"/>
              <a:t>Establish </a:t>
            </a:r>
            <a:r>
              <a:rPr lang="en-US" dirty="0"/>
              <a:t>on-going contact with FAA spectrum office, FCC WTB and OET, NTIA.  Contacts with any regulatory agencies / Washington DC offices shall be coordinated in advance with AVSI PMC member companies' regulatory offices.</a:t>
            </a:r>
          </a:p>
          <a:p>
            <a:pPr lvl="1"/>
            <a:r>
              <a:rPr lang="en-US" dirty="0" smtClean="0"/>
              <a:t>Evaluate </a:t>
            </a:r>
            <a:r>
              <a:rPr lang="en-US" dirty="0"/>
              <a:t>pros and cons of the RTCA route</a:t>
            </a:r>
          </a:p>
          <a:p>
            <a:pPr lvl="1"/>
            <a:r>
              <a:rPr lang="en-US" dirty="0" smtClean="0"/>
              <a:t>Involve </a:t>
            </a:r>
            <a:r>
              <a:rPr lang="en-US" dirty="0"/>
              <a:t>NASA, European contacts, other industry members (possibly as additional members of this PMC)</a:t>
            </a:r>
          </a:p>
          <a:p>
            <a:pPr lvl="1"/>
            <a:r>
              <a:rPr lang="en-US" dirty="0" smtClean="0"/>
              <a:t>Define </a:t>
            </a:r>
            <a:r>
              <a:rPr lang="en-US" dirty="0"/>
              <a:t>and prepare a suitable information package including detailed roadmaps for each of the different band classifications (licensed dedicated, licensed shared, unlicensed dedicated portion) use by a third party to lobby the appropriate authorities (e.g. for licensed dedicated, the FCC and NTIA)</a:t>
            </a:r>
          </a:p>
          <a:p>
            <a:endParaRPr lang="en-US" dirty="0"/>
          </a:p>
          <a:p>
            <a:r>
              <a:rPr lang="en-US" dirty="0" smtClean="0"/>
              <a:t>Prepare </a:t>
            </a:r>
            <a:r>
              <a:rPr lang="en-US" dirty="0"/>
              <a:t>a specific certification strategy for information </a:t>
            </a:r>
            <a:r>
              <a:rPr lang="en-US" dirty="0" smtClean="0"/>
              <a:t>assurance</a:t>
            </a:r>
            <a:endParaRPr lang="en-US" dirty="0"/>
          </a:p>
          <a:p>
            <a:pPr lvl="1"/>
            <a:r>
              <a:rPr lang="en-US" dirty="0" smtClean="0"/>
              <a:t>Determine </a:t>
            </a:r>
            <a:r>
              <a:rPr lang="en-US" dirty="0"/>
              <a:t>actual impact of DoD Directive 8500.1</a:t>
            </a:r>
          </a:p>
          <a:p>
            <a:pPr lvl="1"/>
            <a:r>
              <a:rPr lang="en-US" dirty="0" smtClean="0"/>
              <a:t>Study </a:t>
            </a:r>
            <a:r>
              <a:rPr lang="en-US" dirty="0"/>
              <a:t>and recommend strategies to certify security approaches that use randomized techniques</a:t>
            </a:r>
          </a:p>
          <a:p>
            <a:pPr lvl="1"/>
            <a:r>
              <a:rPr lang="en-US" dirty="0" smtClean="0"/>
              <a:t>Study </a:t>
            </a:r>
            <a:r>
              <a:rPr lang="en-US" dirty="0"/>
              <a:t>and recommend approaches to facilitate upgrade-able encryption/security solutions with minimal FAA re-certification effort</a:t>
            </a:r>
          </a:p>
          <a:p>
            <a:pPr lvl="1"/>
            <a:r>
              <a:rPr lang="en-US" dirty="0" smtClean="0"/>
              <a:t>Study </a:t>
            </a:r>
            <a:r>
              <a:rPr lang="en-US" dirty="0"/>
              <a:t>likely characteristics of jamming and denial of service attacks</a:t>
            </a:r>
          </a:p>
          <a:p>
            <a:pPr lvl="1"/>
            <a:r>
              <a:rPr lang="en-US" dirty="0" smtClean="0"/>
              <a:t>Study </a:t>
            </a:r>
            <a:r>
              <a:rPr lang="en-US" dirty="0"/>
              <a:t>likely decrypting capabilities of an information interceptor</a:t>
            </a:r>
          </a:p>
          <a:p>
            <a:pPr lvl="1"/>
            <a:r>
              <a:rPr lang="en-US" dirty="0" smtClean="0"/>
              <a:t>Define </a:t>
            </a:r>
            <a:r>
              <a:rPr lang="en-US" dirty="0"/>
              <a:t>a reasonable threat model for information assurance requirements</a:t>
            </a:r>
          </a:p>
          <a:p>
            <a:endParaRPr lang="en-US" dirty="0"/>
          </a:p>
        </p:txBody>
      </p:sp>
    </p:spTree>
    <p:extLst>
      <p:ext uri="{BB962C8B-B14F-4D97-AF65-F5344CB8AC3E}">
        <p14:creationId xmlns:p14="http://schemas.microsoft.com/office/powerpoint/2010/main" val="1581481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8640"/>
            <a:ext cx="9144000" cy="886968"/>
          </a:xfrm>
        </p:spPr>
        <p:txBody>
          <a:bodyPr>
            <a:normAutofit/>
          </a:bodyPr>
          <a:lstStyle/>
          <a:p>
            <a:r>
              <a:rPr lang="en-US" sz="2000" dirty="0" smtClean="0"/>
              <a:t>AFE 73: </a:t>
            </a:r>
            <a:r>
              <a:rPr lang="en-US" sz="2000" dirty="0"/>
              <a:t>Wireless Avionics </a:t>
            </a:r>
            <a:r>
              <a:rPr lang="en-US" sz="2000" dirty="0" smtClean="0"/>
              <a:t>Intra-Communications (WAIC)</a:t>
            </a:r>
            <a:endParaRPr lang="en-US" sz="2000" dirty="0"/>
          </a:p>
        </p:txBody>
      </p:sp>
      <p:sp>
        <p:nvSpPr>
          <p:cNvPr id="3" name="Content Placeholder 2"/>
          <p:cNvSpPr>
            <a:spLocks noGrp="1"/>
          </p:cNvSpPr>
          <p:nvPr>
            <p:ph idx="1"/>
          </p:nvPr>
        </p:nvSpPr>
        <p:spPr>
          <a:xfrm>
            <a:off x="457200" y="1317664"/>
            <a:ext cx="8229600" cy="5029200"/>
          </a:xfrm>
        </p:spPr>
        <p:txBody>
          <a:bodyPr>
            <a:normAutofit fontScale="70000" lnSpcReduction="20000"/>
          </a:bodyPr>
          <a:lstStyle/>
          <a:p>
            <a:pPr marL="0" indent="0">
              <a:spcBef>
                <a:spcPts val="1200"/>
              </a:spcBef>
              <a:buNone/>
            </a:pPr>
            <a:r>
              <a:rPr lang="en-US" dirty="0" smtClean="0"/>
              <a:t>Use </a:t>
            </a:r>
            <a:r>
              <a:rPr lang="en-US" dirty="0"/>
              <a:t>of wireless communication technology in safety-critical systems requires that appropriate frequency bands will be available with sufficient regulatory protection against unwanted interference. </a:t>
            </a:r>
            <a:endParaRPr lang="en-US" dirty="0" smtClean="0"/>
          </a:p>
          <a:p>
            <a:pPr>
              <a:spcBef>
                <a:spcPts val="1200"/>
              </a:spcBef>
            </a:pPr>
            <a:r>
              <a:rPr lang="en-US" dirty="0" smtClean="0"/>
              <a:t>Interact </a:t>
            </a:r>
            <a:r>
              <a:rPr lang="en-US" dirty="0"/>
              <a:t>with ITU-R through its Working Party 5B </a:t>
            </a:r>
            <a:r>
              <a:rPr lang="en-US" dirty="0" smtClean="0"/>
              <a:t>to get </a:t>
            </a:r>
            <a:r>
              <a:rPr lang="en-US" dirty="0"/>
              <a:t>their recommendation for an allocation proposal. </a:t>
            </a:r>
            <a:endParaRPr lang="en-US" dirty="0" smtClean="0"/>
          </a:p>
          <a:p>
            <a:pPr>
              <a:spcBef>
                <a:spcPts val="1200"/>
              </a:spcBef>
            </a:pPr>
            <a:r>
              <a:rPr lang="en-US" dirty="0" smtClean="0"/>
              <a:t>Perform </a:t>
            </a:r>
            <a:r>
              <a:rPr lang="en-US" dirty="0"/>
              <a:t>technical studies and analyses necessary to formulate and justify </a:t>
            </a:r>
            <a:r>
              <a:rPr lang="en-US" dirty="0" smtClean="0"/>
              <a:t>a </a:t>
            </a:r>
            <a:r>
              <a:rPr lang="en-US" dirty="0"/>
              <a:t>proposal. </a:t>
            </a:r>
            <a:endParaRPr lang="en-US" dirty="0" smtClean="0"/>
          </a:p>
          <a:p>
            <a:pPr>
              <a:spcBef>
                <a:spcPts val="1200"/>
              </a:spcBef>
            </a:pPr>
            <a:r>
              <a:rPr lang="en-US" dirty="0" smtClean="0"/>
              <a:t>Formalize previous industry </a:t>
            </a:r>
            <a:r>
              <a:rPr lang="en-US" dirty="0"/>
              <a:t>working </a:t>
            </a:r>
            <a:r>
              <a:rPr lang="en-US" dirty="0" smtClean="0"/>
              <a:t>group / ITU-R interactions.</a:t>
            </a:r>
          </a:p>
          <a:p>
            <a:pPr>
              <a:spcBef>
                <a:spcPts val="1200"/>
              </a:spcBef>
            </a:pPr>
            <a:r>
              <a:rPr lang="en-US" dirty="0" smtClean="0"/>
              <a:t>Establish </a:t>
            </a:r>
            <a:r>
              <a:rPr lang="en-US" dirty="0"/>
              <a:t>a WRC 2015 Agenda Item relative to protected spectrum during the World Radio Conference in 2011. </a:t>
            </a:r>
            <a:endParaRPr lang="en-US" dirty="0" smtClean="0"/>
          </a:p>
          <a:p>
            <a:pPr>
              <a:spcBef>
                <a:spcPts val="1200"/>
              </a:spcBef>
            </a:pPr>
            <a:r>
              <a:rPr lang="en-US" dirty="0" smtClean="0"/>
              <a:t>Perform all necessary follow-up </a:t>
            </a:r>
            <a:r>
              <a:rPr lang="en-US" dirty="0"/>
              <a:t>activities </a:t>
            </a:r>
            <a:r>
              <a:rPr lang="en-US" dirty="0" smtClean="0"/>
              <a:t>to </a:t>
            </a:r>
            <a:r>
              <a:rPr lang="en-US" dirty="0"/>
              <a:t>support allocation of the protected spectrum through regulatory organizations. </a:t>
            </a:r>
            <a:endParaRPr lang="en-US" dirty="0" smtClean="0"/>
          </a:p>
          <a:p>
            <a:pPr marL="0" indent="0">
              <a:spcBef>
                <a:spcPts val="1200"/>
              </a:spcBef>
              <a:buNone/>
            </a:pPr>
            <a:r>
              <a:rPr lang="en-US" dirty="0" smtClean="0"/>
              <a:t>The project serves </a:t>
            </a:r>
            <a:r>
              <a:rPr lang="en-US" dirty="0"/>
              <a:t>as an important stepping-stone on the road towards allocation of protected spectrum for wireless avionics system. </a:t>
            </a:r>
          </a:p>
        </p:txBody>
      </p:sp>
    </p:spTree>
    <p:extLst>
      <p:ext uri="{BB962C8B-B14F-4D97-AF65-F5344CB8AC3E}">
        <p14:creationId xmlns:p14="http://schemas.microsoft.com/office/powerpoint/2010/main" val="86954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78" b="1" dirty="0" smtClean="0">
                <a:solidFill>
                  <a:srgbClr val="1F497D"/>
                </a:solidFill>
              </a:rPr>
              <a:t>AVSI Shines:</a:t>
            </a:r>
            <a:endParaRPr lang="en-US" sz="2000" b="1" dirty="0">
              <a:solidFill>
                <a:srgbClr val="1F497D"/>
              </a:solidFill>
            </a:endParaRPr>
          </a:p>
        </p:txBody>
      </p:sp>
      <p:sp>
        <p:nvSpPr>
          <p:cNvPr id="3" name="Content Placeholder 2"/>
          <p:cNvSpPr>
            <a:spLocks noGrp="1"/>
          </p:cNvSpPr>
          <p:nvPr>
            <p:ph idx="1"/>
          </p:nvPr>
        </p:nvSpPr>
        <p:spPr>
          <a:xfrm>
            <a:off x="457200" y="1524000"/>
            <a:ext cx="8229600" cy="1893455"/>
          </a:xfrm>
        </p:spPr>
        <p:txBody>
          <a:bodyPr>
            <a:noAutofit/>
          </a:bodyPr>
          <a:lstStyle/>
          <a:p>
            <a:pPr>
              <a:spcBef>
                <a:spcPts val="1200"/>
              </a:spcBef>
            </a:pPr>
            <a:r>
              <a:rPr lang="en-US" sz="2000" b="1" dirty="0" smtClean="0"/>
              <a:t>Common problem</a:t>
            </a:r>
            <a:endParaRPr lang="en-US" sz="2000" dirty="0" smtClean="0"/>
          </a:p>
          <a:p>
            <a:pPr>
              <a:spcBef>
                <a:spcPts val="1200"/>
              </a:spcBef>
            </a:pPr>
            <a:r>
              <a:rPr lang="en-US" sz="2000" b="1" dirty="0" smtClean="0"/>
              <a:t>                                Cooperative solution</a:t>
            </a:r>
            <a:endParaRPr lang="en-US" sz="2000" b="1" dirty="0" smtClean="0"/>
          </a:p>
          <a:p>
            <a:pPr>
              <a:spcBef>
                <a:spcPts val="1200"/>
              </a:spcBef>
            </a:pPr>
            <a:r>
              <a:rPr lang="en-US" sz="2000" b="1" dirty="0" smtClean="0"/>
              <a:t>                                                             Immediate </a:t>
            </a:r>
            <a:r>
              <a:rPr lang="en-US" sz="2000" b="1" dirty="0"/>
              <a:t>need</a:t>
            </a:r>
          </a:p>
          <a:p>
            <a:pPr>
              <a:spcBef>
                <a:spcPts val="1200"/>
              </a:spcBef>
            </a:pPr>
            <a:endParaRPr lang="en-US" sz="2000" dirty="0" smtClean="0"/>
          </a:p>
        </p:txBody>
      </p:sp>
      <p:sp>
        <p:nvSpPr>
          <p:cNvPr id="38" name="Content Placeholder 2"/>
          <p:cNvSpPr txBox="1">
            <a:spLocks/>
          </p:cNvSpPr>
          <p:nvPr/>
        </p:nvSpPr>
        <p:spPr>
          <a:xfrm>
            <a:off x="452588" y="3121791"/>
            <a:ext cx="8229600" cy="316817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200"/>
              </a:spcBef>
              <a:buNone/>
            </a:pPr>
            <a:r>
              <a:rPr lang="en-US" sz="2000" b="1" dirty="0" smtClean="0">
                <a:solidFill>
                  <a:srgbClr val="0B3881"/>
                </a:solidFill>
              </a:rPr>
              <a:t>Participants utilize existing infrastructure to leverage IR&amp;D funds through cooperative R&amp;D.</a:t>
            </a:r>
            <a:endParaRPr lang="en-US" sz="2000" b="1" dirty="0">
              <a:solidFill>
                <a:srgbClr val="0B3881"/>
              </a:solidFill>
            </a:endParaRPr>
          </a:p>
          <a:p>
            <a:pPr>
              <a:spcBef>
                <a:spcPts val="1200"/>
              </a:spcBef>
            </a:pPr>
            <a:r>
              <a:rPr lang="en-US" sz="2000" dirty="0" smtClean="0"/>
              <a:t>Pending project topics</a:t>
            </a:r>
          </a:p>
          <a:p>
            <a:pPr lvl="1">
              <a:spcBef>
                <a:spcPts val="0"/>
              </a:spcBef>
            </a:pPr>
            <a:r>
              <a:rPr lang="en-US" sz="1400" dirty="0" smtClean="0"/>
              <a:t>WAIC band sharing studies</a:t>
            </a:r>
          </a:p>
          <a:p>
            <a:pPr lvl="1">
              <a:spcBef>
                <a:spcPts val="0"/>
              </a:spcBef>
            </a:pPr>
            <a:r>
              <a:rPr lang="en-US" sz="1400" dirty="0" smtClean="0"/>
              <a:t>WAIC/PED/RFID/</a:t>
            </a:r>
            <a:r>
              <a:rPr lang="en-US" sz="1400" dirty="0" err="1" smtClean="0"/>
              <a:t>WiFi</a:t>
            </a:r>
            <a:r>
              <a:rPr lang="en-US" sz="1400" dirty="0" smtClean="0"/>
              <a:t> coexistence</a:t>
            </a:r>
          </a:p>
          <a:p>
            <a:pPr lvl="1">
              <a:spcBef>
                <a:spcPts val="0"/>
              </a:spcBef>
            </a:pPr>
            <a:r>
              <a:rPr lang="en-US" sz="1400" dirty="0" smtClean="0"/>
              <a:t>WAIC protocol standard</a:t>
            </a:r>
          </a:p>
          <a:p>
            <a:pPr lvl="1">
              <a:spcBef>
                <a:spcPts val="0"/>
              </a:spcBef>
            </a:pPr>
            <a:r>
              <a:rPr lang="en-US" sz="1400" dirty="0" smtClean="0"/>
              <a:t>Active/Passive Sensor Networks</a:t>
            </a:r>
          </a:p>
          <a:p>
            <a:pPr lvl="1">
              <a:spcBef>
                <a:spcPts val="0"/>
              </a:spcBef>
            </a:pPr>
            <a:r>
              <a:rPr lang="en-US" sz="1400" dirty="0" smtClean="0"/>
              <a:t>System architecture virtual integration</a:t>
            </a:r>
          </a:p>
          <a:p>
            <a:pPr lvl="1">
              <a:spcBef>
                <a:spcPts val="0"/>
              </a:spcBef>
            </a:pPr>
            <a:r>
              <a:rPr lang="en-US" sz="1400" dirty="0" smtClean="0"/>
              <a:t>Integrated reliability processes</a:t>
            </a:r>
          </a:p>
          <a:p>
            <a:pPr lvl="1">
              <a:spcBef>
                <a:spcPts val="0"/>
              </a:spcBef>
            </a:pPr>
            <a:r>
              <a:rPr lang="en-US" sz="1400" dirty="0" smtClean="0"/>
              <a:t>Certification of RFID applications</a:t>
            </a:r>
            <a:endParaRPr lang="en-US" sz="1400" dirty="0" smtClean="0"/>
          </a:p>
          <a:p>
            <a:pPr>
              <a:spcBef>
                <a:spcPts val="1200"/>
              </a:spcBef>
            </a:pPr>
            <a:endParaRPr lang="en-US" sz="2000" dirty="0" smtClean="0"/>
          </a:p>
        </p:txBody>
      </p:sp>
    </p:spTree>
    <p:extLst>
      <p:ext uri="{BB962C8B-B14F-4D97-AF65-F5344CB8AC3E}">
        <p14:creationId xmlns:p14="http://schemas.microsoft.com/office/powerpoint/2010/main" val="42268670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1F497D"/>
                </a:solidFill>
              </a:rPr>
              <a:t>AVSI Goals</a:t>
            </a:r>
            <a:endParaRPr lang="en-US" dirty="0"/>
          </a:p>
        </p:txBody>
      </p:sp>
      <p:graphicFrame>
        <p:nvGraphicFramePr>
          <p:cNvPr id="4" name="Content Placeholder 3"/>
          <p:cNvGraphicFramePr>
            <a:graphicFrameLocks noGrp="1"/>
          </p:cNvGraphicFramePr>
          <p:nvPr>
            <p:ph idx="1"/>
          </p:nvPr>
        </p:nvGraphicFramePr>
        <p:xfrm>
          <a:off x="457200" y="1219200"/>
          <a:ext cx="82296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201421" y="3848100"/>
            <a:ext cx="741158" cy="461665"/>
          </a:xfrm>
          <a:prstGeom prst="rect">
            <a:avLst/>
          </a:prstGeom>
          <a:noFill/>
        </p:spPr>
        <p:txBody>
          <a:bodyPr wrap="none" rtlCol="0">
            <a:spAutoFit/>
          </a:bodyPr>
          <a:lstStyle/>
          <a:p>
            <a:r>
              <a:rPr lang="en-US" sz="2400" dirty="0" smtClean="0">
                <a:solidFill>
                  <a:srgbClr val="0B3881"/>
                </a:solidFill>
                <a:latin typeface="Georgia"/>
              </a:rPr>
              <a:t>AVSI</a:t>
            </a:r>
            <a:endParaRPr lang="en-US" sz="2400" dirty="0">
              <a:solidFill>
                <a:srgbClr val="0B3881"/>
              </a:solidFill>
              <a:latin typeface="Georgia"/>
            </a:endParaRPr>
          </a:p>
        </p:txBody>
      </p:sp>
      <p:sp>
        <p:nvSpPr>
          <p:cNvPr id="7" name="TextBox 6"/>
          <p:cNvSpPr txBox="1"/>
          <p:nvPr/>
        </p:nvSpPr>
        <p:spPr>
          <a:xfrm>
            <a:off x="6269398" y="1714500"/>
            <a:ext cx="2569801" cy="1143000"/>
          </a:xfrm>
          <a:prstGeom prst="rect">
            <a:avLst/>
          </a:prstGeom>
          <a:noFill/>
          <a:ln>
            <a:solidFill>
              <a:schemeClr val="tx2"/>
            </a:solidFill>
          </a:ln>
        </p:spPr>
        <p:txBody>
          <a:bodyPr wrap="square" rtlCol="0" anchor="ctr" anchorCtr="1">
            <a:noAutofit/>
          </a:bodyPr>
          <a:lstStyle/>
          <a:p>
            <a:pPr algn="ctr"/>
            <a:r>
              <a:rPr lang="en-US" i="1" dirty="0" smtClean="0">
                <a:solidFill>
                  <a:srgbClr val="0B3881"/>
                </a:solidFill>
                <a:latin typeface="Georgia"/>
              </a:rPr>
              <a:t>Establish the </a:t>
            </a:r>
            <a:r>
              <a:rPr lang="en-US" b="1" i="1" dirty="0" smtClean="0">
                <a:solidFill>
                  <a:srgbClr val="0B3881"/>
                </a:solidFill>
                <a:latin typeface="Georgia"/>
              </a:rPr>
              <a:t>environment</a:t>
            </a:r>
            <a:r>
              <a:rPr lang="en-US" i="1" dirty="0" smtClean="0">
                <a:solidFill>
                  <a:srgbClr val="0B3881"/>
                </a:solidFill>
                <a:latin typeface="Georgia"/>
              </a:rPr>
              <a:t> that </a:t>
            </a:r>
            <a:r>
              <a:rPr lang="en-US" b="1" i="1" dirty="0" smtClean="0">
                <a:solidFill>
                  <a:srgbClr val="0B3881"/>
                </a:solidFill>
                <a:latin typeface="Georgia"/>
              </a:rPr>
              <a:t>enables collaboration</a:t>
            </a:r>
            <a:endParaRPr lang="en-US" i="1" dirty="0">
              <a:solidFill>
                <a:srgbClr val="0B3881"/>
              </a:solidFill>
              <a:latin typeface="Georgia"/>
            </a:endParaRPr>
          </a:p>
        </p:txBody>
      </p:sp>
      <p:sp>
        <p:nvSpPr>
          <p:cNvPr id="10" name="TextBox 9"/>
          <p:cNvSpPr txBox="1"/>
          <p:nvPr/>
        </p:nvSpPr>
        <p:spPr>
          <a:xfrm>
            <a:off x="457200" y="1714500"/>
            <a:ext cx="2362200" cy="1143000"/>
          </a:xfrm>
          <a:prstGeom prst="rect">
            <a:avLst/>
          </a:prstGeom>
          <a:noFill/>
          <a:ln>
            <a:solidFill>
              <a:schemeClr val="tx2"/>
            </a:solidFill>
          </a:ln>
        </p:spPr>
        <p:txBody>
          <a:bodyPr wrap="square" rtlCol="0" anchor="ctr" anchorCtr="1">
            <a:noAutofit/>
          </a:bodyPr>
          <a:lstStyle/>
          <a:p>
            <a:pPr algn="ctr"/>
            <a:r>
              <a:rPr lang="en-US" b="1" i="1" dirty="0" smtClean="0">
                <a:solidFill>
                  <a:srgbClr val="0B3881"/>
                </a:solidFill>
                <a:latin typeface="Georgia"/>
              </a:rPr>
              <a:t>Influence standards</a:t>
            </a:r>
            <a:br>
              <a:rPr lang="en-US" b="1" i="1" dirty="0" smtClean="0">
                <a:solidFill>
                  <a:srgbClr val="0B3881"/>
                </a:solidFill>
                <a:latin typeface="Georgia"/>
              </a:rPr>
            </a:br>
            <a:r>
              <a:rPr lang="en-US" b="1" i="1" dirty="0" smtClean="0">
                <a:solidFill>
                  <a:srgbClr val="0B3881"/>
                </a:solidFill>
                <a:latin typeface="Georgia"/>
              </a:rPr>
              <a:t>and policies</a:t>
            </a:r>
            <a:r>
              <a:rPr lang="en-US" i="1" dirty="0" smtClean="0">
                <a:solidFill>
                  <a:srgbClr val="0B3881"/>
                </a:solidFill>
                <a:latin typeface="Georgia"/>
              </a:rPr>
              <a:t> </a:t>
            </a:r>
            <a:endParaRPr lang="en-US" i="1" dirty="0">
              <a:solidFill>
                <a:srgbClr val="0B3881"/>
              </a:solidFill>
              <a:latin typeface="Georgia"/>
            </a:endParaRPr>
          </a:p>
        </p:txBody>
      </p:sp>
      <p:sp>
        <p:nvSpPr>
          <p:cNvPr id="12" name="TextBox 11"/>
          <p:cNvSpPr txBox="1"/>
          <p:nvPr/>
        </p:nvSpPr>
        <p:spPr>
          <a:xfrm>
            <a:off x="2362200" y="6096000"/>
            <a:ext cx="4419600" cy="400050"/>
          </a:xfrm>
          <a:prstGeom prst="rect">
            <a:avLst/>
          </a:prstGeom>
          <a:noFill/>
          <a:ln>
            <a:solidFill>
              <a:schemeClr val="tx2"/>
            </a:solidFill>
          </a:ln>
        </p:spPr>
        <p:txBody>
          <a:bodyPr wrap="square" rtlCol="0" anchor="ctr" anchorCtr="1">
            <a:noAutofit/>
          </a:bodyPr>
          <a:lstStyle/>
          <a:p>
            <a:pPr algn="ctr"/>
            <a:r>
              <a:rPr lang="en-US" i="1" dirty="0" smtClean="0">
                <a:solidFill>
                  <a:srgbClr val="0B3881"/>
                </a:solidFill>
                <a:latin typeface="Georgia"/>
              </a:rPr>
              <a:t>Create an </a:t>
            </a:r>
            <a:r>
              <a:rPr lang="en-US" b="1" i="1" dirty="0" smtClean="0">
                <a:solidFill>
                  <a:srgbClr val="0B3881"/>
                </a:solidFill>
                <a:latin typeface="Georgia"/>
              </a:rPr>
              <a:t>aerospace industry voice</a:t>
            </a:r>
            <a:endParaRPr lang="en-US" i="1" dirty="0">
              <a:solidFill>
                <a:srgbClr val="0B3881"/>
              </a:solidFill>
              <a:latin typeface="Georgia"/>
            </a:endParaRPr>
          </a:p>
        </p:txBody>
      </p:sp>
    </p:spTree>
    <p:extLst>
      <p:ext uri="{BB962C8B-B14F-4D97-AF65-F5344CB8AC3E}">
        <p14:creationId xmlns:p14="http://schemas.microsoft.com/office/powerpoint/2010/main" val="2128744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fontScale="90000"/>
          </a:bodyPr>
          <a:lstStyle/>
          <a:p>
            <a:r>
              <a:rPr lang="en-US" sz="2900" b="1" dirty="0" smtClean="0">
                <a:solidFill>
                  <a:srgbClr val="1F497D"/>
                </a:solidFill>
              </a:rPr>
              <a:t>AVSI Membership Represents the </a:t>
            </a:r>
            <a:r>
              <a:rPr lang="en-US" sz="2900" dirty="0" smtClean="0">
                <a:solidFill>
                  <a:srgbClr val="1F497D"/>
                </a:solidFill>
              </a:rPr>
              <a:t>Industry</a:t>
            </a:r>
            <a:endParaRPr lang="en-US" sz="2900" b="1" dirty="0">
              <a:solidFill>
                <a:srgbClr val="1F497D"/>
              </a:solidFill>
            </a:endParaRPr>
          </a:p>
        </p:txBody>
      </p:sp>
      <p:sp>
        <p:nvSpPr>
          <p:cNvPr id="3" name="Content Placeholder 2"/>
          <p:cNvSpPr>
            <a:spLocks noGrp="1"/>
          </p:cNvSpPr>
          <p:nvPr>
            <p:ph idx="1"/>
          </p:nvPr>
        </p:nvSpPr>
        <p:spPr>
          <a:xfrm>
            <a:off x="457200" y="1371600"/>
            <a:ext cx="4114800" cy="4953000"/>
          </a:xfrm>
        </p:spPr>
        <p:txBody>
          <a:bodyPr>
            <a:normAutofit fontScale="70000" lnSpcReduction="20000"/>
          </a:bodyPr>
          <a:lstStyle/>
          <a:p>
            <a:pPr>
              <a:buNone/>
            </a:pPr>
            <a:r>
              <a:rPr lang="en-US" u="sng" dirty="0" smtClean="0"/>
              <a:t>Full Members</a:t>
            </a:r>
            <a:endParaRPr lang="en-US" dirty="0" smtClean="0"/>
          </a:p>
          <a:p>
            <a:r>
              <a:rPr lang="en-US" dirty="0" smtClean="0"/>
              <a:t>Airbus</a:t>
            </a:r>
          </a:p>
          <a:p>
            <a:r>
              <a:rPr lang="en-US" dirty="0" smtClean="0"/>
              <a:t>BAE Systems</a:t>
            </a:r>
          </a:p>
          <a:p>
            <a:r>
              <a:rPr lang="en-US" dirty="0" smtClean="0"/>
              <a:t>Boeing </a:t>
            </a:r>
          </a:p>
          <a:p>
            <a:r>
              <a:rPr lang="en-US" dirty="0" err="1" smtClean="0"/>
              <a:t>DoD</a:t>
            </a:r>
            <a:endParaRPr lang="en-US" dirty="0" smtClean="0"/>
          </a:p>
          <a:p>
            <a:r>
              <a:rPr lang="en-US" dirty="0" smtClean="0"/>
              <a:t>Embraer</a:t>
            </a:r>
          </a:p>
          <a:p>
            <a:r>
              <a:rPr lang="en-US" dirty="0" smtClean="0"/>
              <a:t>GE Aviation</a:t>
            </a:r>
          </a:p>
          <a:p>
            <a:r>
              <a:rPr lang="en-US" dirty="0" smtClean="0"/>
              <a:t>Goodrich </a:t>
            </a:r>
          </a:p>
          <a:p>
            <a:r>
              <a:rPr lang="en-US" dirty="0" smtClean="0"/>
              <a:t>Honeywell</a:t>
            </a:r>
          </a:p>
          <a:p>
            <a:r>
              <a:rPr lang="en-US" dirty="0" smtClean="0"/>
              <a:t>Lockheed Martin</a:t>
            </a:r>
          </a:p>
          <a:p>
            <a:r>
              <a:rPr lang="en-US" dirty="0" smtClean="0"/>
              <a:t>Rockwell Collins</a:t>
            </a:r>
          </a:p>
          <a:p>
            <a:r>
              <a:rPr lang="en-US" dirty="0" smtClean="0"/>
              <a:t>UTC</a:t>
            </a:r>
          </a:p>
          <a:p>
            <a:pPr>
              <a:buNone/>
            </a:pPr>
            <a:endParaRPr lang="en-US" dirty="0" smtClean="0"/>
          </a:p>
          <a:p>
            <a:pPr>
              <a:buNone/>
            </a:pPr>
            <a:r>
              <a:rPr lang="en-US" u="sng" dirty="0" smtClean="0"/>
              <a:t>Liaison Members</a:t>
            </a:r>
          </a:p>
          <a:p>
            <a:r>
              <a:rPr lang="en-US" dirty="0" smtClean="0"/>
              <a:t>FAA</a:t>
            </a:r>
          </a:p>
          <a:p>
            <a:r>
              <a:rPr lang="en-US" dirty="0" smtClean="0"/>
              <a:t>NASA</a:t>
            </a:r>
          </a:p>
        </p:txBody>
      </p:sp>
      <p:grpSp>
        <p:nvGrpSpPr>
          <p:cNvPr id="22" name="Group 21"/>
          <p:cNvGrpSpPr/>
          <p:nvPr/>
        </p:nvGrpSpPr>
        <p:grpSpPr>
          <a:xfrm>
            <a:off x="4143992" y="5678269"/>
            <a:ext cx="3903094" cy="646331"/>
            <a:chOff x="3474819" y="5678269"/>
            <a:chExt cx="3903094" cy="646331"/>
          </a:xfrm>
        </p:grpSpPr>
        <p:sp>
          <p:nvSpPr>
            <p:cNvPr id="19" name="TextBox 18"/>
            <p:cNvSpPr txBox="1"/>
            <p:nvPr/>
          </p:nvSpPr>
          <p:spPr>
            <a:xfrm>
              <a:off x="3474819" y="5678269"/>
              <a:ext cx="2020956" cy="646331"/>
            </a:xfrm>
            <a:prstGeom prst="rect">
              <a:avLst/>
            </a:prstGeom>
            <a:noFill/>
          </p:spPr>
          <p:txBody>
            <a:bodyPr wrap="none" rtlCol="0">
              <a:spAutoFit/>
            </a:bodyPr>
            <a:lstStyle/>
            <a:p>
              <a:r>
                <a:rPr lang="en-US" u="sng" dirty="0" smtClean="0">
                  <a:solidFill>
                    <a:srgbClr val="0B3881"/>
                  </a:solidFill>
                  <a:latin typeface="Georgia"/>
                </a:rPr>
                <a:t>Associate Members</a:t>
              </a:r>
            </a:p>
            <a:p>
              <a:pPr marL="277813" indent="-277813">
                <a:buFont typeface="Arial"/>
                <a:buChar char="•"/>
              </a:pPr>
              <a:r>
                <a:rPr lang="en-US" dirty="0" smtClean="0">
                  <a:solidFill>
                    <a:srgbClr val="0B3881"/>
                  </a:solidFill>
                  <a:latin typeface="Georgia"/>
                </a:rPr>
                <a:t>Bombardier</a:t>
              </a:r>
            </a:p>
          </p:txBody>
        </p:sp>
        <p:sp>
          <p:nvSpPr>
            <p:cNvPr id="21" name="TextBox 20"/>
            <p:cNvSpPr txBox="1"/>
            <p:nvPr/>
          </p:nvSpPr>
          <p:spPr>
            <a:xfrm>
              <a:off x="5885197" y="5678269"/>
              <a:ext cx="1492716" cy="646331"/>
            </a:xfrm>
            <a:prstGeom prst="rect">
              <a:avLst/>
            </a:prstGeom>
            <a:noFill/>
          </p:spPr>
          <p:txBody>
            <a:bodyPr wrap="none" rtlCol="0">
              <a:spAutoFit/>
            </a:bodyPr>
            <a:lstStyle/>
            <a:p>
              <a:endParaRPr lang="en-US" u="sng" dirty="0" smtClean="0">
                <a:solidFill>
                  <a:srgbClr val="0B3881"/>
                </a:solidFill>
                <a:latin typeface="Georgia"/>
              </a:endParaRPr>
            </a:p>
            <a:p>
              <a:pPr marL="277813" indent="-277813">
                <a:buFont typeface="Arial"/>
                <a:buChar char="•"/>
              </a:pPr>
              <a:r>
                <a:rPr lang="en-US" dirty="0" smtClean="0">
                  <a:solidFill>
                    <a:srgbClr val="0B3881"/>
                  </a:solidFill>
                  <a:latin typeface="Georgia"/>
                </a:rPr>
                <a:t>Gulfstream</a:t>
              </a:r>
            </a:p>
          </p:txBody>
        </p:sp>
      </p:grpSp>
      <p:grpSp>
        <p:nvGrpSpPr>
          <p:cNvPr id="12" name="Group 11"/>
          <p:cNvGrpSpPr/>
          <p:nvPr/>
        </p:nvGrpSpPr>
        <p:grpSpPr>
          <a:xfrm>
            <a:off x="3742170" y="1216395"/>
            <a:ext cx="4579806" cy="4422035"/>
            <a:chOff x="3998226" y="971651"/>
            <a:chExt cx="4579806" cy="4422035"/>
          </a:xfrm>
        </p:grpSpPr>
        <p:pic>
          <p:nvPicPr>
            <p:cNvPr id="24" name="Picture 27" descr="top_banner_left"/>
            <p:cNvPicPr>
              <a:picLocks noChangeAspect="1" noChangeArrowheads="1"/>
            </p:cNvPicPr>
            <p:nvPr/>
          </p:nvPicPr>
          <p:blipFill>
            <a:blip r:embed="rId3"/>
            <a:srcRect l="5475" t="14257" r="21901" b="21386"/>
            <a:stretch>
              <a:fillRect/>
            </a:stretch>
          </p:blipFill>
          <p:spPr bwMode="auto">
            <a:xfrm>
              <a:off x="4719934" y="4551980"/>
              <a:ext cx="1075233" cy="365760"/>
            </a:xfrm>
            <a:prstGeom prst="rect">
              <a:avLst/>
            </a:prstGeom>
            <a:noFill/>
            <a:ln w="9525">
              <a:noFill/>
              <a:miter lim="800000"/>
              <a:headEnd/>
              <a:tailEnd/>
            </a:ln>
          </p:spPr>
        </p:pic>
        <p:pic>
          <p:nvPicPr>
            <p:cNvPr id="25" name="Picture 29" descr="DODc-small"/>
            <p:cNvPicPr>
              <a:picLocks noChangeAspect="1" noChangeArrowheads="1"/>
            </p:cNvPicPr>
            <p:nvPr/>
          </p:nvPicPr>
          <p:blipFill>
            <a:blip r:embed="rId4"/>
            <a:srcRect/>
            <a:stretch>
              <a:fillRect/>
            </a:stretch>
          </p:blipFill>
          <p:spPr bwMode="auto">
            <a:xfrm>
              <a:off x="6145870" y="4845049"/>
              <a:ext cx="548637" cy="548637"/>
            </a:xfrm>
            <a:prstGeom prst="rect">
              <a:avLst/>
            </a:prstGeom>
            <a:noFill/>
            <a:ln w="9525">
              <a:noFill/>
              <a:miter lim="800000"/>
              <a:headEnd/>
              <a:tailEnd/>
            </a:ln>
          </p:spPr>
        </p:pic>
        <p:pic>
          <p:nvPicPr>
            <p:cNvPr id="26" name="Picture 30" descr="goodrich_logo"/>
            <p:cNvPicPr>
              <a:picLocks noChangeAspect="1" noChangeArrowheads="1"/>
            </p:cNvPicPr>
            <p:nvPr/>
          </p:nvPicPr>
          <p:blipFill>
            <a:blip r:embed="rId5"/>
            <a:srcRect r="7200"/>
            <a:stretch>
              <a:fillRect/>
            </a:stretch>
          </p:blipFill>
          <p:spPr bwMode="auto">
            <a:xfrm>
              <a:off x="7764804" y="2218670"/>
              <a:ext cx="813228" cy="407352"/>
            </a:xfrm>
            <a:prstGeom prst="rect">
              <a:avLst/>
            </a:prstGeom>
            <a:noFill/>
            <a:ln w="9525">
              <a:noFill/>
              <a:miter lim="800000"/>
              <a:headEnd/>
              <a:tailEnd/>
            </a:ln>
          </p:spPr>
        </p:pic>
        <p:pic>
          <p:nvPicPr>
            <p:cNvPr id="27" name="Picture 31" descr="logo_honeywell"/>
            <p:cNvPicPr>
              <a:picLocks noChangeAspect="1" noChangeArrowheads="1"/>
            </p:cNvPicPr>
            <p:nvPr/>
          </p:nvPicPr>
          <p:blipFill>
            <a:blip r:embed="rId6"/>
            <a:srcRect/>
            <a:stretch>
              <a:fillRect/>
            </a:stretch>
          </p:blipFill>
          <p:spPr bwMode="auto">
            <a:xfrm>
              <a:off x="7500506" y="1876848"/>
              <a:ext cx="806892" cy="143693"/>
            </a:xfrm>
            <a:prstGeom prst="rect">
              <a:avLst/>
            </a:prstGeom>
            <a:noFill/>
            <a:ln w="9525">
              <a:noFill/>
              <a:miter lim="800000"/>
              <a:headEnd/>
              <a:tailEnd/>
            </a:ln>
          </p:spPr>
        </p:pic>
        <p:pic>
          <p:nvPicPr>
            <p:cNvPr id="28" name="Picture 27" descr="BAE-SYSTEMS_color.gif"/>
            <p:cNvPicPr>
              <a:picLocks noChangeAspect="1"/>
            </p:cNvPicPr>
            <p:nvPr/>
          </p:nvPicPr>
          <p:blipFill>
            <a:blip r:embed="rId7"/>
            <a:stretch>
              <a:fillRect/>
            </a:stretch>
          </p:blipFill>
          <p:spPr>
            <a:xfrm>
              <a:off x="3998226" y="3909703"/>
              <a:ext cx="1210338" cy="187603"/>
            </a:xfrm>
            <a:prstGeom prst="rect">
              <a:avLst/>
            </a:prstGeom>
          </p:spPr>
        </p:pic>
        <p:pic>
          <p:nvPicPr>
            <p:cNvPr id="29" name="Picture 28" descr="NASA_logo3.jpg"/>
            <p:cNvPicPr>
              <a:picLocks noChangeAspect="1"/>
            </p:cNvPicPr>
            <p:nvPr/>
          </p:nvPicPr>
          <p:blipFill>
            <a:blip r:embed="rId8"/>
            <a:srcRect l="1278" t="993" r="4261" b="4967"/>
            <a:stretch>
              <a:fillRect/>
            </a:stretch>
          </p:blipFill>
          <p:spPr>
            <a:xfrm>
              <a:off x="6102678" y="971651"/>
              <a:ext cx="535259" cy="457200"/>
            </a:xfrm>
            <a:prstGeom prst="rect">
              <a:avLst/>
            </a:prstGeom>
          </p:spPr>
        </p:pic>
        <p:pic>
          <p:nvPicPr>
            <p:cNvPr id="30" name="Picture 29" descr="member_logo_lockheed.gif"/>
            <p:cNvPicPr>
              <a:picLocks noChangeAspect="1"/>
            </p:cNvPicPr>
            <p:nvPr/>
          </p:nvPicPr>
          <p:blipFill>
            <a:blip r:embed="rId9"/>
            <a:stretch>
              <a:fillRect/>
            </a:stretch>
          </p:blipFill>
          <p:spPr>
            <a:xfrm>
              <a:off x="6697844" y="1364167"/>
              <a:ext cx="1613783" cy="274995"/>
            </a:xfrm>
            <a:prstGeom prst="rect">
              <a:avLst/>
            </a:prstGeom>
          </p:spPr>
        </p:pic>
        <p:pic>
          <p:nvPicPr>
            <p:cNvPr id="31" name="Picture 30" descr="member_logo_utc.gif"/>
            <p:cNvPicPr>
              <a:picLocks noChangeAspect="1"/>
            </p:cNvPicPr>
            <p:nvPr/>
          </p:nvPicPr>
          <p:blipFill>
            <a:blip r:embed="rId10"/>
            <a:stretch>
              <a:fillRect/>
            </a:stretch>
          </p:blipFill>
          <p:spPr>
            <a:xfrm>
              <a:off x="4182751" y="2034188"/>
              <a:ext cx="1229782" cy="301752"/>
            </a:xfrm>
            <a:prstGeom prst="rect">
              <a:avLst/>
            </a:prstGeom>
          </p:spPr>
        </p:pic>
        <p:pic>
          <p:nvPicPr>
            <p:cNvPr id="32" name="Picture 31" descr="member_logo_rockwellcollins.jpg"/>
            <p:cNvPicPr>
              <a:picLocks noChangeAspect="1"/>
            </p:cNvPicPr>
            <p:nvPr/>
          </p:nvPicPr>
          <p:blipFill>
            <a:blip r:embed="rId11"/>
            <a:stretch>
              <a:fillRect/>
            </a:stretch>
          </p:blipFill>
          <p:spPr>
            <a:xfrm>
              <a:off x="4874099" y="1299941"/>
              <a:ext cx="918382" cy="365760"/>
            </a:xfrm>
            <a:prstGeom prst="rect">
              <a:avLst/>
            </a:prstGeom>
          </p:spPr>
        </p:pic>
        <p:pic>
          <p:nvPicPr>
            <p:cNvPr id="33" name="Picture 32" descr="faa head_logo2.gif"/>
            <p:cNvPicPr>
              <a:picLocks noChangeAspect="1"/>
            </p:cNvPicPr>
            <p:nvPr/>
          </p:nvPicPr>
          <p:blipFill>
            <a:blip r:embed="rId12"/>
            <a:stretch>
              <a:fillRect/>
            </a:stretch>
          </p:blipFill>
          <p:spPr>
            <a:xfrm>
              <a:off x="7846915" y="3729184"/>
              <a:ext cx="548640" cy="548640"/>
            </a:xfrm>
            <a:prstGeom prst="rect">
              <a:avLst/>
            </a:prstGeom>
          </p:spPr>
        </p:pic>
        <p:pic>
          <p:nvPicPr>
            <p:cNvPr id="34" name="Picture 33" descr="globe_top Airbus.jpg"/>
            <p:cNvPicPr>
              <a:picLocks noChangeAspect="1"/>
            </p:cNvPicPr>
            <p:nvPr/>
          </p:nvPicPr>
          <p:blipFill>
            <a:blip r:embed="rId13"/>
            <a:srcRect l="7585"/>
            <a:stretch>
              <a:fillRect/>
            </a:stretch>
          </p:blipFill>
          <p:spPr>
            <a:xfrm>
              <a:off x="4036769" y="2861856"/>
              <a:ext cx="642379" cy="548640"/>
            </a:xfrm>
            <a:prstGeom prst="rect">
              <a:avLst/>
            </a:prstGeom>
          </p:spPr>
        </p:pic>
        <p:pic>
          <p:nvPicPr>
            <p:cNvPr id="36" name="Picture 35" descr="GE Aviation.jpg"/>
            <p:cNvPicPr>
              <a:picLocks noChangeAspect="1"/>
            </p:cNvPicPr>
            <p:nvPr/>
          </p:nvPicPr>
          <p:blipFill>
            <a:blip r:embed="rId14"/>
            <a:stretch>
              <a:fillRect/>
            </a:stretch>
          </p:blipFill>
          <p:spPr>
            <a:xfrm>
              <a:off x="8025469" y="2859368"/>
              <a:ext cx="548640" cy="548640"/>
            </a:xfrm>
            <a:prstGeom prst="rect">
              <a:avLst/>
            </a:prstGeom>
          </p:spPr>
        </p:pic>
        <p:pic>
          <p:nvPicPr>
            <p:cNvPr id="4" name="Picture 3"/>
            <p:cNvPicPr>
              <a:picLocks noChangeAspect="1"/>
            </p:cNvPicPr>
            <p:nvPr/>
          </p:nvPicPr>
          <p:blipFill>
            <a:blip r:embed="rId15"/>
            <a:stretch>
              <a:fillRect/>
            </a:stretch>
          </p:blipFill>
          <p:spPr>
            <a:xfrm>
              <a:off x="6949834" y="4551980"/>
              <a:ext cx="1091822" cy="365760"/>
            </a:xfrm>
            <a:prstGeom prst="rect">
              <a:avLst/>
            </a:prstGeom>
          </p:spPr>
        </p:pic>
        <p:pic>
          <p:nvPicPr>
            <p:cNvPr id="5" name="Picture 4" descr="189460_logo_final.jp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189110" y="2726138"/>
              <a:ext cx="2359961" cy="838258"/>
            </a:xfrm>
            <a:prstGeom prst="rect">
              <a:avLst/>
            </a:prstGeom>
          </p:spPr>
        </p:pic>
      </p:grpSp>
    </p:spTree>
    <p:extLst>
      <p:ext uri="{BB962C8B-B14F-4D97-AF65-F5344CB8AC3E}">
        <p14:creationId xmlns:p14="http://schemas.microsoft.com/office/powerpoint/2010/main" val="20599169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685800"/>
            <a:ext cx="5334000" cy="457200"/>
          </a:xfrm>
        </p:spPr>
        <p:txBody>
          <a:bodyPr vert="horz" lIns="91440" tIns="45720" rIns="91440" bIns="45720" rtlCol="0" anchor="ctr">
            <a:normAutofit fontScale="90000"/>
          </a:bodyPr>
          <a:lstStyle/>
          <a:p>
            <a:r>
              <a:rPr lang="en-US" b="1" dirty="0" smtClean="0">
                <a:solidFill>
                  <a:srgbClr val="1F497D"/>
                </a:solidFill>
              </a:rPr>
              <a:t>History</a:t>
            </a:r>
            <a:endParaRPr lang="en-US" b="1" dirty="0">
              <a:solidFill>
                <a:srgbClr val="1F497D"/>
              </a:solidFill>
            </a:endParaRPr>
          </a:p>
        </p:txBody>
      </p:sp>
      <p:sp>
        <p:nvSpPr>
          <p:cNvPr id="3" name="Content Placeholder 2"/>
          <p:cNvSpPr>
            <a:spLocks noGrp="1"/>
          </p:cNvSpPr>
          <p:nvPr>
            <p:ph idx="1"/>
          </p:nvPr>
        </p:nvSpPr>
        <p:spPr>
          <a:xfrm>
            <a:off x="3810000" y="1252402"/>
            <a:ext cx="4876800" cy="5446840"/>
          </a:xfrm>
        </p:spPr>
        <p:txBody>
          <a:bodyPr>
            <a:noAutofit/>
          </a:bodyPr>
          <a:lstStyle/>
          <a:p>
            <a:pPr>
              <a:spcAft>
                <a:spcPts val="600"/>
              </a:spcAft>
            </a:pPr>
            <a:r>
              <a:rPr lang="en-US" sz="1400" b="1" dirty="0" smtClean="0"/>
              <a:t>February 2011 </a:t>
            </a:r>
            <a:r>
              <a:rPr lang="en-US" sz="1400" dirty="0" smtClean="0"/>
              <a:t>Embraer joins</a:t>
            </a:r>
          </a:p>
          <a:p>
            <a:pPr>
              <a:spcAft>
                <a:spcPts val="600"/>
              </a:spcAft>
            </a:pPr>
            <a:r>
              <a:rPr lang="en-US" sz="1400" b="1" dirty="0" smtClean="0"/>
              <a:t>October 2010</a:t>
            </a:r>
            <a:r>
              <a:rPr lang="en-US" sz="1400" dirty="0" smtClean="0"/>
              <a:t> WAIC Project achieves NR status</a:t>
            </a:r>
          </a:p>
          <a:p>
            <a:pPr>
              <a:spcAft>
                <a:spcPts val="600"/>
              </a:spcAft>
            </a:pPr>
            <a:r>
              <a:rPr lang="en-US" sz="1400" b="1" dirty="0" smtClean="0"/>
              <a:t>Dec 2008</a:t>
            </a:r>
            <a:r>
              <a:rPr lang="en-US" sz="1400" dirty="0" smtClean="0"/>
              <a:t> Airbus joins</a:t>
            </a:r>
          </a:p>
          <a:p>
            <a:pPr>
              <a:spcAft>
                <a:spcPts val="600"/>
              </a:spcAft>
            </a:pPr>
            <a:r>
              <a:rPr lang="en-US" sz="1400" b="1" dirty="0" smtClean="0"/>
              <a:t>Oct 2008 </a:t>
            </a:r>
            <a:r>
              <a:rPr lang="en-US" sz="1400" dirty="0" smtClean="0"/>
              <a:t>AFE 70 (and other R&amp;M projects) Launched</a:t>
            </a:r>
          </a:p>
          <a:p>
            <a:pPr>
              <a:spcAft>
                <a:spcPts val="600"/>
              </a:spcAft>
            </a:pPr>
            <a:r>
              <a:rPr lang="en-US" sz="1400" b="1" dirty="0" smtClean="0"/>
              <a:t>Jun 2008 </a:t>
            </a:r>
            <a:r>
              <a:rPr lang="en-US" sz="1400" dirty="0" smtClean="0"/>
              <a:t>10 year Anniversary in Washington D.C.</a:t>
            </a:r>
          </a:p>
          <a:p>
            <a:pPr>
              <a:spcAft>
                <a:spcPts val="600"/>
              </a:spcAft>
              <a:buSzPct val="110000"/>
            </a:pPr>
            <a:r>
              <a:rPr lang="en-US" sz="1400" b="1" dirty="0" smtClean="0"/>
              <a:t>2007 </a:t>
            </a:r>
            <a:r>
              <a:rPr lang="en-US" sz="1400" dirty="0" smtClean="0"/>
              <a:t>SAVI Project Launched</a:t>
            </a:r>
          </a:p>
          <a:p>
            <a:pPr>
              <a:spcAft>
                <a:spcPts val="600"/>
              </a:spcAft>
            </a:pPr>
            <a:r>
              <a:rPr lang="en-US" sz="1400" b="1" dirty="0" smtClean="0"/>
              <a:t>2004</a:t>
            </a:r>
            <a:r>
              <a:rPr lang="en-US" sz="1400" dirty="0" smtClean="0"/>
              <a:t> Lockheed Martin joins</a:t>
            </a:r>
          </a:p>
          <a:p>
            <a:pPr>
              <a:spcAft>
                <a:spcPts val="600"/>
              </a:spcAft>
            </a:pPr>
            <a:r>
              <a:rPr lang="en-US" sz="1400" b="1" dirty="0" smtClean="0"/>
              <a:t>2003</a:t>
            </a:r>
            <a:r>
              <a:rPr lang="en-US" sz="1400" dirty="0" smtClean="0"/>
              <a:t> DoD and BAE Systems join, FAA becomes Liaison Member</a:t>
            </a:r>
          </a:p>
          <a:p>
            <a:pPr>
              <a:spcAft>
                <a:spcPts val="600"/>
              </a:spcAft>
            </a:pPr>
            <a:r>
              <a:rPr lang="en-US" sz="1400" b="1" dirty="0" smtClean="0"/>
              <a:t>2002</a:t>
            </a:r>
            <a:r>
              <a:rPr lang="en-US" sz="1400" dirty="0" smtClean="0"/>
              <a:t> Reliability projects launched</a:t>
            </a:r>
          </a:p>
          <a:p>
            <a:pPr>
              <a:spcAft>
                <a:spcPts val="600"/>
              </a:spcAft>
            </a:pPr>
            <a:r>
              <a:rPr lang="en-US" sz="1400" b="1" dirty="0" smtClean="0"/>
              <a:t>2000</a:t>
            </a:r>
            <a:r>
              <a:rPr lang="en-US" sz="1400" dirty="0" smtClean="0"/>
              <a:t> Goodrich and Smiths Aerospace join</a:t>
            </a:r>
          </a:p>
          <a:p>
            <a:pPr>
              <a:spcAft>
                <a:spcPts val="600"/>
              </a:spcAft>
            </a:pPr>
            <a:r>
              <a:rPr lang="en-US" sz="1400" b="1" dirty="0" smtClean="0"/>
              <a:t>1999</a:t>
            </a:r>
            <a:r>
              <a:rPr lang="en-US" sz="1400" dirty="0" smtClean="0"/>
              <a:t> First AFE’s Launched</a:t>
            </a:r>
          </a:p>
          <a:p>
            <a:pPr>
              <a:spcAft>
                <a:spcPts val="600"/>
              </a:spcAft>
            </a:pPr>
            <a:r>
              <a:rPr lang="en-US" sz="1400" b="1" dirty="0" smtClean="0"/>
              <a:t>1998</a:t>
            </a:r>
            <a:r>
              <a:rPr lang="en-US" sz="1400" dirty="0" smtClean="0"/>
              <a:t> Cooperative Agreement executed by original membership: Boeing, Hamilton Standard, Honeywell, Parker, Rockwell Collins, Moog, Sundstrand, Allied Signal, and TEES</a:t>
            </a:r>
          </a:p>
          <a:p>
            <a:pPr>
              <a:spcAft>
                <a:spcPts val="600"/>
              </a:spcAft>
            </a:pPr>
            <a:r>
              <a:rPr lang="en-US" sz="1400" b="1" dirty="0" smtClean="0"/>
              <a:t>1997</a:t>
            </a:r>
            <a:r>
              <a:rPr lang="en-US" sz="1400" dirty="0" smtClean="0"/>
              <a:t> Cooperative suggested by Boeing Executive and Texas A&amp;M University Associate Dean</a:t>
            </a:r>
          </a:p>
        </p:txBody>
      </p:sp>
      <p:sp>
        <p:nvSpPr>
          <p:cNvPr id="4" name="Up Arrow 3"/>
          <p:cNvSpPr/>
          <p:nvPr/>
        </p:nvSpPr>
        <p:spPr>
          <a:xfrm>
            <a:off x="1219200" y="804998"/>
            <a:ext cx="2590800" cy="5791200"/>
          </a:xfrm>
          <a:prstGeom prst="upArrow">
            <a:avLst>
              <a:gd name="adj1" fmla="val 50000"/>
              <a:gd name="adj2" fmla="val 50743"/>
            </a:avLst>
          </a:prstGeom>
          <a:gradFill>
            <a:gsLst>
              <a:gs pos="0">
                <a:schemeClr val="accent1">
                  <a:tint val="100000"/>
                  <a:shade val="100000"/>
                  <a:satMod val="130000"/>
                </a:schemeClr>
              </a:gs>
              <a:gs pos="100000">
                <a:schemeClr val="bg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spcAft>
                <a:spcPts val="600"/>
              </a:spcAft>
            </a:pPr>
            <a:r>
              <a:rPr lang="en-US" b="1" dirty="0" smtClean="0">
                <a:solidFill>
                  <a:srgbClr val="0B3881"/>
                </a:solidFill>
                <a:latin typeface="Georgia"/>
              </a:rPr>
              <a:t>2011</a:t>
            </a:r>
          </a:p>
          <a:p>
            <a:pPr algn="ctr">
              <a:spcAft>
                <a:spcPts val="600"/>
              </a:spcAft>
            </a:pPr>
            <a:r>
              <a:rPr lang="en-US" b="1" dirty="0" smtClean="0">
                <a:solidFill>
                  <a:srgbClr val="0B3881"/>
                </a:solidFill>
                <a:latin typeface="Georgia"/>
              </a:rPr>
              <a:t>2010</a:t>
            </a:r>
          </a:p>
          <a:p>
            <a:pPr algn="ctr">
              <a:spcAft>
                <a:spcPts val="600"/>
              </a:spcAft>
            </a:pPr>
            <a:r>
              <a:rPr lang="en-US" b="1" dirty="0" smtClean="0">
                <a:solidFill>
                  <a:srgbClr val="0B3881"/>
                </a:solidFill>
                <a:latin typeface="Georgia"/>
              </a:rPr>
              <a:t>2009</a:t>
            </a:r>
          </a:p>
          <a:p>
            <a:pPr algn="ctr">
              <a:spcAft>
                <a:spcPts val="600"/>
              </a:spcAft>
            </a:pPr>
            <a:r>
              <a:rPr lang="en-US" b="1" dirty="0" smtClean="0">
                <a:solidFill>
                  <a:srgbClr val="0B3881"/>
                </a:solidFill>
                <a:latin typeface="Georgia"/>
              </a:rPr>
              <a:t>2008</a:t>
            </a:r>
          </a:p>
          <a:p>
            <a:pPr algn="ctr">
              <a:spcAft>
                <a:spcPts val="600"/>
              </a:spcAft>
            </a:pPr>
            <a:r>
              <a:rPr lang="en-US" b="1" dirty="0" smtClean="0">
                <a:solidFill>
                  <a:srgbClr val="0B3881"/>
                </a:solidFill>
                <a:latin typeface="Georgia"/>
              </a:rPr>
              <a:t>2007</a:t>
            </a:r>
          </a:p>
          <a:p>
            <a:pPr algn="ctr">
              <a:spcAft>
                <a:spcPts val="600"/>
              </a:spcAft>
            </a:pPr>
            <a:r>
              <a:rPr lang="en-US" b="1" dirty="0" smtClean="0">
                <a:solidFill>
                  <a:srgbClr val="0B3881"/>
                </a:solidFill>
                <a:latin typeface="Georgia"/>
              </a:rPr>
              <a:t>2006</a:t>
            </a:r>
          </a:p>
          <a:p>
            <a:pPr algn="ctr">
              <a:spcAft>
                <a:spcPts val="600"/>
              </a:spcAft>
            </a:pPr>
            <a:r>
              <a:rPr lang="en-US" b="1" dirty="0" smtClean="0">
                <a:solidFill>
                  <a:srgbClr val="0B3881"/>
                </a:solidFill>
                <a:latin typeface="Georgia"/>
              </a:rPr>
              <a:t>2005</a:t>
            </a:r>
          </a:p>
          <a:p>
            <a:pPr algn="ctr">
              <a:spcAft>
                <a:spcPts val="600"/>
              </a:spcAft>
            </a:pPr>
            <a:r>
              <a:rPr lang="en-US" b="1" dirty="0" smtClean="0">
                <a:solidFill>
                  <a:srgbClr val="0B3881"/>
                </a:solidFill>
                <a:latin typeface="Georgia"/>
              </a:rPr>
              <a:t>2004</a:t>
            </a:r>
          </a:p>
          <a:p>
            <a:pPr algn="ctr">
              <a:spcAft>
                <a:spcPts val="600"/>
              </a:spcAft>
            </a:pPr>
            <a:r>
              <a:rPr lang="en-US" b="1" dirty="0" smtClean="0">
                <a:solidFill>
                  <a:srgbClr val="0B3881"/>
                </a:solidFill>
                <a:latin typeface="Georgia"/>
              </a:rPr>
              <a:t>2003</a:t>
            </a:r>
          </a:p>
          <a:p>
            <a:pPr algn="ctr">
              <a:spcAft>
                <a:spcPts val="600"/>
              </a:spcAft>
            </a:pPr>
            <a:r>
              <a:rPr lang="en-US" b="1" dirty="0" smtClean="0">
                <a:solidFill>
                  <a:srgbClr val="0B3881"/>
                </a:solidFill>
                <a:latin typeface="Georgia"/>
              </a:rPr>
              <a:t>2002</a:t>
            </a:r>
          </a:p>
          <a:p>
            <a:pPr algn="ctr">
              <a:spcAft>
                <a:spcPts val="600"/>
              </a:spcAft>
            </a:pPr>
            <a:r>
              <a:rPr lang="en-US" b="1" dirty="0" smtClean="0">
                <a:solidFill>
                  <a:srgbClr val="0B3881"/>
                </a:solidFill>
                <a:latin typeface="Georgia"/>
              </a:rPr>
              <a:t>2001</a:t>
            </a:r>
          </a:p>
          <a:p>
            <a:pPr algn="ctr">
              <a:spcAft>
                <a:spcPts val="600"/>
              </a:spcAft>
            </a:pPr>
            <a:r>
              <a:rPr lang="en-US" b="1" dirty="0" smtClean="0">
                <a:solidFill>
                  <a:srgbClr val="0B3881"/>
                </a:solidFill>
                <a:latin typeface="Georgia"/>
              </a:rPr>
              <a:t>2000</a:t>
            </a:r>
          </a:p>
          <a:p>
            <a:pPr algn="ctr">
              <a:spcAft>
                <a:spcPts val="600"/>
              </a:spcAft>
            </a:pPr>
            <a:r>
              <a:rPr lang="en-US" b="1" dirty="0" smtClean="0">
                <a:solidFill>
                  <a:srgbClr val="0B3881"/>
                </a:solidFill>
                <a:latin typeface="Georgia"/>
              </a:rPr>
              <a:t>1999</a:t>
            </a:r>
          </a:p>
          <a:p>
            <a:pPr algn="ctr">
              <a:spcAft>
                <a:spcPts val="600"/>
              </a:spcAft>
            </a:pPr>
            <a:r>
              <a:rPr lang="en-US" b="1" dirty="0" smtClean="0">
                <a:solidFill>
                  <a:srgbClr val="0B3881"/>
                </a:solidFill>
                <a:latin typeface="Georgia"/>
              </a:rPr>
              <a:t>1998</a:t>
            </a:r>
          </a:p>
          <a:p>
            <a:pPr algn="ctr">
              <a:spcAft>
                <a:spcPts val="600"/>
              </a:spcAft>
            </a:pPr>
            <a:r>
              <a:rPr lang="en-US" b="1" dirty="0" smtClean="0">
                <a:solidFill>
                  <a:srgbClr val="0B3881"/>
                </a:solidFill>
                <a:latin typeface="Georgia"/>
              </a:rPr>
              <a:t>1997</a:t>
            </a:r>
            <a:endParaRPr lang="en-US" b="1" dirty="0">
              <a:solidFill>
                <a:srgbClr val="0B3881"/>
              </a:solidFill>
              <a:latin typeface="Georgia"/>
            </a:endParaRPr>
          </a:p>
        </p:txBody>
      </p:sp>
      <p:pic>
        <p:nvPicPr>
          <p:cNvPr id="5" name="Picture 4" descr="redman.jpeg"/>
          <p:cNvPicPr>
            <a:picLocks noChangeAspect="1"/>
          </p:cNvPicPr>
          <p:nvPr/>
        </p:nvPicPr>
        <p:blipFill>
          <a:blip r:embed="rId3"/>
          <a:stretch>
            <a:fillRect/>
          </a:stretch>
        </p:blipFill>
        <p:spPr>
          <a:xfrm>
            <a:off x="398632" y="2312397"/>
            <a:ext cx="685800" cy="685800"/>
          </a:xfrm>
          <a:prstGeom prst="rect">
            <a:avLst/>
          </a:prstGeom>
        </p:spPr>
      </p:pic>
      <p:sp>
        <p:nvSpPr>
          <p:cNvPr id="8" name="TextBox 7"/>
          <p:cNvSpPr txBox="1"/>
          <p:nvPr/>
        </p:nvSpPr>
        <p:spPr>
          <a:xfrm>
            <a:off x="216451" y="4009276"/>
            <a:ext cx="1050162" cy="246221"/>
          </a:xfrm>
          <a:prstGeom prst="rect">
            <a:avLst/>
          </a:prstGeom>
          <a:noFill/>
        </p:spPr>
        <p:txBody>
          <a:bodyPr wrap="none" rtlCol="0">
            <a:spAutoFit/>
          </a:bodyPr>
          <a:lstStyle/>
          <a:p>
            <a:r>
              <a:rPr lang="en-US" sz="1000" dirty="0" smtClean="0">
                <a:solidFill>
                  <a:srgbClr val="0B3881"/>
                </a:solidFill>
                <a:latin typeface="Georgia"/>
              </a:rPr>
              <a:t>Fred Fisher 2006</a:t>
            </a:r>
            <a:endParaRPr lang="en-US" sz="1000" dirty="0">
              <a:solidFill>
                <a:srgbClr val="0B3881"/>
              </a:solidFill>
              <a:latin typeface="Georgia"/>
            </a:endParaRPr>
          </a:p>
        </p:txBody>
      </p:sp>
      <p:sp>
        <p:nvSpPr>
          <p:cNvPr id="9" name="TextBox 8"/>
          <p:cNvSpPr txBox="1"/>
          <p:nvPr/>
        </p:nvSpPr>
        <p:spPr>
          <a:xfrm>
            <a:off x="145975" y="2986926"/>
            <a:ext cx="1191114" cy="246221"/>
          </a:xfrm>
          <a:prstGeom prst="rect">
            <a:avLst/>
          </a:prstGeom>
          <a:noFill/>
        </p:spPr>
        <p:txBody>
          <a:bodyPr wrap="none" rtlCol="0">
            <a:spAutoFit/>
          </a:bodyPr>
          <a:lstStyle/>
          <a:p>
            <a:r>
              <a:rPr lang="en-US" sz="1000" dirty="0" smtClean="0">
                <a:solidFill>
                  <a:srgbClr val="0B3881"/>
                </a:solidFill>
                <a:latin typeface="Georgia"/>
              </a:rPr>
              <a:t>Dave Redman 2008</a:t>
            </a:r>
            <a:endParaRPr lang="en-US" sz="1000" dirty="0">
              <a:solidFill>
                <a:srgbClr val="0B3881"/>
              </a:solidFill>
              <a:latin typeface="Georgia"/>
            </a:endParaRPr>
          </a:p>
        </p:txBody>
      </p:sp>
      <p:sp>
        <p:nvSpPr>
          <p:cNvPr id="10" name="TextBox 9"/>
          <p:cNvSpPr txBox="1"/>
          <p:nvPr/>
        </p:nvSpPr>
        <p:spPr>
          <a:xfrm>
            <a:off x="215731" y="5838076"/>
            <a:ext cx="1051602" cy="246221"/>
          </a:xfrm>
          <a:prstGeom prst="rect">
            <a:avLst/>
          </a:prstGeom>
          <a:noFill/>
        </p:spPr>
        <p:txBody>
          <a:bodyPr wrap="none" rtlCol="0">
            <a:spAutoFit/>
          </a:bodyPr>
          <a:lstStyle/>
          <a:p>
            <a:r>
              <a:rPr lang="en-US" sz="1000" dirty="0" smtClean="0">
                <a:solidFill>
                  <a:srgbClr val="0B3881"/>
                </a:solidFill>
                <a:latin typeface="Georgia"/>
              </a:rPr>
              <a:t>David Lund 1999</a:t>
            </a:r>
            <a:endParaRPr lang="en-US" sz="1000" dirty="0">
              <a:solidFill>
                <a:srgbClr val="0B3881"/>
              </a:solidFill>
              <a:latin typeface="Georgia"/>
            </a:endParaRPr>
          </a:p>
        </p:txBody>
      </p:sp>
      <p:pic>
        <p:nvPicPr>
          <p:cNvPr id="12" name="Picture 11" descr="FredFisher.JPG"/>
          <p:cNvPicPr>
            <a:picLocks noChangeAspect="1"/>
          </p:cNvPicPr>
          <p:nvPr/>
        </p:nvPicPr>
        <p:blipFill>
          <a:blip r:embed="rId4"/>
          <a:stretch>
            <a:fillRect/>
          </a:stretch>
        </p:blipFill>
        <p:spPr>
          <a:xfrm>
            <a:off x="322069" y="3341097"/>
            <a:ext cx="838927" cy="685800"/>
          </a:xfrm>
          <a:prstGeom prst="rect">
            <a:avLst/>
          </a:prstGeom>
        </p:spPr>
      </p:pic>
      <p:pic>
        <p:nvPicPr>
          <p:cNvPr id="13" name="Picture 12" descr="Dave Lund.JPG"/>
          <p:cNvPicPr>
            <a:picLocks noChangeAspect="1"/>
          </p:cNvPicPr>
          <p:nvPr/>
        </p:nvPicPr>
        <p:blipFill>
          <a:blip r:embed="rId5"/>
          <a:stretch>
            <a:fillRect/>
          </a:stretch>
        </p:blipFill>
        <p:spPr>
          <a:xfrm>
            <a:off x="344524" y="5169897"/>
            <a:ext cx="794016" cy="685800"/>
          </a:xfrm>
          <a:prstGeom prst="rect">
            <a:avLst/>
          </a:prstGeom>
        </p:spPr>
      </p:pic>
      <p:sp>
        <p:nvSpPr>
          <p:cNvPr id="14" name="TextBox 13"/>
          <p:cNvSpPr txBox="1"/>
          <p:nvPr/>
        </p:nvSpPr>
        <p:spPr>
          <a:xfrm>
            <a:off x="113391" y="1864007"/>
            <a:ext cx="949273" cy="246221"/>
          </a:xfrm>
          <a:prstGeom prst="rect">
            <a:avLst/>
          </a:prstGeom>
          <a:noFill/>
        </p:spPr>
        <p:txBody>
          <a:bodyPr wrap="none" rtlCol="0">
            <a:spAutoFit/>
          </a:bodyPr>
          <a:lstStyle/>
          <a:p>
            <a:r>
              <a:rPr lang="en-US" sz="1000" b="1" dirty="0" smtClean="0">
                <a:solidFill>
                  <a:srgbClr val="0B3881"/>
                </a:solidFill>
                <a:latin typeface="Georgia"/>
              </a:rPr>
              <a:t>AVSI Directors</a:t>
            </a:r>
            <a:endParaRPr lang="en-US" sz="1000" b="1" dirty="0">
              <a:solidFill>
                <a:srgbClr val="0B3881"/>
              </a:solidFill>
              <a:latin typeface="Georgia"/>
            </a:endParaRPr>
          </a:p>
        </p:txBody>
      </p:sp>
    </p:spTree>
    <p:extLst>
      <p:ext uri="{BB962C8B-B14F-4D97-AF65-F5344CB8AC3E}">
        <p14:creationId xmlns:p14="http://schemas.microsoft.com/office/powerpoint/2010/main" val="2634059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fontScale="90000"/>
          </a:bodyPr>
          <a:lstStyle/>
          <a:p>
            <a:pPr>
              <a:lnSpc>
                <a:spcPct val="90000"/>
              </a:lnSpc>
            </a:pPr>
            <a:r>
              <a:rPr lang="en-US" sz="2900" b="1" dirty="0" smtClean="0">
                <a:solidFill>
                  <a:srgbClr val="1F497D"/>
                </a:solidFill>
              </a:rPr>
              <a:t>AVSI is Organized Under </a:t>
            </a:r>
            <a:r>
              <a:rPr lang="en-US" sz="2900" dirty="0" smtClean="0">
                <a:solidFill>
                  <a:srgbClr val="1F497D"/>
                </a:solidFill>
              </a:rPr>
              <a:t>the</a:t>
            </a:r>
            <a:br>
              <a:rPr lang="en-US" sz="2900" dirty="0" smtClean="0">
                <a:solidFill>
                  <a:srgbClr val="1F497D"/>
                </a:solidFill>
              </a:rPr>
            </a:br>
            <a:r>
              <a:rPr lang="en-US" sz="2900" dirty="0" smtClean="0">
                <a:solidFill>
                  <a:srgbClr val="1F497D"/>
                </a:solidFill>
              </a:rPr>
              <a:t>Texas A&amp;M University System</a:t>
            </a:r>
            <a:endParaRPr lang="en-US" sz="2900" b="1" dirty="0">
              <a:solidFill>
                <a:srgbClr val="1F497D"/>
              </a:solidFill>
            </a:endParaRPr>
          </a:p>
        </p:txBody>
      </p:sp>
      <p:sp>
        <p:nvSpPr>
          <p:cNvPr id="6" name="TextBox 5"/>
          <p:cNvSpPr txBox="1"/>
          <p:nvPr/>
        </p:nvSpPr>
        <p:spPr>
          <a:xfrm>
            <a:off x="1787939" y="1391110"/>
            <a:ext cx="5486400" cy="674132"/>
          </a:xfrm>
          <a:prstGeom prst="rect">
            <a:avLst/>
          </a:prstGeom>
          <a:solidFill>
            <a:srgbClr val="470909"/>
          </a:solidFill>
        </p:spPr>
        <p:txBody>
          <a:bodyPr wrap="square" rtlCol="0" anchor="ctr">
            <a:normAutofit/>
          </a:bodyPr>
          <a:lstStyle/>
          <a:p>
            <a:pPr algn="ctr"/>
            <a:r>
              <a:rPr lang="en-US" sz="2000" dirty="0" smtClean="0">
                <a:solidFill>
                  <a:srgbClr val="FFFFFF"/>
                </a:solidFill>
                <a:latin typeface="Times"/>
                <a:cs typeface="Times"/>
              </a:rPr>
              <a:t>Texas A&amp;M University System</a:t>
            </a:r>
            <a:endParaRPr lang="en-US" sz="2000" dirty="0">
              <a:solidFill>
                <a:srgbClr val="FFFFFF"/>
              </a:solidFill>
              <a:latin typeface="Times"/>
              <a:cs typeface="Times"/>
            </a:endParaRPr>
          </a:p>
        </p:txBody>
      </p:sp>
      <p:pic>
        <p:nvPicPr>
          <p:cNvPr id="8" name="Picture 7" descr="primaryMark.gif"/>
          <p:cNvPicPr>
            <a:picLocks noChangeAspect="1"/>
          </p:cNvPicPr>
          <p:nvPr/>
        </p:nvPicPr>
        <p:blipFill>
          <a:blip r:embed="rId3"/>
          <a:stretch>
            <a:fillRect/>
          </a:stretch>
        </p:blipFill>
        <p:spPr>
          <a:xfrm>
            <a:off x="5088772" y="2492515"/>
            <a:ext cx="1981200" cy="481149"/>
          </a:xfrm>
          <a:prstGeom prst="rect">
            <a:avLst/>
          </a:prstGeom>
        </p:spPr>
      </p:pic>
      <p:pic>
        <p:nvPicPr>
          <p:cNvPr id="9" name="Picture 8" descr="down_ent.jsp.jpeg"/>
          <p:cNvPicPr>
            <a:picLocks noChangeAspect="1"/>
          </p:cNvPicPr>
          <p:nvPr/>
        </p:nvPicPr>
        <p:blipFill>
          <a:blip r:embed="rId4"/>
          <a:stretch>
            <a:fillRect/>
          </a:stretch>
        </p:blipFill>
        <p:spPr>
          <a:xfrm>
            <a:off x="2165540" y="2292434"/>
            <a:ext cx="1118410" cy="881307"/>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85961" y="3926721"/>
            <a:ext cx="1828800" cy="649589"/>
          </a:xfrm>
          <a:prstGeom prst="rect">
            <a:avLst/>
          </a:prstGeom>
        </p:spPr>
      </p:pic>
      <p:cxnSp>
        <p:nvCxnSpPr>
          <p:cNvPr id="27" name="Straight Connector 26"/>
          <p:cNvCxnSpPr/>
          <p:nvPr/>
        </p:nvCxnSpPr>
        <p:spPr>
          <a:xfrm rot="16200000" flipH="1">
            <a:off x="2504006" y="3597260"/>
            <a:ext cx="380999" cy="795"/>
          </a:xfrm>
          <a:prstGeom prst="line">
            <a:avLst/>
          </a:prstGeom>
          <a:ln w="50800" cap="flat" cmpd="sng" algn="ctr">
            <a:solidFill>
              <a:schemeClr val="tx2"/>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pic>
        <p:nvPicPr>
          <p:cNvPr id="44" name="Picture 43" descr="200px-Tamu-system-logo.png"/>
          <p:cNvPicPr>
            <a:picLocks noChangeAspect="1"/>
          </p:cNvPicPr>
          <p:nvPr/>
        </p:nvPicPr>
        <p:blipFill>
          <a:blip r:embed="rId6"/>
          <a:stretch>
            <a:fillRect/>
          </a:stretch>
        </p:blipFill>
        <p:spPr>
          <a:xfrm>
            <a:off x="2178344" y="1427290"/>
            <a:ext cx="616483" cy="613400"/>
          </a:xfrm>
          <a:prstGeom prst="rect">
            <a:avLst/>
          </a:prstGeom>
        </p:spPr>
      </p:pic>
      <p:sp>
        <p:nvSpPr>
          <p:cNvPr id="45" name="TextBox 44"/>
          <p:cNvSpPr txBox="1"/>
          <p:nvPr/>
        </p:nvSpPr>
        <p:spPr>
          <a:xfrm>
            <a:off x="4962500" y="4051402"/>
            <a:ext cx="3966514" cy="369332"/>
          </a:xfrm>
          <a:prstGeom prst="rect">
            <a:avLst/>
          </a:prstGeom>
          <a:noFill/>
        </p:spPr>
        <p:txBody>
          <a:bodyPr wrap="square" rtlCol="0">
            <a:spAutoFit/>
          </a:bodyPr>
          <a:lstStyle/>
          <a:p>
            <a:r>
              <a:rPr lang="en-US" dirty="0" smtClean="0">
                <a:solidFill>
                  <a:srgbClr val="0B3881"/>
                </a:solidFill>
                <a:latin typeface="Georgia"/>
              </a:rPr>
              <a:t>Director – Dave Redman</a:t>
            </a:r>
            <a:endParaRPr lang="en-US" dirty="0">
              <a:solidFill>
                <a:srgbClr val="0B3881"/>
              </a:solidFill>
              <a:latin typeface="Georgia"/>
            </a:endParaRPr>
          </a:p>
        </p:txBody>
      </p:sp>
      <p:cxnSp>
        <p:nvCxnSpPr>
          <p:cNvPr id="46" name="Elbow Connector 45"/>
          <p:cNvCxnSpPr/>
          <p:nvPr/>
        </p:nvCxnSpPr>
        <p:spPr>
          <a:xfrm>
            <a:off x="4191915" y="4251516"/>
            <a:ext cx="678447" cy="1588"/>
          </a:xfrm>
          <a:prstGeom prst="bentConnector3">
            <a:avLst>
              <a:gd name="adj1" fmla="val 55616"/>
            </a:avLst>
          </a:prstGeom>
          <a:ln w="31750" cap="flat" cmpd="sng" algn="ctr">
            <a:solidFill>
              <a:schemeClr val="tx2"/>
            </a:solidFill>
            <a:prstDash val="sysDash"/>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4957888" y="4582478"/>
            <a:ext cx="3966514" cy="369332"/>
          </a:xfrm>
          <a:prstGeom prst="rect">
            <a:avLst/>
          </a:prstGeom>
          <a:noFill/>
        </p:spPr>
        <p:txBody>
          <a:bodyPr wrap="square" rtlCol="0">
            <a:spAutoFit/>
          </a:bodyPr>
          <a:lstStyle/>
          <a:p>
            <a:r>
              <a:rPr lang="en-US" dirty="0" smtClean="0">
                <a:solidFill>
                  <a:srgbClr val="0B3881"/>
                </a:solidFill>
                <a:latin typeface="Georgia"/>
              </a:rPr>
              <a:t>Executive Board </a:t>
            </a:r>
            <a:endParaRPr lang="en-US" dirty="0">
              <a:solidFill>
                <a:srgbClr val="0B3881"/>
              </a:solidFill>
              <a:latin typeface="Georgia"/>
            </a:endParaRPr>
          </a:p>
        </p:txBody>
      </p:sp>
      <p:sp>
        <p:nvSpPr>
          <p:cNvPr id="31" name="TextBox 30"/>
          <p:cNvSpPr txBox="1"/>
          <p:nvPr/>
        </p:nvSpPr>
        <p:spPr>
          <a:xfrm>
            <a:off x="4953276" y="4854946"/>
            <a:ext cx="3966514" cy="307777"/>
          </a:xfrm>
          <a:prstGeom prst="rect">
            <a:avLst/>
          </a:prstGeom>
          <a:noFill/>
        </p:spPr>
        <p:txBody>
          <a:bodyPr wrap="square" rtlCol="0">
            <a:spAutoFit/>
          </a:bodyPr>
          <a:lstStyle/>
          <a:p>
            <a:r>
              <a:rPr lang="en-US" sz="1400" dirty="0" smtClean="0">
                <a:solidFill>
                  <a:srgbClr val="0B3881"/>
                </a:solidFill>
                <a:latin typeface="Georgia"/>
              </a:rPr>
              <a:t>One representative per member organization</a:t>
            </a:r>
            <a:endParaRPr lang="en-US" sz="1400" dirty="0">
              <a:solidFill>
                <a:srgbClr val="0B3881"/>
              </a:solidFill>
              <a:latin typeface="Georgia"/>
            </a:endParaRPr>
          </a:p>
        </p:txBody>
      </p:sp>
      <p:cxnSp>
        <p:nvCxnSpPr>
          <p:cNvPr id="33" name="Elbow Connector 32"/>
          <p:cNvCxnSpPr/>
          <p:nvPr/>
        </p:nvCxnSpPr>
        <p:spPr>
          <a:xfrm>
            <a:off x="4191914" y="4430813"/>
            <a:ext cx="678448" cy="336331"/>
          </a:xfrm>
          <a:prstGeom prst="bentConnector3">
            <a:avLst>
              <a:gd name="adj1" fmla="val 50000"/>
            </a:avLst>
          </a:prstGeom>
          <a:ln w="31750" cap="flat" cmpd="sng" algn="ctr">
            <a:solidFill>
              <a:schemeClr val="tx2"/>
            </a:solidFill>
            <a:prstDash val="sysDash"/>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2061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fontScale="90000"/>
          </a:bodyPr>
          <a:lstStyle/>
          <a:p>
            <a:r>
              <a:rPr lang="en-US" sz="2900" b="1" dirty="0" smtClean="0">
                <a:solidFill>
                  <a:srgbClr val="1F497D"/>
                </a:solidFill>
              </a:rPr>
              <a:t>The AVSI Cooperative Agreement</a:t>
            </a:r>
            <a:br>
              <a:rPr lang="en-US" sz="2900" b="1" dirty="0" smtClean="0">
                <a:solidFill>
                  <a:srgbClr val="1F497D"/>
                </a:solidFill>
              </a:rPr>
            </a:br>
            <a:r>
              <a:rPr lang="en-US" sz="2900" b="1" dirty="0" smtClean="0">
                <a:solidFill>
                  <a:srgbClr val="1F497D"/>
                </a:solidFill>
              </a:rPr>
              <a:t>Defines the Terms of Membership</a:t>
            </a:r>
          </a:p>
        </p:txBody>
      </p:sp>
      <p:sp>
        <p:nvSpPr>
          <p:cNvPr id="3" name="Content Placeholder 2"/>
          <p:cNvSpPr>
            <a:spLocks noGrp="1"/>
          </p:cNvSpPr>
          <p:nvPr>
            <p:ph sz="half" idx="1"/>
          </p:nvPr>
        </p:nvSpPr>
        <p:spPr>
          <a:xfrm>
            <a:off x="4724400" y="1371600"/>
            <a:ext cx="4038600" cy="4953000"/>
          </a:xfrm>
        </p:spPr>
        <p:txBody>
          <a:bodyPr>
            <a:normAutofit fontScale="92500" lnSpcReduction="10000"/>
          </a:bodyPr>
          <a:lstStyle/>
          <a:p>
            <a:r>
              <a:rPr lang="en-US" dirty="0" smtClean="0"/>
              <a:t>Administration of the Cooperative</a:t>
            </a:r>
          </a:p>
          <a:p>
            <a:r>
              <a:rPr lang="en-US" dirty="0" smtClean="0"/>
              <a:t>Membership requirements</a:t>
            </a:r>
          </a:p>
          <a:p>
            <a:r>
              <a:rPr lang="en-US" dirty="0" smtClean="0"/>
              <a:t>Creation and execution of Projects</a:t>
            </a:r>
          </a:p>
          <a:p>
            <a:r>
              <a:rPr lang="en-US" dirty="0" smtClean="0"/>
              <a:t>Protection of background proprietary information</a:t>
            </a:r>
          </a:p>
          <a:p>
            <a:r>
              <a:rPr lang="en-US" dirty="0" smtClean="0"/>
              <a:t>Ownership of Project intellectual property</a:t>
            </a:r>
          </a:p>
          <a:p>
            <a:r>
              <a:rPr lang="en-US" dirty="0" smtClean="0"/>
              <a:t>Operational details</a:t>
            </a:r>
          </a:p>
          <a:p>
            <a:endParaRPr lang="en-US" dirty="0" smtClean="0"/>
          </a:p>
        </p:txBody>
      </p:sp>
      <p:pic>
        <p:nvPicPr>
          <p:cNvPr id="5" name="Picture 4"/>
          <p:cNvPicPr>
            <a:picLocks noChangeAspect="1"/>
          </p:cNvPicPr>
          <p:nvPr/>
        </p:nvPicPr>
        <p:blipFill>
          <a:blip r:embed="rId3"/>
          <a:stretch>
            <a:fillRect/>
          </a:stretch>
        </p:blipFill>
        <p:spPr>
          <a:xfrm>
            <a:off x="304800" y="1371599"/>
            <a:ext cx="2651191" cy="3429000"/>
          </a:xfrm>
          <a:prstGeom prst="rect">
            <a:avLst/>
          </a:prstGeom>
          <a:ln>
            <a:solidFill>
              <a:schemeClr val="tx2"/>
            </a:solidFill>
          </a:ln>
          <a:effectLst>
            <a:outerShdw blurRad="50800" dist="38100" dir="2700000" sx="101000" sy="101000" algn="tl" rotWithShape="0">
              <a:srgbClr val="000000">
                <a:alpha val="43000"/>
              </a:srgbClr>
            </a:outerShdw>
          </a:effectLst>
        </p:spPr>
      </p:pic>
      <p:pic>
        <p:nvPicPr>
          <p:cNvPr id="8" name="Picture 7"/>
          <p:cNvPicPr>
            <a:picLocks noChangeAspect="1"/>
          </p:cNvPicPr>
          <p:nvPr/>
        </p:nvPicPr>
        <p:blipFill>
          <a:blip r:embed="rId4"/>
          <a:stretch>
            <a:fillRect/>
          </a:stretch>
        </p:blipFill>
        <p:spPr>
          <a:xfrm>
            <a:off x="1752600" y="3023914"/>
            <a:ext cx="2647188" cy="3429000"/>
          </a:xfrm>
          <a:prstGeom prst="rect">
            <a:avLst/>
          </a:prstGeom>
          <a:ln>
            <a:solidFill>
              <a:schemeClr val="tx2"/>
            </a:solidFill>
          </a:ln>
          <a:effectLst>
            <a:outerShdw blurRad="50800" dist="38100" dir="2700000" sx="101000" sy="101000" algn="tl" rotWithShape="0">
              <a:srgbClr val="000000">
                <a:alpha val="43000"/>
              </a:srgbClr>
            </a:outerShdw>
          </a:effectLst>
        </p:spPr>
      </p:pic>
    </p:spTree>
    <p:extLst>
      <p:ext uri="{BB962C8B-B14F-4D97-AF65-F5344CB8AC3E}">
        <p14:creationId xmlns:p14="http://schemas.microsoft.com/office/powerpoint/2010/main" val="19833628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sz="2900" b="1" dirty="0" smtClean="0">
                <a:solidFill>
                  <a:srgbClr val="1F497D"/>
                </a:solidFill>
              </a:rPr>
              <a:t>AVSI Defines 3 Levels of Membership</a:t>
            </a:r>
          </a:p>
        </p:txBody>
      </p:sp>
      <p:sp>
        <p:nvSpPr>
          <p:cNvPr id="3" name="Content Placeholder 2"/>
          <p:cNvSpPr>
            <a:spLocks noGrp="1"/>
          </p:cNvSpPr>
          <p:nvPr>
            <p:ph idx="1"/>
          </p:nvPr>
        </p:nvSpPr>
        <p:spPr/>
        <p:txBody>
          <a:bodyPr>
            <a:normAutofit/>
          </a:bodyPr>
          <a:lstStyle/>
          <a:p>
            <a:r>
              <a:rPr lang="en-US" dirty="0" smtClean="0"/>
              <a:t>Full Member</a:t>
            </a:r>
          </a:p>
          <a:p>
            <a:pPr lvl="1"/>
            <a:r>
              <a:rPr lang="en-US" dirty="0" smtClean="0"/>
              <a:t>Annual subscription ($25,000)</a:t>
            </a:r>
          </a:p>
          <a:p>
            <a:r>
              <a:rPr lang="en-US" dirty="0" smtClean="0"/>
              <a:t>Associate Member</a:t>
            </a:r>
          </a:p>
          <a:p>
            <a:pPr lvl="1"/>
            <a:r>
              <a:rPr lang="en-US" dirty="0" smtClean="0"/>
              <a:t>Project surcharge ($7,500)</a:t>
            </a:r>
          </a:p>
          <a:p>
            <a:r>
              <a:rPr lang="en-US" dirty="0" smtClean="0"/>
              <a:t>Liaison Member</a:t>
            </a:r>
          </a:p>
          <a:p>
            <a:pPr lvl="1"/>
            <a:r>
              <a:rPr lang="en-US" dirty="0" smtClean="0"/>
              <a:t>Non-Profit and Government Organizations</a:t>
            </a:r>
          </a:p>
          <a:p>
            <a:pPr lvl="1"/>
            <a:r>
              <a:rPr lang="en-US" dirty="0" smtClean="0"/>
              <a:t>Project surcharge ($7,500)</a:t>
            </a:r>
          </a:p>
        </p:txBody>
      </p:sp>
    </p:spTree>
    <p:extLst>
      <p:ext uri="{BB962C8B-B14F-4D97-AF65-F5344CB8AC3E}">
        <p14:creationId xmlns:p14="http://schemas.microsoft.com/office/powerpoint/2010/main" val="38725678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923544" y="2000250"/>
            <a:ext cx="7388352" cy="2857500"/>
          </a:xfrm>
        </p:spPr>
        <p:txBody>
          <a:bodyPr anchor="ctr" anchorCtr="1">
            <a:normAutofit/>
          </a:bodyPr>
          <a:lstStyle/>
          <a:p>
            <a:pPr marL="0" indent="0" algn="ctr">
              <a:buNone/>
            </a:pPr>
            <a:r>
              <a:rPr lang="en-US" sz="6000" b="1" dirty="0" smtClean="0">
                <a:latin typeface="Georgia"/>
                <a:cs typeface="Georgia"/>
              </a:rPr>
              <a:t>Research Projects</a:t>
            </a:r>
          </a:p>
          <a:p>
            <a:pPr marL="0" indent="0" algn="ctr">
              <a:buNone/>
            </a:pPr>
            <a:r>
              <a:rPr lang="en-US" b="1" dirty="0" smtClean="0">
                <a:latin typeface="Georgia"/>
                <a:cs typeface="Georgia"/>
              </a:rPr>
              <a:t>the primary focus of AVSI</a:t>
            </a:r>
          </a:p>
        </p:txBody>
      </p:sp>
    </p:spTree>
    <p:extLst>
      <p:ext uri="{BB962C8B-B14F-4D97-AF65-F5344CB8AC3E}">
        <p14:creationId xmlns:p14="http://schemas.microsoft.com/office/powerpoint/2010/main" val="15035787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923544" y="454914"/>
            <a:ext cx="7388352" cy="5461254"/>
          </a:xfrm>
          <a:prstGeom prst="rect">
            <a:avLst/>
          </a:prstGeom>
        </p:spPr>
        <p:txBody>
          <a:bodyPr vert="horz" lIns="91440" tIns="45720" rIns="91440" bIns="45720" rtlCol="0" anchor="t" anchorCtr="1">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3200" b="1" dirty="0" smtClean="0">
                <a:latin typeface="Georgia"/>
                <a:cs typeface="Georgia"/>
              </a:rPr>
              <a:t>RFID Relevant Research Projects</a:t>
            </a:r>
          </a:p>
          <a:p>
            <a:endParaRPr lang="en-US" sz="2400" dirty="0" smtClean="0">
              <a:latin typeface="Georgia"/>
              <a:cs typeface="Georgia"/>
            </a:endParaRPr>
          </a:p>
          <a:p>
            <a:pPr>
              <a:spcBef>
                <a:spcPts val="1200"/>
              </a:spcBef>
            </a:pPr>
            <a:r>
              <a:rPr lang="en-US" sz="2400" dirty="0" smtClean="0">
                <a:latin typeface="Georgia"/>
                <a:cs typeface="Georgia"/>
              </a:rPr>
              <a:t>Wireless communications for Aircraft Systems</a:t>
            </a:r>
            <a:endParaRPr lang="en-US" sz="2400" dirty="0" smtClean="0"/>
          </a:p>
          <a:p>
            <a:pPr>
              <a:spcBef>
                <a:spcPts val="1200"/>
              </a:spcBef>
            </a:pPr>
            <a:r>
              <a:rPr lang="en-US" sz="2400" dirty="0" smtClean="0"/>
              <a:t>Mitigating </a:t>
            </a:r>
            <a:r>
              <a:rPr lang="en-US" sz="2400" dirty="0"/>
              <a:t>the Impact of RF Emissions from PEDs to Airplane Systems through Aircraft </a:t>
            </a:r>
            <a:r>
              <a:rPr lang="en-US" sz="2400" dirty="0" smtClean="0"/>
              <a:t>Hardening</a:t>
            </a:r>
          </a:p>
          <a:p>
            <a:pPr>
              <a:spcBef>
                <a:spcPts val="1200"/>
              </a:spcBef>
            </a:pPr>
            <a:r>
              <a:rPr lang="en-US" sz="2400" dirty="0" smtClean="0"/>
              <a:t>Energy </a:t>
            </a:r>
            <a:r>
              <a:rPr lang="en-US" sz="2400" dirty="0"/>
              <a:t>Harvesting Potential </a:t>
            </a:r>
            <a:r>
              <a:rPr lang="en-US" sz="2400" dirty="0" smtClean="0"/>
              <a:t>Assessment</a:t>
            </a:r>
          </a:p>
          <a:p>
            <a:pPr>
              <a:spcBef>
                <a:spcPts val="1200"/>
              </a:spcBef>
            </a:pPr>
            <a:r>
              <a:rPr lang="en-US" sz="2400" dirty="0"/>
              <a:t>RFID </a:t>
            </a:r>
            <a:r>
              <a:rPr lang="en-US" sz="2400" dirty="0" smtClean="0"/>
              <a:t>Study</a:t>
            </a:r>
          </a:p>
          <a:p>
            <a:pPr>
              <a:spcBef>
                <a:spcPts val="1200"/>
              </a:spcBef>
            </a:pPr>
            <a:r>
              <a:rPr lang="en-US" sz="2400" dirty="0"/>
              <a:t>Feasibility of Intra Aircraft Wireless </a:t>
            </a:r>
            <a:r>
              <a:rPr lang="en-US" sz="2400" dirty="0" smtClean="0"/>
              <a:t>Sensors + Supplement</a:t>
            </a:r>
          </a:p>
          <a:p>
            <a:pPr>
              <a:spcBef>
                <a:spcPts val="1200"/>
              </a:spcBef>
            </a:pPr>
            <a:r>
              <a:rPr lang="en-US" sz="2400" dirty="0"/>
              <a:t>Wireless Avionics Intra-Communications (WAIC</a:t>
            </a:r>
            <a:r>
              <a:rPr lang="en-US" sz="2400" dirty="0" smtClean="0"/>
              <a:t>)</a:t>
            </a:r>
          </a:p>
        </p:txBody>
      </p:sp>
    </p:spTree>
    <p:extLst>
      <p:ext uri="{BB962C8B-B14F-4D97-AF65-F5344CB8AC3E}">
        <p14:creationId xmlns:p14="http://schemas.microsoft.com/office/powerpoint/2010/main" val="1377409009"/>
      </p:ext>
    </p:extLst>
  </p:cSld>
  <p:clrMapOvr>
    <a:masterClrMapping/>
  </p:clrMapOvr>
</p:sld>
</file>

<file path=ppt/theme/theme1.xml><?xml version="1.0" encoding="utf-8"?>
<a:theme xmlns:a="http://schemas.openxmlformats.org/drawingml/2006/main" name="AVSI Template 110310x">
  <a:themeElements>
    <a:clrScheme name="AVSI 3">
      <a:dk1>
        <a:srgbClr val="0B3881"/>
      </a:dk1>
      <a:lt1>
        <a:sysClr val="window" lastClr="FFFFFF"/>
      </a:lt1>
      <a:dk2>
        <a:srgbClr val="0B3881"/>
      </a:dk2>
      <a:lt2>
        <a:srgbClr val="CCCCCC"/>
      </a:lt2>
      <a:accent1>
        <a:srgbClr val="404040"/>
      </a:accent1>
      <a:accent2>
        <a:srgbClr val="0B52CC"/>
      </a:accent2>
      <a:accent3>
        <a:srgbClr val="B2B2B2"/>
      </a:accent3>
      <a:accent4>
        <a:srgbClr val="5383CC"/>
      </a:accent4>
      <a:accent5>
        <a:srgbClr val="E6E6E6"/>
      </a:accent5>
      <a:accent6>
        <a:srgbClr val="838DBB"/>
      </a:accent6>
      <a:hlink>
        <a:srgbClr val="0099CC"/>
      </a:hlink>
      <a:folHlink>
        <a:srgbClr val="7E3E4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VSI Template 100401x">
  <a:themeElements>
    <a:clrScheme name="Custom 2">
      <a:dk1>
        <a:srgbClr val="0B3881"/>
      </a:dk1>
      <a:lt1>
        <a:sysClr val="window" lastClr="FFFFFF"/>
      </a:lt1>
      <a:dk2>
        <a:srgbClr val="0B3881"/>
      </a:dk2>
      <a:lt2>
        <a:srgbClr val="CCCCCC"/>
      </a:lt2>
      <a:accent1>
        <a:srgbClr val="404040"/>
      </a:accent1>
      <a:accent2>
        <a:srgbClr val="0B52CC"/>
      </a:accent2>
      <a:accent3>
        <a:srgbClr val="B2B2B2"/>
      </a:accent3>
      <a:accent4>
        <a:srgbClr val="5383CC"/>
      </a:accent4>
      <a:accent5>
        <a:srgbClr val="E6E6E6"/>
      </a:accent5>
      <a:accent6>
        <a:srgbClr val="838DBB"/>
      </a:accent6>
      <a:hlink>
        <a:srgbClr val="0B3881"/>
      </a:hlink>
      <a:folHlink>
        <a:srgbClr val="7E3E4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AVSI Template 110310x.potx</Template>
  <TotalTime>909</TotalTime>
  <Words>1639</Words>
  <Application>Microsoft Office PowerPoint</Application>
  <PresentationFormat>On-screen Show (4:3)</PresentationFormat>
  <Paragraphs>206</Paragraphs>
  <Slides>17</Slides>
  <Notes>17</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AVSI Template 110310x</vt:lpstr>
      <vt:lpstr>AVSI Template 100401x</vt:lpstr>
      <vt:lpstr>Aerospace Vehicle Systems Institute  On-Aircraft Wireless Communications Research at AVSI</vt:lpstr>
      <vt:lpstr>AVSI Goals</vt:lpstr>
      <vt:lpstr>AVSI Membership Represents the Industry</vt:lpstr>
      <vt:lpstr>History</vt:lpstr>
      <vt:lpstr>AVSI is Organized Under the Texas A&amp;M University System</vt:lpstr>
      <vt:lpstr>The AVSI Cooperative Agreement Defines the Terms of Membership</vt:lpstr>
      <vt:lpstr>AVSI Defines 3 Levels of Membership</vt:lpstr>
      <vt:lpstr>PowerPoint Presentation</vt:lpstr>
      <vt:lpstr>PowerPoint Presentation</vt:lpstr>
      <vt:lpstr>AFE 14: Wireless Communication for Aircraft Systems</vt:lpstr>
      <vt:lpstr>AFE 41: Mitigating the Impact of RF Emissions from PEDs to Airplane Systems through Aircraft Hardening</vt:lpstr>
      <vt:lpstr>AFE 50: Energy Harvesting Potential Assessment</vt:lpstr>
      <vt:lpstr>AFE 54: RFID Study</vt:lpstr>
      <vt:lpstr>AFE 56: Feasibility of Intra Aircraft Wireless Sensors </vt:lpstr>
      <vt:lpstr>AFE 56s1: Feasibility of Intra Aircraft Wireless Sensors/Supplement</vt:lpstr>
      <vt:lpstr>AFE 73: Wireless Avionics Intra-Communications (WAIC)</vt:lpstr>
      <vt:lpstr>AVSI Shines:</vt:lpstr>
    </vt:vector>
  </TitlesOfParts>
  <Company>AVSI</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AVSI</dc:title>
  <dc:subject>AVSI Presentation</dc:subject>
  <dc:creator>David Redman</dc:creator>
  <cp:keywords>presentation, template</cp:keywords>
  <cp:lastModifiedBy>Fred</cp:lastModifiedBy>
  <cp:revision>49</cp:revision>
  <cp:lastPrinted>2011-07-26T22:01:40Z</cp:lastPrinted>
  <dcterms:created xsi:type="dcterms:W3CDTF">2010-06-08T16:18:22Z</dcterms:created>
  <dcterms:modified xsi:type="dcterms:W3CDTF">2011-07-28T02:08:46Z</dcterms:modified>
</cp:coreProperties>
</file>